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3" r:id="rId1"/>
    <p:sldMasterId id="2147483801" r:id="rId2"/>
  </p:sldMasterIdLst>
  <p:notesMasterIdLst>
    <p:notesMasterId r:id="rId21"/>
  </p:notesMasterIdLst>
  <p:handoutMasterIdLst>
    <p:handoutMasterId r:id="rId22"/>
  </p:handoutMasterIdLst>
  <p:sldIdLst>
    <p:sldId id="256" r:id="rId3"/>
    <p:sldId id="602" r:id="rId4"/>
    <p:sldId id="616" r:id="rId5"/>
    <p:sldId id="617" r:id="rId6"/>
    <p:sldId id="618" r:id="rId7"/>
    <p:sldId id="606" r:id="rId8"/>
    <p:sldId id="539" r:id="rId9"/>
    <p:sldId id="619" r:id="rId10"/>
    <p:sldId id="613" r:id="rId11"/>
    <p:sldId id="607" r:id="rId12"/>
    <p:sldId id="611" r:id="rId13"/>
    <p:sldId id="620" r:id="rId14"/>
    <p:sldId id="257" r:id="rId15"/>
    <p:sldId id="1238" r:id="rId16"/>
    <p:sldId id="1268" r:id="rId17"/>
    <p:sldId id="1269" r:id="rId18"/>
    <p:sldId id="1270" r:id="rId19"/>
    <p:sldId id="1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Vet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1DA"/>
    <a:srgbClr val="CAFA6D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/>
    <p:restoredTop sz="93073"/>
  </p:normalViewPr>
  <p:slideViewPr>
    <p:cSldViewPr snapToGrid="0" snapToObjects="1">
      <p:cViewPr varScale="1">
        <p:scale>
          <a:sx n="113" d="100"/>
          <a:sy n="113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9BCEF-33E0-B44E-AA71-7542441F3ADA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8A72E7-2492-8A4F-8C1C-F0E44BED0728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err="1"/>
            <a:t>Exascale</a:t>
          </a:r>
          <a:r>
            <a:rPr lang="en-US" dirty="0"/>
            <a:t> System</a:t>
          </a:r>
        </a:p>
      </dgm:t>
    </dgm:pt>
    <dgm:pt modelId="{B3481B2E-5087-8945-9B35-511DA270164C}" type="parTrans" cxnId="{394248E1-115F-B24A-A6C6-CDF759F02995}">
      <dgm:prSet/>
      <dgm:spPr/>
      <dgm:t>
        <a:bodyPr/>
        <a:lstStyle/>
        <a:p>
          <a:endParaRPr lang="en-US"/>
        </a:p>
      </dgm:t>
    </dgm:pt>
    <dgm:pt modelId="{80A4572C-5D8C-F342-BCD3-70DCEA1DCE9F}" type="sibTrans" cxnId="{394248E1-115F-B24A-A6C6-CDF759F02995}">
      <dgm:prSet/>
      <dgm:spPr/>
      <dgm:t>
        <a:bodyPr/>
        <a:lstStyle/>
        <a:p>
          <a:endParaRPr lang="en-US"/>
        </a:p>
      </dgm:t>
    </dgm:pt>
    <dgm:pt modelId="{ECDDB25D-1367-D64C-9CA1-BBC346B89A74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/>
            <a:t>Analytics Cluster</a:t>
          </a:r>
        </a:p>
      </dgm:t>
    </dgm:pt>
    <dgm:pt modelId="{F3C521D6-CD08-0E44-B48E-B323585D3C15}" type="parTrans" cxnId="{12C9073C-B0EA-0644-A3E8-39AC5C4BC693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3CE6BD80-58D8-2245-9C77-6E0F3F200D34}" type="sibTrans" cxnId="{12C9073C-B0EA-0644-A3E8-39AC5C4BC693}">
      <dgm:prSet/>
      <dgm:spPr/>
      <dgm:t>
        <a:bodyPr/>
        <a:lstStyle/>
        <a:p>
          <a:endParaRPr lang="en-US"/>
        </a:p>
      </dgm:t>
    </dgm:pt>
    <dgm:pt modelId="{805CB0C7-FE64-BA43-8CA7-9E2E155272E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Visualization Cluster</a:t>
          </a:r>
        </a:p>
      </dgm:t>
    </dgm:pt>
    <dgm:pt modelId="{7228AA22-13C7-854B-8331-2D5C8579A5BD}" type="parTrans" cxnId="{F9555E93-A3A9-CE4A-A642-75091368283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FDD02129-73C3-6241-812C-238BFAB26948}" type="sibTrans" cxnId="{F9555E93-A3A9-CE4A-A642-750913682830}">
      <dgm:prSet/>
      <dgm:spPr/>
      <dgm:t>
        <a:bodyPr/>
        <a:lstStyle/>
        <a:p>
          <a:endParaRPr lang="en-US"/>
        </a:p>
      </dgm:t>
    </dgm:pt>
    <dgm:pt modelId="{EEF490FC-D532-1F43-B46E-3CFF50C86155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Capacity Cluster</a:t>
          </a:r>
        </a:p>
      </dgm:t>
    </dgm:pt>
    <dgm:pt modelId="{97158B60-5D48-594D-BB28-3AC1F2459DD5}" type="parTrans" cxnId="{83BA0B5A-85C7-8B41-B215-3F8A7781326F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245F7D36-66EC-6440-BE1C-E71E17ACE946}" type="sibTrans" cxnId="{83BA0B5A-85C7-8B41-B215-3F8A7781326F}">
      <dgm:prSet/>
      <dgm:spPr/>
      <dgm:t>
        <a:bodyPr/>
        <a:lstStyle/>
        <a:p>
          <a:endParaRPr lang="en-US"/>
        </a:p>
      </dgm:t>
    </dgm:pt>
    <dgm:pt modelId="{B7F0929C-C937-4C4B-BAD2-7EE2052CE61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Capability System</a:t>
          </a:r>
        </a:p>
      </dgm:t>
    </dgm:pt>
    <dgm:pt modelId="{54F3DDC3-36CD-8947-8BA2-9B3CA1C4BB66}" type="parTrans" cxnId="{D2911D87-EF5D-3342-A830-5F72C1B5008C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22DB928B-E404-9A4E-A7D8-ED95AA8F2102}" type="sibTrans" cxnId="{D2911D87-EF5D-3342-A830-5F72C1B5008C}">
      <dgm:prSet/>
      <dgm:spPr/>
      <dgm:t>
        <a:bodyPr/>
        <a:lstStyle/>
        <a:p>
          <a:endParaRPr lang="en-US"/>
        </a:p>
      </dgm:t>
    </dgm:pt>
    <dgm:pt modelId="{98269FB5-4207-364E-BD49-E7E6A695B22D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/>
            <a:t>Parallel File System</a:t>
          </a:r>
        </a:p>
      </dgm:t>
    </dgm:pt>
    <dgm:pt modelId="{B058B550-FDE0-E840-9143-884656A50957}" type="parTrans" cxnId="{7C5C660A-5FF7-994B-944D-167F83D20E42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CA3FB865-76FD-844C-9DB0-8DFFF4BBC1C1}" type="sibTrans" cxnId="{7C5C660A-5FF7-994B-944D-167F83D20E42}">
      <dgm:prSet/>
      <dgm:spPr/>
      <dgm:t>
        <a:bodyPr/>
        <a:lstStyle/>
        <a:p>
          <a:endParaRPr lang="en-US"/>
        </a:p>
      </dgm:t>
    </dgm:pt>
    <dgm:pt modelId="{044E05B8-028F-5D45-BB3D-D4D8BAF75A7B}" type="pres">
      <dgm:prSet presAssocID="{9E29BCEF-33E0-B44E-AA71-7542441F3AD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D50860-A38C-8A47-9544-A5C4299B75D0}" type="pres">
      <dgm:prSet presAssocID="{038A72E7-2492-8A4F-8C1C-F0E44BED0728}" presName="centerShape" presStyleLbl="node0" presStyleIdx="0" presStyleCnt="1"/>
      <dgm:spPr/>
    </dgm:pt>
    <dgm:pt modelId="{B678B0FF-B6CD-8240-BA7C-73F1A0DE58AA}" type="pres">
      <dgm:prSet presAssocID="{54F3DDC3-36CD-8947-8BA2-9B3CA1C4BB66}" presName="parTrans" presStyleLbl="bgSibTrans2D1" presStyleIdx="0" presStyleCnt="5"/>
      <dgm:spPr/>
    </dgm:pt>
    <dgm:pt modelId="{BAA004F7-0733-334D-A67F-188F47E421D6}" type="pres">
      <dgm:prSet presAssocID="{B7F0929C-C937-4C4B-BAD2-7EE2052CE610}" presName="node" presStyleLbl="node1" presStyleIdx="0" presStyleCnt="5" custRadScaleRad="105237" custRadScaleInc="52398">
        <dgm:presLayoutVars>
          <dgm:bulletEnabled val="1"/>
        </dgm:presLayoutVars>
      </dgm:prSet>
      <dgm:spPr/>
    </dgm:pt>
    <dgm:pt modelId="{509E987A-EF81-CA45-9921-B09B10C03FA4}" type="pres">
      <dgm:prSet presAssocID="{F3C521D6-CD08-0E44-B48E-B323585D3C15}" presName="parTrans" presStyleLbl="bgSibTrans2D1" presStyleIdx="1" presStyleCnt="5"/>
      <dgm:spPr/>
    </dgm:pt>
    <dgm:pt modelId="{B22F575D-A720-C242-B38D-E515C180F10D}" type="pres">
      <dgm:prSet presAssocID="{ECDDB25D-1367-D64C-9CA1-BBC346B89A74}" presName="node" presStyleLbl="node1" presStyleIdx="1" presStyleCnt="5" custRadScaleRad="116696" custRadScaleInc="19254">
        <dgm:presLayoutVars>
          <dgm:bulletEnabled val="1"/>
        </dgm:presLayoutVars>
      </dgm:prSet>
      <dgm:spPr/>
    </dgm:pt>
    <dgm:pt modelId="{B057D904-D07D-0841-B2C8-A270727C9F3E}" type="pres">
      <dgm:prSet presAssocID="{B058B550-FDE0-E840-9143-884656A50957}" presName="parTrans" presStyleLbl="bgSibTrans2D1" presStyleIdx="2" presStyleCnt="5"/>
      <dgm:spPr/>
    </dgm:pt>
    <dgm:pt modelId="{3E06A6B5-4CB3-CC44-9800-88E24113D77C}" type="pres">
      <dgm:prSet presAssocID="{98269FB5-4207-364E-BD49-E7E6A695B22D}" presName="node" presStyleLbl="node1" presStyleIdx="2" presStyleCnt="5">
        <dgm:presLayoutVars>
          <dgm:bulletEnabled val="1"/>
        </dgm:presLayoutVars>
      </dgm:prSet>
      <dgm:spPr/>
    </dgm:pt>
    <dgm:pt modelId="{E1A04544-CEB0-C24C-8BE9-27A20971A2DA}" type="pres">
      <dgm:prSet presAssocID="{7228AA22-13C7-854B-8331-2D5C8579A5BD}" presName="parTrans" presStyleLbl="bgSibTrans2D1" presStyleIdx="3" presStyleCnt="5"/>
      <dgm:spPr/>
    </dgm:pt>
    <dgm:pt modelId="{B9A9CD39-C883-8345-AF40-450C0B25B714}" type="pres">
      <dgm:prSet presAssocID="{805CB0C7-FE64-BA43-8CA7-9E2E155272EA}" presName="node" presStyleLbl="node1" presStyleIdx="3" presStyleCnt="5" custRadScaleRad="118007" custRadScaleInc="-20634">
        <dgm:presLayoutVars>
          <dgm:bulletEnabled val="1"/>
        </dgm:presLayoutVars>
      </dgm:prSet>
      <dgm:spPr/>
    </dgm:pt>
    <dgm:pt modelId="{A4DC5C75-1C3E-7344-B9BA-FA12047968CC}" type="pres">
      <dgm:prSet presAssocID="{97158B60-5D48-594D-BB28-3AC1F2459DD5}" presName="parTrans" presStyleLbl="bgSibTrans2D1" presStyleIdx="4" presStyleCnt="5"/>
      <dgm:spPr/>
    </dgm:pt>
    <dgm:pt modelId="{EE373474-0422-6C44-88EE-5DB0689435A8}" type="pres">
      <dgm:prSet presAssocID="{EEF490FC-D532-1F43-B46E-3CFF50C86155}" presName="node" presStyleLbl="node1" presStyleIdx="4" presStyleCnt="5" custRadScaleRad="106115" custRadScaleInc="-57900">
        <dgm:presLayoutVars>
          <dgm:bulletEnabled val="1"/>
        </dgm:presLayoutVars>
      </dgm:prSet>
      <dgm:spPr/>
    </dgm:pt>
  </dgm:ptLst>
  <dgm:cxnLst>
    <dgm:cxn modelId="{7C5C660A-5FF7-994B-944D-167F83D20E42}" srcId="{038A72E7-2492-8A4F-8C1C-F0E44BED0728}" destId="{98269FB5-4207-364E-BD49-E7E6A695B22D}" srcOrd="2" destOrd="0" parTransId="{B058B550-FDE0-E840-9143-884656A50957}" sibTransId="{CA3FB865-76FD-844C-9DB0-8DFFF4BBC1C1}"/>
    <dgm:cxn modelId="{FFD4A835-2D68-6145-B443-B547ED0C5124}" type="presOf" srcId="{97158B60-5D48-594D-BB28-3AC1F2459DD5}" destId="{A4DC5C75-1C3E-7344-B9BA-FA12047968CC}" srcOrd="0" destOrd="0" presId="urn:microsoft.com/office/officeart/2005/8/layout/radial4"/>
    <dgm:cxn modelId="{12C9073C-B0EA-0644-A3E8-39AC5C4BC693}" srcId="{038A72E7-2492-8A4F-8C1C-F0E44BED0728}" destId="{ECDDB25D-1367-D64C-9CA1-BBC346B89A74}" srcOrd="1" destOrd="0" parTransId="{F3C521D6-CD08-0E44-B48E-B323585D3C15}" sibTransId="{3CE6BD80-58D8-2245-9C77-6E0F3F200D34}"/>
    <dgm:cxn modelId="{E29A054D-0385-7240-A0F3-98EBC4945665}" type="presOf" srcId="{54F3DDC3-36CD-8947-8BA2-9B3CA1C4BB66}" destId="{B678B0FF-B6CD-8240-BA7C-73F1A0DE58AA}" srcOrd="0" destOrd="0" presId="urn:microsoft.com/office/officeart/2005/8/layout/radial4"/>
    <dgm:cxn modelId="{83BA0B5A-85C7-8B41-B215-3F8A7781326F}" srcId="{038A72E7-2492-8A4F-8C1C-F0E44BED0728}" destId="{EEF490FC-D532-1F43-B46E-3CFF50C86155}" srcOrd="4" destOrd="0" parTransId="{97158B60-5D48-594D-BB28-3AC1F2459DD5}" sibTransId="{245F7D36-66EC-6440-BE1C-E71E17ACE946}"/>
    <dgm:cxn modelId="{06977661-21F6-2C46-A451-D70F3BF5F633}" type="presOf" srcId="{EEF490FC-D532-1F43-B46E-3CFF50C86155}" destId="{EE373474-0422-6C44-88EE-5DB0689435A8}" srcOrd="0" destOrd="0" presId="urn:microsoft.com/office/officeart/2005/8/layout/radial4"/>
    <dgm:cxn modelId="{916B296E-9607-6647-ACFF-2372F310BB5C}" type="presOf" srcId="{805CB0C7-FE64-BA43-8CA7-9E2E155272EA}" destId="{B9A9CD39-C883-8345-AF40-450C0B25B714}" srcOrd="0" destOrd="0" presId="urn:microsoft.com/office/officeart/2005/8/layout/radial4"/>
    <dgm:cxn modelId="{3A56BF79-28FF-904B-B87C-A8F93CACB2B2}" type="presOf" srcId="{98269FB5-4207-364E-BD49-E7E6A695B22D}" destId="{3E06A6B5-4CB3-CC44-9800-88E24113D77C}" srcOrd="0" destOrd="0" presId="urn:microsoft.com/office/officeart/2005/8/layout/radial4"/>
    <dgm:cxn modelId="{8857DB81-B995-DB44-880E-98CA114C3C66}" type="presOf" srcId="{B058B550-FDE0-E840-9143-884656A50957}" destId="{B057D904-D07D-0841-B2C8-A270727C9F3E}" srcOrd="0" destOrd="0" presId="urn:microsoft.com/office/officeart/2005/8/layout/radial4"/>
    <dgm:cxn modelId="{D2911D87-EF5D-3342-A830-5F72C1B5008C}" srcId="{038A72E7-2492-8A4F-8C1C-F0E44BED0728}" destId="{B7F0929C-C937-4C4B-BAD2-7EE2052CE610}" srcOrd="0" destOrd="0" parTransId="{54F3DDC3-36CD-8947-8BA2-9B3CA1C4BB66}" sibTransId="{22DB928B-E404-9A4E-A7D8-ED95AA8F2102}"/>
    <dgm:cxn modelId="{F9555E93-A3A9-CE4A-A642-750913682830}" srcId="{038A72E7-2492-8A4F-8C1C-F0E44BED0728}" destId="{805CB0C7-FE64-BA43-8CA7-9E2E155272EA}" srcOrd="3" destOrd="0" parTransId="{7228AA22-13C7-854B-8331-2D5C8579A5BD}" sibTransId="{FDD02129-73C3-6241-812C-238BFAB26948}"/>
    <dgm:cxn modelId="{84CA8B99-A9B2-D04D-9C90-C36B077DD72A}" type="presOf" srcId="{F3C521D6-CD08-0E44-B48E-B323585D3C15}" destId="{509E987A-EF81-CA45-9921-B09B10C03FA4}" srcOrd="0" destOrd="0" presId="urn:microsoft.com/office/officeart/2005/8/layout/radial4"/>
    <dgm:cxn modelId="{3889DB99-6799-074E-9891-08FF11A7942B}" type="presOf" srcId="{B7F0929C-C937-4C4B-BAD2-7EE2052CE610}" destId="{BAA004F7-0733-334D-A67F-188F47E421D6}" srcOrd="0" destOrd="0" presId="urn:microsoft.com/office/officeart/2005/8/layout/radial4"/>
    <dgm:cxn modelId="{982CBF9C-0A69-AB4E-80FC-5CB5C3EBB4AD}" type="presOf" srcId="{7228AA22-13C7-854B-8331-2D5C8579A5BD}" destId="{E1A04544-CEB0-C24C-8BE9-27A20971A2DA}" srcOrd="0" destOrd="0" presId="urn:microsoft.com/office/officeart/2005/8/layout/radial4"/>
    <dgm:cxn modelId="{31804CA0-0818-5041-BC73-EFAB2F37D517}" type="presOf" srcId="{9E29BCEF-33E0-B44E-AA71-7542441F3ADA}" destId="{044E05B8-028F-5D45-BB3D-D4D8BAF75A7B}" srcOrd="0" destOrd="0" presId="urn:microsoft.com/office/officeart/2005/8/layout/radial4"/>
    <dgm:cxn modelId="{394248E1-115F-B24A-A6C6-CDF759F02995}" srcId="{9E29BCEF-33E0-B44E-AA71-7542441F3ADA}" destId="{038A72E7-2492-8A4F-8C1C-F0E44BED0728}" srcOrd="0" destOrd="0" parTransId="{B3481B2E-5087-8945-9B35-511DA270164C}" sibTransId="{80A4572C-5D8C-F342-BCD3-70DCEA1DCE9F}"/>
    <dgm:cxn modelId="{767E8CE6-E35C-AB45-B78A-D2A575F14CBE}" type="presOf" srcId="{ECDDB25D-1367-D64C-9CA1-BBC346B89A74}" destId="{B22F575D-A720-C242-B38D-E515C180F10D}" srcOrd="0" destOrd="0" presId="urn:microsoft.com/office/officeart/2005/8/layout/radial4"/>
    <dgm:cxn modelId="{E4DEB8F7-CF1E-A54C-92C2-59BE50146E73}" type="presOf" srcId="{038A72E7-2492-8A4F-8C1C-F0E44BED0728}" destId="{BCD50860-A38C-8A47-9544-A5C4299B75D0}" srcOrd="0" destOrd="0" presId="urn:microsoft.com/office/officeart/2005/8/layout/radial4"/>
    <dgm:cxn modelId="{1F7BADCB-5FDE-834F-A969-9659AF416847}" type="presParOf" srcId="{044E05B8-028F-5D45-BB3D-D4D8BAF75A7B}" destId="{BCD50860-A38C-8A47-9544-A5C4299B75D0}" srcOrd="0" destOrd="0" presId="urn:microsoft.com/office/officeart/2005/8/layout/radial4"/>
    <dgm:cxn modelId="{A3E41970-BE50-A446-910D-2ECF3E8A8F3F}" type="presParOf" srcId="{044E05B8-028F-5D45-BB3D-D4D8BAF75A7B}" destId="{B678B0FF-B6CD-8240-BA7C-73F1A0DE58AA}" srcOrd="1" destOrd="0" presId="urn:microsoft.com/office/officeart/2005/8/layout/radial4"/>
    <dgm:cxn modelId="{3322A713-CDED-7742-9041-1F4311F2E3A1}" type="presParOf" srcId="{044E05B8-028F-5D45-BB3D-D4D8BAF75A7B}" destId="{BAA004F7-0733-334D-A67F-188F47E421D6}" srcOrd="2" destOrd="0" presId="urn:microsoft.com/office/officeart/2005/8/layout/radial4"/>
    <dgm:cxn modelId="{B99F86C4-67B1-2D43-B7CA-C350BDC963FF}" type="presParOf" srcId="{044E05B8-028F-5D45-BB3D-D4D8BAF75A7B}" destId="{509E987A-EF81-CA45-9921-B09B10C03FA4}" srcOrd="3" destOrd="0" presId="urn:microsoft.com/office/officeart/2005/8/layout/radial4"/>
    <dgm:cxn modelId="{0C61766D-C78A-EA40-A2DB-C9CEE4A1733D}" type="presParOf" srcId="{044E05B8-028F-5D45-BB3D-D4D8BAF75A7B}" destId="{B22F575D-A720-C242-B38D-E515C180F10D}" srcOrd="4" destOrd="0" presId="urn:microsoft.com/office/officeart/2005/8/layout/radial4"/>
    <dgm:cxn modelId="{546472B0-6D7F-B246-9547-25F34D388776}" type="presParOf" srcId="{044E05B8-028F-5D45-BB3D-D4D8BAF75A7B}" destId="{B057D904-D07D-0841-B2C8-A270727C9F3E}" srcOrd="5" destOrd="0" presId="urn:microsoft.com/office/officeart/2005/8/layout/radial4"/>
    <dgm:cxn modelId="{45D5BB87-1333-6347-85C5-FECEC3C33D46}" type="presParOf" srcId="{044E05B8-028F-5D45-BB3D-D4D8BAF75A7B}" destId="{3E06A6B5-4CB3-CC44-9800-88E24113D77C}" srcOrd="6" destOrd="0" presId="urn:microsoft.com/office/officeart/2005/8/layout/radial4"/>
    <dgm:cxn modelId="{2C0D4219-42A5-3745-8100-504D43FAF6AF}" type="presParOf" srcId="{044E05B8-028F-5D45-BB3D-D4D8BAF75A7B}" destId="{E1A04544-CEB0-C24C-8BE9-27A20971A2DA}" srcOrd="7" destOrd="0" presId="urn:microsoft.com/office/officeart/2005/8/layout/radial4"/>
    <dgm:cxn modelId="{FCD744C8-1A1B-A04A-901C-0EF9C9351656}" type="presParOf" srcId="{044E05B8-028F-5D45-BB3D-D4D8BAF75A7B}" destId="{B9A9CD39-C883-8345-AF40-450C0B25B714}" srcOrd="8" destOrd="0" presId="urn:microsoft.com/office/officeart/2005/8/layout/radial4"/>
    <dgm:cxn modelId="{CEF7B659-6C36-3E42-AEAC-6D06273F8549}" type="presParOf" srcId="{044E05B8-028F-5D45-BB3D-D4D8BAF75A7B}" destId="{A4DC5C75-1C3E-7344-B9BA-FA12047968CC}" srcOrd="9" destOrd="0" presId="urn:microsoft.com/office/officeart/2005/8/layout/radial4"/>
    <dgm:cxn modelId="{7B608C09-813B-DC4D-8116-51FD004F015B}" type="presParOf" srcId="{044E05B8-028F-5D45-BB3D-D4D8BAF75A7B}" destId="{EE373474-0422-6C44-88EE-5DB0689435A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50860-A38C-8A47-9544-A5C4299B75D0}">
      <dsp:nvSpPr>
        <dsp:cNvPr id="0" name=""/>
        <dsp:cNvSpPr/>
      </dsp:nvSpPr>
      <dsp:spPr>
        <a:xfrm>
          <a:off x="1513439" y="2326770"/>
          <a:ext cx="1048867" cy="1048867"/>
        </a:xfrm>
        <a:prstGeom prst="ellipse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Exascale</a:t>
          </a:r>
          <a:r>
            <a:rPr lang="en-US" sz="1400" kern="1200" dirty="0"/>
            <a:t> System</a:t>
          </a:r>
        </a:p>
      </dsp:txBody>
      <dsp:txXfrm>
        <a:off x="1667042" y="2480373"/>
        <a:ext cx="741661" cy="741661"/>
      </dsp:txXfrm>
    </dsp:sp>
    <dsp:sp modelId="{B678B0FF-B6CD-8240-BA7C-73F1A0DE58AA}">
      <dsp:nvSpPr>
        <dsp:cNvPr id="0" name=""/>
        <dsp:cNvSpPr/>
      </dsp:nvSpPr>
      <dsp:spPr>
        <a:xfrm rot="11931797">
          <a:off x="477111" y="2345346"/>
          <a:ext cx="1035276" cy="298927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A004F7-0733-334D-A67F-188F47E421D6}">
      <dsp:nvSpPr>
        <dsp:cNvPr id="0" name=""/>
        <dsp:cNvSpPr/>
      </dsp:nvSpPr>
      <dsp:spPr>
        <a:xfrm>
          <a:off x="6700" y="1928882"/>
          <a:ext cx="996424" cy="79713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Capability System</a:t>
          </a:r>
        </a:p>
      </dsp:txBody>
      <dsp:txXfrm>
        <a:off x="30047" y="1952229"/>
        <a:ext cx="949730" cy="750445"/>
      </dsp:txXfrm>
    </dsp:sp>
    <dsp:sp modelId="{509E987A-EF81-CA45-9921-B09B10C03FA4}">
      <dsp:nvSpPr>
        <dsp:cNvPr id="0" name=""/>
        <dsp:cNvSpPr/>
      </dsp:nvSpPr>
      <dsp:spPr>
        <a:xfrm rot="13915886">
          <a:off x="699816" y="1760654"/>
          <a:ext cx="1201968" cy="298927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2F575D-A720-C242-B38D-E515C180F10D}">
      <dsp:nvSpPr>
        <dsp:cNvPr id="0" name=""/>
        <dsp:cNvSpPr/>
      </dsp:nvSpPr>
      <dsp:spPr>
        <a:xfrm>
          <a:off x="432019" y="1038409"/>
          <a:ext cx="996424" cy="79713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Analytics Cluster</a:t>
          </a:r>
        </a:p>
      </dsp:txBody>
      <dsp:txXfrm>
        <a:off x="455366" y="1061756"/>
        <a:ext cx="949730" cy="750445"/>
      </dsp:txXfrm>
    </dsp:sp>
    <dsp:sp modelId="{B057D904-D07D-0841-B2C8-A270727C9F3E}">
      <dsp:nvSpPr>
        <dsp:cNvPr id="0" name=""/>
        <dsp:cNvSpPr/>
      </dsp:nvSpPr>
      <dsp:spPr>
        <a:xfrm rot="16200000">
          <a:off x="1558325" y="1641939"/>
          <a:ext cx="959094" cy="298927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6A6B5-4CB3-CC44-9800-88E24113D77C}">
      <dsp:nvSpPr>
        <dsp:cNvPr id="0" name=""/>
        <dsp:cNvSpPr/>
      </dsp:nvSpPr>
      <dsp:spPr>
        <a:xfrm>
          <a:off x="1539660" y="913286"/>
          <a:ext cx="996424" cy="797139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Parallel File System</a:t>
          </a:r>
        </a:p>
      </dsp:txBody>
      <dsp:txXfrm>
        <a:off x="1563007" y="936633"/>
        <a:ext cx="949730" cy="750445"/>
      </dsp:txXfrm>
    </dsp:sp>
    <dsp:sp modelId="{E1A04544-CEB0-C24C-8BE9-27A20971A2DA}">
      <dsp:nvSpPr>
        <dsp:cNvPr id="0" name=""/>
        <dsp:cNvSpPr/>
      </dsp:nvSpPr>
      <dsp:spPr>
        <a:xfrm rot="18454306">
          <a:off x="2162729" y="1745861"/>
          <a:ext cx="1221039" cy="298927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A9CD39-C883-8345-AF40-450C0B25B714}">
      <dsp:nvSpPr>
        <dsp:cNvPr id="0" name=""/>
        <dsp:cNvSpPr/>
      </dsp:nvSpPr>
      <dsp:spPr>
        <a:xfrm>
          <a:off x="2647303" y="1012863"/>
          <a:ext cx="996424" cy="797139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Visualization Cluster</a:t>
          </a:r>
        </a:p>
      </dsp:txBody>
      <dsp:txXfrm>
        <a:off x="2670650" y="1036210"/>
        <a:ext cx="949730" cy="750445"/>
      </dsp:txXfrm>
    </dsp:sp>
    <dsp:sp modelId="{A4DC5C75-1C3E-7344-B9BA-FA12047968CC}">
      <dsp:nvSpPr>
        <dsp:cNvPr id="0" name=""/>
        <dsp:cNvSpPr/>
      </dsp:nvSpPr>
      <dsp:spPr>
        <a:xfrm rot="20349360">
          <a:off x="2550693" y="2306969"/>
          <a:ext cx="1048048" cy="298927"/>
        </a:xfrm>
        <a:prstGeom prst="lef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73474-0422-6C44-88EE-5DB0689435A8}">
      <dsp:nvSpPr>
        <dsp:cNvPr id="0" name=""/>
        <dsp:cNvSpPr/>
      </dsp:nvSpPr>
      <dsp:spPr>
        <a:xfrm>
          <a:off x="3066233" y="1871402"/>
          <a:ext cx="996424" cy="79713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Capacity Cluster</a:t>
          </a:r>
        </a:p>
      </dsp:txBody>
      <dsp:txXfrm>
        <a:off x="3089580" y="1894749"/>
        <a:ext cx="949730" cy="75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5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 </a:t>
            </a:r>
            <a:r>
              <a:rPr lang="en-US" baseline="0" dirty="0" err="1"/>
              <a:t>exascale</a:t>
            </a:r>
            <a:r>
              <a:rPr lang="en-US" baseline="0" dirty="0"/>
              <a:t> system will likely assume the role that several machines currently play today, mostly due to data movement concerns.</a:t>
            </a:r>
          </a:p>
          <a:p>
            <a:r>
              <a:rPr lang="en-US" baseline="0" dirty="0"/>
              <a:t>The parallel file system is already being subsumed. There will be an external file system, but it won’t be accessed directly by applications.</a:t>
            </a:r>
          </a:p>
          <a:p>
            <a:r>
              <a:rPr lang="en-US" baseline="0" dirty="0"/>
              <a:t>In-situ and in-transit analysis and visualization strategies are being pursued to be able to leave simulation data as close as possible to where it is generated.</a:t>
            </a:r>
          </a:p>
          <a:p>
            <a:r>
              <a:rPr lang="en-US" baseline="0" dirty="0"/>
              <a:t>The line between commodity hardware and specialized HPC hardware is getting more blurry as accelerators, high-speed memory, and network interfaces become integrated.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5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current</a:t>
            </a:r>
            <a:r>
              <a:rPr lang="en-US" dirty="0"/>
              <a:t> development environment lets</a:t>
            </a:r>
            <a:r>
              <a:rPr lang="en-US" baseline="0" dirty="0"/>
              <a:t> you boot </a:t>
            </a:r>
            <a:r>
              <a:rPr lang="en-US" baseline="0" dirty="0" err="1"/>
              <a:t>linux</a:t>
            </a:r>
            <a:r>
              <a:rPr lang="en-US" baseline="0" dirty="0"/>
              <a:t>, hot unplug cores and </a:t>
            </a:r>
            <a:r>
              <a:rPr lang="en-US" baseline="0" dirty="0" err="1"/>
              <a:t>memore</a:t>
            </a:r>
            <a:r>
              <a:rPr lang="en-US" baseline="0" dirty="0"/>
              <a:t>, and then boot Kitten on those freed up resources.</a:t>
            </a:r>
          </a:p>
          <a:p>
            <a:r>
              <a:rPr lang="en-US" baseline="0" dirty="0"/>
              <a:t>Kitten can then run applications natively or use the Palacios virtual machine to boot whatever software stack is needed.</a:t>
            </a:r>
          </a:p>
          <a:p>
            <a:r>
              <a:rPr lang="en-US" baseline="0" dirty="0"/>
              <a:t>For a production </a:t>
            </a:r>
            <a:r>
              <a:rPr lang="en-US" baseline="0" dirty="0" err="1"/>
              <a:t>exascale</a:t>
            </a:r>
            <a:r>
              <a:rPr lang="en-US" baseline="0" dirty="0"/>
              <a:t> system, we would boot Kitten natively and then use virtualization to support whatever Linux stack you want.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62B86-45F4-4C1B-BB2D-2E1880191C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11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convergence? It’s a marriage of convenience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9BD3A-AE92-B446-AE91-9035898534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85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5599" y="1008064"/>
            <a:ext cx="2155463" cy="62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185" y="1185863"/>
            <a:ext cx="71924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12192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83633" y="6115573"/>
            <a:ext cx="1388625" cy="25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528" y="4260258"/>
            <a:ext cx="103632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137" y="5173653"/>
            <a:ext cx="7521783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048" y="4197659"/>
            <a:ext cx="1242485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12F51668-FF97-A24B-BD73-DC6ED874F431}" type="datetime1">
              <a:rPr lang="en-US" smtClean="0"/>
              <a:t>4/12/18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840089" y="6115573"/>
            <a:ext cx="1134316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0" y="6519332"/>
            <a:ext cx="38608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12062" y="2598737"/>
            <a:ext cx="8565756" cy="1671516"/>
            <a:chOff x="1388533" y="2565507"/>
            <a:chExt cx="8565756" cy="167151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325" y="2598737"/>
              <a:ext cx="3436964" cy="163828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2565507"/>
              <a:ext cx="4002086" cy="158282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 userDrawn="1"/>
        </p:nvSpPr>
        <p:spPr>
          <a:xfrm>
            <a:off x="4165600" y="6172201"/>
            <a:ext cx="7416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multi-mission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" y="4976396"/>
            <a:ext cx="2426873" cy="996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A53AF-45EB-2449-A8F2-1977EF971DF0}" type="datetime1">
              <a:rPr lang="en-US" smtClean="0"/>
              <a:t>4/12/18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4400" y="6451600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4C620-8D0C-D245-B849-C2CDDF055F64}" type="datetime1">
              <a:rPr lang="en-US" smtClean="0"/>
              <a:t>4/12/18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9897" y="6509965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B6F63-412E-564D-BD44-270D61A2ACCA}" type="datetime1">
              <a:rPr lang="en-US" smtClean="0"/>
              <a:t>4/12/18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87279" y="6451600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152F5-6412-CF4D-AE0F-C51B07E449C2}" type="datetime1">
              <a:rPr lang="en-US" smtClean="0"/>
              <a:t>4/12/18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4400" y="6451600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24002-7B9F-4B41-B8C8-07FAA46B64AE}" type="datetime1">
              <a:rPr lang="en-US" smtClean="0"/>
              <a:t>4/12/18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87279" y="6451600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54AE8-071C-7B40-AABD-041710D7D4D0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4400" y="6451600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AC95-111C-3646-AD6F-1E5405C4C731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61521" y="6483350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F5EF6-F419-0B42-902B-70AF6CDBFD57}" type="datetime1">
              <a:rPr lang="en-US" smtClean="0"/>
              <a:t>4/12/18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471187"/>
            <a:ext cx="2844800" cy="386813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9526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1805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12192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33" y="6119813"/>
            <a:ext cx="136525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528" y="3517300"/>
            <a:ext cx="103632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137" y="4430695"/>
            <a:ext cx="7521783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45600" y="533560"/>
            <a:ext cx="203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636185" y="711359"/>
            <a:ext cx="71924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45599" y="5797079"/>
            <a:ext cx="233531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513D234-668A-AD43-95D3-54AD0CABC34B}" type="datetime1">
              <a:rPr lang="en-US" smtClean="0"/>
              <a:t>4/12/18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840089" y="6115573"/>
            <a:ext cx="1134316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0" y="6519332"/>
            <a:ext cx="38608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165600" y="6172201"/>
            <a:ext cx="7416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multi-mission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1648884" y="1811918"/>
            <a:ext cx="8565756" cy="1671516"/>
            <a:chOff x="1388533" y="2565507"/>
            <a:chExt cx="8565756" cy="1671516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325" y="2598737"/>
              <a:ext cx="3436964" cy="163828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2565507"/>
              <a:ext cx="4002086" cy="1582829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" y="4976396"/>
            <a:ext cx="2426873" cy="996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422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6584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91214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36007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4902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94608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63477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45210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1" y="6291264"/>
            <a:ext cx="63076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60937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1330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1"/>
            <a:ext cx="12192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12192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33" y="6119813"/>
            <a:ext cx="136525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528" y="3678173"/>
            <a:ext cx="103632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137" y="4591568"/>
            <a:ext cx="7521783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45600" y="533560"/>
            <a:ext cx="203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636998" y="601288"/>
            <a:ext cx="71908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45599" y="5797079"/>
            <a:ext cx="233531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042D977-35C2-0C45-82E1-0A73200B745C}" type="datetime1">
              <a:rPr lang="en-US" smtClean="0"/>
              <a:t>4/12/18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245601" y="408001"/>
            <a:ext cx="2032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2"/>
            <a:ext cx="12192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840089" y="6115573"/>
            <a:ext cx="1134316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0" y="6519332"/>
            <a:ext cx="38608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165600" y="6172201"/>
            <a:ext cx="7416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multi-mission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636998" y="1609532"/>
            <a:ext cx="8565756" cy="1671516"/>
            <a:chOff x="1388533" y="2565507"/>
            <a:chExt cx="8565756" cy="1671516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325" y="2598737"/>
              <a:ext cx="3436964" cy="163828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2565507"/>
              <a:ext cx="4002086" cy="1582829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" y="4976396"/>
            <a:ext cx="2426873" cy="996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94167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92949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08679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49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5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22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06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08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77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1"/>
            <a:ext cx="12192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2"/>
            <a:ext cx="12192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12192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40089" y="6115573"/>
            <a:ext cx="1134316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633" y="6119813"/>
            <a:ext cx="136525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528" y="3678173"/>
            <a:ext cx="103632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137" y="4591568"/>
            <a:ext cx="7521783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245600" y="533560"/>
            <a:ext cx="203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636998" y="601288"/>
            <a:ext cx="71908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45599" y="5797079"/>
            <a:ext cx="233531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F8F6C9CF-C075-B248-8AD2-5AFCA1017B23}" type="datetime1">
              <a:rPr lang="en-US" smtClean="0"/>
              <a:t>4/12/18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245601" y="408001"/>
            <a:ext cx="2032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0" y="6519332"/>
            <a:ext cx="38608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165600" y="6172201"/>
            <a:ext cx="7416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multi-mission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1847502" y="1596360"/>
            <a:ext cx="8565756" cy="1671516"/>
            <a:chOff x="1388533" y="2565507"/>
            <a:chExt cx="8565756" cy="1671516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325" y="2598737"/>
              <a:ext cx="3436964" cy="163828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2565507"/>
              <a:ext cx="4002086" cy="1582829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" y="4964931"/>
            <a:ext cx="2463373" cy="1008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51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33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13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92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0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25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66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22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 userDrawn="1"/>
        </p:nvSpPr>
        <p:spPr>
          <a:xfrm>
            <a:off x="0" y="4040485"/>
            <a:ext cx="3312297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312297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1741910" y="-1"/>
            <a:ext cx="450089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337" y="1250965"/>
            <a:ext cx="7961583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337" y="2588979"/>
            <a:ext cx="7521783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65" y="4339007"/>
            <a:ext cx="203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97397" y="5157318"/>
            <a:ext cx="1294291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684911" y="5932869"/>
            <a:ext cx="136525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19336" y="26517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6F9A9233-9DD3-5C4F-8512-6F379FA30749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1591704" y="-1"/>
            <a:ext cx="103685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5386267" y="5921221"/>
            <a:ext cx="1134316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1363" y="6519332"/>
            <a:ext cx="38608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165600" y="6172201"/>
            <a:ext cx="74168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multi-mission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0" y="2588979"/>
            <a:ext cx="2749547" cy="13106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6" y="1184002"/>
            <a:ext cx="2927818" cy="11579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94" y="4866110"/>
            <a:ext cx="2426873" cy="996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15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38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00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31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434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153" y="909977"/>
            <a:ext cx="11487147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9153" y="2198575"/>
            <a:ext cx="11487147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9153" y="3583427"/>
            <a:ext cx="11487147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49153" y="5043466"/>
            <a:ext cx="11487147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42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April 12, 2018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30019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33538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1615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April 12, 2018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6891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63" y="3050140"/>
            <a:ext cx="4359982" cy="2078258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6096000" y="1"/>
            <a:ext cx="6096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6096000" y="5964768"/>
            <a:ext cx="6096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590997" y="1488546"/>
            <a:ext cx="203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rot="10800000">
            <a:off x="150208" y="-1"/>
            <a:ext cx="450089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33804" y="6375407"/>
            <a:ext cx="501544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multi-mission laboratory managed and operated by Sandia Corporation, a wholly owned subsidiary of Lockheed Martin Corporation, for the U.S. Department of Energy’s National Nuclear Security Administration under contract DE-AC04-94AL85000. </a:t>
            </a:r>
            <a:br>
              <a:rPr lang="en-US" sz="950" baseline="30000" dirty="0">
                <a:latin typeface="Arial" pitchFamily="-112" charset="0"/>
              </a:rPr>
            </a:br>
            <a:r>
              <a:rPr lang="en-US" sz="950" baseline="30000" dirty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558" y="1250965"/>
            <a:ext cx="50526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558" y="2588979"/>
            <a:ext cx="4781753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69276" y="6051407"/>
            <a:ext cx="136525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558" y="265179"/>
            <a:ext cx="1372509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CDA606AD-35D3-5741-BA7C-7B26221FE3B6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2" y="-1"/>
            <a:ext cx="103685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770633" y="6039759"/>
            <a:ext cx="1134316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60443" y="1586652"/>
            <a:ext cx="2580645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1463" y="6519332"/>
            <a:ext cx="38608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20" y="4336983"/>
            <a:ext cx="4002086" cy="15828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72" y="5043131"/>
            <a:ext cx="2426873" cy="996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9627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34017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April 12, 2018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03741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04505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4930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444811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873235" y="4774277"/>
            <a:ext cx="8534400" cy="70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fld id="{B07CD00D-ECE2-B341-910C-3E5E7B4740E6}" type="datetime4">
              <a:rPr lang="en-US" sz="2400" smtClean="0">
                <a:solidFill>
                  <a:srgbClr val="292934">
                    <a:lumMod val="75000"/>
                    <a:lumOff val="25000"/>
                  </a:srgbClr>
                </a:solidFill>
                <a:cs typeface="Times New Roman"/>
              </a:rPr>
              <a:pPr>
                <a:buClr>
                  <a:srgbClr val="93A299"/>
                </a:buClr>
              </a:pPr>
              <a:t>April 12, 2018</a:t>
            </a:fld>
            <a:endParaRPr lang="en-US" sz="2400" dirty="0">
              <a:solidFill>
                <a:srgbClr val="292934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873251" y="3700463"/>
            <a:ext cx="8534400" cy="107315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51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00929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09977"/>
            <a:ext cx="10972800" cy="111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198575"/>
            <a:ext cx="10972800" cy="1119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9600" y="3583427"/>
            <a:ext cx="10972800" cy="113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09600" y="5043466"/>
            <a:ext cx="10972800" cy="1136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21515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35847"/>
            <a:ext cx="5384800" cy="31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4829213"/>
            <a:ext cx="10972800" cy="1550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4238625"/>
            <a:ext cx="10972800" cy="5905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5538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733" y="6166934"/>
            <a:ext cx="28448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63F540D6-FB30-5143-A9BC-E1F4A27C4176}" type="datetime1">
              <a:rPr lang="en-US" smtClean="0"/>
              <a:t>4/12/18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63650" y="6519332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0" y="6519332"/>
            <a:ext cx="38608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D13BA-ECA8-FF48-9033-25DD861E0A1D}" type="datetime1">
              <a:rPr lang="en-US" smtClean="0"/>
              <a:t>4/12/18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4400" y="6451600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A7ADB-BA71-174B-AB14-26A1D3D32B5C}" type="datetime1">
              <a:rPr lang="en-US" smtClean="0"/>
              <a:t>4/12/18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4400" y="6451600"/>
            <a:ext cx="812800" cy="374650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00" y="5738139"/>
            <a:ext cx="1643900" cy="67508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image" Target="../media/image14.png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image" Target="../media/image1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8" Type="http://schemas.openxmlformats.org/officeDocument/2006/relationships/slideLayout" Target="../slideLayouts/slideLayout25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12192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668001" y="228601"/>
            <a:ext cx="124883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"/>
            <a:ext cx="109728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78740"/>
            <a:ext cx="109728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5699" y="6166934"/>
            <a:ext cx="1987901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03EA16C5-B134-5F4A-A4EC-0E2111F3544F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0" y="6519332"/>
            <a:ext cx="38608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153150"/>
            <a:ext cx="812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11/12/17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t>SC'17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fld id="{D91FB1DA-2090-B048-95F2-510957A90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8746" y="6004707"/>
            <a:ext cx="586458" cy="7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4" y="5987615"/>
            <a:ext cx="774472" cy="7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5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  <p:sldLayoutId id="2147483827" r:id="rId26"/>
    <p:sldLayoutId id="2147483828" r:id="rId27"/>
    <p:sldLayoutId id="2147483829" r:id="rId28"/>
    <p:sldLayoutId id="2147483830" r:id="rId29"/>
    <p:sldLayoutId id="2147483831" r:id="rId30"/>
    <p:sldLayoutId id="2147483832" r:id="rId31"/>
    <p:sldLayoutId id="2147483833" r:id="rId32"/>
    <p:sldLayoutId id="2147483834" r:id="rId33"/>
    <p:sldLayoutId id="2147483835" r:id="rId34"/>
    <p:sldLayoutId id="2147483836" r:id="rId35"/>
    <p:sldLayoutId id="2147483837" r:id="rId36"/>
    <p:sldLayoutId id="2147483838" r:id="rId37"/>
    <p:sldLayoutId id="2147483839" r:id="rId38"/>
    <p:sldLayoutId id="2147483840" r:id="rId39"/>
    <p:sldLayoutId id="2147483841" r:id="rId40"/>
    <p:sldLayoutId id="2147483842" r:id="rId41"/>
    <p:sldLayoutId id="2147483843" r:id="rId42"/>
    <p:sldLayoutId id="2147483844" r:id="rId43"/>
    <p:sldLayoutId id="2147483845" r:id="rId44"/>
    <p:sldLayoutId id="2147483846" r:id="rId45"/>
    <p:sldLayoutId id="2147483847" r:id="rId46"/>
    <p:sldLayoutId id="2147483848" r:id="rId47"/>
    <p:sldLayoutId id="2147483849" r:id="rId48"/>
    <p:sldLayoutId id="2147483850" r:id="rId49"/>
    <p:sldLayoutId id="2147483851" r:id="rId50"/>
  </p:sldLayoutIdLst>
  <p:transition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Architectural Convergence of Big Data and Extreme-Scale Computing: Marriage of Convenience or Conviction</a:t>
            </a:r>
            <a:endParaRPr lang="en-US" sz="24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Ron Brightwell, R&amp;D Manager</a:t>
            </a:r>
          </a:p>
          <a:p>
            <a:r>
              <a:rPr lang="en-US" dirty="0"/>
              <a:t>Scalable System Software Department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partitioning based on software stack will continue</a:t>
            </a:r>
          </a:p>
          <a:p>
            <a:pPr lvl="1"/>
            <a:r>
              <a:rPr lang="en-US" dirty="0"/>
              <a:t>Service nodes, I/O nodes, network nodes, compute nodes, etc.</a:t>
            </a:r>
          </a:p>
          <a:p>
            <a:pPr lvl="1"/>
            <a:r>
              <a:rPr lang="en-US" dirty="0"/>
              <a:t>Nodes are becoming too big to be smallest unit of allocation</a:t>
            </a:r>
          </a:p>
          <a:p>
            <a:r>
              <a:rPr lang="en-US" dirty="0"/>
              <a:t>Provide infrastructure to manage diverse software stacks</a:t>
            </a:r>
          </a:p>
          <a:p>
            <a:pPr lvl="1"/>
            <a:r>
              <a:rPr lang="en-US" dirty="0"/>
              <a:t>Node-level partitioning of resources with different stacks</a:t>
            </a:r>
          </a:p>
          <a:p>
            <a:pPr lvl="1"/>
            <a:r>
              <a:rPr lang="en-US" dirty="0"/>
              <a:t>Support for improved resource isolation</a:t>
            </a:r>
          </a:p>
          <a:p>
            <a:pPr lvl="1"/>
            <a:r>
              <a:rPr lang="en-US" dirty="0"/>
              <a:t>Mechanisms that provide sharing to reduce data movement</a:t>
            </a:r>
          </a:p>
          <a:p>
            <a:r>
              <a:rPr lang="en-US" dirty="0"/>
              <a:t>Enable applications and workflows to define their own software environment</a:t>
            </a:r>
          </a:p>
          <a:p>
            <a:r>
              <a:rPr lang="en-US" dirty="0"/>
              <a:t>Maintain (or eliminate) layers of software</a:t>
            </a:r>
          </a:p>
        </p:txBody>
      </p:sp>
    </p:spTree>
    <p:extLst>
      <p:ext uri="{BB962C8B-B14F-4D97-AF65-F5344CB8AC3E}">
        <p14:creationId xmlns:p14="http://schemas.microsoft.com/office/powerpoint/2010/main" val="148616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Hobbes Co-Kernel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Multi-stack architecture tools</a:t>
            </a:r>
          </a:p>
          <a:p>
            <a:pPr lvl="1"/>
            <a:r>
              <a:rPr lang="en-US" sz="1800" dirty="0"/>
              <a:t>Host boots Linux</a:t>
            </a:r>
          </a:p>
          <a:p>
            <a:pPr lvl="1"/>
            <a:r>
              <a:rPr lang="en-US" sz="1800" dirty="0"/>
              <a:t>Cores and memory can be taken from</a:t>
            </a:r>
            <a:br>
              <a:rPr lang="en-US" sz="1800" dirty="0"/>
            </a:br>
            <a:r>
              <a:rPr lang="en-US" sz="1800" dirty="0"/>
              <a:t>Linux, forming one or more containers</a:t>
            </a:r>
          </a:p>
          <a:p>
            <a:pPr lvl="1"/>
            <a:r>
              <a:rPr lang="en-US" sz="1800" dirty="0"/>
              <a:t>Kitten LWK can be launched in each container</a:t>
            </a:r>
          </a:p>
          <a:p>
            <a:pPr lvl="1"/>
            <a:r>
              <a:rPr lang="en-US" sz="1800" dirty="0"/>
              <a:t>Each Kitten LWK instance operates cooperatively with Linux as a co-kernel</a:t>
            </a:r>
          </a:p>
          <a:p>
            <a:pPr lvl="1"/>
            <a:r>
              <a:rPr lang="en-US" sz="1800" dirty="0"/>
              <a:t>Each co-kernel can run a different application</a:t>
            </a:r>
          </a:p>
          <a:p>
            <a:pPr lvl="2"/>
            <a:r>
              <a:rPr lang="en-US" sz="1600" dirty="0"/>
              <a:t>Or guest OS via Palacios VMM</a:t>
            </a:r>
          </a:p>
          <a:p>
            <a:pPr lvl="1"/>
            <a:r>
              <a:rPr lang="en-US" sz="1800" dirty="0"/>
              <a:t>Containers can be dynamically resized without rebooting</a:t>
            </a:r>
          </a:p>
          <a:p>
            <a:pPr lvl="2"/>
            <a:r>
              <a:rPr lang="en-US" sz="1600" dirty="0"/>
              <a:t>Number of cores and size of memory can grow and shrink</a:t>
            </a:r>
          </a:p>
          <a:p>
            <a:pPr lvl="1"/>
            <a:r>
              <a:rPr lang="en-US" sz="1800" dirty="0"/>
              <a:t>Shared memory communication between any OS using XEMEM</a:t>
            </a:r>
          </a:p>
          <a:p>
            <a:r>
              <a:rPr lang="en-US" sz="2000" dirty="0"/>
              <a:t>Ported to Cray Linux Environment</a:t>
            </a:r>
          </a:p>
          <a:p>
            <a:r>
              <a:rPr lang="en-US" sz="2000" dirty="0"/>
              <a:t>Multi-enclave launch working on XK7 testbed at Sandia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rchitecture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36" y="1407019"/>
            <a:ext cx="3679921" cy="14010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716E5F-03ED-EF49-9133-1C11DBCCA833}"/>
              </a:ext>
            </a:extLst>
          </p:cNvPr>
          <p:cNvSpPr txBox="1">
            <a:spLocks/>
          </p:cNvSpPr>
          <p:nvPr/>
        </p:nvSpPr>
        <p:spPr bwMode="auto">
          <a:xfrm>
            <a:off x="7170943" y="3629375"/>
            <a:ext cx="4605506" cy="83775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 defTabSz="914400"/>
            <a:r>
              <a:rPr lang="en-US" sz="2400" kern="0" dirty="0"/>
              <a:t>http://</a:t>
            </a:r>
            <a:r>
              <a:rPr lang="en-US" sz="2400" kern="0" dirty="0" err="1"/>
              <a:t>xstack.sandia.gov</a:t>
            </a:r>
            <a:r>
              <a:rPr lang="en-US" sz="2400" kern="0" dirty="0"/>
              <a:t>/</a:t>
            </a:r>
            <a:r>
              <a:rPr lang="en-US" sz="2400" kern="0" dirty="0" err="1"/>
              <a:t>hobbes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81370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E073-8CB0-9F46-800C-9409B73D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Convenience or Conviction?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9EFEC-5E81-A34F-ACD8-162FE1DD3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Component and system vendors are (always) targeting non-HPC markets</a:t>
            </a:r>
          </a:p>
          <a:p>
            <a:pPr lvl="1"/>
            <a:r>
              <a:rPr lang="en-US" dirty="0"/>
              <a:t>HPC has to (continue to) find overlap with other markets or adapt</a:t>
            </a:r>
          </a:p>
          <a:p>
            <a:r>
              <a:rPr lang="en-US" dirty="0"/>
              <a:t>Applications and software</a:t>
            </a:r>
          </a:p>
          <a:p>
            <a:pPr lvl="1"/>
            <a:r>
              <a:rPr lang="en-US" dirty="0"/>
              <a:t>Big Data emphasis on usability and productivity is challenging the HPC environment</a:t>
            </a:r>
          </a:p>
          <a:p>
            <a:pPr lvl="1"/>
            <a:r>
              <a:rPr lang="en-US" dirty="0"/>
              <a:t>Reducing application development time is a significant cost savings</a:t>
            </a:r>
          </a:p>
          <a:p>
            <a:pPr lvl="1"/>
            <a:r>
              <a:rPr lang="en-US" dirty="0"/>
              <a:t>Generating data is not the most expensive activity, understanding the data is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8B406-CD5D-5045-A798-7C48263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0016" y="1609344"/>
            <a:ext cx="10387584" cy="1991107"/>
          </a:xfrm>
        </p:spPr>
        <p:txBody>
          <a:bodyPr>
            <a:normAutofit/>
          </a:bodyPr>
          <a:lstStyle/>
          <a:p>
            <a:r>
              <a:rPr lang="en-US" b="1" dirty="0"/>
              <a:t>Architectural Convergence of Big Data and Extreme-Scale Computing: </a:t>
            </a:r>
            <a:br>
              <a:rPr lang="en-US" b="1" dirty="0"/>
            </a:br>
            <a:r>
              <a:rPr lang="en-US" b="1" dirty="0"/>
              <a:t>Marriage of Convenience or Conviction?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dirty="0"/>
              <a:t>Laxmikant (Sanjay) Kale</a:t>
            </a:r>
          </a:p>
          <a:p>
            <a:r>
              <a:rPr lang="en-US" dirty="0">
                <a:hlinkClick r:id="rId3"/>
              </a:rPr>
              <a:t>http://charm.cs.illinois.edu</a:t>
            </a:r>
            <a:endParaRPr lang="en-US" dirty="0"/>
          </a:p>
          <a:p>
            <a:r>
              <a:rPr lang="en-US" dirty="0"/>
              <a:t>Parallel Programming Laboratory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Illinois at Urbana Champaign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 CHARM++ WORKSHOP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FB1DA-2090-B048-95F2-510957A901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63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are going to show any quotes from my talk, you have to show the entire talk</a:t>
            </a:r>
          </a:p>
          <a:p>
            <a:r>
              <a:rPr lang="en-US" dirty="0"/>
              <a:t>I am trying to make the panel interesting and colorful by arguing one side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9F3CA-D42A-4F16-9502-7E916E4DA7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 CHARM++ WORKSHOP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7522-22C8-4644-922C-46B2D91F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”marriage of convenience”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85C2-BA21-3A46-BF3A-F2F14060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219201"/>
            <a:ext cx="11082528" cy="3816095"/>
          </a:xfrm>
        </p:spPr>
        <p:txBody>
          <a:bodyPr/>
          <a:lstStyle/>
          <a:p>
            <a:r>
              <a:rPr lang="en-US" dirty="0"/>
              <a:t>Data Analytics, Big Data, Machine learning is very fashionable</a:t>
            </a:r>
          </a:p>
          <a:p>
            <a:r>
              <a:rPr lang="en-US" dirty="0"/>
              <a:t>We, the poor HPC people interested in CSE applications, are conditioned to ride commodity architectures</a:t>
            </a:r>
          </a:p>
          <a:p>
            <a:pPr lvl="1"/>
            <a:r>
              <a:rPr lang="en-US" dirty="0"/>
              <a:t>And beg the communities that have volume to add features and carry us along</a:t>
            </a:r>
          </a:p>
          <a:p>
            <a:r>
              <a:rPr lang="en-US" dirty="0"/>
              <a:t>We have to liberate the HPC/CSE community from this servile mentality!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FF734-B277-634A-B42D-B8398C5F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11/12/17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8CD43-AEE1-4540-86A9-D80A0154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SC'17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892CD-4A8D-374F-BC82-2BBA9BF3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FB1DA-2090-B048-95F2-510957A901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3D53D-58AD-C446-9744-01C9E716B8EB}"/>
              </a:ext>
            </a:extLst>
          </p:cNvPr>
          <p:cNvSpPr txBox="1"/>
          <p:nvPr/>
        </p:nvSpPr>
        <p:spPr>
          <a:xfrm>
            <a:off x="3108960" y="5388864"/>
            <a:ext cx="352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Revolution!!!</a:t>
            </a:r>
          </a:p>
        </p:txBody>
      </p:sp>
    </p:spTree>
    <p:extLst>
      <p:ext uri="{BB962C8B-B14F-4D97-AF65-F5344CB8AC3E}">
        <p14:creationId xmlns:p14="http://schemas.microsoft.com/office/powerpoint/2010/main" val="511798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A794-071C-C14F-B463-4B535E32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want convergence within HPC/CSE?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E580-59A4-2846-AC2A-CA8F2FB8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have often argued the following: </a:t>
            </a:r>
          </a:p>
          <a:p>
            <a:r>
              <a:rPr lang="en-US" dirty="0"/>
              <a:t>Applications fall into categories based on:</a:t>
            </a:r>
          </a:p>
          <a:p>
            <a:pPr lvl="1"/>
            <a:r>
              <a:rPr lang="en-US" dirty="0"/>
              <a:t>Memory capacity per FLOP</a:t>
            </a:r>
          </a:p>
          <a:p>
            <a:pPr lvl="2"/>
            <a:r>
              <a:rPr lang="en-US" dirty="0"/>
              <a:t>NAMD runs a large number of time-steps on a relatively small set of atoms</a:t>
            </a:r>
          </a:p>
          <a:p>
            <a:pPr lvl="2"/>
            <a:r>
              <a:rPr lang="en-US" dirty="0"/>
              <a:t>CFD is opposite</a:t>
            </a:r>
          </a:p>
          <a:p>
            <a:pPr lvl="1"/>
            <a:r>
              <a:rPr lang="en-US" dirty="0"/>
              <a:t>Injection Bandwidth per FLOP</a:t>
            </a:r>
          </a:p>
          <a:p>
            <a:pPr lvl="2"/>
            <a:r>
              <a:rPr lang="en-US" dirty="0"/>
              <a:t>So: fat nodes or not-so-fat nodes (thin is out of question these days)</a:t>
            </a:r>
          </a:p>
          <a:p>
            <a:pPr lvl="1"/>
            <a:r>
              <a:rPr lang="en-US" dirty="0"/>
              <a:t>Bisection Bandwidth need (i.e. near neighbor vs all-to-all communication)</a:t>
            </a:r>
          </a:p>
          <a:p>
            <a:pPr lvl="1"/>
            <a:r>
              <a:rPr lang="en-US" dirty="0"/>
              <a:t>I/O</a:t>
            </a:r>
          </a:p>
          <a:p>
            <a:r>
              <a:rPr lang="en-US" dirty="0"/>
              <a:t>I think we need multiple classes of machines even within HPC</a:t>
            </a:r>
          </a:p>
          <a:p>
            <a:r>
              <a:rPr lang="en-US" dirty="0"/>
              <a:t>So, does architectural convergence with </a:t>
            </a:r>
            <a:r>
              <a:rPr lang="en-US" dirty="0" err="1"/>
              <a:t>BigData</a:t>
            </a:r>
            <a:r>
              <a:rPr lang="en-US" dirty="0"/>
              <a:t> look like a marriage of conviction?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6ED9-B4D5-994A-B337-893783BA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11/12/17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4730B-FADD-CC48-A30B-ECD08A4D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SC'17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02B9A-3843-3D48-90DA-245F3278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FB1DA-2090-B048-95F2-510957A901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0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B024-94F7-5D46-BA70-8E704F61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Post-Moore’s-Law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7C96-EFE7-E345-A97B-083EC05F4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reach 5 nm (or whatever we limit we stop at)</a:t>
            </a:r>
          </a:p>
          <a:p>
            <a:r>
              <a:rPr lang="en-US" dirty="0"/>
              <a:t>Innovation will shift to FPGAs, specialized ASICs</a:t>
            </a:r>
          </a:p>
          <a:p>
            <a:pPr lvl="1"/>
            <a:r>
              <a:rPr lang="en-US" dirty="0"/>
              <a:t>Especially if the number of application classes reduce to only a handful at extreme scale</a:t>
            </a:r>
          </a:p>
          <a:p>
            <a:pPr lvl="1"/>
            <a:r>
              <a:rPr lang="en-US" dirty="0"/>
              <a:t>Already.. Tensor core</a:t>
            </a:r>
          </a:p>
          <a:p>
            <a:r>
              <a:rPr lang="en-US" dirty="0"/>
              <a:t>In this era of hyper-specialization, do we want to push convergence?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95F60-9EA1-5E40-9934-37F264BE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11/12/17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41FB-2E71-9F4C-87DD-2D4BD31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SC'17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41D39-A7BD-C647-AA41-24B8F777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FB1DA-2090-B048-95F2-510957A901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7612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8B83-B2ED-8E43-AA10-67895176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Well.. To balance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505A-85B4-A249-AAA6-646EF4FE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actually a case for convergence</a:t>
            </a:r>
          </a:p>
          <a:p>
            <a:r>
              <a:rPr lang="en-US" dirty="0"/>
              <a:t>Which is based on cost, for a limited time</a:t>
            </a:r>
          </a:p>
          <a:p>
            <a:pPr lvl="1"/>
            <a:r>
              <a:rPr lang="en-US" dirty="0"/>
              <a:t>Maybe for the next 5 years</a:t>
            </a:r>
          </a:p>
          <a:p>
            <a:r>
              <a:rPr lang="en-US" dirty="0"/>
              <a:t>Also, as data analytics starts broadening into more complex computations</a:t>
            </a:r>
          </a:p>
          <a:p>
            <a:pPr lvl="1"/>
            <a:r>
              <a:rPr lang="en-US" dirty="0"/>
              <a:t>Beyond the patterns of simple map-reduce</a:t>
            </a:r>
          </a:p>
          <a:p>
            <a:pPr lvl="1"/>
            <a:r>
              <a:rPr lang="en-US" dirty="0"/>
              <a:t>Maybe one of the categories of HPC machines can be useful for data analytics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35CE6-7F90-114C-871D-CFD76FD9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11/12/17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9E5DD-F7BA-D04C-8094-283F2CE6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SC'17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B491D-61C6-6547-9759-2C9CC54E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FB1DA-2090-B048-95F2-510957A901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03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Do We Bring the Two Worlds of HPC and Big Data Together?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0C527C-FDDE-044F-BEB6-90D842EC5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668" y="1279525"/>
            <a:ext cx="7730664" cy="48466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D092D5-CC36-B04E-927B-62667B2F2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042" y="2905125"/>
            <a:ext cx="1002196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6477-00BB-6F4F-936B-214967D0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Hourglass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3E9D1D-E25F-3648-98A8-89252C356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0" y="1569244"/>
            <a:ext cx="10261600" cy="4267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BFBD0-8448-2C40-8843-0C08D246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E1FE4-B67A-3A41-8D1B-B66E3B1C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64" y="2905125"/>
            <a:ext cx="1002196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DAD5A-BBD9-794F-89D0-3851A22B9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176" y="1279525"/>
            <a:ext cx="8857648" cy="48466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06477-00BB-6F4F-936B-214967D0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BFBD0-8448-2C40-8843-0C08D246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E1FE4-B67A-3A41-8D1B-B66E3B1C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64" y="2905125"/>
            <a:ext cx="1002196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C797-7B1C-EB43-BEC2-507810BB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4190A-2A48-5041-AA4D-519166055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a layer of software</a:t>
            </a:r>
          </a:p>
          <a:p>
            <a:r>
              <a:rPr lang="en-US" dirty="0"/>
              <a:t>Shifted the Spanning Layer up</a:t>
            </a:r>
          </a:p>
          <a:p>
            <a:r>
              <a:rPr lang="en-US" dirty="0"/>
              <a:t>Kept all of the original Spanning Layers underneath</a:t>
            </a:r>
          </a:p>
          <a:p>
            <a:pPr lvl="1"/>
            <a:r>
              <a:rPr lang="en-US" dirty="0"/>
              <a:t>Including the virtualization layer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63DC-8855-C648-A056-B3F6216D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1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1676"/>
            <a:ext cx="10972800" cy="5318003"/>
          </a:xfrm>
        </p:spPr>
        <p:txBody>
          <a:bodyPr/>
          <a:lstStyle/>
          <a:p>
            <a:r>
              <a:rPr lang="en-US" sz="2000" dirty="0"/>
              <a:t>Linux containers (</a:t>
            </a:r>
            <a:r>
              <a:rPr lang="en-US" sz="2000" dirty="0" err="1"/>
              <a:t>cgroups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Virtualization of the operating system</a:t>
            </a:r>
          </a:p>
          <a:p>
            <a:pPr lvl="1"/>
            <a:r>
              <a:rPr lang="en-US" sz="1800" dirty="0"/>
              <a:t>Lighter weight approach to hardware virtualization</a:t>
            </a:r>
          </a:p>
          <a:p>
            <a:pPr lvl="2"/>
            <a:r>
              <a:rPr lang="en-US" sz="1600" dirty="0"/>
              <a:t>Smaller memory footprint</a:t>
            </a:r>
          </a:p>
          <a:p>
            <a:pPr lvl="2"/>
            <a:r>
              <a:rPr lang="en-US" sz="1600" dirty="0"/>
              <a:t>Allows for deploying more apps per server</a:t>
            </a:r>
          </a:p>
          <a:p>
            <a:pPr lvl="1"/>
            <a:r>
              <a:rPr lang="en-US" sz="1800" dirty="0"/>
              <a:t>Namespace isolation</a:t>
            </a:r>
          </a:p>
          <a:p>
            <a:pPr lvl="1"/>
            <a:r>
              <a:rPr lang="en-US" sz="1800" dirty="0"/>
              <a:t>Overcomes lack of application encapsulation in Unix</a:t>
            </a:r>
          </a:p>
          <a:p>
            <a:pPr lvl="1"/>
            <a:r>
              <a:rPr lang="en-US" sz="1800" dirty="0"/>
              <a:t>Based on FreeBSD Jails and Solaris Zones (circa 2000)</a:t>
            </a:r>
          </a:p>
          <a:p>
            <a:r>
              <a:rPr lang="en-US" sz="2000" dirty="0"/>
              <a:t>Docker containers</a:t>
            </a:r>
          </a:p>
          <a:p>
            <a:pPr lvl="1"/>
            <a:r>
              <a:rPr lang="en-US" sz="1800" dirty="0"/>
              <a:t>Application packaging and deployment infrastructure</a:t>
            </a:r>
          </a:p>
          <a:p>
            <a:pPr lvl="1"/>
            <a:r>
              <a:rPr lang="en-US" sz="1800" dirty="0"/>
              <a:t>Supports application-specific software environment</a:t>
            </a:r>
          </a:p>
          <a:p>
            <a:pPr lvl="2"/>
            <a:r>
              <a:rPr lang="en-US" sz="1600" dirty="0"/>
              <a:t>User defines software environment, not the system</a:t>
            </a:r>
          </a:p>
          <a:p>
            <a:pPr lvl="1"/>
            <a:r>
              <a:rPr lang="en-US" sz="1800" dirty="0"/>
              <a:t>Helps overcome lack of a standard Linux environment</a:t>
            </a:r>
          </a:p>
          <a:p>
            <a:pPr lvl="1"/>
            <a:r>
              <a:rPr lang="en-US" sz="1800" dirty="0"/>
              <a:t>Manages shared library dependency nightmare</a:t>
            </a:r>
          </a:p>
          <a:p>
            <a:pPr lvl="1"/>
            <a:r>
              <a:rPr lang="en-US" sz="1800" dirty="0"/>
              <a:t>Portability across a variety of platforms</a:t>
            </a:r>
          </a:p>
          <a:p>
            <a:pPr lvl="1"/>
            <a:r>
              <a:rPr lang="en-US" sz="1800" dirty="0"/>
              <a:t>Solves Cray’s ESM/CCM problem</a:t>
            </a:r>
          </a:p>
          <a:p>
            <a:pPr lvl="1"/>
            <a:endParaRPr lang="en-US" sz="1800" dirty="0"/>
          </a:p>
        </p:txBody>
      </p:sp>
      <p:pic>
        <p:nvPicPr>
          <p:cNvPr id="9" name="Picture 8" descr="v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80" y="945924"/>
            <a:ext cx="1936321" cy="2353690"/>
          </a:xfrm>
          <a:prstGeom prst="rect">
            <a:avLst/>
          </a:prstGeom>
        </p:spPr>
      </p:pic>
      <p:pic>
        <p:nvPicPr>
          <p:cNvPr id="10" name="Picture 9" descr="contain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80" y="3763379"/>
            <a:ext cx="1936321" cy="23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HPC Systems Are Converging to Reduce Data Movement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parallel file system is being subsumed</a:t>
            </a:r>
          </a:p>
          <a:p>
            <a:pPr lvl="1"/>
            <a:r>
              <a:rPr lang="en-US" dirty="0"/>
              <a:t>Near-term capability systems using NVRAM-based burst buffer</a:t>
            </a:r>
          </a:p>
          <a:p>
            <a:pPr lvl="1"/>
            <a:r>
              <a:rPr lang="en-US" dirty="0"/>
              <a:t>Future extreme-scale systems will continue to exploit persistent memory technologies</a:t>
            </a:r>
          </a:p>
          <a:p>
            <a:r>
              <a:rPr lang="en-US" dirty="0"/>
              <a:t>In-situ and in-transit approaches for visualization and analysis</a:t>
            </a:r>
          </a:p>
          <a:p>
            <a:pPr lvl="1"/>
            <a:r>
              <a:rPr lang="en-US" dirty="0"/>
              <a:t>Can’t afford to move data to separate systems for processing</a:t>
            </a:r>
          </a:p>
          <a:p>
            <a:pPr lvl="1"/>
            <a:r>
              <a:rPr lang="en-US" dirty="0"/>
              <a:t>GPUs and many-core processors are ideal for visualization and some analysis functions</a:t>
            </a:r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12324530"/>
              </p:ext>
            </p:extLst>
          </p:nvPr>
        </p:nvGraphicFramePr>
        <p:xfrm>
          <a:off x="4058127" y="2730137"/>
          <a:ext cx="4075746" cy="428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824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So, How Do We Bring the Two Worlds Together?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0C527C-FDDE-044F-BEB6-90D842EC5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668" y="1279525"/>
            <a:ext cx="7730664" cy="48466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D092D5-CC36-B04E-927B-62667B2F2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042" y="2905125"/>
            <a:ext cx="1002196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457822"/>
            <a:ext cx="8229600" cy="991675"/>
          </a:xfrm>
        </p:spPr>
        <p:txBody>
          <a:bodyPr/>
          <a:lstStyle/>
          <a:p>
            <a:pPr algn="ctr"/>
            <a:r>
              <a:rPr lang="en-US" dirty="0"/>
              <a:t>We Don’t</a:t>
            </a:r>
          </a:p>
        </p:txBody>
      </p:sp>
    </p:spTree>
    <p:extLst>
      <p:ext uri="{BB962C8B-B14F-4D97-AF65-F5344CB8AC3E}">
        <p14:creationId xmlns:p14="http://schemas.microsoft.com/office/powerpoint/2010/main" val="4148380375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ndia_CorpPresentation_Template" id="{F49E64E9-E61A-D943-B20E-5E1A427C85D5}" vid="{60AE59C3-A7B6-CD4E-B8D9-21F4BB99F983}"/>
    </a:ext>
  </a:extLst>
</a:theme>
</file>

<file path=ppt/theme/theme2.xml><?xml version="1.0" encoding="utf-8"?>
<a:theme xmlns:a="http://schemas.openxmlformats.org/drawingml/2006/main" name="sc17tutorial_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17tutorial_1" id="{916EA2D1-43B0-E14B-BA4A-25DABBDFE735}" vid="{E6561EC6-31E1-9342-AFB4-AA7190E7F2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SNL-CCR-Template</Template>
  <TotalTime>9871</TotalTime>
  <Words>992</Words>
  <Application>Microsoft Macintosh PowerPoint</Application>
  <PresentationFormat>Widescreen</PresentationFormat>
  <Paragraphs>150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Apple Chancery</vt:lpstr>
      <vt:lpstr>Arial</vt:lpstr>
      <vt:lpstr>Book Antiqua</vt:lpstr>
      <vt:lpstr>Calibri</vt:lpstr>
      <vt:lpstr>Lucida Sans Unicode</vt:lpstr>
      <vt:lpstr>Times New Roman</vt:lpstr>
      <vt:lpstr>Wingdings</vt:lpstr>
      <vt:lpstr>Sandia_CorpPresentation_Template1</vt:lpstr>
      <vt:lpstr>sc17tutorial_1</vt:lpstr>
      <vt:lpstr>Architectural Convergence of Big Data and Extreme-Scale Computing: Marriage of Convenience or Conviction</vt:lpstr>
      <vt:lpstr>How Do We Bring the Two Worlds of HPC and Big Data Together?</vt:lpstr>
      <vt:lpstr>Leverage the Hourglass Model</vt:lpstr>
      <vt:lpstr>Use Containers</vt:lpstr>
      <vt:lpstr>Wait, What Happened?</vt:lpstr>
      <vt:lpstr>Motivation for Containers</vt:lpstr>
      <vt:lpstr>HPC Systems Are Converging to Reduce Data Movement</vt:lpstr>
      <vt:lpstr>So, How Do We Bring the Two Worlds Together?</vt:lpstr>
      <vt:lpstr>We Don’t</vt:lpstr>
      <vt:lpstr>Embrace Divergence</vt:lpstr>
      <vt:lpstr>Hobbes Co-Kernel Architecture</vt:lpstr>
      <vt:lpstr>Convenience or Conviction?</vt:lpstr>
      <vt:lpstr>Architectural Convergence of Big Data and Extreme-Scale Computing:  Marriage of Convenience or Conviction?</vt:lpstr>
      <vt:lpstr>Disclaimers</vt:lpstr>
      <vt:lpstr>What is ”marriage of convenience” here?</vt:lpstr>
      <vt:lpstr>Do we want convergence within HPC/CSE?</vt:lpstr>
      <vt:lpstr>Post-Moore’s-Law landscape</vt:lpstr>
      <vt:lpstr>Well.. To balance it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Co-Design of HPC Systems and Components</dc:title>
  <dc:creator>Ron Brightwell</dc:creator>
  <cp:lastModifiedBy>Bak, Seonmyeong</cp:lastModifiedBy>
  <cp:revision>254</cp:revision>
  <cp:lastPrinted>2017-08-16T13:36:01Z</cp:lastPrinted>
  <dcterms:created xsi:type="dcterms:W3CDTF">2017-08-10T22:02:12Z</dcterms:created>
  <dcterms:modified xsi:type="dcterms:W3CDTF">2018-04-12T18:31:55Z</dcterms:modified>
</cp:coreProperties>
</file>