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9" r:id="rId2"/>
    <p:sldId id="258" r:id="rId3"/>
    <p:sldId id="257" r:id="rId4"/>
    <p:sldId id="266" r:id="rId5"/>
    <p:sldId id="267" r:id="rId6"/>
    <p:sldId id="268" r:id="rId7"/>
    <p:sldId id="260" r:id="rId8"/>
    <p:sldId id="264" r:id="rId9"/>
    <p:sldId id="262" r:id="rId10"/>
    <p:sldId id="285" r:id="rId11"/>
    <p:sldId id="261" r:id="rId12"/>
    <p:sldId id="270" r:id="rId13"/>
    <p:sldId id="295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9" r:id="rId24"/>
    <p:sldId id="280" r:id="rId25"/>
    <p:sldId id="282" r:id="rId26"/>
    <p:sldId id="286" r:id="rId27"/>
    <p:sldId id="287" r:id="rId28"/>
    <p:sldId id="288" r:id="rId29"/>
    <p:sldId id="283" r:id="rId30"/>
    <p:sldId id="284" r:id="rId31"/>
    <p:sldId id="291" r:id="rId32"/>
    <p:sldId id="292" r:id="rId33"/>
    <p:sldId id="296" r:id="rId34"/>
    <p:sldId id="293" r:id="rId35"/>
    <p:sldId id="29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04"/>
    <p:restoredTop sz="96159"/>
  </p:normalViewPr>
  <p:slideViewPr>
    <p:cSldViewPr snapToGrid="0" snapToObjects="1">
      <p:cViewPr varScale="1">
        <p:scale>
          <a:sx n="145" d="100"/>
          <a:sy n="145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925E-B223-6242-94A9-72D24F3900E9}" type="datetimeFigureOut">
              <a:rPr lang="en-US" smtClean="0"/>
              <a:t>4/11/18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86CFF-CD24-FC44-B43A-97B0134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8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999AA-357A-4B47-B1CE-99F0D27741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description what </a:t>
            </a:r>
            <a:r>
              <a:rPr lang="en-US" dirty="0" err="1"/>
              <a:t>Nz</a:t>
            </a:r>
            <a:r>
              <a:rPr lang="en-US" dirty="0"/>
              <a:t> and </a:t>
            </a:r>
            <a:r>
              <a:rPr lang="en-US" dirty="0" err="1"/>
              <a:t>Nint</a:t>
            </a:r>
            <a:r>
              <a:rPr lang="en-US" baseline="0" dirty="0"/>
              <a:t> 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999AA-357A-4B47-B1CE-99F0D27741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93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999AA-357A-4B47-B1CE-99F0D277412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9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999AA-357A-4B47-B1CE-99F0D27741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5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fld id="{B356BE77-2AEA-BD49-AC77-69C885A32310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3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7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1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6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1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7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0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2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5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4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FEA4-8F09-9147-9C27-F02BA7E44BA2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5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6" Type="http://schemas.openxmlformats.org/officeDocument/2006/relationships/image" Target="../media/image300.png"/><Relationship Id="rId7" Type="http://schemas.openxmlformats.org/officeDocument/2006/relationships/image" Target="../media/image29.png"/><Relationship Id="rId8" Type="http://schemas.openxmlformats.org/officeDocument/2006/relationships/image" Target="../media/image27.png"/><Relationship Id="rId9" Type="http://schemas.openxmlformats.org/officeDocument/2006/relationships/image" Target="../media/image31.png"/><Relationship Id="rId10" Type="http://schemas.openxmlformats.org/officeDocument/2006/relationships/image" Target="../media/image30.png"/><Relationship Id="rId11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34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8.png"/><Relationship Id="rId6" Type="http://schemas.openxmlformats.org/officeDocument/2006/relationships/image" Target="../media/image41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39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401.png"/><Relationship Id="rId5" Type="http://schemas.openxmlformats.org/officeDocument/2006/relationships/image" Target="../media/image400.png"/><Relationship Id="rId6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emf"/><Relationship Id="rId3" Type="http://schemas.openxmlformats.org/officeDocument/2006/relationships/image" Target="../media/image4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4" Type="http://schemas.openxmlformats.org/officeDocument/2006/relationships/image" Target="../media/image460.png"/><Relationship Id="rId5" Type="http://schemas.openxmlformats.org/officeDocument/2006/relationships/image" Target="../media/image5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415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80"/>
                </a:solidFill>
                <a:latin typeface="Calibri" charset="0"/>
                <a:ea typeface="Calibri" charset="0"/>
                <a:cs typeface="Calibri" charset="0"/>
              </a:rPr>
              <a:t>OpenAtom</a:t>
            </a:r>
            <a:r>
              <a:rPr lang="en-US" sz="3600" b="1" dirty="0">
                <a:solidFill>
                  <a:srgbClr val="FF0080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pPr algn="ctr"/>
            <a:r>
              <a:rPr lang="en-US" sz="3600" b="1" dirty="0">
                <a:solidFill>
                  <a:srgbClr val="FF0080"/>
                </a:solidFill>
                <a:latin typeface="Calibri" charset="0"/>
                <a:ea typeface="Calibri" charset="0"/>
                <a:cs typeface="Calibri" charset="0"/>
              </a:rPr>
              <a:t>First Principles GW method for electronic excitation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91" y="5399159"/>
            <a:ext cx="1862178" cy="800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240" y="5363923"/>
            <a:ext cx="1939883" cy="800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595" y="5155329"/>
            <a:ext cx="940042" cy="1198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3109" y="5158561"/>
            <a:ext cx="1211134" cy="121113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62969" y="2301318"/>
            <a:ext cx="10031504" cy="2180286"/>
            <a:chOff x="0" y="2689656"/>
            <a:chExt cx="9144000" cy="2907047"/>
          </a:xfrm>
        </p:grpSpPr>
        <p:sp>
          <p:nvSpPr>
            <p:cNvPr id="10" name="TextBox 9"/>
            <p:cNvSpPr txBox="1"/>
            <p:nvPr/>
          </p:nvSpPr>
          <p:spPr>
            <a:xfrm>
              <a:off x="0" y="2689656"/>
              <a:ext cx="9144000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Minjung Kim, </a:t>
              </a:r>
              <a:r>
                <a:rPr lang="en-US" sz="2400" b="1" dirty="0" err="1"/>
                <a:t>Subhasish</a:t>
              </a:r>
              <a:r>
                <a:rPr lang="en-US" sz="2400" b="1" dirty="0"/>
                <a:t> Mandal, and </a:t>
              </a:r>
              <a:r>
                <a:rPr lang="en-US" sz="2400" b="1" dirty="0" err="1"/>
                <a:t>Sohrab</a:t>
              </a:r>
              <a:r>
                <a:rPr lang="en-US" sz="2400" b="1" dirty="0"/>
                <a:t> Ismail-</a:t>
              </a:r>
              <a:r>
                <a:rPr lang="en-US" sz="2400" b="1" dirty="0" err="1"/>
                <a:t>Beigi</a:t>
              </a:r>
              <a:endParaRPr lang="en-US" sz="2400" b="1" dirty="0"/>
            </a:p>
            <a:p>
              <a:pPr algn="ctr"/>
              <a:r>
                <a:rPr 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Yale University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3597478"/>
              <a:ext cx="9144000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Eric </a:t>
              </a:r>
              <a:r>
                <a:rPr lang="en-US" sz="2400" b="1" dirty="0" err="1"/>
                <a:t>Mikida</a:t>
              </a:r>
              <a:r>
                <a:rPr lang="en-US" sz="2400" b="1" dirty="0"/>
                <a:t>, </a:t>
              </a:r>
              <a:r>
                <a:rPr lang="en-US" sz="2400" b="1" dirty="0" err="1"/>
                <a:t>Kavitha</a:t>
              </a:r>
              <a:r>
                <a:rPr lang="en-US" sz="2400" b="1" dirty="0"/>
                <a:t> </a:t>
              </a:r>
              <a:r>
                <a:rPr lang="en-US" sz="2400" b="1" dirty="0" err="1"/>
                <a:t>Chandrasekar</a:t>
              </a:r>
              <a:r>
                <a:rPr lang="en-US" sz="2400" b="1" dirty="0"/>
                <a:t>, Eric Bohm, Nikhil Jain, and </a:t>
              </a:r>
              <a:r>
                <a:rPr lang="en-US" sz="2400" b="1" dirty="0" err="1"/>
                <a:t>Laxmikant</a:t>
              </a:r>
              <a:r>
                <a:rPr lang="en-US" sz="2400" b="1" dirty="0"/>
                <a:t> Kale</a:t>
              </a:r>
            </a:p>
            <a:p>
              <a:pPr algn="ctr"/>
              <a:r>
                <a:rPr lang="en-US" sz="2400" b="1" dirty="0">
                  <a:solidFill>
                    <a:srgbClr val="7F7F7F"/>
                  </a:solidFill>
                </a:rPr>
                <a:t>University of Illinois at Urbana-Champaign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4488708"/>
              <a:ext cx="9144000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Qi Li and Glenn </a:t>
              </a:r>
              <a:r>
                <a:rPr lang="en-US" sz="2400" b="1" dirty="0" err="1"/>
                <a:t>Martyna</a:t>
              </a:r>
              <a:endParaRPr lang="en-US" sz="2400" b="1" dirty="0"/>
            </a:p>
            <a:p>
              <a:pPr algn="ctr"/>
              <a:r>
                <a:rPr lang="en-US" sz="2400" b="1" dirty="0">
                  <a:solidFill>
                    <a:srgbClr val="7F7F7F"/>
                  </a:solidFill>
                </a:rPr>
                <a:t>IBM T.J. Watson Research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27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What is so expensive in GW?</a:t>
            </a: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74934" y="3012551"/>
            <a:ext cx="8870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r,r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ja-JP" dirty="0">
                <a:latin typeface="+mn-lt"/>
              </a:rPr>
              <a:t>= </a:t>
            </a:r>
            <a:r>
              <a:rPr lang="en-US" altLang="ja-JP" dirty="0">
                <a:latin typeface="+mn-lt"/>
                <a:ea typeface="Arial" charset="0"/>
                <a:cs typeface="Arial" charset="0"/>
              </a:rPr>
              <a:t>Response of electron density </a:t>
            </a:r>
            <a:r>
              <a:rPr lang="en-US" altLang="ja-JP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dirty="0">
                <a:latin typeface="+mn-lt"/>
                <a:ea typeface="Arial" charset="0"/>
                <a:cs typeface="Arial" charset="0"/>
              </a:rPr>
              <a:t>at position </a:t>
            </a:r>
            <a:r>
              <a:rPr lang="en-US" altLang="ja-JP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dirty="0">
                <a:latin typeface="+mn-lt"/>
              </a:rPr>
              <a:t>	          </a:t>
            </a:r>
            <a:r>
              <a:rPr lang="en-US" altLang="ja-JP" dirty="0">
                <a:latin typeface="+mn-lt"/>
                <a:ea typeface="Arial" charset="0"/>
                <a:cs typeface="Arial" charset="0"/>
              </a:rPr>
              <a:t>to change of potential </a:t>
            </a:r>
            <a:r>
              <a:rPr lang="en-US" altLang="ja-JP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+mn-lt"/>
                <a:ea typeface="Arial" charset="0"/>
                <a:cs typeface="Arial" charset="0"/>
              </a:rPr>
              <a:t>at position </a:t>
            </a:r>
            <a:r>
              <a:rPr lang="en-US" altLang="ja-JP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7987"/>
          <a:stretch/>
        </p:blipFill>
        <p:spPr>
          <a:xfrm>
            <a:off x="1130797" y="1640121"/>
            <a:ext cx="2792186" cy="1032476"/>
          </a:xfrm>
          <a:prstGeom prst="rect">
            <a:avLst/>
          </a:prstGeom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368431" y="911524"/>
            <a:ext cx="8872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  <a:ea typeface="Arial" charset="0"/>
                <a:cs typeface="Arial" charset="0"/>
              </a:rPr>
              <a:t>One key element : response of electrons to perturbation</a:t>
            </a:r>
          </a:p>
        </p:txBody>
      </p:sp>
    </p:spTree>
    <p:extLst>
      <p:ext uri="{BB962C8B-B14F-4D97-AF65-F5344CB8AC3E}">
        <p14:creationId xmlns:p14="http://schemas.microsoft.com/office/powerpoint/2010/main" val="16286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368431" y="911524"/>
            <a:ext cx="8872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  <a:ea typeface="Arial" charset="0"/>
                <a:cs typeface="Arial" charset="0"/>
              </a:rPr>
              <a:t>One key element : response of electrons to perturbation</a:t>
            </a: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412696" y="2917158"/>
            <a:ext cx="8870950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+mn-lt"/>
                <a:ea typeface="Arial" charset="0"/>
                <a:cs typeface="Arial" charset="0"/>
              </a:rPr>
              <a:t>Standard perturbation theory expression</a:t>
            </a:r>
          </a:p>
          <a:p>
            <a:pPr>
              <a:defRPr/>
            </a:pPr>
            <a:endParaRPr lang="en-US" dirty="0">
              <a:latin typeface="+mn-lt"/>
              <a:ea typeface="Arial" charset="0"/>
              <a:cs typeface="Arial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dirty="0">
                <a:latin typeface="+mn-lt"/>
                <a:ea typeface="Arial" charset="0"/>
                <a:cs typeface="Arial" charset="0"/>
              </a:rPr>
              <a:t>Problems:</a:t>
            </a:r>
          </a:p>
          <a:p>
            <a:pPr marL="457200" indent="-457200">
              <a:spcAft>
                <a:spcPts val="600"/>
              </a:spcAft>
              <a:buAutoNum type="arabicPeriod"/>
              <a:defRPr/>
            </a:pPr>
            <a:r>
              <a:rPr lang="en-US" dirty="0">
                <a:latin typeface="+mn-lt"/>
                <a:ea typeface="Arial" charset="0"/>
                <a:cs typeface="Arial" charset="0"/>
              </a:rPr>
              <a:t>Must generate “all” empty states (sum </a:t>
            </a:r>
            <a:r>
              <a:rPr lang="en-US" dirty="0">
                <a:solidFill>
                  <a:srgbClr val="000000"/>
                </a:solidFill>
                <a:latin typeface="+mn-lt"/>
                <a:ea typeface="Arial" charset="0"/>
                <a:cs typeface="Arial" charset="0"/>
              </a:rPr>
              <a:t>over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>
                <a:latin typeface="+mn-lt"/>
                <a:ea typeface="Arial" charset="0"/>
                <a:cs typeface="Arial" charset="0"/>
              </a:rPr>
              <a:t>)</a:t>
            </a:r>
          </a:p>
          <a:p>
            <a:pPr marL="457200" indent="-457200">
              <a:spcAft>
                <a:spcPts val="600"/>
              </a:spcAft>
              <a:buAutoNum type="arabicPeriod"/>
              <a:defRPr/>
            </a:pPr>
            <a:r>
              <a:rPr lang="en-US" dirty="0">
                <a:latin typeface="+mn-lt"/>
                <a:ea typeface="Arial" charset="0"/>
                <a:cs typeface="Arial" charset="0"/>
              </a:rPr>
              <a:t>Lots of FFTs to get </a:t>
            </a:r>
            <a:r>
              <a:rPr lang="en-US" dirty="0" smtClean="0">
                <a:solidFill>
                  <a:srgbClr val="0000FF"/>
                </a:solidFill>
                <a:latin typeface="+mn-lt"/>
                <a:cs typeface="Symbol" charset="2"/>
              </a:rPr>
              <a:t>𝜓</a:t>
            </a:r>
            <a:r>
              <a:rPr lang="en-US" i="1" baseline="-25000" dirty="0" err="1">
                <a:solidFill>
                  <a:srgbClr val="0000FF"/>
                </a:solidFill>
                <a:latin typeface="+mn-lt"/>
                <a:cs typeface="CMU Serif Roman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  <a:cs typeface="CMU Serif Roman"/>
              </a:rPr>
              <a:t>(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+mn-lt"/>
                <a:cs typeface="CMU Serif Roman"/>
              </a:rPr>
              <a:t>) </a:t>
            </a:r>
            <a:r>
              <a:rPr lang="en-US" dirty="0">
                <a:latin typeface="+mn-lt"/>
                <a:ea typeface="Arial" charset="0"/>
                <a:cs typeface="Arial" charset="0"/>
              </a:rPr>
              <a:t>functions </a:t>
            </a:r>
          </a:p>
          <a:p>
            <a:pPr marL="457200" indent="-457200">
              <a:spcAft>
                <a:spcPts val="600"/>
              </a:spcAft>
              <a:buAutoNum type="arabicPeriod"/>
              <a:defRPr/>
            </a:pPr>
            <a:r>
              <a:rPr lang="en-US" dirty="0">
                <a:latin typeface="+mn-lt"/>
                <a:ea typeface="Arial" charset="0"/>
                <a:cs typeface="Arial" charset="0"/>
              </a:rPr>
              <a:t>Enormous outer produce to form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</a:rPr>
              <a:t> 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ea typeface="Arial" charset="0"/>
                <a:cs typeface="Arial" charset="0"/>
              </a:rPr>
              <a:t>Dense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ea typeface="Arial" charset="0"/>
                <a:cs typeface="Arial" charset="0"/>
              </a:rPr>
              <a:t>grid :</a:t>
            </a:r>
            <a:r>
              <a:rPr lang="en-US" dirty="0">
                <a:latin typeface="+mn-lt"/>
                <a:cs typeface="Arial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n-lt"/>
                <a:ea typeface="Arial" charset="0"/>
                <a:cs typeface="Arial" charset="0"/>
              </a:rPr>
              <a:t>huge in memory</a:t>
            </a:r>
          </a:p>
          <a:p>
            <a:pPr>
              <a:spcAft>
                <a:spcPts val="60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72" y="1628935"/>
            <a:ext cx="8721969" cy="1032476"/>
          </a:xfrm>
          <a:prstGeom prst="rect">
            <a:avLst/>
          </a:prstGeom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What is so expensive in GW?</a:t>
            </a:r>
          </a:p>
        </p:txBody>
      </p:sp>
    </p:spTree>
    <p:extLst>
      <p:ext uri="{BB962C8B-B14F-4D97-AF65-F5344CB8AC3E}">
        <p14:creationId xmlns:p14="http://schemas.microsoft.com/office/powerpoint/2010/main" val="192092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Computing P in Charm++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330583" y="751073"/>
            <a:ext cx="7434563" cy="1200329"/>
            <a:chOff x="2330583" y="646569"/>
            <a:chExt cx="7434563" cy="120032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50BE68B9-ED41-1840-959F-5F0A82619A92}"/>
                </a:ext>
              </a:extLst>
            </p:cNvPr>
            <p:cNvSpPr/>
            <p:nvPr/>
          </p:nvSpPr>
          <p:spPr>
            <a:xfrm>
              <a:off x="2330583" y="738010"/>
              <a:ext cx="7434563" cy="429018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prstClr val="black"/>
                  </a:solidFill>
                </a:rPr>
                <a:t>Basic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Computation: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672643" y="646569"/>
              <a:ext cx="408215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i="1" baseline="-250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lm</a:t>
              </a:r>
              <a:r>
                <a:rPr lang="en-US" sz="24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2400" i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Lucida Grande"/>
                  <a:cs typeface="Times New Roman" panose="02020603050405020304" pitchFamily="18" charset="0"/>
                </a:rPr>
                <a:t>ψ</a:t>
              </a:r>
              <a:r>
                <a:rPr lang="en-US" sz="2400" i="1" baseline="-250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4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  <a:r>
                <a:rPr lang="en-US" sz="2400" i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Lucida Grande"/>
                  <a:cs typeface="Times New Roman" panose="02020603050405020304" pitchFamily="18" charset="0"/>
                </a:rPr>
                <a:t>ψ</a:t>
              </a:r>
              <a:r>
                <a:rPr lang="en-US" sz="2400" i="1" baseline="-250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i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sz="24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dirty="0">
                  <a:solidFill>
                    <a:prstClr val="black"/>
                  </a:solidFill>
                </a:rPr>
                <a:t>for  all </a:t>
              </a:r>
              <a:r>
                <a:rPr lang="en-US" sz="24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l, m</a:t>
              </a:r>
            </a:p>
            <a:p>
              <a:pPr defTabSz="342900">
                <a:lnSpc>
                  <a:spcPct val="150000"/>
                </a:lnSpc>
              </a:pPr>
              <a:r>
                <a:rPr lang="en-US" sz="24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 += </a:t>
              </a:r>
              <a:r>
                <a:rPr lang="en-US" sz="2400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i="1" baseline="-250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lm</a:t>
              </a:r>
              <a:r>
                <a:rPr lang="en-US" sz="24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i="1" baseline="-250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lm</a:t>
              </a:r>
              <a:r>
                <a:rPr lang="en-US" sz="2400" i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†</a:t>
              </a:r>
              <a:r>
                <a:rPr lang="en-US" sz="2400" dirty="0">
                  <a:solidFill>
                    <a:prstClr val="black"/>
                  </a:solidFill>
                </a:rPr>
                <a:t> for all  </a:t>
              </a:r>
              <a:r>
                <a:rPr lang="en-US" sz="24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72015" y="2457675"/>
            <a:ext cx="7010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Memory is a primary constraint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Formation of P is the most costly step</a:t>
            </a:r>
            <a:endParaRPr lang="en-US" sz="24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0BE68B9-ED41-1840-959F-5F0A82619A92}"/>
              </a:ext>
            </a:extLst>
          </p:cNvPr>
          <p:cNvSpPr/>
          <p:nvPr/>
        </p:nvSpPr>
        <p:spPr>
          <a:xfrm>
            <a:off x="2330583" y="3791935"/>
            <a:ext cx="7434563" cy="42901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Memory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: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75199" y="4396483"/>
            <a:ext cx="5594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smtClean="0"/>
              <a:t>1MB </a:t>
            </a:r>
            <a:r>
              <a:rPr lang="en-US" sz="2400" dirty="0" smtClean="0"/>
              <a:t>per state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/>
              <a:t>10,000 total states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/>
              <a:t>100GB to store all state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/>
              <a:t>1TB to store P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/>
              <a:t>90,000,000 f vectors (90TB total)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7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BE68B9-ED41-1840-959F-5F0A82619A92}"/>
              </a:ext>
            </a:extLst>
          </p:cNvPr>
          <p:cNvSpPr/>
          <p:nvPr/>
        </p:nvSpPr>
        <p:spPr>
          <a:xfrm>
            <a:off x="408791" y="963628"/>
            <a:ext cx="7434563" cy="42901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</a:rPr>
              <a:t>Basic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Computation: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3487620" y="3330850"/>
            <a:ext cx="4800601" cy="1406222"/>
            <a:chOff x="863657" y="3720064"/>
            <a:chExt cx="4800601" cy="1406222"/>
          </a:xfrm>
        </p:grpSpPr>
        <p:sp>
          <p:nvSpPr>
            <p:cNvPr id="11" name="Right Arrow 10"/>
            <p:cNvSpPr/>
            <p:nvPr/>
          </p:nvSpPr>
          <p:spPr>
            <a:xfrm>
              <a:off x="3460565" y="4259008"/>
              <a:ext cx="406887" cy="276002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02455" y="4343624"/>
              <a:ext cx="119295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 unoccupied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63708" y="4826204"/>
              <a:ext cx="27924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3658" y="3720064"/>
              <a:ext cx="87517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Ψ Vectors</a:t>
              </a: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1929793" y="4010927"/>
              <a:ext cx="102870" cy="216864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1929793" y="4258341"/>
              <a:ext cx="102870" cy="471488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2453" y="3980690"/>
              <a:ext cx="93487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L occupied</a:t>
              </a:r>
            </a:p>
          </p:txBody>
        </p:sp>
        <p:sp>
          <p:nvSpPr>
            <p:cNvPr id="18" name="Right Brace 17"/>
            <p:cNvSpPr/>
            <p:nvPr/>
          </p:nvSpPr>
          <p:spPr>
            <a:xfrm rot="5400000">
              <a:off x="1326572" y="4317028"/>
              <a:ext cx="102870" cy="102870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63659" y="4008812"/>
              <a:ext cx="1028701" cy="732911"/>
              <a:chOff x="838199" y="1405692"/>
              <a:chExt cx="1371601" cy="977214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838199" y="1405692"/>
                <a:ext cx="1371600" cy="457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38199" y="1519992"/>
                <a:ext cx="1371600" cy="457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98719" y="1975529"/>
                <a:ext cx="738664" cy="407377"/>
              </a:xfrm>
              <a:prstGeom prst="rect">
                <a:avLst/>
              </a:prstGeom>
              <a:noFill/>
            </p:spPr>
            <p:txBody>
              <a:bodyPr vert="vert" wrap="none" rtlCol="0" anchor="ctr">
                <a:spAutoFit/>
              </a:bodyPr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38199" y="1634292"/>
                <a:ext cx="1371600" cy="457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38199" y="1748592"/>
                <a:ext cx="1371600" cy="4572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38199" y="1862892"/>
                <a:ext cx="1371600" cy="4572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38199" y="2320092"/>
                <a:ext cx="1371600" cy="4572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38200" y="1977192"/>
                <a:ext cx="1371600" cy="4572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292660" y="3720064"/>
              <a:ext cx="12448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1D </a:t>
              </a:r>
              <a:r>
                <a:rPr lang="en-US" sz="135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Chare</a:t>
              </a:r>
              <a:r>
                <a:rPr lang="en-US" sz="135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Array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292658" y="3990459"/>
              <a:ext cx="1371600" cy="835745"/>
              <a:chOff x="5410200" y="1381224"/>
              <a:chExt cx="1828800" cy="1114326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593080" y="1474470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202680" y="1550670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964680" y="1885950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410200" y="2084070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897880" y="1855470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6498956" y="2007870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705600" y="1381224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3100986" y="4873981"/>
            <a:ext cx="5634991" cy="1702270"/>
            <a:chOff x="5853488" y="5156175"/>
            <a:chExt cx="5634991" cy="1702270"/>
          </a:xfrm>
        </p:grpSpPr>
        <p:sp>
          <p:nvSpPr>
            <p:cNvPr id="5" name="Rectangle 4"/>
            <p:cNvSpPr/>
            <p:nvPr/>
          </p:nvSpPr>
          <p:spPr>
            <a:xfrm>
              <a:off x="5853494" y="5437692"/>
              <a:ext cx="1028700" cy="10287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53490" y="5158370"/>
              <a:ext cx="77617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 Matrix</a:t>
              </a:r>
            </a:p>
          </p:txBody>
        </p:sp>
        <p:sp>
          <p:nvSpPr>
            <p:cNvPr id="7" name="Right Brace 6"/>
            <p:cNvSpPr/>
            <p:nvPr/>
          </p:nvSpPr>
          <p:spPr>
            <a:xfrm rot="5400000">
              <a:off x="6316403" y="6052589"/>
              <a:ext cx="102870" cy="102870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Right Brace 7"/>
            <p:cNvSpPr/>
            <p:nvPr/>
          </p:nvSpPr>
          <p:spPr>
            <a:xfrm>
              <a:off x="6939339" y="5433175"/>
              <a:ext cx="102870" cy="102870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96489" y="5798123"/>
              <a:ext cx="27924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7460" y="6558363"/>
              <a:ext cx="27924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139741" y="5160693"/>
              <a:ext cx="12448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2D </a:t>
              </a:r>
              <a:r>
                <a:rPr lang="en-US" sz="135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Chare</a:t>
              </a:r>
              <a:r>
                <a:rPr lang="en-US" sz="135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Array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36308" y="5156175"/>
              <a:ext cx="73609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2D Tiles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7419399" y="5813730"/>
              <a:ext cx="406887" cy="276002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9481392" y="5815771"/>
              <a:ext cx="406887" cy="276002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8139489" y="5437692"/>
              <a:ext cx="1028700" cy="1028700"/>
              <a:chOff x="2675106" y="3191649"/>
              <a:chExt cx="1371600" cy="1371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675106" y="3191649"/>
                <a:ext cx="411480" cy="41148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675106" y="3671709"/>
                <a:ext cx="411480" cy="41148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675106" y="4151769"/>
                <a:ext cx="411480" cy="41148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6200000">
                <a:off x="3155166" y="3191649"/>
                <a:ext cx="411480" cy="41148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6200000">
                <a:off x="3635226" y="3191649"/>
                <a:ext cx="411480" cy="41148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6200000">
                <a:off x="3155166" y="3671709"/>
                <a:ext cx="411480" cy="41148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6200000">
                <a:off x="3635226" y="3671709"/>
                <a:ext cx="411480" cy="41148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16200000">
                <a:off x="3155166" y="4147744"/>
                <a:ext cx="411480" cy="41148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6200000">
                <a:off x="3635226" y="4147744"/>
                <a:ext cx="411480" cy="41148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0139739" y="5462344"/>
              <a:ext cx="1348740" cy="976835"/>
              <a:chOff x="6431280" y="3204783"/>
              <a:chExt cx="1798320" cy="1302447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431280" y="3257550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888480" y="3409950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498080" y="3531870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757668" y="3204783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606828" y="4095750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955280" y="3743764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507480" y="3867150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793939" y="4095750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162800" y="3867150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D91D3C4-8E05-0147-83B9-AA663F89C8A9}"/>
              </a:ext>
            </a:extLst>
          </p:cNvPr>
          <p:cNvSpPr/>
          <p:nvPr/>
        </p:nvSpPr>
        <p:spPr>
          <a:xfrm>
            <a:off x="410011" y="2644990"/>
            <a:ext cx="3189591" cy="461665"/>
          </a:xfrm>
          <a:prstGeom prst="rect">
            <a:avLst/>
          </a:prstGeom>
          <a:ln w="22225"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Parallel decomposition:</a:t>
            </a:r>
            <a:endParaRPr lang="en-US" sz="2400" dirty="0"/>
          </a:p>
        </p:txBody>
      </p:sp>
      <p:sp>
        <p:nvSpPr>
          <p:cNvPr id="62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Computing P in Charm++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750851" y="880286"/>
            <a:ext cx="4082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ea typeface="Lucida Grande"/>
                <a:cs typeface="Times New Roman" panose="02020603050405020304" pitchFamily="18" charset="0"/>
              </a:rPr>
              <a:t>ψ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ea typeface="Lucida Grande"/>
                <a:cs typeface="Times New Roman" panose="02020603050405020304" pitchFamily="18" charset="0"/>
              </a:rPr>
              <a:t>ψ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prstClr val="black"/>
                </a:solidFill>
              </a:rPr>
              <a:t>for  all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l, m</a:t>
            </a:r>
          </a:p>
          <a:p>
            <a:pPr defTabSz="342900"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+=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</a:t>
            </a:r>
            <a:r>
              <a:rPr lang="en-US" sz="2400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†</a:t>
            </a:r>
            <a:r>
              <a:rPr lang="en-US" sz="2400" dirty="0">
                <a:solidFill>
                  <a:prstClr val="black"/>
                </a:solidFill>
              </a:rPr>
              <a:t> for all 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6341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9958" y="1330374"/>
            <a:ext cx="604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Duplicate occupied states on each node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38499" y="3769179"/>
            <a:ext cx="3715002" cy="1714500"/>
            <a:chOff x="1599864" y="2286284"/>
            <a:chExt cx="4953336" cy="2286000"/>
          </a:xfrm>
        </p:grpSpPr>
        <p:sp>
          <p:nvSpPr>
            <p:cNvPr id="5" name="Rectangle 4"/>
            <p:cNvSpPr/>
            <p:nvPr/>
          </p:nvSpPr>
          <p:spPr>
            <a:xfrm>
              <a:off x="1599864" y="2286284"/>
              <a:ext cx="228600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67200" y="2286284"/>
              <a:ext cx="228600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Oval 6" descr="Custom:  Oval 178"/>
          <p:cNvSpPr/>
          <p:nvPr/>
        </p:nvSpPr>
        <p:spPr>
          <a:xfrm>
            <a:off x="4404795" y="3993777"/>
            <a:ext cx="205740" cy="308610"/>
          </a:xfrm>
          <a:prstGeom prst="ellipse">
            <a:avLst/>
          </a:prstGeom>
          <a:ln w="571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white"/>
                </a:solidFill>
                <a:latin typeface="Lucida Grande"/>
                <a:ea typeface="Lucida Grande"/>
                <a:cs typeface="Lucida Grande"/>
              </a:rPr>
              <a:t>ψ</a:t>
            </a:r>
            <a:endParaRPr lang="en-US" sz="105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 descr="Custom:  Oval 179"/>
          <p:cNvSpPr/>
          <p:nvPr/>
        </p:nvSpPr>
        <p:spPr>
          <a:xfrm>
            <a:off x="5078570" y="3994914"/>
            <a:ext cx="205740" cy="308610"/>
          </a:xfrm>
          <a:prstGeom prst="ellipse">
            <a:avLst/>
          </a:prstGeom>
          <a:ln w="571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white"/>
                </a:solidFill>
                <a:latin typeface="Lucida Grande"/>
                <a:ea typeface="Lucida Grande"/>
                <a:cs typeface="Lucida Grande"/>
              </a:rPr>
              <a:t>ψ</a:t>
            </a:r>
            <a:endParaRPr lang="en-US" sz="105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 descr="Custom:  Oval 180"/>
          <p:cNvSpPr/>
          <p:nvPr/>
        </p:nvSpPr>
        <p:spPr>
          <a:xfrm>
            <a:off x="6320303" y="4210653"/>
            <a:ext cx="205740" cy="308610"/>
          </a:xfrm>
          <a:prstGeom prst="ellipse">
            <a:avLst/>
          </a:prstGeom>
          <a:ln w="571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white"/>
                </a:solidFill>
                <a:latin typeface="Lucida Grande"/>
                <a:ea typeface="Lucida Grande"/>
                <a:cs typeface="Lucida Grande"/>
              </a:rPr>
              <a:t>ψ</a:t>
            </a:r>
            <a:endParaRPr lang="en-US" sz="105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 descr="Custom:  Oval 181"/>
          <p:cNvSpPr/>
          <p:nvPr/>
        </p:nvSpPr>
        <p:spPr>
          <a:xfrm>
            <a:off x="4733018" y="3831288"/>
            <a:ext cx="205740" cy="3086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 descr="Custom:  Oval 182"/>
          <p:cNvSpPr/>
          <p:nvPr/>
        </p:nvSpPr>
        <p:spPr>
          <a:xfrm>
            <a:off x="4554802" y="4279527"/>
            <a:ext cx="205740" cy="3086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 descr="Custom:  Oval 183"/>
          <p:cNvSpPr/>
          <p:nvPr/>
        </p:nvSpPr>
        <p:spPr>
          <a:xfrm>
            <a:off x="6337707" y="3821819"/>
            <a:ext cx="205740" cy="3086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 descr="Custom:  Oval 184"/>
          <p:cNvSpPr/>
          <p:nvPr/>
        </p:nvSpPr>
        <p:spPr>
          <a:xfrm>
            <a:off x="6670038" y="4075216"/>
            <a:ext cx="205740" cy="3086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 descr="Custom:  Oval 186"/>
          <p:cNvSpPr/>
          <p:nvPr/>
        </p:nvSpPr>
        <p:spPr>
          <a:xfrm>
            <a:off x="5364092" y="3913748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 descr="Custom:  Oval 187"/>
          <p:cNvSpPr/>
          <p:nvPr/>
        </p:nvSpPr>
        <p:spPr>
          <a:xfrm>
            <a:off x="5623735" y="4073375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 descr="Custom:  Oval 188"/>
          <p:cNvSpPr/>
          <p:nvPr/>
        </p:nvSpPr>
        <p:spPr>
          <a:xfrm>
            <a:off x="7162990" y="3995582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 descr="Custom:  Oval 189"/>
          <p:cNvSpPr/>
          <p:nvPr/>
        </p:nvSpPr>
        <p:spPr>
          <a:xfrm>
            <a:off x="7585025" y="3826570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17" descr="Custom:  Oval 190"/>
          <p:cNvSpPr/>
          <p:nvPr/>
        </p:nvSpPr>
        <p:spPr>
          <a:xfrm>
            <a:off x="6932650" y="4279038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 descr="Custom:  Oval 191"/>
          <p:cNvSpPr/>
          <p:nvPr/>
        </p:nvSpPr>
        <p:spPr>
          <a:xfrm>
            <a:off x="7422599" y="4209319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9" descr="Custom:  Oval 192"/>
          <p:cNvSpPr/>
          <p:nvPr/>
        </p:nvSpPr>
        <p:spPr>
          <a:xfrm>
            <a:off x="4908263" y="4280372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 descr="Custom:  Oval 193"/>
          <p:cNvSpPr/>
          <p:nvPr/>
        </p:nvSpPr>
        <p:spPr>
          <a:xfrm>
            <a:off x="5307587" y="4358891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Oval 21" descr="Custom:  Oval 194"/>
          <p:cNvSpPr/>
          <p:nvPr/>
        </p:nvSpPr>
        <p:spPr>
          <a:xfrm>
            <a:off x="6885333" y="3821584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408433" y="5128779"/>
            <a:ext cx="1371600" cy="228600"/>
            <a:chOff x="2321911" y="4460750"/>
            <a:chExt cx="1828800" cy="304800"/>
          </a:xfrm>
        </p:grpSpPr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08026" y="5131406"/>
            <a:ext cx="1371600" cy="228600"/>
            <a:chOff x="2321911" y="4460750"/>
            <a:chExt cx="1828800" cy="304800"/>
          </a:xfrm>
        </p:grpSpPr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>
            <a:off x="4495800" y="4302387"/>
            <a:ext cx="11865" cy="826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80405" y="4257194"/>
            <a:ext cx="1827621" cy="988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181440" y="4303524"/>
            <a:ext cx="0" cy="825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254182" y="4258331"/>
            <a:ext cx="1153846" cy="895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780033" y="4474068"/>
            <a:ext cx="570399" cy="700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423173" y="4519265"/>
            <a:ext cx="102870" cy="612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08435" y="5061042"/>
            <a:ext cx="107664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Psi Cache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03527" y="5061042"/>
            <a:ext cx="107664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Psi Cache</a:t>
            </a: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Computing P in Charm++</a:t>
            </a:r>
          </a:p>
        </p:txBody>
      </p:sp>
    </p:spTree>
    <p:extLst>
      <p:ext uri="{BB962C8B-B14F-4D97-AF65-F5344CB8AC3E}">
        <p14:creationId xmlns:p14="http://schemas.microsoft.com/office/powerpoint/2010/main" val="143728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38499" y="3769178"/>
            <a:ext cx="3715002" cy="1714500"/>
            <a:chOff x="1599864" y="2286284"/>
            <a:chExt cx="4953336" cy="2286000"/>
          </a:xfrm>
        </p:grpSpPr>
        <p:sp>
          <p:nvSpPr>
            <p:cNvPr id="5" name="Rectangle 4"/>
            <p:cNvSpPr/>
            <p:nvPr/>
          </p:nvSpPr>
          <p:spPr>
            <a:xfrm>
              <a:off x="1599864" y="2286284"/>
              <a:ext cx="228600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67200" y="2286284"/>
              <a:ext cx="228600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Oval 6" descr="Custom:  Oval 178"/>
          <p:cNvSpPr/>
          <p:nvPr/>
        </p:nvSpPr>
        <p:spPr>
          <a:xfrm>
            <a:off x="4404795" y="3993776"/>
            <a:ext cx="205740" cy="308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 descr="Custom:  Oval 179"/>
          <p:cNvSpPr/>
          <p:nvPr/>
        </p:nvSpPr>
        <p:spPr>
          <a:xfrm>
            <a:off x="5078570" y="3994913"/>
            <a:ext cx="205740" cy="308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 descr="Custom:  Oval 180"/>
          <p:cNvSpPr/>
          <p:nvPr/>
        </p:nvSpPr>
        <p:spPr>
          <a:xfrm>
            <a:off x="6320303" y="4210652"/>
            <a:ext cx="205740" cy="308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 descr="Custom:  Oval 181"/>
          <p:cNvSpPr/>
          <p:nvPr/>
        </p:nvSpPr>
        <p:spPr>
          <a:xfrm>
            <a:off x="4733018" y="3831287"/>
            <a:ext cx="205740" cy="3086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white"/>
                </a:solidFill>
                <a:latin typeface="Lucida Grande"/>
                <a:ea typeface="Lucida Grande"/>
                <a:cs typeface="Lucida Grande"/>
              </a:rPr>
              <a:t>ψ</a:t>
            </a:r>
            <a:endParaRPr lang="en-US" sz="105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 descr="Custom:  Oval 182"/>
          <p:cNvSpPr/>
          <p:nvPr/>
        </p:nvSpPr>
        <p:spPr>
          <a:xfrm>
            <a:off x="4554802" y="4279526"/>
            <a:ext cx="205740" cy="3086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white"/>
                </a:solidFill>
                <a:latin typeface="Lucida Grande"/>
                <a:ea typeface="Lucida Grande"/>
                <a:cs typeface="Lucida Grande"/>
              </a:rPr>
              <a:t>ψ</a:t>
            </a:r>
            <a:endParaRPr lang="en-US" sz="105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 descr="Custom:  Oval 183"/>
          <p:cNvSpPr/>
          <p:nvPr/>
        </p:nvSpPr>
        <p:spPr>
          <a:xfrm>
            <a:off x="6337707" y="3821818"/>
            <a:ext cx="205740" cy="3086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white"/>
                </a:solidFill>
                <a:latin typeface="Lucida Grande"/>
                <a:ea typeface="Lucida Grande"/>
                <a:cs typeface="Lucida Grande"/>
              </a:rPr>
              <a:t>ψ</a:t>
            </a:r>
            <a:endParaRPr lang="en-US" sz="105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 descr="Custom:  Oval 184"/>
          <p:cNvSpPr/>
          <p:nvPr/>
        </p:nvSpPr>
        <p:spPr>
          <a:xfrm>
            <a:off x="6670038" y="4075215"/>
            <a:ext cx="205740" cy="308610"/>
          </a:xfrm>
          <a:prstGeom prst="ellipse">
            <a:avLst/>
          </a:prstGeom>
          <a:ln w="57150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white"/>
                </a:solidFill>
                <a:latin typeface="Lucida Grande"/>
                <a:ea typeface="Lucida Grande"/>
                <a:cs typeface="Lucida Grande"/>
              </a:rPr>
              <a:t>ψ</a:t>
            </a:r>
            <a:endParaRPr lang="en-US" sz="105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 descr="Custom:  Oval 186"/>
          <p:cNvSpPr/>
          <p:nvPr/>
        </p:nvSpPr>
        <p:spPr>
          <a:xfrm>
            <a:off x="5364092" y="3913747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 descr="Custom:  Oval 187"/>
          <p:cNvSpPr/>
          <p:nvPr/>
        </p:nvSpPr>
        <p:spPr>
          <a:xfrm>
            <a:off x="5623735" y="4073374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 descr="Custom:  Oval 188"/>
          <p:cNvSpPr/>
          <p:nvPr/>
        </p:nvSpPr>
        <p:spPr>
          <a:xfrm>
            <a:off x="7162990" y="3995581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 descr="Custom:  Oval 189"/>
          <p:cNvSpPr/>
          <p:nvPr/>
        </p:nvSpPr>
        <p:spPr>
          <a:xfrm>
            <a:off x="7585025" y="3826569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17" descr="Custom:  Oval 190"/>
          <p:cNvSpPr/>
          <p:nvPr/>
        </p:nvSpPr>
        <p:spPr>
          <a:xfrm>
            <a:off x="6932650" y="4279037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 descr="Custom:  Oval 191"/>
          <p:cNvSpPr/>
          <p:nvPr/>
        </p:nvSpPr>
        <p:spPr>
          <a:xfrm>
            <a:off x="7422599" y="4209318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9" descr="Custom:  Oval 192"/>
          <p:cNvSpPr/>
          <p:nvPr/>
        </p:nvSpPr>
        <p:spPr>
          <a:xfrm>
            <a:off x="4908263" y="4280371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 descr="Custom:  Oval 193"/>
          <p:cNvSpPr/>
          <p:nvPr/>
        </p:nvSpPr>
        <p:spPr>
          <a:xfrm>
            <a:off x="5307587" y="4358890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Oval 21" descr="Custom:  Oval 194"/>
          <p:cNvSpPr/>
          <p:nvPr/>
        </p:nvSpPr>
        <p:spPr>
          <a:xfrm>
            <a:off x="6885333" y="3821583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408433" y="5128778"/>
            <a:ext cx="1371600" cy="228600"/>
            <a:chOff x="2321911" y="4460750"/>
            <a:chExt cx="1828800" cy="304800"/>
          </a:xfrm>
        </p:grpSpPr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08433" y="4797878"/>
            <a:ext cx="1371600" cy="228600"/>
            <a:chOff x="2321911" y="4460750"/>
            <a:chExt cx="1828800" cy="304800"/>
          </a:xfrm>
        </p:grpSpPr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08026" y="5131405"/>
            <a:ext cx="1371600" cy="228600"/>
            <a:chOff x="2321911" y="4460750"/>
            <a:chExt cx="1828800" cy="304800"/>
          </a:xfrm>
        </p:grpSpPr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08026" y="4800505"/>
            <a:ext cx="1371600" cy="228600"/>
            <a:chOff x="2321911" y="4460750"/>
            <a:chExt cx="1828800" cy="304800"/>
          </a:xfrm>
        </p:grpSpPr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flipH="1">
            <a:off x="5780036" y="4338632"/>
            <a:ext cx="920134" cy="835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526045" y="4383825"/>
            <a:ext cx="246865" cy="7475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08435" y="5061041"/>
            <a:ext cx="107664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Psi Cache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03527" y="5061041"/>
            <a:ext cx="107664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Psi Cache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07661" y="4708718"/>
            <a:ext cx="91403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 w="12700">
                  <a:solidFill>
                    <a:srgbClr val="8064A2">
                      <a:lumMod val="50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F Cache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01478" y="4707960"/>
            <a:ext cx="91403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 w="12700">
                  <a:solidFill>
                    <a:srgbClr val="8064A2">
                      <a:lumMod val="50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F Cache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Computing P in Charm++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49958" y="1330374"/>
            <a:ext cx="7851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Duplicate occupied states on each node</a:t>
            </a:r>
          </a:p>
          <a:p>
            <a:pPr marL="257175" indent="-257175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Broadcast an unoccupied state to compute f vectors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8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238499" y="3769178"/>
            <a:ext cx="3715002" cy="1714500"/>
            <a:chOff x="1599864" y="2286284"/>
            <a:chExt cx="4953336" cy="2286000"/>
          </a:xfrm>
        </p:grpSpPr>
        <p:sp>
          <p:nvSpPr>
            <p:cNvPr id="4" name="Rectangle 3"/>
            <p:cNvSpPr/>
            <p:nvPr/>
          </p:nvSpPr>
          <p:spPr>
            <a:xfrm>
              <a:off x="1599864" y="2286284"/>
              <a:ext cx="228600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267200" y="2286284"/>
              <a:ext cx="228600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val 5" descr="Custom:  Oval 178"/>
          <p:cNvSpPr/>
          <p:nvPr/>
        </p:nvSpPr>
        <p:spPr>
          <a:xfrm>
            <a:off x="4404795" y="3993776"/>
            <a:ext cx="205740" cy="308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 descr="Custom:  Oval 179"/>
          <p:cNvSpPr/>
          <p:nvPr/>
        </p:nvSpPr>
        <p:spPr>
          <a:xfrm>
            <a:off x="5078570" y="3994913"/>
            <a:ext cx="205740" cy="308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 descr="Custom:  Oval 180"/>
          <p:cNvSpPr/>
          <p:nvPr/>
        </p:nvSpPr>
        <p:spPr>
          <a:xfrm>
            <a:off x="6320303" y="4210652"/>
            <a:ext cx="205740" cy="308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 descr="Custom:  Oval 181"/>
          <p:cNvSpPr/>
          <p:nvPr/>
        </p:nvSpPr>
        <p:spPr>
          <a:xfrm>
            <a:off x="4733018" y="3831287"/>
            <a:ext cx="205740" cy="3086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 descr="Custom:  Oval 182"/>
          <p:cNvSpPr/>
          <p:nvPr/>
        </p:nvSpPr>
        <p:spPr>
          <a:xfrm>
            <a:off x="4554802" y="4279526"/>
            <a:ext cx="205740" cy="3086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 descr="Custom:  Oval 183"/>
          <p:cNvSpPr/>
          <p:nvPr/>
        </p:nvSpPr>
        <p:spPr>
          <a:xfrm>
            <a:off x="6337707" y="3821818"/>
            <a:ext cx="205740" cy="3086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 descr="Custom:  Oval 184"/>
          <p:cNvSpPr/>
          <p:nvPr/>
        </p:nvSpPr>
        <p:spPr>
          <a:xfrm>
            <a:off x="6670038" y="4075215"/>
            <a:ext cx="205740" cy="3086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 descr="Custom:  Oval 186"/>
          <p:cNvSpPr/>
          <p:nvPr/>
        </p:nvSpPr>
        <p:spPr>
          <a:xfrm>
            <a:off x="5364092" y="3913747"/>
            <a:ext cx="205740" cy="308610"/>
          </a:xfrm>
          <a:prstGeom prst="ellipse">
            <a:avLst/>
          </a:prstGeom>
          <a:ln w="5715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/>
              </a:rPr>
              <a:t>P</a:t>
            </a:r>
          </a:p>
        </p:txBody>
      </p:sp>
      <p:sp>
        <p:nvSpPr>
          <p:cNvPr id="14" name="Oval 13" descr="Custom:  Oval 187"/>
          <p:cNvSpPr/>
          <p:nvPr/>
        </p:nvSpPr>
        <p:spPr>
          <a:xfrm>
            <a:off x="5623735" y="4073374"/>
            <a:ext cx="205740" cy="308610"/>
          </a:xfrm>
          <a:prstGeom prst="ellipse">
            <a:avLst/>
          </a:prstGeom>
          <a:ln w="5715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/>
              </a:rPr>
              <a:t>P</a:t>
            </a:r>
          </a:p>
        </p:txBody>
      </p:sp>
      <p:sp>
        <p:nvSpPr>
          <p:cNvPr id="15" name="Oval 14" descr="Custom:  Oval 188"/>
          <p:cNvSpPr/>
          <p:nvPr/>
        </p:nvSpPr>
        <p:spPr>
          <a:xfrm>
            <a:off x="7162990" y="3995581"/>
            <a:ext cx="205740" cy="308610"/>
          </a:xfrm>
          <a:prstGeom prst="ellipse">
            <a:avLst/>
          </a:prstGeom>
          <a:ln w="5715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/>
              </a:rPr>
              <a:t>P</a:t>
            </a:r>
          </a:p>
        </p:txBody>
      </p:sp>
      <p:sp>
        <p:nvSpPr>
          <p:cNvPr id="16" name="Oval 15" descr="Custom:  Oval 189"/>
          <p:cNvSpPr/>
          <p:nvPr/>
        </p:nvSpPr>
        <p:spPr>
          <a:xfrm>
            <a:off x="7585025" y="3826569"/>
            <a:ext cx="205740" cy="308610"/>
          </a:xfrm>
          <a:prstGeom prst="ellipse">
            <a:avLst/>
          </a:prstGeom>
          <a:ln w="5715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/>
              </a:rPr>
              <a:t>P</a:t>
            </a:r>
          </a:p>
        </p:txBody>
      </p:sp>
      <p:sp>
        <p:nvSpPr>
          <p:cNvPr id="17" name="Oval 16" descr="Custom:  Oval 190"/>
          <p:cNvSpPr/>
          <p:nvPr/>
        </p:nvSpPr>
        <p:spPr>
          <a:xfrm>
            <a:off x="6932650" y="4279037"/>
            <a:ext cx="205740" cy="308610"/>
          </a:xfrm>
          <a:prstGeom prst="ellipse">
            <a:avLst/>
          </a:prstGeom>
          <a:ln w="5715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/>
              </a:rPr>
              <a:t>P</a:t>
            </a:r>
          </a:p>
        </p:txBody>
      </p:sp>
      <p:sp>
        <p:nvSpPr>
          <p:cNvPr id="18" name="Oval 17" descr="Custom:  Oval 191"/>
          <p:cNvSpPr/>
          <p:nvPr/>
        </p:nvSpPr>
        <p:spPr>
          <a:xfrm>
            <a:off x="7422599" y="4209318"/>
            <a:ext cx="205740" cy="308610"/>
          </a:xfrm>
          <a:prstGeom prst="ellipse">
            <a:avLst/>
          </a:prstGeom>
          <a:ln w="5715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/>
              </a:rPr>
              <a:t>P</a:t>
            </a:r>
          </a:p>
        </p:txBody>
      </p:sp>
      <p:sp>
        <p:nvSpPr>
          <p:cNvPr id="19" name="Oval 18" descr="Custom:  Oval 192"/>
          <p:cNvSpPr/>
          <p:nvPr/>
        </p:nvSpPr>
        <p:spPr>
          <a:xfrm>
            <a:off x="4908263" y="4280371"/>
            <a:ext cx="205740" cy="308610"/>
          </a:xfrm>
          <a:prstGeom prst="ellipse">
            <a:avLst/>
          </a:prstGeom>
          <a:ln w="5715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/>
              </a:rPr>
              <a:t>P</a:t>
            </a:r>
          </a:p>
        </p:txBody>
      </p:sp>
      <p:sp>
        <p:nvSpPr>
          <p:cNvPr id="20" name="Oval 19" descr="Custom:  Oval 193"/>
          <p:cNvSpPr/>
          <p:nvPr/>
        </p:nvSpPr>
        <p:spPr>
          <a:xfrm>
            <a:off x="5307587" y="4358890"/>
            <a:ext cx="205740" cy="308610"/>
          </a:xfrm>
          <a:prstGeom prst="ellipse">
            <a:avLst/>
          </a:prstGeom>
          <a:ln w="5715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/>
              </a:rPr>
              <a:t>P</a:t>
            </a:r>
          </a:p>
        </p:txBody>
      </p:sp>
      <p:sp>
        <p:nvSpPr>
          <p:cNvPr id="21" name="Oval 20" descr="Custom:  Oval 194"/>
          <p:cNvSpPr/>
          <p:nvPr/>
        </p:nvSpPr>
        <p:spPr>
          <a:xfrm>
            <a:off x="6885333" y="3821583"/>
            <a:ext cx="205740" cy="308610"/>
          </a:xfrm>
          <a:prstGeom prst="ellipse">
            <a:avLst/>
          </a:prstGeom>
          <a:ln w="5715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/>
              </a:rPr>
              <a:t>P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408433" y="5128778"/>
            <a:ext cx="1371600" cy="228600"/>
            <a:chOff x="2321911" y="4460750"/>
            <a:chExt cx="1828800" cy="304800"/>
          </a:xfrm>
        </p:grpSpPr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08433" y="4797878"/>
            <a:ext cx="1371600" cy="228600"/>
            <a:chOff x="2321911" y="4460750"/>
            <a:chExt cx="1828800" cy="304800"/>
          </a:xfrm>
        </p:grpSpPr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08026" y="5131405"/>
            <a:ext cx="1371600" cy="228600"/>
            <a:chOff x="2321911" y="4460750"/>
            <a:chExt cx="1828800" cy="304800"/>
          </a:xfrm>
        </p:grpSpPr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08026" y="4800505"/>
            <a:ext cx="1371600" cy="228600"/>
            <a:chOff x="2321911" y="4460750"/>
            <a:chExt cx="1828800" cy="304800"/>
          </a:xfrm>
        </p:grpSpPr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V="1">
            <a:off x="5010150" y="4588980"/>
            <a:ext cx="983" cy="208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124452" y="4177164"/>
            <a:ext cx="269771" cy="6207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5410457" y="4667502"/>
            <a:ext cx="102870" cy="130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623735" y="4381984"/>
            <a:ext cx="102870" cy="4185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035520" y="4587647"/>
            <a:ext cx="0" cy="210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7060945" y="4085000"/>
            <a:ext cx="235207" cy="712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7265860" y="4304190"/>
            <a:ext cx="102870" cy="493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467602" y="4517930"/>
            <a:ext cx="57869" cy="279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628341" y="4135181"/>
            <a:ext cx="59555" cy="662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08435" y="5061041"/>
            <a:ext cx="107664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Psi Cache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03527" y="5061041"/>
            <a:ext cx="107664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Psi Cache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07661" y="4708718"/>
            <a:ext cx="91403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 w="12700">
                  <a:solidFill>
                    <a:srgbClr val="8064A2">
                      <a:lumMod val="50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F Cache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01478" y="4707960"/>
            <a:ext cx="91403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 w="12700">
                  <a:solidFill>
                    <a:srgbClr val="8064A2">
                      <a:lumMod val="50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F Cache</a:t>
            </a:r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Computing P in Charm++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49958" y="1330374"/>
            <a:ext cx="7851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Duplicate occupied states on each node</a:t>
            </a:r>
          </a:p>
          <a:p>
            <a:pPr marL="257175" indent="-257175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Broadcast an unoccupied state to compute f vectors</a:t>
            </a:r>
          </a:p>
          <a:p>
            <a:pPr marL="257175" indent="-257175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Locally update each matrix tile</a:t>
            </a:r>
          </a:p>
        </p:txBody>
      </p:sp>
    </p:spTree>
    <p:extLst>
      <p:ext uri="{BB962C8B-B14F-4D97-AF65-F5344CB8AC3E}">
        <p14:creationId xmlns:p14="http://schemas.microsoft.com/office/powerpoint/2010/main" val="9818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238499" y="3769179"/>
            <a:ext cx="3715002" cy="1714500"/>
            <a:chOff x="1599864" y="2286284"/>
            <a:chExt cx="4953336" cy="2286000"/>
          </a:xfrm>
        </p:grpSpPr>
        <p:sp>
          <p:nvSpPr>
            <p:cNvPr id="4" name="Rectangle 3"/>
            <p:cNvSpPr/>
            <p:nvPr/>
          </p:nvSpPr>
          <p:spPr>
            <a:xfrm>
              <a:off x="1599864" y="2286284"/>
              <a:ext cx="228600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267200" y="2286284"/>
              <a:ext cx="228600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val 5" descr="Custom:  Oval 178"/>
          <p:cNvSpPr/>
          <p:nvPr/>
        </p:nvSpPr>
        <p:spPr>
          <a:xfrm>
            <a:off x="4404795" y="3993777"/>
            <a:ext cx="205740" cy="308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 descr="Custom:  Oval 179"/>
          <p:cNvSpPr/>
          <p:nvPr/>
        </p:nvSpPr>
        <p:spPr>
          <a:xfrm>
            <a:off x="5078570" y="3994914"/>
            <a:ext cx="205740" cy="308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 descr="Custom:  Oval 180"/>
          <p:cNvSpPr/>
          <p:nvPr/>
        </p:nvSpPr>
        <p:spPr>
          <a:xfrm>
            <a:off x="6320303" y="4210653"/>
            <a:ext cx="205740" cy="308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 descr="Custom:  Oval 181"/>
          <p:cNvSpPr/>
          <p:nvPr/>
        </p:nvSpPr>
        <p:spPr>
          <a:xfrm>
            <a:off x="4733018" y="3831288"/>
            <a:ext cx="205740" cy="3086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 descr="Custom:  Oval 182"/>
          <p:cNvSpPr/>
          <p:nvPr/>
        </p:nvSpPr>
        <p:spPr>
          <a:xfrm>
            <a:off x="4554802" y="4279527"/>
            <a:ext cx="205740" cy="3086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 descr="Custom:  Oval 183"/>
          <p:cNvSpPr/>
          <p:nvPr/>
        </p:nvSpPr>
        <p:spPr>
          <a:xfrm>
            <a:off x="6337707" y="3821819"/>
            <a:ext cx="205740" cy="308610"/>
          </a:xfrm>
          <a:prstGeom prst="ellipse">
            <a:avLst/>
          </a:prstGeom>
          <a:ln w="57150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 descr="Custom:  Oval 184"/>
          <p:cNvSpPr/>
          <p:nvPr/>
        </p:nvSpPr>
        <p:spPr>
          <a:xfrm>
            <a:off x="6670038" y="4075216"/>
            <a:ext cx="205740" cy="3086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 descr="Custom:  Oval 186"/>
          <p:cNvSpPr/>
          <p:nvPr/>
        </p:nvSpPr>
        <p:spPr>
          <a:xfrm>
            <a:off x="5364092" y="3913748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 descr="Custom:  Oval 187"/>
          <p:cNvSpPr/>
          <p:nvPr/>
        </p:nvSpPr>
        <p:spPr>
          <a:xfrm>
            <a:off x="5623735" y="4073375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 descr="Custom:  Oval 188"/>
          <p:cNvSpPr/>
          <p:nvPr/>
        </p:nvSpPr>
        <p:spPr>
          <a:xfrm>
            <a:off x="7162990" y="3995582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 descr="Custom:  Oval 189"/>
          <p:cNvSpPr/>
          <p:nvPr/>
        </p:nvSpPr>
        <p:spPr>
          <a:xfrm>
            <a:off x="7585025" y="3826570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 descr="Custom:  Oval 190"/>
          <p:cNvSpPr/>
          <p:nvPr/>
        </p:nvSpPr>
        <p:spPr>
          <a:xfrm>
            <a:off x="6932650" y="4279038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17" descr="Custom:  Oval 191"/>
          <p:cNvSpPr/>
          <p:nvPr/>
        </p:nvSpPr>
        <p:spPr>
          <a:xfrm>
            <a:off x="7422599" y="4209319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 descr="Custom:  Oval 192"/>
          <p:cNvSpPr/>
          <p:nvPr/>
        </p:nvSpPr>
        <p:spPr>
          <a:xfrm>
            <a:off x="4908263" y="4280372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9" descr="Custom:  Oval 193"/>
          <p:cNvSpPr/>
          <p:nvPr/>
        </p:nvSpPr>
        <p:spPr>
          <a:xfrm>
            <a:off x="5307587" y="4358891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 descr="Custom:  Oval 194"/>
          <p:cNvSpPr/>
          <p:nvPr/>
        </p:nvSpPr>
        <p:spPr>
          <a:xfrm>
            <a:off x="6885333" y="3821584"/>
            <a:ext cx="205740" cy="308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08433" y="5128779"/>
            <a:ext cx="1371600" cy="228600"/>
            <a:chOff x="2321911" y="4460750"/>
            <a:chExt cx="1828800" cy="304800"/>
          </a:xfrm>
        </p:grpSpPr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08433" y="4797879"/>
            <a:ext cx="1371600" cy="228600"/>
            <a:chOff x="2321911" y="4460750"/>
            <a:chExt cx="1828800" cy="304800"/>
          </a:xfrm>
        </p:grpSpPr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08026" y="5131406"/>
            <a:ext cx="1371600" cy="228600"/>
            <a:chOff x="2321911" y="4460750"/>
            <a:chExt cx="1828800" cy="304800"/>
          </a:xfrm>
        </p:grpSpPr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08026" y="4800506"/>
            <a:ext cx="1371600" cy="228600"/>
            <a:chOff x="2321911" y="4460750"/>
            <a:chExt cx="1828800" cy="304800"/>
          </a:xfrm>
        </p:grpSpPr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H="1">
            <a:off x="5569834" y="4085233"/>
            <a:ext cx="798005" cy="1043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13319" y="4085236"/>
            <a:ext cx="130076" cy="1047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08435" y="5061042"/>
            <a:ext cx="107664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Psi Cache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3527" y="5061042"/>
            <a:ext cx="107664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Psi Cache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07661" y="4708719"/>
            <a:ext cx="91403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 w="12700">
                  <a:solidFill>
                    <a:srgbClr val="8064A2">
                      <a:lumMod val="50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F Cache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01478" y="4707961"/>
            <a:ext cx="91403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 w="12700">
                  <a:solidFill>
                    <a:srgbClr val="8064A2">
                      <a:lumMod val="50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F Cache</a:t>
            </a: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Computing P in Charm++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49958" y="1330374"/>
            <a:ext cx="7851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Duplicate occupied states on each node</a:t>
            </a:r>
          </a:p>
          <a:p>
            <a:pPr marL="257175" indent="-257175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Broadcast an unoccupied state to compute f vectors</a:t>
            </a:r>
          </a:p>
          <a:p>
            <a:pPr marL="257175" indent="-257175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Locally update each matrix tile</a:t>
            </a:r>
          </a:p>
          <a:p>
            <a:pPr marL="257175" indent="-257175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Repeat step 2 for next unoccupied state</a:t>
            </a:r>
          </a:p>
        </p:txBody>
      </p:sp>
    </p:spTree>
    <p:extLst>
      <p:ext uri="{BB962C8B-B14F-4D97-AF65-F5344CB8AC3E}">
        <p14:creationId xmlns:p14="http://schemas.microsoft.com/office/powerpoint/2010/main" val="98701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793" y="955473"/>
            <a:ext cx="45600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ea typeface="Arial" charset="0"/>
                <a:cs typeface="Arial" charset="0"/>
              </a:rPr>
              <a:t>108 atom bulk Si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ea typeface="Arial" charset="0"/>
                <a:cs typeface="Arial" charset="0"/>
              </a:rPr>
              <a:t>216   occupied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ea typeface="Arial" charset="0"/>
                <a:cs typeface="Arial" charset="0"/>
              </a:rPr>
              <a:t>1832 unoccupied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ea typeface="Arial" charset="0"/>
                <a:cs typeface="Arial" charset="0"/>
              </a:rPr>
              <a:t>1 k point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b="1" dirty="0">
                <a:ea typeface="Arial" charset="0"/>
                <a:cs typeface="Arial" charset="0"/>
              </a:rPr>
              <a:t>32</a:t>
            </a:r>
            <a:r>
              <a:rPr lang="en-US" sz="2400" dirty="0">
                <a:ea typeface="Arial" charset="0"/>
                <a:cs typeface="Arial" charset="0"/>
              </a:rPr>
              <a:t> processors per node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ea typeface="Arial" charset="0"/>
                <a:cs typeface="Arial" charset="0"/>
              </a:rPr>
              <a:t>FFT grids: same accuracy</a:t>
            </a:r>
            <a:br>
              <a:rPr lang="en-US" sz="2400" dirty="0">
                <a:ea typeface="Arial" charset="0"/>
                <a:cs typeface="Arial" charset="0"/>
              </a:rPr>
            </a:br>
            <a:r>
              <a:rPr lang="en-US" sz="2400" dirty="0">
                <a:ea typeface="Arial" charset="0"/>
                <a:cs typeface="Arial" charset="0"/>
              </a:rPr>
              <a:t>OA 42x42x22</a:t>
            </a:r>
            <a:br>
              <a:rPr lang="en-US" sz="2400" dirty="0">
                <a:ea typeface="Arial" charset="0"/>
                <a:cs typeface="Arial" charset="0"/>
              </a:rPr>
            </a:br>
            <a:r>
              <a:rPr lang="en-US" sz="2400" dirty="0">
                <a:ea typeface="Arial" charset="0"/>
                <a:cs typeface="Arial" charset="0"/>
              </a:rPr>
              <a:t>BGW 111x55x55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endParaRPr lang="en-US" sz="2400" dirty="0"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7497" y="5483914"/>
            <a:ext cx="5147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a typeface="Arial" charset="0"/>
                <a:cs typeface="Arial" charset="0"/>
              </a:rPr>
              <a:t>Supercomputer : Mira (ANL) : BQ </a:t>
            </a:r>
            <a:r>
              <a:rPr lang="en-US" sz="2000" dirty="0" err="1">
                <a:ea typeface="Arial" charset="0"/>
                <a:cs typeface="Arial" charset="0"/>
              </a:rPr>
              <a:t>BlueGene</a:t>
            </a:r>
            <a:r>
              <a:rPr lang="en-US" sz="2000" dirty="0">
                <a:ea typeface="Arial" charset="0"/>
                <a:cs typeface="Arial" charset="0"/>
              </a:rPr>
              <a:t>/Q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A6507A-E209-B145-BE7B-C6293AD70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6" y="1103209"/>
            <a:ext cx="6400800" cy="4159044"/>
          </a:xfrm>
          <a:prstGeom prst="rect">
            <a:avLst/>
          </a:prstGeom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Parallel performance: </a:t>
            </a:r>
            <a:r>
              <a:rPr lang="en-US" sz="3600" b="1" spc="200">
                <a:solidFill>
                  <a:srgbClr val="FFFF00"/>
                </a:solidFill>
                <a:latin typeface="+mn-lt"/>
                <a:cs typeface="Consolas"/>
              </a:rPr>
              <a:t>P calculation </a:t>
            </a:r>
            <a:endParaRPr lang="en-US" sz="3600" b="1" spc="200" dirty="0">
              <a:solidFill>
                <a:srgbClr val="FFFF00"/>
              </a:solidFill>
              <a:latin typeface="+mn-lt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3988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025" y="947636"/>
            <a:ext cx="43352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ea typeface="Arial" charset="0"/>
                <a:cs typeface="Arial" charset="0"/>
              </a:rPr>
              <a:t>108 atom bulk Si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ea typeface="Arial" charset="0"/>
                <a:cs typeface="Arial" charset="0"/>
              </a:rPr>
              <a:t>216   occupied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ea typeface="Arial" charset="0"/>
                <a:cs typeface="Arial" charset="0"/>
              </a:rPr>
              <a:t>1832 unoccupied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ea typeface="Arial" charset="0"/>
                <a:cs typeface="Arial" charset="0"/>
              </a:rPr>
              <a:t>1 k point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b="1" dirty="0">
                <a:ea typeface="Arial" charset="0"/>
                <a:cs typeface="Arial" charset="0"/>
              </a:rPr>
              <a:t>32 </a:t>
            </a:r>
            <a:r>
              <a:rPr lang="en-US" sz="2400" dirty="0">
                <a:ea typeface="Arial" charset="0"/>
                <a:cs typeface="Arial" charset="0"/>
              </a:rPr>
              <a:t>processors per </a:t>
            </a:r>
            <a:r>
              <a:rPr lang="en-US" sz="2400" dirty="0" smtClean="0">
                <a:ea typeface="Arial" charset="0"/>
                <a:cs typeface="Arial" charset="0"/>
              </a:rPr>
              <a:t>node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ea typeface="Arial" charset="0"/>
                <a:cs typeface="Arial" charset="0"/>
              </a:rPr>
              <a:t>FFT </a:t>
            </a:r>
            <a:r>
              <a:rPr lang="en-US" sz="2400" dirty="0">
                <a:ea typeface="Arial" charset="0"/>
                <a:cs typeface="Arial" charset="0"/>
              </a:rPr>
              <a:t>grids: same accuracy</a:t>
            </a:r>
            <a:br>
              <a:rPr lang="en-US" sz="2400" dirty="0">
                <a:ea typeface="Arial" charset="0"/>
                <a:cs typeface="Arial" charset="0"/>
              </a:rPr>
            </a:br>
            <a:r>
              <a:rPr lang="en-US" sz="2400" dirty="0">
                <a:ea typeface="Arial" charset="0"/>
                <a:cs typeface="Arial" charset="0"/>
              </a:rPr>
              <a:t>OA 42x42x22</a:t>
            </a:r>
            <a:br>
              <a:rPr lang="en-US" sz="2400" dirty="0">
                <a:ea typeface="Arial" charset="0"/>
                <a:cs typeface="Arial" charset="0"/>
              </a:rPr>
            </a:br>
            <a:r>
              <a:rPr lang="en-US" sz="2400" dirty="0">
                <a:ea typeface="Arial" charset="0"/>
                <a:cs typeface="Arial" charset="0"/>
              </a:rPr>
              <a:t>BGW 111x55x55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endParaRPr lang="en-US" sz="2400" dirty="0">
              <a:ea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1655E1-E22E-9747-AA2A-024E97020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01" y="1073542"/>
            <a:ext cx="6317473" cy="4583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842F1A-66DC-2A42-8CD3-A5D4CD707EA6}"/>
              </a:ext>
            </a:extLst>
          </p:cNvPr>
          <p:cNvSpPr txBox="1"/>
          <p:nvPr/>
        </p:nvSpPr>
        <p:spPr>
          <a:xfrm>
            <a:off x="6096000" y="5456562"/>
            <a:ext cx="5413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a typeface="Arial" charset="0"/>
                <a:cs typeface="Arial" charset="0"/>
              </a:rPr>
              <a:t>Supercomputer : Blue Waters (NCSA) : Cray XE6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Parallel performance: </a:t>
            </a:r>
            <a:r>
              <a:rPr lang="en-US" sz="3600" b="1" spc="200">
                <a:solidFill>
                  <a:srgbClr val="FFFF00"/>
                </a:solidFill>
                <a:latin typeface="+mn-lt"/>
                <a:cs typeface="Consolas"/>
              </a:rPr>
              <a:t>P calculation </a:t>
            </a:r>
            <a:endParaRPr lang="en-US" sz="3600" b="1" spc="200" dirty="0">
              <a:solidFill>
                <a:srgbClr val="FFFF00"/>
              </a:solidFill>
              <a:latin typeface="+mn-lt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5155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nergy functional E[n] of electron density n(r)…"/>
          <p:cNvSpPr/>
          <p:nvPr/>
        </p:nvSpPr>
        <p:spPr>
          <a:xfrm>
            <a:off x="454024" y="762000"/>
            <a:ext cx="8712201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R="40639" eaLnBrk="1" fontAlgn="auto">
              <a:spcBef>
                <a:spcPts val="0"/>
              </a:spcBef>
              <a:spcAft>
                <a:spcPts val="0"/>
              </a:spcAft>
            </a:pPr>
            <a:r>
              <a:rPr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/>
                <a:cs typeface="Arial"/>
                <a:sym typeface="Arial"/>
              </a:rPr>
              <a:t>Energy functional </a:t>
            </a:r>
            <a:r>
              <a:rPr sz="2400" i="1" kern="0" dirty="0">
                <a:solidFill>
                  <a:srgbClr val="1615FF"/>
                </a:solidFill>
                <a:uFill>
                  <a:solidFill>
                    <a:srgbClr val="1615FF"/>
                  </a:solidFill>
                </a:uFill>
                <a:ea typeface="Times New Roman"/>
                <a:cs typeface="Times New Roman"/>
                <a:sym typeface="Times New Roman"/>
              </a:rPr>
              <a:t>E</a:t>
            </a:r>
            <a:r>
              <a:rPr sz="2400" kern="0" dirty="0">
                <a:solidFill>
                  <a:srgbClr val="1615FF"/>
                </a:solidFill>
                <a:uFill>
                  <a:solidFill>
                    <a:srgbClr val="1615FF"/>
                  </a:solidFill>
                </a:uFill>
                <a:ea typeface="Times New Roman"/>
                <a:cs typeface="Times New Roman"/>
                <a:sym typeface="Times New Roman"/>
              </a:rPr>
              <a:t>[</a:t>
            </a:r>
            <a:r>
              <a:rPr sz="2400" i="1" kern="0" dirty="0">
                <a:solidFill>
                  <a:srgbClr val="1615FF"/>
                </a:solidFill>
                <a:uFill>
                  <a:solidFill>
                    <a:srgbClr val="1615FF"/>
                  </a:solidFill>
                </a:uFill>
                <a:ea typeface="Times New Roman"/>
                <a:cs typeface="Times New Roman"/>
                <a:sym typeface="Times New Roman"/>
              </a:rPr>
              <a:t>n</a:t>
            </a:r>
            <a:r>
              <a:rPr sz="2400" kern="0" dirty="0">
                <a:solidFill>
                  <a:srgbClr val="1615FF"/>
                </a:solidFill>
                <a:uFill>
                  <a:solidFill>
                    <a:srgbClr val="1615FF"/>
                  </a:solidFill>
                </a:uFill>
                <a:ea typeface="Times New Roman"/>
                <a:cs typeface="Times New Roman"/>
                <a:sym typeface="Times New Roman"/>
              </a:rPr>
              <a:t>]</a:t>
            </a:r>
            <a:r>
              <a:rPr sz="2400" kern="0" dirty="0">
                <a:solidFill>
                  <a:srgbClr val="004BF9"/>
                </a:solidFill>
                <a:uFill>
                  <a:solidFill>
                    <a:srgbClr val="004BF9"/>
                  </a:solidFill>
                </a:uFill>
                <a:ea typeface="Times New Roman"/>
                <a:cs typeface="Times New Roman"/>
                <a:sym typeface="Times New Roman"/>
              </a:rPr>
              <a:t> </a:t>
            </a:r>
            <a:r>
              <a:rPr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/>
                <a:cs typeface="Arial"/>
                <a:sym typeface="Arial"/>
              </a:rPr>
              <a:t>of electron density </a:t>
            </a:r>
            <a:r>
              <a:rPr sz="2400" i="1" kern="0" dirty="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ea typeface="Times New Roman"/>
                <a:cs typeface="Times New Roman"/>
                <a:sym typeface="Times New Roman"/>
              </a:rPr>
              <a:t>n</a:t>
            </a:r>
            <a:r>
              <a:rPr sz="2400" kern="0" dirty="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ea typeface="Times New Roman"/>
                <a:cs typeface="Times New Roman"/>
                <a:sym typeface="Times New Roman"/>
              </a:rPr>
              <a:t>(</a:t>
            </a:r>
            <a:r>
              <a:rPr sz="2400" i="1" kern="0" dirty="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ea typeface="Times New Roman"/>
                <a:cs typeface="Times New Roman"/>
                <a:sym typeface="Times New Roman"/>
              </a:rPr>
              <a:t>r</a:t>
            </a:r>
            <a:r>
              <a:rPr sz="2400" kern="0" dirty="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ea typeface="Times New Roman"/>
                <a:cs typeface="Times New Roman"/>
                <a:sym typeface="Times New Roman"/>
              </a:rPr>
              <a:t>)</a:t>
            </a:r>
            <a:endParaRPr sz="2400" kern="0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ea typeface="Arial"/>
              <a:cs typeface="Arial"/>
              <a:sym typeface="Arial"/>
            </a:endParaRPr>
          </a:p>
          <a:p>
            <a:pPr marL="40640" marR="40639" eaLnBrk="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sz="2400" kern="0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ea typeface="Arial"/>
              <a:cs typeface="Arial"/>
              <a:sym typeface="Arial"/>
            </a:endParaRPr>
          </a:p>
          <a:p>
            <a:pPr marL="40640" marR="40639" eaLnBrk="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sz="2400" kern="0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ea typeface="Arial"/>
              <a:cs typeface="Arial"/>
              <a:sym typeface="Arial"/>
            </a:endParaRPr>
          </a:p>
          <a:p>
            <a:pPr marR="40639" eaLnBrk="1" fontAlgn="auto">
              <a:spcBef>
                <a:spcPts val="0"/>
              </a:spcBef>
              <a:spcAft>
                <a:spcPts val="0"/>
              </a:spcAft>
            </a:pPr>
            <a:r>
              <a:rPr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/>
                <a:cs typeface="Arial"/>
                <a:sym typeface="Arial"/>
              </a:rPr>
              <a:t>Minimizing over </a:t>
            </a:r>
            <a:r>
              <a:rPr sz="2400" i="1" kern="0" dirty="0">
                <a:solidFill>
                  <a:srgbClr val="1615FF"/>
                </a:solidFill>
                <a:uFill>
                  <a:solidFill>
                    <a:srgbClr val="1615FF"/>
                  </a:solidFill>
                </a:uFill>
                <a:ea typeface="Times New Roman"/>
                <a:cs typeface="Times New Roman"/>
                <a:sym typeface="Times New Roman"/>
              </a:rPr>
              <a:t>n</a:t>
            </a:r>
            <a:r>
              <a:rPr sz="2400" kern="0" dirty="0">
                <a:solidFill>
                  <a:srgbClr val="1615FF"/>
                </a:solidFill>
                <a:uFill>
                  <a:solidFill>
                    <a:srgbClr val="1615FF"/>
                  </a:solidFill>
                </a:uFill>
                <a:ea typeface="Times New Roman"/>
                <a:cs typeface="Times New Roman"/>
                <a:sym typeface="Times New Roman"/>
              </a:rPr>
              <a:t>(</a:t>
            </a:r>
            <a:r>
              <a:rPr sz="2400" i="1" kern="0" dirty="0">
                <a:solidFill>
                  <a:srgbClr val="1615FF"/>
                </a:solidFill>
                <a:uFill>
                  <a:solidFill>
                    <a:srgbClr val="1615FF"/>
                  </a:solidFill>
                </a:uFill>
                <a:ea typeface="Times New Roman"/>
                <a:cs typeface="Times New Roman"/>
                <a:sym typeface="Times New Roman"/>
              </a:rPr>
              <a:t>r</a:t>
            </a:r>
            <a:r>
              <a:rPr sz="2400" kern="0" dirty="0">
                <a:solidFill>
                  <a:srgbClr val="1615FF"/>
                </a:solidFill>
                <a:uFill>
                  <a:solidFill>
                    <a:srgbClr val="1615FF"/>
                  </a:solidFill>
                </a:uFill>
                <a:ea typeface="Times New Roman"/>
                <a:cs typeface="Times New Roman"/>
                <a:sym typeface="Times New Roman"/>
              </a:rPr>
              <a:t>)</a:t>
            </a:r>
            <a:r>
              <a:rPr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/>
                <a:cs typeface="Arial"/>
                <a:sym typeface="Arial"/>
              </a:rPr>
              <a:t> gives</a:t>
            </a:r>
            <a:r>
              <a:rPr lang="en-US"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/>
                <a:cs typeface="Arial"/>
                <a:sym typeface="Arial"/>
              </a:rPr>
              <a:t> exact</a:t>
            </a:r>
            <a:endParaRPr sz="2400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Arial"/>
              <a:cs typeface="Arial"/>
              <a:sym typeface="Arial"/>
            </a:endParaRPr>
          </a:p>
          <a:p>
            <a:pPr marL="497840" marR="40639" eaLnBrk="1" fontAlgn="auto">
              <a:spcBef>
                <a:spcPts val="0"/>
              </a:spcBef>
              <a:spcAft>
                <a:spcPts val="0"/>
              </a:spcAft>
              <a:buSzPct val="100000"/>
              <a:buFont typeface="Lucida Grande"/>
              <a:buChar char="‣"/>
            </a:pPr>
            <a:r>
              <a:rPr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/>
                <a:cs typeface="Arial"/>
                <a:sym typeface="Arial"/>
              </a:rPr>
              <a:t> Ground-state energy </a:t>
            </a:r>
            <a:r>
              <a:rPr sz="2400" i="1" kern="0" dirty="0">
                <a:solidFill>
                  <a:srgbClr val="1615FF"/>
                </a:solidFill>
                <a:uFill>
                  <a:solidFill>
                    <a:srgbClr val="1615FF"/>
                  </a:solidFill>
                </a:uFill>
                <a:ea typeface="Times New Roman"/>
                <a:cs typeface="Times New Roman"/>
                <a:sym typeface="Times New Roman"/>
              </a:rPr>
              <a:t>E</a:t>
            </a:r>
            <a:r>
              <a:rPr sz="2400" i="1" kern="0" baseline="-25000" dirty="0">
                <a:solidFill>
                  <a:srgbClr val="1615FF"/>
                </a:solidFill>
                <a:uFill>
                  <a:solidFill>
                    <a:srgbClr val="1615FF"/>
                  </a:solidFill>
                </a:uFill>
                <a:ea typeface="Times New Roman"/>
                <a:cs typeface="Times New Roman"/>
                <a:sym typeface="Times New Roman"/>
              </a:rPr>
              <a:t>0</a:t>
            </a:r>
          </a:p>
          <a:p>
            <a:pPr marL="497840" marR="40639" eaLnBrk="1" fontAlgn="auto">
              <a:spcBef>
                <a:spcPts val="0"/>
              </a:spcBef>
              <a:spcAft>
                <a:spcPts val="0"/>
              </a:spcAft>
              <a:buSzPct val="100000"/>
              <a:buFont typeface="Lucida Grande"/>
              <a:buChar char="‣"/>
            </a:pPr>
            <a:r>
              <a:rPr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/>
                <a:cs typeface="Arial"/>
                <a:sym typeface="Arial"/>
              </a:rPr>
              <a:t> Ground-state density </a:t>
            </a:r>
            <a:r>
              <a:rPr sz="2400" i="1" kern="0" dirty="0">
                <a:solidFill>
                  <a:srgbClr val="1615FF"/>
                </a:solidFill>
                <a:uFill>
                  <a:solidFill>
                    <a:srgbClr val="1615FF"/>
                  </a:solidFill>
                </a:uFill>
                <a:ea typeface="Times New Roman"/>
                <a:cs typeface="Times New Roman"/>
                <a:sym typeface="Times New Roman"/>
              </a:rPr>
              <a:t>n</a:t>
            </a:r>
            <a:r>
              <a:rPr sz="2400" kern="0" dirty="0">
                <a:solidFill>
                  <a:srgbClr val="1615FF"/>
                </a:solidFill>
                <a:uFill>
                  <a:solidFill>
                    <a:srgbClr val="1615FF"/>
                  </a:solidFill>
                </a:uFill>
                <a:ea typeface="Times New Roman"/>
                <a:cs typeface="Times New Roman"/>
                <a:sym typeface="Times New Roman"/>
              </a:rPr>
              <a:t>(</a:t>
            </a:r>
            <a:r>
              <a:rPr sz="2400" i="1" kern="0" dirty="0">
                <a:solidFill>
                  <a:srgbClr val="1615FF"/>
                </a:solidFill>
                <a:uFill>
                  <a:solidFill>
                    <a:srgbClr val="1615FF"/>
                  </a:solidFill>
                </a:uFill>
                <a:ea typeface="Times New Roman"/>
                <a:cs typeface="Times New Roman"/>
                <a:sym typeface="Times New Roman"/>
              </a:rPr>
              <a:t>r</a:t>
            </a:r>
            <a:r>
              <a:rPr sz="2400" kern="0" dirty="0">
                <a:solidFill>
                  <a:srgbClr val="1615FF"/>
                </a:solidFill>
                <a:uFill>
                  <a:solidFill>
                    <a:srgbClr val="1615FF"/>
                  </a:solidFill>
                </a:uFill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21" name="LDA/GGA for Exc : good geometries and total energies…"/>
          <p:cNvSpPr/>
          <p:nvPr/>
        </p:nvSpPr>
        <p:spPr>
          <a:xfrm>
            <a:off x="391347" y="5342987"/>
            <a:ext cx="7268336" cy="968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383540" marR="40639" indent="-342900" eaLnBrk="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/>
                <a:cs typeface="Arial"/>
                <a:sym typeface="Arial"/>
              </a:rPr>
              <a:t> LDA/GGA for </a:t>
            </a:r>
            <a:r>
              <a:rPr sz="2400" i="1" kern="0" dirty="0">
                <a:solidFill>
                  <a:srgbClr val="1615FD"/>
                </a:solidFill>
                <a:uFill>
                  <a:solidFill>
                    <a:srgbClr val="1615FD"/>
                  </a:solidFill>
                </a:uFill>
                <a:ea typeface="Times New Roman"/>
                <a:cs typeface="Times New Roman"/>
                <a:sym typeface="Times New Roman"/>
              </a:rPr>
              <a:t>E</a:t>
            </a:r>
            <a:r>
              <a:rPr sz="2400" i="1" kern="0" baseline="-25000" dirty="0">
                <a:solidFill>
                  <a:srgbClr val="1615FD"/>
                </a:solidFill>
                <a:uFill>
                  <a:solidFill>
                    <a:srgbClr val="1615FD"/>
                  </a:solidFill>
                </a:uFill>
                <a:ea typeface="Times New Roman"/>
                <a:cs typeface="Times New Roman"/>
                <a:sym typeface="Times New Roman"/>
              </a:rPr>
              <a:t>xc</a:t>
            </a:r>
            <a:r>
              <a:rPr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/>
                <a:cs typeface="Arial"/>
                <a:sym typeface="Arial"/>
              </a:rPr>
              <a:t> : good geometries and total energies</a:t>
            </a:r>
          </a:p>
          <a:p>
            <a:pPr marL="383540" marR="40639" indent="-34290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/>
                <a:cs typeface="Arial"/>
                <a:sym typeface="Arial"/>
              </a:rPr>
              <a:t> Bad band gaps</a:t>
            </a:r>
            <a:r>
              <a:rPr lang="en-US"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/>
                <a:cs typeface="Arial"/>
                <a:sym typeface="Arial"/>
              </a:rPr>
              <a:t> and excitations</a:t>
            </a:r>
            <a:r>
              <a:rPr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2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1395" y="1420192"/>
            <a:ext cx="4699687" cy="355601"/>
          </a:xfrm>
          <a:prstGeom prst="rect">
            <a:avLst/>
          </a:prstGeom>
        </p:spPr>
      </p:pic>
      <p:grpSp>
        <p:nvGrpSpPr>
          <p:cNvPr id="23" name="Group"/>
          <p:cNvGrpSpPr/>
          <p:nvPr/>
        </p:nvGrpSpPr>
        <p:grpSpPr>
          <a:xfrm>
            <a:off x="1186543" y="3186609"/>
            <a:ext cx="9502804" cy="1878775"/>
            <a:chOff x="-199131" y="-75373"/>
            <a:chExt cx="9502802" cy="1878774"/>
          </a:xfrm>
        </p:grpSpPr>
        <p:grpSp>
          <p:nvGrpSpPr>
            <p:cNvPr id="24" name="Group"/>
            <p:cNvGrpSpPr/>
            <p:nvPr/>
          </p:nvGrpSpPr>
          <p:grpSpPr>
            <a:xfrm>
              <a:off x="-199131" y="-75373"/>
              <a:ext cx="9502802" cy="1878774"/>
              <a:chOff x="-199130" y="-75373"/>
              <a:chExt cx="9502800" cy="1878773"/>
            </a:xfrm>
          </p:grpSpPr>
          <p:sp>
            <p:nvSpPr>
              <p:cNvPr id="26" name="equivalent to Kohn-Sham equations"/>
              <p:cNvSpPr/>
              <p:nvPr/>
            </p:nvSpPr>
            <p:spPr>
              <a:xfrm>
                <a:off x="4645024" y="56124"/>
                <a:ext cx="4658646" cy="4719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t">
                <a:spAutoFit/>
              </a:bodyPr>
              <a:lstStyle>
                <a:lvl1pPr>
                  <a:buClr>
                    <a:srgbClr val="000000"/>
                  </a:buClr>
                  <a:buFont typeface="Arial"/>
                </a:lvl1pPr>
              </a:lstStyle>
              <a:p>
                <a:pPr marL="40639" marR="40639" eaLnBrk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sz="2400" kern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ea typeface="Arial"/>
                    <a:cs typeface="Arial"/>
                    <a:sym typeface="Arial"/>
                  </a:rPr>
                  <a:t>equivalent to Kohn-Sham equations</a:t>
                </a:r>
              </a:p>
            </p:txBody>
          </p:sp>
          <p:sp>
            <p:nvSpPr>
              <p:cNvPr id="27" name="Minimum…"/>
              <p:cNvSpPr/>
              <p:nvPr/>
            </p:nvSpPr>
            <p:spPr>
              <a:xfrm>
                <a:off x="-199130" y="72427"/>
                <a:ext cx="2692218" cy="4719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/>
              <a:p>
                <a:pPr marL="40639" marR="40639" eaLnBrk="1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sz="2400" kern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ea typeface="Arial"/>
                    <a:cs typeface="Arial"/>
                    <a:sym typeface="Arial"/>
                  </a:rPr>
                  <a:t>Minimum</a:t>
                </a:r>
                <a:r>
                  <a:rPr lang="en-US" sz="2400" kern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ea typeface="Arial"/>
                    <a:cs typeface="Arial"/>
                    <a:sym typeface="Arial"/>
                  </a:rPr>
                  <a:t> </a:t>
                </a:r>
                <a:r>
                  <a:rPr sz="2400" kern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ea typeface="Arial"/>
                    <a:cs typeface="Arial"/>
                    <a:sym typeface="Arial"/>
                  </a:rPr>
                  <a:t>condition</a:t>
                </a:r>
                <a:endParaRPr sz="2400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8" name="latex-image-1.jpg" descr="latex-image-1.jpg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784139" y="-75373"/>
                <a:ext cx="1389063" cy="7699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9" name="latex-image-1.jpg" descr="latex-image-1.jpg"/>
              <p:cNvPicPr>
                <a:picLocks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1079500"/>
                <a:ext cx="6350000" cy="7239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5" name="droppedImage.tiff" descr="droppedImage.tif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818689" y="1130300"/>
              <a:ext cx="1859040" cy="673100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820649" y="6463544"/>
            <a:ext cx="842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Hohenberg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Kohn,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Phys. Rev.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(1964); Kohn and Sham,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Phys. Rev.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(1965).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Density Functional Theory (DFT)</a:t>
            </a:r>
          </a:p>
        </p:txBody>
      </p:sp>
    </p:spTree>
    <p:extLst>
      <p:ext uri="{BB962C8B-B14F-4D97-AF65-F5344CB8AC3E}">
        <p14:creationId xmlns:p14="http://schemas.microsoft.com/office/powerpoint/2010/main" val="18970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dvAuto="0"/>
      <p:bldP spid="23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91290" y="4712290"/>
            <a:ext cx="82214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Arial" charset="0"/>
                <a:cs typeface="Arial" charset="0"/>
              </a:rPr>
              <a:t>* </a:t>
            </a:r>
            <a:r>
              <a:rPr lang="en-US" sz="1600" dirty="0" err="1">
                <a:ea typeface="Arial" charset="0"/>
                <a:cs typeface="Arial" charset="0"/>
              </a:rPr>
              <a:t>Bruneval</a:t>
            </a:r>
            <a:r>
              <a:rPr lang="en-US" sz="1600" dirty="0">
                <a:ea typeface="Arial" charset="0"/>
                <a:cs typeface="Arial" charset="0"/>
              </a:rPr>
              <a:t> and </a:t>
            </a:r>
            <a:r>
              <a:rPr lang="en-US" sz="1600" dirty="0" err="1">
                <a:ea typeface="Arial" charset="0"/>
                <a:cs typeface="Arial" charset="0"/>
              </a:rPr>
              <a:t>Gonze</a:t>
            </a:r>
            <a:r>
              <a:rPr lang="en-US" sz="1600" dirty="0">
                <a:ea typeface="Arial" charset="0"/>
                <a:cs typeface="Arial" charset="0"/>
              </a:rPr>
              <a:t>, PRB </a:t>
            </a:r>
            <a:r>
              <a:rPr lang="en-US" sz="1600" b="1" dirty="0">
                <a:ea typeface="Arial" charset="0"/>
                <a:cs typeface="Arial" charset="0"/>
              </a:rPr>
              <a:t>78</a:t>
            </a:r>
            <a:r>
              <a:rPr lang="en-US" sz="1600" dirty="0">
                <a:ea typeface="Arial" charset="0"/>
                <a:cs typeface="Arial" charset="0"/>
              </a:rPr>
              <a:t> (2008); Berger, Reining, </a:t>
            </a:r>
            <a:r>
              <a:rPr lang="en-US" sz="1600" dirty="0" err="1">
                <a:ea typeface="Arial" charset="0"/>
                <a:cs typeface="Arial" charset="0"/>
              </a:rPr>
              <a:t>Sottile</a:t>
            </a:r>
            <a:r>
              <a:rPr lang="en-US" sz="1600" dirty="0">
                <a:ea typeface="Arial" charset="0"/>
                <a:cs typeface="Arial" charset="0"/>
              </a:rPr>
              <a:t>, </a:t>
            </a:r>
            <a:r>
              <a:rPr lang="en-US" sz="1600" i="1" dirty="0">
                <a:ea typeface="Arial" charset="0"/>
                <a:cs typeface="Arial" charset="0"/>
              </a:rPr>
              <a:t>PRB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  <a:r>
              <a:rPr lang="en-US" sz="1600" b="1" dirty="0">
                <a:ea typeface="Arial" charset="0"/>
                <a:cs typeface="Arial" charset="0"/>
              </a:rPr>
              <a:t>82 </a:t>
            </a:r>
            <a:r>
              <a:rPr lang="en-US" sz="1600" dirty="0">
                <a:ea typeface="Arial" charset="0"/>
                <a:cs typeface="Arial" charset="0"/>
              </a:rPr>
              <a:t>(2010)</a:t>
            </a:r>
            <a:br>
              <a:rPr lang="en-US" sz="1600" dirty="0">
                <a:ea typeface="Arial" charset="0"/>
                <a:cs typeface="Arial" charset="0"/>
              </a:rPr>
            </a:br>
            <a:r>
              <a:rPr lang="en-US" sz="1600" dirty="0">
                <a:ea typeface="Arial" charset="0"/>
                <a:cs typeface="Arial" charset="0"/>
              </a:rPr>
              <a:t>* Umari, </a:t>
            </a:r>
            <a:r>
              <a:rPr lang="en-US" sz="1600" dirty="0" err="1">
                <a:ea typeface="Arial" charset="0"/>
                <a:cs typeface="Arial" charset="0"/>
              </a:rPr>
              <a:t>Stenuit</a:t>
            </a:r>
            <a:r>
              <a:rPr lang="en-US" sz="1600" dirty="0">
                <a:ea typeface="Arial" charset="0"/>
                <a:cs typeface="Arial" charset="0"/>
              </a:rPr>
              <a:t>, </a:t>
            </a:r>
            <a:r>
              <a:rPr lang="en-US" sz="1600" dirty="0" err="1">
                <a:ea typeface="Arial" charset="0"/>
                <a:cs typeface="Arial" charset="0"/>
              </a:rPr>
              <a:t>Baroni</a:t>
            </a:r>
            <a:r>
              <a:rPr lang="en-US" sz="1600" dirty="0">
                <a:ea typeface="Arial" charset="0"/>
                <a:cs typeface="Arial" charset="0"/>
              </a:rPr>
              <a:t>, </a:t>
            </a:r>
            <a:r>
              <a:rPr lang="en-US" sz="1600" i="1" dirty="0">
                <a:ea typeface="Arial" charset="0"/>
                <a:cs typeface="Arial" charset="0"/>
              </a:rPr>
              <a:t>PRB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  <a:r>
              <a:rPr lang="en-US" sz="1600" b="1" dirty="0">
                <a:ea typeface="Arial" charset="0"/>
                <a:cs typeface="Arial" charset="0"/>
              </a:rPr>
              <a:t>81</a:t>
            </a:r>
            <a:r>
              <a:rPr lang="en-US" sz="1600" dirty="0">
                <a:ea typeface="Arial" charset="0"/>
                <a:cs typeface="Arial" charset="0"/>
              </a:rPr>
              <a:t>, (2010)</a:t>
            </a:r>
          </a:p>
          <a:p>
            <a:r>
              <a:rPr lang="en-US" sz="1600" dirty="0">
                <a:ea typeface="Arial" charset="0"/>
                <a:cs typeface="Arial" charset="0"/>
              </a:rPr>
              <a:t>* </a:t>
            </a:r>
            <a:r>
              <a:rPr lang="en-US" sz="1600" dirty="0" err="1">
                <a:ea typeface="Arial" charset="0"/>
                <a:cs typeface="Arial" charset="0"/>
              </a:rPr>
              <a:t>Giustino</a:t>
            </a:r>
            <a:r>
              <a:rPr lang="en-US" sz="1600" dirty="0">
                <a:ea typeface="Arial" charset="0"/>
                <a:cs typeface="Arial" charset="0"/>
              </a:rPr>
              <a:t>, Cohen, Louie, </a:t>
            </a:r>
            <a:r>
              <a:rPr lang="en-US" sz="1600" i="1" dirty="0">
                <a:ea typeface="Arial" charset="0"/>
                <a:cs typeface="Arial" charset="0"/>
              </a:rPr>
              <a:t>PRB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  <a:r>
              <a:rPr lang="en-US" sz="1600" b="1" dirty="0">
                <a:ea typeface="Arial" charset="0"/>
                <a:cs typeface="Arial" charset="0"/>
              </a:rPr>
              <a:t>81</a:t>
            </a:r>
            <a:r>
              <a:rPr lang="en-US" sz="1600" dirty="0">
                <a:ea typeface="Arial" charset="0"/>
                <a:cs typeface="Arial" charset="0"/>
              </a:rPr>
              <a:t>, (2010)</a:t>
            </a:r>
          </a:p>
          <a:p>
            <a:r>
              <a:rPr lang="en-US" sz="1600" dirty="0">
                <a:ea typeface="Arial" charset="0"/>
                <a:cs typeface="Arial" charset="0"/>
              </a:rPr>
              <a:t>* Wilson, </a:t>
            </a:r>
            <a:r>
              <a:rPr lang="en-US" sz="1600" dirty="0" err="1">
                <a:ea typeface="Arial" charset="0"/>
                <a:cs typeface="Arial" charset="0"/>
              </a:rPr>
              <a:t>Gygi</a:t>
            </a:r>
            <a:r>
              <a:rPr lang="en-US" sz="1600" dirty="0">
                <a:ea typeface="Arial" charset="0"/>
                <a:cs typeface="Arial" charset="0"/>
              </a:rPr>
              <a:t>, Galli, </a:t>
            </a:r>
            <a:r>
              <a:rPr lang="en-US" sz="1600" i="1" dirty="0">
                <a:ea typeface="Arial" charset="0"/>
                <a:cs typeface="Arial" charset="0"/>
              </a:rPr>
              <a:t>PRB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  <a:r>
              <a:rPr lang="en-US" sz="1600" b="1" dirty="0">
                <a:ea typeface="Arial" charset="0"/>
                <a:cs typeface="Arial" charset="0"/>
              </a:rPr>
              <a:t>78</a:t>
            </a:r>
            <a:r>
              <a:rPr lang="en-US" sz="1600" dirty="0">
                <a:ea typeface="Arial" charset="0"/>
                <a:cs typeface="Arial" charset="0"/>
              </a:rPr>
              <a:t>, (2008); </a:t>
            </a:r>
            <a:r>
              <a:rPr lang="en-US" sz="1600" dirty="0" err="1">
                <a:ea typeface="Arial" charset="0"/>
                <a:cs typeface="Arial" charset="0"/>
              </a:rPr>
              <a:t>Govoni</a:t>
            </a:r>
            <a:r>
              <a:rPr lang="en-US" sz="1600" dirty="0">
                <a:ea typeface="Arial" charset="0"/>
                <a:cs typeface="Arial" charset="0"/>
              </a:rPr>
              <a:t>, Galli, </a:t>
            </a:r>
            <a:r>
              <a:rPr lang="nb-NO" sz="1600" i="1" dirty="0">
                <a:ea typeface="Arial" charset="0"/>
                <a:cs typeface="Arial" charset="0"/>
              </a:rPr>
              <a:t>J. </a:t>
            </a:r>
            <a:r>
              <a:rPr lang="nb-NO" sz="1600" i="1" dirty="0" err="1">
                <a:ea typeface="Arial" charset="0"/>
                <a:cs typeface="Arial" charset="0"/>
              </a:rPr>
              <a:t>Chem</a:t>
            </a:r>
            <a:r>
              <a:rPr lang="nb-NO" sz="1600" i="1" dirty="0">
                <a:ea typeface="Arial" charset="0"/>
                <a:cs typeface="Arial" charset="0"/>
              </a:rPr>
              <a:t>. Th. Comp</a:t>
            </a:r>
            <a:r>
              <a:rPr lang="nb-NO" sz="1600" dirty="0">
                <a:ea typeface="Arial" charset="0"/>
                <a:cs typeface="Arial" charset="0"/>
              </a:rPr>
              <a:t>., </a:t>
            </a:r>
            <a:r>
              <a:rPr lang="nb-NO" sz="1600" b="1" dirty="0">
                <a:ea typeface="Arial" charset="0"/>
                <a:cs typeface="Arial" charset="0"/>
              </a:rPr>
              <a:t>11</a:t>
            </a:r>
            <a:r>
              <a:rPr lang="nb-NO" sz="1600" dirty="0">
                <a:ea typeface="Arial" charset="0"/>
                <a:cs typeface="Arial" charset="0"/>
              </a:rPr>
              <a:t> (2015)</a:t>
            </a:r>
          </a:p>
          <a:p>
            <a:r>
              <a:rPr lang="nb-NO" sz="1600" dirty="0">
                <a:ea typeface="Arial" charset="0"/>
                <a:cs typeface="Arial" charset="0"/>
              </a:rPr>
              <a:t>* Gao, Xia, Gao, Zhang, </a:t>
            </a:r>
            <a:r>
              <a:rPr lang="nb-NO" sz="1600" i="1" dirty="0" err="1">
                <a:ea typeface="Arial" charset="0"/>
                <a:cs typeface="Arial" charset="0"/>
              </a:rPr>
              <a:t>Sci</a:t>
            </a:r>
            <a:r>
              <a:rPr lang="nb-NO" sz="1600" i="1" dirty="0">
                <a:ea typeface="Arial" charset="0"/>
                <a:cs typeface="Arial" charset="0"/>
              </a:rPr>
              <a:t>. Rep. </a:t>
            </a:r>
            <a:r>
              <a:rPr lang="nb-NO" sz="1600" b="1" dirty="0">
                <a:ea typeface="Arial" charset="0"/>
                <a:cs typeface="Arial" charset="0"/>
              </a:rPr>
              <a:t>6</a:t>
            </a:r>
            <a:r>
              <a:rPr lang="nb-NO" sz="1600" i="1" dirty="0">
                <a:ea typeface="Arial" charset="0"/>
                <a:cs typeface="Arial" charset="0"/>
              </a:rPr>
              <a:t> </a:t>
            </a:r>
            <a:r>
              <a:rPr lang="nb-NO" sz="1600" dirty="0">
                <a:ea typeface="Arial" charset="0"/>
                <a:cs typeface="Arial" charset="0"/>
              </a:rPr>
              <a:t>(2016)</a:t>
            </a:r>
            <a:endParaRPr lang="en-US" sz="1600" dirty="0">
              <a:ea typeface="Arial" charset="0"/>
              <a:cs typeface="Arial" charset="0"/>
            </a:endParaRPr>
          </a:p>
          <a:p>
            <a:endParaRPr lang="en-US" sz="1600" dirty="0">
              <a:ea typeface="Arial" charset="0"/>
              <a:cs typeface="Arial" charset="0"/>
            </a:endParaRPr>
          </a:p>
          <a:p>
            <a:r>
              <a:rPr lang="en-US" sz="1600" dirty="0">
                <a:ea typeface="Arial" charset="0"/>
                <a:cs typeface="Arial" charset="0"/>
              </a:rPr>
              <a:t>† </a:t>
            </a:r>
            <a:r>
              <a:rPr lang="en-US" sz="1600" dirty="0" err="1">
                <a:ea typeface="Arial" charset="0"/>
                <a:cs typeface="Arial" charset="0"/>
              </a:rPr>
              <a:t>Foerster</a:t>
            </a:r>
            <a:r>
              <a:rPr lang="en-US" sz="1600" dirty="0">
                <a:ea typeface="Arial" charset="0"/>
                <a:cs typeface="Arial" charset="0"/>
              </a:rPr>
              <a:t>, </a:t>
            </a:r>
            <a:r>
              <a:rPr lang="en-US" sz="1600" dirty="0" err="1">
                <a:ea typeface="Arial" charset="0"/>
                <a:cs typeface="Arial" charset="0"/>
              </a:rPr>
              <a:t>Koval</a:t>
            </a:r>
            <a:r>
              <a:rPr lang="en-US" sz="1600" dirty="0">
                <a:ea typeface="Arial" charset="0"/>
                <a:cs typeface="Arial" charset="0"/>
              </a:rPr>
              <a:t>, Sanchez-Portal, </a:t>
            </a:r>
            <a:r>
              <a:rPr lang="en-US" sz="1600" i="1" dirty="0">
                <a:ea typeface="Arial" charset="0"/>
                <a:cs typeface="Arial" charset="0"/>
              </a:rPr>
              <a:t>JCP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  <a:r>
              <a:rPr lang="en-US" sz="1600" b="1" dirty="0">
                <a:ea typeface="Arial" charset="0"/>
                <a:cs typeface="Arial" charset="0"/>
              </a:rPr>
              <a:t>135</a:t>
            </a:r>
            <a:r>
              <a:rPr lang="en-US" sz="1600" dirty="0">
                <a:ea typeface="Arial" charset="0"/>
                <a:cs typeface="Arial" charset="0"/>
              </a:rPr>
              <a:t> (2011)</a:t>
            </a:r>
            <a:br>
              <a:rPr lang="en-US" sz="1600" dirty="0">
                <a:ea typeface="Arial" charset="0"/>
                <a:cs typeface="Arial" charset="0"/>
              </a:rPr>
            </a:br>
            <a:r>
              <a:rPr lang="en-US" sz="1600" dirty="0">
                <a:ea typeface="Arial" charset="0"/>
                <a:cs typeface="Arial" charset="0"/>
              </a:rPr>
              <a:t>† Liu, </a:t>
            </a:r>
            <a:r>
              <a:rPr lang="en-US" sz="1600" dirty="0" err="1">
                <a:ea typeface="Arial" charset="0"/>
                <a:cs typeface="Arial" charset="0"/>
              </a:rPr>
              <a:t>Kaltak</a:t>
            </a:r>
            <a:r>
              <a:rPr lang="en-US" sz="1600" dirty="0">
                <a:ea typeface="Arial" charset="0"/>
                <a:cs typeface="Arial" charset="0"/>
              </a:rPr>
              <a:t>, </a:t>
            </a:r>
            <a:r>
              <a:rPr lang="en-US" sz="1600" dirty="0" err="1">
                <a:ea typeface="Arial" charset="0"/>
                <a:cs typeface="Arial" charset="0"/>
              </a:rPr>
              <a:t>Klimes</a:t>
            </a:r>
            <a:r>
              <a:rPr lang="en-US" sz="1600" dirty="0">
                <a:ea typeface="Arial" charset="0"/>
                <a:cs typeface="Arial" charset="0"/>
              </a:rPr>
              <a:t> and </a:t>
            </a:r>
            <a:r>
              <a:rPr lang="en-US" sz="1600" dirty="0" err="1">
                <a:ea typeface="Arial" charset="0"/>
                <a:cs typeface="Arial" charset="0"/>
              </a:rPr>
              <a:t>Kresse</a:t>
            </a:r>
            <a:r>
              <a:rPr lang="en-US" sz="1600" dirty="0">
                <a:ea typeface="Arial" charset="0"/>
                <a:cs typeface="Arial" charset="0"/>
              </a:rPr>
              <a:t>, </a:t>
            </a:r>
            <a:r>
              <a:rPr lang="en-US" sz="1600" i="1" dirty="0">
                <a:ea typeface="Arial" charset="0"/>
                <a:cs typeface="Arial" charset="0"/>
              </a:rPr>
              <a:t>PRB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  <a:r>
              <a:rPr lang="en-US" sz="1600" b="1" dirty="0">
                <a:ea typeface="Arial" charset="0"/>
                <a:cs typeface="Arial" charset="0"/>
              </a:rPr>
              <a:t>94</a:t>
            </a:r>
            <a:r>
              <a:rPr lang="en-US" sz="1600" dirty="0">
                <a:ea typeface="Arial" charset="0"/>
                <a:cs typeface="Arial" charset="0"/>
              </a:rPr>
              <a:t>, (2016)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73790" y="2155203"/>
                <a:ext cx="8545416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charset="2"/>
                  <a:buChar char="§"/>
                </a:pPr>
                <a:r>
                  <a:rPr lang="en-US" sz="2400" dirty="0">
                    <a:solidFill>
                      <a:srgbClr val="0432FF"/>
                    </a:solidFill>
                    <a:ea typeface="Arial" charset="0"/>
                    <a:cs typeface="Arial" charset="0"/>
                  </a:rPr>
                  <a:t>O(N</a:t>
                </a:r>
                <a:r>
                  <a:rPr lang="en-US" sz="2400" baseline="30000" dirty="0">
                    <a:solidFill>
                      <a:srgbClr val="0432FF"/>
                    </a:solidFill>
                    <a:ea typeface="Arial" charset="0"/>
                    <a:cs typeface="Arial" charset="0"/>
                  </a:rPr>
                  <a:t>4</a:t>
                </a:r>
                <a:r>
                  <a:rPr lang="en-US" sz="2400" dirty="0">
                    <a:solidFill>
                      <a:srgbClr val="0432FF"/>
                    </a:solidFill>
                    <a:ea typeface="Arial" charset="0"/>
                    <a:cs typeface="Arial" charset="0"/>
                  </a:rPr>
                  <a:t>)</a:t>
                </a:r>
                <a:r>
                  <a:rPr lang="ko-KR" altLang="en-US" sz="2400" dirty="0">
                    <a:solidFill>
                      <a:srgbClr val="0432FF"/>
                    </a:solidFill>
                    <a:ea typeface="Arial" charset="0"/>
                    <a:cs typeface="Arial" charset="0"/>
                  </a:rPr>
                  <a:t> </a:t>
                </a:r>
                <a:r>
                  <a:rPr lang="en-US" altLang="ko-KR" sz="2400" dirty="0">
                    <a:solidFill>
                      <a:srgbClr val="0432FF"/>
                    </a:solidFill>
                    <a:ea typeface="Arial" charset="0"/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400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altLang="ko-KR" sz="2400" b="0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altLang="ko-KR" sz="2400" b="0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sub>
                      <m:sup>
                        <m:r>
                          <a:rPr lang="en-US" altLang="ko-KR" sz="2400" b="0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  <m:r>
                      <a:rPr lang="en-US" altLang="ko-KR" sz="2400" i="1" dirty="0" smtClean="0">
                        <a:solidFill>
                          <a:srgbClr val="0432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𝑣</m:t>
                        </m:r>
                      </m:sub>
                    </m:sSub>
                    <m:r>
                      <a:rPr lang="en-US" altLang="ko-KR" sz="2400" i="1" dirty="0">
                        <a:solidFill>
                          <a:srgbClr val="0432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lang="en-US" altLang="ko-KR" sz="2400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ko-KR" sz="2400" b="0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altLang="ko-KR" sz="2400" b="0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432FF"/>
                  </a:solidFill>
                  <a:ea typeface="Arial" charset="0"/>
                  <a:cs typeface="Arial" charset="0"/>
                </a:endParaRPr>
              </a:p>
              <a:p>
                <a:pPr marL="342900" indent="-342900">
                  <a:buFont typeface="Wingdings" charset="2"/>
                  <a:buChar char="§"/>
                </a:pPr>
                <a:r>
                  <a:rPr lang="en-US" sz="2400" dirty="0">
                    <a:ea typeface="Arial" charset="0"/>
                    <a:cs typeface="Arial" charset="0"/>
                  </a:rPr>
                  <a:t>Sum-over-state (i.e., sum over unoccupied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ea typeface="Arial" charset="0"/>
                    <a:cs typeface="Arial" charset="0"/>
                  </a:rPr>
                  <a:t> band) not to blame:</a:t>
                </a:r>
                <a:br>
                  <a:rPr lang="en-US" sz="2400" dirty="0">
                    <a:ea typeface="Arial" charset="0"/>
                    <a:cs typeface="Arial" charset="0"/>
                  </a:rPr>
                </a:br>
                <a:r>
                  <a:rPr lang="en-US" sz="2400" dirty="0">
                    <a:ea typeface="Arial" charset="0"/>
                    <a:cs typeface="Arial" charset="0"/>
                  </a:rPr>
                  <a:t>removal of </a:t>
                </a:r>
                <a:r>
                  <a:rPr lang="en-US" sz="2400" dirty="0" err="1">
                    <a:ea typeface="Arial" charset="0"/>
                    <a:cs typeface="Arial" charset="0"/>
                  </a:rPr>
                  <a:t>unocc</a:t>
                </a:r>
                <a:r>
                  <a:rPr lang="en-US" sz="2400" dirty="0">
                    <a:ea typeface="Arial" charset="0"/>
                    <a:cs typeface="Arial" charset="0"/>
                  </a:rPr>
                  <a:t>. states still O(N</a:t>
                </a:r>
                <a:r>
                  <a:rPr lang="en-US" sz="2400" baseline="30000" dirty="0">
                    <a:ea typeface="Arial" charset="0"/>
                    <a:cs typeface="Arial" charset="0"/>
                  </a:rPr>
                  <a:t>4</a:t>
                </a:r>
                <a:r>
                  <a:rPr lang="en-US" sz="2400" dirty="0">
                    <a:ea typeface="Arial" charset="0"/>
                    <a:cs typeface="Arial" charset="0"/>
                  </a:rPr>
                  <a:t>) but lower </a:t>
                </a:r>
                <a:r>
                  <a:rPr lang="en-US" sz="2400" dirty="0" err="1">
                    <a:ea typeface="Arial" charset="0"/>
                    <a:cs typeface="Arial" charset="0"/>
                  </a:rPr>
                  <a:t>prefactor</a:t>
                </a:r>
                <a:r>
                  <a:rPr lang="en-US" sz="2400" dirty="0">
                    <a:ea typeface="Arial" charset="0"/>
                    <a:cs typeface="Arial" charset="0"/>
                  </a:rPr>
                  <a:t>*</a:t>
                </a:r>
                <a:br>
                  <a:rPr lang="en-US" sz="2400" dirty="0">
                    <a:ea typeface="Arial" charset="0"/>
                    <a:cs typeface="Arial" charset="0"/>
                  </a:rPr>
                </a:br>
                <a:endParaRPr lang="en-US" sz="2400" dirty="0">
                  <a:ea typeface="Arial" charset="0"/>
                  <a:cs typeface="Arial" charset="0"/>
                </a:endParaRPr>
              </a:p>
              <a:p>
                <a:pPr marL="342900" indent="-342900">
                  <a:buFont typeface="Wingdings" charset="2"/>
                  <a:buChar char="§"/>
                </a:pPr>
                <a:r>
                  <a:rPr lang="en-US" sz="2400" dirty="0">
                    <a:ea typeface="Arial" charset="0"/>
                    <a:cs typeface="Arial" charset="0"/>
                  </a:rPr>
                  <a:t>Working in r-space can reduce to O(N</a:t>
                </a:r>
                <a:r>
                  <a:rPr lang="en-US" sz="2400" baseline="30000" dirty="0">
                    <a:ea typeface="Arial" charset="0"/>
                    <a:cs typeface="Arial" charset="0"/>
                  </a:rPr>
                  <a:t>3</a:t>
                </a:r>
                <a:r>
                  <a:rPr lang="en-US" sz="2400" dirty="0">
                    <a:ea typeface="Arial" charset="0"/>
                    <a:cs typeface="Arial" charset="0"/>
                  </a:rPr>
                  <a:t>)  [see also †]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90" y="2155203"/>
                <a:ext cx="8545416" cy="1938992"/>
              </a:xfrm>
              <a:prstGeom prst="rect">
                <a:avLst/>
              </a:prstGeom>
              <a:blipFill>
                <a:blip r:embed="rId3"/>
                <a:stretch>
                  <a:fillRect l="-890" t="-1307" r="-148"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A8A5041-9ECF-AF4D-870A-18ADF89BB4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022189" y="1026014"/>
            <a:ext cx="7397017" cy="944300"/>
          </a:xfrm>
          <a:prstGeom prst="rect">
            <a:avLst/>
          </a:prstGeom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Reducing the scaling: quartic </a:t>
            </a:r>
            <a:r>
              <a:rPr lang="en-US" sz="3600" b="1" spc="200">
                <a:solidFill>
                  <a:srgbClr val="FFFF00"/>
                </a:solidFill>
                <a:latin typeface="+mn-lt"/>
                <a:cs typeface="Consolas"/>
              </a:rPr>
              <a:t>to cubic</a:t>
            </a:r>
            <a:endParaRPr lang="en-US" sz="3600" b="1" spc="200" dirty="0">
              <a:solidFill>
                <a:srgbClr val="FFFF00"/>
              </a:solidFill>
              <a:latin typeface="+mn-lt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2267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" y="708459"/>
            <a:ext cx="9911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Arial" charset="0"/>
                <a:cs typeface="Arial" charset="0"/>
              </a:rPr>
              <a:t>	</a:t>
            </a:r>
            <a:r>
              <a:rPr lang="en-US" sz="2800" i="1" dirty="0" smtClean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>
                <a:ea typeface="Arial" charset="0"/>
                <a:cs typeface="Arial" charset="0"/>
              </a:rPr>
              <a:t>is separable in r-space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19E385B0-6179-8745-A07C-A7E08224B5BF}"/>
                  </a:ext>
                </a:extLst>
              </p:cNvPr>
              <p:cNvSpPr/>
              <p:nvPr/>
            </p:nvSpPr>
            <p:spPr>
              <a:xfrm>
                <a:off x="2142747" y="3170999"/>
                <a:ext cx="7216551" cy="842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 charset="0"/>
                          <a:ea typeface="Times New Roman" charset="0"/>
                          <a:cs typeface="Courier New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  <a:ea typeface="Times New Roman" charset="0"/>
                              <a:cs typeface="Courier New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  <a:ea typeface="Times New Roman" charset="0"/>
                              <a:cs typeface="Courier New" charset="0"/>
                            </a:rPr>
                            <m:t>𝑟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  <a:ea typeface="Times New Roman" charset="0"/>
                              <a:cs typeface="Courier New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 charset="0"/>
                          <a:ea typeface="Times New Roman" charset="0"/>
                          <a:cs typeface="Courier New" charset="0"/>
                        </a:rPr>
                        <m:t>=−2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  <a:cs typeface="Courier New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Courier New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Courier New" charset="0"/>
                            </a:rPr>
                            <m:t>𝑑𝑥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  <a:ea typeface="Times New Roman" charset="0"/>
                              <a:cs typeface="Courier New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  <a:ea typeface="Times New Roman" charset="0"/>
                              <a:cs typeface="Courier New" charset="0"/>
                            </a:rPr>
                            <m:t>𝑐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𝑟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𝑟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′)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Courier New" charset="0"/>
                                </a:rPr>
                                <m:t>𝑥</m:t>
                              </m:r>
                            </m:sup>
                          </m:sSup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  <m:t>𝑣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′)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Courier New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Courier New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Courier New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9E385B0-6179-8745-A07C-A7E08224B5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747" y="3170999"/>
                <a:ext cx="7216551" cy="8422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052371F-8E73-374A-A9C4-628D8083E97D}"/>
              </a:ext>
            </a:extLst>
          </p:cNvPr>
          <p:cNvGrpSpPr/>
          <p:nvPr/>
        </p:nvGrpSpPr>
        <p:grpSpPr>
          <a:xfrm>
            <a:off x="4465502" y="3050991"/>
            <a:ext cx="4662499" cy="1386573"/>
            <a:chOff x="4020028" y="3630251"/>
            <a:chExt cx="4662499" cy="138657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D044DDB5-0C36-B94C-A53B-BEB3C7A07154}"/>
                </a:ext>
              </a:extLst>
            </p:cNvPr>
            <p:cNvSpPr/>
            <p:nvPr/>
          </p:nvSpPr>
          <p:spPr>
            <a:xfrm>
              <a:off x="6259643" y="3651257"/>
              <a:ext cx="2422884" cy="1028601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CF9BDDD-1728-F140-9541-9CA713B7F450}"/>
                </a:ext>
              </a:extLst>
            </p:cNvPr>
            <p:cNvSpPr txBox="1"/>
            <p:nvPr/>
          </p:nvSpPr>
          <p:spPr>
            <a:xfrm>
              <a:off x="5419971" y="4647492"/>
              <a:ext cx="14963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separable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8A00067C-8F91-B942-B563-FE79288DBCE4}"/>
                </a:ext>
              </a:extLst>
            </p:cNvPr>
            <p:cNvSpPr/>
            <p:nvPr/>
          </p:nvSpPr>
          <p:spPr>
            <a:xfrm>
              <a:off x="4020028" y="3630251"/>
              <a:ext cx="2304576" cy="1028601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7CA634C-20AB-1444-AA2C-C240FA7AD134}"/>
              </a:ext>
            </a:extLst>
          </p:cNvPr>
          <p:cNvGrpSpPr/>
          <p:nvPr/>
        </p:nvGrpSpPr>
        <p:grpSpPr>
          <a:xfrm>
            <a:off x="2749951" y="4404347"/>
            <a:ext cx="6450701" cy="871201"/>
            <a:chOff x="170873" y="4842015"/>
            <a:chExt cx="6450701" cy="8712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xmlns="" id="{36372004-2C37-B64E-9016-A788A476EA96}"/>
                    </a:ext>
                  </a:extLst>
                </p:cNvPr>
                <p:cNvSpPr/>
                <p:nvPr/>
              </p:nvSpPr>
              <p:spPr>
                <a:xfrm>
                  <a:off x="2921997" y="4842015"/>
                  <a:ext cx="3699577" cy="8712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subSup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charset="0"/>
                                <a:ea typeface="Times New Roman" charset="0"/>
                                <a:cs typeface="Courier New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charset="0"/>
                                <a:ea typeface="Times New Roman" charset="0"/>
                                <a:cs typeface="Courier New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charset="0"/>
                                <a:ea typeface="Times New Roman" charset="0"/>
                                <a:cs typeface="Courier New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𝑧</m:t>
                                </m:r>
                              </m:sup>
                            </m:sSup>
                          </m:e>
                        </m:nary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  <a:ea typeface="Times New Roman" charset="0"/>
                            <a:cs typeface="Courier New" charset="0"/>
                          </a:rPr>
                          <m:t>𝑑𝑥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  <a:ea typeface="Times New Roman" charset="0"/>
                            <a:cs typeface="Courier New" charset="0"/>
                          </a:rPr>
                          <m:t>≈</m:t>
                        </m:r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charset="0"/>
                                <a:ea typeface="Times New Roman" charset="0"/>
                                <a:cs typeface="Courier New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0000FF"/>
                                </a:solidFill>
                                <a:latin typeface="Cambria Math" charset="0"/>
                                <a:ea typeface="Times New Roman" charset="0"/>
                                <a:cs typeface="Courier New" charset="0"/>
                              </a:rPr>
                              <m:t>𝑘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𝐿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  <a:ea typeface="Times New Roman" charset="0"/>
                            <a:cs typeface="Courier New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charset="0"/>
                                <a:ea typeface="Times New Roman" charset="0"/>
                                <a:cs typeface="Courier New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6372004-2C37-B64E-9016-A788A476EA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1997" y="4842015"/>
                  <a:ext cx="3699577" cy="871201"/>
                </a:xfrm>
                <a:prstGeom prst="rect">
                  <a:avLst/>
                </a:prstGeom>
                <a:blipFill>
                  <a:blip r:embed="rId6"/>
                  <a:stretch>
                    <a:fillRect l="-16096" t="-112857" b="-1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A2F6D29-52E7-3145-B150-4792D25AFC9F}"/>
                </a:ext>
              </a:extLst>
            </p:cNvPr>
            <p:cNvSpPr txBox="1"/>
            <p:nvPr/>
          </p:nvSpPr>
          <p:spPr>
            <a:xfrm>
              <a:off x="170873" y="5094427"/>
              <a:ext cx="36215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cs typeface="Arial" panose="020B0604020202020204" pitchFamily="34" charset="0"/>
                </a:rPr>
                <a:t>Gauss-Laguerre quadrature: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413AA8F-84D5-6043-A81D-DAAA1AC24595}"/>
              </a:ext>
            </a:extLst>
          </p:cNvPr>
          <p:cNvGrpSpPr/>
          <p:nvPr/>
        </p:nvGrpSpPr>
        <p:grpSpPr>
          <a:xfrm>
            <a:off x="1960686" y="1514245"/>
            <a:ext cx="8270895" cy="677544"/>
            <a:chOff x="393142" y="2312399"/>
            <a:chExt cx="8270895" cy="6775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9A0174A-F201-B14D-A833-2B10D9A2D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27688" y="2428732"/>
              <a:ext cx="2136349" cy="32045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DEB7DDE1-D935-3B41-88DA-F58BBDEF5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3142" y="2312399"/>
              <a:ext cx="5307430" cy="67754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788D0DD-8A59-C844-AD19-BF91079EB864}"/>
              </a:ext>
            </a:extLst>
          </p:cNvPr>
          <p:cNvGrpSpPr/>
          <p:nvPr/>
        </p:nvGrpSpPr>
        <p:grpSpPr>
          <a:xfrm>
            <a:off x="6480939" y="1485605"/>
            <a:ext cx="2966821" cy="1302805"/>
            <a:chOff x="4893099" y="2220367"/>
            <a:chExt cx="2966821" cy="13028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0994D7CC-343A-074F-BE46-197BE6893A20}"/>
                    </a:ext>
                  </a:extLst>
                </p:cNvPr>
                <p:cNvSpPr/>
                <p:nvPr/>
              </p:nvSpPr>
              <p:spPr>
                <a:xfrm>
                  <a:off x="5296141" y="2898064"/>
                  <a:ext cx="2563779" cy="6251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𝑣</m:t>
                                </m:r>
                              </m:sub>
                            </m:sSub>
                          </m:den>
                        </m:f>
                        <m:r>
                          <a:rPr lang="en-US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l-GR" sz="1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US" sz="1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sz="1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l-GR" sz="1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994D7CC-343A-074F-BE46-197BE6893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6141" y="2898064"/>
                  <a:ext cx="2563779" cy="62510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6B8643BC-57C4-6241-A5B5-4E170626A473}"/>
                </a:ext>
              </a:extLst>
            </p:cNvPr>
            <p:cNvSpPr/>
            <p:nvPr/>
          </p:nvSpPr>
          <p:spPr>
            <a:xfrm>
              <a:off x="4893099" y="2220367"/>
              <a:ext cx="913935" cy="780246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9FB52FF4-B645-D446-8B21-328B03C0642D}"/>
                  </a:ext>
                </a:extLst>
              </p:cNvPr>
              <p:cNvSpPr/>
              <p:nvPr/>
            </p:nvSpPr>
            <p:spPr>
              <a:xfrm>
                <a:off x="692714" y="5548578"/>
                <a:ext cx="7719041" cy="957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 charset="0"/>
                          <a:ea typeface="Times New Roman" charset="0"/>
                          <a:cs typeface="Courier New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  <a:ea typeface="Times New Roman" charset="0"/>
                              <a:cs typeface="Courier New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  <a:ea typeface="Times New Roman" charset="0"/>
                              <a:cs typeface="Courier New" charset="0"/>
                            </a:rPr>
                            <m:t>𝑟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  <a:ea typeface="Times New Roman" charset="0"/>
                              <a:cs typeface="Courier New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 charset="0"/>
                          <a:ea typeface="Times New Roman" charset="0"/>
                          <a:cs typeface="Courier New" charset="0"/>
                        </a:rPr>
                        <m:t>=−2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  <a:cs typeface="Courier New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Courier New" charset="0"/>
                            </a:rPr>
                            <m:t>𝑘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  <m:t>𝐿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cs typeface="Courier New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Courier New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  <a:cs typeface="Courier New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Courier New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Courier New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  <a:ea typeface="Times New Roman" charset="0"/>
                              <a:cs typeface="Courier New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  <a:ea typeface="Times New Roman" charset="0"/>
                              <a:cs typeface="Courier New" charset="0"/>
                            </a:rPr>
                            <m:t>𝑐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𝑟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𝑟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′)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Courier New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Courier New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Courier New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Courier New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  <m:t>𝑣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′)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Courier New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Courier New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Courier New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Courier New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Courier New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FB52FF4-B645-D446-8B21-328B03C064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14" y="5548578"/>
                <a:ext cx="7719041" cy="95782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6DF74F45-4188-4E43-A175-FF8F9553A22F}"/>
                  </a:ext>
                </a:extLst>
              </p:cNvPr>
              <p:cNvSpPr txBox="1"/>
              <p:nvPr/>
            </p:nvSpPr>
            <p:spPr>
              <a:xfrm>
                <a:off x="8410270" y="5888836"/>
                <a:ext cx="2732314" cy="314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sz="2000" i="1">
                          <a:solidFill>
                            <a:srgbClr val="0000FF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 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DF74F45-4188-4E43-A175-FF8F9553A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270" y="5888836"/>
                <a:ext cx="2732314" cy="314766"/>
              </a:xfrm>
              <a:prstGeom prst="rect">
                <a:avLst/>
              </a:prstGeom>
              <a:blipFill rotWithShape="0">
                <a:blip r:embed="rId11"/>
                <a:stretch>
                  <a:fillRect t="-136538" b="-17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>
                <a:solidFill>
                  <a:srgbClr val="FFFF00"/>
                </a:solidFill>
                <a:latin typeface="+mn-lt"/>
                <a:cs typeface="Consolas"/>
              </a:rPr>
              <a:t>What’s special about r-space? </a:t>
            </a:r>
            <a:endParaRPr lang="en-US" sz="3600" b="1" spc="200" dirty="0">
              <a:solidFill>
                <a:srgbClr val="FFFF00"/>
              </a:solidFill>
              <a:latin typeface="+mn-lt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9211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EA3D1FC5-1877-EA4C-8D76-95D370B1C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88" y="759936"/>
            <a:ext cx="3325521" cy="249414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94020" y="3738628"/>
            <a:ext cx="5033714" cy="598805"/>
            <a:chOff x="1966903" y="4467213"/>
            <a:chExt cx="5033714" cy="598805"/>
          </a:xfrm>
        </p:grpSpPr>
        <p:sp>
          <p:nvSpPr>
            <p:cNvPr id="7" name="Left Brace 6"/>
            <p:cNvSpPr/>
            <p:nvPr/>
          </p:nvSpPr>
          <p:spPr>
            <a:xfrm rot="5400000">
              <a:off x="2341750" y="4478026"/>
              <a:ext cx="208355" cy="958049"/>
            </a:xfrm>
            <a:prstGeom prst="leftBrac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Left Brace 7"/>
            <p:cNvSpPr/>
            <p:nvPr/>
          </p:nvSpPr>
          <p:spPr>
            <a:xfrm rot="5400000">
              <a:off x="3241046" y="4592171"/>
              <a:ext cx="187552" cy="739370"/>
            </a:xfrm>
            <a:prstGeom prst="leftBrac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4820308" y="4530049"/>
              <a:ext cx="197936" cy="874002"/>
            </a:xfrm>
            <a:prstGeom prst="leftBrac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Left Brace 9"/>
            <p:cNvSpPr/>
            <p:nvPr/>
          </p:nvSpPr>
          <p:spPr>
            <a:xfrm rot="5400000">
              <a:off x="6112998" y="4167319"/>
              <a:ext cx="180564" cy="1594674"/>
            </a:xfrm>
            <a:prstGeom prst="leftBrac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92801" y="4467213"/>
              <a:ext cx="9936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{</a:t>
              </a:r>
              <a:r>
                <a:rPr lang="en-US" sz="2000" dirty="0" err="1"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sz="2000" baseline="-25000" dirty="0" err="1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}</a:t>
              </a:r>
              <a:r>
                <a:rPr lang="en-US" sz="2000" baseline="-25000" dirty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22307" y="4475376"/>
              <a:ext cx="874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{</a:t>
              </a:r>
              <a:r>
                <a:rPr lang="en-US" sz="2000" dirty="0" err="1"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sz="2000" baseline="-25000" dirty="0" err="1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}</a:t>
              </a:r>
              <a:r>
                <a:rPr lang="en-US" sz="2000" baseline="-25000" dirty="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03282" y="4496265"/>
              <a:ext cx="813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{</a:t>
              </a:r>
              <a:r>
                <a:rPr lang="en-US" sz="2000" dirty="0" err="1"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sz="2000" baseline="-25000" dirty="0" err="1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}</a:t>
              </a:r>
              <a:r>
                <a:rPr lang="en-US" sz="2000" baseline="-25000" dirty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8633" y="4473504"/>
              <a:ext cx="7588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{</a:t>
              </a:r>
              <a:r>
                <a:rPr lang="en-US" sz="2000" dirty="0" err="1"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sz="2000" baseline="-25000" dirty="0" err="1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}</a:t>
              </a:r>
              <a:r>
                <a:rPr lang="en-US" sz="2000" baseline="-25000" dirty="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129424" y="3065418"/>
            <a:ext cx="4582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charset="0"/>
              <a:buChar char="•"/>
            </a:pPr>
            <a:r>
              <a:rPr lang="en-US" altLang="ko-KR" sz="2000" u="sng" dirty="0"/>
              <a:t>E</a:t>
            </a:r>
            <a:r>
              <a:rPr lang="en-US" sz="2000" u="sng" dirty="0"/>
              <a:t>xample:</a:t>
            </a:r>
            <a:r>
              <a:rPr lang="en-US" sz="2000" dirty="0"/>
              <a:t> 2 by 2 windows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26380" y="4970013"/>
                <a:ext cx="3323544" cy="8654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𝑟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𝑙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𝑤𝑣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  <m:t>𝑤𝑐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  <m:t>𝑙𝑚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0" y="4970012"/>
                <a:ext cx="3323544" cy="865493"/>
              </a:xfrm>
              <a:prstGeom prst="rect">
                <a:avLst/>
              </a:prstGeom>
              <a:blipFill>
                <a:blip r:embed="rId3"/>
                <a:stretch>
                  <a:fillRect t="-113043" b="-17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5449725" y="5109044"/>
            <a:ext cx="3492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0000FF"/>
                </a:solidFill>
              </a:rPr>
              <a:t>N</a:t>
            </a:r>
            <a:r>
              <a:rPr lang="en-US" sz="2000" i="1" baseline="-25000" dirty="0" err="1">
                <a:solidFill>
                  <a:srgbClr val="0000FF"/>
                </a:solidFill>
              </a:rPr>
              <a:t>wv</a:t>
            </a:r>
            <a:r>
              <a:rPr lang="en-US" sz="2000" i="1" baseline="-25000" dirty="0"/>
              <a:t> </a:t>
            </a:r>
            <a:r>
              <a:rPr lang="en-US" sz="2000" dirty="0"/>
              <a:t>: </a:t>
            </a:r>
            <a:r>
              <a:rPr lang="en-US" altLang="ko-KR" sz="2000" dirty="0"/>
              <a:t>#</a:t>
            </a:r>
            <a:r>
              <a:rPr lang="ko-KR" altLang="en-US" sz="2000" dirty="0"/>
              <a:t> </a:t>
            </a:r>
            <a:r>
              <a:rPr lang="en-US" sz="2000" dirty="0"/>
              <a:t>windows for </a:t>
            </a:r>
            <a:r>
              <a:rPr lang="en-US" sz="2000" i="1" dirty="0" err="1">
                <a:solidFill>
                  <a:srgbClr val="0000FF"/>
                </a:solidFill>
              </a:rPr>
              <a:t>E</a:t>
            </a:r>
            <a:r>
              <a:rPr lang="en-US" sz="2000" i="1" baseline="-25000" dirty="0" err="1">
                <a:solidFill>
                  <a:srgbClr val="0000FF"/>
                </a:solidFill>
              </a:rPr>
              <a:t>v</a:t>
            </a:r>
            <a:endParaRPr lang="en-US" sz="2000" i="1" baseline="-25000" dirty="0">
              <a:solidFill>
                <a:srgbClr val="0000FF"/>
              </a:solidFill>
            </a:endParaRPr>
          </a:p>
          <a:p>
            <a:r>
              <a:rPr lang="en-US" sz="2000" i="1" dirty="0" err="1">
                <a:solidFill>
                  <a:srgbClr val="0000FF"/>
                </a:solidFill>
              </a:rPr>
              <a:t>N</a:t>
            </a:r>
            <a:r>
              <a:rPr lang="en-US" sz="2000" i="1" baseline="-25000" dirty="0" err="1">
                <a:solidFill>
                  <a:srgbClr val="0000FF"/>
                </a:solidFill>
              </a:rPr>
              <a:t>wc</a:t>
            </a:r>
            <a:r>
              <a:rPr lang="en-US" sz="2000" i="1" baseline="-25000" dirty="0"/>
              <a:t> </a:t>
            </a:r>
            <a:r>
              <a:rPr lang="en-US" sz="2000" dirty="0"/>
              <a:t>: </a:t>
            </a:r>
            <a:r>
              <a:rPr lang="en-US" altLang="ko-KR" sz="2000" dirty="0"/>
              <a:t>#</a:t>
            </a:r>
            <a:r>
              <a:rPr lang="en-US" sz="2000" dirty="0"/>
              <a:t> of windows for </a:t>
            </a:r>
            <a:r>
              <a:rPr lang="en-US" sz="2000" i="1" dirty="0" err="1">
                <a:solidFill>
                  <a:srgbClr val="0000FF"/>
                </a:solidFill>
              </a:rPr>
              <a:t>E</a:t>
            </a:r>
            <a:r>
              <a:rPr lang="en-US" sz="2000" i="1" baseline="-25000" dirty="0" err="1">
                <a:solidFill>
                  <a:srgbClr val="0000FF"/>
                </a:solidFill>
              </a:rPr>
              <a:t>c</a:t>
            </a:r>
            <a:endParaRPr lang="en-US" sz="2000" i="1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18972" y="6004014"/>
            <a:ext cx="9153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/>
              <a:t>Save computation: small 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smtClean="0"/>
              <a:t> </a:t>
            </a:r>
            <a:r>
              <a:rPr lang="en-US" sz="2000" dirty="0"/>
              <a:t>for each window pair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/>
              <a:t>Especially for materials with small band gaps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49725" y="3046862"/>
            <a:ext cx="2842076" cy="407372"/>
            <a:chOff x="4222608" y="3775448"/>
            <a:chExt cx="2842076" cy="4073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4222608" y="3780634"/>
                  <a:ext cx="69499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charset="0"/>
                          </a:rPr>
                          <m:t>𝑃</m:t>
                        </m:r>
                        <m:r>
                          <a:rPr lang="en-US" sz="2000" i="1">
                            <a:latin typeface="Cambria Math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2608" y="3780634"/>
                  <a:ext cx="694998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045407" y="3779286"/>
                  <a:ext cx="87466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5407" y="3779286"/>
                  <a:ext cx="874662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95455" b="-1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6190022" y="3780634"/>
                  <a:ext cx="87466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0022" y="3780634"/>
                  <a:ext cx="874662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95455" b="-1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5611063" y="3775448"/>
                  <a:ext cx="86869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063" y="3775448"/>
                  <a:ext cx="868699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95455" b="-1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726127" y="3782710"/>
                  <a:ext cx="59618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6127" y="3782710"/>
                  <a:ext cx="620233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2926960" y="4293218"/>
            <a:ext cx="5841555" cy="634532"/>
            <a:chOff x="1699842" y="5021804"/>
            <a:chExt cx="5841555" cy="634532"/>
          </a:xfrm>
        </p:grpSpPr>
        <p:grpSp>
          <p:nvGrpSpPr>
            <p:cNvPr id="3" name="Group 2"/>
            <p:cNvGrpSpPr/>
            <p:nvPr/>
          </p:nvGrpSpPr>
          <p:grpSpPr>
            <a:xfrm>
              <a:off x="1699842" y="5021804"/>
              <a:ext cx="5841555" cy="634532"/>
              <a:chOff x="2004251" y="3646000"/>
              <a:chExt cx="5841555" cy="634532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2018988" y="3835042"/>
                <a:ext cx="5581962" cy="0"/>
              </a:xfrm>
              <a:prstGeom prst="line">
                <a:avLst/>
              </a:prstGeom>
              <a:ln w="31750" cmpd="sng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259986" y="3706503"/>
                <a:ext cx="0" cy="2743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019629" y="3706503"/>
                <a:ext cx="0" cy="2743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778521" y="3710109"/>
                <a:ext cx="0" cy="2743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296864" y="3706505"/>
                <a:ext cx="0" cy="2743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610483" y="3646000"/>
                <a:ext cx="2353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004251" y="3880422"/>
                <a:ext cx="8726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2000" baseline="-25000" dirty="0" err="1">
                    <a:latin typeface="Times New Roman" charset="0"/>
                    <a:ea typeface="Times New Roman" charset="0"/>
                    <a:cs typeface="Times New Roman" charset="0"/>
                  </a:rPr>
                  <a:t>v,min</a:t>
                </a:r>
                <a:endParaRPr lang="en-US" sz="20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666164" y="3851370"/>
                <a:ext cx="8051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2000" baseline="-25000" dirty="0" err="1">
                    <a:latin typeface="Times New Roman" charset="0"/>
                    <a:ea typeface="Times New Roman" charset="0"/>
                    <a:cs typeface="Times New Roman" charset="0"/>
                  </a:rPr>
                  <a:t>v,max</a:t>
                </a:r>
                <a:endParaRPr lang="en-US" sz="20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89019" y="3846087"/>
                <a:ext cx="771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2000" baseline="-25000" dirty="0" err="1">
                    <a:latin typeface="Times New Roman" charset="0"/>
                    <a:ea typeface="Times New Roman" charset="0"/>
                    <a:cs typeface="Times New Roman" charset="0"/>
                  </a:rPr>
                  <a:t>c,max</a:t>
                </a:r>
                <a:endParaRPr lang="en-US" sz="20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493397" y="3847766"/>
                <a:ext cx="11672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2000" baseline="-25000" dirty="0" err="1">
                    <a:latin typeface="Times New Roman" charset="0"/>
                    <a:ea typeface="Times New Roman" charset="0"/>
                    <a:cs typeface="Times New Roman" charset="0"/>
                  </a:rPr>
                  <a:t>c,min</a:t>
                </a:r>
                <a:endParaRPr lang="en-US" sz="20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2937453" y="5082307"/>
              <a:ext cx="0" cy="2743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375928" y="5082307"/>
              <a:ext cx="0" cy="2743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 bwMode="auto">
            <a:xfrm>
              <a:off x="5408936" y="5151450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408510" y="5147034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4681667" y="5145814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4961130" y="5151520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165994" y="5152512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589862" y="5151449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5801333" y="5144751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024848" y="5140788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6229972" y="5145972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6441443" y="5145973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664958" y="5147034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909295" y="5147034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3651440" y="5147034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3452224" y="5147034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3258508" y="5146648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3052918" y="5145811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2795817" y="5146648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2656086" y="5146648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2466625" y="5145829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2261035" y="5146667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1897233" y="5146667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2080846" y="5146667"/>
              <a:ext cx="129675" cy="129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740664" y="3587184"/>
            <a:ext cx="1231900" cy="369332"/>
            <a:chOff x="3513547" y="4315770"/>
            <a:chExt cx="1231900" cy="369332"/>
          </a:xfrm>
        </p:grpSpPr>
        <p:sp>
          <p:nvSpPr>
            <p:cNvPr id="26" name="Freeform 25"/>
            <p:cNvSpPr/>
            <p:nvPr/>
          </p:nvSpPr>
          <p:spPr bwMode="auto">
            <a:xfrm>
              <a:off x="3513547" y="4365684"/>
              <a:ext cx="1231900" cy="230490"/>
            </a:xfrm>
            <a:custGeom>
              <a:avLst/>
              <a:gdLst>
                <a:gd name="connsiteX0" fmla="*/ 0 w 1231900"/>
                <a:gd name="connsiteY0" fmla="*/ 205090 h 230490"/>
                <a:gd name="connsiteX1" fmla="*/ 368300 w 1231900"/>
                <a:gd name="connsiteY1" fmla="*/ 39990 h 230490"/>
                <a:gd name="connsiteX2" fmla="*/ 927100 w 1231900"/>
                <a:gd name="connsiteY2" fmla="*/ 14590 h 230490"/>
                <a:gd name="connsiteX3" fmla="*/ 1231900 w 1231900"/>
                <a:gd name="connsiteY3" fmla="*/ 230490 h 2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900" h="230490">
                  <a:moveTo>
                    <a:pt x="0" y="205090"/>
                  </a:moveTo>
                  <a:cubicBezTo>
                    <a:pt x="106891" y="138415"/>
                    <a:pt x="213783" y="71740"/>
                    <a:pt x="368300" y="39990"/>
                  </a:cubicBezTo>
                  <a:cubicBezTo>
                    <a:pt x="522817" y="8240"/>
                    <a:pt x="783167" y="-17160"/>
                    <a:pt x="927100" y="14590"/>
                  </a:cubicBezTo>
                  <a:cubicBezTo>
                    <a:pt x="1071033" y="46340"/>
                    <a:pt x="1231900" y="230490"/>
                    <a:pt x="1231900" y="230490"/>
                  </a:cubicBezTo>
                </a:path>
              </a:pathLst>
            </a:custGeom>
            <a:noFill/>
            <a:ln w="317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832704" y="4315770"/>
                  <a:ext cx="56053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2704" y="4315770"/>
                  <a:ext cx="712567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732C6B4A-D45C-3948-8E58-185623497B01}"/>
                  </a:ext>
                </a:extLst>
              </p:cNvPr>
              <p:cNvSpPr txBox="1"/>
              <p:nvPr/>
            </p:nvSpPr>
            <p:spPr>
              <a:xfrm>
                <a:off x="725813" y="1070051"/>
                <a:ext cx="5738701" cy="7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 defTabSz="457200">
                  <a:buFont typeface="Wingdings" charset="2"/>
                  <a:buChar char="§"/>
                </a:pPr>
                <a:r>
                  <a:rPr lang="en-US" sz="2400" i="1" dirty="0" smtClean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N</a:t>
                </a:r>
                <a:r>
                  <a:rPr lang="en-US" sz="2400" i="1" baseline="-25000" dirty="0" smtClean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L</a:t>
                </a:r>
                <a:r>
                  <a:rPr lang="en-US" sz="24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depends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𝑏𝑤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𝑔𝑎𝑝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 </a:t>
                </a:r>
                <a:r>
                  <a:rPr lang="en-US" i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E</a:t>
                </a:r>
                <a:r>
                  <a:rPr lang="en-US" i="1" baseline="-250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bw </a:t>
                </a:r>
                <a:r>
                  <a:rPr lang="en-US" i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= </a:t>
                </a:r>
                <a:r>
                  <a:rPr lang="en-US" i="1" dirty="0" err="1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E</a:t>
                </a:r>
                <a:r>
                  <a:rPr lang="en-US" i="1" baseline="-25000" dirty="0" err="1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cmax</a:t>
                </a:r>
                <a:r>
                  <a:rPr lang="en-US" i="1" baseline="-250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- </a:t>
                </a:r>
                <a:r>
                  <a:rPr lang="en-US" i="1" dirty="0" err="1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E</a:t>
                </a:r>
                <a:r>
                  <a:rPr lang="en-US" i="1" baseline="-25000" dirty="0" err="1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vmin</a:t>
                </a:r>
                <a:r>
                  <a:rPr lang="en-US" i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32C6B4A-D45C-3948-8E58-185623497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13" y="1070051"/>
                <a:ext cx="5738701" cy="7083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0C6EADE1-9345-054C-B784-C848AB7F3EF4}"/>
                  </a:ext>
                </a:extLst>
              </p:cNvPr>
              <p:cNvSpPr/>
              <p:nvPr/>
            </p:nvSpPr>
            <p:spPr>
              <a:xfrm>
                <a:off x="1183024" y="1809675"/>
                <a:ext cx="43124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defTabSz="457200">
                  <a:buFont typeface="Wingdings" charset="2"/>
                  <a:buChar char="§"/>
                </a:pPr>
                <a:r>
                  <a:rPr lang="en-US" sz="2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Largest error: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400" baseline="-250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𝑏𝑤</m:t>
                        </m:r>
                      </m:sub>
                    </m:sSub>
                  </m:oMath>
                </a14:m>
                <a:endParaRPr lang="en-US" sz="20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6EADE1-9345-054C-B784-C848AB7F3E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24" y="1809675"/>
                <a:ext cx="4312463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1839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Windowed cubic Laplace method</a:t>
            </a:r>
          </a:p>
        </p:txBody>
      </p:sp>
    </p:spTree>
    <p:extLst>
      <p:ext uri="{BB962C8B-B14F-4D97-AF65-F5344CB8AC3E}">
        <p14:creationId xmlns:p14="http://schemas.microsoft.com/office/powerpoint/2010/main" val="10102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54" grpId="0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0" y="1424"/>
            <a:ext cx="12192000" cy="646331"/>
          </a:xfrm>
          <a:prstGeom prst="rect">
            <a:avLst/>
          </a:prstGeom>
          <a:solidFill>
            <a:srgbClr val="59595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Calibri"/>
              </a:rPr>
              <a:t>Estimate the computational costs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0498" y="2490585"/>
            <a:ext cx="37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Example: 2x2 window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3399" y="3058353"/>
            <a:ext cx="4161129" cy="3490179"/>
            <a:chOff x="-184535" y="1762963"/>
            <a:chExt cx="4161129" cy="349017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4535" y="2132295"/>
              <a:ext cx="4161129" cy="312084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26694" y="1762963"/>
              <a:ext cx="2854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Real computational costs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55757" y="3071823"/>
            <a:ext cx="3913961" cy="3357778"/>
            <a:chOff x="4765524" y="1861326"/>
            <a:chExt cx="3913961" cy="33577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524" y="2283633"/>
              <a:ext cx="3913961" cy="293547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124435" y="1861326"/>
              <a:ext cx="325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Estimated computational costs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049172" y="5020506"/>
                <a:ext cx="1467260" cy="3977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𝑟𝑎𝑡𝑖𝑜</m:t>
                          </m:r>
                        </m:sub>
                      </m:sSub>
                      <m:r>
                        <a:rPr lang="en-US" sz="1200" i="1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12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200" dirty="0">
                  <a:solidFill>
                    <a:prstClr val="black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172" y="5020506"/>
                <a:ext cx="1467260" cy="397738"/>
              </a:xfrm>
              <a:prstGeom prst="rect">
                <a:avLst/>
              </a:prstGeom>
              <a:blipFill rotWithShape="0">
                <a:blip r:embed="rId5"/>
                <a:stretch>
                  <a:fillRect l="-2075" t="-1538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034681" y="4259059"/>
                <a:ext cx="1481751" cy="3977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𝑟𝑎𝑡𝑖𝑜</m:t>
                          </m:r>
                        </m:sub>
                      </m:sSub>
                      <m:r>
                        <a:rPr lang="en-US" sz="1200" i="1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12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200" dirty="0">
                  <a:solidFill>
                    <a:prstClr val="black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681" y="4259059"/>
                <a:ext cx="1481751" cy="397738"/>
              </a:xfrm>
              <a:prstGeom prst="rect">
                <a:avLst/>
              </a:prstGeom>
              <a:blipFill rotWithShape="0">
                <a:blip r:embed="rId6"/>
                <a:stretch>
                  <a:fillRect l="-2058" t="-1538" r="-412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390498" y="864148"/>
            <a:ext cx="738691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Computation cost can be estimated with </a:t>
            </a:r>
            <a:r>
              <a:rPr lang="en-US" sz="2400" dirty="0" err="1">
                <a:solidFill>
                  <a:prstClr val="black"/>
                </a:solidFill>
              </a:rPr>
              <a:t>E</a:t>
            </a:r>
            <a:r>
              <a:rPr lang="en-US" sz="2400" baseline="-25000" dirty="0" err="1">
                <a:solidFill>
                  <a:prstClr val="black"/>
                </a:solidFill>
              </a:rPr>
              <a:t>bw</a:t>
            </a:r>
            <a:r>
              <a:rPr lang="en-US" sz="2400" dirty="0">
                <a:solidFill>
                  <a:prstClr val="black"/>
                </a:solidFill>
              </a:rPr>
              <a:t> and </a:t>
            </a:r>
            <a:r>
              <a:rPr lang="en-US" sz="2400" dirty="0" err="1">
                <a:solidFill>
                  <a:prstClr val="black"/>
                </a:solidFill>
              </a:rPr>
              <a:t>E</a:t>
            </a:r>
            <a:r>
              <a:rPr lang="en-US" sz="2400" baseline="-25000" dirty="0" err="1">
                <a:solidFill>
                  <a:prstClr val="black"/>
                </a:solidFill>
              </a:rPr>
              <a:t>g</a:t>
            </a:r>
            <a:r>
              <a:rPr lang="en-US" sz="2400" dirty="0">
                <a:solidFill>
                  <a:prstClr val="black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256154" y="1379191"/>
                <a:ext cx="4970908" cy="7275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𝐶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nary>
                        <m:naryPr>
                          <m:chr m:val="∑"/>
                          <m:ctrlPr>
                            <a:rPr lang="is-IS" sz="16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𝑙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𝑣𝑤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16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𝑐𝑤</m:t>
                                  </m:r>
                                </m:sub>
                              </m:sSub>
                            </m:sup>
                            <m:e>
                              <m:rad>
                                <m:radPr>
                                  <m:degHide m:val="on"/>
                                  <m:ctrlPr>
                                    <a:rPr lang="is-IS" sz="16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mr-IN" sz="16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𝑏𝑤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𝑙𝑚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𝑔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𝑙𝑚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rad>
                              <m:d>
                                <m:dPr>
                                  <m:ctrlPr>
                                    <a:rPr lang="mr-IN" sz="16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mr-IN" sz="16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𝑣𝑙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𝑚𝑎𝑥</m:t>
                                          </m:r>
                                        </m:sup>
                                      </m:sSubSup>
                                      <m: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𝑣𝑙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𝑚𝑖𝑛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𝑣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𝑚𝑎𝑥</m:t>
                                          </m:r>
                                        </m:sup>
                                      </m:sSubSup>
                                      <m: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𝑣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𝑚𝑖𝑛</m:t>
                                          </m:r>
                                        </m:sup>
                                      </m:sSubSup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mr-IN" sz="16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𝑐𝑚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𝑚𝑎𝑥</m:t>
                                          </m:r>
                                        </m:sup>
                                      </m:sSubSup>
                                      <m: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𝑐𝑚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𝑚𝑖𝑛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𝑚𝑎𝑥</m:t>
                                          </m:r>
                                        </m:sup>
                                      </m:sSubSup>
                                      <m: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𝑚𝑖𝑛</m:t>
                                          </m:r>
                                        </m:sup>
                                      </m:sSubSup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154" y="1379191"/>
                <a:ext cx="4970908" cy="7275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99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" grpId="0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15154" y="5874745"/>
                <a:ext cx="8361691" cy="88075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Arial" charset="0"/>
                    <a:ea typeface="Arial" charset="0"/>
                    <a:cs typeface="Arial" charset="0"/>
                  </a:rPr>
                  <a:t>Compared to O(N</a:t>
                </a:r>
                <a:r>
                  <a:rPr lang="en-US" sz="2200" baseline="30000" dirty="0">
                    <a:latin typeface="Arial" charset="0"/>
                    <a:ea typeface="Arial" charset="0"/>
                    <a:cs typeface="Arial" charset="0"/>
                  </a:rPr>
                  <a:t>4</a:t>
                </a:r>
                <a:r>
                  <a:rPr lang="en-US" sz="2200" dirty="0">
                    <a:latin typeface="Arial" charset="0"/>
                    <a:ea typeface="Arial" charset="0"/>
                    <a:cs typeface="Arial" charset="0"/>
                  </a:rPr>
                  <a:t>) </a:t>
                </a:r>
                <a:r>
                  <a:rPr lang="en-US" sz="2200">
                    <a:latin typeface="Arial" charset="0"/>
                    <a:ea typeface="Arial" charset="0"/>
                    <a:cs typeface="Arial" charset="0"/>
                  </a:rPr>
                  <a:t>method, for </a:t>
                </a:r>
                <a:r>
                  <a:rPr lang="en-US" sz="2200" dirty="0">
                    <a:latin typeface="Arial" charset="0"/>
                    <a:ea typeface="Arial" charset="0"/>
                    <a:cs typeface="Arial" charset="0"/>
                  </a:rPr>
                  <a:t>bigger system ratio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2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𝐴𝑏𝑜𝑣𝑒</m:t>
                        </m:r>
                        <m:r>
                          <a:rPr lang="en-US" sz="22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 </m:t>
                        </m:r>
                        <m:r>
                          <a:rPr lang="en-US" sz="22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𝑟𝑎𝑡𝑖𝑜</m:t>
                        </m:r>
                      </m:num>
                      <m:den>
                        <m:r>
                          <a:rPr lang="en-US" sz="22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 </m:t>
                        </m:r>
                        <m:f>
                          <m:fPr>
                            <m:type m:val="lin"/>
                            <m:ctrlPr>
                              <a:rPr lang="en-US" sz="2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𝑁</m:t>
                            </m:r>
                            <m:r>
                              <a:rPr lang="en-US" sz="2200" i="1" baseline="-2500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𝑎𝑡</m:t>
                            </m:r>
                          </m:num>
                          <m:den>
                            <m:r>
                              <a:rPr lang="en-US" sz="2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16</m:t>
                            </m:r>
                          </m:den>
                        </m:f>
                      </m:den>
                    </m:f>
                  </m:oMath>
                </a14:m>
                <a:endParaRPr lang="en-US" sz="2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154" y="5874745"/>
                <a:ext cx="8361691" cy="880754"/>
              </a:xfrm>
              <a:prstGeom prst="rect">
                <a:avLst/>
              </a:prstGeom>
              <a:blipFill rotWithShape="0">
                <a:blip r:embed="rId2"/>
                <a:stretch>
                  <a:fillRect l="-948"/>
                </a:stretch>
              </a:blipFill>
              <a:ln w="28575">
                <a:noFill/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8539EF8-A3CC-574B-9111-4033223010A4}"/>
                  </a:ext>
                </a:extLst>
              </p:cNvPr>
              <p:cNvSpPr txBox="1"/>
              <p:nvPr/>
            </p:nvSpPr>
            <p:spPr>
              <a:xfrm>
                <a:off x="415514" y="708224"/>
                <a:ext cx="4267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§"/>
                </a:pPr>
                <a:r>
                  <a:rPr lang="en-US" sz="2400" dirty="0">
                    <a:cs typeface="Arial" panose="020B0604020202020204" pitchFamily="34" charset="0"/>
                  </a:rPr>
                  <a:t>Si crystal (16 atoms)</a:t>
                </a:r>
              </a:p>
              <a:p>
                <a:pPr marL="285750" indent="-285750">
                  <a:buFont typeface="Wingdings" charset="2"/>
                  <a:buChar char="§"/>
                </a:pPr>
                <a:r>
                  <a:rPr lang="en-US" sz="2400" dirty="0">
                    <a:cs typeface="Arial" panose="020B0604020202020204" pitchFamily="34" charset="0"/>
                  </a:rPr>
                  <a:t>Number of bands: 399</a:t>
                </a:r>
              </a:p>
              <a:p>
                <a:pPr marL="285750" indent="-285750"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𝑤𝑣</m:t>
                        </m:r>
                      </m:sub>
                    </m:sSub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=1,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𝑤𝑐</m:t>
                        </m:r>
                      </m:sub>
                    </m:sSub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=4</a:t>
                </a:r>
                <a:endParaRPr lang="en-US" sz="2400" baseline="-25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539EF8-A3CC-574B-9111-403322301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14" y="708224"/>
                <a:ext cx="426720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85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FAF9917-7205-3E4E-8D38-C3C3A8548897}"/>
                  </a:ext>
                </a:extLst>
              </p:cNvPr>
              <p:cNvSpPr txBox="1"/>
              <p:nvPr/>
            </p:nvSpPr>
            <p:spPr>
              <a:xfrm>
                <a:off x="6414248" y="703588"/>
                <a:ext cx="4267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§"/>
                </a:pPr>
                <a:r>
                  <a:rPr lang="en-US" sz="2400" dirty="0" err="1">
                    <a:cs typeface="Arial" panose="020B0604020202020204" pitchFamily="34" charset="0"/>
                  </a:rPr>
                  <a:t>MgO</a:t>
                </a:r>
                <a:r>
                  <a:rPr lang="en-US" sz="2400" dirty="0">
                    <a:cs typeface="Arial" panose="020B0604020202020204" pitchFamily="34" charset="0"/>
                  </a:rPr>
                  <a:t> crystal (16 atoms)</a:t>
                </a:r>
              </a:p>
              <a:p>
                <a:pPr marL="285750" indent="-285750">
                  <a:buFont typeface="Wingdings" charset="2"/>
                  <a:buChar char="§"/>
                </a:pPr>
                <a:r>
                  <a:rPr lang="en-US" sz="2400" dirty="0">
                    <a:cs typeface="Arial" panose="020B0604020202020204" pitchFamily="34" charset="0"/>
                  </a:rPr>
                  <a:t>Number of bands: 433</a:t>
                </a:r>
              </a:p>
              <a:p>
                <a:pPr marL="285750" indent="-285750"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𝑤𝑣</m:t>
                        </m:r>
                      </m:sub>
                    </m:sSub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=1,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𝑤𝑐</m:t>
                        </m:r>
                      </m:sub>
                    </m:sSub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=4</a:t>
                </a:r>
                <a:endParaRPr lang="en-US" sz="2400" baseline="-25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FAF9917-7205-3E4E-8D38-C3C3A8548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248" y="703588"/>
                <a:ext cx="426720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85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6380F94-5F68-4648-A4C4-EE945D6BA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48" y="2023737"/>
            <a:ext cx="4974917" cy="37311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3B264C-93FB-2440-BBBC-ED9D440CE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07" y="2017486"/>
            <a:ext cx="4949519" cy="3712139"/>
          </a:xfrm>
          <a:prstGeom prst="rect">
            <a:avLst/>
          </a:prstGeom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>
                <a:solidFill>
                  <a:srgbClr val="FFFF00"/>
                </a:solidFill>
                <a:latin typeface="+mn-lt"/>
                <a:cs typeface="Consolas"/>
              </a:rPr>
              <a:t>Windowed Laplace: example</a:t>
            </a:r>
            <a:endParaRPr lang="en-US" sz="3600" b="1" spc="200" dirty="0">
              <a:solidFill>
                <a:srgbClr val="FFFF00"/>
              </a:solidFill>
              <a:latin typeface="+mn-lt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30472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F1B0B03-6C84-8D40-A2E2-FDA344BA3A9B}"/>
              </a:ext>
            </a:extLst>
          </p:cNvPr>
          <p:cNvGrpSpPr/>
          <p:nvPr/>
        </p:nvGrpSpPr>
        <p:grpSpPr>
          <a:xfrm>
            <a:off x="1471334" y="2439001"/>
            <a:ext cx="4624666" cy="4213784"/>
            <a:chOff x="209103" y="2096520"/>
            <a:chExt cx="5153932" cy="46130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103" y="2096520"/>
              <a:ext cx="5153932" cy="222015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330" y="4292925"/>
              <a:ext cx="5041255" cy="241663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683829" y="3345563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2 atoms Si , 8 k-points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Yambo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N</a:t>
            </a:r>
            <a:r>
              <a:rPr lang="en-US" sz="2400" baseline="30000" dirty="0">
                <a:solidFill>
                  <a:srgbClr val="0000FF"/>
                </a:solidFill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GW software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BG* acceleration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8F51DA0-1A2A-EF4F-AD39-999DABDDDDD8}"/>
              </a:ext>
            </a:extLst>
          </p:cNvPr>
          <p:cNvSpPr txBox="1"/>
          <p:nvPr/>
        </p:nvSpPr>
        <p:spPr>
          <a:xfrm>
            <a:off x="166250" y="739592"/>
            <a:ext cx="11876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Correct practical comparison:</a:t>
            </a:r>
          </a:p>
          <a:p>
            <a:pPr marL="342900" indent="-342900" defTabSz="457200"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Our </a:t>
            </a: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N</a:t>
            </a:r>
            <a:r>
              <a:rPr lang="en-US" sz="2400" baseline="30000" dirty="0">
                <a:solidFill>
                  <a:srgbClr val="0000FF"/>
                </a:solidFill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method vs. </a:t>
            </a:r>
            <a:r>
              <a:rPr lang="en-US" sz="2400" dirty="0">
                <a:cs typeface="Arial" panose="020B0604020202020204" pitchFamily="34" charset="0"/>
              </a:rPr>
              <a:t>available</a:t>
            </a: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N</a:t>
            </a:r>
            <a:r>
              <a:rPr lang="en-US" sz="2400" baseline="30000" dirty="0">
                <a:solidFill>
                  <a:srgbClr val="0000FF"/>
                </a:solidFill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method with acceleration</a:t>
            </a:r>
          </a:p>
          <a:p>
            <a:pPr marL="342900" indent="-342900" defTabSz="457200"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Crossover is at very few atoms: </a:t>
            </a: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N</a:t>
            </a:r>
            <a:r>
              <a:rPr lang="en-US" sz="2400" baseline="30000" dirty="0">
                <a:solidFill>
                  <a:srgbClr val="0000FF"/>
                </a:solidFill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method already competitive for small systems</a:t>
            </a:r>
          </a:p>
          <a:p>
            <a:pPr defTabSz="457200"/>
            <a:endParaRPr lang="en-US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99896B-FECF-0145-B02D-3071B2EB1E50}"/>
              </a:ext>
            </a:extLst>
          </p:cNvPr>
          <p:cNvSpPr/>
          <p:nvPr/>
        </p:nvSpPr>
        <p:spPr>
          <a:xfrm>
            <a:off x="6887035" y="6138870"/>
            <a:ext cx="36226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a typeface="Arial" charset="0"/>
                <a:cs typeface="Arial" charset="0"/>
              </a:rPr>
              <a:t>* </a:t>
            </a:r>
            <a:r>
              <a:rPr lang="en-US" sz="1600" dirty="0" err="1">
                <a:ea typeface="Arial" charset="0"/>
                <a:cs typeface="Arial" charset="0"/>
              </a:rPr>
              <a:t>Bruneval</a:t>
            </a:r>
            <a:r>
              <a:rPr lang="en-US" sz="1600" dirty="0">
                <a:ea typeface="Arial" charset="0"/>
                <a:cs typeface="Arial" charset="0"/>
              </a:rPr>
              <a:t> &amp; </a:t>
            </a:r>
            <a:r>
              <a:rPr lang="en-US" sz="1600" dirty="0" err="1">
                <a:ea typeface="Arial" charset="0"/>
                <a:cs typeface="Arial" charset="0"/>
              </a:rPr>
              <a:t>Gonze</a:t>
            </a:r>
            <a:r>
              <a:rPr lang="en-US" sz="1600" dirty="0">
                <a:ea typeface="Arial" charset="0"/>
                <a:cs typeface="Arial" charset="0"/>
              </a:rPr>
              <a:t>, </a:t>
            </a:r>
            <a:r>
              <a:rPr lang="en-US" sz="1600" i="1" dirty="0">
                <a:ea typeface="Arial" charset="0"/>
                <a:cs typeface="Arial" charset="0"/>
              </a:rPr>
              <a:t>PRB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  <a:r>
              <a:rPr lang="en-US" sz="1600" b="1" dirty="0">
                <a:ea typeface="Arial" charset="0"/>
                <a:cs typeface="Arial" charset="0"/>
              </a:rPr>
              <a:t>78</a:t>
            </a:r>
            <a:r>
              <a:rPr lang="en-US" sz="1600" dirty="0">
                <a:ea typeface="Arial" charset="0"/>
                <a:cs typeface="Arial" charset="0"/>
              </a:rPr>
              <a:t> (2008) </a:t>
            </a:r>
            <a:endParaRPr lang="en-US" sz="1600" dirty="0"/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Do I care </a:t>
            </a:r>
            <a:r>
              <a:rPr lang="en-US" sz="3600" b="1" spc="200">
                <a:solidFill>
                  <a:srgbClr val="FFFF00"/>
                </a:solidFill>
                <a:latin typeface="+mn-lt"/>
                <a:cs typeface="Consolas"/>
              </a:rPr>
              <a:t>in practice?</a:t>
            </a:r>
            <a:endParaRPr lang="en-US" sz="3600" b="1" spc="200" dirty="0">
              <a:solidFill>
                <a:srgbClr val="FFFF00"/>
              </a:solidFill>
              <a:latin typeface="+mn-lt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2423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0" y="-2318"/>
            <a:ext cx="12192000" cy="646331"/>
          </a:xfrm>
          <a:prstGeom prst="rect">
            <a:avLst/>
          </a:prstGeom>
          <a:solidFill>
            <a:srgbClr val="59595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/>
            <a:r>
              <a:rPr lang="en-US" sz="3600" b="1" spc="267" dirty="0">
                <a:solidFill>
                  <a:srgbClr val="FFFF00"/>
                </a:solidFill>
                <a:latin typeface="Calibri"/>
              </a:rPr>
              <a:t>Windowed Laplace method for self-energy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7894" y="1623077"/>
                <a:ext cx="7018856" cy="1040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Σ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𝑑𝑦𝑛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mr-IN" sz="24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𝑝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𝑟𝑛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𝜓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mr-IN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𝑠𝑔𝑛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400" i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94" y="1623077"/>
                <a:ext cx="7018856" cy="104060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583652" y="1914565"/>
                <a:ext cx="3139440" cy="5775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: residues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: energies of the poles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𝑊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)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652" y="1914565"/>
                <a:ext cx="3139440" cy="577594"/>
              </a:xfrm>
              <a:prstGeom prst="rect">
                <a:avLst/>
              </a:prstGeom>
              <a:blipFill rotWithShape="0">
                <a:blip r:embed="rId3"/>
                <a:stretch>
                  <a:fillRect l="-2136" t="-7368" b="-1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27258" y="863845"/>
            <a:ext cx="519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Dynamic GW self-energy: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53686" y="4927535"/>
            <a:ext cx="5705645" cy="896346"/>
            <a:chOff x="2942841" y="3947865"/>
            <a:chExt cx="5705645" cy="8963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2942841" y="3954993"/>
                  <a:ext cx="2459519" cy="889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sz="2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mr-I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𝜔</m:t>
                            </m:r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charset="0"/>
                          </a:rPr>
                          <m:t>&gt;</m:t>
                        </m:r>
                        <m:r>
                          <a:rPr lang="en-US" altLang="ko-KR" sz="2400" i="1"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2841" y="3954993"/>
                  <a:ext cx="2459519" cy="88921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188967" y="3947865"/>
                  <a:ext cx="2459519" cy="889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sz="2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mr-I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𝜔</m:t>
                            </m:r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charset="0"/>
                          </a:rPr>
                          <m:t>&lt;</m:t>
                        </m:r>
                        <m:r>
                          <a:rPr lang="en-US" altLang="ko-KR" sz="2400" i="1"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8967" y="3947865"/>
                  <a:ext cx="2459519" cy="88921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/>
            <p:cNvSpPr txBox="1"/>
            <p:nvPr/>
          </p:nvSpPr>
          <p:spPr>
            <a:xfrm>
              <a:off x="5334304" y="4148253"/>
              <a:ext cx="774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47813" y="3049167"/>
            <a:ext cx="7532777" cy="1029128"/>
            <a:chOff x="2787197" y="2555846"/>
            <a:chExt cx="7532777" cy="10291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8865538" y="2555846"/>
                  <a:ext cx="1454436" cy="7862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mr-IN" sz="2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5538" y="2555846"/>
                  <a:ext cx="1454436" cy="78624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2787197" y="2555846"/>
                  <a:ext cx="4789453" cy="10291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sz="2400" i="1">
                                    <a:latin typeface="Cambria Math" charset="0"/>
                                  </a:rPr>
                                  <m:t>𝑝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𝑟𝑛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𝜓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charset="0"/>
                              </a:rPr>
                              <m:t>𝐹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mr-I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𝜔</m:t>
                            </m:r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7197" y="2555846"/>
                  <a:ext cx="4789453" cy="102912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1185785" y="4253850"/>
            <a:ext cx="9520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Gauss-Laguerre quadrature not appropriate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995523" y="6109683"/>
                <a:ext cx="5352876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ea typeface="Cambria Math" charset="0"/>
                    <a:cs typeface="Cambria Math" charset="0"/>
                  </a:rPr>
                  <a:t>For small </a:t>
                </a:r>
                <a14:m>
                  <m:oMath xmlns:m="http://schemas.openxmlformats.org/officeDocument/2006/math">
                    <m:r>
                      <a:rPr lang="mr-I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sz="2400" dirty="0"/>
                  <a:t>: little contribution</a:t>
                </a:r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523" y="6109683"/>
                <a:ext cx="5352876" cy="490199"/>
              </a:xfrm>
              <a:prstGeom prst="rect">
                <a:avLst/>
              </a:prstGeom>
              <a:blipFill rotWithShape="0">
                <a:blip r:embed="rId8"/>
                <a:stretch>
                  <a:fillRect l="-1708" t="-8642" r="-56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137266" y="4164506"/>
                <a:ext cx="2422266" cy="763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solidFill>
                            <a:srgbClr val="0432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66" y="4164506"/>
                <a:ext cx="2422266" cy="7630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05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0" y="-2318"/>
            <a:ext cx="12192000" cy="646331"/>
          </a:xfrm>
          <a:prstGeom prst="rect">
            <a:avLst/>
          </a:prstGeom>
          <a:solidFill>
            <a:srgbClr val="59595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/>
            <a:r>
              <a:rPr lang="en-US" sz="3600" b="1" spc="267" dirty="0">
                <a:solidFill>
                  <a:srgbClr val="FFFF00"/>
                </a:solidFill>
                <a:latin typeface="Calibri"/>
              </a:rPr>
              <a:t>New quadrature for overlapping windows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1141710"/>
            <a:ext cx="5283201" cy="3962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201" y="787400"/>
            <a:ext cx="5588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tx2"/>
                </a:solidFill>
              </a:rPr>
              <a:t>New quadrature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17600" y="5926655"/>
            <a:ext cx="4368800" cy="881652"/>
            <a:chOff x="5105400" y="1315819"/>
            <a:chExt cx="3276600" cy="6612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638800" y="1315819"/>
                  <a:ext cx="2743200" cy="661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400" i="1"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𝑣</m:t>
                            </m:r>
                          </m:sup>
                        </m:sSup>
                        <m:r>
                          <a:rPr lang="en-US" sz="2400" b="1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400" i="1"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400" b="1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1315819"/>
                  <a:ext cx="2743200" cy="70814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50862" b="-6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>
            <a:xfrm>
              <a:off x="5105400" y="1504950"/>
              <a:ext cx="533400" cy="0"/>
            </a:xfrm>
            <a:prstGeom prst="line">
              <a:avLst/>
            </a:prstGeom>
            <a:ln>
              <a:solidFill>
                <a:srgbClr val="0000FF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05400" y="180975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33079" y="5144345"/>
                <a:ext cx="3144707" cy="710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latin typeface="Cambria Math" charset="0"/>
                        </a:rPr>
                        <m:t>𝐹</m:t>
                      </m:r>
                      <m:d>
                        <m:dPr>
                          <m:ctrlPr>
                            <a:rPr lang="en-US" sz="2133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133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2133" i="1">
                          <a:latin typeface="Cambria Math" charset="0"/>
                        </a:rPr>
                        <m:t>=</m:t>
                      </m:r>
                      <m:r>
                        <a:rPr lang="en-US" sz="2133" i="1">
                          <a:latin typeface="Cambria Math" charset="0"/>
                        </a:rPr>
                        <m:t>𝐼𝑚</m:t>
                      </m:r>
                      <m:nary>
                        <m:naryPr>
                          <m:ctrlPr>
                            <a:rPr lang="is-IS" sz="2133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133" i="1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is-IS" sz="2133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2133" i="1">
                              <a:latin typeface="Cambria Math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133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133" i="1">
                                  <a:latin typeface="Cambria Math" charset="0"/>
                                </a:rPr>
                                <m:t>𝑣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133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133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133" i="1">
                                  <a:latin typeface="Cambria Math" charset="0"/>
                                </a:rPr>
                                <m:t>𝑖𝑣𝑥</m:t>
                              </m:r>
                            </m:sup>
                          </m:sSup>
                          <m:r>
                            <a:rPr lang="en-US" sz="2133" i="1">
                              <a:latin typeface="Cambria Math" charset="0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809" y="3858258"/>
                <a:ext cx="2360005" cy="532775"/>
              </a:xfrm>
              <a:prstGeom prst="rect">
                <a:avLst/>
              </a:prstGeom>
              <a:blipFill rotWithShape="0">
                <a:blip r:embed="rId5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558383" y="1803400"/>
              <a:ext cx="5283201" cy="4258114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176106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76106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76106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9161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% error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</a:t>
                          </a:r>
                          <a:r>
                            <a:rPr lang="en-US" sz="2400" baseline="-25000" dirty="0"/>
                            <a:t>q</a:t>
                          </a:r>
                          <a:r>
                            <a:rPr lang="en-US" sz="2400" dirty="0"/>
                            <a:t> 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latin typeface="Cambria Math" charset="0"/>
                                    </a:rPr>
                                    <m:t>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aseline="0" dirty="0"/>
                            <a:t>)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</a:t>
                          </a:r>
                          <a:r>
                            <a:rPr lang="en-US" sz="2400" baseline="-25000" dirty="0"/>
                            <a:t>q</a:t>
                          </a:r>
                          <a:r>
                            <a:rPr lang="en-US" sz="2400" dirty="0"/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latin typeface="Cambria Math" charset="0"/>
                                    </a:rPr>
                                    <m:t>𝒗</m:t>
                                  </m:r>
                                  <m:r>
                                    <a:rPr lang="en-US" sz="2400" b="1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1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latin typeface="Cambria Math" charset="0"/>
                                        </a:rPr>
                                        <m:t>𝒗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latin typeface="Cambria Math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400" b="1" i="1" smtClean="0">
                                      <a:latin typeface="Cambria Math" charset="0"/>
                                    </a:rPr>
                                    <m:t>/</m:t>
                                  </m:r>
                                  <m:r>
                                    <a:rPr lang="en-US" sz="2400" b="1" i="1" smtClean="0"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683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6683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24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6683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0.1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124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6683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0.01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547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15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6683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0.001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2216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36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4849231"/>
                  </p:ext>
                </p:extLst>
              </p:nvPr>
            </p:nvGraphicFramePr>
            <p:xfrm>
              <a:off x="4918787" y="1352550"/>
              <a:ext cx="3962400" cy="3193444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1320800"/>
                    <a:gridCol w="1320800"/>
                    <a:gridCol w="1320800"/>
                  </a:tblGrid>
                  <a:tr h="687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% error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00000" t="-4425" r="-100922" b="-369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00000" t="-4425" r="-922" b="-369027"/>
                          </a:stretch>
                        </a:blipFill>
                      </a:tcPr>
                    </a:tc>
                  </a:tr>
                  <a:tr h="5012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5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6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anchor="ctr"/>
                    </a:tc>
                  </a:tr>
                  <a:tr h="5012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24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anchor="ctr"/>
                    </a:tc>
                  </a:tr>
                  <a:tr h="5012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0.1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124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5</a:t>
                          </a:r>
                          <a:endParaRPr lang="en-US" sz="1800" dirty="0"/>
                        </a:p>
                      </a:txBody>
                      <a:tcPr anchor="ctr"/>
                    </a:tc>
                  </a:tr>
                  <a:tr h="5012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0.01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547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15</a:t>
                          </a:r>
                          <a:endParaRPr lang="en-US" sz="1800" dirty="0"/>
                        </a:p>
                      </a:txBody>
                      <a:tcPr anchor="ctr"/>
                    </a:tc>
                  </a:tr>
                  <a:tr h="5012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0.001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2216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36</a:t>
                          </a:r>
                          <a:endParaRPr lang="en-US" sz="1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TextBox 11"/>
          <p:cNvSpPr txBox="1"/>
          <p:nvPr/>
        </p:nvSpPr>
        <p:spPr>
          <a:xfrm>
            <a:off x="6400799" y="787400"/>
            <a:ext cx="54864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rgbClr val="004080"/>
                </a:solidFill>
              </a:rPr>
              <a:t>Size of quadrature grid</a:t>
            </a:r>
          </a:p>
        </p:txBody>
      </p:sp>
    </p:spTree>
    <p:extLst>
      <p:ext uri="{BB962C8B-B14F-4D97-AF65-F5344CB8AC3E}">
        <p14:creationId xmlns:p14="http://schemas.microsoft.com/office/powerpoint/2010/main" val="814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0" y="-2318"/>
            <a:ext cx="12192000" cy="646331"/>
          </a:xfrm>
          <a:prstGeom prst="rect">
            <a:avLst/>
          </a:prstGeom>
          <a:solidFill>
            <a:srgbClr val="59595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/>
            <a:r>
              <a:rPr lang="en-US" sz="3600" b="1" spc="267" dirty="0">
                <a:solidFill>
                  <a:srgbClr val="FFFF00"/>
                </a:solidFill>
                <a:latin typeface="Calibri"/>
              </a:rPr>
              <a:t>Results - G</a:t>
            </a:r>
            <a:r>
              <a:rPr lang="en-US" sz="3600" b="1" spc="267" baseline="-25000" dirty="0">
                <a:solidFill>
                  <a:srgbClr val="FFFF00"/>
                </a:solidFill>
                <a:latin typeface="Calibri"/>
              </a:rPr>
              <a:t>0</a:t>
            </a:r>
            <a:r>
              <a:rPr lang="en-US" sz="3600" b="1" spc="267" dirty="0">
                <a:solidFill>
                  <a:srgbClr val="FFFF00"/>
                </a:solidFill>
                <a:latin typeface="Calibri"/>
              </a:rPr>
              <a:t>W</a:t>
            </a:r>
            <a:r>
              <a:rPr lang="en-US" sz="3600" b="1" spc="267" baseline="-25000" dirty="0">
                <a:solidFill>
                  <a:srgbClr val="FFFF00"/>
                </a:solidFill>
                <a:latin typeface="Calibri"/>
              </a:rPr>
              <a:t>0</a:t>
            </a:r>
            <a:r>
              <a:rPr lang="en-US" sz="3600" b="1" spc="267" dirty="0">
                <a:solidFill>
                  <a:srgbClr val="FFFF00"/>
                </a:solidFill>
                <a:latin typeface="Calibri"/>
              </a:rPr>
              <a:t> gap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61050"/>
            <a:ext cx="5801989" cy="4351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8000" y="787401"/>
                <a:ext cx="5689600" cy="12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>
                  <a:buFont typeface="Wingdings" charset="2"/>
                  <a:buChar char="§"/>
                </a:pPr>
                <a:r>
                  <a:rPr lang="en-US" sz="2400" dirty="0"/>
                  <a:t>Si crystal (16 atoms)</a:t>
                </a:r>
              </a:p>
              <a:p>
                <a:pPr marL="380990" indent="-380990">
                  <a:buFont typeface="Wingdings" charset="2"/>
                  <a:buChar char="§"/>
                </a:pPr>
                <a:r>
                  <a:rPr lang="en-US" sz="2400" dirty="0"/>
                  <a:t>Number of bands: 399</a:t>
                </a:r>
              </a:p>
              <a:p>
                <a:pPr marL="380990" indent="-380990"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𝑝𝑤</m:t>
                        </m:r>
                      </m:sub>
                    </m:sSub>
                  </m:oMath>
                </a14:m>
                <a:r>
                  <a:rPr lang="en-US" sz="2400" dirty="0"/>
                  <a:t>=15,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𝑛𝑤</m:t>
                        </m:r>
                      </m:sub>
                    </m:sSub>
                  </m:oMath>
                </a14:m>
                <a:r>
                  <a:rPr lang="en-US" sz="2400" dirty="0"/>
                  <a:t>=30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90550"/>
                <a:ext cx="4267200" cy="959558"/>
              </a:xfrm>
              <a:prstGeom prst="rect">
                <a:avLst/>
              </a:prstGeom>
              <a:blipFill rotWithShape="0">
                <a:blip r:embed="rId3"/>
                <a:stretch>
                  <a:fillRect l="-1000" t="-3822" b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2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62133" y="55922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36422"/>
              </p:ext>
            </p:extLst>
          </p:nvPr>
        </p:nvGraphicFramePr>
        <p:xfrm>
          <a:off x="2839508" y="1056334"/>
          <a:ext cx="6420911" cy="472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9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63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55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5300">
                <a:tc gridSpan="2"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Phase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Serial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Parallel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aseline="0" dirty="0"/>
                        <a:t>Compute P in </a:t>
                      </a:r>
                      <a:r>
                        <a:rPr lang="en-US" sz="2100" baseline="0" dirty="0" err="1"/>
                        <a:t>RSpace</a:t>
                      </a:r>
                      <a:endParaRPr lang="en-US" sz="2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Complete</a:t>
                      </a: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Complete</a:t>
                      </a: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r>
                        <a:rPr lang="en-US" sz="2100" dirty="0"/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FFT P to </a:t>
                      </a:r>
                      <a:r>
                        <a:rPr lang="en-US" sz="2100" dirty="0" err="1"/>
                        <a:t>GSpace</a:t>
                      </a:r>
                      <a:endParaRPr lang="en-US" sz="2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Complete</a:t>
                      </a: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Complete</a:t>
                      </a: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100" dirty="0"/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Invert epsilon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Complete</a:t>
                      </a: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Complete</a:t>
                      </a: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/>
                        <a:t>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Plasmon pole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Complete</a:t>
                      </a: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In Progress</a:t>
                      </a: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/>
                        <a:t>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COHSEX</a:t>
                      </a:r>
                      <a:r>
                        <a:rPr lang="en-US" sz="2100" baseline="0" dirty="0"/>
                        <a:t> s</a:t>
                      </a:r>
                      <a:r>
                        <a:rPr lang="en-US" sz="2100" dirty="0"/>
                        <a:t>elf-energy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Complete</a:t>
                      </a: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Complete</a:t>
                      </a: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/>
                        <a:t>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Dynamic self-energy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Complete</a:t>
                      </a: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In Progress</a:t>
                      </a: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100" dirty="0"/>
                        <a:t>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Coulomb Truncation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Future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Future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86673" y="6090596"/>
            <a:ext cx="7772401" cy="430887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Aim to release parallel COHSEX version late spring 2018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Where we are with </a:t>
            </a:r>
            <a:r>
              <a:rPr lang="en-US" sz="3600" b="1" spc="200" dirty="0" err="1">
                <a:solidFill>
                  <a:srgbClr val="FFFF00"/>
                </a:solidFill>
                <a:latin typeface="+mn-lt"/>
                <a:cs typeface="Consolas"/>
              </a:rPr>
              <a:t>OpenAtom</a:t>
            </a:r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 GW</a:t>
            </a:r>
          </a:p>
        </p:txBody>
      </p:sp>
    </p:spTree>
    <p:extLst>
      <p:ext uri="{BB962C8B-B14F-4D97-AF65-F5344CB8AC3E}">
        <p14:creationId xmlns:p14="http://schemas.microsoft.com/office/powerpoint/2010/main" val="126329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88804"/>
              </p:ext>
            </p:extLst>
          </p:nvPr>
        </p:nvGraphicFramePr>
        <p:xfrm>
          <a:off x="304800" y="1177611"/>
          <a:ext cx="6248401" cy="1920875"/>
        </p:xfrm>
        <a:graphic>
          <a:graphicData uri="http://schemas.openxmlformats.org/drawingml/2006/table">
            <a:tbl>
              <a:tblPr/>
              <a:tblGrid>
                <a:gridCol w="1793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63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89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Material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LDA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Expt. [1]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Diamond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3.9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5.48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Si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0.5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1.17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LiCl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6.0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9.4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SrTiO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2.0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3.25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785258" y="715946"/>
            <a:ext cx="3189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ea typeface="Arial" charset="0"/>
                <a:cs typeface="Arial" charset="0"/>
              </a:rPr>
              <a:t>Energy gaps (</a:t>
            </a:r>
            <a:r>
              <a:rPr lang="en-US" sz="2400" dirty="0" err="1">
                <a:ea typeface="Arial" charset="0"/>
                <a:cs typeface="Arial" charset="0"/>
              </a:rPr>
              <a:t>eV</a:t>
            </a:r>
            <a:r>
              <a:rPr lang="en-US" sz="2400" dirty="0"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6878580" y="2481151"/>
            <a:ext cx="5106591" cy="61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ea typeface="Arial" charset="0"/>
                <a:cs typeface="Arial" charset="0"/>
              </a:rPr>
              <a:t>[1] </a:t>
            </a:r>
            <a:r>
              <a:rPr lang="en-US" dirty="0" err="1">
                <a:ea typeface="Arial" charset="0"/>
                <a:cs typeface="Arial" charset="0"/>
              </a:rPr>
              <a:t>Landolt-Bornstien</a:t>
            </a:r>
            <a:r>
              <a:rPr lang="en-US" dirty="0">
                <a:ea typeface="Arial" charset="0"/>
                <a:cs typeface="Arial" charset="0"/>
              </a:rPr>
              <a:t>, vol. III; </a:t>
            </a:r>
            <a:r>
              <a:rPr lang="en-US" dirty="0" err="1">
                <a:ea typeface="Arial" charset="0"/>
                <a:cs typeface="Arial" charset="0"/>
              </a:rPr>
              <a:t>Baldini</a:t>
            </a:r>
            <a:r>
              <a:rPr lang="en-US" dirty="0">
                <a:ea typeface="Arial" charset="0"/>
                <a:cs typeface="Arial" charset="0"/>
              </a:rPr>
              <a:t> &amp; </a:t>
            </a:r>
            <a:r>
              <a:rPr lang="en-US" dirty="0" err="1">
                <a:ea typeface="Arial" charset="0"/>
                <a:cs typeface="Arial" charset="0"/>
              </a:rPr>
              <a:t>Bosacchi</a:t>
            </a:r>
            <a:r>
              <a:rPr lang="en-US" dirty="0">
                <a:ea typeface="Arial" charset="0"/>
                <a:cs typeface="Arial" charset="0"/>
              </a:rPr>
              <a:t>, </a:t>
            </a:r>
            <a:r>
              <a:rPr lang="en-US" i="1" dirty="0">
                <a:ea typeface="Arial" charset="0"/>
                <a:cs typeface="Arial" charset="0"/>
              </a:rPr>
              <a:t>Phys. Stat. Solidi</a:t>
            </a:r>
            <a:r>
              <a:rPr lang="en-US" dirty="0">
                <a:ea typeface="Arial" charset="0"/>
                <a:cs typeface="Arial" charset="0"/>
              </a:rPr>
              <a:t>  (1970).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364230" y="3483951"/>
            <a:ext cx="4335463" cy="3172194"/>
            <a:chOff x="4838699" y="2898406"/>
            <a:chExt cx="4334873" cy="3172194"/>
          </a:xfrm>
        </p:grpSpPr>
        <p:pic>
          <p:nvPicPr>
            <p:cNvPr id="7" name="Picture 1" descr="Photo Apr 29, 10 07 45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699" y="3150351"/>
              <a:ext cx="4334873" cy="2920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6162308" y="2898406"/>
              <a:ext cx="20647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+mn-lt"/>
                  <a:ea typeface="Arial" charset="0"/>
                  <a:cs typeface="Arial" charset="0"/>
                </a:rPr>
                <a:t>Solar spectrum</a:t>
              </a:r>
            </a:p>
          </p:txBody>
        </p:sp>
      </p:grp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DFT: problems </a:t>
            </a:r>
            <a:r>
              <a:rPr lang="en-US" sz="3600" b="1" spc="200">
                <a:solidFill>
                  <a:srgbClr val="FFFF00"/>
                </a:solidFill>
                <a:latin typeface="+mn-lt"/>
                <a:cs typeface="Consolas"/>
              </a:rPr>
              <a:t>with excitations</a:t>
            </a:r>
            <a:endParaRPr lang="en-US" sz="3600" b="1" spc="200" dirty="0">
              <a:solidFill>
                <a:srgbClr val="FFFF00"/>
              </a:solidFill>
              <a:latin typeface="+mn-lt"/>
              <a:cs typeface="Consola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08153" y="3483951"/>
            <a:ext cx="3857119" cy="2985696"/>
            <a:chOff x="6377368" y="3599226"/>
            <a:chExt cx="3857119" cy="2985696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368" y="3599226"/>
              <a:ext cx="3857119" cy="2985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9546771" y="3889862"/>
              <a:ext cx="293915" cy="20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50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6"/>
          <p:cNvSpPr txBox="1">
            <a:spLocks noChangeArrowheads="1"/>
          </p:cNvSpPr>
          <p:nvPr/>
        </p:nvSpPr>
        <p:spPr bwMode="auto">
          <a:xfrm>
            <a:off x="1360280" y="644592"/>
            <a:ext cx="950366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buFont typeface="Wingdings" charset="2"/>
              <a:buChar char="§"/>
            </a:pPr>
            <a:endParaRPr lang="en-US" sz="2800" dirty="0" smtClean="0">
              <a:latin typeface="+mn-lt"/>
              <a:ea typeface="Arial" charset="0"/>
              <a:cs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2800" dirty="0" err="1" smtClean="0">
                <a:latin typeface="+mn-lt"/>
                <a:ea typeface="Arial" charset="0"/>
                <a:cs typeface="Arial" charset="0"/>
              </a:rPr>
              <a:t>OpenAtom</a:t>
            </a:r>
            <a:r>
              <a:rPr lang="en-US" sz="2800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sz="2800" dirty="0">
                <a:latin typeface="+mn-lt"/>
                <a:ea typeface="Arial" charset="0"/>
                <a:cs typeface="Arial" charset="0"/>
              </a:rPr>
              <a:t>framework</a:t>
            </a:r>
          </a:p>
          <a:p>
            <a:pPr>
              <a:buFont typeface="Wingdings" charset="2"/>
              <a:buChar char="§"/>
            </a:pPr>
            <a:endParaRPr lang="en-US" sz="2800" dirty="0">
              <a:latin typeface="+mn-lt"/>
              <a:ea typeface="Arial" charset="0"/>
              <a:cs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2800" dirty="0">
                <a:latin typeface="+mn-lt"/>
                <a:ea typeface="Arial" charset="0"/>
                <a:cs typeface="Arial" charset="0"/>
              </a:rPr>
              <a:t>r-space has many advantages for GW</a:t>
            </a:r>
          </a:p>
          <a:p>
            <a:pPr>
              <a:buFont typeface="Wingdings" charset="2"/>
              <a:buChar char="§"/>
            </a:pPr>
            <a:endParaRPr lang="en-US" altLang="ja-JP" sz="2800" dirty="0">
              <a:latin typeface="+mn-lt"/>
              <a:ea typeface="Arial" charset="0"/>
              <a:cs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altLang="ja-JP" sz="2800" dirty="0">
                <a:latin typeface="+mn-lt"/>
                <a:ea typeface="Arial" charset="0"/>
                <a:cs typeface="Arial" charset="0"/>
              </a:rPr>
              <a:t>Charm++ run time library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altLang="ja-JP" sz="2800" dirty="0">
                <a:latin typeface="+mn-lt"/>
                <a:ea typeface="Arial" charset="0"/>
                <a:cs typeface="Arial" charset="0"/>
              </a:rPr>
              <a:t>Reduces parallelization/porting/refactoring headaches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altLang="ja-JP" sz="2800" dirty="0">
                <a:latin typeface="+mn-lt"/>
                <a:ea typeface="Arial" charset="0"/>
                <a:cs typeface="Arial" charset="0"/>
              </a:rPr>
              <a:t>Good performance, very good </a:t>
            </a:r>
            <a:r>
              <a:rPr lang="en-US" altLang="ja-JP" sz="2800" dirty="0" smtClean="0">
                <a:latin typeface="+mn-lt"/>
                <a:ea typeface="Arial" charset="0"/>
                <a:cs typeface="Arial" charset="0"/>
              </a:rPr>
              <a:t>scaling</a:t>
            </a:r>
            <a:endParaRPr lang="en-US" altLang="ja-JP" sz="2800" dirty="0">
              <a:latin typeface="+mn-lt"/>
              <a:ea typeface="Arial" charset="0"/>
              <a:cs typeface="Arial" charset="0"/>
            </a:endParaRPr>
          </a:p>
          <a:p>
            <a:pPr marL="914400" lvl="1" indent="-457200">
              <a:buFont typeface="Wingdings" charset="2"/>
              <a:buChar char="§"/>
            </a:pPr>
            <a:endParaRPr lang="en-US" altLang="ja-JP" sz="2800" dirty="0">
              <a:latin typeface="+mn-lt"/>
              <a:ea typeface="Arial" charset="0"/>
              <a:cs typeface="Arial" charset="0"/>
            </a:endParaRPr>
          </a:p>
          <a:p>
            <a:pPr marL="0">
              <a:buFont typeface="Wingdings" charset="2"/>
              <a:buChar char="§"/>
            </a:pPr>
            <a:r>
              <a:rPr lang="en-US" altLang="ja-JP" sz="2800" dirty="0">
                <a:latin typeface="+mn-lt"/>
                <a:ea typeface="Arial" charset="0"/>
                <a:cs typeface="Arial" charset="0"/>
              </a:rPr>
              <a:t>r-space </a:t>
            </a:r>
            <a:r>
              <a:rPr lang="en-US" altLang="ja-JP" sz="2800" dirty="0" err="1">
                <a:latin typeface="+mn-lt"/>
                <a:ea typeface="Arial" charset="0"/>
                <a:cs typeface="Arial" charset="0"/>
              </a:rPr>
              <a:t>separability</a:t>
            </a:r>
            <a:r>
              <a:rPr lang="en-US" altLang="ja-JP" sz="2800" dirty="0">
                <a:latin typeface="+mn-lt"/>
                <a:ea typeface="Arial" charset="0"/>
                <a:cs typeface="Arial" charset="0"/>
              </a:rPr>
              <a:t> leads to </a:t>
            </a:r>
            <a:r>
              <a:rPr lang="en-US" altLang="ja-JP" sz="2800" i="1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altLang="ja-JP" sz="2800" i="1" baseline="300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3</a:t>
            </a:r>
            <a:r>
              <a:rPr lang="en-US" altLang="ja-JP" sz="2800" dirty="0">
                <a:latin typeface="+mn-lt"/>
                <a:ea typeface="Arial" charset="0"/>
                <a:cs typeface="Arial" charset="0"/>
              </a:rPr>
              <a:t> scaling GW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altLang="ja-JP" sz="2800" dirty="0">
                <a:latin typeface="+mn-lt"/>
                <a:ea typeface="Arial" charset="0"/>
                <a:cs typeface="Arial" charset="0"/>
              </a:rPr>
              <a:t>Straightforward change to sum-over-states methods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altLang="ja-JP" sz="2800" dirty="0">
                <a:latin typeface="+mn-lt"/>
                <a:ea typeface="Arial" charset="0"/>
                <a:cs typeface="Arial" charset="0"/>
              </a:rPr>
              <a:t>Crossover with </a:t>
            </a:r>
            <a:r>
              <a:rPr lang="en-US" altLang="ja-JP" sz="2800" i="1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altLang="ja-JP" sz="2800" i="1" baseline="300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4</a:t>
            </a:r>
            <a:r>
              <a:rPr lang="en-US" altLang="ja-JP" sz="2800" dirty="0">
                <a:latin typeface="+mn-lt"/>
                <a:ea typeface="Arial" charset="0"/>
                <a:cs typeface="Arial" charset="0"/>
              </a:rPr>
              <a:t> for    </a:t>
            </a:r>
            <a:r>
              <a:rPr lang="en-US" altLang="ja-JP" sz="2800" i="1" dirty="0" err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altLang="ja-JP" sz="2800" i="1" baseline="-25000" dirty="0" err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atoms</a:t>
            </a:r>
            <a:r>
              <a:rPr lang="en-US" altLang="ja-JP" sz="2800" dirty="0">
                <a:latin typeface="+mn-lt"/>
                <a:ea typeface="Arial" charset="0"/>
                <a:cs typeface="Arial" charset="0"/>
              </a:rPr>
              <a:t>~ 5-10</a:t>
            </a:r>
          </a:p>
          <a:p>
            <a:pPr marL="914400" lvl="1" indent="-457200">
              <a:buFont typeface="Wingdings" charset="2"/>
              <a:buChar char="§"/>
            </a:pPr>
            <a:endParaRPr lang="en-US" altLang="ja-JP" sz="280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54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 </a:t>
            </a:r>
            <a:r>
              <a:rPr lang="en-US" b="1"/>
              <a:t>up slides</a:t>
            </a:r>
          </a:p>
        </p:txBody>
      </p:sp>
    </p:spTree>
    <p:extLst>
      <p:ext uri="{BB962C8B-B14F-4D97-AF65-F5344CB8AC3E}">
        <p14:creationId xmlns:p14="http://schemas.microsoft.com/office/powerpoint/2010/main" val="13170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4680E8-71D3-F442-89A8-E5181FA4F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08" y="1326486"/>
            <a:ext cx="4663440" cy="5852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6314" y="2446328"/>
            <a:ext cx="47268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</a:rPr>
              <a:t>Directly compute </a:t>
            </a:r>
            <a:r>
              <a:rPr lang="en-US" sz="2400" i="1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</a:rPr>
              <a:t> in </a:t>
            </a:r>
            <a:r>
              <a:rPr lang="en-US" sz="2400" i="1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</a:rPr>
              <a:t> space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</a:rPr>
              <a:t>Many  FFTs :  </a:t>
            </a:r>
            <a:r>
              <a:rPr lang="en-US" sz="2400" i="1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c</a:t>
            </a:r>
            <a:endParaRPr lang="en-US" sz="2400" i="1" baseline="-25000" dirty="0">
              <a:solidFill>
                <a:srgbClr val="0000FF"/>
              </a:solidFill>
              <a:ea typeface="Arial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</a:rPr>
              <a:t>Big multiply: </a:t>
            </a:r>
            <a:r>
              <a:rPr lang="en-US" sz="2400" i="1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v</a:t>
            </a:r>
            <a:r>
              <a:rPr lang="en-US" sz="2400" i="1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c</a:t>
            </a:r>
            <a:r>
              <a:rPr lang="en-US" sz="2400" i="1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 N</a:t>
            </a:r>
            <a:r>
              <a:rPr lang="en-US" sz="2400" i="1" baseline="-250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G</a:t>
            </a:r>
            <a:r>
              <a:rPr lang="en-US" sz="2400" baseline="300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 = O(N</a:t>
            </a:r>
            <a:r>
              <a:rPr lang="en-US" sz="2400" baseline="300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)</a:t>
            </a:r>
            <a:endParaRPr lang="en-US" sz="2400" baseline="30000" dirty="0">
              <a:solidFill>
                <a:srgbClr val="0000FF"/>
              </a:solidFill>
              <a:ea typeface="Arial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68E556B-8C1E-814D-B99F-603D1B230E17}"/>
              </a:ext>
            </a:extLst>
          </p:cNvPr>
          <p:cNvGrpSpPr/>
          <p:nvPr/>
        </p:nvGrpSpPr>
        <p:grpSpPr>
          <a:xfrm>
            <a:off x="2174155" y="1375407"/>
            <a:ext cx="1903057" cy="887383"/>
            <a:chOff x="1249146" y="1272375"/>
            <a:chExt cx="1903057" cy="8873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2AE815D-E3EE-C642-B4FA-2331E332C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9146" y="1897999"/>
              <a:ext cx="1903057" cy="26175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35034" y="1272375"/>
              <a:ext cx="1098641" cy="42026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00914" y="4190654"/>
            <a:ext cx="35937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ea typeface="Arial" charset="0"/>
                <a:cs typeface="Arial" charset="0"/>
              </a:rPr>
              <a:t> : # occupied states</a:t>
            </a:r>
          </a:p>
          <a:p>
            <a:r>
              <a:rPr lang="en-US" sz="2400" i="1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c</a:t>
            </a:r>
            <a:r>
              <a:rPr lang="en-US" sz="2400" i="1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Arial" charset="0"/>
                <a:cs typeface="Arial" charset="0"/>
              </a:rPr>
              <a:t>: # unoccupied states</a:t>
            </a:r>
          </a:p>
          <a:p>
            <a:r>
              <a:rPr lang="en-US" sz="2400" i="1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ea typeface="Arial" charset="0"/>
                <a:cs typeface="Arial" charset="0"/>
              </a:rPr>
              <a:t> : # of G vectors</a:t>
            </a:r>
          </a:p>
        </p:txBody>
      </p:sp>
      <p:cxnSp>
        <p:nvCxnSpPr>
          <p:cNvPr id="10" name="Straight Connector 9"/>
          <p:cNvCxnSpPr>
            <a:stCxn id="25" idx="2"/>
          </p:cNvCxnSpPr>
          <p:nvPr/>
        </p:nvCxnSpPr>
        <p:spPr bwMode="auto">
          <a:xfrm>
            <a:off x="6096000" y="644592"/>
            <a:ext cx="0" cy="621340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687989" y="5839207"/>
            <a:ext cx="4062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i="1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v</a:t>
            </a:r>
            <a:r>
              <a:rPr lang="en-US" sz="2400" i="1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c</a:t>
            </a:r>
            <a:r>
              <a:rPr lang="en-US" sz="2400" i="1" baseline="-25000" dirty="0">
                <a:solidFill>
                  <a:srgbClr val="000000"/>
                </a:solidFill>
                <a:ea typeface="Arial" charset="0"/>
                <a:cs typeface="Arial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</a:rPr>
              <a:t>FFTs needed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</a:rPr>
              <a:t>Big </a:t>
            </a:r>
            <a:r>
              <a:rPr lang="en-US" sz="24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O(N</a:t>
            </a:r>
            <a:r>
              <a:rPr lang="en-US" sz="2400" baseline="300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</a:rPr>
              <a:t>matrix multiply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468109" y="2706080"/>
            <a:ext cx="3247041" cy="2811026"/>
            <a:chOff x="5843700" y="2706080"/>
            <a:chExt cx="3247041" cy="28110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4695" y="2706080"/>
              <a:ext cx="902675" cy="3200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91355" y="3629082"/>
              <a:ext cx="1009357" cy="3200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43700" y="4582304"/>
              <a:ext cx="1107831" cy="320040"/>
            </a:xfrm>
            <a:prstGeom prst="rect">
              <a:avLst/>
            </a:prstGeom>
          </p:spPr>
        </p:pic>
        <p:sp>
          <p:nvSpPr>
            <p:cNvPr id="16" name="Down Arrow 15"/>
            <p:cNvSpPr/>
            <p:nvPr/>
          </p:nvSpPr>
          <p:spPr bwMode="auto">
            <a:xfrm>
              <a:off x="6282909" y="3088497"/>
              <a:ext cx="226251" cy="469989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>
              <a:off x="6282909" y="4021019"/>
              <a:ext cx="226251" cy="469989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02899" y="3127825"/>
              <a:ext cx="16255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FFT </a:t>
              </a:r>
              <a:r>
                <a:rPr lang="en-US" sz="2400" i="1" dirty="0" err="1">
                  <a:solidFill>
                    <a:srgbClr val="0000FF"/>
                  </a:solidFill>
                  <a:ea typeface="Arial" charset="0"/>
                  <a:cs typeface="Times New Roman" panose="02020603050405020304" pitchFamily="18" charset="0"/>
                </a:rPr>
                <a:t>N</a:t>
              </a:r>
              <a:r>
                <a:rPr lang="en-US" sz="2400" i="1" baseline="-25000" dirty="0" err="1">
                  <a:solidFill>
                    <a:srgbClr val="0000FF"/>
                  </a:solidFill>
                  <a:ea typeface="Arial" charset="0"/>
                  <a:cs typeface="Times New Roman" panose="02020603050405020304" pitchFamily="18" charset="0"/>
                </a:rPr>
                <a:t>r</a:t>
              </a:r>
              <a:r>
                <a:rPr lang="en-US" sz="2400" dirty="0">
                  <a:solidFill>
                    <a:srgbClr val="0000FF"/>
                  </a:solidFill>
                  <a:ea typeface="Arial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rows</a:t>
              </a:r>
              <a:endParaRPr lang="en-US" sz="2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63495" y="4040929"/>
              <a:ext cx="2073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FFT </a:t>
              </a:r>
              <a:r>
                <a:rPr lang="en-US" sz="2400" i="1" dirty="0" err="1">
                  <a:solidFill>
                    <a:srgbClr val="0000FF"/>
                  </a:solidFill>
                  <a:ea typeface="Arial" charset="0"/>
                  <a:cs typeface="Times New Roman" panose="02020603050405020304" pitchFamily="18" charset="0"/>
                </a:rPr>
                <a:t>N</a:t>
              </a:r>
              <a:r>
                <a:rPr lang="en-US" sz="2400" i="1" baseline="-25000" dirty="0" err="1">
                  <a:solidFill>
                    <a:srgbClr val="0000FF"/>
                  </a:solidFill>
                  <a:ea typeface="Arial" charset="0"/>
                  <a:cs typeface="Times New Roman" panose="02020603050405020304" pitchFamily="18" charset="0"/>
                </a:rPr>
                <a:t>r</a:t>
              </a:r>
              <a:r>
                <a:rPr lang="en-US" sz="24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 columns</a:t>
              </a:r>
              <a:endParaRPr lang="en-US" sz="2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55722" y="4686109"/>
              <a:ext cx="17350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/>
              <a:r>
                <a:rPr lang="en-US" sz="2400" i="1" dirty="0" err="1">
                  <a:solidFill>
                    <a:srgbClr val="0000FF"/>
                  </a:solidFill>
                  <a:ea typeface="Arial" charset="0"/>
                  <a:cs typeface="Times New Roman" panose="02020603050405020304" pitchFamily="18" charset="0"/>
                </a:rPr>
                <a:t>N</a:t>
              </a:r>
              <a:r>
                <a:rPr lang="en-US" sz="2400" i="1" baseline="-25000" dirty="0" err="1">
                  <a:solidFill>
                    <a:srgbClr val="0000FF"/>
                  </a:solidFill>
                  <a:ea typeface="Arial" charset="0"/>
                  <a:cs typeface="Times New Roman" panose="02020603050405020304" pitchFamily="18" charset="0"/>
                </a:rPr>
                <a:t>r</a:t>
              </a:r>
              <a:r>
                <a:rPr lang="en-US" sz="2400" dirty="0">
                  <a:ea typeface="Arial" charset="0"/>
                  <a:cs typeface="Arial" charset="0"/>
                </a:rPr>
                <a:t>: # r grid</a:t>
              </a:r>
            </a:p>
            <a:p>
              <a:pPr defTabSz="342900"/>
              <a:r>
                <a:rPr lang="en-US" sz="2400" i="1" dirty="0" err="1">
                  <a:solidFill>
                    <a:srgbClr val="0000FF"/>
                  </a:solidFill>
                  <a:ea typeface="Arial" charset="0"/>
                  <a:cs typeface="Times New Roman" panose="02020603050405020304" pitchFamily="18" charset="0"/>
                </a:rPr>
                <a:t>N</a:t>
              </a:r>
              <a:r>
                <a:rPr lang="en-US" sz="2400" i="1" baseline="-25000" dirty="0" err="1">
                  <a:solidFill>
                    <a:srgbClr val="0000FF"/>
                  </a:solidFill>
                  <a:ea typeface="Arial" charset="0"/>
                  <a:cs typeface="Times New Roman" panose="02020603050405020304" pitchFamily="18" charset="0"/>
                </a:rPr>
                <a:t>r</a:t>
              </a:r>
              <a:r>
                <a:rPr lang="en-US" sz="2400" i="1" dirty="0">
                  <a:solidFill>
                    <a:srgbClr val="0000FF"/>
                  </a:solidFill>
                  <a:ea typeface="Arial" charset="0"/>
                  <a:cs typeface="Times New Roman" panose="02020603050405020304" pitchFamily="18" charset="0"/>
                </a:rPr>
                <a:t> ≈ 4N</a:t>
              </a:r>
              <a:r>
                <a:rPr lang="en-US" sz="2400" i="1" baseline="-25000" dirty="0">
                  <a:solidFill>
                    <a:srgbClr val="0000FF"/>
                  </a:solidFill>
                  <a:ea typeface="Arial" charset="0"/>
                  <a:cs typeface="Times New Roman" panose="02020603050405020304" pitchFamily="18" charset="0"/>
                </a:rPr>
                <a:t>c</a:t>
              </a:r>
              <a:endParaRPr lang="en-US" sz="2400" i="1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789956" y="5839207"/>
            <a:ext cx="4062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i="1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v</a:t>
            </a:r>
            <a:r>
              <a:rPr lang="en-US" sz="2400" i="1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+N</a:t>
            </a:r>
            <a:r>
              <a:rPr lang="en-US" sz="2400" i="1" baseline="-25000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c</a:t>
            </a:r>
            <a:r>
              <a:rPr lang="en-US" sz="2400" i="1" baseline="-250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  </a:t>
            </a:r>
            <a:r>
              <a:rPr lang="en-US" sz="2400" i="1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8</a:t>
            </a:r>
            <a:r>
              <a:rPr lang="en-US" sz="2400" i="1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c</a:t>
            </a:r>
            <a:r>
              <a:rPr lang="en-US" sz="2400" i="1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</a:rPr>
              <a:t>FFTs needed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</a:rPr>
              <a:t>Big </a:t>
            </a:r>
            <a:r>
              <a:rPr lang="en-US" sz="24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O(N</a:t>
            </a:r>
            <a:r>
              <a:rPr lang="en-US" sz="2400" baseline="300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</a:rPr>
              <a:t>matrix multiply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678650" y="738747"/>
            <a:ext cx="125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srgbClr val="000000"/>
                </a:solidFill>
                <a:ea typeface="Arial" charset="0"/>
                <a:cs typeface="Arial" charset="0"/>
              </a:rPr>
              <a:t>R-space</a:t>
            </a: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68800" y="1953648"/>
            <a:ext cx="4138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</a:rPr>
              <a:t>Big multiply: </a:t>
            </a:r>
            <a:r>
              <a:rPr lang="en-US" sz="2400" i="1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v</a:t>
            </a:r>
            <a:r>
              <a:rPr lang="en-US" sz="2400" i="1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c</a:t>
            </a:r>
            <a:r>
              <a:rPr lang="en-US" sz="2400" i="1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 N</a:t>
            </a:r>
            <a:r>
              <a:rPr lang="en-US" sz="2400" i="1" baseline="-250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 = O(N</a:t>
            </a:r>
            <a:r>
              <a:rPr lang="en-US" sz="2400" baseline="300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)</a:t>
            </a:r>
            <a:endParaRPr lang="en-US" sz="2400" baseline="30000" dirty="0">
              <a:solidFill>
                <a:srgbClr val="0000FF"/>
              </a:solidFill>
              <a:ea typeface="Arial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8565ABE-5BFE-1D41-A351-02125A065A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8448" y="1324382"/>
            <a:ext cx="5145114" cy="656823"/>
          </a:xfrm>
          <a:prstGeom prst="rect">
            <a:avLst/>
          </a:prstGeom>
        </p:spPr>
      </p:pic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G vs. R space P calculation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543964" y="738747"/>
            <a:ext cx="128112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srgbClr val="000000"/>
                </a:solidFill>
                <a:ea typeface="Arial" charset="0"/>
                <a:cs typeface="Arial" charset="0"/>
              </a:rPr>
              <a:t>G-space</a:t>
            </a: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9889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21" grpId="0"/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32715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a typeface="Arial" charset="0"/>
                <a:cs typeface="Arial" charset="0"/>
              </a:rPr>
              <a:t>	Quasi-philosophical: all basis good in quantum mechanics, why is r-space special?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45105"/>
            <a:ext cx="5337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a typeface="Arial" charset="0"/>
                <a:cs typeface="Arial" charset="0"/>
              </a:rPr>
              <a:t>	Observable is </a:t>
            </a:r>
            <a:r>
              <a:rPr lang="en-US" sz="2000" u="sng" dirty="0">
                <a:ea typeface="Arial" charset="0"/>
                <a:cs typeface="Arial" charset="0"/>
              </a:rPr>
              <a:t>diagonal</a:t>
            </a:r>
            <a:r>
              <a:rPr lang="en-US" sz="2000" dirty="0">
                <a:ea typeface="Arial" charset="0"/>
                <a:cs typeface="Arial" charset="0"/>
              </a:rPr>
              <a:t> in the </a:t>
            </a:r>
            <a:r>
              <a:rPr lang="en-US" sz="2000" u="sng" dirty="0">
                <a:ea typeface="Arial" charset="0"/>
                <a:cs typeface="Arial" charset="0"/>
              </a:rPr>
              <a:t>best</a:t>
            </a:r>
            <a:r>
              <a:rPr lang="en-US" sz="2000" dirty="0">
                <a:ea typeface="Arial" charset="0"/>
                <a:cs typeface="Arial" charset="0"/>
              </a:rPr>
              <a:t> basis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76C289-0907-E648-9904-188910B7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951" y="1316115"/>
            <a:ext cx="1847624" cy="579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001744-921A-3841-B7C6-791ABA83E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657" y="1352069"/>
            <a:ext cx="2156586" cy="56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286891" y="2080466"/>
            <a:ext cx="580910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Consider two key steps</a:t>
            </a:r>
          </a:p>
          <a:p>
            <a:pPr marL="457200" indent="-457200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Many FFTs </a:t>
            </a:r>
            <a:r>
              <a:rPr lang="en-US" sz="2000" dirty="0">
                <a:latin typeface="+mn-lt"/>
                <a:ea typeface="Arial" charset="0"/>
                <a:cs typeface="Arial" charset="0"/>
                <a:sym typeface="Wingdings"/>
              </a:rPr>
              <a:t> 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𝜓</a:t>
            </a:r>
            <a:r>
              <a:rPr lang="en-US" sz="2000" i="1" baseline="-250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r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n-US" sz="2000" dirty="0">
              <a:latin typeface="+mn-lt"/>
              <a:ea typeface="Arial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Tx/>
              <a:buAutoNum type="alphaLcPeriod"/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Outer product </a:t>
            </a:r>
            <a:r>
              <a:rPr lang="en-US" sz="2000" dirty="0">
                <a:latin typeface="+mn-lt"/>
                <a:ea typeface="Arial" charset="0"/>
                <a:cs typeface="Arial" charset="0"/>
                <a:sym typeface="Wingdings"/>
              </a:rPr>
              <a:t> </a:t>
            </a:r>
            <a:r>
              <a:rPr lang="en-US" sz="2000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+mn-lt"/>
              </a:rPr>
              <a:t> </a:t>
            </a:r>
          </a:p>
          <a:p>
            <a:pPr marL="457200" indent="-457200">
              <a:buAutoNum type="alphaLcPeriod"/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Typical MPI / </a:t>
            </a:r>
            <a:r>
              <a:rPr lang="en-US" sz="2000" dirty="0" err="1">
                <a:latin typeface="+mn-lt"/>
                <a:ea typeface="Arial" charset="0"/>
                <a:cs typeface="Arial" charset="0"/>
              </a:rPr>
              <a:t>OpenMP</a:t>
            </a:r>
            <a:r>
              <a:rPr lang="en-US" sz="2000" dirty="0">
                <a:latin typeface="+mn-lt"/>
                <a:ea typeface="Arial" charset="0"/>
                <a:cs typeface="Arial" charset="0"/>
              </a:rPr>
              <a:t>:  working </a:t>
            </a:r>
            <a:r>
              <a:rPr lang="en-US" sz="2000" u="sng" dirty="0">
                <a:latin typeface="+mn-lt"/>
                <a:ea typeface="Arial" charset="0"/>
                <a:cs typeface="Arial" charset="0"/>
              </a:rPr>
              <a:t>explicitly</a:t>
            </a:r>
            <a:r>
              <a:rPr lang="en-US" sz="2000" dirty="0">
                <a:latin typeface="+mn-lt"/>
                <a:ea typeface="Arial" charset="0"/>
                <a:cs typeface="Arial" charset="0"/>
              </a:rPr>
              <a:t> with # of processors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Divide 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𝜓</a:t>
            </a:r>
            <a:r>
              <a:rPr lang="en-US" sz="2000" i="1" baseline="-250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r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CMU Serif Roman"/>
              </a:rPr>
              <a:t> </a:t>
            </a:r>
            <a:r>
              <a:rPr lang="en-US" sz="2000" dirty="0">
                <a:latin typeface="+mn-lt"/>
                <a:ea typeface="Arial" charset="0"/>
                <a:cs typeface="Arial" charset="0"/>
              </a:rPr>
              <a:t>among procs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Do pile of FFTs on each proc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Divide 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r,r</a:t>
            </a:r>
            <a:r>
              <a:rPr lang="en-US" sz="2000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’ 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n-lt"/>
                <a:ea typeface="Arial" charset="0"/>
                <a:cs typeface="Arial" charset="0"/>
              </a:rPr>
              <a:t>among procs (e.g. </a:t>
            </a:r>
            <a:r>
              <a:rPr lang="en-US" sz="2000" dirty="0" err="1">
                <a:latin typeface="+mn-lt"/>
                <a:ea typeface="Arial" charset="0"/>
                <a:cs typeface="Arial" charset="0"/>
              </a:rPr>
              <a:t>ScaLAPACK</a:t>
            </a:r>
            <a:r>
              <a:rPr lang="en-US" sz="2000" dirty="0">
                <a:latin typeface="+mn-lt"/>
                <a:ea typeface="Arial" charset="0"/>
                <a:cs typeface="Arial" charset="0"/>
              </a:rPr>
              <a:t>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Do outer product</a:t>
            </a:r>
          </a:p>
          <a:p>
            <a:pPr>
              <a:defRPr/>
            </a:pPr>
            <a:endParaRPr lang="en-US" sz="2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745" y="811065"/>
            <a:ext cx="7841884" cy="928295"/>
          </a:xfrm>
          <a:prstGeom prst="rect">
            <a:avLst/>
          </a:prstGeom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“Physicist” programming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052" y="2080466"/>
            <a:ext cx="557963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ea typeface="Arial" charset="0"/>
                <a:cs typeface="Arial" charset="0"/>
              </a:rPr>
              <a:t>Problems</a:t>
            </a:r>
          </a:p>
          <a:p>
            <a:pPr marL="342900" indent="-342900">
              <a:spcAft>
                <a:spcPts val="600"/>
              </a:spcAft>
              <a:buFontTx/>
              <a:buChar char="•"/>
              <a:defRPr/>
            </a:pPr>
            <a:r>
              <a:rPr lang="en-US" sz="2000" dirty="0">
                <a:ea typeface="Arial" charset="0"/>
                <a:cs typeface="Arial" charset="0"/>
              </a:rPr>
              <a:t>N</a:t>
            </a:r>
            <a:r>
              <a:rPr lang="en-US" sz="2000" baseline="-25000" dirty="0">
                <a:ea typeface="Arial" charset="0"/>
                <a:cs typeface="Arial" charset="0"/>
              </a:rPr>
              <a:t>i</a:t>
            </a:r>
            <a:r>
              <a:rPr lang="en-US" sz="2000" dirty="0">
                <a:ea typeface="Arial" charset="0"/>
                <a:cs typeface="Arial" charset="0"/>
              </a:rPr>
              <a:t> &gt; </a:t>
            </a:r>
            <a:r>
              <a:rPr lang="en-US" sz="2000" dirty="0" err="1">
                <a:ea typeface="Arial" charset="0"/>
                <a:cs typeface="Arial" charset="0"/>
              </a:rPr>
              <a:t>N</a:t>
            </a:r>
            <a:r>
              <a:rPr lang="en-US" sz="2000" baseline="-25000" dirty="0" err="1">
                <a:ea typeface="Arial" charset="0"/>
                <a:cs typeface="Arial" charset="0"/>
              </a:rPr>
              <a:t>proc</a:t>
            </a:r>
            <a:r>
              <a:rPr lang="en-US" sz="2000" dirty="0">
                <a:ea typeface="Arial" charset="0"/>
                <a:cs typeface="Arial" charset="0"/>
              </a:rPr>
              <a:t> and N</a:t>
            </a:r>
            <a:r>
              <a:rPr lang="en-US" sz="2000" baseline="-25000" dirty="0">
                <a:ea typeface="Arial" charset="0"/>
                <a:cs typeface="Arial" charset="0"/>
              </a:rPr>
              <a:t>i</a:t>
            </a:r>
            <a:r>
              <a:rPr lang="en-US" sz="2000" dirty="0">
                <a:ea typeface="Arial" charset="0"/>
                <a:cs typeface="Arial" charset="0"/>
              </a:rPr>
              <a:t> &lt; </a:t>
            </a:r>
            <a:r>
              <a:rPr lang="en-US" sz="2000" dirty="0" err="1">
                <a:ea typeface="Arial" charset="0"/>
                <a:cs typeface="Arial" charset="0"/>
              </a:rPr>
              <a:t>N</a:t>
            </a:r>
            <a:r>
              <a:rPr lang="en-US" sz="2000" baseline="-25000" dirty="0" err="1">
                <a:ea typeface="Arial" charset="0"/>
                <a:cs typeface="Arial" charset="0"/>
              </a:rPr>
              <a:t>proc</a:t>
            </a:r>
            <a:r>
              <a:rPr lang="en-US" sz="2000" dirty="0">
                <a:ea typeface="Arial" charset="0"/>
                <a:cs typeface="Arial" charset="0"/>
              </a:rPr>
              <a:t> need different </a:t>
            </a:r>
            <a:r>
              <a:rPr lang="en-US" sz="2000" dirty="0" err="1">
                <a:ea typeface="Arial" charset="0"/>
                <a:cs typeface="Arial" charset="0"/>
              </a:rPr>
              <a:t>parallelizations</a:t>
            </a:r>
            <a:r>
              <a:rPr lang="en-US" sz="2000" dirty="0">
                <a:ea typeface="Arial" charset="0"/>
                <a:cs typeface="Arial" charset="0"/>
              </a:rPr>
              <a:t>:</a:t>
            </a:r>
          </a:p>
          <a:p>
            <a:pPr>
              <a:spcAft>
                <a:spcPts val="600"/>
              </a:spcAft>
              <a:defRPr/>
            </a:pPr>
            <a:r>
              <a:rPr lang="en-US" sz="2000" i="1" dirty="0">
                <a:ea typeface="Arial" charset="0"/>
                <a:cs typeface="Arial" charset="0"/>
              </a:rPr>
              <a:t>	explicitly</a:t>
            </a:r>
            <a:r>
              <a:rPr lang="en-US" sz="2000" dirty="0">
                <a:ea typeface="Arial" charset="0"/>
                <a:cs typeface="Arial" charset="0"/>
              </a:rPr>
              <a:t> different coding</a:t>
            </a:r>
          </a:p>
          <a:p>
            <a:pPr marL="342900" indent="-342900">
              <a:spcAft>
                <a:spcPts val="600"/>
              </a:spcAft>
              <a:buFontTx/>
              <a:buChar char="•"/>
              <a:defRPr/>
            </a:pPr>
            <a:r>
              <a:rPr lang="en-US" sz="2000" dirty="0">
                <a:ea typeface="Arial" charset="0"/>
                <a:cs typeface="Arial" charset="0"/>
              </a:rPr>
              <a:t>Typical programmer does 1. &amp; 2.   </a:t>
            </a:r>
            <a:r>
              <a:rPr lang="en-US" sz="2000" i="1" dirty="0">
                <a:ea typeface="Arial" charset="0"/>
                <a:cs typeface="Arial" charset="0"/>
              </a:rPr>
              <a:t>then</a:t>
            </a:r>
            <a:r>
              <a:rPr lang="en-US" sz="2000" dirty="0">
                <a:ea typeface="Arial" charset="0"/>
                <a:cs typeface="Arial" charset="0"/>
              </a:rPr>
              <a:t>  3. &amp; 4.  ; hard to interleave</a:t>
            </a:r>
          </a:p>
          <a:p>
            <a:pPr marL="342900" indent="-342900">
              <a:spcAft>
                <a:spcPts val="600"/>
              </a:spcAft>
              <a:buFontTx/>
              <a:buChar char="•"/>
              <a:defRPr/>
            </a:pPr>
            <a:r>
              <a:rPr lang="en-US" sz="2000" dirty="0">
                <a:ea typeface="Arial" charset="0"/>
                <a:cs typeface="Arial" charset="0"/>
              </a:rPr>
              <a:t>Machines/fashion change: need to recode parallelization…</a:t>
            </a:r>
            <a:br>
              <a:rPr lang="en-US" sz="2000" dirty="0">
                <a:ea typeface="Arial" charset="0"/>
                <a:cs typeface="Arial" charset="0"/>
              </a:rPr>
            </a:br>
            <a:r>
              <a:rPr lang="en-US" sz="2000" dirty="0">
                <a:ea typeface="Arial" charset="0"/>
                <a:cs typeface="Arial" charset="0"/>
              </a:rPr>
              <a:t>	(GPUs, SMPs, few cores, multicores, etc.)</a:t>
            </a:r>
          </a:p>
        </p:txBody>
      </p:sp>
    </p:spTree>
    <p:extLst>
      <p:ext uri="{BB962C8B-B14F-4D97-AF65-F5344CB8AC3E}">
        <p14:creationId xmlns:p14="http://schemas.microsoft.com/office/powerpoint/2010/main" val="156317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40339"/>
            <a:ext cx="4977478" cy="3733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4980" y="1398270"/>
            <a:ext cx="374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16 atom calculation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370853" y="2276184"/>
            <a:ext cx="4487157" cy="2275355"/>
            <a:chOff x="4977476" y="1258718"/>
            <a:chExt cx="3739803" cy="2275355"/>
          </a:xfrm>
        </p:grpSpPr>
        <p:grpSp>
          <p:nvGrpSpPr>
            <p:cNvPr id="8" name="Group 7"/>
            <p:cNvGrpSpPr/>
            <p:nvPr/>
          </p:nvGrpSpPr>
          <p:grpSpPr>
            <a:xfrm>
              <a:off x="4977476" y="1258718"/>
              <a:ext cx="3739803" cy="1057083"/>
              <a:chOff x="5639673" y="778818"/>
              <a:chExt cx="3739803" cy="105708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6084603" y="1165599"/>
                    <a:ext cx="120359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defTabSz="45720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sz="2000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4603" y="1165599"/>
                    <a:ext cx="1444113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8000" b="-3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6084603" y="1510940"/>
                    <a:ext cx="2617737" cy="3249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defTabSz="457200"/>
                    <a:r>
                      <a:rPr lang="en-US" sz="20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L+W</a:t>
                    </a:r>
                    <a14:m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: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𝑙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  <m:t>𝐺𝐿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  <m:t>𝑙𝑚</m:t>
                                </m:r>
                              </m:sup>
                            </m:sSubSup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  <m:t>𝑚</m:t>
                                </m:r>
                              </m:sup>
                            </m:sSubSup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  <m:t>𝑣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  <m:t>𝑙</m:t>
                                </m:r>
                              </m:sup>
                            </m:sSubSup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)</m:t>
                            </m:r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oMath>
                    </a14:m>
                    <a:endParaRPr lang="en-US" sz="2000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4603" y="1510940"/>
                    <a:ext cx="3140860" cy="32496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040" t="-150000" b="-2384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TextBox 6"/>
              <p:cNvSpPr txBox="1"/>
              <p:nvPr/>
            </p:nvSpPr>
            <p:spPr>
              <a:xfrm>
                <a:off x="5639673" y="778818"/>
                <a:ext cx="37398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defTabSz="457200">
                  <a:buFont typeface="Wingdings" charset="2"/>
                  <a:buChar char="§"/>
                </a:pPr>
                <a:r>
                  <a:rPr lang="en-U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Number of computations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 flipH="1">
                  <a:off x="4977476" y="2518410"/>
                  <a:ext cx="3739803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 defTabSz="457200">
                    <a:buFont typeface="Wingdings" charset="2"/>
                    <a:buChar char="§"/>
                  </a:pPr>
                  <a:r>
                    <a:rPr lang="en-US" sz="20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Comparable </a:t>
                  </a:r>
                  <a:r>
                    <a:rPr lang="en-US" sz="2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prefactor</a:t>
                  </a:r>
                  <a:endParaRPr lang="en-U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 defTabSz="457200">
                    <a:buFont typeface="Wingdings" charset="2"/>
                    <a:buChar char="§"/>
                  </a:pPr>
                  <a:endParaRPr lang="en-U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 defTabSz="457200">
                    <a:buFont typeface="Wingdings" charset="2"/>
                    <a:buChar char="§"/>
                  </a:pPr>
                  <a:r>
                    <a:rPr lang="en-US" sz="20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Speedup for small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𝑎𝑡𝑜𝑚𝑠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≿10</m:t>
                      </m:r>
                    </m:oMath>
                  </a14:m>
                  <a:endParaRPr lang="en-U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977476" y="2518410"/>
                  <a:ext cx="3739803" cy="1323439"/>
                </a:xfrm>
                <a:prstGeom prst="rect">
                  <a:avLst/>
                </a:prstGeom>
                <a:blipFill>
                  <a:blip r:embed="rId5"/>
                  <a:stretch>
                    <a:fillRect l="-1130" t="-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Where is crossover in scaling?</a:t>
            </a:r>
          </a:p>
        </p:txBody>
      </p:sp>
    </p:spTree>
    <p:extLst>
      <p:ext uri="{BB962C8B-B14F-4D97-AF65-F5344CB8AC3E}">
        <p14:creationId xmlns:p14="http://schemas.microsoft.com/office/powerpoint/2010/main" val="17732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35425" y="571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213262" y="3052749"/>
            <a:ext cx="439645" cy="2808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73" r="49910"/>
          <a:stretch>
            <a:fillRect/>
          </a:stretch>
        </p:blipFill>
        <p:spPr bwMode="auto">
          <a:xfrm>
            <a:off x="8119400" y="4378576"/>
            <a:ext cx="2864066" cy="224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57447" y="1159923"/>
            <a:ext cx="57559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/>
                <a:cs typeface="Arial"/>
                <a:sym typeface="Arial"/>
              </a:rPr>
              <a:t>Interfacial systems:</a:t>
            </a:r>
          </a:p>
          <a:p>
            <a:endParaRPr lang="en-US" sz="2400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Arial"/>
              <a:cs typeface="Arial"/>
              <a:sym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/>
                <a:cs typeface="Arial"/>
                <a:sym typeface="Arial"/>
              </a:rPr>
              <a:t>Electrons can transfer across</a:t>
            </a:r>
          </a:p>
          <a:p>
            <a:pPr marL="342900" indent="-342900">
              <a:buFont typeface="Wingdings" charset="2"/>
              <a:buChar char="§"/>
            </a:pPr>
            <a:endParaRPr lang="en-US" sz="2400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Arial"/>
              <a:cs typeface="Arial"/>
              <a:sym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/>
                <a:cs typeface="Arial"/>
                <a:sym typeface="Arial"/>
              </a:rPr>
              <a:t>Depends on energy level alignment across interface</a:t>
            </a:r>
          </a:p>
          <a:p>
            <a:pPr marL="342900" indent="-342900">
              <a:buFont typeface="Wingdings" charset="2"/>
              <a:buChar char="§"/>
            </a:pPr>
            <a:endParaRPr lang="en-US" sz="2400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Arial"/>
              <a:cs typeface="Arial"/>
              <a:sym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/>
                <a:cs typeface="Arial"/>
                <a:sym typeface="Arial"/>
              </a:rPr>
              <a:t>DFT has errors in band energies</a:t>
            </a:r>
          </a:p>
          <a:p>
            <a:pPr marL="342900" indent="-342900">
              <a:buFont typeface="Wingdings" charset="2"/>
              <a:buChar char="§"/>
            </a:pPr>
            <a:endParaRPr lang="en-US" sz="2400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Arial"/>
              <a:cs typeface="Arial"/>
              <a:sym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/>
                <a:cs typeface="Arial"/>
                <a:sym typeface="Arial"/>
              </a:rPr>
              <a:t>Is any of it real?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413316" y="1296780"/>
            <a:ext cx="1987278" cy="2429608"/>
            <a:chOff x="6294315" y="1137138"/>
            <a:chExt cx="1987278" cy="24296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315" y="1137138"/>
              <a:ext cx="1987278" cy="242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ircular Arrow 8"/>
            <p:cNvSpPr/>
            <p:nvPr/>
          </p:nvSpPr>
          <p:spPr bwMode="auto">
            <a:xfrm rot="4734548">
              <a:off x="6673041" y="2257569"/>
              <a:ext cx="648975" cy="759143"/>
            </a:xfrm>
            <a:prstGeom prst="circular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34982" y="2357954"/>
              <a:ext cx="425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e</a:t>
              </a:r>
              <a:r>
                <a:rPr lang="en-US" baseline="30000" dirty="0">
                  <a:latin typeface="Arial" charset="0"/>
                  <a:ea typeface="Arial" charset="0"/>
                  <a:cs typeface="Arial" charset="0"/>
                </a:rPr>
                <a:t>-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DFT: problems with energy alignment</a:t>
            </a:r>
          </a:p>
        </p:txBody>
      </p:sp>
    </p:spTree>
    <p:extLst>
      <p:ext uri="{BB962C8B-B14F-4D97-AF65-F5344CB8AC3E}">
        <p14:creationId xmlns:p14="http://schemas.microsoft.com/office/powerpoint/2010/main" val="8426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208" y="1540890"/>
            <a:ext cx="2681288" cy="1462088"/>
            <a:chOff x="2192762" y="1099075"/>
            <a:chExt cx="2681288" cy="1462088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606420" y="1099075"/>
              <a:ext cx="1905000" cy="1447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2726162" y="155627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192762" y="1327675"/>
              <a:ext cx="547688" cy="228600"/>
            </a:xfrm>
            <a:custGeom>
              <a:avLst/>
              <a:gdLst>
                <a:gd name="T0" fmla="*/ 0 w 489"/>
                <a:gd name="T1" fmla="*/ 87 h 189"/>
                <a:gd name="T2" fmla="*/ 65 w 489"/>
                <a:gd name="T3" fmla="*/ 16 h 189"/>
                <a:gd name="T4" fmla="*/ 152 w 489"/>
                <a:gd name="T5" fmla="*/ 16 h 189"/>
                <a:gd name="T6" fmla="*/ 243 w 489"/>
                <a:gd name="T7" fmla="*/ 110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9"/>
                <a:gd name="T13" fmla="*/ 0 h 189"/>
                <a:gd name="T14" fmla="*/ 489 w 489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9" h="189">
                  <a:moveTo>
                    <a:pt x="0" y="150"/>
                  </a:moveTo>
                  <a:cubicBezTo>
                    <a:pt x="40" y="99"/>
                    <a:pt x="80" y="47"/>
                    <a:pt x="131" y="27"/>
                  </a:cubicBezTo>
                  <a:cubicBezTo>
                    <a:pt x="182" y="6"/>
                    <a:pt x="245" y="0"/>
                    <a:pt x="305" y="27"/>
                  </a:cubicBezTo>
                  <a:cubicBezTo>
                    <a:pt x="365" y="54"/>
                    <a:pt x="451" y="155"/>
                    <a:pt x="489" y="18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726162" y="1175275"/>
              <a:ext cx="8270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</a:rPr>
                <a:t>(</a:t>
              </a:r>
              <a:r>
                <a:rPr lang="en-US" sz="2000" i="1" dirty="0">
                  <a:solidFill>
                    <a:schemeClr val="bg1"/>
                  </a:solidFill>
                </a:rPr>
                <a:t>r</a:t>
              </a:r>
              <a:r>
                <a:rPr lang="ja-JP" altLang="en-US" sz="2000" i="1" dirty="0">
                  <a:solidFill>
                    <a:schemeClr val="bg1"/>
                  </a:solidFill>
                </a:rPr>
                <a:t>’</a:t>
              </a:r>
              <a:r>
                <a:rPr lang="en-US" altLang="ja-JP" sz="2000" dirty="0">
                  <a:solidFill>
                    <a:schemeClr val="bg1"/>
                  </a:solidFill>
                </a:rPr>
                <a:t>,0)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4250162" y="216587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326362" y="2013475"/>
              <a:ext cx="547688" cy="228600"/>
            </a:xfrm>
            <a:custGeom>
              <a:avLst/>
              <a:gdLst>
                <a:gd name="T0" fmla="*/ 0 w 489"/>
                <a:gd name="T1" fmla="*/ 87 h 189"/>
                <a:gd name="T2" fmla="*/ 65 w 489"/>
                <a:gd name="T3" fmla="*/ 16 h 189"/>
                <a:gd name="T4" fmla="*/ 152 w 489"/>
                <a:gd name="T5" fmla="*/ 16 h 189"/>
                <a:gd name="T6" fmla="*/ 243 w 489"/>
                <a:gd name="T7" fmla="*/ 110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9"/>
                <a:gd name="T13" fmla="*/ 0 h 189"/>
                <a:gd name="T14" fmla="*/ 489 w 489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9" h="189">
                  <a:moveTo>
                    <a:pt x="0" y="150"/>
                  </a:moveTo>
                  <a:cubicBezTo>
                    <a:pt x="40" y="99"/>
                    <a:pt x="80" y="47"/>
                    <a:pt x="131" y="27"/>
                  </a:cubicBezTo>
                  <a:cubicBezTo>
                    <a:pt x="182" y="6"/>
                    <a:pt x="245" y="0"/>
                    <a:pt x="305" y="27"/>
                  </a:cubicBezTo>
                  <a:cubicBezTo>
                    <a:pt x="365" y="54"/>
                    <a:pt x="451" y="155"/>
                    <a:pt x="489" y="18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924725" y="2164288"/>
              <a:ext cx="6286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bg1"/>
                  </a:solidFill>
                </a:rPr>
                <a:t>(</a:t>
              </a:r>
              <a:r>
                <a:rPr lang="en-US" sz="2000" i="1" dirty="0" err="1">
                  <a:solidFill>
                    <a:schemeClr val="bg1"/>
                  </a:solidFill>
                </a:rPr>
                <a:t>r,t</a:t>
              </a:r>
              <a:r>
                <a:rPr lang="en-US" sz="20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761087" y="1697563"/>
              <a:ext cx="1485900" cy="584200"/>
            </a:xfrm>
            <a:custGeom>
              <a:avLst/>
              <a:gdLst>
                <a:gd name="T0" fmla="*/ 6 w 936"/>
                <a:gd name="T1" fmla="*/ 0 h 368"/>
                <a:gd name="T2" fmla="*/ 43 w 936"/>
                <a:gd name="T3" fmla="*/ 279 h 368"/>
                <a:gd name="T4" fmla="*/ 266 w 936"/>
                <a:gd name="T5" fmla="*/ 139 h 368"/>
                <a:gd name="T6" fmla="*/ 445 w 936"/>
                <a:gd name="T7" fmla="*/ 318 h 368"/>
                <a:gd name="T8" fmla="*/ 746 w 936"/>
                <a:gd name="T9" fmla="*/ 270 h 368"/>
                <a:gd name="T10" fmla="*/ 815 w 936"/>
                <a:gd name="T11" fmla="*/ 353 h 368"/>
                <a:gd name="T12" fmla="*/ 936 w 936"/>
                <a:gd name="T13" fmla="*/ 362 h 3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6"/>
                <a:gd name="T22" fmla="*/ 0 h 368"/>
                <a:gd name="T23" fmla="*/ 936 w 936"/>
                <a:gd name="T24" fmla="*/ 368 h 3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6" h="368">
                  <a:moveTo>
                    <a:pt x="6" y="0"/>
                  </a:moveTo>
                  <a:cubicBezTo>
                    <a:pt x="12" y="46"/>
                    <a:pt x="0" y="256"/>
                    <a:pt x="43" y="279"/>
                  </a:cubicBezTo>
                  <a:cubicBezTo>
                    <a:pt x="86" y="302"/>
                    <a:pt x="199" y="133"/>
                    <a:pt x="266" y="139"/>
                  </a:cubicBezTo>
                  <a:cubicBezTo>
                    <a:pt x="333" y="145"/>
                    <a:pt x="365" y="296"/>
                    <a:pt x="445" y="318"/>
                  </a:cubicBezTo>
                  <a:cubicBezTo>
                    <a:pt x="525" y="340"/>
                    <a:pt x="684" y="264"/>
                    <a:pt x="746" y="270"/>
                  </a:cubicBezTo>
                  <a:cubicBezTo>
                    <a:pt x="808" y="276"/>
                    <a:pt x="783" y="338"/>
                    <a:pt x="815" y="353"/>
                  </a:cubicBezTo>
                  <a:cubicBezTo>
                    <a:pt x="847" y="368"/>
                    <a:pt x="911" y="360"/>
                    <a:pt x="936" y="3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843637" y="1494363"/>
              <a:ext cx="1417638" cy="704850"/>
            </a:xfrm>
            <a:custGeom>
              <a:avLst/>
              <a:gdLst>
                <a:gd name="T0" fmla="*/ 0 w 893"/>
                <a:gd name="T1" fmla="*/ 100 h 444"/>
                <a:gd name="T2" fmla="*/ 214 w 893"/>
                <a:gd name="T3" fmla="*/ 53 h 444"/>
                <a:gd name="T4" fmla="*/ 465 w 893"/>
                <a:gd name="T5" fmla="*/ 137 h 444"/>
                <a:gd name="T6" fmla="*/ 772 w 893"/>
                <a:gd name="T7" fmla="*/ 25 h 444"/>
                <a:gd name="T8" fmla="*/ 754 w 893"/>
                <a:gd name="T9" fmla="*/ 286 h 444"/>
                <a:gd name="T10" fmla="*/ 893 w 893"/>
                <a:gd name="T11" fmla="*/ 444 h 4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3"/>
                <a:gd name="T19" fmla="*/ 0 h 444"/>
                <a:gd name="T20" fmla="*/ 893 w 893"/>
                <a:gd name="T21" fmla="*/ 444 h 4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3" h="444">
                  <a:moveTo>
                    <a:pt x="0" y="100"/>
                  </a:moveTo>
                  <a:cubicBezTo>
                    <a:pt x="36" y="92"/>
                    <a:pt x="137" y="47"/>
                    <a:pt x="214" y="53"/>
                  </a:cubicBezTo>
                  <a:cubicBezTo>
                    <a:pt x="291" y="59"/>
                    <a:pt x="372" y="142"/>
                    <a:pt x="465" y="137"/>
                  </a:cubicBezTo>
                  <a:cubicBezTo>
                    <a:pt x="558" y="132"/>
                    <a:pt x="724" y="0"/>
                    <a:pt x="772" y="25"/>
                  </a:cubicBezTo>
                  <a:cubicBezTo>
                    <a:pt x="820" y="50"/>
                    <a:pt x="734" y="216"/>
                    <a:pt x="754" y="286"/>
                  </a:cubicBezTo>
                  <a:cubicBezTo>
                    <a:pt x="774" y="356"/>
                    <a:pt x="864" y="411"/>
                    <a:pt x="893" y="4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06272" y="4048781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  <a:ea typeface="Arial" charset="0"/>
                <a:cs typeface="Arial" charset="0"/>
              </a:rPr>
              <a:t>Dyson Equation:</a:t>
            </a:r>
            <a:endParaRPr lang="en-US" sz="180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38" y="1329752"/>
            <a:ext cx="40386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706272" y="5413672"/>
            <a:ext cx="727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a typeface="Arial" charset="0"/>
                <a:cs typeface="Arial" charset="0"/>
              </a:rPr>
              <a:t>DFT:</a:t>
            </a:r>
          </a:p>
        </p:txBody>
      </p:sp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52" y="5642113"/>
            <a:ext cx="67818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image-198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16" y="2150490"/>
            <a:ext cx="3451291" cy="73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image-89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13" y="4859567"/>
            <a:ext cx="55514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droppedImage.tiff" descr="droppedImage.tiff"/>
          <p:cNvPicPr>
            <a:picLocks noChangeAspect="1"/>
          </p:cNvPicPr>
          <p:nvPr/>
        </p:nvPicPr>
        <p:blipFill>
          <a:blip r:embed="rId6">
            <a:grayscl/>
            <a:extLst/>
          </a:blip>
          <a:stretch>
            <a:fillRect/>
          </a:stretch>
        </p:blipFill>
        <p:spPr>
          <a:xfrm>
            <a:off x="3102918" y="3929633"/>
            <a:ext cx="8651177" cy="699959"/>
          </a:xfrm>
          <a:prstGeom prst="rect">
            <a:avLst/>
          </a:prstGeom>
          <a:ln w="9525" cap="flat">
            <a:noFill/>
            <a:round/>
          </a:ln>
          <a:effectLst/>
        </p:spPr>
      </p:pic>
      <p:grpSp>
        <p:nvGrpSpPr>
          <p:cNvPr id="20" name="Group 19"/>
          <p:cNvGrpSpPr/>
          <p:nvPr/>
        </p:nvGrpSpPr>
        <p:grpSpPr>
          <a:xfrm>
            <a:off x="6802272" y="4510446"/>
            <a:ext cx="2943552" cy="1770031"/>
            <a:chOff x="3896674" y="4896619"/>
            <a:chExt cx="2943552" cy="1770031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5374841" y="4896619"/>
              <a:ext cx="1465385" cy="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896674" y="6666650"/>
              <a:ext cx="797170" cy="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One particle Green’s function</a:t>
            </a:r>
          </a:p>
        </p:txBody>
      </p:sp>
    </p:spTree>
    <p:extLst>
      <p:ext uri="{BB962C8B-B14F-4D97-AF65-F5344CB8AC3E}">
        <p14:creationId xmlns:p14="http://schemas.microsoft.com/office/powerpoint/2010/main" val="13264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/>
          <p:cNvSpPr>
            <a:spLocks noChangeArrowheads="1"/>
          </p:cNvSpPr>
          <p:nvPr/>
        </p:nvSpPr>
        <p:spPr bwMode="auto">
          <a:xfrm>
            <a:off x="4035425" y="57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" charset="0"/>
            </a:endParaRPr>
          </a:p>
        </p:txBody>
      </p:sp>
      <p:graphicFrame>
        <p:nvGraphicFramePr>
          <p:cNvPr id="4" name="Group 10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411778"/>
              </p:ext>
            </p:extLst>
          </p:nvPr>
        </p:nvGraphicFramePr>
        <p:xfrm>
          <a:off x="329901" y="2607142"/>
          <a:ext cx="6791660" cy="1920875"/>
        </p:xfrm>
        <a:graphic>
          <a:graphicData uri="http://schemas.openxmlformats.org/drawingml/2006/table">
            <a:tbl>
              <a:tblPr/>
              <a:tblGrid>
                <a:gridCol w="1465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9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3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33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Material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LDA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GW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Expt. 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Diamond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3.9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5.6*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5.48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Si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0.5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1.3*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1.17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LiCl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6.0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9.1*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9.4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SrTiO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2.0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3.4-3.8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3.25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 Box 1056"/>
          <p:cNvSpPr txBox="1">
            <a:spLocks noChangeArrowheads="1"/>
          </p:cNvSpPr>
          <p:nvPr/>
        </p:nvSpPr>
        <p:spPr bwMode="auto">
          <a:xfrm>
            <a:off x="2282041" y="1959813"/>
            <a:ext cx="3055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  <a:ea typeface="Arial" charset="0"/>
                <a:cs typeface="Arial" charset="0"/>
              </a:rPr>
              <a:t>Quasiparticle gaps (eV)</a:t>
            </a:r>
          </a:p>
        </p:txBody>
      </p:sp>
      <p:sp>
        <p:nvSpPr>
          <p:cNvPr id="6" name="Text Box 1058"/>
          <p:cNvSpPr txBox="1">
            <a:spLocks noChangeArrowheads="1"/>
          </p:cNvSpPr>
          <p:nvPr/>
        </p:nvSpPr>
        <p:spPr bwMode="auto">
          <a:xfrm>
            <a:off x="1593551" y="4667141"/>
            <a:ext cx="4173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  <a:ea typeface="Arial" charset="0"/>
                <a:cs typeface="Arial" charset="0"/>
              </a:rPr>
              <a:t>* </a:t>
            </a:r>
            <a:r>
              <a:rPr lang="en-US" sz="1600" dirty="0" err="1">
                <a:latin typeface="+mn-lt"/>
                <a:ea typeface="Arial" charset="0"/>
                <a:cs typeface="Arial" charset="0"/>
              </a:rPr>
              <a:t>Hybertsen</a:t>
            </a:r>
            <a:r>
              <a:rPr lang="en-US" sz="1600" dirty="0">
                <a:latin typeface="+mn-lt"/>
                <a:ea typeface="Arial" charset="0"/>
                <a:cs typeface="Arial" charset="0"/>
              </a:rPr>
              <a:t> &amp; Louie, </a:t>
            </a:r>
            <a:r>
              <a:rPr lang="en-US" sz="1600" i="1" dirty="0">
                <a:latin typeface="+mn-lt"/>
                <a:ea typeface="Arial" charset="0"/>
                <a:cs typeface="Arial" charset="0"/>
              </a:rPr>
              <a:t>Phys. Rev. B</a:t>
            </a:r>
            <a:r>
              <a:rPr lang="en-US" sz="1600" dirty="0">
                <a:latin typeface="+mn-lt"/>
                <a:ea typeface="Arial" charset="0"/>
                <a:cs typeface="Arial" charset="0"/>
              </a:rPr>
              <a:t> (1986)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249186" y="4871991"/>
            <a:ext cx="311664" cy="3116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894" y="2227779"/>
            <a:ext cx="4310089" cy="31948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83096" y="5584902"/>
            <a:ext cx="3708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a typeface="Arial" charset="0"/>
                <a:cs typeface="Arial" charset="0"/>
              </a:rPr>
              <a:t>Band structure </a:t>
            </a:r>
            <a:r>
              <a:rPr lang="en-US" sz="2200">
                <a:ea typeface="Arial" charset="0"/>
                <a:cs typeface="Arial" charset="0"/>
              </a:rPr>
              <a:t>of Cu</a:t>
            </a:r>
            <a:endParaRPr lang="en-US" sz="2200" dirty="0">
              <a:ea typeface="Arial" charset="0"/>
              <a:cs typeface="Arial" charset="0"/>
            </a:endParaRPr>
          </a:p>
          <a:p>
            <a:r>
              <a:rPr lang="en-US" sz="1600" dirty="0" err="1">
                <a:ea typeface="Arial" charset="0"/>
                <a:cs typeface="Arial" charset="0"/>
              </a:rPr>
              <a:t>Strokov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  <a:r>
              <a:rPr lang="en-US" sz="1600" i="1" dirty="0">
                <a:ea typeface="Arial" charset="0"/>
                <a:cs typeface="Arial" charset="0"/>
              </a:rPr>
              <a:t>et al</a:t>
            </a:r>
            <a:r>
              <a:rPr lang="en-US" sz="1600" dirty="0">
                <a:ea typeface="Arial" charset="0"/>
                <a:cs typeface="Arial" charset="0"/>
              </a:rPr>
              <a:t>., </a:t>
            </a:r>
            <a:r>
              <a:rPr lang="en-US" sz="1600" dirty="0" err="1">
                <a:ea typeface="Arial" charset="0"/>
                <a:cs typeface="Arial" charset="0"/>
              </a:rPr>
              <a:t>PRL</a:t>
            </a:r>
            <a:r>
              <a:rPr lang="en-US" sz="1600" dirty="0">
                <a:ea typeface="Arial" charset="0"/>
                <a:cs typeface="Arial" charset="0"/>
              </a:rPr>
              <a:t>/</a:t>
            </a:r>
            <a:r>
              <a:rPr lang="en-US" sz="1600" dirty="0" err="1">
                <a:ea typeface="Arial" charset="0"/>
                <a:cs typeface="Arial" charset="0"/>
              </a:rPr>
              <a:t>PRB</a:t>
            </a:r>
            <a:r>
              <a:rPr lang="en-US" sz="1600" dirty="0">
                <a:ea typeface="Arial" charset="0"/>
                <a:cs typeface="Arial" charset="0"/>
              </a:rPr>
              <a:t> (1998/2001) 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Green’s function successes</a:t>
            </a:r>
          </a:p>
        </p:txBody>
      </p:sp>
    </p:spTree>
    <p:extLst>
      <p:ext uri="{BB962C8B-B14F-4D97-AF65-F5344CB8AC3E}">
        <p14:creationId xmlns:p14="http://schemas.microsoft.com/office/powerpoint/2010/main" val="18109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320800"/>
            <a:ext cx="3937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407301" y="6241372"/>
            <a:ext cx="30024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ea typeface="Arial" charset="0"/>
                <a:cs typeface="Arial" charset="0"/>
              </a:rPr>
              <a:t>Zinc oxide nanowire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12305" y="751863"/>
            <a:ext cx="2515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ea typeface="Arial" charset="0"/>
                <a:cs typeface="Arial" charset="0"/>
              </a:rPr>
              <a:t>P3HT polymer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5593976" y="2003750"/>
            <a:ext cx="619640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marL="342900" indent="-342900">
              <a:buFont typeface="Wingdings" charset="2"/>
              <a:buChar char="§"/>
            </a:pPr>
            <a:r>
              <a:rPr lang="en-US" dirty="0">
                <a:latin typeface="+mn-lt"/>
                <a:ea typeface="Arial" charset="0"/>
                <a:cs typeface="Arial" charset="0"/>
              </a:rPr>
              <a:t>Band alignment for this potential </a:t>
            </a:r>
            <a:br>
              <a:rPr lang="en-US" dirty="0">
                <a:latin typeface="+mn-lt"/>
                <a:ea typeface="Arial" charset="0"/>
                <a:cs typeface="Arial" charset="0"/>
              </a:rPr>
            </a:br>
            <a:r>
              <a:rPr lang="en-US" dirty="0">
                <a:latin typeface="+mn-lt"/>
                <a:ea typeface="Arial" charset="0"/>
                <a:cs typeface="Arial" charset="0"/>
              </a:rPr>
              <a:t>photovoltaic system?</a:t>
            </a:r>
            <a:br>
              <a:rPr lang="en-US" dirty="0">
                <a:latin typeface="+mn-lt"/>
                <a:ea typeface="Arial" charset="0"/>
                <a:cs typeface="Arial" charset="0"/>
              </a:rPr>
            </a:br>
            <a:endParaRPr lang="en-US" dirty="0">
              <a:latin typeface="+mn-lt"/>
              <a:ea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§"/>
            </a:pPr>
            <a:endParaRPr lang="en-US" dirty="0">
              <a:latin typeface="+mn-lt"/>
              <a:ea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dirty="0">
                <a:latin typeface="+mn-lt"/>
                <a:ea typeface="Arial" charset="0"/>
                <a:cs typeface="Arial" charset="0"/>
              </a:rPr>
              <a:t>100s of atoms/unit cell</a:t>
            </a:r>
            <a:br>
              <a:rPr lang="en-US" dirty="0">
                <a:latin typeface="+mn-lt"/>
                <a:ea typeface="Arial" charset="0"/>
                <a:cs typeface="Arial" charset="0"/>
              </a:rPr>
            </a:br>
            <a:endParaRPr lang="en-US" dirty="0">
              <a:latin typeface="+mn-lt"/>
              <a:ea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§"/>
            </a:pPr>
            <a:endParaRPr lang="en-US" dirty="0">
              <a:latin typeface="+mn-lt"/>
              <a:ea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dirty="0">
                <a:latin typeface="+mn-lt"/>
                <a:ea typeface="Arial" charset="0"/>
                <a:cs typeface="Arial" charset="0"/>
              </a:rPr>
              <a:t>Not possible </a:t>
            </a:r>
            <a:r>
              <a:rPr lang="en-US" i="1" dirty="0">
                <a:latin typeface="+mn-lt"/>
                <a:ea typeface="Arial" charset="0"/>
                <a:cs typeface="Arial" charset="0"/>
              </a:rPr>
              <a:t>routinely </a:t>
            </a:r>
            <a:r>
              <a:rPr lang="en-US" dirty="0">
                <a:latin typeface="+mn-lt"/>
                <a:ea typeface="Arial" charset="0"/>
                <a:cs typeface="Arial" charset="0"/>
              </a:rPr>
              <a:t>(with current software)</a:t>
            </a:r>
            <a:endParaRPr lang="en-US" i="1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What is a big system for GW?</a:t>
            </a:r>
          </a:p>
        </p:txBody>
      </p:sp>
    </p:spTree>
    <p:extLst>
      <p:ext uri="{BB962C8B-B14F-4D97-AF65-F5344CB8AC3E}">
        <p14:creationId xmlns:p14="http://schemas.microsoft.com/office/powerpoint/2010/main" val="16449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6843251" y="1986578"/>
            <a:ext cx="4694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+mn-lt"/>
                <a:ea typeface="Arial" charset="0"/>
                <a:cs typeface="Arial" charset="0"/>
              </a:rPr>
              <a:t>But in practice the </a:t>
            </a:r>
            <a:r>
              <a:rPr lang="en-US" b="1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GW</a:t>
            </a:r>
            <a:r>
              <a:rPr lang="en-US" dirty="0">
                <a:latin typeface="+mn-lt"/>
                <a:ea typeface="Arial" charset="0"/>
                <a:cs typeface="Arial" charset="0"/>
              </a:rPr>
              <a:t> is the </a:t>
            </a:r>
            <a:r>
              <a:rPr lang="en-US" b="1" u="sng" dirty="0">
                <a:latin typeface="+mn-lt"/>
                <a:ea typeface="Arial" charset="0"/>
                <a:cs typeface="Arial" charset="0"/>
              </a:rPr>
              <a:t>killer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GW is expensive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196122"/>
              </p:ext>
            </p:extLst>
          </p:nvPr>
        </p:nvGraphicFramePr>
        <p:xfrm>
          <a:off x="589935" y="1681317"/>
          <a:ext cx="5588458" cy="1303020"/>
        </p:xfrm>
        <a:graphic>
          <a:graphicData uri="http://schemas.openxmlformats.org/drawingml/2006/table">
            <a:tbl>
              <a:tblPr firstRow="1" bandRow="1"/>
              <a:tblGrid>
                <a:gridCol w="1444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6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478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4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DFT: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400" dirty="0"/>
                        <a:t>N</a:t>
                      </a:r>
                      <a:r>
                        <a:rPr lang="en-US" sz="2400" baseline="30000" dirty="0"/>
                        <a:t>3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aseline="300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GW: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400" dirty="0"/>
                        <a:t>N</a:t>
                      </a:r>
                      <a:r>
                        <a:rPr lang="en-US" sz="2400" baseline="30000" dirty="0"/>
                        <a:t>4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/>
                        <a:t>(gives better bands)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BSE: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400" dirty="0"/>
                        <a:t>N</a:t>
                      </a:r>
                      <a:r>
                        <a:rPr lang="en-US" sz="2400" baseline="30000" dirty="0"/>
                        <a:t>6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/>
                        <a:t>(gives optical excitations)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9935" y="1032387"/>
            <a:ext cx="4277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Scaling with number of atoms 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824579"/>
              </p:ext>
            </p:extLst>
          </p:nvPr>
        </p:nvGraphicFramePr>
        <p:xfrm>
          <a:off x="589935" y="4377878"/>
          <a:ext cx="5588458" cy="1303020"/>
        </p:xfrm>
        <a:graphic>
          <a:graphicData uri="http://schemas.openxmlformats.org/drawingml/2006/table">
            <a:tbl>
              <a:tblPr firstRow="1" bandRow="1"/>
              <a:tblGrid>
                <a:gridCol w="1444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6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478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4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DFT: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ko-KR" sz="2400" dirty="0"/>
                        <a:t>1</a:t>
                      </a:r>
                      <a:endParaRPr lang="en-US" sz="2400" baseline="300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err="1"/>
                        <a:t>cpu</a:t>
                      </a:r>
                      <a:r>
                        <a:rPr lang="en-US" sz="2400" baseline="0" dirty="0"/>
                        <a:t> x hours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GW: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ko-KR" sz="2400" dirty="0"/>
                        <a:t>91</a:t>
                      </a:r>
                      <a:endParaRPr lang="en-US" sz="2400" baseline="300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/>
                        <a:t>cpu</a:t>
                      </a:r>
                      <a:r>
                        <a:rPr lang="en-US" sz="2400" baseline="0" dirty="0"/>
                        <a:t> x hours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BSE: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ko-KR" sz="2400" dirty="0"/>
                        <a:t>2</a:t>
                      </a:r>
                      <a:endParaRPr lang="en-US" sz="2400" baseline="300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/>
                        <a:t>cpu</a:t>
                      </a:r>
                      <a:r>
                        <a:rPr lang="en-US" sz="2400" baseline="0" dirty="0"/>
                        <a:t> x hours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9935" y="3790229"/>
            <a:ext cx="5588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nanoscale system with 50-75 atoms (</a:t>
            </a:r>
            <a:r>
              <a:rPr lang="en-US" sz="2400" dirty="0" err="1"/>
              <a:t>GaN</a:t>
            </a:r>
            <a:r>
              <a:rPr lang="en-US" sz="2400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907487" y="4767778"/>
            <a:ext cx="2566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ea typeface="Arial" charset="0"/>
                <a:cs typeface="Arial" charset="0"/>
              </a:rPr>
              <a:t>∴ Focus on GW</a:t>
            </a:r>
            <a:endParaRPr lang="en-US" sz="2800" b="1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441893" y="344578"/>
            <a:ext cx="8409029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  <a:ea typeface="Arial" charset="0"/>
                <a:cs typeface="Arial" charset="0"/>
              </a:rPr>
              <a:t>Stage 1 : Run DFT calc. on structure </a:t>
            </a:r>
            <a:r>
              <a:rPr lang="en-US" dirty="0">
                <a:latin typeface="+mn-lt"/>
                <a:ea typeface="Arial" charset="0"/>
                <a:cs typeface="Arial" charset="0"/>
                <a:sym typeface="Wingdings"/>
              </a:rPr>
              <a:t> output : </a:t>
            </a:r>
            <a:r>
              <a:rPr lang="en-US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+mn-lt"/>
                <a:cs typeface="Symbol" charset="2"/>
              </a:rPr>
              <a:t>ε</a:t>
            </a:r>
            <a:r>
              <a:rPr lang="en-US" i="1" baseline="-25000" dirty="0" err="1">
                <a:solidFill>
                  <a:srgbClr val="0000FF"/>
                </a:solidFill>
                <a:latin typeface="+mn-lt"/>
                <a:cs typeface="CMU Serif Roman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  <a:cs typeface="CMU Serif Roman"/>
              </a:rPr>
              <a:t>  </a:t>
            </a:r>
            <a:r>
              <a:rPr lang="en-US" dirty="0">
                <a:latin typeface="+mn-lt"/>
                <a:ea typeface="Arial" charset="0"/>
                <a:cs typeface="Arial" charset="0"/>
                <a:sym typeface="Wingdings"/>
              </a:rPr>
              <a:t>and</a:t>
            </a:r>
            <a:r>
              <a:rPr lang="en-US" dirty="0">
                <a:latin typeface="+mn-lt"/>
                <a:sym typeface="Wingdings"/>
              </a:rPr>
              <a:t> </a:t>
            </a:r>
            <a:r>
              <a:rPr lang="en-US" dirty="0">
                <a:solidFill>
                  <a:srgbClr val="0000FF"/>
                </a:solidFill>
                <a:latin typeface="+mn-lt"/>
                <a:cs typeface="Symbol" charset="2"/>
              </a:rPr>
              <a:t>𝜓</a:t>
            </a:r>
            <a:r>
              <a:rPr lang="en-US" i="1" baseline="-25000" dirty="0" err="1">
                <a:solidFill>
                  <a:srgbClr val="0000FF"/>
                </a:solidFill>
                <a:latin typeface="+mn-lt"/>
                <a:cs typeface="CMU Serif Roman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  <a:cs typeface="CMU Serif Roman"/>
              </a:rPr>
              <a:t>(</a:t>
            </a:r>
            <a:r>
              <a:rPr lang="en-US" i="1" dirty="0">
                <a:solidFill>
                  <a:srgbClr val="0000FF"/>
                </a:solidFill>
                <a:latin typeface="+mn-lt"/>
                <a:cs typeface="CMU Serif Roman"/>
              </a:rPr>
              <a:t>r</a:t>
            </a:r>
            <a:r>
              <a:rPr lang="en-US" dirty="0">
                <a:solidFill>
                  <a:srgbClr val="0000FF"/>
                </a:solidFill>
                <a:latin typeface="+mn-lt"/>
                <a:cs typeface="CMU Serif Roman"/>
              </a:rPr>
              <a:t>) 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  <a:ea typeface="Arial" charset="0"/>
                <a:cs typeface="Arial" charset="0"/>
              </a:rPr>
              <a:t>Stage 2.1 : compute Polarizability matrix </a:t>
            </a:r>
          </a:p>
          <a:p>
            <a:endParaRPr lang="en-US" i="1" dirty="0">
              <a:solidFill>
                <a:srgbClr val="0000FF"/>
              </a:solidFill>
              <a:latin typeface="+mn-lt"/>
              <a:cs typeface="CMU Serif Roman"/>
            </a:endParaRPr>
          </a:p>
          <a:p>
            <a:r>
              <a:rPr lang="en-US" dirty="0">
                <a:latin typeface="+mn-lt"/>
                <a:ea typeface="Arial" charset="0"/>
                <a:cs typeface="Arial" charset="0"/>
              </a:rPr>
              <a:t>Stage 2.2 : double FFT rows and columns </a:t>
            </a:r>
            <a:r>
              <a:rPr lang="en-US" dirty="0">
                <a:latin typeface="+mn-lt"/>
                <a:ea typeface="Arial" charset="0"/>
                <a:cs typeface="Arial" charset="0"/>
                <a:sym typeface="Wingdings"/>
              </a:rPr>
              <a:t></a:t>
            </a:r>
            <a:r>
              <a:rPr lang="en-US" dirty="0">
                <a:latin typeface="+mn-lt"/>
                <a:ea typeface="Arial" charset="0"/>
                <a:cs typeface="Arial" charset="0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P(G,G’)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  <a:ea typeface="Arial" charset="0"/>
                <a:cs typeface="Arial" charset="0"/>
              </a:rPr>
              <a:t>Stage 3 : compute and invert dielectric screening function</a:t>
            </a:r>
          </a:p>
          <a:p>
            <a:endParaRPr lang="en-US" dirty="0">
              <a:latin typeface="+mn-lt"/>
              <a:ea typeface="Arial" charset="0"/>
              <a:cs typeface="Arial" charset="0"/>
            </a:endParaRPr>
          </a:p>
          <a:p>
            <a:endParaRPr lang="en-US" dirty="0">
              <a:latin typeface="+mn-lt"/>
              <a:ea typeface="Arial" charset="0"/>
              <a:cs typeface="Arial" charset="0"/>
            </a:endParaRPr>
          </a:p>
          <a:p>
            <a:endParaRPr lang="en-US" dirty="0">
              <a:latin typeface="+mn-lt"/>
              <a:ea typeface="Arial" charset="0"/>
              <a:cs typeface="Arial" charset="0"/>
            </a:endParaRPr>
          </a:p>
          <a:p>
            <a:r>
              <a:rPr lang="en-US" dirty="0">
                <a:latin typeface="+mn-lt"/>
                <a:ea typeface="Arial" charset="0"/>
                <a:cs typeface="Arial" charset="0"/>
              </a:rPr>
              <a:t>Stage 4 : “</a:t>
            </a:r>
            <a:r>
              <a:rPr lang="en-US" dirty="0" err="1">
                <a:latin typeface="+mn-lt"/>
                <a:ea typeface="Arial" charset="0"/>
                <a:cs typeface="Arial" charset="0"/>
              </a:rPr>
              <a:t>plasmon</a:t>
            </a:r>
            <a:r>
              <a:rPr lang="en-US" dirty="0">
                <a:latin typeface="+mn-lt"/>
                <a:ea typeface="Arial" charset="0"/>
                <a:cs typeface="Arial" charset="0"/>
              </a:rPr>
              <a:t>-pole” method </a:t>
            </a:r>
            <a:r>
              <a:rPr lang="en-US" dirty="0">
                <a:latin typeface="+mn-lt"/>
                <a:ea typeface="Arial" charset="0"/>
                <a:cs typeface="Arial" charset="0"/>
                <a:sym typeface="Wingdings"/>
              </a:rPr>
              <a:t></a:t>
            </a:r>
            <a:r>
              <a:rPr lang="en-US" dirty="0">
                <a:latin typeface="+mn-lt"/>
                <a:ea typeface="Arial" charset="0"/>
                <a:cs typeface="Arial" charset="0"/>
              </a:rPr>
              <a:t> dynamic screening</a:t>
            </a:r>
          </a:p>
          <a:p>
            <a:endParaRPr lang="en-US" dirty="0">
              <a:latin typeface="+mn-lt"/>
              <a:ea typeface="Arial" charset="0"/>
              <a:cs typeface="Arial" charset="0"/>
            </a:endParaRPr>
          </a:p>
          <a:p>
            <a:r>
              <a:rPr lang="en-US" dirty="0">
                <a:latin typeface="+mn-lt"/>
                <a:ea typeface="Arial" charset="0"/>
                <a:cs typeface="Arial" charset="0"/>
              </a:rPr>
              <a:t>Stage 5 : put together </a:t>
            </a:r>
            <a:r>
              <a:rPr lang="en-US" i="1" dirty="0" err="1">
                <a:solidFill>
                  <a:srgbClr val="0000FF"/>
                </a:solidFill>
                <a:cs typeface="Symbol" charset="2"/>
              </a:rPr>
              <a:t>ε</a:t>
            </a:r>
            <a:r>
              <a:rPr lang="en-US" i="1" baseline="-25000" dirty="0" err="1">
                <a:solidFill>
                  <a:srgbClr val="0000FF"/>
                </a:solidFill>
                <a:cs typeface="CMU Serif Roman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  <a:cs typeface="CMU Serif Roman"/>
              </a:rPr>
              <a:t> </a:t>
            </a:r>
            <a:r>
              <a:rPr lang="en-US" dirty="0">
                <a:latin typeface="+mn-lt"/>
                <a:sym typeface="Wingdings"/>
              </a:rPr>
              <a:t>, </a:t>
            </a:r>
            <a:r>
              <a:rPr lang="en-US" dirty="0">
                <a:solidFill>
                  <a:srgbClr val="0000FF"/>
                </a:solidFill>
                <a:latin typeface="+mn-lt"/>
                <a:cs typeface="Symbol" charset="2"/>
              </a:rPr>
              <a:t>𝜓</a:t>
            </a:r>
            <a:r>
              <a:rPr lang="en-US" i="1" baseline="-25000" dirty="0" err="1">
                <a:solidFill>
                  <a:srgbClr val="0000FF"/>
                </a:solidFill>
                <a:latin typeface="+mn-lt"/>
                <a:cs typeface="CMU Serif Roman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  <a:cs typeface="CMU Serif Roman"/>
              </a:rPr>
              <a:t>(</a:t>
            </a:r>
            <a:r>
              <a:rPr lang="en-US" i="1" dirty="0">
                <a:solidFill>
                  <a:srgbClr val="0000FF"/>
                </a:solidFill>
                <a:latin typeface="+mn-lt"/>
                <a:cs typeface="CMU Serif Roman"/>
              </a:rPr>
              <a:t>r</a:t>
            </a:r>
            <a:r>
              <a:rPr lang="en-US" dirty="0">
                <a:solidFill>
                  <a:srgbClr val="0000FF"/>
                </a:solidFill>
                <a:latin typeface="+mn-lt"/>
                <a:cs typeface="CMU Serif Roman"/>
              </a:rPr>
              <a:t>) </a:t>
            </a:r>
            <a:r>
              <a:rPr lang="en-US" dirty="0">
                <a:latin typeface="+mn-lt"/>
                <a:ea typeface="Arial" charset="0"/>
                <a:cs typeface="Arial" charset="0"/>
                <a:sym typeface="Wingdings"/>
              </a:rPr>
              <a:t>and                self-energy </a:t>
            </a:r>
            <a:r>
              <a:rPr lang="en-US" dirty="0">
                <a:solidFill>
                  <a:srgbClr val="0000FF"/>
                </a:solidFill>
                <a:latin typeface="+mn-lt"/>
                <a:cs typeface="Symbol" charset="2"/>
              </a:rPr>
              <a:t>𝛴(𝜔)</a:t>
            </a:r>
            <a:br>
              <a:rPr lang="en-US" dirty="0">
                <a:solidFill>
                  <a:srgbClr val="0000FF"/>
                </a:solidFill>
                <a:latin typeface="+mn-lt"/>
                <a:cs typeface="Symbol" charset="2"/>
              </a:rPr>
            </a:br>
            <a:endParaRPr lang="en-US" dirty="0">
              <a:latin typeface="+mn-lt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50"/>
          <a:stretch/>
        </p:blipFill>
        <p:spPr>
          <a:xfrm>
            <a:off x="5747712" y="1678931"/>
            <a:ext cx="1990636" cy="797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705" y="4166565"/>
            <a:ext cx="4130941" cy="410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317" y="4166565"/>
            <a:ext cx="954713" cy="335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498" y="5179043"/>
            <a:ext cx="1208624" cy="347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8830"/>
          <a:stretch/>
        </p:blipFill>
        <p:spPr>
          <a:xfrm>
            <a:off x="4882160" y="5911229"/>
            <a:ext cx="758067" cy="306412"/>
          </a:xfrm>
          <a:prstGeom prst="rect">
            <a:avLst/>
          </a:prstGeom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/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Steps for typical G</a:t>
            </a:r>
            <a:r>
              <a:rPr lang="en-US" sz="3600" b="1" spc="200" baseline="-25000" dirty="0">
                <a:solidFill>
                  <a:srgbClr val="FFFF00"/>
                </a:solidFill>
                <a:latin typeface="+mn-lt"/>
                <a:cs typeface="Consolas"/>
              </a:rPr>
              <a:t>0</a:t>
            </a:r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W</a:t>
            </a:r>
            <a:r>
              <a:rPr lang="en-US" sz="3600" b="1" spc="200" baseline="-25000" dirty="0">
                <a:solidFill>
                  <a:srgbClr val="FFFF00"/>
                </a:solidFill>
                <a:latin typeface="+mn-lt"/>
                <a:cs typeface="Consolas"/>
              </a:rPr>
              <a:t>0</a:t>
            </a:r>
            <a:r>
              <a:rPr lang="en-US" sz="3600" b="1" spc="200" dirty="0">
                <a:solidFill>
                  <a:srgbClr val="FFFF00"/>
                </a:solidFill>
                <a:latin typeface="+mn-lt"/>
                <a:cs typeface="Consolas"/>
              </a:rPr>
              <a:t> calculation</a:t>
            </a:r>
          </a:p>
        </p:txBody>
      </p:sp>
    </p:spTree>
    <p:extLst>
      <p:ext uri="{BB962C8B-B14F-4D97-AF65-F5344CB8AC3E}">
        <p14:creationId xmlns:p14="http://schemas.microsoft.com/office/powerpoint/2010/main" val="15856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2310</Words>
  <Application>Microsoft Macintosh PowerPoint</Application>
  <PresentationFormat>Widescreen</PresentationFormat>
  <Paragraphs>432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Calibri</vt:lpstr>
      <vt:lpstr>Calibri Light</vt:lpstr>
      <vt:lpstr>Cambria Math</vt:lpstr>
      <vt:lpstr>CMU Serif Roman</vt:lpstr>
      <vt:lpstr>Consolas</vt:lpstr>
      <vt:lpstr>Courier New</vt:lpstr>
      <vt:lpstr>Lucida Grande</vt:lpstr>
      <vt:lpstr>Mangal</vt:lpstr>
      <vt:lpstr>ＭＳ Ｐゴシック</vt:lpstr>
      <vt:lpstr>Symbol</vt:lpstr>
      <vt:lpstr>Times</vt:lpstr>
      <vt:lpstr>Times New Roman</vt:lpstr>
      <vt:lpstr>Wingdings</vt:lpstr>
      <vt:lpstr>맑은 고딕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up slides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Kim, Minjung</dc:creator>
  <cp:lastModifiedBy>Kim, Minjung</cp:lastModifiedBy>
  <cp:revision>51</cp:revision>
  <dcterms:created xsi:type="dcterms:W3CDTF">2018-04-06T14:15:22Z</dcterms:created>
  <dcterms:modified xsi:type="dcterms:W3CDTF">2018-04-11T21:26:20Z</dcterms:modified>
</cp:coreProperties>
</file>