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43"/>
  </p:notesMasterIdLst>
  <p:handoutMasterIdLst>
    <p:handoutMasterId r:id="rId44"/>
  </p:handoutMasterIdLst>
  <p:sldIdLst>
    <p:sldId id="513" r:id="rId2"/>
    <p:sldId id="669" r:id="rId3"/>
    <p:sldId id="691" r:id="rId4"/>
    <p:sldId id="693" r:id="rId5"/>
    <p:sldId id="746" r:id="rId6"/>
    <p:sldId id="698" r:id="rId7"/>
    <p:sldId id="674" r:id="rId8"/>
    <p:sldId id="679" r:id="rId9"/>
    <p:sldId id="682" r:id="rId10"/>
    <p:sldId id="688" r:id="rId11"/>
    <p:sldId id="685" r:id="rId12"/>
    <p:sldId id="690" r:id="rId13"/>
    <p:sldId id="687" r:id="rId14"/>
    <p:sldId id="699" r:id="rId15"/>
    <p:sldId id="689" r:id="rId16"/>
    <p:sldId id="741" r:id="rId17"/>
    <p:sldId id="739" r:id="rId18"/>
    <p:sldId id="700" r:id="rId19"/>
    <p:sldId id="697" r:id="rId20"/>
    <p:sldId id="701" r:id="rId21"/>
    <p:sldId id="709" r:id="rId22"/>
    <p:sldId id="703" r:id="rId23"/>
    <p:sldId id="727" r:id="rId24"/>
    <p:sldId id="728" r:id="rId25"/>
    <p:sldId id="729" r:id="rId26"/>
    <p:sldId id="743" r:id="rId27"/>
    <p:sldId id="720" r:id="rId28"/>
    <p:sldId id="716" r:id="rId29"/>
    <p:sldId id="721" r:id="rId30"/>
    <p:sldId id="722" r:id="rId31"/>
    <p:sldId id="723" r:id="rId32"/>
    <p:sldId id="724" r:id="rId33"/>
    <p:sldId id="745" r:id="rId34"/>
    <p:sldId id="744" r:id="rId35"/>
    <p:sldId id="734" r:id="rId36"/>
    <p:sldId id="735" r:id="rId37"/>
    <p:sldId id="736" r:id="rId38"/>
    <p:sldId id="717" r:id="rId39"/>
    <p:sldId id="718" r:id="rId40"/>
    <p:sldId id="678" r:id="rId41"/>
    <p:sldId id="71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8C78"/>
    <a:srgbClr val="03771F"/>
    <a:srgbClr val="73D770"/>
    <a:srgbClr val="00B100"/>
    <a:srgbClr val="023C10"/>
    <a:srgbClr val="AE2424"/>
    <a:srgbClr val="30A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6" autoAdjust="0"/>
    <p:restoredTop sz="84487" autoAdjust="0"/>
  </p:normalViewPr>
  <p:slideViewPr>
    <p:cSldViewPr snapToGrid="0" snapToObjects="1">
      <p:cViewPr>
        <p:scale>
          <a:sx n="100" d="100"/>
          <a:sy n="100" d="100"/>
        </p:scale>
        <p:origin x="2376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25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Tight synchronization in DARMA limits scalability (our collectives are not yet highly tuned)</a:t>
            </a:r>
          </a:p>
          <a:p>
            <a:endParaRPr lang="en-US" sz="1200" dirty="0" smtClean="0">
              <a:latin typeface="Calibri" charset="0"/>
              <a:ea typeface="Calibri" charset="0"/>
              <a:cs typeface="Calibri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first case study, we implemented a 2D Jacobi stencil in MPI, Charm++, and DARMA. A traditional stencil is a very regular code with tight synchronization every iteration (tolerates little latency). Thus, any overhead in the system will be apparent, especially as the code is strong- scaled or the block size (task granularity) is reduced.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study the impact of of increasing communication-computation overlap (thus, increasing latency tolerance), we modified the 2D Jacobi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chronously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 iterations, only starting 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allreduce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 10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DARMA code, this only required modifying a several lines of code! Complex problems that arise in MPI, such as buffering messages that may arrive out of iteration order, are handled automatically.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13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DARMA’s flexible programming model enables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backends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automatically per- form load balancing (LB). Below this, we show the strong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scalabil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2D Newtonian particle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starts highly imbalanced. The LB incrementally runs as particles mi- grate and the work distribution changes.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4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7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8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7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08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DARMA’s flexible programming model enables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backends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automatically per- form load balancing (LB). Below this, we show the strong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scalabil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2D Newtonian particle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starts highly imbalanced. The LB incrementally runs as particles mi- grate and the work distribution changes.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03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alibri" charset="0"/>
                <a:ea typeface="Calibri" charset="0"/>
                <a:cs typeface="Calibri" charset="0"/>
              </a:rPr>
              <a:t>Tight synchronization in DARMA limits scalability (our collectives are not yet highly tuned)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first case study, we implemented a 2D Jacobi stencil in MPI, Charm++, and DARMA. A traditional stencil is a very regular code with tight synchronization every iteration (tolerates little latency). Thus, any overhead in the system will be apparent, especially as the code is strong- scaled or the block size (task granularity) is reduced.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4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study the impact of of increasing communication-computation overlap (thus, increasing latency tolerance), we modified the 2D Jacobi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asyn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chronously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 iterations, only starting 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allreduce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 10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DARMA code, this only required modifying a several lines of code! Complex problems that arise in MPI, such as buffering messages that may arrive out of iteration order, are handled automatically.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8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DARMA’s flexible programming model enables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backends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automatically per- form load balancing (LB). On the RHS, we implemented a synthetic LB bench- mark that has a known perfect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test the performance of LB.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5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/>
              <a:pPr/>
              <a:t>4/16/17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4/16/17</a:t>
            </a:fld>
            <a:endParaRPr lang="en-US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4/16/17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4/16/17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4/16/17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285" y="595170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3124200" y="621284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lang="en-US" sz="950" baseline="30000" dirty="0" smtClean="0">
                <a:latin typeface="Arial" pitchFamily="-112" charset="0"/>
              </a:rPr>
              <a:t/>
            </a:r>
            <a:br>
              <a:rPr lang="en-US" sz="950" baseline="30000" dirty="0" smtClean="0">
                <a:latin typeface="Arial" pitchFamily="-112" charset="0"/>
              </a:rPr>
            </a:br>
            <a:r>
              <a:rPr lang="en-US" sz="950" baseline="30000" dirty="0" smtClean="0">
                <a:latin typeface="Arial" pitchFamily="-112" charset="0"/>
              </a:rPr>
              <a:t>SAND No. 2011–XXXXP.</a:t>
            </a:r>
          </a:p>
          <a:p>
            <a:pPr algn="l">
              <a:defRPr/>
            </a:pP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4/16/17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4/16/17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5438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4/16/17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1.wdp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14502" y="1277801"/>
            <a:ext cx="5971187" cy="1233338"/>
          </a:xfrm>
        </p:spPr>
        <p:txBody>
          <a:bodyPr/>
          <a:lstStyle/>
          <a:p>
            <a:pPr algn="ctr"/>
            <a:r>
              <a:rPr lang="en-US" sz="3600" dirty="0" smtClean="0"/>
              <a:t>DARMA</a:t>
            </a:r>
            <a:endParaRPr lang="en-US" sz="2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714502" y="2449287"/>
            <a:ext cx="5971187" cy="1820314"/>
          </a:xfrm>
        </p:spPr>
        <p:txBody>
          <a:bodyPr/>
          <a:lstStyle/>
          <a:p>
            <a:r>
              <a:rPr lang="en-US" sz="2000" dirty="0"/>
              <a:t>Janine C. </a:t>
            </a:r>
            <a:r>
              <a:rPr lang="en-US" sz="2000" dirty="0" smtClean="0"/>
              <a:t>Bennett</a:t>
            </a:r>
            <a:r>
              <a:rPr lang="en-US" sz="2000" b="1" dirty="0" smtClean="0"/>
              <a:t>, Jonathan </a:t>
            </a:r>
            <a:r>
              <a:rPr lang="en-US" sz="2000" b="1" dirty="0" err="1" smtClean="0"/>
              <a:t>Lifflander</a:t>
            </a:r>
            <a:r>
              <a:rPr lang="en-US" sz="2000" dirty="0" smtClean="0"/>
              <a:t>, </a:t>
            </a:r>
            <a:r>
              <a:rPr lang="en-US" sz="2000" dirty="0"/>
              <a:t>David S. Hollman, Jeremiah </a:t>
            </a:r>
            <a:r>
              <a:rPr lang="en-US" sz="2000" dirty="0" smtClean="0"/>
              <a:t>Wilke, </a:t>
            </a:r>
            <a:r>
              <a:rPr lang="en-US" sz="2000" dirty="0" err="1" smtClean="0"/>
              <a:t>Hemanth</a:t>
            </a:r>
            <a:r>
              <a:rPr lang="en-US" sz="2000" dirty="0" smtClean="0"/>
              <a:t> </a:t>
            </a:r>
            <a:r>
              <a:rPr lang="en-US" sz="2000" dirty="0" err="1" smtClean="0"/>
              <a:t>Kolla</a:t>
            </a:r>
            <a:r>
              <a:rPr lang="en-US" sz="2000" dirty="0"/>
              <a:t>, Aram </a:t>
            </a:r>
            <a:r>
              <a:rPr lang="en-US" sz="2000" dirty="0" err="1"/>
              <a:t>Markosyan</a:t>
            </a:r>
            <a:r>
              <a:rPr lang="en-US" sz="2000" dirty="0"/>
              <a:t>, Nicole </a:t>
            </a:r>
            <a:r>
              <a:rPr lang="en-US" sz="2000" dirty="0" err="1" smtClean="0"/>
              <a:t>Slattengren</a:t>
            </a:r>
            <a:r>
              <a:rPr lang="en-US" sz="2000" dirty="0" smtClean="0"/>
              <a:t>, Robert </a:t>
            </a:r>
            <a:r>
              <a:rPr lang="en-US" sz="2000" dirty="0"/>
              <a:t>L. Clay (PM)</a:t>
            </a:r>
          </a:p>
          <a:p>
            <a:endParaRPr lang="en-US" sz="2000" dirty="0"/>
          </a:p>
          <a:p>
            <a:endParaRPr lang="en-US" sz="2000" dirty="0" smtClean="0"/>
          </a:p>
          <a:p>
            <a:pPr algn="ctr"/>
            <a:r>
              <a:rPr lang="en-US" sz="2000" dirty="0" smtClean="0"/>
              <a:t>Charm++ Workshop 2017</a:t>
            </a:r>
            <a:endParaRPr lang="en-US" sz="2000" dirty="0" smtClean="0"/>
          </a:p>
          <a:p>
            <a:pPr algn="ctr"/>
            <a:r>
              <a:rPr lang="en-US" sz="2000" dirty="0" smtClean="0"/>
              <a:t>April 17th, </a:t>
            </a:r>
            <a:r>
              <a:rPr lang="en-US" sz="2000" dirty="0" smtClean="0"/>
              <a:t>2017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1147538"/>
            <a:ext cx="2727202" cy="2727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114800" y="6451600"/>
            <a:ext cx="270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Unclassified       </a:t>
            </a:r>
            <a:r>
              <a:rPr lang="is-IS" sz="1400" dirty="0" smtClean="0">
                <a:latin typeface="Calibri" charset="0"/>
                <a:ea typeface="Calibri" charset="0"/>
                <a:cs typeface="Calibri" charset="0"/>
              </a:rPr>
              <a:t>SAND2017-1430 </a:t>
            </a:r>
            <a:r>
              <a:rPr lang="is-IS" sz="1400" dirty="0"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6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Considerations when developing a backend API that maps to a variety of runtimes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6700" y="1278740"/>
            <a:ext cx="8648700" cy="4847424"/>
          </a:xfrm>
        </p:spPr>
        <p:txBody>
          <a:bodyPr/>
          <a:lstStyle/>
          <a:p>
            <a:r>
              <a:rPr lang="en-US" dirty="0" smtClean="0"/>
              <a:t>AMT runtimes often operate with a directed acyclic graph (DAG)</a:t>
            </a:r>
          </a:p>
          <a:p>
            <a:pPr marL="468630" lvl="1" indent="-194310"/>
            <a:r>
              <a:rPr lang="en-US" dirty="0" smtClean="0"/>
              <a:t>Captures relationships between application data and inter-dependent tasks</a:t>
            </a:r>
          </a:p>
          <a:p>
            <a:pPr marL="468630" lvl="1" indent="-194310"/>
            <a:endParaRPr lang="en-US" dirty="0"/>
          </a:p>
          <a:p>
            <a:pPr marL="468630" lvl="1" indent="-194310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28" y="2933700"/>
            <a:ext cx="3170272" cy="2692400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9D8C78"/>
                </a:solidFill>
                <a:latin typeface="Calibri" charset="0"/>
                <a:ea typeface="Calibri" charset="0"/>
                <a:cs typeface="Calibri" charset="0"/>
              </a:rPr>
              <a:t>Mapping to a variety of AMT runtime system technologies</a:t>
            </a:r>
          </a:p>
        </p:txBody>
      </p:sp>
    </p:spTree>
    <p:extLst>
      <p:ext uri="{BB962C8B-B14F-4D97-AF65-F5344CB8AC3E}">
        <p14:creationId xmlns:p14="http://schemas.microsoft.com/office/powerpoint/2010/main" val="14921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when developing a backend API that maps to a variety of runtimes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6700" y="1278740"/>
            <a:ext cx="8648700" cy="4847424"/>
          </a:xfrm>
        </p:spPr>
        <p:txBody>
          <a:bodyPr/>
          <a:lstStyle/>
          <a:p>
            <a:r>
              <a:rPr lang="en-US" dirty="0" smtClean="0"/>
              <a:t>AMT runtimes often operate with a directed acyclic graph (DAG)</a:t>
            </a:r>
          </a:p>
          <a:p>
            <a:pPr marL="468630" lvl="1" indent="-194310"/>
            <a:r>
              <a:rPr lang="en-US" dirty="0" smtClean="0"/>
              <a:t>Captures relationships between application data and inter-dependent tasks</a:t>
            </a:r>
          </a:p>
          <a:p>
            <a:r>
              <a:rPr lang="en-US" dirty="0" smtClean="0"/>
              <a:t>DAGs can be annotated to capture additional information</a:t>
            </a:r>
          </a:p>
          <a:p>
            <a:pPr marL="468630" lvl="1" indent="-194310"/>
            <a:r>
              <a:rPr lang="en-US" dirty="0" smtClean="0"/>
              <a:t>Tasks’ read/write usage of data</a:t>
            </a:r>
          </a:p>
          <a:p>
            <a:pPr marL="468630" lvl="1" indent="-194310"/>
            <a:r>
              <a:rPr lang="en-US" dirty="0" smtClean="0"/>
              <a:t>Task needs a subset of data</a:t>
            </a:r>
          </a:p>
          <a:p>
            <a:pPr marL="468630" lvl="1" indent="-194310"/>
            <a:endParaRPr lang="en-US" dirty="0"/>
          </a:p>
          <a:p>
            <a:pPr marL="468630" lvl="1" indent="-194310"/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34" y="2933700"/>
            <a:ext cx="3143059" cy="2692400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9D8C78"/>
                </a:solidFill>
                <a:latin typeface="Calibri" charset="0"/>
                <a:ea typeface="Calibri" charset="0"/>
                <a:cs typeface="Calibri" charset="0"/>
              </a:rPr>
              <a:t>Mapping to a variety of AMT runtime system technologies</a:t>
            </a:r>
          </a:p>
        </p:txBody>
      </p:sp>
    </p:spTree>
    <p:extLst>
      <p:ext uri="{BB962C8B-B14F-4D97-AF65-F5344CB8AC3E}">
        <p14:creationId xmlns:p14="http://schemas.microsoft.com/office/powerpoint/2010/main" val="12658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when developing a backend API that maps to a variety of runtimes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6700" y="1278740"/>
            <a:ext cx="8648700" cy="4847424"/>
          </a:xfrm>
        </p:spPr>
        <p:txBody>
          <a:bodyPr/>
          <a:lstStyle/>
          <a:p>
            <a:r>
              <a:rPr lang="en-US" dirty="0" smtClean="0"/>
              <a:t>AMT runtimes often operate with a directed acyclic graph (DAG)</a:t>
            </a:r>
          </a:p>
          <a:p>
            <a:pPr marL="468630" lvl="1" indent="-194310"/>
            <a:r>
              <a:rPr lang="en-US" dirty="0" smtClean="0"/>
              <a:t>Captures relationships between application data and inter-dependent tasks</a:t>
            </a:r>
          </a:p>
          <a:p>
            <a:r>
              <a:rPr lang="en-US" dirty="0" smtClean="0"/>
              <a:t>DAGs can be annotated to capture additional information</a:t>
            </a:r>
          </a:p>
          <a:p>
            <a:pPr marL="468630" lvl="1" indent="-194310"/>
            <a:r>
              <a:rPr lang="en-US" dirty="0" smtClean="0"/>
              <a:t>Tasks’ read/write usage of data</a:t>
            </a:r>
          </a:p>
          <a:p>
            <a:pPr marL="468630" lvl="1" indent="-194310"/>
            <a:r>
              <a:rPr lang="en-US" dirty="0" smtClean="0"/>
              <a:t>Task needs a subset of data</a:t>
            </a:r>
          </a:p>
          <a:p>
            <a:r>
              <a:rPr lang="en-US" dirty="0" smtClean="0"/>
              <a:t>Additional information enables runtime                                            to reason more completely about </a:t>
            </a:r>
            <a:endParaRPr lang="en-US" dirty="0"/>
          </a:p>
          <a:p>
            <a:pPr marL="468630" lvl="1" indent="-194310"/>
            <a:r>
              <a:rPr lang="en-US" dirty="0" smtClean="0"/>
              <a:t>When and where to execute a task</a:t>
            </a:r>
            <a:endParaRPr lang="en-US" dirty="0"/>
          </a:p>
          <a:p>
            <a:pPr marL="468630" lvl="1" indent="-194310"/>
            <a:r>
              <a:rPr lang="en-US" dirty="0" smtClean="0"/>
              <a:t>Whether to load balance</a:t>
            </a:r>
            <a:endParaRPr lang="en-US" dirty="0"/>
          </a:p>
          <a:p>
            <a:r>
              <a:rPr lang="en-US" dirty="0" smtClean="0"/>
              <a:t>Existing runtimes leverage DAGs with                                       varying degrees of annotation</a:t>
            </a:r>
            <a:endParaRPr lang="en-US" dirty="0"/>
          </a:p>
          <a:p>
            <a:pPr marL="468630" lvl="1" indent="-194310"/>
            <a:endParaRPr lang="en-US" dirty="0"/>
          </a:p>
          <a:p>
            <a:pPr marL="468630" lvl="1" indent="-194310"/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34" y="2933700"/>
            <a:ext cx="3143059" cy="2692400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9D8C78"/>
                </a:solidFill>
                <a:latin typeface="Calibri" charset="0"/>
                <a:ea typeface="Calibri" charset="0"/>
                <a:cs typeface="Calibri" charset="0"/>
              </a:rPr>
              <a:t>Mapping to a variety of AMT runtime system technologies</a:t>
            </a:r>
          </a:p>
        </p:txBody>
      </p:sp>
    </p:spTree>
    <p:extLst>
      <p:ext uri="{BB962C8B-B14F-4D97-AF65-F5344CB8AC3E}">
        <p14:creationId xmlns:p14="http://schemas.microsoft.com/office/powerpoint/2010/main" val="11652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DARMA captures data-task dependency information and the runtime builds and executes the DAG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12452"/>
            <a:ext cx="6743699" cy="40711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9D8C78"/>
                </a:solidFill>
                <a:latin typeface="Calibri" charset="0"/>
                <a:ea typeface="Calibri" charset="0"/>
                <a:cs typeface="Calibri" charset="0"/>
              </a:rPr>
              <a:t>Mapping to a variety of AMT runtime system technologies</a:t>
            </a:r>
          </a:p>
        </p:txBody>
      </p:sp>
    </p:spTree>
    <p:extLst>
      <p:ext uri="{BB962C8B-B14F-4D97-AF65-F5344CB8AC3E}">
        <p14:creationId xmlns:p14="http://schemas.microsoft.com/office/powerpoint/2010/main" val="8243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i="1" dirty="0">
                <a:latin typeface="Calibri" charset="0"/>
                <a:ea typeface="Calibri" charset="0"/>
                <a:cs typeface="Calibri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Abstractions </a:t>
            </a:r>
            <a:r>
              <a:rPr lang="en-US" sz="3200" b="1" dirty="0">
                <a:solidFill>
                  <a:srgbClr val="00B0F0"/>
                </a:solidFill>
              </a:rPr>
              <a:t>that facilitate the expression of tasking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6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DARMA front end abstractions for data and tasks are co-designed with Sandia ATDM application scientists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20325"/>
            <a:ext cx="6908800" cy="40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7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DARMA Data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44271"/>
            <a:ext cx="8267700" cy="4980435"/>
          </a:xfrm>
        </p:spPr>
        <p:txBody>
          <a:bodyPr/>
          <a:lstStyle/>
          <a:p>
            <a:pPr marL="0" lvl="1" indent="0">
              <a:buClr>
                <a:srgbClr val="102E54"/>
              </a:buClr>
              <a:buNone/>
            </a:pPr>
            <a:r>
              <a:rPr lang="en-US" b="1" i="1" dirty="0" smtClean="0">
                <a:latin typeface="Calibri" charset="0"/>
                <a:ea typeface="Calibri" charset="0"/>
                <a:cs typeface="Calibri" charset="0"/>
              </a:rPr>
              <a:t>How are data collections/data structures described?</a:t>
            </a:r>
          </a:p>
          <a:p>
            <a:pPr marL="342900" lvl="1" indent="-342900">
              <a:buClr>
                <a:srgbClr val="102E54"/>
              </a:buClr>
            </a:pPr>
            <a:r>
              <a:rPr lang="en-US" dirty="0" smtClean="0"/>
              <a:t>Asynchronous </a:t>
            </a:r>
            <a:r>
              <a:rPr lang="en-US" dirty="0"/>
              <a:t>smart </a:t>
            </a:r>
            <a:r>
              <a:rPr lang="en-US" dirty="0" smtClean="0"/>
              <a:t>pointers wrap application </a:t>
            </a:r>
            <a:r>
              <a:rPr lang="en-US" dirty="0"/>
              <a:t>data </a:t>
            </a:r>
            <a:endParaRPr lang="en-US" dirty="0" smtClean="0"/>
          </a:p>
          <a:p>
            <a:pPr marL="742950" lvl="2" indent="-342900">
              <a:buClr>
                <a:schemeClr val="accent1">
                  <a:lumMod val="75000"/>
                </a:schemeClr>
              </a:buClr>
            </a:pPr>
            <a:r>
              <a:rPr lang="en-US" dirty="0" smtClean="0"/>
              <a:t>Encapsulate data effect information used </a:t>
            </a:r>
            <a:r>
              <a:rPr lang="en-US" dirty="0"/>
              <a:t>to build and annotate the </a:t>
            </a:r>
            <a:r>
              <a:rPr lang="en-US" dirty="0" smtClean="0"/>
              <a:t>DAG</a:t>
            </a:r>
          </a:p>
          <a:p>
            <a:pPr marL="1200150" lvl="3" indent="-342900">
              <a:buClr>
                <a:schemeClr val="accent1">
                  <a:lumMod val="75000"/>
                </a:schemeClr>
              </a:buClr>
            </a:pPr>
            <a:r>
              <a:rPr lang="en-US" dirty="0"/>
              <a:t>P</a:t>
            </a:r>
            <a:r>
              <a:rPr lang="en-US" dirty="0" smtClean="0"/>
              <a:t>ermissions information (type of access, Read, Modify, Reduce, etc.)</a:t>
            </a:r>
          </a:p>
          <a:p>
            <a:pPr marL="742950" lvl="2" indent="-342900">
              <a:buClr>
                <a:schemeClr val="accent1">
                  <a:lumMod val="75000"/>
                </a:schemeClr>
              </a:buClr>
            </a:pPr>
            <a:r>
              <a:rPr lang="en-US" dirty="0" smtClean="0"/>
              <a:t>Enable </a:t>
            </a:r>
            <a:r>
              <a:rPr lang="en-US" dirty="0"/>
              <a:t>extraction of parallelism in </a:t>
            </a:r>
            <a:r>
              <a:rPr lang="en-US" dirty="0" smtClean="0"/>
              <a:t>a </a:t>
            </a:r>
            <a:r>
              <a:rPr lang="en-US" b="1" dirty="0" smtClean="0"/>
              <a:t>data-race-free</a:t>
            </a:r>
            <a:r>
              <a:rPr lang="en-US" dirty="0" smtClean="0"/>
              <a:t> </a:t>
            </a:r>
            <a:r>
              <a:rPr lang="en-US" dirty="0" smtClean="0"/>
              <a:t>manner</a:t>
            </a:r>
            <a:endParaRPr lang="en-US" i="1" dirty="0" smtClean="0">
              <a:latin typeface="Calibri" charset="0"/>
              <a:ea typeface="Calibri" charset="0"/>
              <a:cs typeface="Calibri" charset="0"/>
            </a:endParaRPr>
          </a:p>
          <a:p>
            <a:pPr marL="0" lvl="1" indent="0">
              <a:buClr>
                <a:srgbClr val="102E54"/>
              </a:buClr>
              <a:buNone/>
            </a:pPr>
            <a:r>
              <a:rPr lang="en-US" b="1" i="1" dirty="0" smtClean="0">
                <a:latin typeface="Calibri" charset="0"/>
                <a:ea typeface="Calibri" charset="0"/>
                <a:cs typeface="Calibri" charset="0"/>
              </a:rPr>
              <a:t>How are data partitioning and distribution expressed?</a:t>
            </a:r>
          </a:p>
          <a:p>
            <a:pPr marL="342900" lvl="1" indent="-342900">
              <a:buClr>
                <a:srgbClr val="102E54"/>
              </a:buClr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There is an explicit, hierarchical, logical decomposition of data</a:t>
            </a:r>
          </a:p>
          <a:p>
            <a:pPr marL="742950" lvl="2" indent="-342900">
              <a:buClr>
                <a:schemeClr val="accent1">
                  <a:lumMod val="75000"/>
                </a:schemeClr>
              </a:buClr>
            </a:pPr>
            <a:r>
              <a:rPr lang="en-US" dirty="0" err="1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AccessHandle</a:t>
            </a:r>
            <a:r>
              <a:rPr lang="en-US" dirty="0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&lt;T&gt; </a:t>
            </a:r>
          </a:p>
          <a:p>
            <a:pPr marL="1200150" lvl="3" indent="-342900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Does not span multiple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Wingdings"/>
              </a:rPr>
              <a:t>memory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spaces</a:t>
            </a:r>
          </a:p>
          <a:p>
            <a:pPr marL="1200150" lvl="3" indent="-342900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Must be serialized to be transferred between memory spaces</a:t>
            </a:r>
            <a:endParaRPr lang="en-US" dirty="0">
              <a:latin typeface="CMU Typewriter Text" charset="0"/>
              <a:ea typeface="CMU Typewriter Text" charset="0"/>
              <a:cs typeface="CMU Typewriter Text" charset="0"/>
            </a:endParaRPr>
          </a:p>
          <a:p>
            <a:pPr marL="742950" lvl="2" indent="-342900">
              <a:buClr>
                <a:schemeClr val="accent1">
                  <a:lumMod val="75000"/>
                </a:schemeClr>
              </a:buClr>
            </a:pPr>
            <a:r>
              <a:rPr lang="en-US" dirty="0" err="1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AccessHandleCollection</a:t>
            </a:r>
            <a:r>
              <a:rPr lang="en-US" dirty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&lt;T, </a:t>
            </a:r>
            <a:r>
              <a:rPr lang="en-US" dirty="0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R&gt;</a:t>
            </a:r>
            <a:r>
              <a:rPr lang="en-US" dirty="0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  <a:sym typeface="Wingdings"/>
              </a:rPr>
              <a:t> </a:t>
            </a:r>
            <a:endParaRPr lang="en-US" dirty="0" smtClean="0">
              <a:latin typeface="BitstreamVeraSansMono Nerd Font Roman" charset="0"/>
              <a:ea typeface="BitstreamVeraSansMono Nerd Font Roman" charset="0"/>
              <a:cs typeface="BitstreamVeraSansMono Nerd Font Roman" charset="0"/>
            </a:endParaRPr>
          </a:p>
          <a:p>
            <a:pPr marL="1200150" lvl="3" indent="-342900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Expresses a collection of data</a:t>
            </a:r>
          </a:p>
          <a:p>
            <a:pPr marL="1200150" lvl="3" indent="-342900">
              <a:buClr>
                <a:schemeClr val="accent1">
                  <a:lumMod val="75000"/>
                </a:schemeClr>
              </a:buClr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Can be mapped across memory spaces in a scalable manner</a:t>
            </a:r>
            <a:endParaRPr lang="en-US" dirty="0"/>
          </a:p>
          <a:p>
            <a:pPr marL="342900" lvl="1" indent="-342900">
              <a:buClr>
                <a:srgbClr val="102E54"/>
              </a:buClr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Distribution of data is up to individual backend runtime</a:t>
            </a:r>
          </a:p>
          <a:p>
            <a:pPr marL="0" lvl="1" indent="0">
              <a:buClr>
                <a:srgbClr val="102E54"/>
              </a:buClr>
              <a:buNone/>
            </a:pPr>
            <a:endParaRPr lang="en-US" dirty="0">
              <a:latin typeface="CMU Typewriter Text" charset="0"/>
              <a:ea typeface="CMU Typewriter Text" charset="0"/>
              <a:cs typeface="CMU Typewriter Tex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3216" y="-161442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MU Typewriter Text" charset="0"/>
                <a:ea typeface="CMU Typewriter Text" charset="0"/>
                <a:cs typeface="CMU Typewriter Text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DARMA Control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17500" y="818871"/>
            <a:ext cx="8280400" cy="498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lvl="1" indent="0" defTabSz="914400">
              <a:buClr>
                <a:srgbClr val="102E54"/>
              </a:buClr>
              <a:buFont typeface="Wingdings" pitchFamily="-111" charset="2"/>
              <a:buNone/>
            </a:pPr>
            <a:r>
              <a:rPr lang="en-US" b="1" i="1" kern="0" dirty="0" smtClean="0">
                <a:latin typeface="Calibri" charset="0"/>
                <a:ea typeface="Calibri" charset="0"/>
                <a:cs typeface="Calibri" charset="0"/>
              </a:rPr>
              <a:t>How is parallelism achieved?</a:t>
            </a:r>
          </a:p>
          <a:p>
            <a:pPr marL="342900" lvl="1" indent="-342900" defTabSz="914400">
              <a:buClr>
                <a:srgbClr val="102E54"/>
              </a:buClr>
            </a:pPr>
            <a:r>
              <a:rPr lang="en-US" kern="0" dirty="0" err="1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create_work</a:t>
            </a:r>
            <a:endParaRPr lang="en-US" kern="0" dirty="0" smtClean="0">
              <a:latin typeface="BitstreamVeraSansMono Nerd Font Roman" charset="0"/>
              <a:ea typeface="BitstreamVeraSansMono Nerd Font Roman" charset="0"/>
              <a:cs typeface="BitstreamVeraSansMono Nerd Font Roman" charset="0"/>
            </a:endParaRPr>
          </a:p>
          <a:p>
            <a:pPr marL="742950" lvl="2" indent="-342900" defTabSz="914400"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A task that doesn’t span multiple execution spaces</a:t>
            </a:r>
          </a:p>
          <a:p>
            <a:pPr marL="742950" lvl="2" indent="-342900" defTabSz="914400"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Sequential semantics: the order and manner (e.g., read, write) in which data (</a:t>
            </a:r>
            <a:r>
              <a:rPr lang="en-US" kern="0" dirty="0" err="1" smtClean="0">
                <a:latin typeface="CMU Typewriter Text" charset="0"/>
                <a:ea typeface="CMU Typewriter Text" charset="0"/>
                <a:cs typeface="CMU Typewriter Text" charset="0"/>
              </a:rPr>
              <a:t>AccessHandle</a:t>
            </a:r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) is used determines what tasks </a:t>
            </a:r>
            <a:r>
              <a:rPr lang="en-US" i="1" u="sng" kern="0" dirty="0" smtClean="0">
                <a:latin typeface="Calibri" charset="0"/>
                <a:ea typeface="Calibri" charset="0"/>
                <a:cs typeface="Calibri" charset="0"/>
              </a:rPr>
              <a:t>may</a:t>
            </a:r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 be run in parallel </a:t>
            </a:r>
            <a:endParaRPr lang="en-US" sz="1600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lvl="1" indent="-342900" defTabSz="914400">
              <a:buClr>
                <a:srgbClr val="102E54"/>
              </a:buClr>
            </a:pPr>
            <a:r>
              <a:rPr lang="en-US" kern="0" dirty="0" err="1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create_concurrent_work</a:t>
            </a:r>
            <a:endParaRPr lang="en-US" kern="0" dirty="0" smtClean="0">
              <a:latin typeface="BitstreamVeraSansMono Nerd Font Roman" charset="0"/>
              <a:ea typeface="BitstreamVeraSansMono Nerd Font Roman" charset="0"/>
              <a:cs typeface="BitstreamVeraSansMono Nerd Font Roman" charset="0"/>
            </a:endParaRPr>
          </a:p>
          <a:p>
            <a:pPr marL="742950" lvl="2" indent="-342900" defTabSz="914400">
              <a:buClr>
                <a:schemeClr val="accent1">
                  <a:lumMod val="75000"/>
                </a:schemeClr>
              </a:buClr>
            </a:pPr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Scalable abstraction to launch across distributed systems</a:t>
            </a:r>
          </a:p>
          <a:p>
            <a:pPr marL="742950" lvl="2" indent="-342900" defTabSz="914400">
              <a:buClr>
                <a:schemeClr val="accent1">
                  <a:lumMod val="75000"/>
                </a:schemeClr>
              </a:buClr>
            </a:pPr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A collection of tasks that make simultaneous forward progress</a:t>
            </a:r>
          </a:p>
          <a:p>
            <a:pPr marL="742950" lvl="2" indent="-342900" defTabSz="914400">
              <a:buClr>
                <a:schemeClr val="accent1">
                  <a:lumMod val="75000"/>
                </a:schemeClr>
              </a:buClr>
            </a:pPr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Sequential semantics supported across different task collections based on order and manner of </a:t>
            </a:r>
            <a:r>
              <a:rPr lang="en-US" kern="0" dirty="0" err="1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AccessHandleCollection</a:t>
            </a:r>
            <a:r>
              <a:rPr lang="en-US" kern="0" dirty="0">
                <a:latin typeface="CMU Typewriter Text" charset="0"/>
                <a:ea typeface="CMU Typewriter Text" charset="0"/>
                <a:cs typeface="CMU Typewriter Text" charset="0"/>
              </a:rPr>
              <a:t> </a:t>
            </a:r>
            <a:r>
              <a:rPr lang="en-US" kern="0" dirty="0" smtClean="0">
                <a:latin typeface="Calibri" charset="0"/>
                <a:ea typeface="Calibri" charset="0"/>
                <a:cs typeface="Calibri" charset="0"/>
              </a:rPr>
              <a:t>usage </a:t>
            </a:r>
            <a:endParaRPr lang="en-US" sz="2400" b="1" i="1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L="0" lvl="1" indent="0" defTabSz="914400">
              <a:buClr>
                <a:srgbClr val="102E54"/>
              </a:buClr>
              <a:buFont typeface="Wingdings" pitchFamily="-111" charset="2"/>
              <a:buNone/>
            </a:pPr>
            <a:r>
              <a:rPr lang="en-US" b="1" i="1" kern="0" dirty="0" smtClean="0">
                <a:latin typeface="Calibri" charset="0"/>
                <a:ea typeface="Calibri" charset="0"/>
                <a:cs typeface="Calibri" charset="0"/>
              </a:rPr>
              <a:t>How is synchronization expressed?</a:t>
            </a:r>
            <a:endParaRPr lang="en-US" sz="1800" kern="0" dirty="0" smtClean="0">
              <a:latin typeface="CMU Typewriter Text" charset="0"/>
              <a:ea typeface="CMU Typewriter Text" charset="0"/>
              <a:cs typeface="CMU Typewriter Text" charset="0"/>
            </a:endParaRPr>
          </a:p>
          <a:p>
            <a:pPr marL="342900" lvl="1" indent="-342900" defTabSz="914400">
              <a:buClr>
                <a:srgbClr val="102E54"/>
              </a:buClr>
            </a:pPr>
            <a:r>
              <a:rPr lang="en-US" sz="1800" kern="0" dirty="0" smtClean="0">
                <a:latin typeface="Calibri" charset="0"/>
                <a:ea typeface="Calibri" charset="0"/>
                <a:cs typeface="Calibri" charset="0"/>
              </a:rPr>
              <a:t>DARMA </a:t>
            </a:r>
            <a:r>
              <a:rPr lang="en-US" sz="1800" i="1" kern="0" dirty="0" smtClean="0">
                <a:latin typeface="Calibri" charset="0"/>
                <a:ea typeface="Calibri" charset="0"/>
                <a:cs typeface="Calibri" charset="0"/>
              </a:rPr>
              <a:t>does not </a:t>
            </a:r>
            <a:r>
              <a:rPr lang="en-US" sz="1800" kern="0" dirty="0" smtClean="0">
                <a:latin typeface="Calibri" charset="0"/>
                <a:ea typeface="Calibri" charset="0"/>
                <a:cs typeface="Calibri" charset="0"/>
              </a:rPr>
              <a:t>provide explicit temporal synchronization abstractions </a:t>
            </a:r>
          </a:p>
          <a:p>
            <a:pPr marL="342900" lvl="1" indent="-342900" defTabSz="914400">
              <a:buClr>
                <a:srgbClr val="102E54"/>
              </a:buClr>
            </a:pPr>
            <a:r>
              <a:rPr lang="en-US" sz="1800" kern="0" dirty="0" smtClean="0">
                <a:latin typeface="Calibri" charset="0"/>
                <a:ea typeface="Calibri" charset="0"/>
                <a:cs typeface="Calibri" charset="0"/>
              </a:rPr>
              <a:t>DARMA </a:t>
            </a:r>
            <a:r>
              <a:rPr lang="en-US" sz="1800" i="1" kern="0" dirty="0" smtClean="0">
                <a:latin typeface="Calibri" charset="0"/>
                <a:ea typeface="Calibri" charset="0"/>
                <a:cs typeface="Calibri" charset="0"/>
              </a:rPr>
              <a:t>does</a:t>
            </a:r>
            <a:r>
              <a:rPr lang="en-US" sz="1800" kern="0" dirty="0" smtClean="0">
                <a:latin typeface="Calibri" charset="0"/>
                <a:ea typeface="Calibri" charset="0"/>
                <a:cs typeface="Calibri" charset="0"/>
              </a:rPr>
              <a:t> provide data coordination abstractions</a:t>
            </a:r>
          </a:p>
          <a:p>
            <a:pPr marL="742950" lvl="2" indent="-342900" defTabSz="914400"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sz="1600" kern="0" dirty="0" smtClean="0">
                <a:latin typeface="CMU Typewriter Text" charset="0"/>
                <a:ea typeface="CMU Typewriter Text" charset="0"/>
                <a:cs typeface="CMU Typewriter Text" charset="0"/>
              </a:rPr>
              <a:t>Sequential </a:t>
            </a: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semantic coordination between participants in a task collection</a:t>
            </a:r>
          </a:p>
          <a:p>
            <a:pPr marL="742950" lvl="2" indent="-342900" defTabSz="914400"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sz="1600" kern="0" dirty="0" smtClean="0">
                <a:latin typeface="Calibri" charset="0"/>
                <a:ea typeface="Calibri" charset="0"/>
                <a:cs typeface="Calibri" charset="0"/>
              </a:rPr>
              <a:t>Asynchronous collectives between participants in a task collection </a:t>
            </a:r>
          </a:p>
          <a:p>
            <a:pPr marL="342900" lvl="1" indent="-342900" defTabSz="914400">
              <a:buClr>
                <a:srgbClr val="102E54"/>
              </a:buClr>
            </a:pPr>
            <a:endParaRPr lang="en-US" sz="1800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L="742950" lvl="2" indent="-342900" defTabSz="914400">
              <a:buClr>
                <a:srgbClr val="102E54"/>
              </a:buClr>
              <a:buFont typeface="Arial" charset="0"/>
              <a:buChar char="•"/>
            </a:pPr>
            <a:endParaRPr lang="en-US" b="1" i="1" kern="0" dirty="0" smtClean="0">
              <a:latin typeface="Calibri" charset="0"/>
              <a:ea typeface="Calibri" charset="0"/>
              <a:cs typeface="Calibri" charset="0"/>
            </a:endParaRPr>
          </a:p>
          <a:p>
            <a:pPr marL="0" lvl="1" indent="0" defTabSz="914400">
              <a:buClr>
                <a:srgbClr val="102E54"/>
              </a:buClr>
              <a:buFont typeface="Wingdings" pitchFamily="-111" charset="2"/>
              <a:buNone/>
            </a:pPr>
            <a:endParaRPr lang="en-US" kern="0" dirty="0">
              <a:latin typeface="CMU Typewriter Text" charset="0"/>
              <a:ea typeface="CMU Typewriter Text" charset="0"/>
              <a:cs typeface="CMU Typewriter Tex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i="1" dirty="0">
                <a:latin typeface="Calibri" charset="0"/>
                <a:ea typeface="Calibri" charset="0"/>
                <a:cs typeface="Calibri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Using DARMA to inform Sandia’s technical roadmap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5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Currently there are three </a:t>
            </a:r>
            <a:r>
              <a:rPr lang="en-US" dirty="0" err="1" smtClean="0"/>
              <a:t>backends</a:t>
            </a:r>
            <a:r>
              <a:rPr lang="en-US" dirty="0" smtClean="0"/>
              <a:t> in various stages of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18" y="1130300"/>
            <a:ext cx="6929482" cy="4871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0"/>
            <a:ext cx="7632700" cy="991675"/>
          </a:xfrm>
        </p:spPr>
        <p:txBody>
          <a:bodyPr/>
          <a:lstStyle/>
          <a:p>
            <a:r>
              <a:rPr lang="en-US" dirty="0" smtClean="0"/>
              <a:t>What is DARMA?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278740"/>
            <a:ext cx="7366000" cy="4847424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dirty="0" smtClean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b="1" dirty="0"/>
              <a:t>DARMA is a C++ </a:t>
            </a:r>
            <a:r>
              <a:rPr lang="en-US" b="1" dirty="0" smtClean="0"/>
              <a:t>abstraction layer for </a:t>
            </a:r>
            <a:r>
              <a:rPr lang="en-US" b="1" dirty="0"/>
              <a:t>asynchronous many-task (AMT) </a:t>
            </a:r>
            <a:r>
              <a:rPr lang="en-US" b="1" dirty="0" smtClean="0"/>
              <a:t>runtimes.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b="1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b="1" dirty="0" smtClean="0"/>
              <a:t>It provides </a:t>
            </a:r>
            <a:r>
              <a:rPr lang="en-US" b="1" dirty="0" smtClean="0">
                <a:solidFill>
                  <a:srgbClr val="00B0F0"/>
                </a:solidFill>
              </a:rPr>
              <a:t>a set of abstractions to facilitate the expression of tasking </a:t>
            </a:r>
            <a:r>
              <a:rPr lang="en-US" b="1" dirty="0" smtClean="0"/>
              <a:t>that </a:t>
            </a:r>
            <a:r>
              <a:rPr lang="en-US" b="1" dirty="0" smtClean="0">
                <a:solidFill>
                  <a:srgbClr val="9D8C78"/>
                </a:solidFill>
              </a:rPr>
              <a:t>map to a variety of underlying AMT runtime system technologies</a:t>
            </a:r>
            <a:r>
              <a:rPr lang="en-US" b="1" dirty="0" smtClean="0"/>
              <a:t>.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b="1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b="1" dirty="0" smtClean="0"/>
              <a:t>Sandia’s ATDM program is using DARMA to inform its technical roadmap for next generation codes.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2017 study: </a:t>
            </a:r>
            <a:r>
              <a:rPr lang="en-US" dirty="0"/>
              <a:t>Explore programmability and performance </a:t>
            </a:r>
            <a:r>
              <a:rPr lang="en-US" dirty="0" smtClean="0"/>
              <a:t>of the DARMA approach </a:t>
            </a:r>
            <a:r>
              <a:rPr lang="en-US" dirty="0"/>
              <a:t>in the context of ATDM </a:t>
            </a:r>
            <a:r>
              <a:rPr lang="en-US" dirty="0" smtClean="0"/>
              <a:t>codes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61000" y="1438066"/>
            <a:ext cx="3259351" cy="1808119"/>
            <a:chOff x="1363876" y="3755917"/>
            <a:chExt cx="6537710" cy="3419496"/>
          </a:xfrm>
        </p:grpSpPr>
        <p:pic>
          <p:nvPicPr>
            <p:cNvPr id="11" name="Picture 10" descr="BishopMesh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876" y="3844013"/>
              <a:ext cx="4150999" cy="20431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099" y="5362757"/>
              <a:ext cx="930900" cy="914618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H="1" flipV="1">
              <a:off x="4495800" y="4787900"/>
              <a:ext cx="76201" cy="55033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016" y="4839422"/>
              <a:ext cx="930900" cy="914618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 flipV="1">
              <a:off x="4542367" y="4724400"/>
              <a:ext cx="1143702" cy="43681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437" y="6260795"/>
              <a:ext cx="930900" cy="914618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4031516" y="4775200"/>
              <a:ext cx="430417" cy="136466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598" y="5818073"/>
              <a:ext cx="930900" cy="914618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 flipV="1">
              <a:off x="4538134" y="4749799"/>
              <a:ext cx="1981582" cy="138477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303" y="5876325"/>
              <a:ext cx="930900" cy="914618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V="1">
              <a:off x="3076070" y="4732867"/>
              <a:ext cx="1360463" cy="109243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230" y="3755917"/>
              <a:ext cx="930900" cy="914618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H="1">
              <a:off x="4504267" y="4204758"/>
              <a:ext cx="1307730" cy="45190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96" y="6027784"/>
              <a:ext cx="930900" cy="914618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 flipH="1" flipV="1">
              <a:off x="4521199" y="4792133"/>
              <a:ext cx="962435" cy="124381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686" y="4351039"/>
              <a:ext cx="930900" cy="914618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H="1" flipV="1">
              <a:off x="4533900" y="4686300"/>
              <a:ext cx="2338557" cy="9467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93" y="3829119"/>
            <a:ext cx="4235729" cy="20362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7" y="1371600"/>
            <a:ext cx="2542697" cy="195334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28454" y="1840441"/>
            <a:ext cx="190864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Electromagnetic </a:t>
            </a:r>
          </a:p>
          <a:p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Plasma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Particle-in-cell Kernels</a:t>
            </a:r>
            <a:endParaRPr lang="en-US" sz="19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1703" y="3284154"/>
            <a:ext cx="19830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Multiscale Proxy</a:t>
            </a:r>
            <a:endParaRPr lang="en-US" sz="19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730" y="4431284"/>
            <a:ext cx="246953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Multi Level Monte Carlo Uncertainty Quantification Proxy</a:t>
            </a:r>
            <a:endParaRPr lang="en-US" sz="19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5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study: Explore programmability and performance of the DARMA approach in the context of ATDM codes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38664"/>
          </a:xfrm>
        </p:spPr>
        <p:txBody>
          <a:bodyPr/>
          <a:lstStyle/>
          <a:p>
            <a:r>
              <a:rPr lang="en-US" dirty="0" smtClean="0"/>
              <a:t>Kernels and proxies</a:t>
            </a:r>
          </a:p>
          <a:p>
            <a:pPr lvl="1"/>
            <a:r>
              <a:rPr lang="en-US" dirty="0" smtClean="0"/>
              <a:t>Form basis for programmability assessments</a:t>
            </a:r>
          </a:p>
          <a:p>
            <a:pPr lvl="1"/>
            <a:r>
              <a:rPr lang="en-US" dirty="0" smtClean="0"/>
              <a:t>Will be used to explore performance characteristics of the DARMA-Charm++ backend</a:t>
            </a:r>
          </a:p>
          <a:p>
            <a:r>
              <a:rPr lang="en-US" dirty="0" smtClean="0"/>
              <a:t>Simple benchmarks enable studies on</a:t>
            </a:r>
          </a:p>
          <a:p>
            <a:pPr lvl="1"/>
            <a:r>
              <a:rPr lang="en-US" dirty="0" smtClean="0"/>
              <a:t>Task granularity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verlap </a:t>
            </a:r>
            <a:r>
              <a:rPr lang="en-US" dirty="0"/>
              <a:t>of communication and </a:t>
            </a:r>
            <a:r>
              <a:rPr lang="en-US" dirty="0" smtClean="0"/>
              <a:t>computation</a:t>
            </a:r>
          </a:p>
          <a:p>
            <a:pPr lvl="1"/>
            <a:r>
              <a:rPr lang="en-US" dirty="0" smtClean="0"/>
              <a:t>Runtime-managed </a:t>
            </a:r>
            <a:r>
              <a:rPr lang="en-US" dirty="0"/>
              <a:t>load </a:t>
            </a:r>
            <a:r>
              <a:rPr lang="en-US" dirty="0" smtClean="0"/>
              <a:t>balancing</a:t>
            </a:r>
          </a:p>
          <a:p>
            <a:r>
              <a:rPr lang="en-US" dirty="0" smtClean="0"/>
              <a:t>These early results are being used to identify and address bottlenecks in DARMA-Charm++ backend in preparation for studies with kernels/proxies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i="1" dirty="0">
                <a:latin typeface="Calibri" charset="0"/>
                <a:ea typeface="Calibri" charset="0"/>
                <a:cs typeface="Calibri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/>
              <a:t>DARMA’s Concurrency </a:t>
            </a:r>
            <a:r>
              <a:rPr lang="en-US" sz="3200" dirty="0"/>
              <a:t>A</a:t>
            </a:r>
            <a:r>
              <a:rPr lang="en-US" sz="3200" dirty="0" smtClean="0"/>
              <a:t>bstractions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35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smart pointers enable extraction of parallelism in a data-race-free manner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04"/>
            <a:ext cx="8229600" cy="4983260"/>
          </a:xfrm>
        </p:spPr>
        <p:txBody>
          <a:bodyPr/>
          <a:lstStyle/>
          <a:p>
            <a:pPr marL="0" lvl="1" indent="0">
              <a:buClr>
                <a:srgbClr val="102E54"/>
              </a:buClr>
              <a:buNone/>
            </a:pPr>
            <a:r>
              <a:rPr lang="en-US" dirty="0" err="1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darma</a:t>
            </a:r>
            <a:r>
              <a:rPr lang="en-US" dirty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::</a:t>
            </a:r>
            <a:r>
              <a:rPr lang="en-US" dirty="0" err="1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AccessHandle</a:t>
            </a:r>
            <a:r>
              <a:rPr lang="en-US" dirty="0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&lt;T&gt; </a:t>
            </a:r>
            <a:r>
              <a:rPr lang="en-US" dirty="0" smtClean="0"/>
              <a:t>enforces </a:t>
            </a:r>
            <a:r>
              <a:rPr lang="en-US" b="1" dirty="0" smtClean="0"/>
              <a:t>sequential semantics</a:t>
            </a:r>
            <a:r>
              <a:rPr lang="en-US" dirty="0" smtClean="0"/>
              <a:t>: it uses the order in which data is accessed in your program and how it is accessed (read/write/etc.) to automatically extract parallelism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2427444"/>
            <a:ext cx="5638442" cy="33597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4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are annotated in the code via a lambda or </a:t>
            </a:r>
            <a:r>
              <a:rPr lang="en-US" dirty="0" err="1" smtClean="0"/>
              <a:t>functor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741"/>
            <a:ext cx="8229600" cy="9345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Tasks can be recursively nested within </a:t>
            </a:r>
            <a:r>
              <a:rPr lang="en-US" dirty="0" smtClean="0"/>
              <a:t>each other to generate more subtasks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84" y="2450547"/>
            <a:ext cx="7066116" cy="3314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Putting tasks and data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5" y="991675"/>
            <a:ext cx="8557584" cy="4891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Smart pointer collections can be mapped across memory spaces in a scalable manner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6" y="2108200"/>
            <a:ext cx="7260994" cy="37063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212989"/>
            <a:ext cx="8293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AccessHandleCollection</a:t>
            </a:r>
            <a:r>
              <a:rPr lang="en-US" sz="2000" dirty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&lt;T, R&gt;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is an extension to </a:t>
            </a:r>
            <a:r>
              <a:rPr lang="en-US" sz="2000" dirty="0" err="1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AccessHandle</a:t>
            </a:r>
            <a:r>
              <a:rPr lang="en-US" sz="2000" dirty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&lt;T&gt;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that expresses a collection of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2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Tasks can be grouped into collections that make concurrent forward progress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73606"/>
            <a:ext cx="7493000" cy="304099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78741"/>
            <a:ext cx="8229600" cy="93452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Task collections are a scalable abstraction to efficiently launch communicating tasks across large-scale distributed systems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task collections and data collections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990600"/>
            <a:ext cx="8940800" cy="487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in different execution streams can communicate via publish/fetch semantics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165332"/>
            <a:ext cx="6959600" cy="46629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2015 study to assess leading AMT runtimes led to DARMA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560286"/>
            <a:ext cx="5169505" cy="4193692"/>
          </a:xfrm>
        </p:spPr>
        <p:txBody>
          <a:bodyPr/>
          <a:lstStyle/>
          <a:p>
            <a:pPr marL="256032" indent="-256032">
              <a:buClr>
                <a:schemeClr val="accent5"/>
              </a:buClr>
            </a:pPr>
            <a:r>
              <a:rPr lang="en-US" sz="2000" dirty="0"/>
              <a:t>Broad survey of many AMT runtime systems</a:t>
            </a:r>
          </a:p>
          <a:p>
            <a:pPr marL="256032" indent="-256032">
              <a:buClr>
                <a:schemeClr val="accent5"/>
              </a:buClr>
            </a:pPr>
            <a:r>
              <a:rPr lang="en-US" sz="2000" dirty="0"/>
              <a:t>Deep dive on Charm++, Legion, Uintah</a:t>
            </a:r>
          </a:p>
          <a:p>
            <a:pPr marL="256032" indent="-256032">
              <a:buClr>
                <a:schemeClr val="accent5"/>
              </a:buClr>
            </a:pPr>
            <a:endParaRPr lang="en-US" sz="2000" b="1" i="1" dirty="0" smtClean="0"/>
          </a:p>
          <a:p>
            <a:pPr marL="256032" indent="-256032">
              <a:buClr>
                <a:schemeClr val="accent5"/>
              </a:buClr>
            </a:pPr>
            <a:r>
              <a:rPr lang="en-US" sz="2000" b="1" i="1" dirty="0" smtClean="0"/>
              <a:t>Programmability:</a:t>
            </a:r>
            <a:r>
              <a:rPr lang="en-US" sz="2000" b="1" dirty="0" smtClean="0"/>
              <a:t> </a:t>
            </a:r>
            <a:r>
              <a:rPr lang="en-US" sz="2000" dirty="0" smtClean="0"/>
              <a:t>Does </a:t>
            </a:r>
            <a:r>
              <a:rPr lang="en-US" sz="2000" dirty="0"/>
              <a:t>this </a:t>
            </a:r>
            <a:r>
              <a:rPr lang="en-US" sz="2000" dirty="0" smtClean="0"/>
              <a:t>runtime enable </a:t>
            </a:r>
            <a:r>
              <a:rPr lang="en-US" sz="2000" dirty="0"/>
              <a:t>efficient expression of </a:t>
            </a:r>
            <a:r>
              <a:rPr lang="en-US" sz="2000" dirty="0" smtClean="0"/>
              <a:t>ATDM </a:t>
            </a:r>
            <a:r>
              <a:rPr lang="en-US" sz="2000" dirty="0"/>
              <a:t>workloads?</a:t>
            </a:r>
          </a:p>
          <a:p>
            <a:pPr marL="256032" indent="-256032">
              <a:buClr>
                <a:schemeClr val="accent5"/>
              </a:buClr>
            </a:pPr>
            <a:r>
              <a:rPr lang="en-US" sz="2000" b="1" i="1" dirty="0"/>
              <a:t>Performance:</a:t>
            </a:r>
            <a:r>
              <a:rPr lang="en-US" sz="2000" b="1" dirty="0"/>
              <a:t> </a:t>
            </a:r>
            <a:r>
              <a:rPr lang="en-US" sz="2000" dirty="0"/>
              <a:t> How performant is this runtime for </a:t>
            </a:r>
            <a:r>
              <a:rPr lang="en-US" sz="2000" dirty="0" smtClean="0"/>
              <a:t>our workloads </a:t>
            </a:r>
            <a:r>
              <a:rPr lang="en-US" sz="2000" dirty="0"/>
              <a:t>on current platforms and how well suited is this runtime to address </a:t>
            </a:r>
            <a:r>
              <a:rPr lang="en-US" sz="2000" dirty="0" smtClean="0"/>
              <a:t>future architecture challenges</a:t>
            </a:r>
            <a:r>
              <a:rPr lang="en-US" sz="2000" dirty="0"/>
              <a:t>?</a:t>
            </a:r>
          </a:p>
          <a:p>
            <a:pPr marL="256032" indent="-256032">
              <a:buClr>
                <a:schemeClr val="accent5"/>
              </a:buClr>
            </a:pPr>
            <a:r>
              <a:rPr lang="en-US" sz="2000" b="1" i="1" dirty="0" smtClean="0"/>
              <a:t>Mutability</a:t>
            </a:r>
            <a:r>
              <a:rPr lang="en-US" sz="2000" b="1" i="1" dirty="0"/>
              <a:t>:</a:t>
            </a:r>
            <a:r>
              <a:rPr lang="en-US" sz="2000" b="1" dirty="0"/>
              <a:t> </a:t>
            </a:r>
            <a:r>
              <a:rPr lang="en-US" sz="2000" dirty="0"/>
              <a:t>What is the ease of adopting this runtime and modifying it to suit </a:t>
            </a:r>
            <a:r>
              <a:rPr lang="en-US" sz="2000" dirty="0" smtClean="0"/>
              <a:t>our code needs</a:t>
            </a:r>
            <a:r>
              <a:rPr lang="en-US" sz="2000" dirty="0"/>
              <a:t>?</a:t>
            </a:r>
          </a:p>
          <a:p>
            <a:pPr marL="0" indent="0">
              <a:buClr>
                <a:schemeClr val="accent5"/>
              </a:buCl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05" y="1435978"/>
            <a:ext cx="3437158" cy="4478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883941"/>
            <a:ext cx="861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Calibri" charset="0"/>
                <a:ea typeface="Calibri" charset="0"/>
                <a:cs typeface="Calibri" charset="0"/>
              </a:rPr>
              <a:t>Aim: inform Sandia’s technical roadmap for next generation codes</a:t>
            </a:r>
            <a:endParaRPr lang="en-US" sz="22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in different execution streams can communicate via publish/fetch semantics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165332"/>
            <a:ext cx="6959600" cy="46629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in different execution streams can communicate via publish/fetch semantics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165332"/>
            <a:ext cx="6959600" cy="46629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mapping between data and task collections determines access permissions between tasks and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8" y="1504178"/>
            <a:ext cx="7411442" cy="43251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Charm++ Backend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831275"/>
            <a:ext cx="79756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About 13k lines of code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Maps a task-based system to an object-oriented one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Much of the code is dealing with </a:t>
            </a: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lookahead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and data versioning (or generations)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Scalable effect management and refinement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Each </a:t>
            </a:r>
            <a:r>
              <a:rPr lang="en-US" sz="2200" dirty="0" err="1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create_concurrent_work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maps to a chare array in the “present” or future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Lookahead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allows the system to determine where the next task collection will execute and pipeline work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The set of data inputs to the </a:t>
            </a:r>
            <a:r>
              <a:rPr lang="en-US" sz="2200" dirty="0" err="1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create_concurrent_work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dictate which chare array instance is used (of if a new one is created)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By reusing a chare arrays that have the same data inputs from the past, persistence is retained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en-US" sz="2200" dirty="0" err="1" smtClean="0">
                <a:latin typeface="BitstreamVeraSansMono Nerd Font Roman" charset="0"/>
                <a:ea typeface="BitstreamVeraSansMono Nerd Font Roman" charset="0"/>
                <a:cs typeface="BitstreamVeraSansMono Nerd Font Roman" charset="0"/>
              </a:rPr>
              <a:t>AccessHandleCollection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may span multiple chare arrays, element by element depending on the versioning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DARMA’s programming model enables runtime-managed, measurement-based load balancing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1675"/>
            <a:ext cx="7048500" cy="495571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24700" y="3666493"/>
            <a:ext cx="2171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Initial strong scaling results with DARMA-Charm++ backend are promising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7124700" y="1526609"/>
            <a:ext cx="203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2D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Newtonian particle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simulation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that starts highly imbalanced. 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latency-intolerant benchmark highlights overheads as grain size decreases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3" y="991675"/>
            <a:ext cx="7298160" cy="4902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73901" y="4809461"/>
            <a:ext cx="215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At this scale, each iteration is less than 5ms long.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692900" y="4785791"/>
            <a:ext cx="381001" cy="129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73901" y="3593331"/>
            <a:ext cx="2070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This benchmark has tight synchronization every iteration. </a:t>
            </a:r>
          </a:p>
        </p:txBody>
      </p:sp>
    </p:spTree>
    <p:extLst>
      <p:ext uri="{BB962C8B-B14F-4D97-AF65-F5344CB8AC3E}">
        <p14:creationId xmlns:p14="http://schemas.microsoft.com/office/powerpoint/2010/main" val="13245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Increased asynchrony in </a:t>
            </a:r>
            <a:r>
              <a:rPr lang="en-US" dirty="0" smtClean="0"/>
              <a:t>the application </a:t>
            </a:r>
            <a:r>
              <a:rPr lang="en-US" dirty="0"/>
              <a:t>enables </a:t>
            </a:r>
            <a:r>
              <a:rPr lang="en-US" dirty="0" smtClean="0"/>
              <a:t>the runtime </a:t>
            </a:r>
            <a:r>
              <a:rPr lang="en-US" dirty="0"/>
              <a:t>to overlap communication and computation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987552"/>
            <a:ext cx="7296912" cy="4902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70700" y="4902200"/>
            <a:ext cx="203201" cy="25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73901" y="3897580"/>
            <a:ext cx="215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Scalability improves with asynchronous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iterations.  Requires only minor changes to application code.</a:t>
            </a:r>
          </a:p>
        </p:txBody>
      </p:sp>
    </p:spTree>
    <p:extLst>
      <p:ext uri="{BB962C8B-B14F-4D97-AF65-F5344CB8AC3E}">
        <p14:creationId xmlns:p14="http://schemas.microsoft.com/office/powerpoint/2010/main" val="20278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DARMA’s programming model enables </a:t>
            </a:r>
            <a:r>
              <a:rPr lang="en-US" dirty="0" smtClean="0"/>
              <a:t>runtime-managed</a:t>
            </a:r>
            <a:r>
              <a:rPr lang="en-US" dirty="0"/>
              <a:t>, measurement-based load balancing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987552"/>
            <a:ext cx="7592568" cy="49011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81800" y="4200144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Load balancing does not require changes to the application code. 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Stencil benchmark is not latency tolerant and highlights runtime overheads when task-granularity is small 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987552"/>
            <a:ext cx="7296912" cy="49011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3401" y="4321602"/>
            <a:ext cx="203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At this scale, each iteration is less than 5ms long.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362700" y="4699000"/>
            <a:ext cx="520701" cy="38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4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asynchrony in application enables runtime to overlap communication and computation</a:t>
            </a:r>
            <a:endParaRPr lang="en-US" dirty="0"/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987552"/>
            <a:ext cx="7296912" cy="49011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5394" y="4406612"/>
            <a:ext cx="234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Scalability improves with asynchronous iterations. Requires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only minor changes to DARMA code.</a:t>
            </a:r>
          </a:p>
          <a:p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362700" y="4699000"/>
            <a:ext cx="520701" cy="38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2015 study to assess leading AMT runtimes led to DARMA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435979"/>
            <a:ext cx="5169505" cy="4478592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US" sz="2200" b="1" i="1" dirty="0" smtClean="0"/>
              <a:t>Conclusions</a:t>
            </a:r>
            <a:endParaRPr lang="en-US" sz="2200" b="1" i="1" dirty="0"/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dirty="0"/>
              <a:t>AMT systems show great promise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dirty="0"/>
              <a:t>Gaps in requirements for Sandia applications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dirty="0"/>
              <a:t>No common user-level APIs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dirty="0"/>
              <a:t>Need for best practices and standards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endParaRPr lang="en-US" sz="22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</a:pPr>
            <a:r>
              <a:rPr lang="en-US" sz="2200" b="1" i="1" dirty="0" smtClean="0"/>
              <a:t>Survey </a:t>
            </a:r>
            <a:r>
              <a:rPr lang="en-US" sz="2200" b="1" i="1" dirty="0"/>
              <a:t>recommendations led to </a:t>
            </a:r>
            <a:r>
              <a:rPr lang="en-US" sz="2200" b="1" i="1" dirty="0" smtClean="0"/>
              <a:t>DARMA</a:t>
            </a:r>
            <a:endParaRPr lang="en-US" sz="2200" b="1" i="1" dirty="0"/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dirty="0"/>
              <a:t>C++ abstraction layer for AMT runtimes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dirty="0"/>
              <a:t>Requirements driven by </a:t>
            </a:r>
            <a:r>
              <a:rPr lang="en-US" dirty="0" smtClean="0"/>
              <a:t>Sandia ATDM applications</a:t>
            </a:r>
            <a:endParaRPr lang="en-US" dirty="0"/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dirty="0"/>
              <a:t>A single user-level API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r>
              <a:rPr lang="en-US" dirty="0"/>
              <a:t>Support multiple AMT </a:t>
            </a:r>
            <a:r>
              <a:rPr lang="en-US" dirty="0" smtClean="0"/>
              <a:t>runtimes to begin identification of </a:t>
            </a:r>
            <a:r>
              <a:rPr lang="en-US" dirty="0"/>
              <a:t>best practices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05" y="1435978"/>
            <a:ext cx="3437158" cy="44785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883941"/>
            <a:ext cx="861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Calibri" charset="0"/>
                <a:ea typeface="Calibri" charset="0"/>
                <a:cs typeface="Calibri" charset="0"/>
              </a:rPr>
              <a:t>Aim: inform Sandia’s technical roadmap for next generation codes</a:t>
            </a:r>
            <a:endParaRPr lang="en-US" sz="22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7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DARMA seeks to accelerate discovery of best practices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developers</a:t>
            </a:r>
          </a:p>
          <a:p>
            <a:pPr marL="685800" lvl="1"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Use a unified interface to explore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variety of different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runtime system technologies</a:t>
            </a:r>
          </a:p>
          <a:p>
            <a:pPr marL="685800" lvl="1"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Directly inform DARMA’s user-level API via co-design requirements/feedback </a:t>
            </a:r>
          </a:p>
          <a:p>
            <a:r>
              <a:rPr lang="en-US" dirty="0" smtClean="0"/>
              <a:t>System software developers</a:t>
            </a:r>
          </a:p>
          <a:p>
            <a:pPr marL="685800" lvl="1"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Acquire a synthesized set of requirements via the backend specification</a:t>
            </a:r>
          </a:p>
          <a:p>
            <a:pPr marL="685800" lvl="1"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Directly inform backend specification via co-design feedback</a:t>
            </a:r>
          </a:p>
          <a:p>
            <a:pPr marL="685800" lvl="1"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Can experiment with proxy applications written in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DARMA</a:t>
            </a:r>
          </a:p>
          <a:p>
            <a:r>
              <a:rPr lang="en-US" dirty="0" smtClean="0"/>
              <a:t>Sandia ATDM is using DARMA to inform its technology roadmap in the context of AMT runtime systems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DARMA’s programming model enables runtime-managed, measurement-based load balancing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Using DARMA to inform </a:t>
            </a:r>
            <a:r>
              <a:rPr lang="en-US" sz="1600" i="1" smtClean="0">
                <a:latin typeface="Calibri" charset="0"/>
                <a:ea typeface="Calibri" charset="0"/>
                <a:cs typeface="Calibri" charset="0"/>
              </a:rPr>
              <a:t>Sandia’s ATDM technical </a:t>
            </a:r>
            <a:r>
              <a:rPr lang="en-US" sz="1600" i="1" dirty="0" smtClean="0">
                <a:latin typeface="Calibri" charset="0"/>
                <a:ea typeface="Calibri" charset="0"/>
                <a:cs typeface="Calibri" charset="0"/>
              </a:rPr>
              <a:t>roadmap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864896"/>
            <a:ext cx="8761343" cy="28341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3900" y="4905514"/>
            <a:ext cx="772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Charm++ load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balancer incrementally runs as particles migrate and the work distribution changes. </a:t>
            </a:r>
          </a:p>
        </p:txBody>
      </p:sp>
    </p:spTree>
    <p:extLst>
      <p:ext uri="{BB962C8B-B14F-4D97-AF65-F5344CB8AC3E}">
        <p14:creationId xmlns:p14="http://schemas.microsoft.com/office/powerpoint/2010/main" val="21078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Sandia ATDM applications drive requirements and developers play active role in informing front end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177140"/>
            <a:ext cx="8458200" cy="4847424"/>
          </a:xfrm>
        </p:spPr>
        <p:txBody>
          <a:bodyPr/>
          <a:lstStyle/>
          <a:p>
            <a:r>
              <a:rPr lang="en-US" sz="2600" dirty="0" smtClean="0"/>
              <a:t>Application feature requests</a:t>
            </a:r>
          </a:p>
          <a:p>
            <a:pPr lvl="1"/>
            <a:r>
              <a:rPr lang="en-US" sz="2200" dirty="0" smtClean="0"/>
              <a:t>Sequential semantics</a:t>
            </a:r>
            <a:endParaRPr lang="en-US" sz="2200" dirty="0"/>
          </a:p>
          <a:p>
            <a:pPr lvl="1"/>
            <a:r>
              <a:rPr lang="en-US" sz="2200" dirty="0" smtClean="0"/>
              <a:t>MPI interoperability </a:t>
            </a:r>
          </a:p>
          <a:p>
            <a:pPr lvl="1"/>
            <a:r>
              <a:rPr lang="en-US" sz="2200" dirty="0" smtClean="0"/>
              <a:t>Node-level performance portability layer interoperability (</a:t>
            </a:r>
            <a:r>
              <a:rPr lang="en-US" sz="2200" dirty="0" err="1" smtClean="0"/>
              <a:t>Kokkos</a:t>
            </a:r>
            <a:r>
              <a:rPr lang="en-US" sz="2200" dirty="0" smtClean="0"/>
              <a:t>)</a:t>
            </a:r>
            <a:endParaRPr lang="en-US" sz="2200" dirty="0"/>
          </a:p>
          <a:p>
            <a:pPr lvl="1"/>
            <a:r>
              <a:rPr lang="en-US" sz="2200" dirty="0" smtClean="0"/>
              <a:t>Collectives</a:t>
            </a:r>
          </a:p>
          <a:p>
            <a:pPr lvl="1"/>
            <a:r>
              <a:rPr lang="en-US" sz="2200" dirty="0" smtClean="0"/>
              <a:t>Runtime-enabled load-balancing schemes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Abstractions that facilitate the expression of tasking</a:t>
            </a:r>
            <a:endParaRPr lang="en-US" sz="16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i="1" dirty="0">
                <a:latin typeface="Calibri" charset="0"/>
                <a:ea typeface="Calibri" charset="0"/>
                <a:cs typeface="Calibri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9D8C78"/>
                </a:solidFill>
              </a:rPr>
              <a:t>Mapping to a variety of AMT runtime system technologies</a:t>
            </a:r>
            <a:endParaRPr lang="en-US" sz="3200" b="1" dirty="0">
              <a:solidFill>
                <a:srgbClr val="9D8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4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DARMA provides a unified API to application developers for expressing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09982"/>
            <a:ext cx="6743700" cy="40761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9D8C78"/>
                </a:solidFill>
                <a:latin typeface="Calibri" charset="0"/>
                <a:ea typeface="Calibri" charset="0"/>
                <a:cs typeface="Calibri" charset="0"/>
              </a:rPr>
              <a:t>Mapping to a variety of AMT runtime system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31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code is translated into a series of backend API calls to an AMT runtime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09982"/>
            <a:ext cx="6743699" cy="4076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9D8C78"/>
                </a:solidFill>
                <a:latin typeface="Calibri" charset="0"/>
                <a:ea typeface="Calibri" charset="0"/>
                <a:cs typeface="Calibri" charset="0"/>
              </a:rPr>
              <a:t>Mapping to a variety of AMT runtime system technologies</a:t>
            </a:r>
          </a:p>
        </p:txBody>
      </p:sp>
    </p:spTree>
    <p:extLst>
      <p:ext uri="{BB962C8B-B14F-4D97-AF65-F5344CB8AC3E}">
        <p14:creationId xmlns:p14="http://schemas.microsoft.com/office/powerpoint/2010/main" val="12551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code </a:t>
            </a:r>
            <a:r>
              <a:rPr lang="en-US" dirty="0"/>
              <a:t>is translated into a series of backend API calls </a:t>
            </a:r>
            <a:r>
              <a:rPr lang="en-US" dirty="0" smtClean="0"/>
              <a:t>to an AMT runtime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409982"/>
            <a:ext cx="6743699" cy="4076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001921"/>
            <a:ext cx="8140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9D8C78"/>
                </a:solidFill>
                <a:latin typeface="Calibri" charset="0"/>
                <a:ea typeface="Calibri" charset="0"/>
                <a:cs typeface="Calibri" charset="0"/>
              </a:rPr>
              <a:t>Mapping to a variety of AMT runtime system technologies</a:t>
            </a:r>
          </a:p>
        </p:txBody>
      </p:sp>
    </p:spTree>
    <p:extLst>
      <p:ext uri="{BB962C8B-B14F-4D97-AF65-F5344CB8AC3E}">
        <p14:creationId xmlns:p14="http://schemas.microsoft.com/office/powerpoint/2010/main" val="201819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125125</TotalTime>
  <Words>2202</Words>
  <Application>Microsoft Macintosh PowerPoint</Application>
  <PresentationFormat>On-screen Show (4:3)</PresentationFormat>
  <Paragraphs>247</Paragraphs>
  <Slides>41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BitstreamVeraSansMono Nerd Font Roman</vt:lpstr>
      <vt:lpstr>Calibri</vt:lpstr>
      <vt:lpstr>CMU Typewriter Text</vt:lpstr>
      <vt:lpstr>ＭＳ Ｐゴシック</vt:lpstr>
      <vt:lpstr>Wingdings</vt:lpstr>
      <vt:lpstr>Arial</vt:lpstr>
      <vt:lpstr>Sandia_CorpPresentation_Template1</vt:lpstr>
      <vt:lpstr>DARMA</vt:lpstr>
      <vt:lpstr>What is DARMA?</vt:lpstr>
      <vt:lpstr>2015 study to assess leading AMT runtimes led to DARMA</vt:lpstr>
      <vt:lpstr>2015 study to assess leading AMT runtimes led to DARMA</vt:lpstr>
      <vt:lpstr>Sandia ATDM applications drive requirements and developers play active role in informing front end API</vt:lpstr>
      <vt:lpstr> </vt:lpstr>
      <vt:lpstr>DARMA provides a unified API to application developers for expressing tasks</vt:lpstr>
      <vt:lpstr>Application code is translated into a series of backend API calls to an AMT runtime</vt:lpstr>
      <vt:lpstr>Application code is translated into a series of backend API calls to an AMT runtime</vt:lpstr>
      <vt:lpstr>Considerations when developing a backend API that maps to a variety of runtimes</vt:lpstr>
      <vt:lpstr>Considerations when developing a backend API that maps to a variety of runtimes</vt:lpstr>
      <vt:lpstr>Considerations when developing a backend API that maps to a variety of runtimes</vt:lpstr>
      <vt:lpstr>DARMA captures data-task dependency information and the runtime builds and executes the DAG</vt:lpstr>
      <vt:lpstr> </vt:lpstr>
      <vt:lpstr>DARMA front end abstractions for data and tasks are co-designed with Sandia ATDM application scientists</vt:lpstr>
      <vt:lpstr>DARMA Data Model</vt:lpstr>
      <vt:lpstr>DARMA Control Model</vt:lpstr>
      <vt:lpstr> </vt:lpstr>
      <vt:lpstr>Currently there are three backends in various stages of development</vt:lpstr>
      <vt:lpstr>2017 study: Explore programmability and performance of the DARMA approach in the context of ATDM codes</vt:lpstr>
      <vt:lpstr>2017 study: Explore programmability and performance of the DARMA approach in the context of ATDM codes</vt:lpstr>
      <vt:lpstr> </vt:lpstr>
      <vt:lpstr>Asynchronous smart pointers enable extraction of parallelism in a data-race-free manner</vt:lpstr>
      <vt:lpstr>Tasks are annotated in the code via a lambda or functor interface</vt:lpstr>
      <vt:lpstr>Example: Putting tasks and data together</vt:lpstr>
      <vt:lpstr>Smart pointer collections can be mapped across memory spaces in a scalable manner</vt:lpstr>
      <vt:lpstr> Tasks can be grouped into collections that make concurrent forward progress together</vt:lpstr>
      <vt:lpstr>Putting task collections and data collections together</vt:lpstr>
      <vt:lpstr>Tasks in different execution streams can communicate via publish/fetch semantics</vt:lpstr>
      <vt:lpstr>Tasks in different execution streams can communicate via publish/fetch semantics</vt:lpstr>
      <vt:lpstr>Tasks in different execution streams can communicate via publish/fetch semantics</vt:lpstr>
      <vt:lpstr>A mapping between data and task collections determines access permissions between tasks and data</vt:lpstr>
      <vt:lpstr>The Charm++ Backend</vt:lpstr>
      <vt:lpstr>DARMA’s programming model enables runtime-managed, measurement-based load balancing</vt:lpstr>
      <vt:lpstr>A latency-intolerant benchmark highlights overheads as grain size decreases</vt:lpstr>
      <vt:lpstr>Increased asynchrony in the application enables the runtime to overlap communication and computation</vt:lpstr>
      <vt:lpstr>DARMA’s programming model enables runtime-managed, measurement-based load balancing</vt:lpstr>
      <vt:lpstr>Stencil benchmark is not latency tolerant and highlights runtime overheads when task-granularity is small </vt:lpstr>
      <vt:lpstr>Increased asynchrony in application enables runtime to overlap communication and computation</vt:lpstr>
      <vt:lpstr>Summary: DARMA seeks to accelerate discovery of best practices </vt:lpstr>
      <vt:lpstr>DARMA’s programming model enables runtime-managed, measurement-based load balancing</vt:lpstr>
    </vt:vector>
  </TitlesOfParts>
  <Company>Sandia National Labs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Jonathan Lifflander</cp:lastModifiedBy>
  <cp:revision>2413</cp:revision>
  <cp:lastPrinted>2017-02-08T19:36:01Z</cp:lastPrinted>
  <dcterms:created xsi:type="dcterms:W3CDTF">2011-10-03T16:15:05Z</dcterms:created>
  <dcterms:modified xsi:type="dcterms:W3CDTF">2017-04-17T14:23:32Z</dcterms:modified>
</cp:coreProperties>
</file>