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9.xml" ContentType="application/vnd.openxmlformats-officedocument.presentationml.notesSlide+xml"/>
  <Override PartName="/ppt/theme/themeOverride1.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21.xml" ContentType="application/vnd.openxmlformats-officedocument.presentationml.tags+xml"/>
  <Override PartName="/ppt/notesSlides/notesSlide23.xml" ContentType="application/vnd.openxmlformats-officedocument.presentationml.notesSlide+xml"/>
  <Override PartName="/ppt/charts/chart1.xml" ContentType="application/vnd.openxmlformats-officedocument.drawingml.chart+xml"/>
  <Override PartName="/ppt/theme/themeOverride2.xml" ContentType="application/vnd.openxmlformats-officedocument.themeOverride+xml"/>
  <Override PartName="/ppt/charts/chart2.xml" ContentType="application/vnd.openxmlformats-officedocument.drawingml.chart+xml"/>
  <Override PartName="/ppt/theme/themeOverride3.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heme/themeOverride4.xml" ContentType="application/vnd.openxmlformats-officedocument.themeOverr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3.xml" ContentType="application/vnd.openxmlformats-officedocument.drawingml.chart+xml"/>
  <Override PartName="/ppt/tags/tag22.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handoutMasterIdLst>
    <p:handoutMasterId r:id="rId45"/>
  </p:handoutMasterIdLst>
  <p:sldIdLst>
    <p:sldId id="451" r:id="rId2"/>
    <p:sldId id="452" r:id="rId3"/>
    <p:sldId id="453" r:id="rId4"/>
    <p:sldId id="454" r:id="rId5"/>
    <p:sldId id="455" r:id="rId6"/>
    <p:sldId id="456" r:id="rId7"/>
    <p:sldId id="457" r:id="rId8"/>
    <p:sldId id="458" r:id="rId9"/>
    <p:sldId id="459" r:id="rId10"/>
    <p:sldId id="460" r:id="rId11"/>
    <p:sldId id="461" r:id="rId12"/>
    <p:sldId id="462" r:id="rId13"/>
    <p:sldId id="463" r:id="rId14"/>
    <p:sldId id="464" r:id="rId15"/>
    <p:sldId id="465" r:id="rId16"/>
    <p:sldId id="466" r:id="rId17"/>
    <p:sldId id="467" r:id="rId18"/>
    <p:sldId id="468" r:id="rId19"/>
    <p:sldId id="469" r:id="rId20"/>
    <p:sldId id="470" r:id="rId21"/>
    <p:sldId id="471" r:id="rId22"/>
    <p:sldId id="472" r:id="rId23"/>
    <p:sldId id="474" r:id="rId24"/>
    <p:sldId id="475" r:id="rId25"/>
    <p:sldId id="476" r:id="rId26"/>
    <p:sldId id="477" r:id="rId27"/>
    <p:sldId id="479" r:id="rId28"/>
    <p:sldId id="481" r:id="rId29"/>
    <p:sldId id="482" r:id="rId30"/>
    <p:sldId id="483" r:id="rId31"/>
    <p:sldId id="484" r:id="rId32"/>
    <p:sldId id="485" r:id="rId33"/>
    <p:sldId id="487" r:id="rId34"/>
    <p:sldId id="488" r:id="rId35"/>
    <p:sldId id="489" r:id="rId36"/>
    <p:sldId id="490" r:id="rId37"/>
    <p:sldId id="491" r:id="rId38"/>
    <p:sldId id="492" r:id="rId39"/>
    <p:sldId id="493" r:id="rId40"/>
    <p:sldId id="494" r:id="rId41"/>
    <p:sldId id="495" r:id="rId42"/>
    <p:sldId id="497"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clrMru>
    <a:srgbClr val="FEC330"/>
    <a:srgbClr val="F17326"/>
    <a:srgbClr val="B30020"/>
    <a:srgbClr val="29237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5" d="100"/>
          <a:sy n="85" d="100"/>
        </p:scale>
        <p:origin x="-976"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864"/>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Neo%20Macintosh%20HD:Users:besarwicaksono:Documents:Campus:LabWork:Dynamic%20Compiler:papers:lcpc11-dynopt:coherency_raw.xls" TargetMode="Externa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oleObject" Target="Neo%20Macintosh%20HD:Users:besarwicaksono:Documents:Campus:LabWork:Dynamic%20Compiler:papers:lcpc11-dynopt:coherency_raw.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vboxsrv\Dropbox\research\docs\hpxMP\benchmarks\2015-4\LU-poste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v>1-thread</c:v>
          </c:tx>
          <c:invertIfNegative val="0"/>
          <c:cat>
            <c:strRef>
              <c:f>'Execution time &amp; input'!$L$2:$L$6</c:f>
              <c:strCache>
                <c:ptCount val="5"/>
                <c:pt idx="0">
                  <c:v>histogram</c:v>
                </c:pt>
                <c:pt idx="1">
                  <c:v>linear_regression</c:v>
                </c:pt>
                <c:pt idx="2">
                  <c:v>reverse_index</c:v>
                </c:pt>
                <c:pt idx="3">
                  <c:v>string_match</c:v>
                </c:pt>
                <c:pt idx="4">
                  <c:v>word_count</c:v>
                </c:pt>
              </c:strCache>
            </c:strRef>
          </c:cat>
          <c:val>
            <c:numRef>
              <c:f>'Execution time &amp; input'!$M$2:$M$6</c:f>
              <c:numCache>
                <c:formatCode>General</c:formatCode>
                <c:ptCount val="5"/>
                <c:pt idx="0">
                  <c:v>1.0</c:v>
                </c:pt>
                <c:pt idx="1">
                  <c:v>1.0</c:v>
                </c:pt>
                <c:pt idx="2">
                  <c:v>1.0</c:v>
                </c:pt>
                <c:pt idx="3">
                  <c:v>1.0</c:v>
                </c:pt>
                <c:pt idx="4">
                  <c:v>1.0</c:v>
                </c:pt>
              </c:numCache>
            </c:numRef>
          </c:val>
        </c:ser>
        <c:ser>
          <c:idx val="1"/>
          <c:order val="1"/>
          <c:tx>
            <c:v>2-threads</c:v>
          </c:tx>
          <c:invertIfNegative val="0"/>
          <c:cat>
            <c:strRef>
              <c:f>'Execution time &amp; input'!$L$2:$L$6</c:f>
              <c:strCache>
                <c:ptCount val="5"/>
                <c:pt idx="0">
                  <c:v>histogram</c:v>
                </c:pt>
                <c:pt idx="1">
                  <c:v>linear_regression</c:v>
                </c:pt>
                <c:pt idx="2">
                  <c:v>reverse_index</c:v>
                </c:pt>
                <c:pt idx="3">
                  <c:v>string_match</c:v>
                </c:pt>
                <c:pt idx="4">
                  <c:v>word_count</c:v>
                </c:pt>
              </c:strCache>
            </c:strRef>
          </c:cat>
          <c:val>
            <c:numRef>
              <c:f>'Execution time &amp; input'!$N$2:$N$6</c:f>
              <c:numCache>
                <c:formatCode>General</c:formatCode>
                <c:ptCount val="5"/>
                <c:pt idx="0">
                  <c:v>1.301396112784011</c:v>
                </c:pt>
                <c:pt idx="1">
                  <c:v>0.0632507909322297</c:v>
                </c:pt>
                <c:pt idx="2">
                  <c:v>1.291620727673648</c:v>
                </c:pt>
                <c:pt idx="3">
                  <c:v>0.357894736842105</c:v>
                </c:pt>
                <c:pt idx="4">
                  <c:v>1.33911620294599</c:v>
                </c:pt>
              </c:numCache>
            </c:numRef>
          </c:val>
        </c:ser>
        <c:ser>
          <c:idx val="2"/>
          <c:order val="2"/>
          <c:tx>
            <c:v>4-threads</c:v>
          </c:tx>
          <c:invertIfNegative val="0"/>
          <c:cat>
            <c:strRef>
              <c:f>'Execution time &amp; input'!$L$2:$L$6</c:f>
              <c:strCache>
                <c:ptCount val="5"/>
                <c:pt idx="0">
                  <c:v>histogram</c:v>
                </c:pt>
                <c:pt idx="1">
                  <c:v>linear_regression</c:v>
                </c:pt>
                <c:pt idx="2">
                  <c:v>reverse_index</c:v>
                </c:pt>
                <c:pt idx="3">
                  <c:v>string_match</c:v>
                </c:pt>
                <c:pt idx="4">
                  <c:v>word_count</c:v>
                </c:pt>
              </c:strCache>
            </c:strRef>
          </c:cat>
          <c:val>
            <c:numRef>
              <c:f>'Execution time &amp; input'!$O$2:$O$6</c:f>
              <c:numCache>
                <c:formatCode>General</c:formatCode>
                <c:ptCount val="5"/>
                <c:pt idx="0">
                  <c:v>1.407758365413088</c:v>
                </c:pt>
                <c:pt idx="1">
                  <c:v>0.13573944560723</c:v>
                </c:pt>
                <c:pt idx="2">
                  <c:v>1.459813084112147</c:v>
                </c:pt>
                <c:pt idx="3">
                  <c:v>0.371517027863777</c:v>
                </c:pt>
                <c:pt idx="4">
                  <c:v>1.875745071068318</c:v>
                </c:pt>
              </c:numCache>
            </c:numRef>
          </c:val>
        </c:ser>
        <c:ser>
          <c:idx val="3"/>
          <c:order val="3"/>
          <c:tx>
            <c:v>8-threads</c:v>
          </c:tx>
          <c:invertIfNegative val="0"/>
          <c:cat>
            <c:strRef>
              <c:f>'Execution time &amp; input'!$L$2:$L$6</c:f>
              <c:strCache>
                <c:ptCount val="5"/>
                <c:pt idx="0">
                  <c:v>histogram</c:v>
                </c:pt>
                <c:pt idx="1">
                  <c:v>linear_regression</c:v>
                </c:pt>
                <c:pt idx="2">
                  <c:v>reverse_index</c:v>
                </c:pt>
                <c:pt idx="3">
                  <c:v>string_match</c:v>
                </c:pt>
                <c:pt idx="4">
                  <c:v>word_count</c:v>
                </c:pt>
              </c:strCache>
            </c:strRef>
          </c:cat>
          <c:val>
            <c:numRef>
              <c:f>'Execution time &amp; input'!$P$2:$P$6</c:f>
              <c:numCache>
                <c:formatCode>General</c:formatCode>
                <c:ptCount val="5"/>
                <c:pt idx="0">
                  <c:v>2.954630205096337</c:v>
                </c:pt>
                <c:pt idx="1">
                  <c:v>0.231056656239138</c:v>
                </c:pt>
                <c:pt idx="2">
                  <c:v>1.505784061696658</c:v>
                </c:pt>
                <c:pt idx="3">
                  <c:v>0.300973738565949</c:v>
                </c:pt>
                <c:pt idx="4">
                  <c:v>1.540286144578316</c:v>
                </c:pt>
              </c:numCache>
            </c:numRef>
          </c:val>
        </c:ser>
        <c:dLbls>
          <c:showLegendKey val="0"/>
          <c:showVal val="0"/>
          <c:showCatName val="0"/>
          <c:showSerName val="0"/>
          <c:showPercent val="0"/>
          <c:showBubbleSize val="0"/>
        </c:dLbls>
        <c:gapWidth val="150"/>
        <c:axId val="-2117702584"/>
        <c:axId val="-2117699464"/>
      </c:barChart>
      <c:catAx>
        <c:axId val="-2117702584"/>
        <c:scaling>
          <c:orientation val="minMax"/>
        </c:scaling>
        <c:delete val="1"/>
        <c:axPos val="b"/>
        <c:numFmt formatCode="General" sourceLinked="1"/>
        <c:majorTickMark val="out"/>
        <c:minorTickMark val="none"/>
        <c:tickLblPos val="none"/>
        <c:crossAx val="-2117699464"/>
        <c:crosses val="autoZero"/>
        <c:auto val="1"/>
        <c:lblAlgn val="ctr"/>
        <c:lblOffset val="100"/>
        <c:noMultiLvlLbl val="0"/>
      </c:catAx>
      <c:valAx>
        <c:axId val="-2117699464"/>
        <c:scaling>
          <c:orientation val="minMax"/>
          <c:max val="8.0"/>
          <c:min val="0.0"/>
        </c:scaling>
        <c:delete val="0"/>
        <c:axPos val="l"/>
        <c:majorGridlines/>
        <c:title>
          <c:tx>
            <c:rich>
              <a:bodyPr/>
              <a:lstStyle/>
              <a:p>
                <a:pPr>
                  <a:defRPr/>
                </a:pPr>
                <a:r>
                  <a:rPr lang="en-US"/>
                  <a:t>Speedup</a:t>
                </a:r>
              </a:p>
            </c:rich>
          </c:tx>
          <c:layout/>
          <c:overlay val="0"/>
        </c:title>
        <c:numFmt formatCode="General" sourceLinked="1"/>
        <c:majorTickMark val="out"/>
        <c:minorTickMark val="none"/>
        <c:tickLblPos val="nextTo"/>
        <c:crossAx val="-2117702584"/>
        <c:crosses val="autoZero"/>
        <c:crossBetween val="between"/>
      </c:valAx>
    </c:plotArea>
    <c:legend>
      <c:legendPos val="t"/>
      <c:layout>
        <c:manualLayout>
          <c:xMode val="edge"/>
          <c:yMode val="edge"/>
          <c:x val="0.283928283202828"/>
          <c:y val="0.0269058295964126"/>
          <c:w val="0.565107422514015"/>
          <c:h val="0.242110801172275"/>
        </c:manualLayout>
      </c:layout>
      <c:overlay val="0"/>
    </c:legend>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v>1-thread</c:v>
          </c:tx>
          <c:invertIfNegative val="0"/>
          <c:cat>
            <c:strRef>
              <c:f>'Execution time &amp; input'!$L$34:$L$38</c:f>
              <c:strCache>
                <c:ptCount val="5"/>
                <c:pt idx="0">
                  <c:v>histogram</c:v>
                </c:pt>
                <c:pt idx="1">
                  <c:v>linear_regression</c:v>
                </c:pt>
                <c:pt idx="2">
                  <c:v>reverse_index</c:v>
                </c:pt>
                <c:pt idx="3">
                  <c:v>string_match</c:v>
                </c:pt>
                <c:pt idx="4">
                  <c:v>word_count</c:v>
                </c:pt>
              </c:strCache>
            </c:strRef>
          </c:cat>
          <c:val>
            <c:numRef>
              <c:f>'Execution time &amp; input'!$M$34:$M$38</c:f>
              <c:numCache>
                <c:formatCode>0.00</c:formatCode>
                <c:ptCount val="5"/>
                <c:pt idx="0">
                  <c:v>1.0</c:v>
                </c:pt>
                <c:pt idx="1">
                  <c:v>1.0</c:v>
                </c:pt>
                <c:pt idx="2">
                  <c:v>1.0</c:v>
                </c:pt>
                <c:pt idx="3">
                  <c:v>1.0</c:v>
                </c:pt>
                <c:pt idx="4">
                  <c:v>1.0</c:v>
                </c:pt>
              </c:numCache>
            </c:numRef>
          </c:val>
        </c:ser>
        <c:ser>
          <c:idx val="1"/>
          <c:order val="1"/>
          <c:tx>
            <c:v>2-threads</c:v>
          </c:tx>
          <c:invertIfNegative val="0"/>
          <c:cat>
            <c:strRef>
              <c:f>'Execution time &amp; input'!$L$34:$L$38</c:f>
              <c:strCache>
                <c:ptCount val="5"/>
                <c:pt idx="0">
                  <c:v>histogram</c:v>
                </c:pt>
                <c:pt idx="1">
                  <c:v>linear_regression</c:v>
                </c:pt>
                <c:pt idx="2">
                  <c:v>reverse_index</c:v>
                </c:pt>
                <c:pt idx="3">
                  <c:v>string_match</c:v>
                </c:pt>
                <c:pt idx="4">
                  <c:v>word_count</c:v>
                </c:pt>
              </c:strCache>
            </c:strRef>
          </c:cat>
          <c:val>
            <c:numRef>
              <c:f>'Execution time &amp; input'!$N$34:$N$38</c:f>
              <c:numCache>
                <c:formatCode>General</c:formatCode>
                <c:ptCount val="5"/>
                <c:pt idx="0">
                  <c:v>1.962978030919447</c:v>
                </c:pt>
                <c:pt idx="1">
                  <c:v>2.091642228738998</c:v>
                </c:pt>
                <c:pt idx="2">
                  <c:v>1.308938547486034</c:v>
                </c:pt>
                <c:pt idx="3">
                  <c:v>1.496166484118291</c:v>
                </c:pt>
                <c:pt idx="4">
                  <c:v>1.508240705251054</c:v>
                </c:pt>
              </c:numCache>
            </c:numRef>
          </c:val>
        </c:ser>
        <c:ser>
          <c:idx val="2"/>
          <c:order val="2"/>
          <c:tx>
            <c:v>4-threads</c:v>
          </c:tx>
          <c:invertIfNegative val="0"/>
          <c:cat>
            <c:strRef>
              <c:f>'Execution time &amp; input'!$L$34:$L$38</c:f>
              <c:strCache>
                <c:ptCount val="5"/>
                <c:pt idx="0">
                  <c:v>histogram</c:v>
                </c:pt>
                <c:pt idx="1">
                  <c:v>linear_regression</c:v>
                </c:pt>
                <c:pt idx="2">
                  <c:v>reverse_index</c:v>
                </c:pt>
                <c:pt idx="3">
                  <c:v>string_match</c:v>
                </c:pt>
                <c:pt idx="4">
                  <c:v>word_count</c:v>
                </c:pt>
              </c:strCache>
            </c:strRef>
          </c:cat>
          <c:val>
            <c:numRef>
              <c:f>'Execution time &amp; input'!$O$34:$O$38</c:f>
              <c:numCache>
                <c:formatCode>General</c:formatCode>
                <c:ptCount val="5"/>
                <c:pt idx="0">
                  <c:v>3.542584434654919</c:v>
                </c:pt>
                <c:pt idx="1">
                  <c:v>3.804</c:v>
                </c:pt>
                <c:pt idx="2">
                  <c:v>1.461634435433562</c:v>
                </c:pt>
                <c:pt idx="3">
                  <c:v>1.306343640420784</c:v>
                </c:pt>
                <c:pt idx="4">
                  <c:v>2.592226613965736</c:v>
                </c:pt>
              </c:numCache>
            </c:numRef>
          </c:val>
        </c:ser>
        <c:ser>
          <c:idx val="3"/>
          <c:order val="3"/>
          <c:tx>
            <c:v>8-threads</c:v>
          </c:tx>
          <c:invertIfNegative val="0"/>
          <c:cat>
            <c:strRef>
              <c:f>'Execution time &amp; input'!$L$34:$L$38</c:f>
              <c:strCache>
                <c:ptCount val="5"/>
                <c:pt idx="0">
                  <c:v>histogram</c:v>
                </c:pt>
                <c:pt idx="1">
                  <c:v>linear_regression</c:v>
                </c:pt>
                <c:pt idx="2">
                  <c:v>reverse_index</c:v>
                </c:pt>
                <c:pt idx="3">
                  <c:v>string_match</c:v>
                </c:pt>
                <c:pt idx="4">
                  <c:v>word_count</c:v>
                </c:pt>
              </c:strCache>
            </c:strRef>
          </c:cat>
          <c:val>
            <c:numRef>
              <c:f>'Execution time &amp; input'!$P$34:$P$38</c:f>
              <c:numCache>
                <c:formatCode>General</c:formatCode>
                <c:ptCount val="5"/>
                <c:pt idx="0">
                  <c:v>6.618655692729767</c:v>
                </c:pt>
                <c:pt idx="1">
                  <c:v>7.079404466501241</c:v>
                </c:pt>
                <c:pt idx="2">
                  <c:v>1.509664948453608</c:v>
                </c:pt>
                <c:pt idx="3">
                  <c:v>1.212426035502957</c:v>
                </c:pt>
                <c:pt idx="4">
                  <c:v>2.901917404129793</c:v>
                </c:pt>
              </c:numCache>
            </c:numRef>
          </c:val>
        </c:ser>
        <c:dLbls>
          <c:showLegendKey val="0"/>
          <c:showVal val="0"/>
          <c:showCatName val="0"/>
          <c:showSerName val="0"/>
          <c:showPercent val="0"/>
          <c:showBubbleSize val="0"/>
        </c:dLbls>
        <c:gapWidth val="150"/>
        <c:axId val="-2120096120"/>
        <c:axId val="-2120093000"/>
      </c:barChart>
      <c:catAx>
        <c:axId val="-2120096120"/>
        <c:scaling>
          <c:orientation val="minMax"/>
        </c:scaling>
        <c:delete val="1"/>
        <c:axPos val="b"/>
        <c:numFmt formatCode="General" sourceLinked="1"/>
        <c:majorTickMark val="out"/>
        <c:minorTickMark val="none"/>
        <c:tickLblPos val="none"/>
        <c:crossAx val="-2120093000"/>
        <c:crosses val="autoZero"/>
        <c:auto val="1"/>
        <c:lblAlgn val="ctr"/>
        <c:lblOffset val="100"/>
        <c:noMultiLvlLbl val="0"/>
      </c:catAx>
      <c:valAx>
        <c:axId val="-2120093000"/>
        <c:scaling>
          <c:orientation val="minMax"/>
          <c:max val="8.0"/>
          <c:min val="0.0"/>
        </c:scaling>
        <c:delete val="0"/>
        <c:axPos val="l"/>
        <c:majorGridlines/>
        <c:title>
          <c:tx>
            <c:rich>
              <a:bodyPr/>
              <a:lstStyle/>
              <a:p>
                <a:pPr>
                  <a:defRPr/>
                </a:pPr>
                <a:r>
                  <a:rPr lang="en-US"/>
                  <a:t>Speedup</a:t>
                </a:r>
              </a:p>
            </c:rich>
          </c:tx>
          <c:layout/>
          <c:overlay val="0"/>
        </c:title>
        <c:numFmt formatCode="0" sourceLinked="0"/>
        <c:majorTickMark val="out"/>
        <c:minorTickMark val="none"/>
        <c:tickLblPos val="nextTo"/>
        <c:crossAx val="-2120096120"/>
        <c:crosses val="autoZero"/>
        <c:crossBetween val="between"/>
      </c:valAx>
    </c:plotArea>
    <c:legend>
      <c:legendPos val="t"/>
      <c:layout/>
      <c:overlay val="0"/>
    </c:legend>
    <c:plotVisOnly val="1"/>
    <c:dispBlanksAs val="gap"/>
    <c:showDLblsOverMax val="0"/>
  </c:chart>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ln>
                  <a:noFill/>
                </a:ln>
                <a:solidFill>
                  <a:schemeClr val="tx1">
                    <a:lumMod val="65000"/>
                    <a:lumOff val="35000"/>
                  </a:schemeClr>
                </a:solidFill>
                <a:latin typeface="+mn-lt"/>
                <a:ea typeface="+mn-ea"/>
                <a:cs typeface="+mn-cs"/>
              </a:defRPr>
            </a:pPr>
            <a:r>
              <a:rPr lang="en-US"/>
              <a:t>LU Run Time</a:t>
            </a:r>
            <a:r>
              <a:rPr lang="en-US" baseline="0"/>
              <a:t> on 40 Threads, size = 8192</a:t>
            </a:r>
            <a:endParaRPr lang="en-US"/>
          </a:p>
        </c:rich>
      </c:tx>
      <c:layout/>
      <c:overlay val="0"/>
      <c:spPr>
        <a:noFill/>
        <a:ln>
          <a:noFill/>
        </a:ln>
        <a:effectLst/>
      </c:spPr>
    </c:title>
    <c:autoTitleDeleted val="0"/>
    <c:plotArea>
      <c:layout>
        <c:manualLayout>
          <c:layoutTarget val="inner"/>
          <c:xMode val="edge"/>
          <c:yMode val="edge"/>
          <c:x val="0.0839548504550082"/>
          <c:y val="0.0835857344312963"/>
          <c:w val="0.88548957599903"/>
          <c:h val="0.785427669191406"/>
        </c:manualLayout>
      </c:layout>
      <c:lineChart>
        <c:grouping val="standard"/>
        <c:varyColors val="0"/>
        <c:ser>
          <c:idx val="0"/>
          <c:order val="0"/>
          <c:tx>
            <c:strRef>
              <c:f>reno!$D$4</c:f>
              <c:strCache>
                <c:ptCount val="1"/>
                <c:pt idx="0">
                  <c:v>Intel</c:v>
                </c:pt>
              </c:strCache>
            </c:strRef>
          </c:tx>
          <c:spPr>
            <a:ln w="28575" cap="rnd">
              <a:solidFill>
                <a:srgbClr val="0070C0"/>
              </a:solidFill>
              <a:round/>
            </a:ln>
            <a:effectLst/>
          </c:spPr>
          <c:marker>
            <c:symbol val="circle"/>
            <c:size val="5"/>
            <c:spPr>
              <a:solidFill>
                <a:srgbClr val="0070C0"/>
              </a:solidFill>
              <a:ln w="9525">
                <a:solidFill>
                  <a:srgbClr val="0070C0"/>
                </a:solidFill>
              </a:ln>
              <a:effectLst/>
            </c:spPr>
          </c:marker>
          <c:cat>
            <c:numRef>
              <c:f>reno!$C$5:$C$13</c:f>
              <c:numCache>
                <c:formatCode>General</c:formatCode>
                <c:ptCount val="9"/>
                <c:pt idx="0">
                  <c:v>512.0</c:v>
                </c:pt>
                <c:pt idx="1">
                  <c:v>341.0</c:v>
                </c:pt>
                <c:pt idx="2">
                  <c:v>256.0</c:v>
                </c:pt>
                <c:pt idx="3">
                  <c:v>228.0</c:v>
                </c:pt>
                <c:pt idx="4">
                  <c:v>171.0</c:v>
                </c:pt>
                <c:pt idx="5">
                  <c:v>128.0</c:v>
                </c:pt>
                <c:pt idx="6">
                  <c:v>114.0</c:v>
                </c:pt>
                <c:pt idx="7">
                  <c:v>85.0</c:v>
                </c:pt>
                <c:pt idx="8">
                  <c:v>64.0</c:v>
                </c:pt>
              </c:numCache>
            </c:numRef>
          </c:cat>
          <c:val>
            <c:numRef>
              <c:f>reno!$D$5:$D$13</c:f>
              <c:numCache>
                <c:formatCode>General</c:formatCode>
                <c:ptCount val="9"/>
                <c:pt idx="0">
                  <c:v>27.80303899999999</c:v>
                </c:pt>
                <c:pt idx="1">
                  <c:v>12.20805</c:v>
                </c:pt>
                <c:pt idx="2">
                  <c:v>10.297794</c:v>
                </c:pt>
                <c:pt idx="3">
                  <c:v>10.357068</c:v>
                </c:pt>
                <c:pt idx="4">
                  <c:v>13.167869</c:v>
                </c:pt>
                <c:pt idx="5">
                  <c:v>19.153848</c:v>
                </c:pt>
                <c:pt idx="6">
                  <c:v>23.970169</c:v>
                </c:pt>
                <c:pt idx="7">
                  <c:v>32.53590300000001</c:v>
                </c:pt>
                <c:pt idx="8">
                  <c:v>47.584404</c:v>
                </c:pt>
              </c:numCache>
            </c:numRef>
          </c:val>
          <c:smooth val="0"/>
        </c:ser>
        <c:ser>
          <c:idx val="1"/>
          <c:order val="1"/>
          <c:tx>
            <c:strRef>
              <c:f>reno!$E$4</c:f>
              <c:strCache>
                <c:ptCount val="1"/>
                <c:pt idx="0">
                  <c:v>HPX</c:v>
                </c:pt>
              </c:strCache>
            </c:strRef>
          </c:tx>
          <c:spPr>
            <a:ln w="28575" cap="rnd">
              <a:solidFill>
                <a:srgbClr val="C00000"/>
              </a:solidFill>
              <a:round/>
            </a:ln>
            <a:effectLst/>
          </c:spPr>
          <c:marker>
            <c:symbol val="circle"/>
            <c:size val="5"/>
            <c:spPr>
              <a:solidFill>
                <a:srgbClr val="C00000"/>
              </a:solidFill>
              <a:ln w="9525">
                <a:solidFill>
                  <a:srgbClr val="C00000"/>
                </a:solidFill>
              </a:ln>
              <a:effectLst/>
            </c:spPr>
          </c:marker>
          <c:cat>
            <c:numRef>
              <c:f>reno!$C$5:$C$13</c:f>
              <c:numCache>
                <c:formatCode>General</c:formatCode>
                <c:ptCount val="9"/>
                <c:pt idx="0">
                  <c:v>512.0</c:v>
                </c:pt>
                <c:pt idx="1">
                  <c:v>341.0</c:v>
                </c:pt>
                <c:pt idx="2">
                  <c:v>256.0</c:v>
                </c:pt>
                <c:pt idx="3">
                  <c:v>228.0</c:v>
                </c:pt>
                <c:pt idx="4">
                  <c:v>171.0</c:v>
                </c:pt>
                <c:pt idx="5">
                  <c:v>128.0</c:v>
                </c:pt>
                <c:pt idx="6">
                  <c:v>114.0</c:v>
                </c:pt>
                <c:pt idx="7">
                  <c:v>85.0</c:v>
                </c:pt>
                <c:pt idx="8">
                  <c:v>64.0</c:v>
                </c:pt>
              </c:numCache>
            </c:numRef>
          </c:cat>
          <c:val>
            <c:numRef>
              <c:f>reno!$E$5:$E$13</c:f>
              <c:numCache>
                <c:formatCode>General</c:formatCode>
                <c:ptCount val="9"/>
                <c:pt idx="0">
                  <c:v>57.934512</c:v>
                </c:pt>
                <c:pt idx="1">
                  <c:v>28.829935</c:v>
                </c:pt>
                <c:pt idx="2">
                  <c:v>11.052897</c:v>
                </c:pt>
                <c:pt idx="3">
                  <c:v>8.945170000000001</c:v>
                </c:pt>
                <c:pt idx="4">
                  <c:v>7.561331</c:v>
                </c:pt>
                <c:pt idx="5">
                  <c:v>7.336254</c:v>
                </c:pt>
                <c:pt idx="6">
                  <c:v>7.938419</c:v>
                </c:pt>
                <c:pt idx="7">
                  <c:v>8.528234999999998</c:v>
                </c:pt>
                <c:pt idx="8">
                  <c:v>9.834676</c:v>
                </c:pt>
              </c:numCache>
            </c:numRef>
          </c:val>
          <c:smooth val="0"/>
        </c:ser>
        <c:ser>
          <c:idx val="2"/>
          <c:order val="2"/>
          <c:tx>
            <c:strRef>
              <c:f>reno!$F$4</c:f>
              <c:strCache>
                <c:ptCount val="1"/>
                <c:pt idx="0">
                  <c:v>OMPTX</c:v>
                </c:pt>
              </c:strCache>
            </c:strRef>
          </c:tx>
          <c:spPr>
            <a:ln w="28575" cap="rnd">
              <a:solidFill>
                <a:srgbClr val="00B050"/>
              </a:solidFill>
              <a:round/>
            </a:ln>
            <a:effectLst/>
          </c:spPr>
          <c:marker>
            <c:symbol val="circle"/>
            <c:size val="5"/>
            <c:spPr>
              <a:solidFill>
                <a:srgbClr val="00B050"/>
              </a:solidFill>
              <a:ln w="9525">
                <a:solidFill>
                  <a:srgbClr val="00B050"/>
                </a:solidFill>
              </a:ln>
              <a:effectLst/>
            </c:spPr>
          </c:marker>
          <c:cat>
            <c:numRef>
              <c:f>reno!$C$5:$C$13</c:f>
              <c:numCache>
                <c:formatCode>General</c:formatCode>
                <c:ptCount val="9"/>
                <c:pt idx="0">
                  <c:v>512.0</c:v>
                </c:pt>
                <c:pt idx="1">
                  <c:v>341.0</c:v>
                </c:pt>
                <c:pt idx="2">
                  <c:v>256.0</c:v>
                </c:pt>
                <c:pt idx="3">
                  <c:v>228.0</c:v>
                </c:pt>
                <c:pt idx="4">
                  <c:v>171.0</c:v>
                </c:pt>
                <c:pt idx="5">
                  <c:v>128.0</c:v>
                </c:pt>
                <c:pt idx="6">
                  <c:v>114.0</c:v>
                </c:pt>
                <c:pt idx="7">
                  <c:v>85.0</c:v>
                </c:pt>
                <c:pt idx="8">
                  <c:v>64.0</c:v>
                </c:pt>
              </c:numCache>
            </c:numRef>
          </c:cat>
          <c:val>
            <c:numRef>
              <c:f>reno!$F$5:$F$13</c:f>
              <c:numCache>
                <c:formatCode>General</c:formatCode>
                <c:ptCount val="9"/>
                <c:pt idx="0">
                  <c:v>39.608085</c:v>
                </c:pt>
                <c:pt idx="1">
                  <c:v>13.640207</c:v>
                </c:pt>
                <c:pt idx="2">
                  <c:v>12.805996</c:v>
                </c:pt>
                <c:pt idx="3">
                  <c:v>13.603581</c:v>
                </c:pt>
                <c:pt idx="4">
                  <c:v>15.561428</c:v>
                </c:pt>
                <c:pt idx="5">
                  <c:v>19.393738</c:v>
                </c:pt>
                <c:pt idx="6">
                  <c:v>22.149256</c:v>
                </c:pt>
                <c:pt idx="7">
                  <c:v>36.113552</c:v>
                </c:pt>
                <c:pt idx="8">
                  <c:v>68.406138</c:v>
                </c:pt>
              </c:numCache>
            </c:numRef>
          </c:val>
          <c:smooth val="0"/>
        </c:ser>
        <c:ser>
          <c:idx val="3"/>
          <c:order val="3"/>
          <c:tx>
            <c:strRef>
              <c:f>reno!$G$4</c:f>
              <c:strCache>
                <c:ptCount val="1"/>
                <c:pt idx="0">
                  <c:v>HPX + Intel</c:v>
                </c:pt>
              </c:strCache>
            </c:strRef>
          </c:tx>
          <c:spPr>
            <a:ln w="28575" cap="rnd">
              <a:solidFill>
                <a:srgbClr val="A568D2"/>
              </a:solidFill>
              <a:round/>
            </a:ln>
            <a:effectLst/>
          </c:spPr>
          <c:marker>
            <c:symbol val="circle"/>
            <c:size val="5"/>
            <c:spPr>
              <a:solidFill>
                <a:srgbClr val="7030A0"/>
              </a:solidFill>
              <a:ln w="9525">
                <a:solidFill>
                  <a:srgbClr val="7030A0"/>
                </a:solidFill>
              </a:ln>
              <a:effectLst/>
            </c:spPr>
          </c:marker>
          <c:cat>
            <c:numRef>
              <c:f>reno!$C$5:$C$13</c:f>
              <c:numCache>
                <c:formatCode>General</c:formatCode>
                <c:ptCount val="9"/>
                <c:pt idx="0">
                  <c:v>512.0</c:v>
                </c:pt>
                <c:pt idx="1">
                  <c:v>341.0</c:v>
                </c:pt>
                <c:pt idx="2">
                  <c:v>256.0</c:v>
                </c:pt>
                <c:pt idx="3">
                  <c:v>228.0</c:v>
                </c:pt>
                <c:pt idx="4">
                  <c:v>171.0</c:v>
                </c:pt>
                <c:pt idx="5">
                  <c:v>128.0</c:v>
                </c:pt>
                <c:pt idx="6">
                  <c:v>114.0</c:v>
                </c:pt>
                <c:pt idx="7">
                  <c:v>85.0</c:v>
                </c:pt>
                <c:pt idx="8">
                  <c:v>64.0</c:v>
                </c:pt>
              </c:numCache>
            </c:numRef>
          </c:cat>
          <c:val>
            <c:numRef>
              <c:f>reno!$G$5:$G$13</c:f>
              <c:numCache>
                <c:formatCode>General</c:formatCode>
                <c:ptCount val="9"/>
                <c:pt idx="0">
                  <c:v>85.737551</c:v>
                </c:pt>
                <c:pt idx="1">
                  <c:v>41.037985</c:v>
                </c:pt>
                <c:pt idx="2">
                  <c:v>21.35069099999999</c:v>
                </c:pt>
                <c:pt idx="3">
                  <c:v>19.302238</c:v>
                </c:pt>
                <c:pt idx="4">
                  <c:v>20.7292</c:v>
                </c:pt>
                <c:pt idx="5">
                  <c:v>26.490102</c:v>
                </c:pt>
                <c:pt idx="6">
                  <c:v>31.90858799999998</c:v>
                </c:pt>
                <c:pt idx="7">
                  <c:v>41.064138</c:v>
                </c:pt>
                <c:pt idx="8">
                  <c:v>57.41908</c:v>
                </c:pt>
              </c:numCache>
            </c:numRef>
          </c:val>
          <c:smooth val="0"/>
        </c:ser>
        <c:dLbls>
          <c:showLegendKey val="0"/>
          <c:showVal val="0"/>
          <c:showCatName val="0"/>
          <c:showSerName val="0"/>
          <c:showPercent val="0"/>
          <c:showBubbleSize val="0"/>
        </c:dLbls>
        <c:marker val="1"/>
        <c:smooth val="0"/>
        <c:axId val="-2117393240"/>
        <c:axId val="-2117384760"/>
      </c:lineChart>
      <c:catAx>
        <c:axId val="-2117393240"/>
        <c:scaling>
          <c:orientation val="minMax"/>
        </c:scaling>
        <c:delete val="0"/>
        <c:axPos val="b"/>
        <c:title>
          <c:tx>
            <c:rich>
              <a:bodyPr rot="0" spcFirstLastPara="1" vertOverflow="ellipsis" vert="horz" wrap="square" anchor="ctr" anchorCtr="1"/>
              <a:lstStyle/>
              <a:p>
                <a:pPr>
                  <a:defRPr sz="1000" b="0" i="0" u="none" strike="noStrike" kern="1200" baseline="0">
                    <a:ln>
                      <a:noFill/>
                    </a:ln>
                    <a:solidFill>
                      <a:schemeClr val="tx1">
                        <a:lumMod val="65000"/>
                        <a:lumOff val="35000"/>
                      </a:schemeClr>
                    </a:solidFill>
                    <a:latin typeface="+mn-lt"/>
                    <a:ea typeface="+mn-ea"/>
                    <a:cs typeface="+mn-cs"/>
                  </a:defRPr>
                </a:pPr>
                <a:r>
                  <a:rPr lang="en-US"/>
                  <a:t>Block Size</a:t>
                </a:r>
              </a:p>
            </c:rich>
          </c:tx>
          <c:layout/>
          <c:overlay val="0"/>
          <c:spPr>
            <a:noFill/>
            <a:ln>
              <a:noFill/>
            </a:ln>
            <a:effectLst/>
          </c:sp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ln>
                  <a:noFill/>
                </a:ln>
                <a:solidFill>
                  <a:schemeClr val="tx1">
                    <a:lumMod val="65000"/>
                    <a:lumOff val="35000"/>
                  </a:schemeClr>
                </a:solidFill>
                <a:latin typeface="+mn-lt"/>
                <a:ea typeface="+mn-ea"/>
                <a:cs typeface="+mn-cs"/>
              </a:defRPr>
            </a:pPr>
            <a:endParaRPr lang="en-US"/>
          </a:p>
        </c:txPr>
        <c:crossAx val="-2117384760"/>
        <c:crosses val="autoZero"/>
        <c:auto val="1"/>
        <c:lblAlgn val="ctr"/>
        <c:lblOffset val="100"/>
        <c:noMultiLvlLbl val="0"/>
      </c:catAx>
      <c:valAx>
        <c:axId val="-2117384760"/>
        <c:scaling>
          <c:orientation val="minMax"/>
          <c:max val="90.0"/>
        </c:scaling>
        <c:delete val="0"/>
        <c:axPos val="l"/>
        <c:title>
          <c:tx>
            <c:rich>
              <a:bodyPr rot="-5400000" spcFirstLastPara="1" vertOverflow="ellipsis" vert="horz" wrap="square" anchor="ctr" anchorCtr="1"/>
              <a:lstStyle/>
              <a:p>
                <a:pPr>
                  <a:defRPr sz="1000" b="0" i="0" u="none" strike="noStrike" kern="1200" baseline="0">
                    <a:ln>
                      <a:noFill/>
                    </a:ln>
                    <a:solidFill>
                      <a:schemeClr val="tx1">
                        <a:lumMod val="65000"/>
                        <a:lumOff val="35000"/>
                      </a:schemeClr>
                    </a:solidFill>
                    <a:latin typeface="+mn-lt"/>
                    <a:ea typeface="+mn-ea"/>
                    <a:cs typeface="+mn-cs"/>
                  </a:defRPr>
                </a:pPr>
                <a:r>
                  <a:rPr lang="en-US"/>
                  <a:t>time (seconds)</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ln>
                  <a:noFill/>
                </a:ln>
                <a:solidFill>
                  <a:schemeClr val="tx1">
                    <a:lumMod val="65000"/>
                    <a:lumOff val="35000"/>
                  </a:schemeClr>
                </a:solidFill>
                <a:latin typeface="+mn-lt"/>
                <a:ea typeface="+mn-ea"/>
                <a:cs typeface="+mn-cs"/>
              </a:defRPr>
            </a:pPr>
            <a:endParaRPr lang="en-US"/>
          </a:p>
        </c:txPr>
        <c:crossAx val="-2117393240"/>
        <c:crosses val="autoZero"/>
        <c:crossBetween val="between"/>
      </c:valAx>
      <c:spPr>
        <a:noFill/>
        <a:ln>
          <a:noFill/>
        </a:ln>
        <a:effectLst/>
      </c:spPr>
    </c:plotArea>
    <c:legend>
      <c:legendPos val="b"/>
      <c:layout>
        <c:manualLayout>
          <c:xMode val="edge"/>
          <c:yMode val="edge"/>
          <c:x val="0.598122757688663"/>
          <c:y val="0.230025317639875"/>
          <c:w val="0.148624088618889"/>
          <c:h val="0.243029810358001"/>
        </c:manualLayout>
      </c:layout>
      <c:overlay val="0"/>
      <c:spPr>
        <a:noFill/>
        <a:ln>
          <a:noFill/>
        </a:ln>
        <a:effectLst/>
      </c:spPr>
      <c:txPr>
        <a:bodyPr rot="0" spcFirstLastPara="1" vertOverflow="ellipsis" vert="horz" wrap="square" anchor="ctr" anchorCtr="1"/>
        <a:lstStyle/>
        <a:p>
          <a:pPr>
            <a:defRPr sz="900" b="0" i="0" u="none" strike="noStrike" kern="1200" baseline="0">
              <a:ln>
                <a:noFill/>
              </a:ln>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ln>
            <a:noFill/>
          </a:ln>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6A07090-A99C-BD48-BA93-B2BB70A2E8E9}" type="datetimeFigureOut">
              <a:rPr lang="en-US" smtClean="0"/>
              <a:t>4/28/16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60228FB-531E-0D45-9D00-7156BC021ACA}" type="slidenum">
              <a:rPr lang="en-US" smtClean="0"/>
              <a:t>‹#›</a:t>
            </a:fld>
            <a:endParaRPr lang="en-US"/>
          </a:p>
        </p:txBody>
      </p:sp>
    </p:spTree>
    <p:extLst>
      <p:ext uri="{BB962C8B-B14F-4D97-AF65-F5344CB8AC3E}">
        <p14:creationId xmlns:p14="http://schemas.microsoft.com/office/powerpoint/2010/main" val="14312806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8F8816-F845-DC4F-A922-45D0272FAA3A}" type="datetimeFigureOut">
              <a:rPr lang="en-US" smtClean="0"/>
              <a:t>4/28/16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5A5D20-A79B-1A48-8236-C1FE627D8E14}" type="slidenum">
              <a:rPr lang="en-US" smtClean="0"/>
              <a:t>‹#›</a:t>
            </a:fld>
            <a:endParaRPr lang="en-US"/>
          </a:p>
        </p:txBody>
      </p:sp>
    </p:spTree>
    <p:extLst>
      <p:ext uri="{BB962C8B-B14F-4D97-AF65-F5344CB8AC3E}">
        <p14:creationId xmlns:p14="http://schemas.microsoft.com/office/powerpoint/2010/main" val="35807045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Parallel_computing" TargetMode="External"/><Relationship Id="rId4" Type="http://schemas.openxmlformats.org/officeDocument/2006/relationships/hyperlink" Target="https://en.wikipedia.org/wiki/Transistor" TargetMode="External"/><Relationship Id="rId5" Type="http://schemas.openxmlformats.org/officeDocument/2006/relationships/hyperlink" Target="https://en.wikipedia.org/wiki/Disk_drive" TargetMode="External"/><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believe in productive computing</a:t>
            </a:r>
          </a:p>
          <a:p>
            <a:r>
              <a:rPr lang="en-US" dirty="0" smtClean="0"/>
              <a:t>History: importance of directives. What they can do for us, what things have influenced</a:t>
            </a:r>
            <a:r>
              <a:rPr lang="en-US" baseline="0" dirty="0" smtClean="0"/>
              <a:t> their adoption.</a:t>
            </a:r>
          </a:p>
          <a:p>
            <a:r>
              <a:rPr lang="en-US" baseline="0" dirty="0" smtClean="0"/>
              <a:t>Require a lot of buy-in from many parties, so also significant effort. </a:t>
            </a:r>
          </a:p>
          <a:p>
            <a:r>
              <a:rPr lang="en-US" baseline="0" dirty="0" smtClean="0"/>
              <a:t>We are here because that effort has been made and sustained, so be proud of where we are and think about where we can go next</a:t>
            </a:r>
          </a:p>
          <a:p>
            <a:endParaRPr lang="en-US" dirty="0"/>
          </a:p>
        </p:txBody>
      </p:sp>
      <p:sp>
        <p:nvSpPr>
          <p:cNvPr id="4" name="Slide Number Placeholder 3"/>
          <p:cNvSpPr>
            <a:spLocks noGrp="1"/>
          </p:cNvSpPr>
          <p:nvPr>
            <p:ph type="sldNum" sz="quarter" idx="10"/>
          </p:nvPr>
        </p:nvSpPr>
        <p:spPr/>
        <p:txBody>
          <a:bodyPr/>
          <a:lstStyle/>
          <a:p>
            <a:fld id="{1BFAC337-E435-2A48-885F-F2471D6646C8}" type="slidenum">
              <a:rPr lang="en-US" smtClean="0"/>
              <a:t>2</a:t>
            </a:fld>
            <a:endParaRPr lang="en-US"/>
          </a:p>
        </p:txBody>
      </p:sp>
    </p:spTree>
    <p:extLst>
      <p:ext uri="{BB962C8B-B14F-4D97-AF65-F5344CB8AC3E}">
        <p14:creationId xmlns:p14="http://schemas.microsoft.com/office/powerpoint/2010/main" val="34359751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believe in productive computing</a:t>
            </a:r>
          </a:p>
          <a:p>
            <a:r>
              <a:rPr lang="en-US" dirty="0" smtClean="0"/>
              <a:t>History: importance of directives. What they can do for us, what things have influenced</a:t>
            </a:r>
            <a:r>
              <a:rPr lang="en-US" baseline="0" dirty="0" smtClean="0"/>
              <a:t> their adoption.</a:t>
            </a:r>
          </a:p>
          <a:p>
            <a:r>
              <a:rPr lang="en-US" baseline="0" dirty="0" smtClean="0"/>
              <a:t>Require a lot of buy-in from many parties, so also significant effort. </a:t>
            </a:r>
          </a:p>
          <a:p>
            <a:r>
              <a:rPr lang="en-US" baseline="0" dirty="0" smtClean="0"/>
              <a:t>We are here because that effort has been made and sustained, so be proud of where we are and think about where we can go next</a:t>
            </a:r>
          </a:p>
          <a:p>
            <a:endParaRPr lang="en-US" dirty="0"/>
          </a:p>
        </p:txBody>
      </p:sp>
      <p:sp>
        <p:nvSpPr>
          <p:cNvPr id="4" name="Slide Number Placeholder 3"/>
          <p:cNvSpPr>
            <a:spLocks noGrp="1"/>
          </p:cNvSpPr>
          <p:nvPr>
            <p:ph type="sldNum" sz="quarter" idx="10"/>
          </p:nvPr>
        </p:nvSpPr>
        <p:spPr/>
        <p:txBody>
          <a:bodyPr/>
          <a:lstStyle/>
          <a:p>
            <a:fld id="{1BFAC337-E435-2A48-885F-F2471D6646C8}" type="slidenum">
              <a:rPr lang="en-US" smtClean="0"/>
              <a:t>15</a:t>
            </a:fld>
            <a:endParaRPr lang="en-US"/>
          </a:p>
        </p:txBody>
      </p:sp>
    </p:spTree>
    <p:extLst>
      <p:ext uri="{BB962C8B-B14F-4D97-AF65-F5344CB8AC3E}">
        <p14:creationId xmlns:p14="http://schemas.microsoft.com/office/powerpoint/2010/main" val="34359751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Arial" charset="0"/>
                <a:ea typeface="ＭＳ Ｐゴシック" charset="0"/>
                <a:cs typeface="Arial" charset="0"/>
              </a:defRPr>
            </a:lvl1pPr>
            <a:lvl2pPr marL="35879619" indent="-35447153" eaLnBrk="0" hangingPunct="0">
              <a:defRPr sz="2300">
                <a:solidFill>
                  <a:schemeClr val="tx1"/>
                </a:solidFill>
                <a:latin typeface="Arial" charset="0"/>
                <a:ea typeface="Arial" charset="0"/>
                <a:cs typeface="Arial" charset="0"/>
              </a:defRPr>
            </a:lvl2pPr>
            <a:lvl3pPr eaLnBrk="0" hangingPunct="0">
              <a:defRPr sz="2300">
                <a:solidFill>
                  <a:schemeClr val="tx1"/>
                </a:solidFill>
                <a:latin typeface="Arial" charset="0"/>
                <a:ea typeface="Arial" charset="0"/>
                <a:cs typeface="Arial" charset="0"/>
              </a:defRPr>
            </a:lvl3pPr>
            <a:lvl4pPr eaLnBrk="0" hangingPunct="0">
              <a:defRPr sz="2300">
                <a:solidFill>
                  <a:schemeClr val="tx1"/>
                </a:solidFill>
                <a:latin typeface="Arial" charset="0"/>
                <a:ea typeface="Arial" charset="0"/>
                <a:cs typeface="Arial" charset="0"/>
              </a:defRPr>
            </a:lvl4pPr>
            <a:lvl5pPr eaLnBrk="0" hangingPunct="0">
              <a:defRPr sz="2300">
                <a:solidFill>
                  <a:schemeClr val="tx1"/>
                </a:solidFill>
                <a:latin typeface="Arial" charset="0"/>
                <a:ea typeface="Arial" charset="0"/>
                <a:cs typeface="Arial" charset="0"/>
              </a:defRPr>
            </a:lvl5pPr>
            <a:lvl6pPr marL="432465" eaLnBrk="0" fontAlgn="base" hangingPunct="0">
              <a:spcBef>
                <a:spcPct val="0"/>
              </a:spcBef>
              <a:spcAft>
                <a:spcPct val="0"/>
              </a:spcAft>
              <a:defRPr sz="2300">
                <a:solidFill>
                  <a:schemeClr val="tx1"/>
                </a:solidFill>
                <a:latin typeface="Arial" charset="0"/>
                <a:ea typeface="Arial" charset="0"/>
                <a:cs typeface="Arial" charset="0"/>
              </a:defRPr>
            </a:lvl6pPr>
            <a:lvl7pPr marL="864931" eaLnBrk="0" fontAlgn="base" hangingPunct="0">
              <a:spcBef>
                <a:spcPct val="0"/>
              </a:spcBef>
              <a:spcAft>
                <a:spcPct val="0"/>
              </a:spcAft>
              <a:defRPr sz="2300">
                <a:solidFill>
                  <a:schemeClr val="tx1"/>
                </a:solidFill>
                <a:latin typeface="Arial" charset="0"/>
                <a:ea typeface="Arial" charset="0"/>
                <a:cs typeface="Arial" charset="0"/>
              </a:defRPr>
            </a:lvl7pPr>
            <a:lvl8pPr marL="1297396" eaLnBrk="0" fontAlgn="base" hangingPunct="0">
              <a:spcBef>
                <a:spcPct val="0"/>
              </a:spcBef>
              <a:spcAft>
                <a:spcPct val="0"/>
              </a:spcAft>
              <a:defRPr sz="2300">
                <a:solidFill>
                  <a:schemeClr val="tx1"/>
                </a:solidFill>
                <a:latin typeface="Arial" charset="0"/>
                <a:ea typeface="Arial" charset="0"/>
                <a:cs typeface="Arial" charset="0"/>
              </a:defRPr>
            </a:lvl8pPr>
            <a:lvl9pPr marL="1729862" eaLnBrk="0" fontAlgn="base" hangingPunct="0">
              <a:spcBef>
                <a:spcPct val="0"/>
              </a:spcBef>
              <a:spcAft>
                <a:spcPct val="0"/>
              </a:spcAft>
              <a:defRPr sz="2300">
                <a:solidFill>
                  <a:schemeClr val="tx1"/>
                </a:solidFill>
                <a:latin typeface="Arial" charset="0"/>
                <a:ea typeface="Arial" charset="0"/>
                <a:cs typeface="Arial" charset="0"/>
              </a:defRPr>
            </a:lvl9pPr>
          </a:lstStyle>
          <a:p>
            <a:pPr eaLnBrk="1" hangingPunct="1"/>
            <a:fld id="{D295CA51-6219-5E40-B30E-045827C6CD08}" type="slidenum">
              <a:rPr lang="en-US" altLang="zh-CN" sz="1200">
                <a:ea typeface="SimSun" charset="0"/>
                <a:cs typeface="SimSun" charset="0"/>
              </a:rPr>
              <a:pPr eaLnBrk="1" hangingPunct="1"/>
              <a:t>16</a:t>
            </a:fld>
            <a:endParaRPr lang="en-US" altLang="zh-CN" sz="1200">
              <a:ea typeface="SimSun" charset="0"/>
              <a:cs typeface="SimSun"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xfrm>
            <a:off x="913805" y="4343704"/>
            <a:ext cx="5030391" cy="41138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dirty="0" smtClean="0">
                <a:ea typeface="SimSun" charset="0"/>
                <a:cs typeface="SimSun" charset="0"/>
              </a:rPr>
              <a:t>Time</a:t>
            </a:r>
            <a:r>
              <a:rPr lang="en-US" baseline="0" dirty="0" smtClean="0">
                <a:ea typeface="SimSun" charset="0"/>
                <a:cs typeface="SimSun" charset="0"/>
              </a:rPr>
              <a:t> of version 2.5</a:t>
            </a:r>
            <a:endParaRPr lang="en-US" dirty="0">
              <a:ea typeface="SimSun" charset="0"/>
              <a:cs typeface="SimSun"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699C47-83CB-0848-831A-F7F8BF54385C}" type="slidenum">
              <a:rPr lang="en-US"/>
              <a:pPr/>
              <a:t>17</a:t>
            </a:fld>
            <a:endParaRPr lang="en-US"/>
          </a:p>
        </p:txBody>
      </p:sp>
      <p:sp>
        <p:nvSpPr>
          <p:cNvPr id="176130" name="Rectangle 2"/>
          <p:cNvSpPr>
            <a:spLocks noGrp="1" noRot="1" noChangeAspect="1" noChangeArrowheads="1" noTextEdit="1"/>
          </p:cNvSpPr>
          <p:nvPr>
            <p:ph type="sldImg"/>
          </p:nvPr>
        </p:nvSpPr>
        <p:spPr>
          <a:xfrm>
            <a:off x="1152525" y="690563"/>
            <a:ext cx="4556125" cy="3417887"/>
          </a:xfrm>
          <a:ln cap="flat"/>
          <a:extLst>
            <a:ext uri="{FAA26D3D-D897-4be2-8F04-BA451C77F1D7}">
              <ma14:placeholderFlag xmlns:ma14="http://schemas.microsoft.com/office/mac/drawingml/2011/main" val="1"/>
            </a:ext>
          </a:extLst>
        </p:spPr>
      </p:sp>
      <p:sp>
        <p:nvSpPr>
          <p:cNvPr id="176131" name="Rectangle 3"/>
          <p:cNvSpPr>
            <a:spLocks noGrp="1" noChangeArrowheads="1"/>
          </p:cNvSpPr>
          <p:nvPr>
            <p:ph type="body" idx="1"/>
          </p:nvPr>
        </p:nvSpPr>
        <p:spPr>
          <a:ln/>
        </p:spPr>
        <p:txBody>
          <a:bodyPr/>
          <a:lstStyle/>
          <a:p>
            <a:r>
              <a:rPr lang="en-US" dirty="0" smtClean="0"/>
              <a:t>Assigning</a:t>
            </a:r>
            <a:r>
              <a:rPr lang="en-US" baseline="0" dirty="0" smtClean="0"/>
              <a:t> work to locus of data! Mapping within node?  Compaq also (whole enchilada of HPF)</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Nowadays</a:t>
            </a:r>
            <a:r>
              <a:rPr lang="en-US" baseline="0" dirty="0" smtClean="0"/>
              <a:t> we have </a:t>
            </a:r>
            <a:r>
              <a:rPr lang="en-US" baseline="0" dirty="0" err="1" smtClean="0"/>
              <a:t>ScaleMP</a:t>
            </a:r>
            <a:r>
              <a:rPr lang="en-US" baseline="0" dirty="0" smtClean="0"/>
              <a:t>, </a:t>
            </a:r>
            <a:r>
              <a:rPr lang="en-US" baseline="0" dirty="0" err="1" smtClean="0"/>
              <a:t>Numascale</a:t>
            </a:r>
            <a:r>
              <a:rPr lang="en-US" baseline="0" dirty="0" smtClean="0"/>
              <a:t> </a:t>
            </a:r>
          </a:p>
          <a:p>
            <a:r>
              <a:rPr lang="en-US" dirty="0" smtClean="0"/>
              <a:t>Seamless</a:t>
            </a:r>
            <a:r>
              <a:rPr lang="en-US" baseline="0" dirty="0" smtClean="0"/>
              <a:t> solution. What about XMP today? </a:t>
            </a:r>
            <a:r>
              <a:rPr lang="en-US" baseline="0" dirty="0" err="1" smtClean="0"/>
              <a:t>OpenMP</a:t>
            </a:r>
            <a:r>
              <a:rPr lang="en-US" baseline="0" dirty="0" smtClean="0"/>
              <a:t> with data distributions</a:t>
            </a:r>
            <a:endParaRPr lang="en-US" dirty="0"/>
          </a:p>
        </p:txBody>
      </p:sp>
      <p:sp>
        <p:nvSpPr>
          <p:cNvPr id="4" name="Slide Number Placeholder 3"/>
          <p:cNvSpPr>
            <a:spLocks noGrp="1"/>
          </p:cNvSpPr>
          <p:nvPr>
            <p:ph type="sldNum" sz="quarter" idx="10"/>
          </p:nvPr>
        </p:nvSpPr>
        <p:spPr/>
        <p:txBody>
          <a:bodyPr/>
          <a:lstStyle/>
          <a:p>
            <a:pPr>
              <a:defRPr/>
            </a:pPr>
            <a:fld id="{1A584818-C540-344C-B93E-053922981D49}" type="slidenum">
              <a:rPr lang="en-US" altLang="zh-CN" smtClean="0"/>
              <a:pPr>
                <a:defRPr/>
              </a:pPr>
              <a:t>18</a:t>
            </a:fld>
            <a:endParaRPr lang="en-US" altLang="zh-CN"/>
          </a:p>
        </p:txBody>
      </p:sp>
    </p:spTree>
    <p:extLst>
      <p:ext uri="{BB962C8B-B14F-4D97-AF65-F5344CB8AC3E}">
        <p14:creationId xmlns:p14="http://schemas.microsoft.com/office/powerpoint/2010/main" val="1929055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dirty="0" smtClean="0">
                <a:ea typeface="SimSun" charset="0"/>
                <a:cs typeface="SimSun" charset="0"/>
              </a:rPr>
              <a:t>Already had</a:t>
            </a:r>
            <a:r>
              <a:rPr lang="en-US" baseline="0" dirty="0" smtClean="0">
                <a:ea typeface="SimSun" charset="0"/>
                <a:cs typeface="SimSun" charset="0"/>
              </a:rPr>
              <a:t> C and C++ bindings</a:t>
            </a:r>
            <a:endParaRPr lang="en-US" dirty="0">
              <a:ea typeface="SimSun" charset="0"/>
              <a:cs typeface="SimSun" charset="0"/>
            </a:endParaRP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Arial" charset="0"/>
                <a:ea typeface="ＭＳ Ｐゴシック" charset="0"/>
                <a:cs typeface="Arial" charset="0"/>
              </a:defRPr>
            </a:lvl1pPr>
            <a:lvl2pPr marL="35879619" indent="-35447153" eaLnBrk="0" hangingPunct="0">
              <a:defRPr sz="2300">
                <a:solidFill>
                  <a:schemeClr val="tx1"/>
                </a:solidFill>
                <a:latin typeface="Arial" charset="0"/>
                <a:ea typeface="Arial" charset="0"/>
                <a:cs typeface="Arial" charset="0"/>
              </a:defRPr>
            </a:lvl2pPr>
            <a:lvl3pPr eaLnBrk="0" hangingPunct="0">
              <a:defRPr sz="2300">
                <a:solidFill>
                  <a:schemeClr val="tx1"/>
                </a:solidFill>
                <a:latin typeface="Arial" charset="0"/>
                <a:ea typeface="Arial" charset="0"/>
                <a:cs typeface="Arial" charset="0"/>
              </a:defRPr>
            </a:lvl3pPr>
            <a:lvl4pPr eaLnBrk="0" hangingPunct="0">
              <a:defRPr sz="2300">
                <a:solidFill>
                  <a:schemeClr val="tx1"/>
                </a:solidFill>
                <a:latin typeface="Arial" charset="0"/>
                <a:ea typeface="Arial" charset="0"/>
                <a:cs typeface="Arial" charset="0"/>
              </a:defRPr>
            </a:lvl4pPr>
            <a:lvl5pPr eaLnBrk="0" hangingPunct="0">
              <a:defRPr sz="2300">
                <a:solidFill>
                  <a:schemeClr val="tx1"/>
                </a:solidFill>
                <a:latin typeface="Arial" charset="0"/>
                <a:ea typeface="Arial" charset="0"/>
                <a:cs typeface="Arial" charset="0"/>
              </a:defRPr>
            </a:lvl5pPr>
            <a:lvl6pPr marL="432465" eaLnBrk="0" fontAlgn="base" hangingPunct="0">
              <a:spcBef>
                <a:spcPct val="0"/>
              </a:spcBef>
              <a:spcAft>
                <a:spcPct val="0"/>
              </a:spcAft>
              <a:defRPr sz="2300">
                <a:solidFill>
                  <a:schemeClr val="tx1"/>
                </a:solidFill>
                <a:latin typeface="Arial" charset="0"/>
                <a:ea typeface="Arial" charset="0"/>
                <a:cs typeface="Arial" charset="0"/>
              </a:defRPr>
            </a:lvl6pPr>
            <a:lvl7pPr marL="864931" eaLnBrk="0" fontAlgn="base" hangingPunct="0">
              <a:spcBef>
                <a:spcPct val="0"/>
              </a:spcBef>
              <a:spcAft>
                <a:spcPct val="0"/>
              </a:spcAft>
              <a:defRPr sz="2300">
                <a:solidFill>
                  <a:schemeClr val="tx1"/>
                </a:solidFill>
                <a:latin typeface="Arial" charset="0"/>
                <a:ea typeface="Arial" charset="0"/>
                <a:cs typeface="Arial" charset="0"/>
              </a:defRPr>
            </a:lvl7pPr>
            <a:lvl8pPr marL="1297396" eaLnBrk="0" fontAlgn="base" hangingPunct="0">
              <a:spcBef>
                <a:spcPct val="0"/>
              </a:spcBef>
              <a:spcAft>
                <a:spcPct val="0"/>
              </a:spcAft>
              <a:defRPr sz="2300">
                <a:solidFill>
                  <a:schemeClr val="tx1"/>
                </a:solidFill>
                <a:latin typeface="Arial" charset="0"/>
                <a:ea typeface="Arial" charset="0"/>
                <a:cs typeface="Arial" charset="0"/>
              </a:defRPr>
            </a:lvl8pPr>
            <a:lvl9pPr marL="1729862" eaLnBrk="0" fontAlgn="base" hangingPunct="0">
              <a:spcBef>
                <a:spcPct val="0"/>
              </a:spcBef>
              <a:spcAft>
                <a:spcPct val="0"/>
              </a:spcAft>
              <a:defRPr sz="2300">
                <a:solidFill>
                  <a:schemeClr val="tx1"/>
                </a:solidFill>
                <a:latin typeface="Arial" charset="0"/>
                <a:ea typeface="Arial" charset="0"/>
                <a:cs typeface="Arial" charset="0"/>
              </a:defRPr>
            </a:lvl9pPr>
          </a:lstStyle>
          <a:p>
            <a:pPr eaLnBrk="1" hangingPunct="1"/>
            <a:fld id="{1097EA1E-F6F4-E540-9B5D-F5BC0CD196E0}" type="slidenum">
              <a:rPr lang="en-US" altLang="zh-CN" sz="1200">
                <a:ea typeface="SimSun" charset="0"/>
                <a:cs typeface="SimSun" charset="0"/>
              </a:rPr>
              <a:pPr eaLnBrk="1" hangingPunct="1"/>
              <a:t>19</a:t>
            </a:fld>
            <a:endParaRPr lang="en-US" altLang="zh-CN" sz="1200">
              <a:ea typeface="SimSun" charset="0"/>
              <a:cs typeface="SimSun"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a:ln/>
        </p:spPr>
      </p:sp>
      <p:sp>
        <p:nvSpPr>
          <p:cNvPr id="235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cs typeface="SimSun" charset="0"/>
            </a:endParaRPr>
          </a:p>
        </p:txBody>
      </p:sp>
      <p:sp>
        <p:nvSpPr>
          <p:cNvPr id="2355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Arial" charset="0"/>
                <a:ea typeface="ＭＳ Ｐゴシック" charset="0"/>
                <a:cs typeface="ＭＳ Ｐゴシック" charset="0"/>
              </a:defRPr>
            </a:lvl1pPr>
            <a:lvl2pPr marL="702756" indent="-270291" eaLnBrk="0" hangingPunct="0">
              <a:defRPr sz="2300">
                <a:solidFill>
                  <a:schemeClr val="tx1"/>
                </a:solidFill>
                <a:latin typeface="Arial" charset="0"/>
                <a:ea typeface="ＭＳ Ｐゴシック" charset="0"/>
              </a:defRPr>
            </a:lvl2pPr>
            <a:lvl3pPr marL="1081164" indent="-216233" eaLnBrk="0" hangingPunct="0">
              <a:defRPr sz="2300">
                <a:solidFill>
                  <a:schemeClr val="tx1"/>
                </a:solidFill>
                <a:latin typeface="Arial" charset="0"/>
                <a:ea typeface="ＭＳ Ｐゴシック" charset="0"/>
              </a:defRPr>
            </a:lvl3pPr>
            <a:lvl4pPr marL="1513629" indent="-216233" eaLnBrk="0" hangingPunct="0">
              <a:defRPr sz="2300">
                <a:solidFill>
                  <a:schemeClr val="tx1"/>
                </a:solidFill>
                <a:latin typeface="Arial" charset="0"/>
                <a:ea typeface="ＭＳ Ｐゴシック" charset="0"/>
              </a:defRPr>
            </a:lvl4pPr>
            <a:lvl5pPr marL="1946095" indent="-216233" eaLnBrk="0" hangingPunct="0">
              <a:defRPr sz="2300">
                <a:solidFill>
                  <a:schemeClr val="tx1"/>
                </a:solidFill>
                <a:latin typeface="Arial" charset="0"/>
                <a:ea typeface="ＭＳ Ｐゴシック" charset="0"/>
              </a:defRPr>
            </a:lvl5pPr>
            <a:lvl6pPr marL="2378560" indent="-216233" eaLnBrk="0" fontAlgn="base" hangingPunct="0">
              <a:spcBef>
                <a:spcPct val="0"/>
              </a:spcBef>
              <a:spcAft>
                <a:spcPct val="0"/>
              </a:spcAft>
              <a:defRPr sz="2300">
                <a:solidFill>
                  <a:schemeClr val="tx1"/>
                </a:solidFill>
                <a:latin typeface="Arial" charset="0"/>
                <a:ea typeface="ＭＳ Ｐゴシック" charset="0"/>
              </a:defRPr>
            </a:lvl6pPr>
            <a:lvl7pPr marL="2811026" indent="-216233" eaLnBrk="0" fontAlgn="base" hangingPunct="0">
              <a:spcBef>
                <a:spcPct val="0"/>
              </a:spcBef>
              <a:spcAft>
                <a:spcPct val="0"/>
              </a:spcAft>
              <a:defRPr sz="2300">
                <a:solidFill>
                  <a:schemeClr val="tx1"/>
                </a:solidFill>
                <a:latin typeface="Arial" charset="0"/>
                <a:ea typeface="ＭＳ Ｐゴシック" charset="0"/>
              </a:defRPr>
            </a:lvl7pPr>
            <a:lvl8pPr marL="3243491" indent="-216233" eaLnBrk="0" fontAlgn="base" hangingPunct="0">
              <a:spcBef>
                <a:spcPct val="0"/>
              </a:spcBef>
              <a:spcAft>
                <a:spcPct val="0"/>
              </a:spcAft>
              <a:defRPr sz="2300">
                <a:solidFill>
                  <a:schemeClr val="tx1"/>
                </a:solidFill>
                <a:latin typeface="Arial" charset="0"/>
                <a:ea typeface="ＭＳ Ｐゴシック" charset="0"/>
              </a:defRPr>
            </a:lvl8pPr>
            <a:lvl9pPr marL="3675957" indent="-216233" eaLnBrk="0" fontAlgn="base" hangingPunct="0">
              <a:spcBef>
                <a:spcPct val="0"/>
              </a:spcBef>
              <a:spcAft>
                <a:spcPct val="0"/>
              </a:spcAft>
              <a:defRPr sz="2300">
                <a:solidFill>
                  <a:schemeClr val="tx1"/>
                </a:solidFill>
                <a:latin typeface="Arial" charset="0"/>
                <a:ea typeface="ＭＳ Ｐゴシック" charset="0"/>
              </a:defRPr>
            </a:lvl9pPr>
          </a:lstStyle>
          <a:p>
            <a:pPr eaLnBrk="1" hangingPunct="1"/>
            <a:fld id="{ACB2F608-9144-FC49-BAB5-F5DD4FB75A33}" type="slidenum">
              <a:rPr lang="en-US" altLang="zh-CN" sz="1200">
                <a:ea typeface="SimSun" charset="0"/>
                <a:cs typeface="SimSun" charset="0"/>
              </a:rPr>
              <a:pPr eaLnBrk="1" hangingPunct="1"/>
              <a:t>22</a:t>
            </a:fld>
            <a:endParaRPr lang="en-US" altLang="zh-CN" sz="1200">
              <a:ea typeface="SimSun" charset="0"/>
              <a:cs typeface="SimSun"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altLang="en-US" smtClean="0">
                <a:ea typeface="SimSun" pitchFamily="2" charset="-122"/>
              </a:rPr>
              <a:t>Members:</a:t>
            </a:r>
          </a:p>
          <a:p>
            <a:pPr lvl="1"/>
            <a:endParaRPr lang="en-US" altLang="en-US" smtClean="0">
              <a:ea typeface="SimSun" pitchFamily="2" charset="-122"/>
            </a:endParaRPr>
          </a:p>
          <a:p>
            <a:pPr lvl="1"/>
            <a:r>
              <a:rPr lang="en-US" altLang="en-US" smtClean="0">
                <a:ea typeface="SimSun" pitchFamily="2" charset="-122"/>
              </a:rPr>
              <a:t>Industry: Allinea, AMD, Cray, Mentor Embedded, NVIDIA, PathScale, PGI, Rogue Wave, Total</a:t>
            </a:r>
          </a:p>
          <a:p>
            <a:pPr lvl="1"/>
            <a:r>
              <a:rPr lang="en-US" altLang="en-US" smtClean="0">
                <a:ea typeface="SimSun" pitchFamily="2" charset="-122"/>
              </a:rPr>
              <a:t>Universities: George Tech, </a:t>
            </a:r>
            <a:r>
              <a:rPr lang="en-US" altLang="en-US" b="1" smtClean="0">
                <a:ea typeface="SimSun" pitchFamily="2" charset="-122"/>
              </a:rPr>
              <a:t>University of Houston</a:t>
            </a:r>
            <a:r>
              <a:rPr lang="en-US" altLang="en-US" smtClean="0">
                <a:ea typeface="SimSun" pitchFamily="2" charset="-122"/>
              </a:rPr>
              <a:t>, Indiana University, Louisiana State University, TU Dresden, Tokyo Institute of Technology</a:t>
            </a:r>
          </a:p>
          <a:p>
            <a:pPr lvl="1"/>
            <a:r>
              <a:rPr lang="en-US" altLang="en-US" smtClean="0">
                <a:ea typeface="SimSun" pitchFamily="2" charset="-122"/>
              </a:rPr>
              <a:t>Centers/Labs: EPCC, NOAA, ORNL, SNL, CSCS</a:t>
            </a:r>
          </a:p>
          <a:p>
            <a:endParaRPr lang="en-US" smtClean="0"/>
          </a:p>
          <a:p>
            <a:endParaRPr lang="en-US" smtClean="0"/>
          </a:p>
          <a:p>
            <a:r>
              <a:rPr lang="en-US" smtClean="0"/>
              <a:t>relationship</a:t>
            </a:r>
            <a:r>
              <a:rPr lang="en-US" baseline="0" smtClean="0"/>
              <a:t> to OpenMP</a:t>
            </a:r>
          </a:p>
          <a:p>
            <a:pPr marL="171450" indent="-171450">
              <a:buFontTx/>
              <a:buChar char="-"/>
            </a:pPr>
            <a:r>
              <a:rPr lang="en-US" baseline="0" smtClean="0"/>
              <a:t>largely influenced by discussions for accelerator directives within OpenMP language committee</a:t>
            </a:r>
          </a:p>
          <a:p>
            <a:pPr marL="171450" indent="-171450">
              <a:buFontTx/>
              <a:buChar char="-"/>
            </a:pPr>
            <a:r>
              <a:rPr lang="en-US" baseline="0" smtClean="0"/>
              <a:t>supporting for accelerators in OpenMP came in 4.0, providing similar features to OpenACC 1.0 a year later</a:t>
            </a:r>
          </a:p>
          <a:p>
            <a:pPr marL="171450" indent="-171450">
              <a:buFontTx/>
              <a:buChar char="-"/>
            </a:pPr>
            <a:r>
              <a:rPr lang="en-US" baseline="0" smtClean="0"/>
              <a:t>OpenACC has been more focused on GPU target; OpenMP 4.0 went with a more general approach for targeting non-GPU accelerators,  </a:t>
            </a:r>
          </a:p>
          <a:p>
            <a:pPr marL="171450" indent="-171450">
              <a:buFontTx/>
              <a:buChar char="-"/>
            </a:pPr>
            <a:r>
              <a:rPr lang="en-US" baseline="0" smtClean="0"/>
              <a:t>OpenMP 4.1 draft released at SC’14, providing some similar features to OpenACC 2.0</a:t>
            </a:r>
          </a:p>
          <a:p>
            <a:pPr marL="171450" indent="-171450">
              <a:buFontTx/>
              <a:buChar char="-"/>
            </a:pPr>
            <a:r>
              <a:rPr lang="en-US" baseline="0" smtClean="0"/>
              <a:t>OpenACC supports a more descriptive means of expressing parallelism with the kernels construct, giving the compiler more flexibility in how it chooses to generate code</a:t>
            </a:r>
          </a:p>
        </p:txBody>
      </p:sp>
      <p:sp>
        <p:nvSpPr>
          <p:cNvPr id="4" name="Slide Number Placeholder 3"/>
          <p:cNvSpPr>
            <a:spLocks noGrp="1"/>
          </p:cNvSpPr>
          <p:nvPr>
            <p:ph type="sldNum" sz="quarter" idx="10"/>
          </p:nvPr>
        </p:nvSpPr>
        <p:spPr/>
        <p:txBody>
          <a:bodyPr/>
          <a:lstStyle/>
          <a:p>
            <a:fld id="{8FFED7C4-9365-41D0-9F3E-86BE486DB3DE}" type="slidenum">
              <a:rPr lang="en-US" smtClean="0"/>
              <a:t>23</a:t>
            </a:fld>
            <a:endParaRPr lang="en-US"/>
          </a:p>
        </p:txBody>
      </p:sp>
    </p:spTree>
    <p:extLst>
      <p:ext uri="{BB962C8B-B14F-4D97-AF65-F5344CB8AC3E}">
        <p14:creationId xmlns:p14="http://schemas.microsoft.com/office/powerpoint/2010/main" val="38430967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believe in productive computing</a:t>
            </a:r>
          </a:p>
          <a:p>
            <a:r>
              <a:rPr lang="en-US" dirty="0" smtClean="0"/>
              <a:t>History: importance of directives. What they can do for us, what things have influenced</a:t>
            </a:r>
            <a:r>
              <a:rPr lang="en-US" baseline="0" dirty="0" smtClean="0"/>
              <a:t> their adoption.</a:t>
            </a:r>
          </a:p>
          <a:p>
            <a:r>
              <a:rPr lang="en-US" baseline="0" dirty="0" smtClean="0"/>
              <a:t>Require a lot of buy-in from many parties, so also significant effort. </a:t>
            </a:r>
          </a:p>
          <a:p>
            <a:r>
              <a:rPr lang="en-US" baseline="0" dirty="0" smtClean="0"/>
              <a:t>We are here because that effort has been made and sustained, so be proud of where we are and think about where we can go next</a:t>
            </a:r>
          </a:p>
          <a:p>
            <a:endParaRPr lang="en-US" dirty="0"/>
          </a:p>
        </p:txBody>
      </p:sp>
      <p:sp>
        <p:nvSpPr>
          <p:cNvPr id="4" name="Slide Number Placeholder 3"/>
          <p:cNvSpPr>
            <a:spLocks noGrp="1"/>
          </p:cNvSpPr>
          <p:nvPr>
            <p:ph type="sldNum" sz="quarter" idx="10"/>
          </p:nvPr>
        </p:nvSpPr>
        <p:spPr/>
        <p:txBody>
          <a:bodyPr/>
          <a:lstStyle/>
          <a:p>
            <a:fld id="{1BFAC337-E435-2A48-885F-F2471D6646C8}" type="slidenum">
              <a:rPr lang="en-US" smtClean="0"/>
              <a:t>24</a:t>
            </a:fld>
            <a:endParaRPr lang="en-US"/>
          </a:p>
        </p:txBody>
      </p:sp>
    </p:spTree>
    <p:extLst>
      <p:ext uri="{BB962C8B-B14F-4D97-AF65-F5344CB8AC3E}">
        <p14:creationId xmlns:p14="http://schemas.microsoft.com/office/powerpoint/2010/main" val="34359751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a:ln/>
        </p:spPr>
      </p:sp>
      <p:sp>
        <p:nvSpPr>
          <p:cNvPr id="788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cs typeface="SimSun" charset="0"/>
              </a:rPr>
              <a:t>Total says they get performance</a:t>
            </a:r>
            <a:r>
              <a:rPr lang="en-US" baseline="0" dirty="0" smtClean="0">
                <a:cs typeface="SimSun" charset="0"/>
              </a:rPr>
              <a:t> portability; sometimes better performance than CUDA. Interchange loops, collapse may be needed</a:t>
            </a:r>
          </a:p>
          <a:p>
            <a:r>
              <a:rPr lang="en-US" baseline="0" dirty="0" smtClean="0">
                <a:cs typeface="SimSun" charset="0"/>
              </a:rPr>
              <a:t>But non-trivial differences between vendors in how they handle this.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Kernel implemented differently by different compilers. </a:t>
            </a:r>
            <a:endParaRPr lang="en-US" baseline="0" dirty="0" smtClean="0">
              <a:cs typeface="SimSun" charset="0"/>
            </a:endParaRPr>
          </a:p>
          <a:p>
            <a:endParaRPr lang="en-US" baseline="0" dirty="0" smtClean="0">
              <a:cs typeface="SimSun" charset="0"/>
            </a:endParaRPr>
          </a:p>
          <a:p>
            <a:pPr lvl="0"/>
            <a:r>
              <a:rPr lang="en-US" baseline="0" dirty="0" smtClean="0">
                <a:cs typeface="SimSun" charset="0"/>
              </a:rPr>
              <a:t>Want loop transformations. Alternative: </a:t>
            </a:r>
            <a:r>
              <a:rPr lang="en-US" sz="1200" kern="1200" dirty="0" smtClean="0">
                <a:solidFill>
                  <a:schemeClr val="tx1"/>
                </a:solidFill>
                <a:effectLst/>
                <a:latin typeface="+mn-lt"/>
                <a:ea typeface="+mn-ea"/>
                <a:cs typeface="+mn-cs"/>
              </a:rPr>
              <a:t>Jeff Vetter’s group </a:t>
            </a:r>
            <a:r>
              <a:rPr lang="en-US" sz="1200" kern="1200" dirty="0" err="1" smtClean="0">
                <a:solidFill>
                  <a:schemeClr val="tx1"/>
                </a:solidFill>
                <a:effectLst/>
                <a:latin typeface="+mn-lt"/>
                <a:ea typeface="+mn-ea"/>
                <a:cs typeface="+mn-cs"/>
              </a:rPr>
              <a:t>OpenARC</a:t>
            </a:r>
            <a:r>
              <a:rPr lang="en-US" sz="1200" kern="1200" dirty="0" smtClean="0">
                <a:solidFill>
                  <a:schemeClr val="tx1"/>
                </a:solidFill>
                <a:effectLst/>
                <a:latin typeface="+mn-lt"/>
                <a:ea typeface="+mn-ea"/>
                <a:cs typeface="+mn-cs"/>
              </a:rPr>
              <a:t> provide abstraction of hardware and then can map  abstraction to real hardware as alternative to loop interchange in code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Drawback is that version with interchanged loops is good on all accelerators but not on CPU. ORNL addressing portability between x86 and GPU: reduce duplication of code, get </a:t>
            </a:r>
            <a:r>
              <a:rPr lang="en-US" sz="1200" kern="1200" dirty="0" err="1" smtClean="0">
                <a:solidFill>
                  <a:schemeClr val="tx1"/>
                </a:solidFill>
                <a:effectLst/>
                <a:latin typeface="+mn-lt"/>
                <a:ea typeface="+mn-ea"/>
                <a:cs typeface="+mn-cs"/>
              </a:rPr>
              <a:t>pertabiity</a:t>
            </a:r>
            <a:r>
              <a:rPr lang="en-US" sz="1200" kern="1200" dirty="0" smtClean="0">
                <a:solidFill>
                  <a:schemeClr val="tx1"/>
                </a:solidFill>
                <a:effectLst/>
                <a:latin typeface="+mn-lt"/>
                <a:ea typeface="+mn-ea"/>
                <a:cs typeface="+mn-cs"/>
              </a:rPr>
              <a:t> across CPU and GPU</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endParaRPr lang="en-US" baseline="0" dirty="0" smtClean="0">
              <a:cs typeface="SimSun" charset="0"/>
            </a:endParaRPr>
          </a:p>
          <a:p>
            <a:endParaRPr lang="en-US" baseline="0" dirty="0" smtClean="0">
              <a:cs typeface="SimSun" charset="0"/>
            </a:endParaRPr>
          </a:p>
          <a:p>
            <a:r>
              <a:rPr lang="en-US" dirty="0" smtClean="0">
                <a:cs typeface="SimSun" charset="0"/>
              </a:rPr>
              <a:t>Lots </a:t>
            </a:r>
            <a:r>
              <a:rPr lang="en-US" dirty="0">
                <a:cs typeface="SimSun" charset="0"/>
              </a:rPr>
              <a:t>to learn about translation; flexibility ultimately positive. Both need to evolve; can use together; Our next step is to explore using APUs; need to integrate</a:t>
            </a:r>
          </a:p>
          <a:p>
            <a:r>
              <a:rPr lang="en-US" dirty="0">
                <a:cs typeface="SimSun" charset="0"/>
              </a:rPr>
              <a:t>Two pieces of code using </a:t>
            </a:r>
            <a:r>
              <a:rPr lang="en-US" dirty="0" err="1">
                <a:cs typeface="SimSun" charset="0"/>
              </a:rPr>
              <a:t>OpenMP</a:t>
            </a:r>
            <a:r>
              <a:rPr lang="en-US" dirty="0">
                <a:cs typeface="SimSun" charset="0"/>
              </a:rPr>
              <a:t> and </a:t>
            </a:r>
            <a:r>
              <a:rPr lang="en-US" dirty="0" err="1">
                <a:cs typeface="SimSun" charset="0"/>
              </a:rPr>
              <a:t>OpenACC</a:t>
            </a:r>
            <a:r>
              <a:rPr lang="en-US" dirty="0">
                <a:cs typeface="SimSun" charset="0"/>
              </a:rPr>
              <a:t>….--- shows how easy it is to transform </a:t>
            </a:r>
            <a:r>
              <a:rPr lang="en-US" dirty="0" err="1">
                <a:cs typeface="SimSun" charset="0"/>
              </a:rPr>
              <a:t>OpenMP</a:t>
            </a:r>
            <a:r>
              <a:rPr lang="en-US" dirty="0">
                <a:cs typeface="SimSun" charset="0"/>
              </a:rPr>
              <a:t> to </a:t>
            </a:r>
            <a:r>
              <a:rPr lang="en-US" dirty="0" err="1">
                <a:cs typeface="SimSun" charset="0"/>
              </a:rPr>
              <a:t>OpenACC</a:t>
            </a:r>
            <a:r>
              <a:rPr lang="en-US" dirty="0">
                <a:cs typeface="SimSun" charset="0"/>
              </a:rPr>
              <a:t>…</a:t>
            </a:r>
          </a:p>
          <a:p>
            <a:r>
              <a:rPr lang="en-US" dirty="0">
                <a:cs typeface="SimSun" charset="0"/>
              </a:rPr>
              <a:t>IMO may be you could also say that the ease at which code transformation from </a:t>
            </a:r>
            <a:r>
              <a:rPr lang="en-US" dirty="0" err="1">
                <a:cs typeface="SimSun" charset="0"/>
              </a:rPr>
              <a:t>OpenMP</a:t>
            </a:r>
            <a:r>
              <a:rPr lang="en-US" dirty="0">
                <a:cs typeface="SimSun" charset="0"/>
              </a:rPr>
              <a:t> to </a:t>
            </a:r>
            <a:r>
              <a:rPr lang="en-US" dirty="0" err="1">
                <a:cs typeface="SimSun" charset="0"/>
              </a:rPr>
              <a:t>OpenACC</a:t>
            </a:r>
            <a:r>
              <a:rPr lang="en-US" dirty="0">
                <a:cs typeface="SimSun" charset="0"/>
              </a:rPr>
              <a:t> can take place varies from one application to another. </a:t>
            </a:r>
          </a:p>
          <a:p>
            <a:endParaRPr lang="en-US" dirty="0">
              <a:cs typeface="SimSun" charset="0"/>
            </a:endParaRPr>
          </a:p>
          <a:p>
            <a:r>
              <a:rPr lang="en-US" dirty="0">
                <a:cs typeface="SimSun" charset="0"/>
              </a:rPr>
              <a:t>The tutorial slides I gave is from http://www2.cs.uh.edu/~</a:t>
            </a:r>
            <a:r>
              <a:rPr lang="en-US" dirty="0" err="1">
                <a:cs typeface="SimSun" charset="0"/>
              </a:rPr>
              <a:t>hpctools</a:t>
            </a:r>
            <a:r>
              <a:rPr lang="en-US" dirty="0">
                <a:cs typeface="SimSun" charset="0"/>
              </a:rPr>
              <a:t>/slides/OpenACC_CScADS_2012.pptx</a:t>
            </a:r>
          </a:p>
          <a:p>
            <a:endParaRPr lang="en-US" dirty="0">
              <a:cs typeface="SimSun" charset="0"/>
            </a:endParaRPr>
          </a:p>
        </p:txBody>
      </p:sp>
      <p:sp>
        <p:nvSpPr>
          <p:cNvPr id="788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Arial" charset="0"/>
                <a:ea typeface="ＭＳ Ｐゴシック" charset="0"/>
                <a:cs typeface="ＭＳ Ｐゴシック" charset="0"/>
              </a:defRPr>
            </a:lvl1pPr>
            <a:lvl2pPr marL="702756" indent="-270291" eaLnBrk="0" hangingPunct="0">
              <a:defRPr sz="2300">
                <a:solidFill>
                  <a:schemeClr val="tx1"/>
                </a:solidFill>
                <a:latin typeface="Arial" charset="0"/>
                <a:ea typeface="ＭＳ Ｐゴシック" charset="0"/>
              </a:defRPr>
            </a:lvl2pPr>
            <a:lvl3pPr marL="1081164" indent="-216233" eaLnBrk="0" hangingPunct="0">
              <a:defRPr sz="2300">
                <a:solidFill>
                  <a:schemeClr val="tx1"/>
                </a:solidFill>
                <a:latin typeface="Arial" charset="0"/>
                <a:ea typeface="ＭＳ Ｐゴシック" charset="0"/>
              </a:defRPr>
            </a:lvl3pPr>
            <a:lvl4pPr marL="1513629" indent="-216233" eaLnBrk="0" hangingPunct="0">
              <a:defRPr sz="2300">
                <a:solidFill>
                  <a:schemeClr val="tx1"/>
                </a:solidFill>
                <a:latin typeface="Arial" charset="0"/>
                <a:ea typeface="ＭＳ Ｐゴシック" charset="0"/>
              </a:defRPr>
            </a:lvl4pPr>
            <a:lvl5pPr marL="1946095" indent="-216233" eaLnBrk="0" hangingPunct="0">
              <a:defRPr sz="2300">
                <a:solidFill>
                  <a:schemeClr val="tx1"/>
                </a:solidFill>
                <a:latin typeface="Arial" charset="0"/>
                <a:ea typeface="ＭＳ Ｐゴシック" charset="0"/>
              </a:defRPr>
            </a:lvl5pPr>
            <a:lvl6pPr marL="2378560" indent="-216233" eaLnBrk="0" fontAlgn="base" hangingPunct="0">
              <a:spcBef>
                <a:spcPct val="0"/>
              </a:spcBef>
              <a:spcAft>
                <a:spcPct val="0"/>
              </a:spcAft>
              <a:defRPr sz="2300">
                <a:solidFill>
                  <a:schemeClr val="tx1"/>
                </a:solidFill>
                <a:latin typeface="Arial" charset="0"/>
                <a:ea typeface="ＭＳ Ｐゴシック" charset="0"/>
              </a:defRPr>
            </a:lvl6pPr>
            <a:lvl7pPr marL="2811026" indent="-216233" eaLnBrk="0" fontAlgn="base" hangingPunct="0">
              <a:spcBef>
                <a:spcPct val="0"/>
              </a:spcBef>
              <a:spcAft>
                <a:spcPct val="0"/>
              </a:spcAft>
              <a:defRPr sz="2300">
                <a:solidFill>
                  <a:schemeClr val="tx1"/>
                </a:solidFill>
                <a:latin typeface="Arial" charset="0"/>
                <a:ea typeface="ＭＳ Ｐゴシック" charset="0"/>
              </a:defRPr>
            </a:lvl7pPr>
            <a:lvl8pPr marL="3243491" indent="-216233" eaLnBrk="0" fontAlgn="base" hangingPunct="0">
              <a:spcBef>
                <a:spcPct val="0"/>
              </a:spcBef>
              <a:spcAft>
                <a:spcPct val="0"/>
              </a:spcAft>
              <a:defRPr sz="2300">
                <a:solidFill>
                  <a:schemeClr val="tx1"/>
                </a:solidFill>
                <a:latin typeface="Arial" charset="0"/>
                <a:ea typeface="ＭＳ Ｐゴシック" charset="0"/>
              </a:defRPr>
            </a:lvl8pPr>
            <a:lvl9pPr marL="3675957" indent="-216233" eaLnBrk="0" fontAlgn="base" hangingPunct="0">
              <a:spcBef>
                <a:spcPct val="0"/>
              </a:spcBef>
              <a:spcAft>
                <a:spcPct val="0"/>
              </a:spcAft>
              <a:defRPr sz="2300">
                <a:solidFill>
                  <a:schemeClr val="tx1"/>
                </a:solidFill>
                <a:latin typeface="Arial" charset="0"/>
                <a:ea typeface="ＭＳ Ｐゴシック" charset="0"/>
              </a:defRPr>
            </a:lvl9pPr>
          </a:lstStyle>
          <a:p>
            <a:pPr eaLnBrk="1" hangingPunct="1"/>
            <a:fld id="{EF53FE83-BA9B-B54D-AE90-C77A875DCB53}" type="slidenum">
              <a:rPr lang="en-US" sz="1200">
                <a:ea typeface="SimSun" charset="0"/>
                <a:cs typeface="SimSun" charset="0"/>
              </a:rPr>
              <a:pPr eaLnBrk="1" hangingPunct="1"/>
              <a:t>25</a:t>
            </a:fld>
            <a:endParaRPr lang="en-US" sz="1200">
              <a:ea typeface="SimSun" charset="0"/>
              <a:cs typeface="SimSun"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a:ln/>
        </p:spPr>
      </p:sp>
      <p:sp>
        <p:nvSpPr>
          <p:cNvPr id="696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err="1" smtClean="0">
                <a:cs typeface="SimSun" charset="0"/>
              </a:rPr>
              <a:t>OpenMP</a:t>
            </a:r>
            <a:r>
              <a:rPr lang="en-US" dirty="0" smtClean="0">
                <a:cs typeface="SimSun" charset="0"/>
              </a:rPr>
              <a:t> 4.0 and now 4.5</a:t>
            </a:r>
          </a:p>
          <a:p>
            <a:r>
              <a:rPr lang="en-US" dirty="0" smtClean="0">
                <a:cs typeface="SimSun" charset="0"/>
              </a:rPr>
              <a:t>CODE LOOKS DIFFERENT ON CPU AND DEVICE</a:t>
            </a:r>
          </a:p>
          <a:p>
            <a:r>
              <a:rPr lang="en-US" dirty="0" smtClean="0">
                <a:cs typeface="SimSun" charset="0"/>
              </a:rPr>
              <a:t>Language </a:t>
            </a:r>
            <a:r>
              <a:rPr lang="en-US" dirty="0">
                <a:cs typeface="SimSun" charset="0"/>
              </a:rPr>
              <a:t>level</a:t>
            </a:r>
          </a:p>
          <a:p>
            <a:pPr lvl="1"/>
            <a:r>
              <a:rPr lang="en-US" dirty="0">
                <a:ea typeface="SimSun" charset="0"/>
                <a:cs typeface="SimSun" charset="0"/>
              </a:rPr>
              <a:t>target, device(), map(), …</a:t>
            </a:r>
          </a:p>
          <a:p>
            <a:pPr lvl="1"/>
            <a:r>
              <a:rPr lang="en-US" dirty="0" err="1">
                <a:ea typeface="SimSun" charset="0"/>
                <a:cs typeface="SimSun" charset="0"/>
              </a:rPr>
              <a:t>num_device</a:t>
            </a:r>
            <a:r>
              <a:rPr lang="en-US" dirty="0">
                <a:ea typeface="SimSun" charset="0"/>
                <a:cs typeface="SimSun" charset="0"/>
              </a:rPr>
              <a:t>, </a:t>
            </a:r>
            <a:r>
              <a:rPr lang="en-US" dirty="0" err="1">
                <a:ea typeface="SimSun" charset="0"/>
                <a:cs typeface="SimSun" charset="0"/>
              </a:rPr>
              <a:t>device_type</a:t>
            </a:r>
            <a:r>
              <a:rPr lang="en-US" dirty="0">
                <a:ea typeface="SimSun" charset="0"/>
                <a:cs typeface="SimSun" charset="0"/>
              </a:rPr>
              <a:t>(), no-middle-sync, …</a:t>
            </a:r>
          </a:p>
          <a:p>
            <a:r>
              <a:rPr lang="en-US" dirty="0">
                <a:cs typeface="SimSun" charset="0"/>
              </a:rPr>
              <a:t>Compiler level</a:t>
            </a:r>
          </a:p>
          <a:p>
            <a:pPr lvl="1"/>
            <a:r>
              <a:rPr lang="en-US" dirty="0">
                <a:ea typeface="SimSun" charset="0"/>
                <a:cs typeface="SimSun" charset="0"/>
              </a:rPr>
              <a:t>Pragma parsing </a:t>
            </a:r>
          </a:p>
          <a:p>
            <a:pPr lvl="2"/>
            <a:r>
              <a:rPr lang="en-US" dirty="0">
                <a:ea typeface="SimSun" charset="0"/>
                <a:cs typeface="SimSun" charset="0"/>
              </a:rPr>
              <a:t>Parser building blocks</a:t>
            </a:r>
          </a:p>
          <a:p>
            <a:pPr lvl="1"/>
            <a:r>
              <a:rPr lang="en-US" dirty="0">
                <a:ea typeface="SimSun" charset="0"/>
                <a:cs typeface="SimSun" charset="0"/>
              </a:rPr>
              <a:t>AST extensions </a:t>
            </a:r>
          </a:p>
          <a:p>
            <a:pPr lvl="2"/>
            <a:r>
              <a:rPr lang="en-US" dirty="0">
                <a:ea typeface="SimSun" charset="0"/>
                <a:cs typeface="SimSun" charset="0"/>
              </a:rPr>
              <a:t>CUDA-specific IR nodes</a:t>
            </a:r>
          </a:p>
          <a:p>
            <a:pPr lvl="1"/>
            <a:r>
              <a:rPr lang="en-US" dirty="0">
                <a:ea typeface="SimSun" charset="0"/>
                <a:cs typeface="SimSun" charset="0"/>
              </a:rPr>
              <a:t>AST translation: </a:t>
            </a:r>
            <a:r>
              <a:rPr lang="en-US" dirty="0" err="1">
                <a:ea typeface="SimSun" charset="0"/>
                <a:cs typeface="SimSun" charset="0"/>
              </a:rPr>
              <a:t>SageBuilder</a:t>
            </a:r>
            <a:r>
              <a:rPr lang="en-US" dirty="0">
                <a:ea typeface="SimSun" charset="0"/>
                <a:cs typeface="SimSun" charset="0"/>
              </a:rPr>
              <a:t> and </a:t>
            </a:r>
            <a:r>
              <a:rPr lang="en-US" dirty="0" err="1">
                <a:ea typeface="SimSun" charset="0"/>
                <a:cs typeface="SimSun" charset="0"/>
              </a:rPr>
              <a:t>SageInterface</a:t>
            </a:r>
            <a:r>
              <a:rPr lang="en-US" dirty="0">
                <a:ea typeface="SimSun" charset="0"/>
                <a:cs typeface="SimSun" charset="0"/>
              </a:rPr>
              <a:t> functions</a:t>
            </a:r>
          </a:p>
          <a:p>
            <a:pPr lvl="2"/>
            <a:r>
              <a:rPr lang="en-US" dirty="0">
                <a:ea typeface="SimSun" charset="0"/>
                <a:cs typeface="SimSun" charset="0"/>
              </a:rPr>
              <a:t>Loop normalization, multi-dimensional array linearization</a:t>
            </a:r>
          </a:p>
          <a:p>
            <a:pPr lvl="2"/>
            <a:r>
              <a:rPr lang="en-US" dirty="0">
                <a:ea typeface="SimSun" charset="0"/>
                <a:cs typeface="SimSun" charset="0"/>
              </a:rPr>
              <a:t>Outliner: CUDA kernel generation</a:t>
            </a:r>
          </a:p>
          <a:p>
            <a:r>
              <a:rPr lang="en-US" dirty="0">
                <a:cs typeface="SimSun" charset="0"/>
              </a:rPr>
              <a:t>Runtime level</a:t>
            </a:r>
          </a:p>
          <a:p>
            <a:pPr lvl="1"/>
            <a:r>
              <a:rPr lang="en-US" dirty="0">
                <a:ea typeface="SimSun" charset="0"/>
                <a:cs typeface="SimSun" charset="0"/>
              </a:rPr>
              <a:t>Device feature probe: threads per block, block number…</a:t>
            </a:r>
          </a:p>
          <a:p>
            <a:pPr lvl="1"/>
            <a:r>
              <a:rPr lang="en-US" dirty="0">
                <a:ea typeface="SimSun" charset="0"/>
                <a:cs typeface="SimSun" charset="0"/>
              </a:rPr>
              <a:t>Memory management: allocation, copy, data tracking/reuse, etc. </a:t>
            </a:r>
          </a:p>
          <a:p>
            <a:pPr lvl="1"/>
            <a:r>
              <a:rPr lang="en-US" dirty="0">
                <a:ea typeface="SimSun" charset="0"/>
                <a:cs typeface="SimSun" charset="0"/>
              </a:rPr>
              <a:t>Loop scheduling: within and across thread blocks</a:t>
            </a:r>
          </a:p>
          <a:p>
            <a:pPr lvl="1"/>
            <a:r>
              <a:rPr lang="en-US" dirty="0">
                <a:ea typeface="SimSun" charset="0"/>
                <a:cs typeface="SimSun" charset="0"/>
              </a:rPr>
              <a:t>Reduction: a first two-level algorithm</a:t>
            </a:r>
          </a:p>
          <a:p>
            <a:endParaRPr lang="en-US" dirty="0">
              <a:cs typeface="SimSun" charset="0"/>
            </a:endParaRPr>
          </a:p>
          <a:p>
            <a:endParaRPr lang="en-US" dirty="0">
              <a:cs typeface="SimSun" charset="0"/>
            </a:endParaRPr>
          </a:p>
        </p:txBody>
      </p:sp>
      <p:sp>
        <p:nvSpPr>
          <p:cNvPr id="6963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Arial" charset="0"/>
                <a:ea typeface="ＭＳ Ｐゴシック" charset="0"/>
                <a:cs typeface="ＭＳ Ｐゴシック" charset="0"/>
              </a:defRPr>
            </a:lvl1pPr>
            <a:lvl2pPr marL="702756" indent="-270291" eaLnBrk="0" hangingPunct="0">
              <a:defRPr sz="2300">
                <a:solidFill>
                  <a:schemeClr val="tx1"/>
                </a:solidFill>
                <a:latin typeface="Arial" charset="0"/>
                <a:ea typeface="ＭＳ Ｐゴシック" charset="0"/>
              </a:defRPr>
            </a:lvl2pPr>
            <a:lvl3pPr marL="1081164" indent="-216233" eaLnBrk="0" hangingPunct="0">
              <a:defRPr sz="2300">
                <a:solidFill>
                  <a:schemeClr val="tx1"/>
                </a:solidFill>
                <a:latin typeface="Arial" charset="0"/>
                <a:ea typeface="ＭＳ Ｐゴシック" charset="0"/>
              </a:defRPr>
            </a:lvl3pPr>
            <a:lvl4pPr marL="1513629" indent="-216233" eaLnBrk="0" hangingPunct="0">
              <a:defRPr sz="2300">
                <a:solidFill>
                  <a:schemeClr val="tx1"/>
                </a:solidFill>
                <a:latin typeface="Arial" charset="0"/>
                <a:ea typeface="ＭＳ Ｐゴシック" charset="0"/>
              </a:defRPr>
            </a:lvl4pPr>
            <a:lvl5pPr marL="1946095" indent="-216233" eaLnBrk="0" hangingPunct="0">
              <a:defRPr sz="2300">
                <a:solidFill>
                  <a:schemeClr val="tx1"/>
                </a:solidFill>
                <a:latin typeface="Arial" charset="0"/>
                <a:ea typeface="ＭＳ Ｐゴシック" charset="0"/>
              </a:defRPr>
            </a:lvl5pPr>
            <a:lvl6pPr marL="2378560" indent="-216233" eaLnBrk="0" fontAlgn="base" hangingPunct="0">
              <a:spcBef>
                <a:spcPct val="0"/>
              </a:spcBef>
              <a:spcAft>
                <a:spcPct val="0"/>
              </a:spcAft>
              <a:defRPr sz="2300">
                <a:solidFill>
                  <a:schemeClr val="tx1"/>
                </a:solidFill>
                <a:latin typeface="Arial" charset="0"/>
                <a:ea typeface="ＭＳ Ｐゴシック" charset="0"/>
              </a:defRPr>
            </a:lvl6pPr>
            <a:lvl7pPr marL="2811026" indent="-216233" eaLnBrk="0" fontAlgn="base" hangingPunct="0">
              <a:spcBef>
                <a:spcPct val="0"/>
              </a:spcBef>
              <a:spcAft>
                <a:spcPct val="0"/>
              </a:spcAft>
              <a:defRPr sz="2300">
                <a:solidFill>
                  <a:schemeClr val="tx1"/>
                </a:solidFill>
                <a:latin typeface="Arial" charset="0"/>
                <a:ea typeface="ＭＳ Ｐゴシック" charset="0"/>
              </a:defRPr>
            </a:lvl7pPr>
            <a:lvl8pPr marL="3243491" indent="-216233" eaLnBrk="0" fontAlgn="base" hangingPunct="0">
              <a:spcBef>
                <a:spcPct val="0"/>
              </a:spcBef>
              <a:spcAft>
                <a:spcPct val="0"/>
              </a:spcAft>
              <a:defRPr sz="2300">
                <a:solidFill>
                  <a:schemeClr val="tx1"/>
                </a:solidFill>
                <a:latin typeface="Arial" charset="0"/>
                <a:ea typeface="ＭＳ Ｐゴシック" charset="0"/>
              </a:defRPr>
            </a:lvl8pPr>
            <a:lvl9pPr marL="3675957" indent="-216233" eaLnBrk="0" fontAlgn="base" hangingPunct="0">
              <a:spcBef>
                <a:spcPct val="0"/>
              </a:spcBef>
              <a:spcAft>
                <a:spcPct val="0"/>
              </a:spcAft>
              <a:defRPr sz="2300">
                <a:solidFill>
                  <a:schemeClr val="tx1"/>
                </a:solidFill>
                <a:latin typeface="Arial" charset="0"/>
                <a:ea typeface="ＭＳ Ｐゴシック" charset="0"/>
              </a:defRPr>
            </a:lvl9pPr>
          </a:lstStyle>
          <a:p>
            <a:pPr eaLnBrk="1" hangingPunct="1"/>
            <a:fld id="{303E34EC-F013-B348-975D-876EB94E72EF}" type="slidenum">
              <a:rPr lang="en-US" sz="1200">
                <a:ea typeface="SimSun" charset="0"/>
                <a:cs typeface="SimSun" charset="0"/>
              </a:rPr>
              <a:pPr eaLnBrk="1" hangingPunct="1"/>
              <a:t>26</a:t>
            </a:fld>
            <a:endParaRPr lang="en-US" sz="1200">
              <a:ea typeface="SimSun" charset="0"/>
              <a:cs typeface="SimSu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BBN Butterfly quite large – up to 512 processors </a:t>
            </a:r>
            <a:endParaRPr lang="en-US" dirty="0"/>
          </a:p>
        </p:txBody>
      </p:sp>
      <p:sp>
        <p:nvSpPr>
          <p:cNvPr id="4" name="Slide Number Placeholder 3"/>
          <p:cNvSpPr>
            <a:spLocks noGrp="1"/>
          </p:cNvSpPr>
          <p:nvPr>
            <p:ph type="sldNum" sz="quarter" idx="10"/>
          </p:nvPr>
        </p:nvSpPr>
        <p:spPr/>
        <p:txBody>
          <a:bodyPr/>
          <a:lstStyle/>
          <a:p>
            <a:fld id="{1BFAC337-E435-2A48-885F-F2471D6646C8}" type="slidenum">
              <a:rPr lang="en-US" smtClean="0"/>
              <a:t>3</a:t>
            </a:fld>
            <a:endParaRPr lang="en-US"/>
          </a:p>
        </p:txBody>
      </p:sp>
    </p:spTree>
    <p:extLst>
      <p:ext uri="{BB962C8B-B14F-4D97-AF65-F5344CB8AC3E}">
        <p14:creationId xmlns:p14="http://schemas.microsoft.com/office/powerpoint/2010/main" val="27298668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to add new</a:t>
            </a:r>
            <a:r>
              <a:rPr lang="en-US" baseline="0" dirty="0" smtClean="0"/>
              <a:t> PMI. But name???</a:t>
            </a:r>
            <a:endParaRPr lang="en-US" dirty="0"/>
          </a:p>
        </p:txBody>
      </p:sp>
      <p:sp>
        <p:nvSpPr>
          <p:cNvPr id="4" name="Slide Number Placeholder 3"/>
          <p:cNvSpPr>
            <a:spLocks noGrp="1"/>
          </p:cNvSpPr>
          <p:nvPr>
            <p:ph type="sldNum" sz="quarter" idx="10"/>
          </p:nvPr>
        </p:nvSpPr>
        <p:spPr/>
        <p:txBody>
          <a:bodyPr/>
          <a:lstStyle/>
          <a:p>
            <a:pPr>
              <a:defRPr/>
            </a:pPr>
            <a:fld id="{1A584818-C540-344C-B93E-053922981D49}" type="slidenum">
              <a:rPr lang="en-US" altLang="zh-CN" smtClean="0"/>
              <a:pPr>
                <a:defRPr/>
              </a:pPr>
              <a:t>27</a:t>
            </a:fld>
            <a:endParaRPr lang="en-US" altLang="zh-CN"/>
          </a:p>
        </p:txBody>
      </p:sp>
    </p:spTree>
    <p:extLst>
      <p:ext uri="{BB962C8B-B14F-4D97-AF65-F5344CB8AC3E}">
        <p14:creationId xmlns:p14="http://schemas.microsoft.com/office/powerpoint/2010/main" val="22189453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pPr marL="162175" indent="-162175">
              <a:buFontTx/>
              <a:buChar char="-"/>
              <a:defRPr/>
            </a:pPr>
            <a:r>
              <a:rPr lang="en-US" dirty="0" smtClean="0"/>
              <a:t>Found five applications with large amount of cache line invalidation</a:t>
            </a:r>
          </a:p>
          <a:p>
            <a:pPr>
              <a:defRPr/>
            </a:pPr>
            <a:r>
              <a:rPr lang="en-US" dirty="0" smtClean="0"/>
              <a:t>Codes from Phoenix suite used, ported </a:t>
            </a:r>
            <a:r>
              <a:rPr lang="en-US" dirty="0" err="1" smtClean="0"/>
              <a:t>Pthreads</a:t>
            </a:r>
            <a:r>
              <a:rPr lang="en-US" dirty="0" smtClean="0"/>
              <a:t> versions to </a:t>
            </a:r>
            <a:r>
              <a:rPr lang="en-US" dirty="0" err="1" smtClean="0"/>
              <a:t>OpenMP</a:t>
            </a:r>
            <a:r>
              <a:rPr lang="en-US" dirty="0" smtClean="0"/>
              <a:t>. No artificial injection of false sharing.</a:t>
            </a:r>
          </a:p>
          <a:p>
            <a:pPr>
              <a:defRPr/>
            </a:pPr>
            <a:r>
              <a:rPr lang="en-US" dirty="0" smtClean="0"/>
              <a:t>5 of 8 apps showed symptoms of false sharing (they are displayed). In case of </a:t>
            </a:r>
            <a:r>
              <a:rPr lang="en-US" dirty="0" err="1" smtClean="0"/>
              <a:t>reverse_index</a:t>
            </a:r>
            <a:r>
              <a:rPr lang="en-US" dirty="0" smtClean="0"/>
              <a:t> its contribution to performance was NOT significant</a:t>
            </a:r>
          </a:p>
          <a:p>
            <a:pPr>
              <a:defRPr/>
            </a:pPr>
            <a:r>
              <a:rPr lang="en-US" dirty="0" smtClean="0"/>
              <a:t>Adjusted data allocation using aligned</a:t>
            </a:r>
          </a:p>
          <a:p>
            <a:pPr>
              <a:defRPr/>
            </a:pPr>
            <a:r>
              <a:rPr lang="en-US" dirty="0" smtClean="0"/>
              <a:t>Overheads of detection significant only in “</a:t>
            </a:r>
            <a:r>
              <a:rPr lang="en-US" dirty="0" err="1" smtClean="0"/>
              <a:t>reverse_index</a:t>
            </a:r>
            <a:r>
              <a:rPr lang="en-US" dirty="0" smtClean="0"/>
              <a:t>” code, which has many dynamic data allocations (stack frame traversal, note could have multiple allocations for same variable if list or tree)</a:t>
            </a:r>
          </a:p>
          <a:p>
            <a:pPr>
              <a:defRPr/>
            </a:pPr>
            <a:endParaRPr lang="en-US" dirty="0" smtClean="0"/>
          </a:p>
          <a:p>
            <a:pPr marL="162175" indent="-162175">
              <a:buFontTx/>
              <a:buChar char="-"/>
              <a:defRPr/>
            </a:pPr>
            <a:endParaRPr lang="en-US" dirty="0"/>
          </a:p>
        </p:txBody>
      </p:sp>
      <p:sp>
        <p:nvSpPr>
          <p:cNvPr id="11571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Arial" charset="0"/>
                <a:ea typeface="ＭＳ Ｐゴシック" charset="0"/>
                <a:cs typeface="ＭＳ Ｐゴシック" charset="0"/>
              </a:defRPr>
            </a:lvl1pPr>
            <a:lvl2pPr marL="702756" indent="-270291" eaLnBrk="0" hangingPunct="0">
              <a:defRPr sz="2300">
                <a:solidFill>
                  <a:schemeClr val="tx1"/>
                </a:solidFill>
                <a:latin typeface="Arial" charset="0"/>
                <a:ea typeface="ＭＳ Ｐゴシック" charset="0"/>
              </a:defRPr>
            </a:lvl2pPr>
            <a:lvl3pPr marL="1081164" indent="-216233" eaLnBrk="0" hangingPunct="0">
              <a:defRPr sz="2300">
                <a:solidFill>
                  <a:schemeClr val="tx1"/>
                </a:solidFill>
                <a:latin typeface="Arial" charset="0"/>
                <a:ea typeface="ＭＳ Ｐゴシック" charset="0"/>
              </a:defRPr>
            </a:lvl3pPr>
            <a:lvl4pPr marL="1513629" indent="-216233" eaLnBrk="0" hangingPunct="0">
              <a:defRPr sz="2300">
                <a:solidFill>
                  <a:schemeClr val="tx1"/>
                </a:solidFill>
                <a:latin typeface="Arial" charset="0"/>
                <a:ea typeface="ＭＳ Ｐゴシック" charset="0"/>
              </a:defRPr>
            </a:lvl4pPr>
            <a:lvl5pPr marL="1946095" indent="-216233" eaLnBrk="0" hangingPunct="0">
              <a:defRPr sz="2300">
                <a:solidFill>
                  <a:schemeClr val="tx1"/>
                </a:solidFill>
                <a:latin typeface="Arial" charset="0"/>
                <a:ea typeface="ＭＳ Ｐゴシック" charset="0"/>
              </a:defRPr>
            </a:lvl5pPr>
            <a:lvl6pPr marL="2378560" indent="-216233" eaLnBrk="0" fontAlgn="base" hangingPunct="0">
              <a:spcBef>
                <a:spcPct val="0"/>
              </a:spcBef>
              <a:spcAft>
                <a:spcPct val="0"/>
              </a:spcAft>
              <a:defRPr sz="2300">
                <a:solidFill>
                  <a:schemeClr val="tx1"/>
                </a:solidFill>
                <a:latin typeface="Arial" charset="0"/>
                <a:ea typeface="ＭＳ Ｐゴシック" charset="0"/>
              </a:defRPr>
            </a:lvl6pPr>
            <a:lvl7pPr marL="2811026" indent="-216233" eaLnBrk="0" fontAlgn="base" hangingPunct="0">
              <a:spcBef>
                <a:spcPct val="0"/>
              </a:spcBef>
              <a:spcAft>
                <a:spcPct val="0"/>
              </a:spcAft>
              <a:defRPr sz="2300">
                <a:solidFill>
                  <a:schemeClr val="tx1"/>
                </a:solidFill>
                <a:latin typeface="Arial" charset="0"/>
                <a:ea typeface="ＭＳ Ｐゴシック" charset="0"/>
              </a:defRPr>
            </a:lvl7pPr>
            <a:lvl8pPr marL="3243491" indent="-216233" eaLnBrk="0" fontAlgn="base" hangingPunct="0">
              <a:spcBef>
                <a:spcPct val="0"/>
              </a:spcBef>
              <a:spcAft>
                <a:spcPct val="0"/>
              </a:spcAft>
              <a:defRPr sz="2300">
                <a:solidFill>
                  <a:schemeClr val="tx1"/>
                </a:solidFill>
                <a:latin typeface="Arial" charset="0"/>
                <a:ea typeface="ＭＳ Ｐゴシック" charset="0"/>
              </a:defRPr>
            </a:lvl8pPr>
            <a:lvl9pPr marL="3675957" indent="-216233" eaLnBrk="0" fontAlgn="base" hangingPunct="0">
              <a:spcBef>
                <a:spcPct val="0"/>
              </a:spcBef>
              <a:spcAft>
                <a:spcPct val="0"/>
              </a:spcAft>
              <a:defRPr sz="2300">
                <a:solidFill>
                  <a:schemeClr val="tx1"/>
                </a:solidFill>
                <a:latin typeface="Arial" charset="0"/>
                <a:ea typeface="ＭＳ Ｐゴシック" charset="0"/>
              </a:defRPr>
            </a:lvl9pPr>
          </a:lstStyle>
          <a:p>
            <a:pPr eaLnBrk="1" hangingPunct="1"/>
            <a:fld id="{9374BA8C-BE62-3D4B-AB64-EA42516DE8CC}" type="slidenum">
              <a:rPr lang="en-US" sz="1200">
                <a:ea typeface="SimSun" charset="0"/>
                <a:cs typeface="SimSun" charset="0"/>
              </a:rPr>
              <a:pPr eaLnBrk="1" hangingPunct="1"/>
              <a:t>28</a:t>
            </a:fld>
            <a:endParaRPr lang="en-US" sz="1200">
              <a:ea typeface="SimSun" charset="0"/>
              <a:cs typeface="SimSun"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p:cNvSpPr>
          <p:nvPr>
            <p:ph type="sldImg"/>
          </p:nvPr>
        </p:nvSpPr>
        <p:spPr>
          <a:ln/>
        </p:spPr>
      </p:sp>
      <p:sp>
        <p:nvSpPr>
          <p:cNvPr id="11776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cs typeface="SimSun" charset="0"/>
              </a:rPr>
              <a:t>The analysis result on those applications</a:t>
            </a:r>
          </a:p>
          <a:p>
            <a:pPr>
              <a:buFontTx/>
              <a:buChar char="-"/>
            </a:pPr>
            <a:r>
              <a:rPr lang="en-US">
                <a:cs typeface="SimSun" charset="0"/>
              </a:rPr>
              <a:t>We were able to find the problematic data structure on each application. One of these had high overheads due to dyn data allocation. In others can use symtab info to help identify</a:t>
            </a:r>
          </a:p>
        </p:txBody>
      </p:sp>
      <p:sp>
        <p:nvSpPr>
          <p:cNvPr id="1177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Arial" charset="0"/>
                <a:ea typeface="ＭＳ Ｐゴシック" charset="0"/>
                <a:cs typeface="ＭＳ Ｐゴシック" charset="0"/>
              </a:defRPr>
            </a:lvl1pPr>
            <a:lvl2pPr marL="702756" indent="-270291" eaLnBrk="0" hangingPunct="0">
              <a:defRPr sz="2300">
                <a:solidFill>
                  <a:schemeClr val="tx1"/>
                </a:solidFill>
                <a:latin typeface="Arial" charset="0"/>
                <a:ea typeface="ＭＳ Ｐゴシック" charset="0"/>
              </a:defRPr>
            </a:lvl2pPr>
            <a:lvl3pPr marL="1081164" indent="-216233" eaLnBrk="0" hangingPunct="0">
              <a:defRPr sz="2300">
                <a:solidFill>
                  <a:schemeClr val="tx1"/>
                </a:solidFill>
                <a:latin typeface="Arial" charset="0"/>
                <a:ea typeface="ＭＳ Ｐゴシック" charset="0"/>
              </a:defRPr>
            </a:lvl3pPr>
            <a:lvl4pPr marL="1513629" indent="-216233" eaLnBrk="0" hangingPunct="0">
              <a:defRPr sz="2300">
                <a:solidFill>
                  <a:schemeClr val="tx1"/>
                </a:solidFill>
                <a:latin typeface="Arial" charset="0"/>
                <a:ea typeface="ＭＳ Ｐゴシック" charset="0"/>
              </a:defRPr>
            </a:lvl4pPr>
            <a:lvl5pPr marL="1946095" indent="-216233" eaLnBrk="0" hangingPunct="0">
              <a:defRPr sz="2300">
                <a:solidFill>
                  <a:schemeClr val="tx1"/>
                </a:solidFill>
                <a:latin typeface="Arial" charset="0"/>
                <a:ea typeface="ＭＳ Ｐゴシック" charset="0"/>
              </a:defRPr>
            </a:lvl5pPr>
            <a:lvl6pPr marL="2378560" indent="-216233" eaLnBrk="0" fontAlgn="base" hangingPunct="0">
              <a:spcBef>
                <a:spcPct val="0"/>
              </a:spcBef>
              <a:spcAft>
                <a:spcPct val="0"/>
              </a:spcAft>
              <a:defRPr sz="2300">
                <a:solidFill>
                  <a:schemeClr val="tx1"/>
                </a:solidFill>
                <a:latin typeface="Arial" charset="0"/>
                <a:ea typeface="ＭＳ Ｐゴシック" charset="0"/>
              </a:defRPr>
            </a:lvl6pPr>
            <a:lvl7pPr marL="2811026" indent="-216233" eaLnBrk="0" fontAlgn="base" hangingPunct="0">
              <a:spcBef>
                <a:spcPct val="0"/>
              </a:spcBef>
              <a:spcAft>
                <a:spcPct val="0"/>
              </a:spcAft>
              <a:defRPr sz="2300">
                <a:solidFill>
                  <a:schemeClr val="tx1"/>
                </a:solidFill>
                <a:latin typeface="Arial" charset="0"/>
                <a:ea typeface="ＭＳ Ｐゴシック" charset="0"/>
              </a:defRPr>
            </a:lvl7pPr>
            <a:lvl8pPr marL="3243491" indent="-216233" eaLnBrk="0" fontAlgn="base" hangingPunct="0">
              <a:spcBef>
                <a:spcPct val="0"/>
              </a:spcBef>
              <a:spcAft>
                <a:spcPct val="0"/>
              </a:spcAft>
              <a:defRPr sz="2300">
                <a:solidFill>
                  <a:schemeClr val="tx1"/>
                </a:solidFill>
                <a:latin typeface="Arial" charset="0"/>
                <a:ea typeface="ＭＳ Ｐゴシック" charset="0"/>
              </a:defRPr>
            </a:lvl8pPr>
            <a:lvl9pPr marL="3675957" indent="-216233" eaLnBrk="0" fontAlgn="base" hangingPunct="0">
              <a:spcBef>
                <a:spcPct val="0"/>
              </a:spcBef>
              <a:spcAft>
                <a:spcPct val="0"/>
              </a:spcAft>
              <a:defRPr sz="2300">
                <a:solidFill>
                  <a:schemeClr val="tx1"/>
                </a:solidFill>
                <a:latin typeface="Arial" charset="0"/>
                <a:ea typeface="ＭＳ Ｐゴシック" charset="0"/>
              </a:defRPr>
            </a:lvl9pPr>
          </a:lstStyle>
          <a:p>
            <a:pPr eaLnBrk="1" hangingPunct="1"/>
            <a:fld id="{DE3FD130-3B6D-7F4B-B3DE-7D574AE5E06B}" type="slidenum">
              <a:rPr lang="en-US" sz="1200">
                <a:ea typeface="SimSun" charset="0"/>
                <a:cs typeface="SimSun" charset="0"/>
              </a:rPr>
              <a:pPr eaLnBrk="1" hangingPunct="1"/>
              <a:t>29</a:t>
            </a:fld>
            <a:endParaRPr lang="en-US" sz="1200">
              <a:ea typeface="SimSun" charset="0"/>
              <a:cs typeface="SimSun"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p:cNvSpPr>
          <p:nvPr>
            <p:ph type="sldImg"/>
          </p:nvPr>
        </p:nvSpPr>
        <p:spPr>
          <a:ln/>
        </p:spPr>
      </p:sp>
      <p:sp>
        <p:nvSpPr>
          <p:cNvPr id="1034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cs typeface="SimSun" charset="0"/>
              </a:rPr>
              <a:t>Codes from Phoenix suite used, ported Pthreads versions to OpenMP. No artificial injection of false sharing.</a:t>
            </a:r>
          </a:p>
          <a:p>
            <a:r>
              <a:rPr lang="en-US">
                <a:cs typeface="SimSun" charset="0"/>
              </a:rPr>
              <a:t>Speedup over sequential code on 4 node Alitix, 2 cores per node. Used dplace to enforce affinity</a:t>
            </a:r>
          </a:p>
          <a:p>
            <a:r>
              <a:rPr lang="en-US">
                <a:cs typeface="SimSun" charset="0"/>
              </a:rPr>
              <a:t>5 of 8 apps showed symptoms of false sharing (they are displayed). In case of reverse_index its contribution to performance was NOT significant</a:t>
            </a:r>
          </a:p>
          <a:p>
            <a:r>
              <a:rPr lang="en-US">
                <a:cs typeface="SimSun" charset="0"/>
              </a:rPr>
              <a:t>Adjusted data allocation using aligned</a:t>
            </a:r>
          </a:p>
          <a:p>
            <a:r>
              <a:rPr lang="en-US">
                <a:cs typeface="SimSun" charset="0"/>
              </a:rPr>
              <a:t>Overheads of detection significant only in “</a:t>
            </a:r>
            <a:r>
              <a:rPr lang="en-US" altLang="ja-JP">
                <a:cs typeface="SimSun" charset="0"/>
              </a:rPr>
              <a:t>reverse_index</a:t>
            </a:r>
            <a:r>
              <a:rPr lang="en-US">
                <a:cs typeface="SimSun" charset="0"/>
              </a:rPr>
              <a:t>”</a:t>
            </a:r>
            <a:r>
              <a:rPr lang="en-US" altLang="ja-JP">
                <a:cs typeface="SimSun" charset="0"/>
              </a:rPr>
              <a:t> code, which has many dynamic data allocations (stack frame traversal, note could have multiple allocations for same variable if list or tree)</a:t>
            </a:r>
          </a:p>
          <a:p>
            <a:endParaRPr lang="en-US">
              <a:cs typeface="SimSun" charset="0"/>
            </a:endParaRPr>
          </a:p>
        </p:txBody>
      </p:sp>
      <p:sp>
        <p:nvSpPr>
          <p:cNvPr id="10342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Arial" charset="0"/>
                <a:ea typeface="ＭＳ Ｐゴシック" charset="0"/>
                <a:cs typeface="ＭＳ Ｐゴシック" charset="0"/>
              </a:defRPr>
            </a:lvl1pPr>
            <a:lvl2pPr marL="702756" indent="-270291" eaLnBrk="0" hangingPunct="0">
              <a:defRPr sz="2300">
                <a:solidFill>
                  <a:schemeClr val="tx1"/>
                </a:solidFill>
                <a:latin typeface="Arial" charset="0"/>
                <a:ea typeface="ＭＳ Ｐゴシック" charset="0"/>
              </a:defRPr>
            </a:lvl2pPr>
            <a:lvl3pPr marL="1081164" indent="-216233" eaLnBrk="0" hangingPunct="0">
              <a:defRPr sz="2300">
                <a:solidFill>
                  <a:schemeClr val="tx1"/>
                </a:solidFill>
                <a:latin typeface="Arial" charset="0"/>
                <a:ea typeface="ＭＳ Ｐゴシック" charset="0"/>
              </a:defRPr>
            </a:lvl3pPr>
            <a:lvl4pPr marL="1513629" indent="-216233" eaLnBrk="0" hangingPunct="0">
              <a:defRPr sz="2300">
                <a:solidFill>
                  <a:schemeClr val="tx1"/>
                </a:solidFill>
                <a:latin typeface="Arial" charset="0"/>
                <a:ea typeface="ＭＳ Ｐゴシック" charset="0"/>
              </a:defRPr>
            </a:lvl4pPr>
            <a:lvl5pPr marL="1946095" indent="-216233" eaLnBrk="0" hangingPunct="0">
              <a:defRPr sz="2300">
                <a:solidFill>
                  <a:schemeClr val="tx1"/>
                </a:solidFill>
                <a:latin typeface="Arial" charset="0"/>
                <a:ea typeface="ＭＳ Ｐゴシック" charset="0"/>
              </a:defRPr>
            </a:lvl5pPr>
            <a:lvl6pPr marL="2378560" indent="-216233" eaLnBrk="0" fontAlgn="base" hangingPunct="0">
              <a:spcBef>
                <a:spcPct val="0"/>
              </a:spcBef>
              <a:spcAft>
                <a:spcPct val="0"/>
              </a:spcAft>
              <a:defRPr sz="2300">
                <a:solidFill>
                  <a:schemeClr val="tx1"/>
                </a:solidFill>
                <a:latin typeface="Arial" charset="0"/>
                <a:ea typeface="ＭＳ Ｐゴシック" charset="0"/>
              </a:defRPr>
            </a:lvl6pPr>
            <a:lvl7pPr marL="2811026" indent="-216233" eaLnBrk="0" fontAlgn="base" hangingPunct="0">
              <a:spcBef>
                <a:spcPct val="0"/>
              </a:spcBef>
              <a:spcAft>
                <a:spcPct val="0"/>
              </a:spcAft>
              <a:defRPr sz="2300">
                <a:solidFill>
                  <a:schemeClr val="tx1"/>
                </a:solidFill>
                <a:latin typeface="Arial" charset="0"/>
                <a:ea typeface="ＭＳ Ｐゴシック" charset="0"/>
              </a:defRPr>
            </a:lvl7pPr>
            <a:lvl8pPr marL="3243491" indent="-216233" eaLnBrk="0" fontAlgn="base" hangingPunct="0">
              <a:spcBef>
                <a:spcPct val="0"/>
              </a:spcBef>
              <a:spcAft>
                <a:spcPct val="0"/>
              </a:spcAft>
              <a:defRPr sz="2300">
                <a:solidFill>
                  <a:schemeClr val="tx1"/>
                </a:solidFill>
                <a:latin typeface="Arial" charset="0"/>
                <a:ea typeface="ＭＳ Ｐゴシック" charset="0"/>
              </a:defRPr>
            </a:lvl8pPr>
            <a:lvl9pPr marL="3675957" indent="-216233" eaLnBrk="0" fontAlgn="base" hangingPunct="0">
              <a:spcBef>
                <a:spcPct val="0"/>
              </a:spcBef>
              <a:spcAft>
                <a:spcPct val="0"/>
              </a:spcAft>
              <a:defRPr sz="2300">
                <a:solidFill>
                  <a:schemeClr val="tx1"/>
                </a:solidFill>
                <a:latin typeface="Arial" charset="0"/>
                <a:ea typeface="ＭＳ Ｐゴシック" charset="0"/>
              </a:defRPr>
            </a:lvl9pPr>
          </a:lstStyle>
          <a:p>
            <a:pPr eaLnBrk="1" hangingPunct="1"/>
            <a:fld id="{4BEF0CC8-4587-BA41-943D-9548D0924BD7}" type="slidenum">
              <a:rPr lang="en-US" altLang="zh-CN" sz="1200">
                <a:ea typeface="SimSun" charset="0"/>
                <a:cs typeface="SimSun" charset="0"/>
              </a:rPr>
              <a:pPr eaLnBrk="1" hangingPunct="1"/>
              <a:t>30</a:t>
            </a:fld>
            <a:endParaRPr lang="en-US" altLang="zh-CN" sz="1200">
              <a:ea typeface="SimSun" charset="0"/>
              <a:cs typeface="SimSun"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OpenMP</a:t>
            </a:r>
            <a:r>
              <a:rPr lang="en-US" dirty="0" smtClean="0"/>
              <a:t> ICVs which include scheduling, number of threads, chunk size, size of stack, wait policy and binding policy</a:t>
            </a:r>
          </a:p>
          <a:p>
            <a:endParaRPr lang="en-US" dirty="0" smtClean="0"/>
          </a:p>
          <a:p>
            <a:r>
              <a:rPr lang="en-US" dirty="0" smtClean="0"/>
              <a:t>For this work we are just considering computational intensive applications. The reason, we do not have support to find DRAM energy in the </a:t>
            </a:r>
            <a:r>
              <a:rPr lang="en-US" dirty="0" err="1" smtClean="0"/>
              <a:t>crill</a:t>
            </a:r>
            <a:r>
              <a:rPr lang="en-US" dirty="0" smtClean="0"/>
              <a:t> framework. The previous work in this area shows that in the computational intensive kernels, DRAM energy consumptions remains constant. </a:t>
            </a:r>
            <a:r>
              <a:rPr lang="en-US" smtClean="0"/>
              <a:t>So our results are valid with out DRAM energy information.</a:t>
            </a:r>
            <a:endParaRPr lang="en-US" dirty="0"/>
          </a:p>
        </p:txBody>
      </p:sp>
      <p:sp>
        <p:nvSpPr>
          <p:cNvPr id="4" name="Slide Number Placeholder 3"/>
          <p:cNvSpPr>
            <a:spLocks noGrp="1"/>
          </p:cNvSpPr>
          <p:nvPr>
            <p:ph type="sldNum" sz="quarter" idx="10"/>
          </p:nvPr>
        </p:nvSpPr>
        <p:spPr/>
        <p:txBody>
          <a:bodyPr/>
          <a:lstStyle/>
          <a:p>
            <a:fld id="{098E6650-1548-6840-BD20-F672DAAC54CA}" type="slidenum">
              <a:rPr lang="en-US" smtClean="0"/>
              <a:t>31</a:t>
            </a:fld>
            <a:endParaRPr lang="en-US"/>
          </a:p>
        </p:txBody>
      </p:sp>
    </p:spTree>
    <p:extLst>
      <p:ext uri="{BB962C8B-B14F-4D97-AF65-F5344CB8AC3E}">
        <p14:creationId xmlns:p14="http://schemas.microsoft.com/office/powerpoint/2010/main" val="31901891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believe in productive computing</a:t>
            </a:r>
          </a:p>
          <a:p>
            <a:r>
              <a:rPr lang="en-US" dirty="0" smtClean="0"/>
              <a:t>History: importance of directives. What they can do for us, what things have influenced</a:t>
            </a:r>
            <a:r>
              <a:rPr lang="en-US" baseline="0" dirty="0" smtClean="0"/>
              <a:t> their adoption.</a:t>
            </a:r>
          </a:p>
          <a:p>
            <a:r>
              <a:rPr lang="en-US" baseline="0" dirty="0" smtClean="0"/>
              <a:t>Require a lot of buy-in from many parties, so also significant effort. </a:t>
            </a:r>
          </a:p>
          <a:p>
            <a:r>
              <a:rPr lang="en-US" baseline="0" dirty="0" smtClean="0"/>
              <a:t>We are here because that effort has been made and sustained, so be proud of where we are and think about where we can go next</a:t>
            </a:r>
          </a:p>
          <a:p>
            <a:endParaRPr lang="en-US" dirty="0"/>
          </a:p>
        </p:txBody>
      </p:sp>
      <p:sp>
        <p:nvSpPr>
          <p:cNvPr id="4" name="Slide Number Placeholder 3"/>
          <p:cNvSpPr>
            <a:spLocks noGrp="1"/>
          </p:cNvSpPr>
          <p:nvPr>
            <p:ph type="sldNum" sz="quarter" idx="10"/>
          </p:nvPr>
        </p:nvSpPr>
        <p:spPr/>
        <p:txBody>
          <a:bodyPr/>
          <a:lstStyle/>
          <a:p>
            <a:fld id="{1BFAC337-E435-2A48-885F-F2471D6646C8}" type="slidenum">
              <a:rPr lang="en-US" smtClean="0"/>
              <a:t>32</a:t>
            </a:fld>
            <a:endParaRPr lang="en-US"/>
          </a:p>
        </p:txBody>
      </p:sp>
    </p:spTree>
    <p:extLst>
      <p:ext uri="{BB962C8B-B14F-4D97-AF65-F5344CB8AC3E}">
        <p14:creationId xmlns:p14="http://schemas.microsoft.com/office/powerpoint/2010/main" val="34359751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Huge from</a:t>
            </a:r>
            <a:r>
              <a:rPr lang="en-US" baseline="0" dirty="0" smtClean="0"/>
              <a:t> user point of view BBN: SGI 16:1 to 2:1 made tremendous difference to user. Programmability is key!!</a:t>
            </a:r>
          </a:p>
          <a:p>
            <a:r>
              <a:rPr lang="en-US" baseline="0" dirty="0" smtClean="0"/>
              <a:t>AND DIVERSITY</a:t>
            </a:r>
            <a:endParaRPr lang="en-US" dirty="0"/>
          </a:p>
        </p:txBody>
      </p:sp>
      <p:sp>
        <p:nvSpPr>
          <p:cNvPr id="4" name="Slide Number Placeholder 3"/>
          <p:cNvSpPr>
            <a:spLocks noGrp="1"/>
          </p:cNvSpPr>
          <p:nvPr>
            <p:ph type="sldNum" sz="quarter" idx="10"/>
          </p:nvPr>
        </p:nvSpPr>
        <p:spPr/>
        <p:txBody>
          <a:bodyPr/>
          <a:lstStyle/>
          <a:p>
            <a:fld id="{1BFAC337-E435-2A48-885F-F2471D6646C8}" type="slidenum">
              <a:rPr lang="en-US" smtClean="0"/>
              <a:t>34</a:t>
            </a:fld>
            <a:endParaRPr lang="en-US"/>
          </a:p>
        </p:txBody>
      </p:sp>
    </p:spTree>
    <p:extLst>
      <p:ext uri="{BB962C8B-B14F-4D97-AF65-F5344CB8AC3E}">
        <p14:creationId xmlns:p14="http://schemas.microsoft.com/office/powerpoint/2010/main" val="21097793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p:cNvSpPr>
          <p:nvPr>
            <p:ph type="sldImg"/>
          </p:nvPr>
        </p:nvSpPr>
        <p:spPr>
          <a:ln/>
        </p:spPr>
      </p:sp>
      <p:sp>
        <p:nvSpPr>
          <p:cNvPr id="11776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a:cs typeface="SimSun" charset="0"/>
              </a:rPr>
              <a:t>Would really like to get full “languages” at highest level and translate back to lower level. But which ones and how to make this viable option? I don’t think we have the time to do that if basic are to be in place by 2015</a:t>
            </a:r>
          </a:p>
          <a:p>
            <a:r>
              <a:rPr lang="en-US" altLang="ja-JP">
                <a:cs typeface="SimSun" charset="0"/>
              </a:rPr>
              <a:t>And all the autotuners etc. that make life easier and support the highest layer, where you would like to go long-term</a:t>
            </a:r>
          </a:p>
          <a:p>
            <a:r>
              <a:rPr lang="en-US" altLang="ja-JP">
                <a:cs typeface="SimSun" charset="0"/>
              </a:rPr>
              <a:t>No need for domain specialist to know all about the hardware</a:t>
            </a:r>
          </a:p>
          <a:p>
            <a:r>
              <a:rPr lang="en-US" altLang="ja-JP">
                <a:cs typeface="SimSun" charset="0"/>
              </a:rPr>
              <a:t>No assumptions </a:t>
            </a:r>
          </a:p>
        </p:txBody>
      </p:sp>
      <p:sp>
        <p:nvSpPr>
          <p:cNvPr id="1177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Arial" charset="0"/>
                <a:ea typeface="ＭＳ Ｐゴシック" charset="0"/>
                <a:cs typeface="ＭＳ Ｐゴシック" charset="0"/>
              </a:defRPr>
            </a:lvl1pPr>
            <a:lvl2pPr marL="702756" indent="-270291" eaLnBrk="0" hangingPunct="0">
              <a:defRPr sz="2300">
                <a:solidFill>
                  <a:schemeClr val="tx1"/>
                </a:solidFill>
                <a:latin typeface="Arial" charset="0"/>
                <a:ea typeface="ＭＳ Ｐゴシック" charset="0"/>
              </a:defRPr>
            </a:lvl2pPr>
            <a:lvl3pPr marL="1081164" indent="-216233" eaLnBrk="0" hangingPunct="0">
              <a:defRPr sz="2300">
                <a:solidFill>
                  <a:schemeClr val="tx1"/>
                </a:solidFill>
                <a:latin typeface="Arial" charset="0"/>
                <a:ea typeface="ＭＳ Ｐゴシック" charset="0"/>
              </a:defRPr>
            </a:lvl3pPr>
            <a:lvl4pPr marL="1513629" indent="-216233" eaLnBrk="0" hangingPunct="0">
              <a:defRPr sz="2300">
                <a:solidFill>
                  <a:schemeClr val="tx1"/>
                </a:solidFill>
                <a:latin typeface="Arial" charset="0"/>
                <a:ea typeface="ＭＳ Ｐゴシック" charset="0"/>
              </a:defRPr>
            </a:lvl4pPr>
            <a:lvl5pPr marL="1946095" indent="-216233" eaLnBrk="0" hangingPunct="0">
              <a:defRPr sz="2300">
                <a:solidFill>
                  <a:schemeClr val="tx1"/>
                </a:solidFill>
                <a:latin typeface="Arial" charset="0"/>
                <a:ea typeface="ＭＳ Ｐゴシック" charset="0"/>
              </a:defRPr>
            </a:lvl5pPr>
            <a:lvl6pPr marL="2378560" indent="-216233" eaLnBrk="0" fontAlgn="base" hangingPunct="0">
              <a:spcBef>
                <a:spcPct val="0"/>
              </a:spcBef>
              <a:spcAft>
                <a:spcPct val="0"/>
              </a:spcAft>
              <a:defRPr sz="2300">
                <a:solidFill>
                  <a:schemeClr val="tx1"/>
                </a:solidFill>
                <a:latin typeface="Arial" charset="0"/>
                <a:ea typeface="ＭＳ Ｐゴシック" charset="0"/>
              </a:defRPr>
            </a:lvl6pPr>
            <a:lvl7pPr marL="2811026" indent="-216233" eaLnBrk="0" fontAlgn="base" hangingPunct="0">
              <a:spcBef>
                <a:spcPct val="0"/>
              </a:spcBef>
              <a:spcAft>
                <a:spcPct val="0"/>
              </a:spcAft>
              <a:defRPr sz="2300">
                <a:solidFill>
                  <a:schemeClr val="tx1"/>
                </a:solidFill>
                <a:latin typeface="Arial" charset="0"/>
                <a:ea typeface="ＭＳ Ｐゴシック" charset="0"/>
              </a:defRPr>
            </a:lvl7pPr>
            <a:lvl8pPr marL="3243491" indent="-216233" eaLnBrk="0" fontAlgn="base" hangingPunct="0">
              <a:spcBef>
                <a:spcPct val="0"/>
              </a:spcBef>
              <a:spcAft>
                <a:spcPct val="0"/>
              </a:spcAft>
              <a:defRPr sz="2300">
                <a:solidFill>
                  <a:schemeClr val="tx1"/>
                </a:solidFill>
                <a:latin typeface="Arial" charset="0"/>
                <a:ea typeface="ＭＳ Ｐゴシック" charset="0"/>
              </a:defRPr>
            </a:lvl8pPr>
            <a:lvl9pPr marL="3675957" indent="-216233" eaLnBrk="0" fontAlgn="base" hangingPunct="0">
              <a:spcBef>
                <a:spcPct val="0"/>
              </a:spcBef>
              <a:spcAft>
                <a:spcPct val="0"/>
              </a:spcAft>
              <a:defRPr sz="2300">
                <a:solidFill>
                  <a:schemeClr val="tx1"/>
                </a:solidFill>
                <a:latin typeface="Arial" charset="0"/>
                <a:ea typeface="ＭＳ Ｐゴシック" charset="0"/>
              </a:defRPr>
            </a:lvl9pPr>
          </a:lstStyle>
          <a:p>
            <a:pPr eaLnBrk="1" hangingPunct="1"/>
            <a:fld id="{1F81B226-B1D2-9748-832B-049988AC27A5}" type="slidenum">
              <a:rPr lang="en-US" altLang="zh-CN" sz="1200">
                <a:ea typeface="SimSun" charset="0"/>
                <a:cs typeface="SimSun" charset="0"/>
              </a:rPr>
              <a:pPr eaLnBrk="1" hangingPunct="1"/>
              <a:t>35</a:t>
            </a:fld>
            <a:endParaRPr lang="en-US" altLang="zh-CN" sz="1200">
              <a:ea typeface="SimSun" charset="0"/>
              <a:cs typeface="SimSun"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Including: do we really</a:t>
            </a:r>
            <a:r>
              <a:rPr lang="en-US" baseline="0" dirty="0" smtClean="0"/>
              <a:t> need a dynamic runtime system for </a:t>
            </a:r>
            <a:r>
              <a:rPr lang="en-US" baseline="0" dirty="0" err="1" smtClean="0"/>
              <a:t>exasdcale</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555A5D20-A79B-1A48-8236-C1FE627D8E14}" type="slidenum">
              <a:rPr lang="en-US" smtClean="0"/>
              <a:t>36</a:t>
            </a:fld>
            <a:endParaRPr lang="en-US"/>
          </a:p>
        </p:txBody>
      </p:sp>
    </p:spTree>
    <p:extLst>
      <p:ext uri="{BB962C8B-B14F-4D97-AF65-F5344CB8AC3E}">
        <p14:creationId xmlns:p14="http://schemas.microsoft.com/office/powerpoint/2010/main" val="30485627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45000"/>
              <a:buFont typeface="StarSymbol"/>
              <a:buChar char=""/>
            </a:pPr>
            <a:r>
              <a:rPr lang="en-US" sz="1100" dirty="0">
                <a:latin typeface="Arial"/>
              </a:rPr>
              <a:t>Run on 20 core / 40 thread </a:t>
            </a:r>
            <a:r>
              <a:rPr lang="en-US" sz="1100" dirty="0" err="1">
                <a:latin typeface="Arial"/>
              </a:rPr>
              <a:t>IvyBridge</a:t>
            </a:r>
            <a:endParaRPr lang="en-US" sz="1100" dirty="0">
              <a:latin typeface="Arial"/>
            </a:endParaRPr>
          </a:p>
          <a:p>
            <a:pPr>
              <a:buSzPct val="45000"/>
              <a:buFont typeface="StarSymbol"/>
              <a:buChar char=""/>
            </a:pPr>
            <a:r>
              <a:rPr lang="en-US" sz="1100" dirty="0">
                <a:latin typeface="Arial"/>
              </a:rPr>
              <a:t>Task granularity of benchmarks is a problem: HPX requires &gt; 30microsec to amortize overheads in this implementation, but they are usually smaller…</a:t>
            </a:r>
          </a:p>
          <a:p>
            <a:pPr>
              <a:buSzPct val="45000"/>
              <a:buFont typeface="StarSymbol"/>
              <a:buChar char=""/>
            </a:pPr>
            <a:r>
              <a:rPr lang="en-US" sz="1100" dirty="0">
                <a:latin typeface="Arial"/>
              </a:rPr>
              <a:t>Can run any binaries that use clang/</a:t>
            </a:r>
            <a:r>
              <a:rPr lang="en-US" sz="1100" dirty="0" err="1">
                <a:latin typeface="Arial"/>
              </a:rPr>
              <a:t>intel</a:t>
            </a:r>
            <a:r>
              <a:rPr lang="en-US" sz="1100" dirty="0">
                <a:latin typeface="Arial"/>
              </a:rPr>
              <a:t>, or </a:t>
            </a:r>
            <a:r>
              <a:rPr lang="en-US" sz="1100" dirty="0" err="1">
                <a:latin typeface="Arial"/>
              </a:rPr>
              <a:t>openUH</a:t>
            </a:r>
            <a:r>
              <a:rPr lang="en-US" sz="1100" dirty="0">
                <a:latin typeface="Arial"/>
              </a:rPr>
              <a:t> </a:t>
            </a:r>
            <a:r>
              <a:rPr lang="en-US" sz="1100" dirty="0" err="1">
                <a:latin typeface="Arial"/>
              </a:rPr>
              <a:t>OpenMP</a:t>
            </a:r>
            <a:r>
              <a:rPr lang="en-US" sz="1100" dirty="0">
                <a:latin typeface="Arial"/>
              </a:rPr>
              <a:t>.</a:t>
            </a:r>
            <a:endParaRPr lang="en-US" dirty="0" smtClean="0"/>
          </a:p>
          <a:p>
            <a:pPr>
              <a:buSzPct val="45000"/>
              <a:buFont typeface="StarSymbol"/>
              <a:buChar char=""/>
            </a:pPr>
            <a:r>
              <a:rPr lang="en-US" sz="1100" dirty="0">
                <a:latin typeface="Arial"/>
              </a:rPr>
              <a:t>Performance within expected range of existing runtimes for XPRESS project.</a:t>
            </a:r>
          </a:p>
          <a:p>
            <a:pPr>
              <a:buSzPct val="45000"/>
              <a:buFont typeface="StarSymbol"/>
              <a:buChar char=""/>
            </a:pPr>
            <a:r>
              <a:rPr lang="en-US" sz="1100" dirty="0">
                <a:latin typeface="Arial"/>
              </a:rPr>
              <a:t>MPI is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1A584818-C540-344C-B93E-053922981D49}" type="slidenum">
              <a:rPr lang="en-US" altLang="zh-CN" smtClean="0"/>
              <a:pPr>
                <a:defRPr/>
              </a:pPr>
              <a:t>38</a:t>
            </a:fld>
            <a:endParaRPr lang="en-US" altLang="zh-CN"/>
          </a:p>
        </p:txBody>
      </p:sp>
    </p:spTree>
    <p:extLst>
      <p:ext uri="{BB962C8B-B14F-4D97-AF65-F5344CB8AC3E}">
        <p14:creationId xmlns:p14="http://schemas.microsoft.com/office/powerpoint/2010/main" val="3783087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Granularity</a:t>
            </a:r>
            <a:r>
              <a:rPr lang="en-US" baseline="0" dirty="0" smtClean="0"/>
              <a:t> pretty small. Did it match systems of the day?</a:t>
            </a:r>
            <a:endParaRPr lang="en-US" dirty="0"/>
          </a:p>
        </p:txBody>
      </p:sp>
      <p:sp>
        <p:nvSpPr>
          <p:cNvPr id="4" name="Slide Number Placeholder 3"/>
          <p:cNvSpPr>
            <a:spLocks noGrp="1"/>
          </p:cNvSpPr>
          <p:nvPr>
            <p:ph type="sldNum" sz="quarter" idx="10"/>
          </p:nvPr>
        </p:nvSpPr>
        <p:spPr/>
        <p:txBody>
          <a:bodyPr/>
          <a:lstStyle/>
          <a:p>
            <a:fld id="{1BFAC337-E435-2A48-885F-F2471D6646C8}" type="slidenum">
              <a:rPr lang="en-US" smtClean="0"/>
              <a:t>4</a:t>
            </a:fld>
            <a:endParaRPr lang="en-US"/>
          </a:p>
        </p:txBody>
      </p:sp>
    </p:spTree>
    <p:extLst>
      <p:ext uri="{BB962C8B-B14F-4D97-AF65-F5344CB8AC3E}">
        <p14:creationId xmlns:p14="http://schemas.microsoft.com/office/powerpoint/2010/main" val="16946461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a:ln/>
        </p:spPr>
      </p:sp>
      <p:sp>
        <p:nvSpPr>
          <p:cNvPr id="573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cs typeface="SimSun" charset="0"/>
              </a:rPr>
              <a:t>Has to be executed before relationship –LHS how it is implied by OMP barrier semantics. How it is really needed in routine of POP code</a:t>
            </a:r>
          </a:p>
          <a:p>
            <a:r>
              <a:rPr lang="en-US">
                <a:cs typeface="SimSun" charset="0"/>
              </a:rPr>
              <a:t>Errors in representation here – LHS missing links; rhs missing some or one too many</a:t>
            </a:r>
          </a:p>
        </p:txBody>
      </p:sp>
      <p:sp>
        <p:nvSpPr>
          <p:cNvPr id="573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Arial" charset="0"/>
                <a:ea typeface="ＭＳ Ｐゴシック" charset="0"/>
                <a:cs typeface="ＭＳ Ｐゴシック" charset="0"/>
              </a:defRPr>
            </a:lvl1pPr>
            <a:lvl2pPr marL="702756" indent="-270291" eaLnBrk="0" hangingPunct="0">
              <a:defRPr sz="2300">
                <a:solidFill>
                  <a:schemeClr val="tx1"/>
                </a:solidFill>
                <a:latin typeface="Arial" charset="0"/>
                <a:ea typeface="ＭＳ Ｐゴシック" charset="0"/>
              </a:defRPr>
            </a:lvl2pPr>
            <a:lvl3pPr marL="1081164" indent="-216233" eaLnBrk="0" hangingPunct="0">
              <a:defRPr sz="2300">
                <a:solidFill>
                  <a:schemeClr val="tx1"/>
                </a:solidFill>
                <a:latin typeface="Arial" charset="0"/>
                <a:ea typeface="ＭＳ Ｐゴシック" charset="0"/>
              </a:defRPr>
            </a:lvl3pPr>
            <a:lvl4pPr marL="1513629" indent="-216233" eaLnBrk="0" hangingPunct="0">
              <a:defRPr sz="2300">
                <a:solidFill>
                  <a:schemeClr val="tx1"/>
                </a:solidFill>
                <a:latin typeface="Arial" charset="0"/>
                <a:ea typeface="ＭＳ Ｐゴシック" charset="0"/>
              </a:defRPr>
            </a:lvl4pPr>
            <a:lvl5pPr marL="1946095" indent="-216233" eaLnBrk="0" hangingPunct="0">
              <a:defRPr sz="2300">
                <a:solidFill>
                  <a:schemeClr val="tx1"/>
                </a:solidFill>
                <a:latin typeface="Arial" charset="0"/>
                <a:ea typeface="ＭＳ Ｐゴシック" charset="0"/>
              </a:defRPr>
            </a:lvl5pPr>
            <a:lvl6pPr marL="2378560" indent="-216233" eaLnBrk="0" fontAlgn="base" hangingPunct="0">
              <a:spcBef>
                <a:spcPct val="0"/>
              </a:spcBef>
              <a:spcAft>
                <a:spcPct val="0"/>
              </a:spcAft>
              <a:defRPr sz="2300">
                <a:solidFill>
                  <a:schemeClr val="tx1"/>
                </a:solidFill>
                <a:latin typeface="Arial" charset="0"/>
                <a:ea typeface="ＭＳ Ｐゴシック" charset="0"/>
              </a:defRPr>
            </a:lvl6pPr>
            <a:lvl7pPr marL="2811026" indent="-216233" eaLnBrk="0" fontAlgn="base" hangingPunct="0">
              <a:spcBef>
                <a:spcPct val="0"/>
              </a:spcBef>
              <a:spcAft>
                <a:spcPct val="0"/>
              </a:spcAft>
              <a:defRPr sz="2300">
                <a:solidFill>
                  <a:schemeClr val="tx1"/>
                </a:solidFill>
                <a:latin typeface="Arial" charset="0"/>
                <a:ea typeface="ＭＳ Ｐゴシック" charset="0"/>
              </a:defRPr>
            </a:lvl7pPr>
            <a:lvl8pPr marL="3243491" indent="-216233" eaLnBrk="0" fontAlgn="base" hangingPunct="0">
              <a:spcBef>
                <a:spcPct val="0"/>
              </a:spcBef>
              <a:spcAft>
                <a:spcPct val="0"/>
              </a:spcAft>
              <a:defRPr sz="2300">
                <a:solidFill>
                  <a:schemeClr val="tx1"/>
                </a:solidFill>
                <a:latin typeface="Arial" charset="0"/>
                <a:ea typeface="ＭＳ Ｐゴシック" charset="0"/>
              </a:defRPr>
            </a:lvl8pPr>
            <a:lvl9pPr marL="3675957" indent="-216233" eaLnBrk="0" fontAlgn="base" hangingPunct="0">
              <a:spcBef>
                <a:spcPct val="0"/>
              </a:spcBef>
              <a:spcAft>
                <a:spcPct val="0"/>
              </a:spcAft>
              <a:defRPr sz="2300">
                <a:solidFill>
                  <a:schemeClr val="tx1"/>
                </a:solidFill>
                <a:latin typeface="Arial" charset="0"/>
                <a:ea typeface="ＭＳ Ｐゴシック" charset="0"/>
              </a:defRPr>
            </a:lvl9pPr>
          </a:lstStyle>
          <a:p>
            <a:pPr eaLnBrk="1" hangingPunct="1"/>
            <a:fld id="{DEA111F7-4B82-8F42-9C0E-FD6B4A2533E4}" type="slidenum">
              <a:rPr lang="en-US" altLang="zh-CN" sz="1200">
                <a:ea typeface="SimSun" charset="0"/>
                <a:cs typeface="SimSun" charset="0"/>
              </a:rPr>
              <a:pPr eaLnBrk="1" hangingPunct="1"/>
              <a:t>39</a:t>
            </a:fld>
            <a:endParaRPr lang="en-US" altLang="zh-CN" sz="1200">
              <a:ea typeface="SimSun" charset="0"/>
              <a:cs typeface="SimSun"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Many uses of GPUs really important. Need to learn how to exploit them in continuum</a:t>
            </a:r>
            <a:r>
              <a:rPr lang="en-US" baseline="0" dirty="0" smtClean="0"/>
              <a:t> of hardware and memory hierarchy</a:t>
            </a:r>
            <a:endParaRPr lang="en-US" dirty="0"/>
          </a:p>
        </p:txBody>
      </p:sp>
    </p:spTree>
    <p:extLst>
      <p:ext uri="{BB962C8B-B14F-4D97-AF65-F5344CB8AC3E}">
        <p14:creationId xmlns:p14="http://schemas.microsoft.com/office/powerpoint/2010/main" val="18806755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Pioneering spirit!!</a:t>
            </a:r>
          </a:p>
          <a:p>
            <a:r>
              <a:rPr lang="en-US" dirty="0" smtClean="0"/>
              <a:t>As always optimizations</a:t>
            </a:r>
            <a:r>
              <a:rPr lang="en-US" baseline="0" dirty="0" smtClean="0"/>
              <a:t> reduce the clarity of the model</a:t>
            </a:r>
            <a:endParaRPr lang="en-US" dirty="0"/>
          </a:p>
        </p:txBody>
      </p:sp>
      <p:sp>
        <p:nvSpPr>
          <p:cNvPr id="4" name="Slide Number Placeholder 3"/>
          <p:cNvSpPr>
            <a:spLocks noGrp="1"/>
          </p:cNvSpPr>
          <p:nvPr>
            <p:ph type="sldNum" sz="quarter" idx="10"/>
          </p:nvPr>
        </p:nvSpPr>
        <p:spPr/>
        <p:txBody>
          <a:bodyPr/>
          <a:lstStyle/>
          <a:p>
            <a:pPr>
              <a:defRPr/>
            </a:pPr>
            <a:fld id="{1A584818-C540-344C-B93E-053922981D49}" type="slidenum">
              <a:rPr lang="en-US" altLang="zh-CN" smtClean="0"/>
              <a:pPr>
                <a:defRPr/>
              </a:pPr>
              <a:t>41</a:t>
            </a:fld>
            <a:endParaRPr lang="en-US" altLang="zh-CN"/>
          </a:p>
        </p:txBody>
      </p:sp>
    </p:spTree>
    <p:extLst>
      <p:ext uri="{BB962C8B-B14F-4D97-AF65-F5344CB8AC3E}">
        <p14:creationId xmlns:p14="http://schemas.microsoft.com/office/powerpoint/2010/main" val="21753010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Arial" charset="0"/>
                <a:ea typeface="ＭＳ Ｐゴシック" charset="0"/>
                <a:cs typeface="ＭＳ Ｐゴシック" charset="0"/>
              </a:defRPr>
            </a:lvl1pPr>
            <a:lvl2pPr marL="702756" indent="-270291" eaLnBrk="0" hangingPunct="0">
              <a:defRPr sz="2300">
                <a:solidFill>
                  <a:schemeClr val="tx1"/>
                </a:solidFill>
                <a:latin typeface="Arial" charset="0"/>
                <a:ea typeface="ＭＳ Ｐゴシック" charset="0"/>
              </a:defRPr>
            </a:lvl2pPr>
            <a:lvl3pPr marL="1081164" indent="-216233" eaLnBrk="0" hangingPunct="0">
              <a:defRPr sz="2300">
                <a:solidFill>
                  <a:schemeClr val="tx1"/>
                </a:solidFill>
                <a:latin typeface="Arial" charset="0"/>
                <a:ea typeface="ＭＳ Ｐゴシック" charset="0"/>
              </a:defRPr>
            </a:lvl3pPr>
            <a:lvl4pPr marL="1513629" indent="-216233" eaLnBrk="0" hangingPunct="0">
              <a:defRPr sz="2300">
                <a:solidFill>
                  <a:schemeClr val="tx1"/>
                </a:solidFill>
                <a:latin typeface="Arial" charset="0"/>
                <a:ea typeface="ＭＳ Ｐゴシック" charset="0"/>
              </a:defRPr>
            </a:lvl4pPr>
            <a:lvl5pPr marL="1946095" indent="-216233" eaLnBrk="0" hangingPunct="0">
              <a:defRPr sz="2300">
                <a:solidFill>
                  <a:schemeClr val="tx1"/>
                </a:solidFill>
                <a:latin typeface="Arial" charset="0"/>
                <a:ea typeface="ＭＳ Ｐゴシック" charset="0"/>
              </a:defRPr>
            </a:lvl5pPr>
            <a:lvl6pPr marL="2378560" indent="-216233" eaLnBrk="0" fontAlgn="base" hangingPunct="0">
              <a:spcBef>
                <a:spcPct val="0"/>
              </a:spcBef>
              <a:spcAft>
                <a:spcPct val="0"/>
              </a:spcAft>
              <a:defRPr sz="2300">
                <a:solidFill>
                  <a:schemeClr val="tx1"/>
                </a:solidFill>
                <a:latin typeface="Arial" charset="0"/>
                <a:ea typeface="ＭＳ Ｐゴシック" charset="0"/>
              </a:defRPr>
            </a:lvl6pPr>
            <a:lvl7pPr marL="2811026" indent="-216233" eaLnBrk="0" fontAlgn="base" hangingPunct="0">
              <a:spcBef>
                <a:spcPct val="0"/>
              </a:spcBef>
              <a:spcAft>
                <a:spcPct val="0"/>
              </a:spcAft>
              <a:defRPr sz="2300">
                <a:solidFill>
                  <a:schemeClr val="tx1"/>
                </a:solidFill>
                <a:latin typeface="Arial" charset="0"/>
                <a:ea typeface="ＭＳ Ｐゴシック" charset="0"/>
              </a:defRPr>
            </a:lvl7pPr>
            <a:lvl8pPr marL="3243491" indent="-216233" eaLnBrk="0" fontAlgn="base" hangingPunct="0">
              <a:spcBef>
                <a:spcPct val="0"/>
              </a:spcBef>
              <a:spcAft>
                <a:spcPct val="0"/>
              </a:spcAft>
              <a:defRPr sz="2300">
                <a:solidFill>
                  <a:schemeClr val="tx1"/>
                </a:solidFill>
                <a:latin typeface="Arial" charset="0"/>
                <a:ea typeface="ＭＳ Ｐゴシック" charset="0"/>
              </a:defRPr>
            </a:lvl8pPr>
            <a:lvl9pPr marL="3675957" indent="-216233" eaLnBrk="0" fontAlgn="base" hangingPunct="0">
              <a:spcBef>
                <a:spcPct val="0"/>
              </a:spcBef>
              <a:spcAft>
                <a:spcPct val="0"/>
              </a:spcAft>
              <a:defRPr sz="2300">
                <a:solidFill>
                  <a:schemeClr val="tx1"/>
                </a:solidFill>
                <a:latin typeface="Arial" charset="0"/>
                <a:ea typeface="ＭＳ Ｐゴシック" charset="0"/>
              </a:defRPr>
            </a:lvl9pPr>
          </a:lstStyle>
          <a:p>
            <a:pPr eaLnBrk="1" hangingPunct="1"/>
            <a:fld id="{CE3872BE-BD1F-F041-9205-6B93831630A2}" type="slidenum">
              <a:rPr lang="en-US" sz="1200">
                <a:ea typeface="SimSun" charset="0"/>
                <a:cs typeface="SimSun" charset="0"/>
              </a:rPr>
              <a:pPr eaLnBrk="1" hangingPunct="1"/>
              <a:t>42</a:t>
            </a:fld>
            <a:endParaRPr lang="en-US" sz="1200">
              <a:ea typeface="SimSun" charset="0"/>
              <a:cs typeface="SimSun" charset="0"/>
            </a:endParaRPr>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a:cs typeface="SimSun" charset="0"/>
              </a:rPr>
              <a:t>Did not mention error handling and resilience here but also major factor of course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Arial" charset="0"/>
                <a:ea typeface="ＭＳ Ｐゴシック" charset="0"/>
                <a:cs typeface="SimSun" pitchFamily="2" charset="-122"/>
              </a:rPr>
              <a:t>The </a:t>
            </a:r>
            <a:r>
              <a:rPr lang="en-US" sz="1100" dirty="0" err="1">
                <a:latin typeface="Arial" charset="0"/>
                <a:ea typeface="ＭＳ Ｐゴシック" charset="0"/>
                <a:cs typeface="SimSun" pitchFamily="2" charset="-122"/>
              </a:rPr>
              <a:t>transputer</a:t>
            </a:r>
            <a:r>
              <a:rPr lang="en-US" sz="1100" dirty="0">
                <a:latin typeface="Arial" charset="0"/>
                <a:ea typeface="ＭＳ Ｐゴシック" charset="0"/>
                <a:cs typeface="SimSun" pitchFamily="2" charset="-122"/>
              </a:rPr>
              <a:t> (the name deriving from </a:t>
            </a:r>
            <a:r>
              <a:rPr lang="en-US" sz="1100" i="1" dirty="0">
                <a:latin typeface="Arial" charset="0"/>
                <a:ea typeface="ＭＳ Ｐゴシック" charset="0"/>
                <a:cs typeface="SimSun" pitchFamily="2" charset="-122"/>
              </a:rPr>
              <a:t>trans</a:t>
            </a:r>
            <a:r>
              <a:rPr lang="en-US" sz="1100" dirty="0">
                <a:latin typeface="Arial" charset="0"/>
                <a:ea typeface="ＭＳ Ｐゴシック" charset="0"/>
                <a:cs typeface="SimSun" pitchFamily="2" charset="-122"/>
              </a:rPr>
              <a:t>istor and com</a:t>
            </a:r>
            <a:r>
              <a:rPr lang="en-US" sz="1100" i="1" dirty="0">
                <a:latin typeface="Arial" charset="0"/>
                <a:ea typeface="ＭＳ Ｐゴシック" charset="0"/>
                <a:cs typeface="SimSun" pitchFamily="2" charset="-122"/>
              </a:rPr>
              <a:t>puter</a:t>
            </a:r>
            <a:r>
              <a:rPr lang="en-US" sz="1100" baseline="30000" dirty="0">
                <a:latin typeface="Arial" charset="0"/>
                <a:ea typeface="ＭＳ Ｐゴシック" charset="0"/>
                <a:cs typeface="SimSun" pitchFamily="2" charset="-122"/>
              </a:rPr>
              <a:t>[2]</a:t>
            </a:r>
            <a:r>
              <a:rPr lang="en-US" sz="1100" dirty="0">
                <a:latin typeface="Arial" charset="0"/>
                <a:ea typeface="ＭＳ Ｐゴシック" charset="0"/>
                <a:cs typeface="SimSun" pitchFamily="2" charset="-122"/>
              </a:rPr>
              <a:t>) was the first general purpose microprocessor designed specifically to be used in </a:t>
            </a:r>
            <a:r>
              <a:rPr lang="en-US" sz="1100" dirty="0">
                <a:latin typeface="Arial" charset="0"/>
                <a:ea typeface="ＭＳ Ｐゴシック" charset="0"/>
                <a:cs typeface="SimSun" pitchFamily="2" charset="-122"/>
                <a:hlinkClick r:id="rId3"/>
              </a:rPr>
              <a:t>parallel computing systems. The goal was to produce a family of chips ranging in power and cost that could be wired together to form a complete parallel computer. The name was selected to indicate the role the individual transputers would play: numbers of them would be used as basic building blocks, just as </a:t>
            </a:r>
            <a:r>
              <a:rPr lang="en-US" sz="1100" dirty="0">
                <a:latin typeface="Arial" charset="0"/>
                <a:ea typeface="ＭＳ Ｐゴシック" charset="0"/>
                <a:cs typeface="SimSun" pitchFamily="2" charset="-122"/>
                <a:hlinkClick r:id="rId4"/>
              </a:rPr>
              <a:t>transistors had earlier.</a:t>
            </a:r>
          </a:p>
          <a:p>
            <a:r>
              <a:rPr lang="en-US" sz="1100" dirty="0">
                <a:latin typeface="Arial" charset="0"/>
                <a:ea typeface="ＭＳ Ｐゴシック" charset="0"/>
                <a:cs typeface="SimSun" pitchFamily="2" charset="-122"/>
              </a:rPr>
              <a:t>Originally the plan was to make the </a:t>
            </a:r>
            <a:r>
              <a:rPr lang="en-US" sz="1100" dirty="0" err="1">
                <a:latin typeface="Arial" charset="0"/>
                <a:ea typeface="ＭＳ Ｐゴシック" charset="0"/>
                <a:cs typeface="SimSun" pitchFamily="2" charset="-122"/>
              </a:rPr>
              <a:t>transputer</a:t>
            </a:r>
            <a:r>
              <a:rPr lang="en-US" sz="1100" dirty="0">
                <a:latin typeface="Arial" charset="0"/>
                <a:ea typeface="ＭＳ Ｐゴシック" charset="0"/>
                <a:cs typeface="SimSun" pitchFamily="2" charset="-122"/>
              </a:rPr>
              <a:t> cost only a few dollars per unit. </a:t>
            </a:r>
            <a:r>
              <a:rPr lang="en-US" sz="1100" dirty="0" err="1">
                <a:latin typeface="Arial" charset="0"/>
                <a:ea typeface="ＭＳ Ｐゴシック" charset="0"/>
                <a:cs typeface="SimSun" pitchFamily="2" charset="-122"/>
              </a:rPr>
              <a:t>Inmos</a:t>
            </a:r>
            <a:r>
              <a:rPr lang="en-US" sz="1100" dirty="0">
                <a:latin typeface="Arial" charset="0"/>
                <a:ea typeface="ＭＳ Ｐゴシック" charset="0"/>
                <a:cs typeface="SimSun" pitchFamily="2" charset="-122"/>
              </a:rPr>
              <a:t> saw them being used for practically everything, from operating as the main CPU for a computer to acting as a channel controller for disk drives. </a:t>
            </a:r>
            <a:r>
              <a:rPr lang="en-US" sz="1100" dirty="0">
                <a:latin typeface="Arial" charset="0"/>
                <a:ea typeface="ＭＳ Ｐゴシック" charset="0"/>
                <a:cs typeface="SimSun" pitchFamily="2" charset="-122"/>
                <a:hlinkClick r:id="rId5"/>
              </a:rPr>
              <a:t>in the same machine. Spare cyces on any of these transputers could be used for other tasks, greatly increasing the overall performance of the machines.</a:t>
            </a:r>
            <a:endParaRPr lang="en-US" dirty="0"/>
          </a:p>
        </p:txBody>
      </p:sp>
      <p:sp>
        <p:nvSpPr>
          <p:cNvPr id="4" name="Slide Number Placeholder 3"/>
          <p:cNvSpPr>
            <a:spLocks noGrp="1"/>
          </p:cNvSpPr>
          <p:nvPr>
            <p:ph type="sldNum" sz="quarter" idx="10"/>
          </p:nvPr>
        </p:nvSpPr>
        <p:spPr/>
        <p:txBody>
          <a:bodyPr/>
          <a:lstStyle/>
          <a:p>
            <a:pPr>
              <a:defRPr/>
            </a:pPr>
            <a:fld id="{1A584818-C540-344C-B93E-053922981D49}" type="slidenum">
              <a:rPr lang="en-US" altLang="zh-CN" smtClean="0"/>
              <a:pPr>
                <a:defRPr/>
              </a:pPr>
              <a:t>5</a:t>
            </a:fld>
            <a:endParaRPr lang="en-US" altLang="zh-CN"/>
          </a:p>
        </p:txBody>
      </p:sp>
    </p:spTree>
    <p:extLst>
      <p:ext uri="{BB962C8B-B14F-4D97-AF65-F5344CB8AC3E}">
        <p14:creationId xmlns:p14="http://schemas.microsoft.com/office/powerpoint/2010/main" val="3909004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Structured…</a:t>
            </a:r>
            <a:endParaRPr lang="en-US" dirty="0"/>
          </a:p>
        </p:txBody>
      </p:sp>
      <p:sp>
        <p:nvSpPr>
          <p:cNvPr id="4" name="Slide Number Placeholder 3"/>
          <p:cNvSpPr>
            <a:spLocks noGrp="1"/>
          </p:cNvSpPr>
          <p:nvPr>
            <p:ph type="sldNum" sz="quarter" idx="10"/>
          </p:nvPr>
        </p:nvSpPr>
        <p:spPr/>
        <p:txBody>
          <a:bodyPr/>
          <a:lstStyle/>
          <a:p>
            <a:fld id="{1BFAC337-E435-2A48-885F-F2471D6646C8}" type="slidenum">
              <a:rPr lang="en-US" smtClean="0"/>
              <a:t>7</a:t>
            </a:fld>
            <a:endParaRPr lang="en-US"/>
          </a:p>
        </p:txBody>
      </p:sp>
    </p:spTree>
    <p:extLst>
      <p:ext uri="{BB962C8B-B14F-4D97-AF65-F5344CB8AC3E}">
        <p14:creationId xmlns:p14="http://schemas.microsoft.com/office/powerpoint/2010/main" val="2990239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7C51B1-93EF-2642-B6C4-F6E4FEAD6926}" type="slidenum">
              <a:rPr lang="en-US"/>
              <a:pPr/>
              <a:t>8</a:t>
            </a:fld>
            <a:endParaRPr lang="en-US"/>
          </a:p>
        </p:txBody>
      </p:sp>
      <p:sp>
        <p:nvSpPr>
          <p:cNvPr id="141314" name="Rectangle 2"/>
          <p:cNvSpPr>
            <a:spLocks noGrp="1" noRot="1" noChangeAspect="1" noChangeArrowheads="1" noTextEdit="1"/>
          </p:cNvSpPr>
          <p:nvPr>
            <p:ph type="sldImg"/>
          </p:nvPr>
        </p:nvSpPr>
        <p:spPr>
          <a:xfrm>
            <a:off x="1152525" y="692150"/>
            <a:ext cx="4556125" cy="3416300"/>
          </a:xfrm>
          <a:ln cap="flat"/>
          <a:extLst>
            <a:ext uri="{FAA26D3D-D897-4be2-8F04-BA451C77F1D7}">
              <ma14:placeholderFlag xmlns:ma14="http://schemas.microsoft.com/office/mac/drawingml/2011/main" val="1"/>
            </a:ext>
          </a:extLst>
        </p:spPr>
      </p:sp>
      <p:sp>
        <p:nvSpPr>
          <p:cNvPr id="14131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023761-4B98-0B41-ADDF-A459D37E8635}" type="slidenum">
              <a:rPr lang="en-US"/>
              <a:pPr/>
              <a:t>10</a:t>
            </a:fld>
            <a:endParaRPr lang="en-US"/>
          </a:p>
        </p:txBody>
      </p:sp>
      <p:sp>
        <p:nvSpPr>
          <p:cNvPr id="216066" name="Rectangle 2"/>
          <p:cNvSpPr>
            <a:spLocks noGrp="1" noRot="1" noChangeAspect="1" noChangeArrowheads="1" noTextEdit="1"/>
          </p:cNvSpPr>
          <p:nvPr>
            <p:ph type="sldImg"/>
          </p:nvPr>
        </p:nvSpPr>
        <p:spPr>
          <a:xfrm>
            <a:off x="1152525" y="692150"/>
            <a:ext cx="4556125" cy="3416300"/>
          </a:xfrm>
          <a:ln cap="flat"/>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a:ln/>
        </p:spPr>
        <p:txBody>
          <a:bodyPr/>
          <a:lstStyle/>
          <a:p>
            <a:r>
              <a:rPr lang="en-US" dirty="0" smtClean="0"/>
              <a:t>Did not meet user needs. Implementations too slow. Too hard overall.</a:t>
            </a:r>
            <a:r>
              <a:rPr lang="en-US" baseline="0" dirty="0" smtClean="0"/>
              <a:t> Uses did not understand potential of staying (and fundamentally flawed, since compilers could not do good job on many codes)</a:t>
            </a:r>
          </a:p>
          <a:p>
            <a:r>
              <a:rPr lang="en-US" baseline="0" dirty="0" smtClean="0"/>
              <a:t>Hardware characteristics likely would have prevented this from working well.</a:t>
            </a:r>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1F863A-D5AA-2048-BF76-08C1A635D8BD}" type="slidenum">
              <a:rPr lang="en-US"/>
              <a:pPr/>
              <a:t>11</a:t>
            </a:fld>
            <a:endParaRPr lang="en-US"/>
          </a:p>
        </p:txBody>
      </p:sp>
      <p:sp>
        <p:nvSpPr>
          <p:cNvPr id="234498" name="Rectangle 2"/>
          <p:cNvSpPr>
            <a:spLocks noGrp="1" noRot="1" noChangeAspect="1" noChangeArrowheads="1" noTextEdit="1"/>
          </p:cNvSpPr>
          <p:nvPr>
            <p:ph type="sldImg"/>
          </p:nvPr>
        </p:nvSpPr>
        <p:spPr>
          <a:xfrm>
            <a:off x="1152525" y="692150"/>
            <a:ext cx="4556125" cy="3416300"/>
          </a:xfrm>
          <a:ln cap="flat"/>
          <a:extLst>
            <a:ext uri="{FAA26D3D-D897-4be2-8F04-BA451C77F1D7}">
              <ma14:placeholderFlag xmlns:ma14="http://schemas.microsoft.com/office/mac/drawingml/2011/main" val="1"/>
            </a:ext>
          </a:extLst>
        </p:spPr>
      </p:sp>
      <p:sp>
        <p:nvSpPr>
          <p:cNvPr id="23449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p:spPr>
        <p:txBody>
          <a:bodyPr/>
          <a:lstStyle/>
          <a:p>
            <a:fld id="{6008A778-BFA1-4CF0-8C60-BE57E2803354}" type="slidenum">
              <a:rPr lang="en-US"/>
              <a:pPr/>
              <a:t>13</a:t>
            </a:fld>
            <a:endParaRPr lang="en-US"/>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E41219-AF59-ED4F-BD23-070DC5C51E91}" type="datetimeFigureOut">
              <a:rPr lang="en-US" smtClean="0"/>
              <a:t>4/28/16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5CC1DF-FD05-9844-BBA0-B8A58089D3EC}" type="slidenum">
              <a:rPr lang="en-US" smtClean="0"/>
              <a:t>‹#›</a:t>
            </a:fld>
            <a:endParaRPr lang="en-US"/>
          </a:p>
        </p:txBody>
      </p:sp>
    </p:spTree>
    <p:extLst>
      <p:ext uri="{BB962C8B-B14F-4D97-AF65-F5344CB8AC3E}">
        <p14:creationId xmlns:p14="http://schemas.microsoft.com/office/powerpoint/2010/main" val="879481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E41219-AF59-ED4F-BD23-070DC5C51E91}" type="datetimeFigureOut">
              <a:rPr lang="en-US" smtClean="0"/>
              <a:t>4/28/16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5CC1DF-FD05-9844-BBA0-B8A58089D3EC}" type="slidenum">
              <a:rPr lang="en-US" smtClean="0"/>
              <a:t>‹#›</a:t>
            </a:fld>
            <a:endParaRPr lang="en-US"/>
          </a:p>
        </p:txBody>
      </p:sp>
    </p:spTree>
    <p:extLst>
      <p:ext uri="{BB962C8B-B14F-4D97-AF65-F5344CB8AC3E}">
        <p14:creationId xmlns:p14="http://schemas.microsoft.com/office/powerpoint/2010/main" val="850760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E41219-AF59-ED4F-BD23-070DC5C51E91}" type="datetimeFigureOut">
              <a:rPr lang="en-US" smtClean="0"/>
              <a:t>4/28/16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5CC1DF-FD05-9844-BBA0-B8A58089D3EC}" type="slidenum">
              <a:rPr lang="en-US" smtClean="0"/>
              <a:t>‹#›</a:t>
            </a:fld>
            <a:endParaRPr lang="en-US"/>
          </a:p>
        </p:txBody>
      </p:sp>
    </p:spTree>
    <p:extLst>
      <p:ext uri="{BB962C8B-B14F-4D97-AF65-F5344CB8AC3E}">
        <p14:creationId xmlns:p14="http://schemas.microsoft.com/office/powerpoint/2010/main" val="2458490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E41219-AF59-ED4F-BD23-070DC5C51E91}" type="datetimeFigureOut">
              <a:rPr lang="en-US" smtClean="0"/>
              <a:t>4/28/16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5CC1DF-FD05-9844-BBA0-B8A58089D3EC}" type="slidenum">
              <a:rPr lang="en-US" smtClean="0"/>
              <a:t>‹#›</a:t>
            </a:fld>
            <a:endParaRPr lang="en-US"/>
          </a:p>
        </p:txBody>
      </p:sp>
    </p:spTree>
    <p:extLst>
      <p:ext uri="{BB962C8B-B14F-4D97-AF65-F5344CB8AC3E}">
        <p14:creationId xmlns:p14="http://schemas.microsoft.com/office/powerpoint/2010/main" val="3575520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E41219-AF59-ED4F-BD23-070DC5C51E91}" type="datetimeFigureOut">
              <a:rPr lang="en-US" smtClean="0"/>
              <a:t>4/28/16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5CC1DF-FD05-9844-BBA0-B8A58089D3EC}" type="slidenum">
              <a:rPr lang="en-US" smtClean="0"/>
              <a:t>‹#›</a:t>
            </a:fld>
            <a:endParaRPr lang="en-US"/>
          </a:p>
        </p:txBody>
      </p:sp>
    </p:spTree>
    <p:extLst>
      <p:ext uri="{BB962C8B-B14F-4D97-AF65-F5344CB8AC3E}">
        <p14:creationId xmlns:p14="http://schemas.microsoft.com/office/powerpoint/2010/main" val="1486169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E41219-AF59-ED4F-BD23-070DC5C51E91}" type="datetimeFigureOut">
              <a:rPr lang="en-US" smtClean="0"/>
              <a:t>4/28/16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5CC1DF-FD05-9844-BBA0-B8A58089D3EC}" type="slidenum">
              <a:rPr lang="en-US" smtClean="0"/>
              <a:t>‹#›</a:t>
            </a:fld>
            <a:endParaRPr lang="en-US"/>
          </a:p>
        </p:txBody>
      </p:sp>
    </p:spTree>
    <p:extLst>
      <p:ext uri="{BB962C8B-B14F-4D97-AF65-F5344CB8AC3E}">
        <p14:creationId xmlns:p14="http://schemas.microsoft.com/office/powerpoint/2010/main" val="2785848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E41219-AF59-ED4F-BD23-070DC5C51E91}" type="datetimeFigureOut">
              <a:rPr lang="en-US" smtClean="0"/>
              <a:t>4/28/16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5CC1DF-FD05-9844-BBA0-B8A58089D3EC}" type="slidenum">
              <a:rPr lang="en-US" smtClean="0"/>
              <a:t>‹#›</a:t>
            </a:fld>
            <a:endParaRPr lang="en-US"/>
          </a:p>
        </p:txBody>
      </p:sp>
    </p:spTree>
    <p:extLst>
      <p:ext uri="{BB962C8B-B14F-4D97-AF65-F5344CB8AC3E}">
        <p14:creationId xmlns:p14="http://schemas.microsoft.com/office/powerpoint/2010/main" val="3777762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E41219-AF59-ED4F-BD23-070DC5C51E91}" type="datetimeFigureOut">
              <a:rPr lang="en-US" smtClean="0"/>
              <a:t>4/28/16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5CC1DF-FD05-9844-BBA0-B8A58089D3EC}" type="slidenum">
              <a:rPr lang="en-US" smtClean="0"/>
              <a:t>‹#›</a:t>
            </a:fld>
            <a:endParaRPr lang="en-US"/>
          </a:p>
        </p:txBody>
      </p:sp>
    </p:spTree>
    <p:extLst>
      <p:ext uri="{BB962C8B-B14F-4D97-AF65-F5344CB8AC3E}">
        <p14:creationId xmlns:p14="http://schemas.microsoft.com/office/powerpoint/2010/main" val="1974221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E41219-AF59-ED4F-BD23-070DC5C51E91}" type="datetimeFigureOut">
              <a:rPr lang="en-US" smtClean="0"/>
              <a:t>4/28/16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5CC1DF-FD05-9844-BBA0-B8A58089D3EC}" type="slidenum">
              <a:rPr lang="en-US" smtClean="0"/>
              <a:t>‹#›</a:t>
            </a:fld>
            <a:endParaRPr lang="en-US"/>
          </a:p>
        </p:txBody>
      </p:sp>
    </p:spTree>
    <p:extLst>
      <p:ext uri="{BB962C8B-B14F-4D97-AF65-F5344CB8AC3E}">
        <p14:creationId xmlns:p14="http://schemas.microsoft.com/office/powerpoint/2010/main" val="1961540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E41219-AF59-ED4F-BD23-070DC5C51E91}" type="datetimeFigureOut">
              <a:rPr lang="en-US" smtClean="0"/>
              <a:t>4/28/16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5CC1DF-FD05-9844-BBA0-B8A58089D3EC}" type="slidenum">
              <a:rPr lang="en-US" smtClean="0"/>
              <a:t>‹#›</a:t>
            </a:fld>
            <a:endParaRPr lang="en-US"/>
          </a:p>
        </p:txBody>
      </p:sp>
    </p:spTree>
    <p:extLst>
      <p:ext uri="{BB962C8B-B14F-4D97-AF65-F5344CB8AC3E}">
        <p14:creationId xmlns:p14="http://schemas.microsoft.com/office/powerpoint/2010/main" val="3255981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E41219-AF59-ED4F-BD23-070DC5C51E91}" type="datetimeFigureOut">
              <a:rPr lang="en-US" smtClean="0"/>
              <a:t>4/28/16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5CC1DF-FD05-9844-BBA0-B8A58089D3EC}" type="slidenum">
              <a:rPr lang="en-US" smtClean="0"/>
              <a:t>‹#›</a:t>
            </a:fld>
            <a:endParaRPr lang="en-US"/>
          </a:p>
        </p:txBody>
      </p:sp>
    </p:spTree>
    <p:extLst>
      <p:ext uri="{BB962C8B-B14F-4D97-AF65-F5344CB8AC3E}">
        <p14:creationId xmlns:p14="http://schemas.microsoft.com/office/powerpoint/2010/main" val="132699455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8000">
              <a:srgbClr val="292378"/>
            </a:gs>
            <a:gs pos="96000">
              <a:srgbClr val="B30020"/>
            </a:gs>
            <a:gs pos="94000">
              <a:srgbClr val="FEC330"/>
            </a:gs>
            <a:gs pos="95000">
              <a:srgbClr val="F17326"/>
            </a:gs>
            <a:gs pos="92000">
              <a:schemeClr val="bg1"/>
            </a:gs>
          </a:gsLst>
          <a:lin ang="11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78785"/>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504113"/>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031781" y="622178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E41219-AF59-ED4F-BD23-070DC5C51E91}" type="datetimeFigureOut">
              <a:rPr lang="en-US" smtClean="0"/>
              <a:t>4/28/16</a:t>
            </a:fld>
            <a:endParaRPr lang="en-US"/>
          </a:p>
        </p:txBody>
      </p:sp>
      <p:sp>
        <p:nvSpPr>
          <p:cNvPr id="5" name="Footer Placeholder 4"/>
          <p:cNvSpPr>
            <a:spLocks noGrp="1"/>
          </p:cNvSpPr>
          <p:nvPr>
            <p:ph type="ftr" sz="quarter" idx="3"/>
          </p:nvPr>
        </p:nvSpPr>
        <p:spPr>
          <a:xfrm>
            <a:off x="3136181" y="622178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165381" y="6221782"/>
            <a:ext cx="52141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5CC1DF-FD05-9844-BBA0-B8A58089D3EC}" type="slidenum">
              <a:rPr lang="en-US" smtClean="0"/>
              <a:t>‹#›</a:t>
            </a:fld>
            <a:endParaRPr lang="en-US"/>
          </a:p>
        </p:txBody>
      </p:sp>
      <p:cxnSp>
        <p:nvCxnSpPr>
          <p:cNvPr id="8" name="Straight Connector 7"/>
          <p:cNvCxnSpPr/>
          <p:nvPr/>
        </p:nvCxnSpPr>
        <p:spPr>
          <a:xfrm>
            <a:off x="457200" y="6125929"/>
            <a:ext cx="8229600" cy="0"/>
          </a:xfrm>
          <a:prstGeom prst="line">
            <a:avLst/>
          </a:prstGeom>
          <a:ln>
            <a:gradFill flip="none" rotWithShape="1">
              <a:gsLst>
                <a:gs pos="10000">
                  <a:srgbClr val="292378"/>
                </a:gs>
                <a:gs pos="85000">
                  <a:srgbClr val="FEC330"/>
                </a:gs>
                <a:gs pos="25000">
                  <a:srgbClr val="B30020"/>
                </a:gs>
                <a:gs pos="70000">
                  <a:srgbClr val="F17326"/>
                </a:gs>
              </a:gsLst>
              <a:lin ang="0" scaled="1"/>
              <a:tileRect/>
            </a:gradFill>
          </a:ln>
        </p:spPr>
        <p:style>
          <a:lnRef idx="2">
            <a:schemeClr val="accent1"/>
          </a:lnRef>
          <a:fillRef idx="0">
            <a:schemeClr val="accent1"/>
          </a:fillRef>
          <a:effectRef idx="1">
            <a:schemeClr val="accent1"/>
          </a:effectRef>
          <a:fontRef idx="minor">
            <a:schemeClr val="tx1"/>
          </a:fontRef>
        </p:style>
      </p:cxnSp>
      <p:pic>
        <p:nvPicPr>
          <p:cNvPr id="9" name="Picture 8" descr="IACS-LOGO-HORIZONTAL-COLOR.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57199" y="6221782"/>
            <a:ext cx="2678982" cy="556831"/>
          </a:xfrm>
          <a:prstGeom prst="rect">
            <a:avLst/>
          </a:prstGeom>
        </p:spPr>
      </p:pic>
    </p:spTree>
    <p:extLst>
      <p:ext uri="{BB962C8B-B14F-4D97-AF65-F5344CB8AC3E}">
        <p14:creationId xmlns:p14="http://schemas.microsoft.com/office/powerpoint/2010/main" val="30134952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jpeg"/><Relationship Id="rId3"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tags" Target="../tags/tag6.xml"/><Relationship Id="rId4" Type="http://schemas.openxmlformats.org/officeDocument/2006/relationships/tags" Target="../tags/tag7.xml"/><Relationship Id="rId5" Type="http://schemas.openxmlformats.org/officeDocument/2006/relationships/slideLayout" Target="../slideLayouts/slideLayout2.xml"/><Relationship Id="rId6" Type="http://schemas.openxmlformats.org/officeDocument/2006/relationships/notesSlide" Target="../notesSlides/notesSlide9.xml"/><Relationship Id="rId7" Type="http://schemas.openxmlformats.org/officeDocument/2006/relationships/image" Target="../media/image11.jpeg"/><Relationship Id="rId8" Type="http://schemas.openxmlformats.org/officeDocument/2006/relationships/image" Target="../media/image12.jpeg"/><Relationship Id="rId1" Type="http://schemas.openxmlformats.org/officeDocument/2006/relationships/tags" Target="../tags/tag4.xml"/><Relationship Id="rId2" Type="http://schemas.openxmlformats.org/officeDocument/2006/relationships/tags" Target="../tags/tag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3" Type="http://schemas.openxmlformats.org/officeDocument/2006/relationships/tags" Target="../tags/tag10.xml"/><Relationship Id="rId4" Type="http://schemas.openxmlformats.org/officeDocument/2006/relationships/tags" Target="../tags/tag11.xml"/><Relationship Id="rId5" Type="http://schemas.openxmlformats.org/officeDocument/2006/relationships/tags" Target="../tags/tag12.xml"/><Relationship Id="rId6" Type="http://schemas.openxmlformats.org/officeDocument/2006/relationships/tags" Target="../tags/tag13.xml"/><Relationship Id="rId7" Type="http://schemas.openxmlformats.org/officeDocument/2006/relationships/slideLayout" Target="../slideLayouts/slideLayout6.xml"/><Relationship Id="rId8" Type="http://schemas.openxmlformats.org/officeDocument/2006/relationships/notesSlide" Target="../notesSlides/notesSlide11.xml"/><Relationship Id="rId9" Type="http://schemas.openxmlformats.org/officeDocument/2006/relationships/image" Target="../media/image14.png"/><Relationship Id="rId10" Type="http://schemas.openxmlformats.org/officeDocument/2006/relationships/image" Target="../media/image15.jpeg"/><Relationship Id="rId11" Type="http://schemas.openxmlformats.org/officeDocument/2006/relationships/image" Target="../media/image16.png"/><Relationship Id="rId1" Type="http://schemas.openxmlformats.org/officeDocument/2006/relationships/tags" Target="../tags/tag8.xml"/><Relationship Id="rId2" Type="http://schemas.openxmlformats.org/officeDocument/2006/relationships/tags" Target="../tags/tag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3" Type="http://schemas.openxmlformats.org/officeDocument/2006/relationships/tags" Target="../tags/tag16.xml"/><Relationship Id="rId4" Type="http://schemas.openxmlformats.org/officeDocument/2006/relationships/tags" Target="../tags/tag17.xml"/><Relationship Id="rId5" Type="http://schemas.openxmlformats.org/officeDocument/2006/relationships/slideLayout" Target="../slideLayouts/slideLayout2.xml"/><Relationship Id="rId6" Type="http://schemas.openxmlformats.org/officeDocument/2006/relationships/notesSlide" Target="../notesSlides/notesSlide14.xml"/><Relationship Id="rId1" Type="http://schemas.openxmlformats.org/officeDocument/2006/relationships/tags" Target="../tags/tag14.xml"/><Relationship Id="rId2" Type="http://schemas.openxmlformats.org/officeDocument/2006/relationships/tags" Target="../tags/tag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emf"/></Relationships>
</file>

<file path=ppt/slides/_rels/slide21.xml.rels><?xml version="1.0" encoding="UTF-8" standalone="yes"?>
<Relationships xmlns="http://schemas.openxmlformats.org/package/2006/relationships"><Relationship Id="rId3" Type="http://schemas.openxmlformats.org/officeDocument/2006/relationships/image" Target="../media/image19.emf"/><Relationship Id="rId4" Type="http://schemas.openxmlformats.org/officeDocument/2006/relationships/image" Target="../media/image20.emf"/><Relationship Id="rId5" Type="http://schemas.openxmlformats.org/officeDocument/2006/relationships/image" Target="../media/image21.emf"/><Relationship Id="rId1" Type="http://schemas.openxmlformats.org/officeDocument/2006/relationships/slideLayout" Target="../slideLayouts/slideLayout2.xml"/><Relationship Id="rId2" Type="http://schemas.openxmlformats.org/officeDocument/2006/relationships/image" Target="../media/image18.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hyperlink" Target="http://www.openacc-standard.org/" TargetMode="External"/><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image" Target="../media/image24.emf"/><Relationship Id="rId5" Type="http://schemas.openxmlformats.org/officeDocument/2006/relationships/image" Target="../media/image25.emf"/><Relationship Id="rId1" Type="http://schemas.openxmlformats.org/officeDocument/2006/relationships/tags" Target="../tags/tag18.x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9.xml"/><Relationship Id="rId5" Type="http://schemas.openxmlformats.org/officeDocument/2006/relationships/image" Target="../media/image26.emf"/><Relationship Id="rId6" Type="http://schemas.openxmlformats.org/officeDocument/2006/relationships/image" Target="../media/image27.emf"/><Relationship Id="rId1" Type="http://schemas.openxmlformats.org/officeDocument/2006/relationships/tags" Target="../tags/tag19.xml"/><Relationship Id="rId2" Type="http://schemas.openxmlformats.org/officeDocument/2006/relationships/tags" Target="../tags/tag20.xml"/></Relationships>
</file>

<file path=ppt/slides/_rels/slide27.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Layout" Target="../slideLayouts/slideLayout2.xml"/><Relationship Id="rId3" Type="http://schemas.openxmlformats.org/officeDocument/2006/relationships/notesSlide" Target="../notesSlides/notesSlide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3.png"/><Relationship Id="rId5" Type="http://schemas.openxmlformats.org/officeDocument/2006/relationships/image" Target="../media/image4.jpeg"/><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chart" Target="../charts/chart1.xml"/><Relationship Id="rId5" Type="http://schemas.openxmlformats.org/officeDocument/2006/relationships/chart" Target="../charts/chart2.xml"/><Relationship Id="rId1" Type="http://schemas.openxmlformats.org/officeDocument/2006/relationships/tags" Target="../tags/tag21.xml"/><Relationship Id="rId2"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28.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jpeg"/><Relationship Id="rId7"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8.xml"/><Relationship Id="rId4" Type="http://schemas.openxmlformats.org/officeDocument/2006/relationships/image" Target="../media/image38.png"/><Relationship Id="rId5" Type="http://schemas.openxmlformats.org/officeDocument/2006/relationships/image" Target="../media/image39.png"/><Relationship Id="rId6" Type="http://schemas.openxmlformats.org/officeDocument/2006/relationships/image" Target="../media/image40.png"/><Relationship Id="rId7" Type="http://schemas.openxmlformats.org/officeDocument/2006/relationships/image" Target="../media/image41.png"/><Relationship Id="rId1" Type="http://schemas.openxmlformats.org/officeDocument/2006/relationships/themeOverride" Target="../theme/themeOverride4.xml"/><Relationship Id="rId2"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chart" Target="../charts/chart3.xml"/></Relationships>
</file>

<file path=ppt/slides/_rels/slide39.xml.rels><?xml version="1.0" encoding="UTF-8" standalone="yes"?>
<Relationships xmlns="http://schemas.openxmlformats.org/package/2006/relationships"><Relationship Id="rId1" Type="http://schemas.openxmlformats.org/officeDocument/2006/relationships/tags" Target="../tags/tag22.xml"/><Relationship Id="rId2" Type="http://schemas.openxmlformats.org/officeDocument/2006/relationships/slideLayout" Target="../slideLayouts/slideLayout7.xml"/><Relationship Id="rId3"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4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33.xml"/><Relationship Id="rId1" Type="http://schemas.openxmlformats.org/officeDocument/2006/relationships/tags" Target="../tags/tag23.xml"/><Relationship Id="rId2" Type="http://schemas.openxmlformats.org/officeDocument/2006/relationships/tags" Target="../tags/tag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7.jpeg"/><Relationship Id="rId5" Type="http://schemas.openxmlformats.org/officeDocument/2006/relationships/image" Target="../media/image8.jpeg"/><Relationship Id="rId1" Type="http://schemas.openxmlformats.org/officeDocument/2006/relationships/tags" Target="../tags/tag3.xml"/><Relationship Id="rId2"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8012"/>
            <a:ext cx="7543800" cy="2593975"/>
          </a:xfrm>
        </p:spPr>
        <p:txBody>
          <a:bodyPr>
            <a:noAutofit/>
          </a:bodyPr>
          <a:lstStyle/>
          <a:p>
            <a:pPr algn="ctr"/>
            <a:r>
              <a:rPr lang="en-US" altLang="zh-CN" sz="4800" dirty="0" smtClean="0"/>
              <a:t>Directive</a:t>
            </a:r>
            <a:r>
              <a:rPr lang="en-US" altLang="zh-CN" sz="4800" dirty="0"/>
              <a:t>-Based Parallel Programming </a:t>
            </a:r>
            <a:r>
              <a:rPr lang="en-US" altLang="zh-CN" sz="4800" dirty="0" smtClean="0"/>
              <a:t>at Scale? </a:t>
            </a:r>
            <a:endParaRPr lang="en-US" sz="4800" dirty="0">
              <a:solidFill>
                <a:srgbClr val="D1282E"/>
              </a:solidFill>
            </a:endParaRPr>
          </a:p>
        </p:txBody>
      </p:sp>
      <p:pic>
        <p:nvPicPr>
          <p:cNvPr id="7" name="Picture 6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53506" y="5903205"/>
            <a:ext cx="1890494" cy="588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6"/>
          <p:cNvSpPr txBox="1">
            <a:spLocks noChangeArrowheads="1"/>
          </p:cNvSpPr>
          <p:nvPr>
            <p:custDataLst>
              <p:tags r:id="rId1"/>
            </p:custDataLst>
          </p:nvPr>
        </p:nvSpPr>
        <p:spPr bwMode="auto">
          <a:xfrm>
            <a:off x="6124575" y="6491304"/>
            <a:ext cx="30194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altLang="zh-CN" sz="1600" dirty="0">
                <a:solidFill>
                  <a:srgbClr val="0033CC"/>
                </a:solidFill>
                <a:ea typeface="SimSun" charset="0"/>
                <a:cs typeface="SimSun" charset="0"/>
              </a:rPr>
              <a:t>http://</a:t>
            </a:r>
            <a:r>
              <a:rPr lang="en-US" altLang="zh-CN" sz="1600" dirty="0" err="1">
                <a:solidFill>
                  <a:srgbClr val="0033CC"/>
                </a:solidFill>
                <a:ea typeface="SimSun" charset="0"/>
                <a:cs typeface="SimSun" charset="0"/>
              </a:rPr>
              <a:t>www.cs.uh.edu</a:t>
            </a:r>
            <a:r>
              <a:rPr lang="en-US" altLang="zh-CN" sz="1600" dirty="0">
                <a:solidFill>
                  <a:srgbClr val="0033CC"/>
                </a:solidFill>
                <a:ea typeface="SimSun" charset="0"/>
                <a:cs typeface="SimSun" charset="0"/>
              </a:rPr>
              <a:t>/~</a:t>
            </a:r>
            <a:r>
              <a:rPr lang="en-US" altLang="zh-CN" sz="1600" dirty="0" err="1">
                <a:solidFill>
                  <a:srgbClr val="0033CC"/>
                </a:solidFill>
                <a:ea typeface="SimSun" charset="0"/>
                <a:cs typeface="SimSun" charset="0"/>
              </a:rPr>
              <a:t>hpctools</a:t>
            </a:r>
            <a:endParaRPr lang="en-US" sz="1600" dirty="0">
              <a:solidFill>
                <a:srgbClr val="0033CC"/>
              </a:solidFill>
              <a:ea typeface="SimSun" charset="0"/>
              <a:cs typeface="SimSun" charset="0"/>
            </a:endParaRPr>
          </a:p>
        </p:txBody>
      </p:sp>
      <p:sp>
        <p:nvSpPr>
          <p:cNvPr id="4" name="Subtitle 3"/>
          <p:cNvSpPr>
            <a:spLocks noGrp="1"/>
          </p:cNvSpPr>
          <p:nvPr>
            <p:ph type="subTitle" idx="1"/>
          </p:nvPr>
        </p:nvSpPr>
        <p:spPr>
          <a:xfrm>
            <a:off x="1524002" y="3082458"/>
            <a:ext cx="6738470" cy="3162954"/>
          </a:xfrm>
        </p:spPr>
        <p:txBody>
          <a:bodyPr/>
          <a:lstStyle/>
          <a:p>
            <a:r>
              <a:rPr lang="en-US" dirty="0" smtClean="0"/>
              <a:t> </a:t>
            </a:r>
            <a:endParaRPr lang="en-US" dirty="0"/>
          </a:p>
        </p:txBody>
      </p:sp>
      <p:sp>
        <p:nvSpPr>
          <p:cNvPr id="10" name="Subtitle 2"/>
          <p:cNvSpPr txBox="1">
            <a:spLocks/>
          </p:cNvSpPr>
          <p:nvPr/>
        </p:nvSpPr>
        <p:spPr>
          <a:xfrm>
            <a:off x="1371600" y="3886200"/>
            <a:ext cx="6400800" cy="1752600"/>
          </a:xfrm>
          <a:prstGeom prst="rect">
            <a:avLst/>
          </a:prstGeom>
          <a:ln>
            <a:noFill/>
          </a:ln>
        </p:spPr>
        <p:txBody>
          <a:bodyPr vert="horz" lIns="91440" tIns="45720" rIns="91440" bIns="45720" rtlCol="0">
            <a:normAutofit fontScale="700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altLang="zh-CN" smtClean="0">
                <a:ln>
                  <a:solidFill>
                    <a:srgbClr val="000000"/>
                  </a:solidFill>
                </a:ln>
                <a:latin typeface="Arial" charset="0"/>
                <a:cs typeface="SimSun" charset="0"/>
              </a:rPr>
              <a:t>Barbara Chapman</a:t>
            </a:r>
          </a:p>
          <a:p>
            <a:r>
              <a:rPr lang="en-US" altLang="zh-CN" smtClean="0">
                <a:latin typeface="Arial" charset="0"/>
                <a:cs typeface="SimSun" charset="0"/>
              </a:rPr>
              <a:t>Stony Brook University</a:t>
            </a:r>
          </a:p>
          <a:p>
            <a:r>
              <a:rPr lang="en-US" altLang="zh-CN" smtClean="0">
                <a:latin typeface="Arial" charset="0"/>
                <a:cs typeface="SimSun" charset="0"/>
              </a:rPr>
              <a:t>Brookhaven National Laboratory </a:t>
            </a:r>
          </a:p>
          <a:p>
            <a:endParaRPr lang="en-US" smtClean="0"/>
          </a:p>
          <a:p>
            <a:r>
              <a:rPr lang="en-US" smtClean="0">
                <a:ln>
                  <a:solidFill>
                    <a:schemeClr val="tx1"/>
                  </a:solidFill>
                </a:ln>
              </a:rPr>
              <a:t>Charm++ Workshop, April 19 2016</a:t>
            </a:r>
            <a:endParaRPr lang="en-US" dirty="0">
              <a:ln>
                <a:solidFill>
                  <a:schemeClr val="tx1"/>
                </a:solidFill>
              </a:ln>
            </a:endParaRPr>
          </a:p>
        </p:txBody>
      </p:sp>
    </p:spTree>
    <p:extLst>
      <p:ext uri="{BB962C8B-B14F-4D97-AF65-F5344CB8AC3E}">
        <p14:creationId xmlns:p14="http://schemas.microsoft.com/office/powerpoint/2010/main" val="191141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p:txBody>
          <a:bodyPr/>
          <a:lstStyle/>
          <a:p>
            <a:r>
              <a:rPr lang="en-US" dirty="0" smtClean="0"/>
              <a:t>What Happened to HPF</a:t>
            </a:r>
            <a:r>
              <a:rPr lang="en-US" dirty="0"/>
              <a:t>?</a:t>
            </a:r>
          </a:p>
        </p:txBody>
      </p:sp>
      <p:sp>
        <p:nvSpPr>
          <p:cNvPr id="215043" name="Rectangle 3"/>
          <p:cNvSpPr>
            <a:spLocks noGrp="1" noChangeArrowheads="1"/>
          </p:cNvSpPr>
          <p:nvPr>
            <p:ph type="body" idx="1"/>
          </p:nvPr>
        </p:nvSpPr>
        <p:spPr/>
        <p:txBody>
          <a:bodyPr>
            <a:normAutofit/>
          </a:bodyPr>
          <a:lstStyle/>
          <a:p>
            <a:pPr>
              <a:lnSpc>
                <a:spcPct val="90000"/>
              </a:lnSpc>
            </a:pPr>
            <a:r>
              <a:rPr lang="en-US" sz="2800" dirty="0" smtClean="0"/>
              <a:t>Compilers slow to arrive, </a:t>
            </a:r>
            <a:r>
              <a:rPr lang="en-US" sz="2800" dirty="0"/>
              <a:t>and supported different styles of HPF programming</a:t>
            </a:r>
          </a:p>
          <a:p>
            <a:pPr lvl="1">
              <a:lnSpc>
                <a:spcPct val="90000"/>
              </a:lnSpc>
            </a:pPr>
            <a:r>
              <a:rPr lang="en-US" sz="2600" dirty="0"/>
              <a:t>Based upon Fortran 90, also slow to mature</a:t>
            </a:r>
          </a:p>
          <a:p>
            <a:pPr>
              <a:lnSpc>
                <a:spcPct val="90000"/>
              </a:lnSpc>
            </a:pPr>
            <a:r>
              <a:rPr lang="en-US" sz="2800" dirty="0" smtClean="0"/>
              <a:t>Considered </a:t>
            </a:r>
            <a:r>
              <a:rPr lang="en-US" sz="2800" dirty="0" smtClean="0"/>
              <a:t>suitable </a:t>
            </a:r>
            <a:r>
              <a:rPr lang="en-US" sz="2800" dirty="0" smtClean="0"/>
              <a:t>for structured (regular) grids only</a:t>
            </a:r>
          </a:p>
          <a:p>
            <a:pPr>
              <a:lnSpc>
                <a:spcPct val="90000"/>
              </a:lnSpc>
            </a:pPr>
            <a:r>
              <a:rPr lang="en-US" sz="2800" dirty="0"/>
              <a:t>MPI flexible and established by the time HPF compilers </a:t>
            </a:r>
            <a:r>
              <a:rPr lang="en-US" sz="2800" dirty="0" smtClean="0"/>
              <a:t>matured</a:t>
            </a:r>
          </a:p>
          <a:p>
            <a:pPr lvl="1">
              <a:lnSpc>
                <a:spcPct val="90000"/>
              </a:lnSpc>
            </a:pPr>
            <a:r>
              <a:rPr lang="en-US" sz="2600" dirty="0" smtClean="0"/>
              <a:t>Codified experience with early </a:t>
            </a:r>
            <a:r>
              <a:rPr lang="en-US" sz="2600" dirty="0" err="1" smtClean="0"/>
              <a:t>comms</a:t>
            </a:r>
            <a:r>
              <a:rPr lang="en-US" sz="2600" dirty="0" smtClean="0"/>
              <a:t> libraries</a:t>
            </a:r>
            <a:endParaRPr lang="en-US" sz="2600" dirty="0"/>
          </a:p>
          <a:p>
            <a:pPr>
              <a:lnSpc>
                <a:spcPct val="90000"/>
              </a:lnSpc>
            </a:pPr>
            <a:r>
              <a:rPr lang="en-US" sz="2800" dirty="0" smtClean="0"/>
              <a:t>Japanese </a:t>
            </a:r>
            <a:r>
              <a:rPr lang="en-US" sz="2800" dirty="0"/>
              <a:t>vendors </a:t>
            </a:r>
            <a:r>
              <a:rPr lang="en-US" sz="2800" dirty="0" smtClean="0"/>
              <a:t>continued to add features and provide compilers after others gave up</a:t>
            </a:r>
          </a:p>
        </p:txBody>
      </p:sp>
    </p:spTree>
    <p:extLst>
      <p:ext uri="{BB962C8B-B14F-4D97-AF65-F5344CB8AC3E}">
        <p14:creationId xmlns:p14="http://schemas.microsoft.com/office/powerpoint/2010/main" val="227896932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p:txBody>
          <a:bodyPr/>
          <a:lstStyle/>
          <a:p>
            <a:r>
              <a:rPr lang="en-US" dirty="0"/>
              <a:t>HPF </a:t>
            </a:r>
            <a:r>
              <a:rPr lang="en-US" dirty="0" smtClean="0"/>
              <a:t>User Experience</a:t>
            </a:r>
            <a:endParaRPr lang="en-US" dirty="0"/>
          </a:p>
        </p:txBody>
      </p:sp>
      <p:sp>
        <p:nvSpPr>
          <p:cNvPr id="233475" name="Rectangle 3"/>
          <p:cNvSpPr>
            <a:spLocks noGrp="1" noChangeArrowheads="1"/>
          </p:cNvSpPr>
          <p:nvPr>
            <p:ph type="body" idx="1"/>
          </p:nvPr>
        </p:nvSpPr>
        <p:spPr/>
        <p:txBody>
          <a:bodyPr>
            <a:normAutofit lnSpcReduction="10000"/>
          </a:bodyPr>
          <a:lstStyle/>
          <a:p>
            <a:pPr>
              <a:lnSpc>
                <a:spcPct val="90000"/>
              </a:lnSpc>
            </a:pPr>
            <a:r>
              <a:rPr lang="en-US" sz="2800" dirty="0" smtClean="0"/>
              <a:t>HPF application </a:t>
            </a:r>
            <a:r>
              <a:rPr lang="en-US" sz="2800" dirty="0"/>
              <a:t>development </a:t>
            </a:r>
            <a:r>
              <a:rPr lang="en-US" sz="2800" dirty="0" smtClean="0"/>
              <a:t>was hard</a:t>
            </a:r>
            <a:endParaRPr lang="en-US" sz="2800" dirty="0"/>
          </a:p>
          <a:p>
            <a:pPr lvl="1">
              <a:lnSpc>
                <a:spcPct val="90000"/>
              </a:lnSpc>
            </a:pPr>
            <a:r>
              <a:rPr lang="en-US" sz="2400" dirty="0" smtClean="0"/>
              <a:t>Required </a:t>
            </a:r>
            <a:r>
              <a:rPr lang="en-US" sz="2400" dirty="0"/>
              <a:t>global </a:t>
            </a:r>
            <a:r>
              <a:rPr lang="en-US" sz="2400" dirty="0" smtClean="0"/>
              <a:t>modifications </a:t>
            </a:r>
            <a:endParaRPr lang="en-US" sz="2400" dirty="0"/>
          </a:p>
          <a:p>
            <a:pPr lvl="1">
              <a:lnSpc>
                <a:spcPct val="90000"/>
              </a:lnSpc>
            </a:pPr>
            <a:r>
              <a:rPr lang="en-US" sz="2400" dirty="0"/>
              <a:t>incremental development not possible</a:t>
            </a:r>
          </a:p>
          <a:p>
            <a:pPr>
              <a:lnSpc>
                <a:spcPct val="90000"/>
              </a:lnSpc>
            </a:pPr>
            <a:r>
              <a:rPr lang="en-US" sz="2600" b="1" dirty="0" smtClean="0"/>
              <a:t>Users had little </a:t>
            </a:r>
            <a:r>
              <a:rPr lang="en-US" sz="2600" b="1" dirty="0"/>
              <a:t>insight into </a:t>
            </a:r>
            <a:r>
              <a:rPr lang="en-US" sz="2600" b="1" dirty="0" smtClean="0"/>
              <a:t>execution behavior </a:t>
            </a:r>
          </a:p>
          <a:p>
            <a:pPr lvl="1">
              <a:lnSpc>
                <a:spcPct val="90000"/>
              </a:lnSpc>
            </a:pPr>
            <a:r>
              <a:rPr lang="en-US" sz="2400" dirty="0"/>
              <a:t>Creation of good HPF code required insight into compilation process </a:t>
            </a:r>
          </a:p>
          <a:p>
            <a:pPr lvl="1">
              <a:lnSpc>
                <a:spcPct val="90000"/>
              </a:lnSpc>
            </a:pPr>
            <a:r>
              <a:rPr lang="en-US" sz="2400" dirty="0" smtClean="0"/>
              <a:t>But this was rare</a:t>
            </a:r>
          </a:p>
          <a:p>
            <a:pPr lvl="1">
              <a:lnSpc>
                <a:spcPct val="90000"/>
              </a:lnSpc>
            </a:pPr>
            <a:r>
              <a:rPr lang="en-US" sz="2400" dirty="0" smtClean="0"/>
              <a:t>Performance degradation could be severe</a:t>
            </a:r>
          </a:p>
          <a:p>
            <a:pPr>
              <a:lnSpc>
                <a:spcPct val="90000"/>
              </a:lnSpc>
            </a:pPr>
            <a:r>
              <a:rPr lang="en-US" sz="2800" dirty="0" smtClean="0"/>
              <a:t>Benefits of directive approach neither experienced nor understood by many</a:t>
            </a:r>
          </a:p>
          <a:p>
            <a:pPr>
              <a:lnSpc>
                <a:spcPct val="90000"/>
              </a:lnSpc>
            </a:pPr>
            <a:r>
              <a:rPr lang="en-US" sz="2800" dirty="0" smtClean="0"/>
              <a:t>Not surprisingly, </a:t>
            </a:r>
            <a:r>
              <a:rPr lang="en-US" sz="2800" b="1" dirty="0" smtClean="0"/>
              <a:t>few </a:t>
            </a:r>
            <a:r>
              <a:rPr lang="en-US" sz="2800" b="1" dirty="0"/>
              <a:t>tools </a:t>
            </a:r>
            <a:r>
              <a:rPr lang="en-US" sz="2800" dirty="0"/>
              <a:t>available </a:t>
            </a:r>
            <a:r>
              <a:rPr lang="en-US" sz="2800" dirty="0" smtClean="0"/>
              <a:t>(HPF </a:t>
            </a:r>
            <a:r>
              <a:rPr lang="en-US" sz="2800" dirty="0"/>
              <a:t>version of </a:t>
            </a:r>
            <a:r>
              <a:rPr lang="en-US" sz="2800" dirty="0" err="1" smtClean="0"/>
              <a:t>Totalview</a:t>
            </a:r>
            <a:r>
              <a:rPr lang="en-US" sz="2800" dirty="0"/>
              <a:t> </a:t>
            </a:r>
            <a:r>
              <a:rPr lang="en-US" sz="2800" dirty="0" smtClean="0"/>
              <a:t>was created)</a:t>
            </a:r>
            <a:endParaRPr lang="en-US" sz="2800" dirty="0"/>
          </a:p>
        </p:txBody>
      </p:sp>
    </p:spTree>
    <p:extLst>
      <p:ext uri="{BB962C8B-B14F-4D97-AF65-F5344CB8AC3E}">
        <p14:creationId xmlns:p14="http://schemas.microsoft.com/office/powerpoint/2010/main" val="27605287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457200" y="0"/>
            <a:ext cx="8229600" cy="1143000"/>
          </a:xfrm>
        </p:spPr>
        <p:txBody>
          <a:bodyPr/>
          <a:lstStyle/>
          <a:p>
            <a:r>
              <a:rPr lang="en-US" dirty="0" smtClean="0"/>
              <a:t>MPI Becomes Widely Used</a:t>
            </a:r>
            <a:endParaRPr lang="en-US" dirty="0"/>
          </a:p>
        </p:txBody>
      </p:sp>
      <p:sp>
        <p:nvSpPr>
          <p:cNvPr id="245764" name="Text Box 4"/>
          <p:cNvSpPr txBox="1">
            <a:spLocks noChangeArrowheads="1"/>
          </p:cNvSpPr>
          <p:nvPr/>
        </p:nvSpPr>
        <p:spPr bwMode="auto">
          <a:xfrm>
            <a:off x="6024092" y="1674478"/>
            <a:ext cx="2843126" cy="1323439"/>
          </a:xfrm>
          <a:prstGeom prst="rect">
            <a:avLst/>
          </a:prstGeom>
          <a:solidFill>
            <a:srgbClr val="FBEAA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en-US" sz="2000" b="1" dirty="0" smtClean="0">
                <a:latin typeface="Comic Sans MS" charset="0"/>
              </a:rPr>
              <a:t>User distributes the data and computation explicitly to system processing nodes.</a:t>
            </a:r>
            <a:endParaRPr lang="en-US" sz="2000" b="1" dirty="0">
              <a:latin typeface="Comic Sans MS" charset="0"/>
            </a:endParaRPr>
          </a:p>
        </p:txBody>
      </p:sp>
      <p:pic>
        <p:nvPicPr>
          <p:cNvPr id="5" name="Picture 3" descr="C:\Barbara's Documents\presentations\massey\refrigerator-simul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5400" y="4379351"/>
            <a:ext cx="3838600" cy="2478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63" name="Picture 3" descr="C:\Barbara's Documents\presentations\massey\batt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080" y="1318690"/>
            <a:ext cx="5710443" cy="3618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890367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ltix4700.jpg"/>
          <p:cNvPicPr>
            <a:picLocks noChangeAspect="1"/>
          </p:cNvPicPr>
          <p:nvPr>
            <p:custDataLst>
              <p:tags r:id="rId1"/>
            </p:custDataLst>
          </p:nvPr>
        </p:nvPicPr>
        <p:blipFill>
          <a:blip r:embed="rId7" cstate="print"/>
          <a:srcRect/>
          <a:stretch>
            <a:fillRect/>
          </a:stretch>
        </p:blipFill>
        <p:spPr bwMode="auto">
          <a:xfrm>
            <a:off x="6268311" y="5232129"/>
            <a:ext cx="2753075" cy="1625871"/>
          </a:xfrm>
          <a:prstGeom prst="rect">
            <a:avLst/>
          </a:prstGeom>
          <a:noFill/>
          <a:ln w="9525">
            <a:noFill/>
            <a:miter lim="800000"/>
            <a:headEnd/>
            <a:tailEnd/>
          </a:ln>
        </p:spPr>
      </p:pic>
      <p:pic>
        <p:nvPicPr>
          <p:cNvPr id="4" name="Picture 3" descr="sunfire6800"/>
          <p:cNvPicPr>
            <a:picLocks noChangeAspect="1" noChangeArrowheads="1"/>
          </p:cNvPicPr>
          <p:nvPr>
            <p:custDataLst>
              <p:tags r:id="rId2"/>
            </p:custDataLst>
          </p:nvPr>
        </p:nvPicPr>
        <p:blipFill>
          <a:blip r:embed="rId8" cstate="print"/>
          <a:srcRect/>
          <a:stretch>
            <a:fillRect/>
          </a:stretch>
        </p:blipFill>
        <p:spPr bwMode="auto">
          <a:xfrm>
            <a:off x="7467600" y="835314"/>
            <a:ext cx="1736725" cy="2320925"/>
          </a:xfrm>
          <a:prstGeom prst="rect">
            <a:avLst/>
          </a:prstGeom>
          <a:noFill/>
          <a:ln w="9525">
            <a:noFill/>
            <a:miter lim="800000"/>
            <a:headEnd/>
            <a:tailEnd/>
          </a:ln>
        </p:spPr>
      </p:pic>
      <p:sp>
        <p:nvSpPr>
          <p:cNvPr id="81921" name="Rectangle 2"/>
          <p:cNvSpPr>
            <a:spLocks noGrp="1" noChangeArrowheads="1"/>
          </p:cNvSpPr>
          <p:nvPr>
            <p:ph type="title"/>
            <p:custDataLst>
              <p:tags r:id="rId3"/>
            </p:custDataLst>
          </p:nvPr>
        </p:nvSpPr>
        <p:spPr/>
        <p:txBody>
          <a:bodyPr/>
          <a:lstStyle/>
          <a:p>
            <a:r>
              <a:rPr lang="en-US" dirty="0" smtClean="0"/>
              <a:t>Return of Shared Memory</a:t>
            </a:r>
          </a:p>
        </p:txBody>
      </p:sp>
      <p:sp>
        <p:nvSpPr>
          <p:cNvPr id="81922" name="Rectangle 3"/>
          <p:cNvSpPr>
            <a:spLocks noGrp="1" noChangeArrowheads="1"/>
          </p:cNvSpPr>
          <p:nvPr>
            <p:ph type="body" idx="1"/>
            <p:custDataLst>
              <p:tags r:id="rId4"/>
            </p:custDataLst>
          </p:nvPr>
        </p:nvSpPr>
        <p:spPr/>
        <p:txBody>
          <a:bodyPr>
            <a:normAutofit fontScale="92500" lnSpcReduction="10000"/>
          </a:bodyPr>
          <a:lstStyle/>
          <a:p>
            <a:pPr>
              <a:lnSpc>
                <a:spcPct val="80000"/>
              </a:lnSpc>
              <a:spcBef>
                <a:spcPct val="50000"/>
              </a:spcBef>
            </a:pPr>
            <a:r>
              <a:rPr lang="en-US" sz="2800" dirty="0" smtClean="0"/>
              <a:t>SMPs on desktop, late 1990s (HP, Sun, Intel, IBM, …)</a:t>
            </a:r>
          </a:p>
          <a:p>
            <a:pPr lvl="1">
              <a:lnSpc>
                <a:spcPct val="80000"/>
              </a:lnSpc>
              <a:spcBef>
                <a:spcPct val="50000"/>
              </a:spcBef>
            </a:pPr>
            <a:r>
              <a:rPr lang="en-US" sz="2600" dirty="0" smtClean="0"/>
              <a:t>Mainstream market, general-purpose applications</a:t>
            </a:r>
          </a:p>
          <a:p>
            <a:pPr lvl="1">
              <a:lnSpc>
                <a:spcPct val="80000"/>
              </a:lnSpc>
              <a:spcBef>
                <a:spcPct val="50000"/>
              </a:spcBef>
            </a:pPr>
            <a:r>
              <a:rPr lang="en-US" sz="2600" dirty="0" smtClean="0"/>
              <a:t>Mostly 2 – 4 cache coherent CPUs </a:t>
            </a:r>
          </a:p>
          <a:p>
            <a:pPr lvl="1">
              <a:lnSpc>
                <a:spcPct val="80000"/>
              </a:lnSpc>
              <a:spcBef>
                <a:spcPct val="50000"/>
              </a:spcBef>
            </a:pPr>
            <a:r>
              <a:rPr lang="en-US" sz="2600" dirty="0" smtClean="0"/>
              <a:t>A few bigger systems e.g. Sun’s 6400 (144 CPUS)</a:t>
            </a:r>
          </a:p>
          <a:p>
            <a:r>
              <a:rPr lang="en-US" sz="2800" dirty="0" smtClean="0"/>
              <a:t>Large-scale distributed shared memory (DSMs)</a:t>
            </a:r>
          </a:p>
          <a:p>
            <a:r>
              <a:rPr lang="en-US" sz="2800" dirty="0" smtClean="0"/>
              <a:t>Memory </a:t>
            </a:r>
            <a:r>
              <a:rPr lang="en-US" sz="2800" dirty="0"/>
              <a:t>is distributed, but globally addressed</a:t>
            </a:r>
          </a:p>
          <a:p>
            <a:pPr lvl="1">
              <a:lnSpc>
                <a:spcPct val="80000"/>
              </a:lnSpc>
              <a:spcBef>
                <a:spcPct val="50000"/>
              </a:spcBef>
            </a:pPr>
            <a:r>
              <a:rPr lang="en-US" sz="2600" dirty="0"/>
              <a:t>E.g. HP Exemplar, SGI Origin and </a:t>
            </a:r>
            <a:r>
              <a:rPr lang="en-US" sz="2600" dirty="0" err="1"/>
              <a:t>Altix</a:t>
            </a:r>
            <a:r>
              <a:rPr lang="en-US" sz="2600" dirty="0"/>
              <a:t> series</a:t>
            </a:r>
          </a:p>
          <a:p>
            <a:pPr lvl="1"/>
            <a:r>
              <a:rPr lang="en-US" sz="2600" dirty="0"/>
              <a:t>Looks like shared memory system to </a:t>
            </a:r>
            <a:r>
              <a:rPr lang="en-US" sz="2600" dirty="0" smtClean="0"/>
              <a:t>user</a:t>
            </a:r>
            <a:endParaRPr lang="en-US" sz="2600" dirty="0"/>
          </a:p>
          <a:p>
            <a:pPr lvl="1"/>
            <a:r>
              <a:rPr lang="en-US" sz="2600" dirty="0"/>
              <a:t>Hardware supports cache coherency </a:t>
            </a:r>
          </a:p>
          <a:p>
            <a:pPr lvl="1">
              <a:lnSpc>
                <a:spcPct val="80000"/>
              </a:lnSpc>
              <a:spcBef>
                <a:spcPct val="50000"/>
              </a:spcBef>
            </a:pPr>
            <a:r>
              <a:rPr lang="en-US" sz="2600" dirty="0" smtClean="0"/>
              <a:t>Origin: non-local data twice </a:t>
            </a:r>
            <a:r>
              <a:rPr lang="en-US" sz="2600" dirty="0"/>
              <a:t>as </a:t>
            </a:r>
            <a:r>
              <a:rPr lang="en-US" sz="2600" dirty="0" smtClean="0"/>
              <a:t>slow</a:t>
            </a:r>
            <a:endParaRPr lang="en-US" sz="2600" dirty="0"/>
          </a:p>
          <a:p>
            <a:pPr lvl="1">
              <a:lnSpc>
                <a:spcPct val="80000"/>
              </a:lnSpc>
              <a:spcBef>
                <a:spcPct val="50000"/>
              </a:spcBef>
            </a:pPr>
            <a:endParaRPr lang="en-US" sz="2600" dirty="0" smtClean="0"/>
          </a:p>
        </p:txBody>
      </p:sp>
      <p:sp>
        <p:nvSpPr>
          <p:cNvPr id="2" name="TextBox 1"/>
          <p:cNvSpPr txBox="1"/>
          <p:nvPr/>
        </p:nvSpPr>
        <p:spPr>
          <a:xfrm>
            <a:off x="7467600" y="3232891"/>
            <a:ext cx="1676400" cy="646331"/>
          </a:xfrm>
          <a:prstGeom prst="rect">
            <a:avLst/>
          </a:prstGeom>
          <a:solidFill>
            <a:srgbClr val="FFFF00"/>
          </a:solidFill>
        </p:spPr>
        <p:txBody>
          <a:bodyPr wrap="square" rtlCol="0">
            <a:spAutoFit/>
          </a:bodyPr>
          <a:lstStyle/>
          <a:p>
            <a:r>
              <a:rPr lang="en-US" dirty="0"/>
              <a:t>Sun </a:t>
            </a:r>
            <a:r>
              <a:rPr lang="en-US" dirty="0" smtClean="0"/>
              <a:t>Fire 6800 Server, 24 CPUs</a:t>
            </a:r>
            <a:endParaRPr lang="en-US" dirty="0"/>
          </a:p>
        </p:txBody>
      </p:sp>
    </p:spTree>
    <p:extLst>
      <p:ext uri="{BB962C8B-B14F-4D97-AF65-F5344CB8AC3E}">
        <p14:creationId xmlns:p14="http://schemas.microsoft.com/office/powerpoint/2010/main" val="19298831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050" descr="C:\Documents and Settings\Administrator\My Documents\presentations\2003\heidelberg\computingsalt3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2699" y="274638"/>
            <a:ext cx="3509051" cy="3439193"/>
          </a:xfrm>
          <a:prstGeom prst="rect">
            <a:avLst/>
          </a:prstGeom>
          <a:noFill/>
          <a:extLst>
            <a:ext uri="{909E8E84-426E-40dd-AFC4-6F175D3DCCD1}">
              <a14:hiddenFill xmlns:a14="http://schemas.microsoft.com/office/drawing/2010/main">
                <a:solidFill>
                  <a:srgbClr val="FFFFFF"/>
                </a:solidFill>
              </a14:hiddenFill>
            </a:ext>
          </a:extLst>
        </p:spPr>
      </p:pic>
      <p:sp>
        <p:nvSpPr>
          <p:cNvPr id="160770" name="Rectangle 2"/>
          <p:cNvSpPr>
            <a:spLocks noGrp="1" noChangeArrowheads="1"/>
          </p:cNvSpPr>
          <p:nvPr>
            <p:ph type="title"/>
          </p:nvPr>
        </p:nvSpPr>
        <p:spPr/>
        <p:txBody>
          <a:bodyPr/>
          <a:lstStyle/>
          <a:p>
            <a:pPr algn="l"/>
            <a:r>
              <a:rPr lang="en-US" dirty="0" smtClean="0"/>
              <a:t>   </a:t>
            </a:r>
            <a:r>
              <a:rPr lang="en-US" dirty="0" err="1" smtClean="0"/>
              <a:t>OpenMP</a:t>
            </a:r>
            <a:r>
              <a:rPr lang="en-US" dirty="0" smtClean="0"/>
              <a:t> </a:t>
            </a:r>
            <a:r>
              <a:rPr lang="en-US" dirty="0"/>
              <a:t>Example</a:t>
            </a:r>
          </a:p>
        </p:txBody>
      </p:sp>
      <p:sp>
        <p:nvSpPr>
          <p:cNvPr id="160771" name="Rectangle 3"/>
          <p:cNvSpPr>
            <a:spLocks noChangeArrowheads="1"/>
          </p:cNvSpPr>
          <p:nvPr/>
        </p:nvSpPr>
        <p:spPr bwMode="auto">
          <a:xfrm>
            <a:off x="227013" y="2030413"/>
            <a:ext cx="5861050" cy="2301875"/>
          </a:xfrm>
          <a:prstGeom prst="rect">
            <a:avLst/>
          </a:prstGeom>
          <a:solidFill>
            <a:srgbClr val="FFFF00"/>
          </a:solidFill>
          <a:ln w="12700">
            <a:solidFill>
              <a:schemeClr val="tx1"/>
            </a:solidFill>
            <a:miter lim="800000"/>
            <a:headEnd/>
            <a:tailEnd/>
          </a:ln>
          <a:effectLst>
            <a:outerShdw blurRad="63500" dist="89803" dir="2700000" algn="ctr" rotWithShape="0">
              <a:schemeClr val="bg2">
                <a:alpha val="74998"/>
              </a:schemeClr>
            </a:outerShdw>
          </a:effectLst>
        </p:spPr>
        <p:txBody>
          <a:bodyPr wrap="none" lIns="92075" tIns="46038" rIns="92075" bIns="46038">
            <a:spAutoFit/>
          </a:bodyPr>
          <a:lstStyle/>
          <a:p>
            <a:pPr eaLnBrk="0" hangingPunct="0"/>
            <a:r>
              <a:rPr lang="en-US" sz="1800">
                <a:latin typeface="Arial" charset="0"/>
              </a:rPr>
              <a:t>!$OMP </a:t>
            </a:r>
            <a:r>
              <a:rPr lang="en-US" sz="1800" b="1">
                <a:latin typeface="Arial" charset="0"/>
              </a:rPr>
              <a:t>PARALLEL DO PRIVATE</a:t>
            </a:r>
            <a:r>
              <a:rPr lang="en-US" sz="1800">
                <a:latin typeface="Arial" charset="0"/>
              </a:rPr>
              <a:t> ( X ) , </a:t>
            </a:r>
            <a:r>
              <a:rPr lang="en-US" sz="1800" b="1">
                <a:latin typeface="Arial" charset="0"/>
              </a:rPr>
              <a:t>SHARED</a:t>
            </a:r>
            <a:r>
              <a:rPr lang="en-US" sz="1800">
                <a:latin typeface="Arial" charset="0"/>
              </a:rPr>
              <a:t> ( W )</a:t>
            </a:r>
          </a:p>
          <a:p>
            <a:pPr eaLnBrk="0" hangingPunct="0"/>
            <a:r>
              <a:rPr lang="en-US" sz="1800">
                <a:latin typeface="Arial" charset="0"/>
              </a:rPr>
              <a:t>!$OMP&amp; </a:t>
            </a:r>
            <a:r>
              <a:rPr lang="en-US" sz="1800" b="1">
                <a:latin typeface="Arial" charset="0"/>
              </a:rPr>
              <a:t>REDUCTION</a:t>
            </a:r>
            <a:r>
              <a:rPr lang="en-US" sz="1800">
                <a:latin typeface="Arial" charset="0"/>
              </a:rPr>
              <a:t> ( +: SUM )</a:t>
            </a:r>
          </a:p>
          <a:p>
            <a:pPr eaLnBrk="0" hangingPunct="0"/>
            <a:r>
              <a:rPr lang="en-US" sz="1800">
                <a:latin typeface="Arial" charset="0"/>
              </a:rPr>
              <a:t>               DO I = 1, N</a:t>
            </a:r>
          </a:p>
          <a:p>
            <a:pPr eaLnBrk="0" hangingPunct="0"/>
            <a:r>
              <a:rPr lang="en-US" sz="1800">
                <a:latin typeface="Arial" charset="0"/>
              </a:rPr>
              <a:t>                    X = W(I) * (I - 0.5)</a:t>
            </a:r>
          </a:p>
          <a:p>
            <a:pPr eaLnBrk="0" hangingPunct="0"/>
            <a:r>
              <a:rPr lang="en-US" sz="1800">
                <a:latin typeface="Arial" charset="0"/>
              </a:rPr>
              <a:t>                    SUM = SUM + F ( X )</a:t>
            </a:r>
          </a:p>
          <a:p>
            <a:pPr eaLnBrk="0" hangingPunct="0"/>
            <a:r>
              <a:rPr lang="en-US" sz="1800">
                <a:latin typeface="Arial" charset="0"/>
              </a:rPr>
              <a:t>               END DO</a:t>
            </a:r>
          </a:p>
          <a:p>
            <a:pPr eaLnBrk="0" hangingPunct="0"/>
            <a:r>
              <a:rPr lang="en-US" sz="1800">
                <a:latin typeface="Arial" charset="0"/>
              </a:rPr>
              <a:t>!$OMP </a:t>
            </a:r>
            <a:r>
              <a:rPr lang="en-US" sz="1800" b="1">
                <a:latin typeface="Arial" charset="0"/>
              </a:rPr>
              <a:t>END PARALLEL</a:t>
            </a:r>
            <a:endParaRPr lang="en-US" sz="1800">
              <a:latin typeface="Arial" charset="0"/>
            </a:endParaRPr>
          </a:p>
          <a:p>
            <a:pPr eaLnBrk="0" hangingPunct="0"/>
            <a:endParaRPr lang="en-US" sz="1800">
              <a:latin typeface="Arial" charset="0"/>
            </a:endParaRPr>
          </a:p>
        </p:txBody>
      </p:sp>
      <p:sp>
        <p:nvSpPr>
          <p:cNvPr id="160775" name="Rectangle 7"/>
          <p:cNvSpPr>
            <a:spLocks noChangeArrowheads="1"/>
          </p:cNvSpPr>
          <p:nvPr/>
        </p:nvSpPr>
        <p:spPr bwMode="auto">
          <a:xfrm>
            <a:off x="1114005" y="4397375"/>
            <a:ext cx="4238340" cy="2247411"/>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r>
              <a:rPr lang="en-US" sz="2000" b="1" dirty="0" smtClean="0"/>
              <a:t>* </a:t>
            </a:r>
            <a:r>
              <a:rPr lang="en-US" sz="2000" b="1" dirty="0"/>
              <a:t>All threads access same W</a:t>
            </a:r>
          </a:p>
          <a:p>
            <a:pPr eaLnBrk="0" hangingPunct="0"/>
            <a:r>
              <a:rPr lang="en-US" sz="2000" b="1" dirty="0"/>
              <a:t>* Each executing thread has its own</a:t>
            </a:r>
          </a:p>
          <a:p>
            <a:pPr eaLnBrk="0" hangingPunct="0"/>
            <a:r>
              <a:rPr lang="en-US" sz="2000" b="1" dirty="0"/>
              <a:t>  copy of variable X </a:t>
            </a:r>
          </a:p>
          <a:p>
            <a:pPr eaLnBrk="0" hangingPunct="0"/>
            <a:r>
              <a:rPr lang="en-US" sz="2000" b="1" dirty="0"/>
              <a:t>* Each thread creates and initializes a</a:t>
            </a:r>
          </a:p>
          <a:p>
            <a:pPr eaLnBrk="0" hangingPunct="0"/>
            <a:r>
              <a:rPr lang="en-US" sz="2000" b="1" dirty="0"/>
              <a:t>  private copy of shared variable SUM. </a:t>
            </a:r>
          </a:p>
          <a:p>
            <a:pPr eaLnBrk="0" hangingPunct="0"/>
            <a:r>
              <a:rPr lang="en-US" sz="2000" b="1" dirty="0"/>
              <a:t>* SUM is updated at next </a:t>
            </a:r>
          </a:p>
          <a:p>
            <a:pPr eaLnBrk="0" hangingPunct="0"/>
            <a:r>
              <a:rPr lang="en-US" sz="2000" b="1" dirty="0"/>
              <a:t>  synchronization point </a:t>
            </a:r>
          </a:p>
        </p:txBody>
      </p:sp>
      <p:sp>
        <p:nvSpPr>
          <p:cNvPr id="160773" name="Rectangle 5"/>
          <p:cNvSpPr>
            <a:spLocks noChangeArrowheads="1"/>
          </p:cNvSpPr>
          <p:nvPr/>
        </p:nvSpPr>
        <p:spPr bwMode="auto">
          <a:xfrm>
            <a:off x="4384448" y="2753393"/>
            <a:ext cx="4146550" cy="1920875"/>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r>
              <a:rPr lang="en-US" sz="2000" b="1" dirty="0">
                <a:latin typeface="Courier New" charset="0"/>
              </a:rPr>
              <a:t>* Team of threads execute</a:t>
            </a:r>
          </a:p>
          <a:p>
            <a:pPr eaLnBrk="0" hangingPunct="0"/>
            <a:r>
              <a:rPr lang="en-US" sz="2000" b="1" dirty="0">
                <a:latin typeface="Courier New" charset="0"/>
              </a:rPr>
              <a:t>  parallel region</a:t>
            </a:r>
          </a:p>
          <a:p>
            <a:pPr eaLnBrk="0" hangingPunct="0"/>
            <a:r>
              <a:rPr lang="en-US" sz="2000" b="1" dirty="0">
                <a:latin typeface="Courier New" charset="0"/>
              </a:rPr>
              <a:t>* Loop iterations are </a:t>
            </a:r>
          </a:p>
          <a:p>
            <a:pPr eaLnBrk="0" hangingPunct="0"/>
            <a:r>
              <a:rPr lang="en-US" sz="2000" b="1" dirty="0">
                <a:latin typeface="Courier New" charset="0"/>
              </a:rPr>
              <a:t> distributed among threads</a:t>
            </a:r>
          </a:p>
          <a:p>
            <a:pPr eaLnBrk="0" hangingPunct="0"/>
            <a:r>
              <a:rPr lang="en-US" sz="2000" b="1" dirty="0">
                <a:latin typeface="Courier New" charset="0"/>
              </a:rPr>
              <a:t>* Implicit synchronization</a:t>
            </a:r>
          </a:p>
          <a:p>
            <a:pPr eaLnBrk="0" hangingPunct="0"/>
            <a:r>
              <a:rPr lang="en-US" sz="2000" b="1" dirty="0">
                <a:latin typeface="Courier New" charset="0"/>
              </a:rPr>
              <a:t>  at end of region</a:t>
            </a:r>
          </a:p>
        </p:txBody>
      </p:sp>
    </p:spTree>
    <p:extLst>
      <p:ext uri="{BB962C8B-B14F-4D97-AF65-F5344CB8AC3E}">
        <p14:creationId xmlns:p14="http://schemas.microsoft.com/office/powerpoint/2010/main" val="272918429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r>
              <a:rPr lang="en-US" sz="3600" dirty="0" smtClean="0">
                <a:solidFill>
                  <a:schemeClr val="bg1">
                    <a:lumMod val="65000"/>
                  </a:schemeClr>
                </a:solidFill>
              </a:rPr>
              <a:t>Directives: A little (pre)history</a:t>
            </a:r>
          </a:p>
          <a:p>
            <a:r>
              <a:rPr lang="en-US" sz="3600" dirty="0" smtClean="0"/>
              <a:t>Evolving the standard</a:t>
            </a:r>
          </a:p>
          <a:p>
            <a:r>
              <a:rPr lang="en-US" sz="3600" dirty="0">
                <a:solidFill>
                  <a:schemeClr val="bg1">
                    <a:lumMod val="65000"/>
                  </a:schemeClr>
                </a:solidFill>
              </a:rPr>
              <a:t>Today’s challenges</a:t>
            </a:r>
          </a:p>
          <a:p>
            <a:r>
              <a:rPr lang="en-US" sz="3600" dirty="0">
                <a:solidFill>
                  <a:schemeClr val="bg1">
                    <a:lumMod val="65000"/>
                  </a:schemeClr>
                </a:solidFill>
              </a:rPr>
              <a:t>Where to next?</a:t>
            </a:r>
          </a:p>
          <a:p>
            <a:pPr marL="114300" indent="0">
              <a:buNone/>
            </a:pPr>
            <a:endParaRPr lang="en-US" dirty="0"/>
          </a:p>
        </p:txBody>
      </p:sp>
    </p:spTree>
    <p:extLst>
      <p:ext uri="{BB962C8B-B14F-4D97-AF65-F5344CB8AC3E}">
        <p14:creationId xmlns:p14="http://schemas.microsoft.com/office/powerpoint/2010/main" val="349939735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custDataLst>
              <p:tags r:id="rId1"/>
            </p:custDataLst>
          </p:nvPr>
        </p:nvSpPr>
        <p:spPr>
          <a:xfrm>
            <a:off x="762000" y="304800"/>
            <a:ext cx="7162800" cy="1066800"/>
          </a:xfrm>
        </p:spPr>
        <p:txBody>
          <a:bodyPr>
            <a:normAutofit/>
          </a:bodyPr>
          <a:lstStyle/>
          <a:p>
            <a:pPr eaLnBrk="1" hangingPunct="1"/>
            <a:r>
              <a:rPr lang="en-US" sz="4000" dirty="0"/>
              <a:t>Cart3D </a:t>
            </a:r>
            <a:r>
              <a:rPr lang="en-US" sz="4000" dirty="0" err="1"/>
              <a:t>OpenMP</a:t>
            </a:r>
            <a:r>
              <a:rPr lang="en-US" sz="4000" dirty="0"/>
              <a:t> </a:t>
            </a:r>
            <a:r>
              <a:rPr lang="en-US" sz="4000" dirty="0"/>
              <a:t>Scaling, ca. 2005</a:t>
            </a:r>
            <a:endParaRPr lang="en-US" sz="4000" dirty="0"/>
          </a:p>
        </p:txBody>
      </p:sp>
      <p:sp>
        <p:nvSpPr>
          <p:cNvPr id="52227" name="Rectangle 3"/>
          <p:cNvSpPr>
            <a:spLocks noChangeArrowheads="1"/>
          </p:cNvSpPr>
          <p:nvPr>
            <p:custDataLst>
              <p:tags r:id="rId2"/>
            </p:custDataLst>
          </p:nvPr>
        </p:nvSpPr>
        <p:spPr bwMode="auto">
          <a:xfrm>
            <a:off x="457200" y="5562600"/>
            <a:ext cx="8686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p>
            <a:pPr marL="427038" indent="-427038" defTabSz="1135063">
              <a:lnSpc>
                <a:spcPct val="90000"/>
              </a:lnSpc>
              <a:spcBef>
                <a:spcPct val="20000"/>
              </a:spcBef>
              <a:buClr>
                <a:schemeClr val="accent1"/>
              </a:buClr>
              <a:buSzPct val="65000"/>
              <a:buFont typeface="Wingdings" charset="0"/>
              <a:buChar char="n"/>
            </a:pPr>
            <a:r>
              <a:rPr lang="en-US" sz="1900">
                <a:ea typeface="SimSun" charset="0"/>
                <a:cs typeface="SimSun" charset="0"/>
              </a:rPr>
              <a:t>OpenMP version uses same domain decomposition strategy as MPI for data locality, avoiding false sharing and fine-grained remote data access</a:t>
            </a:r>
          </a:p>
          <a:p>
            <a:pPr marL="427038" indent="-427038" defTabSz="1135063">
              <a:lnSpc>
                <a:spcPct val="90000"/>
              </a:lnSpc>
              <a:spcBef>
                <a:spcPct val="20000"/>
              </a:spcBef>
              <a:buClr>
                <a:schemeClr val="accent1"/>
              </a:buClr>
              <a:buSzPct val="65000"/>
              <a:buFont typeface="Wingdings" charset="0"/>
              <a:buChar char="n"/>
            </a:pPr>
            <a:r>
              <a:rPr lang="en-US" sz="1900">
                <a:ea typeface="SimSun" charset="0"/>
                <a:cs typeface="SimSun" charset="0"/>
              </a:rPr>
              <a:t>OpenMP version slightly outperforms MPI version on SGI Altix 3700BX2, both close to linear scaling.</a:t>
            </a:r>
          </a:p>
        </p:txBody>
      </p:sp>
      <p:sp>
        <p:nvSpPr>
          <p:cNvPr id="52228" name="Text Box 4"/>
          <p:cNvSpPr txBox="1">
            <a:spLocks noChangeArrowheads="1"/>
          </p:cNvSpPr>
          <p:nvPr>
            <p:custDataLst>
              <p:tags r:id="rId3"/>
            </p:custDataLst>
          </p:nvPr>
        </p:nvSpPr>
        <p:spPr bwMode="auto">
          <a:xfrm>
            <a:off x="2057400" y="1219200"/>
            <a:ext cx="551815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spAutoFit/>
          </a:bodyPr>
          <a:lstStyle>
            <a:lvl1pPr defTabSz="820738" eaLnBrk="0" hangingPunct="0">
              <a:defRPr sz="2400">
                <a:solidFill>
                  <a:schemeClr val="tx1"/>
                </a:solidFill>
                <a:latin typeface="Arial" charset="0"/>
                <a:ea typeface="ＭＳ Ｐゴシック" charset="0"/>
                <a:cs typeface="Arial" charset="0"/>
              </a:defRPr>
            </a:lvl1pPr>
            <a:lvl2pPr marL="37931725" indent="-37474525" defTabSz="820738"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latin typeface="Times New Roman" charset="0"/>
                <a:cs typeface="ＭＳ Ｐゴシック" charset="0"/>
              </a:rPr>
              <a:t>4.7 M cell mesh Space Shuttle Launch Vehicle example</a:t>
            </a:r>
          </a:p>
        </p:txBody>
      </p:sp>
      <p:grpSp>
        <p:nvGrpSpPr>
          <p:cNvPr id="52229" name="Group 5"/>
          <p:cNvGrpSpPr>
            <a:grpSpLocks/>
          </p:cNvGrpSpPr>
          <p:nvPr>
            <p:custDataLst>
              <p:tags r:id="rId4"/>
            </p:custDataLst>
          </p:nvPr>
        </p:nvGrpSpPr>
        <p:grpSpPr bwMode="auto">
          <a:xfrm>
            <a:off x="914400" y="1828800"/>
            <a:ext cx="2913063" cy="3495675"/>
            <a:chOff x="720" y="1104"/>
            <a:chExt cx="2019" cy="2496"/>
          </a:xfrm>
        </p:grpSpPr>
        <p:pic>
          <p:nvPicPr>
            <p:cNvPr id="52232" name="Picture 6" descr="m2"/>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720" y="1104"/>
              <a:ext cx="2019" cy="2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3" name="Text Box 7"/>
            <p:cNvSpPr txBox="1">
              <a:spLocks noChangeArrowheads="1"/>
            </p:cNvSpPr>
            <p:nvPr/>
          </p:nvSpPr>
          <p:spPr bwMode="auto">
            <a:xfrm>
              <a:off x="720" y="1152"/>
              <a:ext cx="654"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spAutoFit/>
            </a:bodyPr>
            <a:lstStyle>
              <a:lvl1pPr defTabSz="820738" eaLnBrk="0" hangingPunct="0">
                <a:defRPr sz="2400">
                  <a:solidFill>
                    <a:schemeClr val="tx1"/>
                  </a:solidFill>
                  <a:latin typeface="Arial" charset="0"/>
                  <a:ea typeface="ＭＳ Ｐゴシック" charset="0"/>
                  <a:cs typeface="Arial" charset="0"/>
                </a:defRPr>
              </a:lvl1pPr>
              <a:lvl2pPr marL="37931725" indent="-37474525" defTabSz="820738"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600" i="1">
                  <a:latin typeface="Book Antiqua" charset="0"/>
                  <a:cs typeface="ＭＳ Ｐゴシック" charset="0"/>
                </a:rPr>
                <a:t>M</a:t>
              </a:r>
              <a:r>
                <a:rPr lang="en-US" sz="1600" i="1" baseline="-14000">
                  <a:latin typeface="Book Antiqua" charset="0"/>
                  <a:cs typeface="ＭＳ Ｐゴシック" charset="0"/>
                  <a:sym typeface="Symbol" charset="0"/>
                </a:rPr>
                <a:t></a:t>
              </a:r>
              <a:r>
                <a:rPr lang="en-US" sz="1600" i="1">
                  <a:latin typeface="Book Antiqua" charset="0"/>
                  <a:cs typeface="ＭＳ Ｐゴシック" charset="0"/>
                </a:rPr>
                <a:t> = 2.6</a:t>
              </a:r>
            </a:p>
            <a:p>
              <a:pPr eaLnBrk="1" hangingPunct="1"/>
              <a:r>
                <a:rPr lang="en-US" sz="1600" i="1">
                  <a:latin typeface="Book Antiqua" charset="0"/>
                  <a:cs typeface="ＭＳ Ｐゴシック" charset="0"/>
                  <a:sym typeface="Symbol" charset="0"/>
                </a:rPr>
                <a:t></a:t>
              </a:r>
              <a:r>
                <a:rPr lang="en-US" sz="1600" i="1">
                  <a:latin typeface="Book Antiqua" charset="0"/>
                  <a:cs typeface="ＭＳ Ｐゴシック" charset="0"/>
                </a:rPr>
                <a:t> = 2.09º</a:t>
              </a:r>
            </a:p>
            <a:p>
              <a:pPr eaLnBrk="1" hangingPunct="1"/>
              <a:r>
                <a:rPr lang="en-US" sz="1600" i="1">
                  <a:latin typeface="Book Antiqua" charset="0"/>
                  <a:cs typeface="ＭＳ Ｐゴシック" charset="0"/>
                  <a:sym typeface="Symbol" charset="0"/>
                </a:rPr>
                <a:t></a:t>
              </a:r>
              <a:r>
                <a:rPr lang="en-US" sz="1600" i="1">
                  <a:latin typeface="Book Antiqua" charset="0"/>
                  <a:cs typeface="ＭＳ Ｐゴシック" charset="0"/>
                </a:rPr>
                <a:t> = 0.8º</a:t>
              </a:r>
            </a:p>
          </p:txBody>
        </p:sp>
      </p:grpSp>
      <p:pic>
        <p:nvPicPr>
          <p:cNvPr id="52230" name="Picture 8" descr="cart3d_t_s_bx2"/>
          <p:cNvPicPr>
            <a:picLocks noChangeAspect="1" noChangeArrowheads="1"/>
          </p:cNvPicPr>
          <p:nvPr>
            <p:custDataLst>
              <p:tags r:id="rId5"/>
            </p:custDataLst>
          </p:nvPr>
        </p:nvPicPr>
        <p:blipFill>
          <a:blip r:embed="rId10" cstate="email">
            <a:extLst>
              <a:ext uri="{28A0092B-C50C-407E-A947-70E740481C1C}">
                <a14:useLocalDpi xmlns:a14="http://schemas.microsoft.com/office/drawing/2010/main" val="0"/>
              </a:ext>
            </a:extLst>
          </a:blip>
          <a:srcRect/>
          <a:stretch>
            <a:fillRect/>
          </a:stretch>
        </p:blipFill>
        <p:spPr bwMode="auto">
          <a:xfrm>
            <a:off x="4502036" y="1969768"/>
            <a:ext cx="3830155" cy="3157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1" name="Picture 9"/>
          <p:cNvPicPr>
            <a:picLocks noChangeAspect="1" noChangeArrowheads="1"/>
          </p:cNvPicPr>
          <p:nvPr>
            <p:custDataLst>
              <p:tags r:id="rId6"/>
            </p:custDataLst>
          </p:nvPr>
        </p:nvPicPr>
        <p:blipFill>
          <a:blip r:embed="rId11" cstate="email">
            <a:extLst>
              <a:ext uri="{28A0092B-C50C-407E-A947-70E740481C1C}">
                <a14:useLocalDpi xmlns:a14="http://schemas.microsoft.com/office/drawing/2010/main" val="0"/>
              </a:ext>
            </a:extLst>
          </a:blip>
          <a:srcRect/>
          <a:stretch>
            <a:fillRect/>
          </a:stretch>
        </p:blipFill>
        <p:spPr bwMode="auto">
          <a:xfrm>
            <a:off x="0" y="6081713"/>
            <a:ext cx="700088"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451500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normAutofit fontScale="90000"/>
          </a:bodyPr>
          <a:lstStyle/>
          <a:p>
            <a:r>
              <a:rPr lang="en-US" dirty="0" smtClean="0"/>
              <a:t>Data Mapping and Affinity</a:t>
            </a:r>
            <a:br>
              <a:rPr lang="en-US" dirty="0" smtClean="0"/>
            </a:br>
            <a:r>
              <a:rPr lang="en-US" sz="3600" dirty="0" smtClean="0"/>
              <a:t>Proposed </a:t>
            </a:r>
            <a:r>
              <a:rPr lang="en-US" sz="3600" dirty="0" err="1" smtClean="0"/>
              <a:t>OpenMP</a:t>
            </a:r>
            <a:r>
              <a:rPr lang="en-US" sz="3600" dirty="0" smtClean="0"/>
              <a:t> Extensions, 1999</a:t>
            </a:r>
            <a:r>
              <a:rPr lang="en-US" dirty="0" smtClean="0"/>
              <a:t> </a:t>
            </a:r>
            <a:endParaRPr lang="en-US" dirty="0"/>
          </a:p>
        </p:txBody>
      </p:sp>
      <p:sp>
        <p:nvSpPr>
          <p:cNvPr id="175107" name="Rectangle 3"/>
          <p:cNvSpPr>
            <a:spLocks noGrp="1" noChangeArrowheads="1"/>
          </p:cNvSpPr>
          <p:nvPr>
            <p:ph type="body" idx="1"/>
          </p:nvPr>
        </p:nvSpPr>
        <p:spPr>
          <a:xfrm>
            <a:off x="457200" y="1600200"/>
            <a:ext cx="8229600" cy="4530725"/>
          </a:xfrm>
        </p:spPr>
        <p:txBody>
          <a:bodyPr/>
          <a:lstStyle/>
          <a:p>
            <a:pPr>
              <a:lnSpc>
                <a:spcPct val="90000"/>
              </a:lnSpc>
            </a:pPr>
            <a:r>
              <a:rPr lang="en-US" sz="2800" dirty="0"/>
              <a:t>SGI </a:t>
            </a:r>
            <a:r>
              <a:rPr lang="en-US" sz="2800" dirty="0" smtClean="0"/>
              <a:t>page-based data distribution extensions </a:t>
            </a:r>
            <a:endParaRPr lang="en-US" sz="2800" dirty="0"/>
          </a:p>
          <a:p>
            <a:pPr lvl="1">
              <a:lnSpc>
                <a:spcPct val="90000"/>
              </a:lnSpc>
            </a:pPr>
            <a:r>
              <a:rPr lang="en-US" sz="2400" dirty="0"/>
              <a:t>A</a:t>
            </a:r>
            <a:r>
              <a:rPr lang="en-US" sz="2400" dirty="0" smtClean="0"/>
              <a:t>llocates</a:t>
            </a:r>
            <a:r>
              <a:rPr lang="en-US" sz="2400" i="1" dirty="0" smtClean="0"/>
              <a:t> </a:t>
            </a:r>
            <a:r>
              <a:rPr lang="en-US" sz="2400" i="1" dirty="0"/>
              <a:t>pages </a:t>
            </a:r>
            <a:r>
              <a:rPr lang="en-US" sz="2400" dirty="0"/>
              <a:t>to memory </a:t>
            </a:r>
            <a:r>
              <a:rPr lang="en-US" sz="2400" dirty="0" smtClean="0"/>
              <a:t>across system nodes</a:t>
            </a:r>
            <a:endParaRPr lang="en-US" sz="2400" dirty="0"/>
          </a:p>
          <a:p>
            <a:pPr lvl="1">
              <a:lnSpc>
                <a:spcPct val="90000"/>
              </a:lnSpc>
            </a:pPr>
            <a:r>
              <a:rPr lang="en-US" sz="2400" dirty="0" smtClean="0"/>
              <a:t>Preserves </a:t>
            </a:r>
            <a:r>
              <a:rPr lang="en-US" sz="2400" dirty="0"/>
              <a:t>illusion of </a:t>
            </a:r>
            <a:r>
              <a:rPr lang="en-US" sz="2400" dirty="0" smtClean="0"/>
              <a:t>true shared </a:t>
            </a:r>
            <a:r>
              <a:rPr lang="en-US" sz="2400" dirty="0"/>
              <a:t>memory</a:t>
            </a:r>
          </a:p>
          <a:p>
            <a:pPr>
              <a:lnSpc>
                <a:spcPct val="90000"/>
              </a:lnSpc>
            </a:pPr>
            <a:r>
              <a:rPr lang="en-US" sz="2800" dirty="0" smtClean="0"/>
              <a:t>HPF-style </a:t>
            </a:r>
            <a:r>
              <a:rPr lang="en-US" sz="2800" dirty="0"/>
              <a:t>data </a:t>
            </a:r>
            <a:r>
              <a:rPr lang="en-US" sz="2800" dirty="0" smtClean="0"/>
              <a:t>mappings</a:t>
            </a:r>
            <a:endParaRPr lang="en-US" sz="2800" dirty="0"/>
          </a:p>
          <a:p>
            <a:pPr lvl="1">
              <a:lnSpc>
                <a:spcPct val="90000"/>
              </a:lnSpc>
            </a:pPr>
            <a:r>
              <a:rPr lang="en-US" sz="2400" dirty="0" smtClean="0"/>
              <a:t>Didn’t do well on page-based system</a:t>
            </a:r>
          </a:p>
          <a:p>
            <a:pPr lvl="1">
              <a:lnSpc>
                <a:spcPct val="90000"/>
              </a:lnSpc>
            </a:pPr>
            <a:r>
              <a:rPr lang="en-US" sz="2400" dirty="0" smtClean="0"/>
              <a:t>SGI, Compaq</a:t>
            </a:r>
          </a:p>
          <a:p>
            <a:pPr marL="344487" lvl="1" indent="0">
              <a:lnSpc>
                <a:spcPct val="90000"/>
              </a:lnSpc>
              <a:buNone/>
            </a:pPr>
            <a:r>
              <a:rPr lang="en-US" sz="2400" dirty="0" smtClean="0"/>
              <a:t> </a:t>
            </a:r>
          </a:p>
        </p:txBody>
      </p:sp>
      <p:sp>
        <p:nvSpPr>
          <p:cNvPr id="175108" name="Rectangle 4"/>
          <p:cNvSpPr>
            <a:spLocks noChangeArrowheads="1"/>
          </p:cNvSpPr>
          <p:nvPr/>
        </p:nvSpPr>
        <p:spPr bwMode="auto">
          <a:xfrm>
            <a:off x="3806825" y="3986878"/>
            <a:ext cx="4879975" cy="2864504"/>
          </a:xfrm>
          <a:prstGeom prst="rect">
            <a:avLst/>
          </a:prstGeom>
          <a:solidFill>
            <a:srgbClr val="FFFF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nchor="ctr">
            <a:spAutoFit/>
          </a:bodyPr>
          <a:lstStyle/>
          <a:p>
            <a:r>
              <a:rPr lang="en-GB" dirty="0"/>
              <a:t>!$SGI      </a:t>
            </a:r>
            <a:r>
              <a:rPr lang="en-GB" b="1" dirty="0"/>
              <a:t>DISTRIBUTE</a:t>
            </a:r>
            <a:r>
              <a:rPr lang="en-GB" dirty="0"/>
              <a:t> array ( </a:t>
            </a:r>
            <a:r>
              <a:rPr lang="en-GB" b="1" dirty="0"/>
              <a:t>CYCLIC</a:t>
            </a:r>
            <a:r>
              <a:rPr lang="en-GB" dirty="0"/>
              <a:t> (1) )</a:t>
            </a:r>
          </a:p>
          <a:p>
            <a:r>
              <a:rPr lang="en-GB" dirty="0"/>
              <a:t>!$OMP    </a:t>
            </a:r>
            <a:r>
              <a:rPr lang="en-GB" b="1" dirty="0"/>
              <a:t>PARALLEL DO PRIVATE</a:t>
            </a:r>
            <a:r>
              <a:rPr lang="en-GB" dirty="0"/>
              <a:t> ( </a:t>
            </a:r>
            <a:r>
              <a:rPr lang="en-GB" dirty="0" err="1"/>
              <a:t>i</a:t>
            </a:r>
            <a:r>
              <a:rPr lang="en-GB" dirty="0"/>
              <a:t> , active)</a:t>
            </a:r>
          </a:p>
          <a:p>
            <a:r>
              <a:rPr lang="en-GB" dirty="0"/>
              <a:t>!$OMP&amp; </a:t>
            </a:r>
            <a:r>
              <a:rPr lang="en-GB" b="1" dirty="0"/>
              <a:t>SHARED</a:t>
            </a:r>
            <a:r>
              <a:rPr lang="en-GB" dirty="0"/>
              <a:t> (  level )</a:t>
            </a:r>
          </a:p>
          <a:p>
            <a:r>
              <a:rPr lang="en-GB" dirty="0"/>
              <a:t>!$SGI+    </a:t>
            </a:r>
            <a:r>
              <a:rPr lang="en-GB" b="1" dirty="0"/>
              <a:t>AFFINITY</a:t>
            </a:r>
            <a:r>
              <a:rPr lang="en-GB" dirty="0"/>
              <a:t> (</a:t>
            </a:r>
            <a:r>
              <a:rPr lang="en-GB" dirty="0" err="1"/>
              <a:t>i</a:t>
            </a:r>
            <a:r>
              <a:rPr lang="en-GB" dirty="0"/>
              <a:t>) = </a:t>
            </a:r>
            <a:r>
              <a:rPr lang="en-GB" b="1" dirty="0"/>
              <a:t>DATA</a:t>
            </a:r>
            <a:r>
              <a:rPr lang="en-GB" dirty="0"/>
              <a:t> ( array ( </a:t>
            </a:r>
            <a:r>
              <a:rPr lang="en-GB" dirty="0" err="1"/>
              <a:t>i</a:t>
            </a:r>
            <a:r>
              <a:rPr lang="en-GB" dirty="0"/>
              <a:t> ) )</a:t>
            </a:r>
          </a:p>
          <a:p>
            <a:r>
              <a:rPr lang="en-GB" dirty="0"/>
              <a:t>                DO </a:t>
            </a:r>
            <a:r>
              <a:rPr lang="en-GB" dirty="0" err="1"/>
              <a:t>i</a:t>
            </a:r>
            <a:r>
              <a:rPr lang="en-GB" dirty="0"/>
              <a:t> = 1,  max</a:t>
            </a:r>
          </a:p>
          <a:p>
            <a:r>
              <a:rPr lang="en-GB" dirty="0"/>
              <a:t>                     IF (   array ( </a:t>
            </a:r>
            <a:r>
              <a:rPr lang="en-GB" dirty="0" err="1"/>
              <a:t>i</a:t>
            </a:r>
            <a:r>
              <a:rPr lang="en-GB" dirty="0"/>
              <a:t> )  &gt;= 1) then</a:t>
            </a:r>
          </a:p>
          <a:p>
            <a:r>
              <a:rPr lang="en-GB" dirty="0"/>
              <a:t>                          active = ….</a:t>
            </a:r>
          </a:p>
          <a:p>
            <a:r>
              <a:rPr lang="en-GB" dirty="0"/>
              <a:t>                          CALL solve ( active, level, …)</a:t>
            </a:r>
          </a:p>
          <a:p>
            <a:r>
              <a:rPr lang="en-GB" dirty="0"/>
              <a:t>                     END IF</a:t>
            </a:r>
          </a:p>
          <a:p>
            <a:r>
              <a:rPr lang="en-GB" dirty="0"/>
              <a:t>                 END DO</a:t>
            </a:r>
          </a:p>
        </p:txBody>
      </p:sp>
      <p:sp>
        <p:nvSpPr>
          <p:cNvPr id="2" name="TextBox 1"/>
          <p:cNvSpPr txBox="1"/>
          <p:nvPr/>
        </p:nvSpPr>
        <p:spPr>
          <a:xfrm>
            <a:off x="381000" y="4495800"/>
            <a:ext cx="2971800" cy="923330"/>
          </a:xfrm>
          <a:prstGeom prst="rect">
            <a:avLst/>
          </a:prstGeom>
          <a:solidFill>
            <a:srgbClr val="CCFFCC"/>
          </a:solidFill>
        </p:spPr>
        <p:txBody>
          <a:bodyPr wrap="square" rtlCol="0">
            <a:spAutoFit/>
          </a:bodyPr>
          <a:lstStyle/>
          <a:p>
            <a:r>
              <a:rPr lang="en-US" dirty="0" smtClean="0"/>
              <a:t>“first-touch” default mapping works pretty well (if developer is aware of it)</a:t>
            </a:r>
            <a:endParaRPr lang="en-US" dirty="0"/>
          </a:p>
        </p:txBody>
      </p:sp>
    </p:spTree>
    <p:extLst>
      <p:ext uri="{BB962C8B-B14F-4D97-AF65-F5344CB8AC3E}">
        <p14:creationId xmlns:p14="http://schemas.microsoft.com/office/powerpoint/2010/main" val="350556599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319088" y="130705"/>
            <a:ext cx="7958667" cy="1143000"/>
          </a:xfrm>
        </p:spPr>
        <p:txBody>
          <a:bodyPr>
            <a:noAutofit/>
          </a:bodyPr>
          <a:lstStyle/>
          <a:p>
            <a:r>
              <a:rPr lang="en-US" altLang="ja-JP" sz="3600" dirty="0"/>
              <a:t>Omni </a:t>
            </a:r>
            <a:r>
              <a:rPr lang="en-US" altLang="ja-JP" sz="3600" dirty="0"/>
              <a:t>Compiler: </a:t>
            </a:r>
            <a:r>
              <a:rPr lang="en-US" altLang="ja-JP" sz="3600" dirty="0"/>
              <a:t>Cluster-enabled </a:t>
            </a:r>
            <a:r>
              <a:rPr lang="en-US" altLang="ja-JP" sz="3600" dirty="0" err="1"/>
              <a:t>OpenMP</a:t>
            </a:r>
            <a:r>
              <a:rPr lang="en-US" altLang="ja-JP" sz="3600" dirty="0"/>
              <a:t>, 2002</a:t>
            </a:r>
            <a:endParaRPr lang="en-US" altLang="ja-JP" sz="3600" dirty="0"/>
          </a:p>
        </p:txBody>
      </p:sp>
      <p:sp>
        <p:nvSpPr>
          <p:cNvPr id="104451" name="Rectangle 3"/>
          <p:cNvSpPr>
            <a:spLocks noGrp="1" noChangeArrowheads="1"/>
          </p:cNvSpPr>
          <p:nvPr>
            <p:ph type="body" idx="1"/>
          </p:nvPr>
        </p:nvSpPr>
        <p:spPr>
          <a:xfrm>
            <a:off x="228600" y="1219200"/>
            <a:ext cx="8528050" cy="2303463"/>
          </a:xfrm>
        </p:spPr>
        <p:txBody>
          <a:bodyPr/>
          <a:lstStyle/>
          <a:p>
            <a:pPr>
              <a:lnSpc>
                <a:spcPct val="80000"/>
              </a:lnSpc>
            </a:pPr>
            <a:r>
              <a:rPr lang="en-US" altLang="ja-JP" sz="2600" dirty="0" err="1">
                <a:ea typeface="+mn-ea"/>
              </a:rPr>
              <a:t>OpenMP</a:t>
            </a:r>
            <a:r>
              <a:rPr lang="en-US" altLang="ja-JP" sz="2600" dirty="0">
                <a:ea typeface="+mn-ea"/>
              </a:rPr>
              <a:t> for a cluster (distributed memory system)</a:t>
            </a:r>
          </a:p>
          <a:p>
            <a:pPr lvl="1">
              <a:lnSpc>
                <a:spcPct val="80000"/>
              </a:lnSpc>
            </a:pPr>
            <a:r>
              <a:rPr lang="en-US" altLang="ja-JP" sz="2000" dirty="0"/>
              <a:t>message passing library (MPI, PVM) provides high performance, but difficult and cumbersome.</a:t>
            </a:r>
            <a:endParaRPr lang="en-US" altLang="ja-JP" dirty="0"/>
          </a:p>
          <a:p>
            <a:pPr>
              <a:lnSpc>
                <a:spcPct val="80000"/>
              </a:lnSpc>
            </a:pPr>
            <a:r>
              <a:rPr lang="en-US" altLang="ja-JP" sz="2600" dirty="0">
                <a:ea typeface="+mn-ea"/>
              </a:rPr>
              <a:t>Use software distributed shared memory system SCASH as underlying runtime system on cluster</a:t>
            </a:r>
          </a:p>
          <a:p>
            <a:pPr lvl="1">
              <a:lnSpc>
                <a:spcPct val="80000"/>
              </a:lnSpc>
            </a:pPr>
            <a:r>
              <a:rPr lang="en-US" altLang="ja-JP" sz="2000" dirty="0" smtClean="0"/>
              <a:t>Page-based DSM</a:t>
            </a:r>
          </a:p>
          <a:p>
            <a:pPr lvl="1">
              <a:lnSpc>
                <a:spcPct val="80000"/>
              </a:lnSpc>
            </a:pPr>
            <a:r>
              <a:rPr lang="en-US" altLang="ja-JP" sz="2000" dirty="0" smtClean="0"/>
              <a:t>Related Work: </a:t>
            </a:r>
            <a:r>
              <a:rPr lang="en-US" altLang="ja-JP" sz="1800" dirty="0" err="1" smtClean="0"/>
              <a:t>OpenMP</a:t>
            </a:r>
            <a:r>
              <a:rPr lang="en-US" altLang="ja-JP" sz="1800" dirty="0" smtClean="0"/>
              <a:t> </a:t>
            </a:r>
            <a:r>
              <a:rPr lang="en-US" altLang="ja-JP" sz="1800" dirty="0"/>
              <a:t>compiler for </a:t>
            </a:r>
            <a:r>
              <a:rPr lang="en-US" altLang="ja-JP" sz="1800" dirty="0" err="1"/>
              <a:t>TreadMarks</a:t>
            </a:r>
            <a:r>
              <a:rPr lang="en-US" altLang="ja-JP" sz="1800" dirty="0"/>
              <a:t> by </a:t>
            </a:r>
            <a:r>
              <a:rPr lang="en-US" altLang="ja-JP" sz="1800" dirty="0" smtClean="0"/>
              <a:t>Rice (later </a:t>
            </a:r>
            <a:r>
              <a:rPr lang="en-US" altLang="ja-JP" sz="1800" dirty="0" err="1" smtClean="0"/>
              <a:t>clOMP</a:t>
            </a:r>
            <a:r>
              <a:rPr lang="en-US" altLang="ja-JP" sz="1800" dirty="0" smtClean="0"/>
              <a:t>)</a:t>
            </a:r>
            <a:endParaRPr lang="en-US" altLang="ja-JP" dirty="0"/>
          </a:p>
        </p:txBody>
      </p:sp>
      <p:sp>
        <p:nvSpPr>
          <p:cNvPr id="104452" name="Rectangle 4"/>
          <p:cNvSpPr>
            <a:spLocks noChangeArrowheads="1"/>
          </p:cNvSpPr>
          <p:nvPr/>
        </p:nvSpPr>
        <p:spPr bwMode="auto">
          <a:xfrm>
            <a:off x="4170363" y="3978275"/>
            <a:ext cx="4476750" cy="2652713"/>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pPr marL="342900" indent="-342900" eaLnBrk="1">
              <a:lnSpc>
                <a:spcPct val="80000"/>
              </a:lnSpc>
              <a:spcBef>
                <a:spcPct val="20000"/>
              </a:spcBef>
              <a:buClr>
                <a:srgbClr val="000099"/>
              </a:buClr>
              <a:buSzPct val="75000"/>
              <a:buFont typeface="Monotype Sorts" charset="0"/>
              <a:buChar char="u"/>
            </a:pPr>
            <a:r>
              <a:rPr lang="ja-JP" altLang="en-US" sz="2400">
                <a:ea typeface="ＭＳ ゴシック" charset="0"/>
                <a:cs typeface="ＭＳ ゴシック" charset="0"/>
              </a:rPr>
              <a:t>“</a:t>
            </a:r>
            <a:r>
              <a:rPr lang="en-US" altLang="ja-JP" sz="2400">
                <a:ea typeface="ＭＳ ゴシック" charset="0"/>
                <a:cs typeface="ＭＳ ゴシック" charset="0"/>
              </a:rPr>
              <a:t>shmem</a:t>
            </a:r>
            <a:r>
              <a:rPr lang="ja-JP" altLang="en-US" sz="2400">
                <a:ea typeface="ＭＳ ゴシック" charset="0"/>
                <a:cs typeface="ＭＳ ゴシック" charset="0"/>
              </a:rPr>
              <a:t>”</a:t>
            </a:r>
            <a:r>
              <a:rPr lang="en-US" altLang="ja-JP" sz="2400">
                <a:ea typeface="ＭＳ ゴシック" charset="0"/>
                <a:cs typeface="ＭＳ ゴシック" charset="0"/>
              </a:rPr>
              <a:t> memory model</a:t>
            </a:r>
          </a:p>
          <a:p>
            <a:pPr marL="742950" lvl="1" indent="-285750" eaLnBrk="1">
              <a:lnSpc>
                <a:spcPct val="90000"/>
              </a:lnSpc>
              <a:spcBef>
                <a:spcPct val="20000"/>
              </a:spcBef>
              <a:buClr>
                <a:schemeClr val="tx1"/>
              </a:buClr>
              <a:buSzPct val="100000"/>
              <a:buFont typeface="Wingdings" charset="0"/>
              <a:buChar char="w"/>
            </a:pPr>
            <a:r>
              <a:rPr lang="en-US" altLang="ja-JP">
                <a:ea typeface="ＭＳ ゴシック" charset="0"/>
                <a:cs typeface="ＭＳ ゴシック" charset="0"/>
              </a:rPr>
              <a:t>All variables declared statically in global scope are private.</a:t>
            </a:r>
          </a:p>
          <a:p>
            <a:pPr marL="742950" lvl="1" indent="-285750" eaLnBrk="1">
              <a:lnSpc>
                <a:spcPct val="90000"/>
              </a:lnSpc>
              <a:spcBef>
                <a:spcPct val="20000"/>
              </a:spcBef>
              <a:buClr>
                <a:schemeClr val="tx1"/>
              </a:buClr>
              <a:buSzPct val="100000"/>
              <a:buFont typeface="Wingdings" charset="0"/>
              <a:buChar char="w"/>
            </a:pPr>
            <a:r>
              <a:rPr lang="en-US" altLang="ja-JP">
                <a:ea typeface="ＭＳ ゴシック" charset="0"/>
                <a:cs typeface="ＭＳ ゴシック" charset="0"/>
              </a:rPr>
              <a:t>The shared address space must be allocated by a library function at runtime.</a:t>
            </a:r>
          </a:p>
          <a:p>
            <a:pPr marL="742950" lvl="1" indent="-285750" eaLnBrk="1">
              <a:lnSpc>
                <a:spcPct val="90000"/>
              </a:lnSpc>
              <a:spcBef>
                <a:spcPct val="20000"/>
              </a:spcBef>
              <a:buClr>
                <a:schemeClr val="tx1"/>
              </a:buClr>
              <a:buSzPct val="100000"/>
              <a:buFont typeface="Wingdings" charset="0"/>
              <a:buChar char="w"/>
            </a:pPr>
            <a:r>
              <a:rPr lang="en-US" altLang="ja-JP">
                <a:ea typeface="ＭＳ ゴシック" charset="0"/>
                <a:cs typeface="ＭＳ ゴシック" charset="0"/>
              </a:rPr>
              <a:t>Example: </a:t>
            </a:r>
            <a:r>
              <a:rPr lang="en-US" altLang="ja-JP">
                <a:solidFill>
                  <a:srgbClr val="FF0000"/>
                </a:solidFill>
                <a:ea typeface="ＭＳ ゴシック" charset="0"/>
                <a:cs typeface="ＭＳ ゴシック" charset="0"/>
              </a:rPr>
              <a:t>SCASH</a:t>
            </a:r>
            <a:r>
              <a:rPr lang="en-US" altLang="ja-JP">
                <a:ea typeface="ＭＳ ゴシック" charset="0"/>
                <a:cs typeface="ＭＳ ゴシック" charset="0"/>
              </a:rPr>
              <a:t>, Unix </a:t>
            </a:r>
            <a:r>
              <a:rPr lang="ja-JP" altLang="en-US">
                <a:ea typeface="ＭＳ ゴシック" charset="0"/>
                <a:cs typeface="ＭＳ ゴシック" charset="0"/>
              </a:rPr>
              <a:t>“</a:t>
            </a:r>
            <a:r>
              <a:rPr lang="en-US" altLang="ja-JP">
                <a:ea typeface="ＭＳ ゴシック" charset="0"/>
                <a:cs typeface="ＭＳ ゴシック" charset="0"/>
              </a:rPr>
              <a:t>shmem</a:t>
            </a:r>
            <a:r>
              <a:rPr lang="ja-JP" altLang="en-US">
                <a:ea typeface="ＭＳ ゴシック" charset="0"/>
                <a:cs typeface="ＭＳ ゴシック" charset="0"/>
              </a:rPr>
              <a:t>”</a:t>
            </a:r>
            <a:r>
              <a:rPr lang="en-US" altLang="ja-JP">
                <a:ea typeface="ＭＳ ゴシック" charset="0"/>
                <a:cs typeface="ＭＳ ゴシック" charset="0"/>
              </a:rPr>
              <a:t> system call</a:t>
            </a:r>
          </a:p>
          <a:p>
            <a:pPr marL="1143000" lvl="2" indent="-228600" eaLnBrk="1">
              <a:lnSpc>
                <a:spcPct val="80000"/>
              </a:lnSpc>
              <a:spcBef>
                <a:spcPct val="20000"/>
              </a:spcBef>
              <a:buClr>
                <a:schemeClr val="tx1"/>
              </a:buClr>
              <a:buSzPct val="100000"/>
              <a:buFont typeface="Wingdings" charset="0"/>
              <a:buChar char="§"/>
            </a:pPr>
            <a:endParaRPr lang="en-US" altLang="ja-JP">
              <a:ea typeface="ＭＳ ゴシック" charset="0"/>
              <a:cs typeface="ＭＳ ゴシック" charset="0"/>
              <a:sym typeface="Wingdings" charset="0"/>
            </a:endParaRPr>
          </a:p>
        </p:txBody>
      </p:sp>
      <p:sp>
        <p:nvSpPr>
          <p:cNvPr id="104453" name="Rectangle 5"/>
          <p:cNvSpPr>
            <a:spLocks noChangeArrowheads="1"/>
          </p:cNvSpPr>
          <p:nvPr/>
        </p:nvSpPr>
        <p:spPr bwMode="auto">
          <a:xfrm>
            <a:off x="319088" y="4295775"/>
            <a:ext cx="3059112" cy="1719263"/>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pPr marL="342900" indent="-342900" eaLnBrk="1">
              <a:lnSpc>
                <a:spcPct val="80000"/>
              </a:lnSpc>
              <a:spcBef>
                <a:spcPct val="20000"/>
              </a:spcBef>
              <a:buClr>
                <a:srgbClr val="000099"/>
              </a:buClr>
              <a:buSzPct val="75000"/>
              <a:buFont typeface="Monotype Sorts" charset="0"/>
              <a:buChar char="u"/>
            </a:pPr>
            <a:r>
              <a:rPr lang="en-US" altLang="ja-JP" sz="2400" dirty="0" err="1">
                <a:ea typeface="ＭＳ ゴシック" charset="0"/>
                <a:cs typeface="ＭＳ ゴシック" charset="0"/>
              </a:rPr>
              <a:t>OpenMP</a:t>
            </a:r>
            <a:r>
              <a:rPr lang="en-US" altLang="ja-JP" sz="2400" dirty="0">
                <a:ea typeface="ＭＳ ゴシック" charset="0"/>
                <a:cs typeface="ＭＳ ゴシック" charset="0"/>
              </a:rPr>
              <a:t> </a:t>
            </a:r>
          </a:p>
          <a:p>
            <a:pPr marL="742950" lvl="1" indent="-285750" eaLnBrk="1">
              <a:lnSpc>
                <a:spcPct val="90000"/>
              </a:lnSpc>
              <a:spcBef>
                <a:spcPct val="20000"/>
              </a:spcBef>
              <a:buClr>
                <a:schemeClr val="tx1"/>
              </a:buClr>
              <a:buSzPct val="100000"/>
              <a:buFont typeface="Wingdings" charset="0"/>
              <a:buChar char="w"/>
            </a:pPr>
            <a:r>
              <a:rPr lang="en-US" altLang="ja-JP" dirty="0">
                <a:ea typeface="ＭＳ ゴシック" charset="0"/>
                <a:cs typeface="ＭＳ ゴシック" charset="0"/>
              </a:rPr>
              <a:t>All variables are shared as defaults. </a:t>
            </a:r>
          </a:p>
          <a:p>
            <a:pPr marL="742950" lvl="1" indent="-285750" eaLnBrk="1">
              <a:lnSpc>
                <a:spcPct val="90000"/>
              </a:lnSpc>
              <a:spcBef>
                <a:spcPct val="20000"/>
              </a:spcBef>
              <a:buClr>
                <a:schemeClr val="tx1"/>
              </a:buClr>
              <a:buSzPct val="100000"/>
              <a:buFont typeface="Wingdings" charset="0"/>
              <a:buChar char="w"/>
            </a:pPr>
            <a:r>
              <a:rPr lang="en-US" altLang="ja-JP" dirty="0">
                <a:ea typeface="ＭＳ ゴシック" charset="0"/>
                <a:cs typeface="ＭＳ ゴシック" charset="0"/>
              </a:rPr>
              <a:t>No explicit shared memory allocation</a:t>
            </a:r>
            <a:endParaRPr lang="en-US" altLang="ja-JP" sz="2400" dirty="0">
              <a:ea typeface="ＭＳ ゴシック" charset="0"/>
              <a:cs typeface="ＭＳ ゴシック" charset="0"/>
            </a:endParaRPr>
          </a:p>
        </p:txBody>
      </p:sp>
      <p:sp>
        <p:nvSpPr>
          <p:cNvPr id="104454" name="AutoShape 6"/>
          <p:cNvSpPr>
            <a:spLocks noChangeArrowheads="1"/>
          </p:cNvSpPr>
          <p:nvPr/>
        </p:nvSpPr>
        <p:spPr bwMode="auto">
          <a:xfrm>
            <a:off x="3398838" y="4791075"/>
            <a:ext cx="771525" cy="711200"/>
          </a:xfrm>
          <a:prstGeom prst="rightArrow">
            <a:avLst>
              <a:gd name="adj1" fmla="val 50000"/>
              <a:gd name="adj2" fmla="val 27121"/>
            </a:avLst>
          </a:prstGeom>
          <a:solidFill>
            <a:schemeClr val="accent1"/>
          </a:solidFill>
          <a:ln w="12699">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4455" name="Text Box 7"/>
          <p:cNvSpPr txBox="1">
            <a:spLocks noChangeArrowheads="1"/>
          </p:cNvSpPr>
          <p:nvPr/>
        </p:nvSpPr>
        <p:spPr bwMode="auto">
          <a:xfrm>
            <a:off x="1223963" y="6118225"/>
            <a:ext cx="2946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a:t>Omni OpenMP Compiler</a:t>
            </a:r>
          </a:p>
        </p:txBody>
      </p:sp>
    </p:spTree>
    <p:extLst>
      <p:ext uri="{BB962C8B-B14F-4D97-AF65-F5344CB8AC3E}">
        <p14:creationId xmlns:p14="http://schemas.microsoft.com/office/powerpoint/2010/main" val="376063799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custDataLst>
              <p:tags r:id="rId1"/>
            </p:custDataLst>
          </p:nvPr>
        </p:nvSpPr>
        <p:spPr>
          <a:xfrm>
            <a:off x="228599" y="274638"/>
            <a:ext cx="7865533" cy="1143000"/>
          </a:xfrm>
        </p:spPr>
        <p:txBody>
          <a:bodyPr>
            <a:normAutofit/>
          </a:bodyPr>
          <a:lstStyle/>
          <a:p>
            <a:r>
              <a:rPr lang="en-US" sz="4000" dirty="0" err="1"/>
              <a:t>OpenMP</a:t>
            </a:r>
            <a:r>
              <a:rPr lang="en-US" sz="4000" dirty="0"/>
              <a:t> 3.0 Introduces </a:t>
            </a:r>
            <a:r>
              <a:rPr lang="en-US" sz="4000" dirty="0"/>
              <a:t>Tasks, 2008</a:t>
            </a:r>
            <a:endParaRPr lang="en-US" sz="4000" dirty="0"/>
          </a:p>
        </p:txBody>
      </p:sp>
      <p:sp>
        <p:nvSpPr>
          <p:cNvPr id="28675" name="Rectangle 3"/>
          <p:cNvSpPr>
            <a:spLocks noGrp="1" noChangeArrowheads="1"/>
          </p:cNvSpPr>
          <p:nvPr>
            <p:ph type="body" idx="1"/>
            <p:custDataLst>
              <p:tags r:id="rId2"/>
            </p:custDataLst>
          </p:nvPr>
        </p:nvSpPr>
        <p:spPr>
          <a:xfrm>
            <a:off x="457200" y="1600200"/>
            <a:ext cx="8153400" cy="762000"/>
          </a:xfrm>
        </p:spPr>
        <p:txBody>
          <a:bodyPr/>
          <a:lstStyle/>
          <a:p>
            <a:pPr eaLnBrk="1" hangingPunct="1">
              <a:lnSpc>
                <a:spcPct val="90000"/>
              </a:lnSpc>
            </a:pPr>
            <a:r>
              <a:rPr lang="en-US">
                <a:latin typeface="Arial" charset="0"/>
                <a:ea typeface="SimSun" charset="0"/>
                <a:cs typeface="SimSun" charset="0"/>
              </a:rPr>
              <a:t>Tasks explicitly created and processed</a:t>
            </a:r>
          </a:p>
          <a:p>
            <a:pPr eaLnBrk="1" hangingPunct="1">
              <a:lnSpc>
                <a:spcPct val="90000"/>
              </a:lnSpc>
            </a:pPr>
            <a:endParaRPr lang="en-US">
              <a:latin typeface="Arial" charset="0"/>
              <a:ea typeface="SimSun" charset="0"/>
              <a:cs typeface="SimSun" charset="0"/>
            </a:endParaRPr>
          </a:p>
        </p:txBody>
      </p:sp>
      <p:sp>
        <p:nvSpPr>
          <p:cNvPr id="28676" name="Rectangle 5"/>
          <p:cNvSpPr>
            <a:spLocks noChangeArrowheads="1"/>
          </p:cNvSpPr>
          <p:nvPr>
            <p:custDataLst>
              <p:tags r:id="rId3"/>
            </p:custDataLst>
          </p:nvPr>
        </p:nvSpPr>
        <p:spPr bwMode="auto">
          <a:xfrm>
            <a:off x="4419600" y="2438400"/>
            <a:ext cx="4038600" cy="3397250"/>
          </a:xfrm>
          <a:prstGeom prst="rect">
            <a:avLst/>
          </a:prstGeom>
          <a:solidFill>
            <a:srgbClr val="D7C4DA"/>
          </a:solidFill>
          <a:ln w="9525">
            <a:solidFill>
              <a:schemeClr val="tx1"/>
            </a:solidFill>
            <a:miter lim="800000"/>
            <a:headEnd/>
            <a:tailEnd/>
          </a:ln>
        </p:spPr>
        <p:txBody>
          <a:bodyPr>
            <a:spAutoFit/>
          </a:bodyPr>
          <a:lstStyle/>
          <a:p>
            <a:pPr marL="342900" indent="-342900"/>
            <a:r>
              <a:rPr lang="en-US" b="1">
                <a:ea typeface="SimSun" charset="0"/>
                <a:cs typeface="SimSun" charset="0"/>
              </a:rPr>
              <a:t>#pragma omp parallel</a:t>
            </a:r>
          </a:p>
          <a:p>
            <a:pPr marL="342900" indent="-342900"/>
            <a:r>
              <a:rPr lang="en-US">
                <a:ea typeface="SimSun" charset="0"/>
                <a:cs typeface="SimSun" charset="0"/>
              </a:rPr>
              <a:t>{ </a:t>
            </a:r>
          </a:p>
          <a:p>
            <a:pPr marL="342900" indent="-342900"/>
            <a:r>
              <a:rPr lang="en-US" b="1">
                <a:ea typeface="SimSun" charset="0"/>
                <a:cs typeface="SimSun" charset="0"/>
              </a:rPr>
              <a:t>  #pragma omp single</a:t>
            </a:r>
          </a:p>
          <a:p>
            <a:pPr marL="342900" indent="-342900"/>
            <a:r>
              <a:rPr lang="en-US">
                <a:ea typeface="SimSun" charset="0"/>
                <a:cs typeface="SimSun" charset="0"/>
              </a:rPr>
              <a:t>   { </a:t>
            </a:r>
          </a:p>
          <a:p>
            <a:pPr marL="342900" indent="-342900"/>
            <a:r>
              <a:rPr lang="en-US">
                <a:ea typeface="SimSun" charset="0"/>
                <a:cs typeface="SimSun" charset="0"/>
              </a:rPr>
              <a:t>    p = listhead ;</a:t>
            </a:r>
          </a:p>
          <a:p>
            <a:pPr marL="342900" indent="-342900"/>
            <a:r>
              <a:rPr lang="en-US">
                <a:ea typeface="SimSun" charset="0"/>
                <a:cs typeface="SimSun" charset="0"/>
              </a:rPr>
              <a:t>    while</a:t>
            </a:r>
            <a:r>
              <a:rPr lang="en-US" b="1">
                <a:ea typeface="SimSun" charset="0"/>
                <a:cs typeface="SimSun" charset="0"/>
              </a:rPr>
              <a:t> </a:t>
            </a:r>
            <a:r>
              <a:rPr lang="en-US">
                <a:ea typeface="SimSun" charset="0"/>
                <a:cs typeface="SimSun" charset="0"/>
              </a:rPr>
              <a:t>(p) { </a:t>
            </a:r>
          </a:p>
          <a:p>
            <a:pPr marL="342900" indent="-342900"/>
            <a:r>
              <a:rPr lang="en-US">
                <a:ea typeface="SimSun" charset="0"/>
                <a:cs typeface="SimSun" charset="0"/>
              </a:rPr>
              <a:t>       </a:t>
            </a:r>
            <a:r>
              <a:rPr lang="en-US" b="1">
                <a:ea typeface="SimSun" charset="0"/>
                <a:cs typeface="SimSun" charset="0"/>
              </a:rPr>
              <a:t>#pragma omp task</a:t>
            </a:r>
          </a:p>
          <a:p>
            <a:pPr marL="342900" indent="-342900"/>
            <a:r>
              <a:rPr lang="en-US">
                <a:ea typeface="SimSun" charset="0"/>
                <a:cs typeface="SimSun" charset="0"/>
              </a:rPr>
              <a:t>               process (p)</a:t>
            </a:r>
          </a:p>
          <a:p>
            <a:pPr marL="342900" indent="-342900"/>
            <a:r>
              <a:rPr lang="en-US">
                <a:ea typeface="SimSun" charset="0"/>
                <a:cs typeface="SimSun" charset="0"/>
              </a:rPr>
              <a:t>       p=next (p) ;</a:t>
            </a:r>
          </a:p>
          <a:p>
            <a:pPr marL="342900" indent="-342900"/>
            <a:r>
              <a:rPr lang="en-US">
                <a:ea typeface="SimSun" charset="0"/>
                <a:cs typeface="SimSun" charset="0"/>
              </a:rPr>
              <a:t>     } </a:t>
            </a:r>
          </a:p>
          <a:p>
            <a:pPr marL="342900" indent="-342900"/>
            <a:r>
              <a:rPr lang="en-US">
                <a:ea typeface="SimSun" charset="0"/>
                <a:cs typeface="SimSun" charset="0"/>
              </a:rPr>
              <a:t>   } </a:t>
            </a:r>
          </a:p>
          <a:p>
            <a:pPr marL="342900" indent="-342900"/>
            <a:r>
              <a:rPr lang="en-US">
                <a:ea typeface="SimSun" charset="0"/>
                <a:cs typeface="SimSun" charset="0"/>
              </a:rPr>
              <a:t>}</a:t>
            </a:r>
          </a:p>
        </p:txBody>
      </p:sp>
      <p:sp>
        <p:nvSpPr>
          <p:cNvPr id="28677" name="Rectangle 3"/>
          <p:cNvSpPr txBox="1">
            <a:spLocks noChangeArrowheads="1"/>
          </p:cNvSpPr>
          <p:nvPr>
            <p:custDataLst>
              <p:tags r:id="rId4"/>
            </p:custDataLst>
          </p:nvPr>
        </p:nvSpPr>
        <p:spPr bwMode="auto">
          <a:xfrm>
            <a:off x="228600" y="2667000"/>
            <a:ext cx="3657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Arial" charset="0"/>
              </a:defRPr>
            </a:lvl1pPr>
            <a:lvl2pPr marL="669925" indent="-325438"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lvl="1" eaLnBrk="1" hangingPunct="1">
              <a:lnSpc>
                <a:spcPct val="90000"/>
              </a:lnSpc>
              <a:spcBef>
                <a:spcPct val="20000"/>
              </a:spcBef>
              <a:buClr>
                <a:schemeClr val="accent2"/>
              </a:buClr>
              <a:buSzPct val="60000"/>
              <a:buFont typeface="Wingdings" charset="0"/>
              <a:buChar char="q"/>
            </a:pPr>
            <a:r>
              <a:rPr lang="en-US" sz="2600">
                <a:ea typeface="SimSun" charset="0"/>
                <a:cs typeface="SimSun" charset="0"/>
              </a:rPr>
              <a:t>Each encountering thread packages a new instance of a task (code and data)</a:t>
            </a:r>
          </a:p>
          <a:p>
            <a:pPr lvl="1" eaLnBrk="1" hangingPunct="1">
              <a:lnSpc>
                <a:spcPct val="90000"/>
              </a:lnSpc>
              <a:spcBef>
                <a:spcPct val="20000"/>
              </a:spcBef>
              <a:buClr>
                <a:schemeClr val="accent2"/>
              </a:buClr>
              <a:buSzPct val="60000"/>
              <a:buFont typeface="Wingdings" charset="0"/>
              <a:buChar char="q"/>
            </a:pPr>
            <a:r>
              <a:rPr lang="en-US" sz="2600">
                <a:ea typeface="SimSun" charset="0"/>
                <a:cs typeface="SimSun" charset="0"/>
              </a:rPr>
              <a:t>Some thread in the team executes the task</a:t>
            </a:r>
          </a:p>
          <a:p>
            <a:pPr lvl="1" eaLnBrk="1" hangingPunct="1">
              <a:lnSpc>
                <a:spcPct val="90000"/>
              </a:lnSpc>
              <a:spcBef>
                <a:spcPct val="20000"/>
              </a:spcBef>
              <a:buClr>
                <a:schemeClr val="accent2"/>
              </a:buClr>
              <a:buSzPct val="60000"/>
              <a:buFont typeface="Wingdings" charset="0"/>
              <a:buChar char="q"/>
            </a:pPr>
            <a:endParaRPr lang="en-US" sz="2600">
              <a:ea typeface="SimSun" charset="0"/>
              <a:cs typeface="SimSun" charset="0"/>
            </a:endParaRPr>
          </a:p>
          <a:p>
            <a:pPr eaLnBrk="1" hangingPunct="1">
              <a:lnSpc>
                <a:spcPct val="90000"/>
              </a:lnSpc>
              <a:spcBef>
                <a:spcPct val="20000"/>
              </a:spcBef>
              <a:buClr>
                <a:schemeClr val="accent1"/>
              </a:buClr>
              <a:buSzPct val="65000"/>
              <a:buFont typeface="Wingdings" charset="0"/>
              <a:buChar char="n"/>
            </a:pPr>
            <a:endParaRPr lang="en-US" sz="3000">
              <a:ea typeface="SimSun" charset="0"/>
              <a:cs typeface="SimSun" charset="0"/>
            </a:endParaRPr>
          </a:p>
        </p:txBody>
      </p:sp>
    </p:spTree>
    <p:extLst>
      <p:ext uri="{BB962C8B-B14F-4D97-AF65-F5344CB8AC3E}">
        <p14:creationId xmlns:p14="http://schemas.microsoft.com/office/powerpoint/2010/main" val="200307665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r>
              <a:rPr lang="en-US" sz="3600" dirty="0" smtClean="0"/>
              <a:t>Directives: A little (pre)history</a:t>
            </a:r>
          </a:p>
          <a:p>
            <a:r>
              <a:rPr lang="en-US" sz="3600" dirty="0" smtClean="0"/>
              <a:t>Evolving the standard</a:t>
            </a:r>
          </a:p>
          <a:p>
            <a:r>
              <a:rPr lang="en-US" sz="3600" dirty="0" smtClean="0"/>
              <a:t>Today’s challenges</a:t>
            </a:r>
          </a:p>
          <a:p>
            <a:r>
              <a:rPr lang="en-US" sz="3600" dirty="0" smtClean="0"/>
              <a:t>Where to next?</a:t>
            </a:r>
          </a:p>
          <a:p>
            <a:endParaRPr lang="en-US" dirty="0"/>
          </a:p>
        </p:txBody>
      </p:sp>
    </p:spTree>
    <p:extLst>
      <p:ext uri="{BB962C8B-B14F-4D97-AF65-F5344CB8AC3E}">
        <p14:creationId xmlns:p14="http://schemas.microsoft.com/office/powerpoint/2010/main" val="189143268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53310" cy="1011491"/>
          </a:xfrm>
        </p:spPr>
        <p:txBody>
          <a:bodyPr>
            <a:normAutofit/>
          </a:bodyPr>
          <a:lstStyle/>
          <a:p>
            <a:r>
              <a:rPr lang="en-US" sz="4000" dirty="0"/>
              <a:t>Asynchronous Task Dependence</a:t>
            </a:r>
          </a:p>
        </p:txBody>
      </p:sp>
      <p:sp>
        <p:nvSpPr>
          <p:cNvPr id="3" name="Content Placeholder 2"/>
          <p:cNvSpPr>
            <a:spLocks noGrp="1"/>
          </p:cNvSpPr>
          <p:nvPr>
            <p:ph idx="1"/>
          </p:nvPr>
        </p:nvSpPr>
        <p:spPr>
          <a:xfrm>
            <a:off x="371896" y="1398053"/>
            <a:ext cx="6006487" cy="4651366"/>
          </a:xfrm>
        </p:spPr>
        <p:txBody>
          <a:bodyPr>
            <a:normAutofit/>
          </a:bodyPr>
          <a:lstStyle/>
          <a:p>
            <a:r>
              <a:rPr lang="en-US" sz="2800" dirty="0" smtClean="0"/>
              <a:t>Increase power of tasks, reduce barrier synchronization</a:t>
            </a:r>
          </a:p>
          <a:p>
            <a:r>
              <a:rPr lang="en-US" sz="2800" b="1" dirty="0"/>
              <a:t>T</a:t>
            </a:r>
            <a:r>
              <a:rPr lang="en-US" sz="2800" b="1" dirty="0" smtClean="0"/>
              <a:t>ask </a:t>
            </a:r>
            <a:r>
              <a:rPr lang="en-US" sz="2800" b="1" dirty="0"/>
              <a:t>synchronization </a:t>
            </a:r>
            <a:r>
              <a:rPr lang="en-US" sz="2800" b="1" dirty="0" smtClean="0"/>
              <a:t>constructs</a:t>
            </a:r>
          </a:p>
          <a:p>
            <a:pPr lvl="1"/>
            <a:r>
              <a:rPr lang="en-US" sz="2400" b="1" dirty="0" err="1" smtClean="0">
                <a:solidFill>
                  <a:srgbClr val="003BF8"/>
                </a:solidFill>
              </a:rPr>
              <a:t>taskwait</a:t>
            </a:r>
            <a:r>
              <a:rPr lang="en-US" sz="2400" dirty="0" smtClean="0">
                <a:solidFill>
                  <a:srgbClr val="003BF8"/>
                </a:solidFill>
              </a:rPr>
              <a:t>, </a:t>
            </a:r>
            <a:r>
              <a:rPr lang="en-US" sz="2400" dirty="0" smtClean="0"/>
              <a:t>and</a:t>
            </a:r>
            <a:r>
              <a:rPr lang="en-US" sz="2400" dirty="0" smtClean="0">
                <a:solidFill>
                  <a:srgbClr val="003BF8"/>
                </a:solidFill>
              </a:rPr>
              <a:t> </a:t>
            </a:r>
            <a:r>
              <a:rPr lang="en-US" sz="2400" b="1" dirty="0" smtClean="0">
                <a:solidFill>
                  <a:srgbClr val="003BF8"/>
                </a:solidFill>
              </a:rPr>
              <a:t>barrier</a:t>
            </a:r>
            <a:r>
              <a:rPr lang="en-US" sz="2400" b="1" dirty="0" smtClean="0"/>
              <a:t> </a:t>
            </a:r>
            <a:r>
              <a:rPr lang="en-US" sz="2400" dirty="0" smtClean="0"/>
              <a:t>construct</a:t>
            </a:r>
          </a:p>
        </p:txBody>
      </p:sp>
      <p:sp>
        <p:nvSpPr>
          <p:cNvPr id="4" name="Slide Number Placeholder 3"/>
          <p:cNvSpPr>
            <a:spLocks noGrp="1"/>
          </p:cNvSpPr>
          <p:nvPr>
            <p:ph type="sldNum" sz="quarter" idx="12"/>
          </p:nvPr>
        </p:nvSpPr>
        <p:spPr/>
        <p:txBody>
          <a:bodyPr/>
          <a:lstStyle/>
          <a:p>
            <a:fld id="{EECBA3EB-06F2-4F28-A146-1B2AA6A0B833}" type="slidenum">
              <a:rPr lang="en-US" smtClean="0"/>
              <a:pPr/>
              <a:t>20</a:t>
            </a:fld>
            <a:endParaRPr lang="en-US"/>
          </a:p>
        </p:txBody>
      </p:sp>
      <p:sp>
        <p:nvSpPr>
          <p:cNvPr id="5" name="TextBox 4"/>
          <p:cNvSpPr txBox="1"/>
          <p:nvPr/>
        </p:nvSpPr>
        <p:spPr>
          <a:xfrm>
            <a:off x="5764622" y="1753178"/>
            <a:ext cx="3379378" cy="3416320"/>
          </a:xfrm>
          <a:prstGeom prst="rect">
            <a:avLst/>
          </a:prstGeom>
          <a:solidFill>
            <a:schemeClr val="accent1">
              <a:lumMod val="20000"/>
              <a:lumOff val="80000"/>
            </a:schemeClr>
          </a:solidFill>
          <a:ln>
            <a:noFill/>
          </a:ln>
        </p:spPr>
        <p:style>
          <a:lnRef idx="1">
            <a:schemeClr val="dk1"/>
          </a:lnRef>
          <a:fillRef idx="2">
            <a:schemeClr val="dk1"/>
          </a:fillRef>
          <a:effectRef idx="1">
            <a:schemeClr val="dk1"/>
          </a:effectRef>
          <a:fontRef idx="minor">
            <a:schemeClr val="dk1"/>
          </a:fontRef>
        </p:style>
        <p:txBody>
          <a:bodyPr wrap="square" rtlCol="0">
            <a:spAutoFit/>
          </a:bodyPr>
          <a:lstStyle/>
          <a:p>
            <a:r>
              <a:rPr lang="en-US" b="0" dirty="0" err="1" smtClean="0"/>
              <a:t>int</a:t>
            </a:r>
            <a:r>
              <a:rPr lang="en-US" b="0" dirty="0" smtClean="0"/>
              <a:t> fib(</a:t>
            </a:r>
            <a:r>
              <a:rPr lang="en-US" b="0" dirty="0" err="1" smtClean="0"/>
              <a:t>int</a:t>
            </a:r>
            <a:r>
              <a:rPr lang="en-US" b="0" dirty="0" smtClean="0"/>
              <a:t> n) {</a:t>
            </a:r>
          </a:p>
          <a:p>
            <a:r>
              <a:rPr lang="en-US" b="0" dirty="0"/>
              <a:t>  </a:t>
            </a:r>
            <a:r>
              <a:rPr lang="en-US" b="0" dirty="0" smtClean="0"/>
              <a:t>  </a:t>
            </a:r>
            <a:r>
              <a:rPr lang="en-US" b="0" dirty="0" err="1" smtClean="0"/>
              <a:t>int</a:t>
            </a:r>
            <a:r>
              <a:rPr lang="en-US" b="0" dirty="0" smtClean="0"/>
              <a:t> x, y;</a:t>
            </a:r>
          </a:p>
          <a:p>
            <a:r>
              <a:rPr lang="en-US" b="0" dirty="0"/>
              <a:t> </a:t>
            </a:r>
            <a:r>
              <a:rPr lang="en-US" b="0" dirty="0" smtClean="0"/>
              <a:t>   if (n &lt; 2)  return n;</a:t>
            </a:r>
          </a:p>
          <a:p>
            <a:r>
              <a:rPr lang="en-US" b="0" dirty="0"/>
              <a:t> </a:t>
            </a:r>
            <a:r>
              <a:rPr lang="en-US" b="0" dirty="0" smtClean="0"/>
              <a:t>   else {</a:t>
            </a:r>
          </a:p>
          <a:p>
            <a:r>
              <a:rPr lang="en-US" b="0" dirty="0">
                <a:solidFill>
                  <a:srgbClr val="003BF8"/>
                </a:solidFill>
              </a:rPr>
              <a:t> </a:t>
            </a:r>
            <a:r>
              <a:rPr lang="en-US" b="0" dirty="0" smtClean="0">
                <a:solidFill>
                  <a:srgbClr val="003BF8"/>
                </a:solidFill>
              </a:rPr>
              <a:t>         #pragma </a:t>
            </a:r>
            <a:r>
              <a:rPr lang="en-US" b="0" dirty="0" err="1" smtClean="0">
                <a:solidFill>
                  <a:srgbClr val="003BF8"/>
                </a:solidFill>
              </a:rPr>
              <a:t>omp</a:t>
            </a:r>
            <a:r>
              <a:rPr lang="en-US" b="0" dirty="0" smtClean="0">
                <a:solidFill>
                  <a:srgbClr val="003BF8"/>
                </a:solidFill>
              </a:rPr>
              <a:t> task </a:t>
            </a:r>
            <a:r>
              <a:rPr lang="en-US" dirty="0" smtClean="0">
                <a:solidFill>
                  <a:srgbClr val="003BF8"/>
                </a:solidFill>
              </a:rPr>
              <a:t>shared(x)</a:t>
            </a:r>
          </a:p>
          <a:p>
            <a:r>
              <a:rPr lang="en-US" b="0" dirty="0"/>
              <a:t> </a:t>
            </a:r>
            <a:r>
              <a:rPr lang="en-US" b="0" dirty="0" smtClean="0"/>
              <a:t>         x = fib(n-1);</a:t>
            </a:r>
          </a:p>
          <a:p>
            <a:r>
              <a:rPr lang="en-US" b="0" dirty="0"/>
              <a:t> </a:t>
            </a:r>
            <a:r>
              <a:rPr lang="en-US" b="0" dirty="0" smtClean="0"/>
              <a:t>     </a:t>
            </a:r>
            <a:r>
              <a:rPr lang="en-US" b="0" dirty="0">
                <a:solidFill>
                  <a:srgbClr val="003BF8"/>
                </a:solidFill>
              </a:rPr>
              <a:t> </a:t>
            </a:r>
            <a:r>
              <a:rPr lang="en-US" b="0" dirty="0" smtClean="0">
                <a:solidFill>
                  <a:srgbClr val="003BF8"/>
                </a:solidFill>
              </a:rPr>
              <a:t>   #</a:t>
            </a:r>
            <a:r>
              <a:rPr lang="en-US" b="0" dirty="0">
                <a:solidFill>
                  <a:srgbClr val="003BF8"/>
                </a:solidFill>
              </a:rPr>
              <a:t>pragma </a:t>
            </a:r>
            <a:r>
              <a:rPr lang="en-US" b="0" dirty="0" err="1">
                <a:solidFill>
                  <a:srgbClr val="003BF8"/>
                </a:solidFill>
              </a:rPr>
              <a:t>omp</a:t>
            </a:r>
            <a:r>
              <a:rPr lang="en-US" b="0" dirty="0">
                <a:solidFill>
                  <a:srgbClr val="003BF8"/>
                </a:solidFill>
              </a:rPr>
              <a:t> task </a:t>
            </a:r>
            <a:r>
              <a:rPr lang="en-US" dirty="0">
                <a:solidFill>
                  <a:srgbClr val="003BF8"/>
                </a:solidFill>
              </a:rPr>
              <a:t>shared(y)</a:t>
            </a:r>
          </a:p>
          <a:p>
            <a:r>
              <a:rPr lang="en-US" b="0" dirty="0"/>
              <a:t> </a:t>
            </a:r>
            <a:r>
              <a:rPr lang="en-US" b="0" dirty="0" smtClean="0"/>
              <a:t>         y = fib(n-2);</a:t>
            </a:r>
          </a:p>
          <a:p>
            <a:r>
              <a:rPr lang="en-US" b="0" dirty="0">
                <a:solidFill>
                  <a:srgbClr val="003BF8"/>
                </a:solidFill>
              </a:rPr>
              <a:t> </a:t>
            </a:r>
            <a:r>
              <a:rPr lang="en-US" b="0" dirty="0" smtClean="0">
                <a:solidFill>
                  <a:srgbClr val="003BF8"/>
                </a:solidFill>
              </a:rPr>
              <a:t>         #pragma </a:t>
            </a:r>
            <a:r>
              <a:rPr lang="en-US" b="0" dirty="0" err="1" smtClean="0">
                <a:solidFill>
                  <a:srgbClr val="003BF8"/>
                </a:solidFill>
              </a:rPr>
              <a:t>omp</a:t>
            </a:r>
            <a:r>
              <a:rPr lang="en-US" b="0" dirty="0" smtClean="0">
                <a:solidFill>
                  <a:srgbClr val="003BF8"/>
                </a:solidFill>
              </a:rPr>
              <a:t> </a:t>
            </a:r>
            <a:r>
              <a:rPr lang="en-US" b="0" dirty="0" err="1" smtClean="0">
                <a:solidFill>
                  <a:srgbClr val="003BF8"/>
                </a:solidFill>
              </a:rPr>
              <a:t>taskwait</a:t>
            </a:r>
            <a:endParaRPr lang="en-US" b="0" dirty="0" smtClean="0">
              <a:solidFill>
                <a:srgbClr val="003BF8"/>
              </a:solidFill>
            </a:endParaRPr>
          </a:p>
          <a:p>
            <a:r>
              <a:rPr lang="en-US" b="0" dirty="0"/>
              <a:t> </a:t>
            </a:r>
            <a:r>
              <a:rPr lang="en-US" b="0" dirty="0" smtClean="0"/>
              <a:t>         return x + y;   </a:t>
            </a:r>
          </a:p>
          <a:p>
            <a:r>
              <a:rPr lang="en-US" b="0" dirty="0"/>
              <a:t> </a:t>
            </a:r>
            <a:r>
              <a:rPr lang="en-US" b="0" dirty="0" smtClean="0"/>
              <a:t>   }</a:t>
            </a:r>
          </a:p>
          <a:p>
            <a:r>
              <a:rPr lang="en-US" b="0" dirty="0"/>
              <a:t>}</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8816" y="3663420"/>
            <a:ext cx="1624897" cy="2029019"/>
          </a:xfrm>
          <a:prstGeom prst="rect">
            <a:avLst/>
          </a:prstGeom>
        </p:spPr>
      </p:pic>
      <p:sp>
        <p:nvSpPr>
          <p:cNvPr id="9" name="Rectangle 8"/>
          <p:cNvSpPr/>
          <p:nvPr/>
        </p:nvSpPr>
        <p:spPr>
          <a:xfrm>
            <a:off x="3023103" y="5347862"/>
            <a:ext cx="6120897" cy="143041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dirty="0" smtClean="0">
                <a:solidFill>
                  <a:schemeClr val="tx1"/>
                </a:solidFill>
                <a:latin typeface="+mj-lt"/>
                <a:cs typeface="Andale Mono"/>
              </a:rPr>
              <a:t>#pragma </a:t>
            </a:r>
            <a:r>
              <a:rPr lang="en-US" dirty="0" err="1" smtClean="0">
                <a:solidFill>
                  <a:schemeClr val="tx1"/>
                </a:solidFill>
                <a:latin typeface="+mj-lt"/>
                <a:cs typeface="Andale Mono"/>
              </a:rPr>
              <a:t>omp</a:t>
            </a:r>
            <a:r>
              <a:rPr lang="en-US" dirty="0" smtClean="0">
                <a:solidFill>
                  <a:schemeClr val="tx1"/>
                </a:solidFill>
                <a:latin typeface="+mj-lt"/>
                <a:cs typeface="Andale Mono"/>
              </a:rPr>
              <a:t> task depend (out: t1, t2, …) depend (in: t4, t5</a:t>
            </a:r>
            <a:r>
              <a:rPr lang="en-US" dirty="0" smtClean="0">
                <a:solidFill>
                  <a:schemeClr val="tx1"/>
                </a:solidFill>
                <a:latin typeface="+mj-lt"/>
                <a:cs typeface="Andale Mono"/>
              </a:rPr>
              <a:t>)</a:t>
            </a:r>
            <a:endParaRPr lang="en-US" dirty="0" smtClean="0">
              <a:solidFill>
                <a:schemeClr val="tx1"/>
              </a:solidFill>
              <a:latin typeface="+mj-lt"/>
              <a:cs typeface="Andale Mono"/>
            </a:endParaRPr>
          </a:p>
          <a:p>
            <a:pPr marL="285750" indent="-285750">
              <a:buFont typeface="Arial"/>
              <a:buChar char="•"/>
            </a:pPr>
            <a:r>
              <a:rPr lang="en-US" dirty="0" smtClean="0">
                <a:solidFill>
                  <a:schemeClr val="tx1"/>
                </a:solidFill>
                <a:latin typeface="+mj-lt"/>
                <a:cs typeface="Andale Mono"/>
              </a:rPr>
              <a:t>Avoid the use of global locks</a:t>
            </a:r>
          </a:p>
          <a:p>
            <a:pPr marL="285750" indent="-285750">
              <a:buFont typeface="Arial"/>
              <a:buChar char="•"/>
            </a:pPr>
            <a:r>
              <a:rPr lang="en-US" dirty="0" smtClean="0">
                <a:solidFill>
                  <a:schemeClr val="tx1"/>
                </a:solidFill>
                <a:latin typeface="+mj-lt"/>
                <a:cs typeface="Andale Mono"/>
              </a:rPr>
              <a:t>Work with </a:t>
            </a:r>
            <a:r>
              <a:rPr lang="en-US" dirty="0" err="1" smtClean="0">
                <a:solidFill>
                  <a:schemeClr val="tx1"/>
                </a:solidFill>
                <a:latin typeface="+mj-lt"/>
                <a:cs typeface="Andale Mono"/>
              </a:rPr>
              <a:t>workstealing</a:t>
            </a:r>
            <a:endParaRPr lang="en-US" dirty="0" smtClean="0">
              <a:solidFill>
                <a:schemeClr val="tx1"/>
              </a:solidFill>
              <a:latin typeface="+mj-lt"/>
              <a:cs typeface="Andale Mono"/>
            </a:endParaRPr>
          </a:p>
          <a:p>
            <a:pPr marL="285750" indent="-285750">
              <a:buFont typeface="Arial"/>
              <a:buChar char="•"/>
            </a:pPr>
            <a:r>
              <a:rPr lang="en-US" dirty="0" smtClean="0">
                <a:solidFill>
                  <a:schemeClr val="tx1"/>
                </a:solidFill>
                <a:latin typeface="+mj-lt"/>
                <a:cs typeface="Andale Mono"/>
              </a:rPr>
              <a:t>Decentralized dependency setup and resolution</a:t>
            </a:r>
            <a:endParaRPr lang="en-US" dirty="0">
              <a:solidFill>
                <a:schemeClr val="tx1"/>
              </a:solidFill>
              <a:latin typeface="+mj-lt"/>
              <a:cs typeface="Andale Mono"/>
            </a:endParaRPr>
          </a:p>
          <a:p>
            <a:pPr marL="285750" indent="-285750">
              <a:buFont typeface="Arial"/>
              <a:buChar char="•"/>
            </a:pPr>
            <a:endParaRPr lang="en-US" dirty="0" smtClean="0">
              <a:solidFill>
                <a:schemeClr val="tx1"/>
              </a:solidFill>
              <a:latin typeface="+mj-lt"/>
              <a:cs typeface="Andale Mono"/>
            </a:endParaRPr>
          </a:p>
        </p:txBody>
      </p:sp>
    </p:spTree>
    <p:extLst>
      <p:ext uri="{BB962C8B-B14F-4D97-AF65-F5344CB8AC3E}">
        <p14:creationId xmlns:p14="http://schemas.microsoft.com/office/powerpoint/2010/main" val="17588898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72" y="-14269"/>
            <a:ext cx="9144000" cy="1143000"/>
          </a:xfrm>
        </p:spPr>
        <p:txBody>
          <a:bodyPr>
            <a:noAutofit/>
          </a:bodyPr>
          <a:lstStyle/>
          <a:p>
            <a:r>
              <a:rPr lang="en-US" sz="4000" dirty="0"/>
              <a:t>Eliminating Global Barriers in </a:t>
            </a:r>
            <a:r>
              <a:rPr lang="en-US" sz="4000" dirty="0"/>
              <a:t/>
            </a:r>
            <a:br>
              <a:rPr lang="en-US" sz="4000" dirty="0"/>
            </a:br>
            <a:r>
              <a:rPr lang="en-US" sz="4000" dirty="0"/>
              <a:t>Smith</a:t>
            </a:r>
            <a:r>
              <a:rPr lang="en-US" sz="4000" dirty="0"/>
              <a:t>-Waterman</a:t>
            </a:r>
          </a:p>
        </p:txBody>
      </p:sp>
      <p:sp>
        <p:nvSpPr>
          <p:cNvPr id="4" name="Slide Number Placeholder 3"/>
          <p:cNvSpPr>
            <a:spLocks noGrp="1"/>
          </p:cNvSpPr>
          <p:nvPr>
            <p:ph type="sldNum" sz="quarter" idx="12"/>
          </p:nvPr>
        </p:nvSpPr>
        <p:spPr/>
        <p:txBody>
          <a:bodyPr/>
          <a:lstStyle/>
          <a:p>
            <a:fld id="{6D203F45-6109-924D-ABBE-18E2F857EDF9}" type="slidenum">
              <a:rPr lang="en-US" smtClean="0"/>
              <a:t>21</a:t>
            </a:fld>
            <a:endParaRPr lang="en-US"/>
          </a:p>
        </p:txBody>
      </p:sp>
      <p:pic>
        <p:nvPicPr>
          <p:cNvPr id="7" name="Picture 6"/>
          <p:cNvPicPr>
            <a:picLocks noChangeAspect="1"/>
          </p:cNvPicPr>
          <p:nvPr/>
        </p:nvPicPr>
        <p:blipFill>
          <a:blip r:embed="rId2"/>
          <a:stretch>
            <a:fillRect/>
          </a:stretch>
        </p:blipFill>
        <p:spPr>
          <a:xfrm>
            <a:off x="342900" y="1270000"/>
            <a:ext cx="2286000" cy="2451100"/>
          </a:xfrm>
          <a:prstGeom prst="rect">
            <a:avLst/>
          </a:prstGeom>
        </p:spPr>
      </p:pic>
      <p:pic>
        <p:nvPicPr>
          <p:cNvPr id="8" name="Picture 7"/>
          <p:cNvPicPr>
            <a:picLocks noChangeAspect="1"/>
          </p:cNvPicPr>
          <p:nvPr/>
        </p:nvPicPr>
        <p:blipFill>
          <a:blip r:embed="rId3"/>
          <a:stretch>
            <a:fillRect/>
          </a:stretch>
        </p:blipFill>
        <p:spPr>
          <a:xfrm>
            <a:off x="355600" y="4089400"/>
            <a:ext cx="2273300" cy="2413000"/>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74914" y="1333499"/>
            <a:ext cx="5521386" cy="2960165"/>
          </a:xfrm>
          <a:prstGeom prst="rect">
            <a:avLst/>
          </a:prstGeom>
        </p:spPr>
      </p:pic>
      <p:pic>
        <p:nvPicPr>
          <p:cNvPr id="10" name="Picture 9"/>
          <p:cNvPicPr>
            <a:picLocks noChangeAspect="1"/>
          </p:cNvPicPr>
          <p:nvPr/>
        </p:nvPicPr>
        <p:blipFill>
          <a:blip r:embed="rId5"/>
          <a:stretch>
            <a:fillRect/>
          </a:stretch>
        </p:blipFill>
        <p:spPr>
          <a:xfrm>
            <a:off x="2974914" y="4383471"/>
            <a:ext cx="5661087" cy="1737418"/>
          </a:xfrm>
          <a:prstGeom prst="rect">
            <a:avLst/>
          </a:prstGeom>
        </p:spPr>
      </p:pic>
      <p:sp>
        <p:nvSpPr>
          <p:cNvPr id="11" name="Down Arrow 10"/>
          <p:cNvSpPr/>
          <p:nvPr/>
        </p:nvSpPr>
        <p:spPr>
          <a:xfrm>
            <a:off x="1430867" y="3784600"/>
            <a:ext cx="177800" cy="304800"/>
          </a:xfrm>
          <a:prstGeom prst="downArrow">
            <a:avLst/>
          </a:prstGeom>
          <a:noFill/>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cxnSp>
        <p:nvCxnSpPr>
          <p:cNvPr id="14" name="Straight Connector 13"/>
          <p:cNvCxnSpPr/>
          <p:nvPr/>
        </p:nvCxnSpPr>
        <p:spPr>
          <a:xfrm flipV="1">
            <a:off x="1898650" y="2844800"/>
            <a:ext cx="730250" cy="787402"/>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V="1">
            <a:off x="533400" y="1504950"/>
            <a:ext cx="2025650" cy="2127252"/>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V="1">
            <a:off x="400050" y="1333500"/>
            <a:ext cx="565150" cy="584200"/>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nvGrpSpPr>
          <p:cNvPr id="48" name="Group 47"/>
          <p:cNvGrpSpPr/>
          <p:nvPr/>
        </p:nvGrpSpPr>
        <p:grpSpPr>
          <a:xfrm>
            <a:off x="44450" y="1917701"/>
            <a:ext cx="1828800" cy="2101849"/>
            <a:chOff x="44450" y="1917701"/>
            <a:chExt cx="1828800" cy="2101849"/>
          </a:xfrm>
        </p:grpSpPr>
        <p:sp>
          <p:nvSpPr>
            <p:cNvPr id="30" name="Rectangle 29"/>
            <p:cNvSpPr/>
            <p:nvPr/>
          </p:nvSpPr>
          <p:spPr>
            <a:xfrm>
              <a:off x="184150" y="3721100"/>
              <a:ext cx="768350" cy="298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rmAutofit fontScale="55000" lnSpcReduction="20000"/>
            </a:bodyPr>
            <a:lstStyle/>
            <a:p>
              <a:pPr algn="ctr"/>
              <a:r>
                <a:rPr lang="en-US" dirty="0" smtClean="0">
                  <a:solidFill>
                    <a:schemeClr val="tx1"/>
                  </a:solidFill>
                </a:rPr>
                <a:t>Global barrier</a:t>
              </a:r>
              <a:endParaRPr lang="en-US" dirty="0">
                <a:solidFill>
                  <a:schemeClr val="tx1"/>
                </a:solidFill>
              </a:endParaRPr>
            </a:p>
          </p:txBody>
        </p:sp>
        <p:cxnSp>
          <p:nvCxnSpPr>
            <p:cNvPr id="32" name="Curved Connector 31"/>
            <p:cNvCxnSpPr>
              <a:stCxn id="30" idx="3"/>
            </p:cNvCxnSpPr>
            <p:nvPr/>
          </p:nvCxnSpPr>
          <p:spPr>
            <a:xfrm flipV="1">
              <a:off x="952500" y="3632202"/>
              <a:ext cx="920750" cy="238123"/>
            </a:xfrm>
            <a:prstGeom prst="curvedConnector3">
              <a:avLst/>
            </a:prstGeom>
            <a:ln w="9525" cmpd="sng">
              <a:solidFill>
                <a:srgbClr val="FF0000"/>
              </a:solidFill>
              <a:tailEnd type="triangle" w="sm" len="lg"/>
            </a:ln>
            <a:effectLst/>
          </p:spPr>
          <p:style>
            <a:lnRef idx="2">
              <a:schemeClr val="accent1"/>
            </a:lnRef>
            <a:fillRef idx="0">
              <a:schemeClr val="accent1"/>
            </a:fillRef>
            <a:effectRef idx="1">
              <a:schemeClr val="accent1"/>
            </a:effectRef>
            <a:fontRef idx="minor">
              <a:schemeClr val="tx1"/>
            </a:fontRef>
          </p:style>
        </p:cxnSp>
        <p:cxnSp>
          <p:nvCxnSpPr>
            <p:cNvPr id="37" name="Curved Connector 36"/>
            <p:cNvCxnSpPr>
              <a:stCxn id="30" idx="3"/>
            </p:cNvCxnSpPr>
            <p:nvPr/>
          </p:nvCxnSpPr>
          <p:spPr>
            <a:xfrm flipH="1" flipV="1">
              <a:off x="901700" y="3225800"/>
              <a:ext cx="50800" cy="644525"/>
            </a:xfrm>
            <a:prstGeom prst="curvedConnector4">
              <a:avLst>
                <a:gd name="adj1" fmla="val 12500"/>
                <a:gd name="adj2" fmla="val 61576"/>
              </a:avLst>
            </a:prstGeom>
            <a:ln w="9525" cmpd="sng">
              <a:solidFill>
                <a:srgbClr val="FF0000"/>
              </a:solidFill>
              <a:tailEnd type="triangle" w="sm" len="lg"/>
            </a:ln>
            <a:effectLst/>
          </p:spPr>
          <p:style>
            <a:lnRef idx="2">
              <a:schemeClr val="accent1"/>
            </a:lnRef>
            <a:fillRef idx="0">
              <a:schemeClr val="accent1"/>
            </a:fillRef>
            <a:effectRef idx="1">
              <a:schemeClr val="accent1"/>
            </a:effectRef>
            <a:fontRef idx="minor">
              <a:schemeClr val="tx1"/>
            </a:fontRef>
          </p:style>
        </p:cxnSp>
        <p:cxnSp>
          <p:nvCxnSpPr>
            <p:cNvPr id="43" name="Curved Connector 42"/>
            <p:cNvCxnSpPr>
              <a:stCxn id="47" idx="1"/>
            </p:cNvCxnSpPr>
            <p:nvPr/>
          </p:nvCxnSpPr>
          <p:spPr>
            <a:xfrm rot="5400000" flipH="1" flipV="1">
              <a:off x="-632819" y="2767939"/>
              <a:ext cx="1883107" cy="182632"/>
            </a:xfrm>
            <a:prstGeom prst="curvedConnector3">
              <a:avLst>
                <a:gd name="adj1" fmla="val 50000"/>
              </a:avLst>
            </a:prstGeom>
            <a:ln w="9525" cmpd="sng">
              <a:solidFill>
                <a:srgbClr val="FF0000"/>
              </a:solidFill>
              <a:tailEnd type="triangle" w="sm" len="lg"/>
            </a:ln>
            <a:effectLst/>
          </p:spPr>
          <p:style>
            <a:lnRef idx="2">
              <a:schemeClr val="accent1"/>
            </a:lnRef>
            <a:fillRef idx="0">
              <a:schemeClr val="accent1"/>
            </a:fillRef>
            <a:effectRef idx="1">
              <a:schemeClr val="accent1"/>
            </a:effectRef>
            <a:fontRef idx="minor">
              <a:schemeClr val="tx1"/>
            </a:fontRef>
          </p:style>
        </p:cxnSp>
        <p:sp>
          <p:nvSpPr>
            <p:cNvPr id="47" name="Oval 46"/>
            <p:cNvSpPr/>
            <p:nvPr/>
          </p:nvSpPr>
          <p:spPr>
            <a:xfrm>
              <a:off x="44450" y="3768725"/>
              <a:ext cx="1181100" cy="219075"/>
            </a:xfrm>
            <a:prstGeom prst="ellipse">
              <a:avLst/>
            </a:prstGeom>
            <a:noFill/>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25000" lnSpcReduction="20000"/>
            </a:bodyPr>
            <a:lstStyle/>
            <a:p>
              <a:pPr algn="ctr"/>
              <a:endParaRPr lang="en-US" dirty="0" smtClean="0">
                <a:solidFill>
                  <a:schemeClr val="tx1"/>
                </a:solidFill>
              </a:endParaRPr>
            </a:p>
          </p:txBody>
        </p:sp>
      </p:grpSp>
      <p:cxnSp>
        <p:nvCxnSpPr>
          <p:cNvPr id="34" name="Straight Connector 33"/>
          <p:cNvCxnSpPr>
            <a:endCxn id="7" idx="3"/>
          </p:cNvCxnSpPr>
          <p:nvPr/>
        </p:nvCxnSpPr>
        <p:spPr>
          <a:xfrm flipV="1">
            <a:off x="1553633" y="2495550"/>
            <a:ext cx="1075267" cy="1123951"/>
          </a:xfrm>
          <a:prstGeom prst="line">
            <a:avLst/>
          </a:prstGeom>
          <a:ln w="19050" cmpd="sng">
            <a:solidFill>
              <a:srgbClr val="0000FF"/>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V="1">
            <a:off x="901700" y="1854200"/>
            <a:ext cx="1727200" cy="1778002"/>
          </a:xfrm>
          <a:prstGeom prst="line">
            <a:avLst/>
          </a:prstGeom>
          <a:ln w="19050" cmpd="sng">
            <a:solidFill>
              <a:srgbClr val="0000FF"/>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V="1">
            <a:off x="1225550" y="2165350"/>
            <a:ext cx="1403350" cy="1454152"/>
          </a:xfrm>
          <a:prstGeom prst="line">
            <a:avLst/>
          </a:prstGeom>
          <a:ln w="19050" cmpd="sng">
            <a:solidFill>
              <a:srgbClr val="0000FF"/>
            </a:solidFill>
            <a:prstDash val="dash"/>
          </a:ln>
          <a:effectLst/>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2757714" y="6144394"/>
            <a:ext cx="5929086" cy="430887"/>
          </a:xfrm>
          <a:prstGeom prst="rect">
            <a:avLst/>
          </a:prstGeom>
          <a:noFill/>
        </p:spPr>
        <p:txBody>
          <a:bodyPr wrap="square" rtlCol="0">
            <a:spAutoFit/>
          </a:bodyPr>
          <a:lstStyle/>
          <a:p>
            <a:r>
              <a:rPr lang="en-US" sz="1100" dirty="0"/>
              <a:t>A Prototype Implementation of OpenMP Task Dependency </a:t>
            </a:r>
            <a:r>
              <a:rPr lang="en-US" sz="1100" dirty="0" smtClean="0"/>
              <a:t>Support; </a:t>
            </a:r>
            <a:r>
              <a:rPr lang="en-US" sz="1100" dirty="0" err="1"/>
              <a:t>Priyanka</a:t>
            </a:r>
            <a:r>
              <a:rPr lang="en-US" sz="1100" dirty="0"/>
              <a:t> </a:t>
            </a:r>
            <a:r>
              <a:rPr lang="en-US" sz="1100" dirty="0" err="1"/>
              <a:t>Ghosh</a:t>
            </a:r>
            <a:r>
              <a:rPr lang="en-US" sz="1100" dirty="0"/>
              <a:t>, Yonghong Yan, Deepak </a:t>
            </a:r>
            <a:r>
              <a:rPr lang="en-US" sz="1100" dirty="0" err="1"/>
              <a:t>Eachempati</a:t>
            </a:r>
            <a:r>
              <a:rPr lang="en-US" sz="1100" dirty="0"/>
              <a:t> and Barbara </a:t>
            </a:r>
            <a:r>
              <a:rPr lang="en-US" sz="1100" dirty="0" smtClean="0"/>
              <a:t>Chapman; </a:t>
            </a:r>
            <a:r>
              <a:rPr lang="en-US" sz="1100" dirty="0"/>
              <a:t>International Workshop on OpenMP (IWOMP) </a:t>
            </a:r>
            <a:r>
              <a:rPr lang="en-US" sz="1100" dirty="0" smtClean="0"/>
              <a:t>2013</a:t>
            </a:r>
            <a:endParaRPr lang="en-US" sz="1100" dirty="0"/>
          </a:p>
        </p:txBody>
      </p:sp>
    </p:spTree>
    <p:extLst>
      <p:ext uri="{BB962C8B-B14F-4D97-AF65-F5344CB8AC3E}">
        <p14:creationId xmlns:p14="http://schemas.microsoft.com/office/powerpoint/2010/main" val="330808373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457200" y="174755"/>
            <a:ext cx="7620000" cy="1143000"/>
          </a:xfrm>
        </p:spPr>
        <p:txBody>
          <a:bodyPr>
            <a:noAutofit/>
          </a:bodyPr>
          <a:lstStyle/>
          <a:p>
            <a:r>
              <a:rPr lang="en-US" sz="4000" dirty="0"/>
              <a:t>Core Heterogeneity in HPC Systems</a:t>
            </a:r>
            <a:endParaRPr lang="en-US" sz="4000" dirty="0"/>
          </a:p>
        </p:txBody>
      </p:sp>
      <p:pic>
        <p:nvPicPr>
          <p:cNvPr id="8" name="Picture 7" descr="future hardwar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447800"/>
            <a:ext cx="7772400" cy="3276600"/>
          </a:xfrm>
          <a:prstGeom prst="rect">
            <a:avLst/>
          </a:prstGeom>
        </p:spPr>
        <p:style>
          <a:lnRef idx="2">
            <a:schemeClr val="dk1"/>
          </a:lnRef>
          <a:fillRef idx="1">
            <a:schemeClr val="lt1"/>
          </a:fillRef>
          <a:effectRef idx="0">
            <a:schemeClr val="dk1"/>
          </a:effectRef>
          <a:fontRef idx="minor">
            <a:schemeClr val="dk1"/>
          </a:fontRef>
        </p:style>
      </p:pic>
      <p:sp>
        <p:nvSpPr>
          <p:cNvPr id="22531" name="TextBox 8"/>
          <p:cNvSpPr txBox="1">
            <a:spLocks noChangeArrowheads="1"/>
          </p:cNvSpPr>
          <p:nvPr/>
        </p:nvSpPr>
        <p:spPr bwMode="auto">
          <a:xfrm>
            <a:off x="609600" y="5105400"/>
            <a:ext cx="7924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t>Each node has multiple CPU cores, and some of the nodes are equipped with additional computational accelerators, such as GPUs.</a:t>
            </a:r>
          </a:p>
        </p:txBody>
      </p:sp>
      <p:sp>
        <p:nvSpPr>
          <p:cNvPr id="22532" name="Rectangle 9"/>
          <p:cNvSpPr>
            <a:spLocks noChangeArrowheads="1"/>
          </p:cNvSpPr>
          <p:nvPr/>
        </p:nvSpPr>
        <p:spPr bwMode="auto">
          <a:xfrm>
            <a:off x="1828800" y="6022138"/>
            <a:ext cx="7315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err="1">
                <a:solidFill>
                  <a:srgbClr val="28571F"/>
                </a:solidFill>
              </a:rPr>
              <a:t>www.olcf.ornl.gov</a:t>
            </a:r>
            <a:r>
              <a:rPr lang="en-US" dirty="0">
                <a:solidFill>
                  <a:srgbClr val="28571F"/>
                </a:solidFill>
              </a:rPr>
              <a:t>/</a:t>
            </a:r>
            <a:r>
              <a:rPr lang="en-US" dirty="0" err="1">
                <a:solidFill>
                  <a:srgbClr val="28571F"/>
                </a:solidFill>
              </a:rPr>
              <a:t>wp</a:t>
            </a:r>
            <a:r>
              <a:rPr lang="en-US" dirty="0">
                <a:solidFill>
                  <a:srgbClr val="28571F"/>
                </a:solidFill>
              </a:rPr>
              <a:t>-content/uploads/.../</a:t>
            </a:r>
            <a:r>
              <a:rPr lang="en-US" dirty="0" err="1">
                <a:solidFill>
                  <a:srgbClr val="28571F"/>
                </a:solidFill>
              </a:rPr>
              <a:t>Exascale</a:t>
            </a:r>
            <a:r>
              <a:rPr lang="en-US" dirty="0">
                <a:solidFill>
                  <a:srgbClr val="28571F"/>
                </a:solidFill>
              </a:rPr>
              <a:t>-ASCR-</a:t>
            </a:r>
            <a:r>
              <a:rPr lang="en-US" dirty="0" err="1">
                <a:solidFill>
                  <a:srgbClr val="28571F"/>
                </a:solidFill>
              </a:rPr>
              <a:t>Analysis.pdf</a:t>
            </a:r>
            <a:endParaRPr lang="en-US" dirty="0">
              <a:solidFill>
                <a:srgbClr val="28571F"/>
              </a:solidFill>
            </a:endParaRPr>
          </a:p>
        </p:txBody>
      </p:sp>
    </p:spTree>
    <p:extLst>
      <p:ext uri="{BB962C8B-B14F-4D97-AF65-F5344CB8AC3E}">
        <p14:creationId xmlns:p14="http://schemas.microsoft.com/office/powerpoint/2010/main" val="287221785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err="1"/>
              <a:t>OpenACC</a:t>
            </a:r>
            <a:endParaRPr lang="en-US" sz="4000" dirty="0"/>
          </a:p>
        </p:txBody>
      </p:sp>
      <p:sp>
        <p:nvSpPr>
          <p:cNvPr id="3" name="Content Placeholder 2"/>
          <p:cNvSpPr>
            <a:spLocks noGrp="1"/>
          </p:cNvSpPr>
          <p:nvPr>
            <p:ph idx="1"/>
          </p:nvPr>
        </p:nvSpPr>
        <p:spPr>
          <a:xfrm>
            <a:off x="457199" y="1295400"/>
            <a:ext cx="4051645" cy="4953000"/>
          </a:xfrm>
        </p:spPr>
        <p:txBody>
          <a:bodyPr>
            <a:normAutofit fontScale="62500" lnSpcReduction="20000"/>
          </a:bodyPr>
          <a:lstStyle/>
          <a:p>
            <a:pPr>
              <a:defRPr/>
            </a:pPr>
            <a:r>
              <a:rPr lang="en-US" sz="2800" dirty="0"/>
              <a:t>Directive-based programming for </a:t>
            </a:r>
            <a:r>
              <a:rPr lang="en-US" sz="2800" dirty="0" smtClean="0"/>
              <a:t>offloading code to accelerators</a:t>
            </a:r>
            <a:endParaRPr lang="en-US" sz="2800" dirty="0"/>
          </a:p>
          <a:p>
            <a:pPr lvl="1">
              <a:defRPr/>
            </a:pPr>
            <a:r>
              <a:rPr lang="en-US" sz="2400" dirty="0"/>
              <a:t>For Fortran, C, C++</a:t>
            </a:r>
          </a:p>
          <a:p>
            <a:pPr lvl="1">
              <a:defRPr/>
            </a:pPr>
            <a:r>
              <a:rPr lang="en-US" sz="2400" dirty="0"/>
              <a:t>Loop-based computations</a:t>
            </a:r>
          </a:p>
          <a:p>
            <a:pPr>
              <a:lnSpc>
                <a:spcPct val="120000"/>
              </a:lnSpc>
            </a:pPr>
            <a:r>
              <a:rPr lang="en-US" dirty="0" smtClean="0"/>
              <a:t>Compute </a:t>
            </a:r>
            <a:r>
              <a:rPr lang="en-US" dirty="0"/>
              <a:t>directives</a:t>
            </a:r>
          </a:p>
          <a:p>
            <a:pPr lvl="1">
              <a:lnSpc>
                <a:spcPct val="120000"/>
              </a:lnSpc>
            </a:pPr>
            <a:r>
              <a:rPr lang="en-US" i="1" dirty="0"/>
              <a:t>parallel</a:t>
            </a:r>
            <a:r>
              <a:rPr lang="en-US" dirty="0"/>
              <a:t>: </a:t>
            </a:r>
            <a:r>
              <a:rPr lang="en-US" dirty="0" smtClean="0"/>
              <a:t>control </a:t>
            </a:r>
            <a:r>
              <a:rPr lang="en-US" dirty="0"/>
              <a:t>to the user</a:t>
            </a:r>
          </a:p>
          <a:p>
            <a:pPr lvl="1">
              <a:lnSpc>
                <a:spcPct val="120000"/>
              </a:lnSpc>
            </a:pPr>
            <a:r>
              <a:rPr lang="en-US" i="1" dirty="0"/>
              <a:t>kernels</a:t>
            </a:r>
            <a:r>
              <a:rPr lang="en-US" dirty="0"/>
              <a:t>: </a:t>
            </a:r>
            <a:r>
              <a:rPr lang="en-US" dirty="0" smtClean="0"/>
              <a:t>freedom </a:t>
            </a:r>
            <a:r>
              <a:rPr lang="en-US" dirty="0"/>
              <a:t>to the compiler</a:t>
            </a:r>
          </a:p>
          <a:p>
            <a:pPr>
              <a:lnSpc>
                <a:spcPct val="120000"/>
              </a:lnSpc>
            </a:pPr>
            <a:r>
              <a:rPr lang="en-US" dirty="0"/>
              <a:t>Three levels of parallelism: gang, worker and vector</a:t>
            </a:r>
          </a:p>
          <a:p>
            <a:r>
              <a:rPr lang="en-US" dirty="0"/>
              <a:t>Open-source and proprietary implementations</a:t>
            </a:r>
          </a:p>
          <a:p>
            <a:r>
              <a:rPr lang="en-US" dirty="0" err="1" smtClean="0"/>
              <a:t>OpenACC</a:t>
            </a:r>
            <a:r>
              <a:rPr lang="en-US" dirty="0" smtClean="0"/>
              <a:t> Validation Suite</a:t>
            </a:r>
          </a:p>
          <a:p>
            <a:pPr lvl="1"/>
            <a:r>
              <a:rPr lang="en-US" dirty="0" smtClean="0"/>
              <a:t>C </a:t>
            </a:r>
            <a:r>
              <a:rPr lang="en-US" dirty="0"/>
              <a:t>and Fortran validation for </a:t>
            </a:r>
            <a:r>
              <a:rPr lang="en-US" dirty="0" err="1"/>
              <a:t>OpenACC</a:t>
            </a:r>
            <a:r>
              <a:rPr lang="en-US" dirty="0"/>
              <a:t> 2.0</a:t>
            </a:r>
          </a:p>
          <a:p>
            <a:r>
              <a:rPr lang="en-US" dirty="0"/>
              <a:t>SPEC Accelerator </a:t>
            </a:r>
            <a:r>
              <a:rPr lang="en-US" dirty="0" smtClean="0"/>
              <a:t>Benchmarks</a:t>
            </a:r>
            <a:endParaRPr lang="en-US" dirty="0"/>
          </a:p>
        </p:txBody>
      </p:sp>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08845" y="1371600"/>
            <a:ext cx="4635155" cy="384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114800" y="5562600"/>
            <a:ext cx="4101755" cy="369332"/>
          </a:xfrm>
          <a:prstGeom prst="rect">
            <a:avLst/>
          </a:prstGeom>
          <a:solidFill>
            <a:schemeClr val="accent3">
              <a:lumMod val="40000"/>
              <a:lumOff val="60000"/>
            </a:schemeClr>
          </a:solidFill>
        </p:spPr>
        <p:txBody>
          <a:bodyPr wrap="square" rtlCol="0">
            <a:spAutoFit/>
          </a:bodyPr>
          <a:lstStyle/>
          <a:p>
            <a:pPr algn="ctr"/>
            <a:r>
              <a:rPr lang="en-US" altLang="en-US">
                <a:ea typeface="SimSun" pitchFamily="2" charset="-122"/>
                <a:hlinkClick r:id="rId4"/>
              </a:rPr>
              <a:t>http://www.openacc-standard.org</a:t>
            </a:r>
            <a:r>
              <a:rPr lang="en-US" altLang="en-US" smtClean="0">
                <a:ea typeface="SimSun" pitchFamily="2" charset="-122"/>
                <a:hlinkClick r:id="rId4"/>
              </a:rPr>
              <a:t>/</a:t>
            </a:r>
            <a:endParaRPr lang="en-US" altLang="en-US">
              <a:ea typeface="SimSun" pitchFamily="2" charset="-122"/>
            </a:endParaRPr>
          </a:p>
        </p:txBody>
      </p:sp>
    </p:spTree>
    <p:extLst>
      <p:ext uri="{BB962C8B-B14F-4D97-AF65-F5344CB8AC3E}">
        <p14:creationId xmlns:p14="http://schemas.microsoft.com/office/powerpoint/2010/main" val="22501333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r>
              <a:rPr lang="en-US" sz="3600" dirty="0" smtClean="0">
                <a:solidFill>
                  <a:schemeClr val="bg1">
                    <a:lumMod val="65000"/>
                  </a:schemeClr>
                </a:solidFill>
              </a:rPr>
              <a:t>Directives: A little (pre)history</a:t>
            </a:r>
          </a:p>
          <a:p>
            <a:r>
              <a:rPr lang="en-US" sz="3600" dirty="0" smtClean="0">
                <a:solidFill>
                  <a:srgbClr val="A6A6A6"/>
                </a:solidFill>
              </a:rPr>
              <a:t>Evolving the standard</a:t>
            </a:r>
          </a:p>
          <a:p>
            <a:r>
              <a:rPr lang="en-US" sz="3600" dirty="0"/>
              <a:t>Today’s challenges</a:t>
            </a:r>
          </a:p>
          <a:p>
            <a:r>
              <a:rPr lang="en-US" sz="3600" dirty="0">
                <a:solidFill>
                  <a:schemeClr val="bg1">
                    <a:lumMod val="65000"/>
                  </a:schemeClr>
                </a:solidFill>
              </a:rPr>
              <a:t>Where to next?</a:t>
            </a:r>
          </a:p>
          <a:p>
            <a:pPr marL="114300" indent="0">
              <a:buNone/>
            </a:pPr>
            <a:endParaRPr lang="en-US" dirty="0"/>
          </a:p>
        </p:txBody>
      </p:sp>
    </p:spTree>
    <p:extLst>
      <p:ext uri="{BB962C8B-B14F-4D97-AF65-F5344CB8AC3E}">
        <p14:creationId xmlns:p14="http://schemas.microsoft.com/office/powerpoint/2010/main" val="72375899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a:xfrm>
            <a:off x="612775" y="300038"/>
            <a:ext cx="8153400" cy="687387"/>
          </a:xfrm>
        </p:spPr>
        <p:txBody>
          <a:bodyPr>
            <a:noAutofit/>
          </a:bodyPr>
          <a:lstStyle/>
          <a:p>
            <a:r>
              <a:rPr lang="en-US" sz="4000" dirty="0" err="1"/>
              <a:t>OpenACC</a:t>
            </a:r>
            <a:r>
              <a:rPr lang="en-US" sz="4000" dirty="0"/>
              <a:t> Compiler Translation</a:t>
            </a:r>
          </a:p>
        </p:txBody>
      </p:sp>
      <p:pic>
        <p:nvPicPr>
          <p:cNvPr id="77827"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3289" y="1688233"/>
            <a:ext cx="3816350" cy="263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8" name="Content Placeholder 2"/>
          <p:cNvSpPr>
            <a:spLocks noGrp="1"/>
          </p:cNvSpPr>
          <p:nvPr>
            <p:ph idx="1"/>
          </p:nvPr>
        </p:nvSpPr>
        <p:spPr>
          <a:xfrm>
            <a:off x="371475" y="995363"/>
            <a:ext cx="8229600" cy="438150"/>
          </a:xfrm>
        </p:spPr>
        <p:txBody>
          <a:bodyPr/>
          <a:lstStyle/>
          <a:p>
            <a:r>
              <a:rPr lang="en-US" sz="2000">
                <a:latin typeface="Arial" charset="0"/>
                <a:cs typeface="SimSun" charset="0"/>
              </a:rPr>
              <a:t>Need to achieve coalesced memory access on GPUs</a:t>
            </a:r>
          </a:p>
        </p:txBody>
      </p:sp>
      <p:pic>
        <p:nvPicPr>
          <p:cNvPr id="77831"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90880" y="3235830"/>
            <a:ext cx="6575295" cy="2842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2"/>
          <p:cNvSpPr txBox="1">
            <a:spLocks noChangeArrowheads="1"/>
          </p:cNvSpPr>
          <p:nvPr>
            <p:custDataLst>
              <p:tags r:id="rId1"/>
            </p:custDataLst>
          </p:nvPr>
        </p:nvSpPr>
        <p:spPr bwMode="auto">
          <a:xfrm>
            <a:off x="503289" y="6224501"/>
            <a:ext cx="7848600" cy="6000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100" dirty="0"/>
              <a:t>Compiling a High-level Directive-Based Programming Model for GPGPUs; </a:t>
            </a:r>
            <a:r>
              <a:rPr lang="en-US" sz="1100" dirty="0" err="1"/>
              <a:t>Xiaonan</a:t>
            </a:r>
            <a:r>
              <a:rPr lang="en-US" sz="1100" dirty="0"/>
              <a:t> </a:t>
            </a:r>
            <a:r>
              <a:rPr lang="en-US" sz="1100" dirty="0" err="1"/>
              <a:t>Tian</a:t>
            </a:r>
            <a:r>
              <a:rPr lang="en-US" sz="1100" dirty="0"/>
              <a:t>, </a:t>
            </a:r>
            <a:r>
              <a:rPr lang="en-US" sz="1100" dirty="0" err="1"/>
              <a:t>Rengan</a:t>
            </a:r>
            <a:r>
              <a:rPr lang="en-US" sz="1100" dirty="0"/>
              <a:t> </a:t>
            </a:r>
            <a:r>
              <a:rPr lang="en-US" sz="1100" dirty="0" err="1"/>
              <a:t>Xu</a:t>
            </a:r>
            <a:r>
              <a:rPr lang="en-US" sz="1100" dirty="0"/>
              <a:t>, </a:t>
            </a:r>
            <a:r>
              <a:rPr lang="en-US" sz="1100" dirty="0" err="1"/>
              <a:t>Yonghong</a:t>
            </a:r>
            <a:r>
              <a:rPr lang="en-US" sz="1100" dirty="0"/>
              <a:t> Yan, </a:t>
            </a:r>
            <a:r>
              <a:rPr lang="en-US" sz="1100" dirty="0" err="1"/>
              <a:t>Zhifeng</a:t>
            </a:r>
            <a:r>
              <a:rPr lang="en-US" sz="1100" dirty="0"/>
              <a:t> Yun, </a:t>
            </a:r>
            <a:r>
              <a:rPr lang="en-US" sz="1100" dirty="0" err="1"/>
              <a:t>Sunita</a:t>
            </a:r>
            <a:r>
              <a:rPr lang="en-US" sz="1100" dirty="0"/>
              <a:t> </a:t>
            </a:r>
            <a:r>
              <a:rPr lang="en-US" sz="1100" dirty="0" err="1"/>
              <a:t>Chandrasekaran</a:t>
            </a:r>
            <a:r>
              <a:rPr lang="en-US" sz="1100" dirty="0"/>
              <a:t>, and Barbara Chapman; 26th International Workshop on Languages and Compilers for Parallel Computing (LCPC2013)</a:t>
            </a:r>
          </a:p>
        </p:txBody>
      </p:sp>
      <p:sp>
        <p:nvSpPr>
          <p:cNvPr id="2" name="TextBox 1"/>
          <p:cNvSpPr txBox="1"/>
          <p:nvPr/>
        </p:nvSpPr>
        <p:spPr>
          <a:xfrm>
            <a:off x="2190880" y="5709216"/>
            <a:ext cx="582814" cy="369332"/>
          </a:xfrm>
          <a:prstGeom prst="rect">
            <a:avLst/>
          </a:prstGeom>
          <a:solidFill>
            <a:schemeClr val="bg1"/>
          </a:solidFill>
        </p:spPr>
        <p:txBody>
          <a:bodyPr wrap="square" rtlCol="0">
            <a:spAutoFit/>
          </a:bodyPr>
          <a:lstStyle/>
          <a:p>
            <a:r>
              <a:rPr lang="en-US" dirty="0" smtClean="0"/>
              <a:t>        </a:t>
            </a:r>
            <a:endParaRPr lang="en-US" dirty="0"/>
          </a:p>
        </p:txBody>
      </p:sp>
      <p:sp>
        <p:nvSpPr>
          <p:cNvPr id="3" name="TextBox 2"/>
          <p:cNvSpPr txBox="1"/>
          <p:nvPr/>
        </p:nvSpPr>
        <p:spPr>
          <a:xfrm>
            <a:off x="5597515" y="5709216"/>
            <a:ext cx="651651"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35254576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18075" y="3625764"/>
            <a:ext cx="4114800" cy="264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0" name="Title 1"/>
          <p:cNvSpPr>
            <a:spLocks noGrp="1"/>
          </p:cNvSpPr>
          <p:nvPr>
            <p:ph type="title"/>
          </p:nvPr>
        </p:nvSpPr>
        <p:spPr>
          <a:xfrm>
            <a:off x="457200" y="220663"/>
            <a:ext cx="8229600" cy="985837"/>
          </a:xfrm>
        </p:spPr>
        <p:txBody>
          <a:bodyPr>
            <a:normAutofit/>
          </a:bodyPr>
          <a:lstStyle/>
          <a:p>
            <a:r>
              <a:rPr lang="en-US" sz="4000" dirty="0" err="1"/>
              <a:t>OpenMP</a:t>
            </a:r>
            <a:r>
              <a:rPr lang="en-US" sz="4000" dirty="0"/>
              <a:t> for Accelerators</a:t>
            </a:r>
          </a:p>
        </p:txBody>
      </p:sp>
      <p:sp>
        <p:nvSpPr>
          <p:cNvPr id="68611" name="TextBox 3"/>
          <p:cNvSpPr txBox="1">
            <a:spLocks noChangeArrowheads="1"/>
          </p:cNvSpPr>
          <p:nvPr/>
        </p:nvSpPr>
        <p:spPr bwMode="auto">
          <a:xfrm>
            <a:off x="457200" y="2057400"/>
            <a:ext cx="4981575"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latin typeface="Arial Narrow" charset="0"/>
                <a:cs typeface="Arial Narrow" charset="0"/>
              </a:rPr>
              <a:t>while ((k&lt;=mits)&amp;&amp;(error&gt;tol))</a:t>
            </a:r>
          </a:p>
          <a:p>
            <a:pPr eaLnBrk="1" hangingPunct="1"/>
            <a:r>
              <a:rPr lang="en-US" sz="1600">
                <a:latin typeface="Arial Narrow" charset="0"/>
                <a:cs typeface="Arial Narrow" charset="0"/>
              </a:rPr>
              <a:t>{ </a:t>
            </a:r>
          </a:p>
          <a:p>
            <a:pPr eaLnBrk="1" hangingPunct="1"/>
            <a:r>
              <a:rPr lang="en-US" sz="1600">
                <a:latin typeface="Arial Narrow" charset="0"/>
                <a:cs typeface="Arial Narrow" charset="0"/>
              </a:rPr>
              <a:t>// a loop copying u[][] to uold[][] is omitted here</a:t>
            </a:r>
          </a:p>
          <a:p>
            <a:pPr eaLnBrk="1" hangingPunct="1"/>
            <a:r>
              <a:rPr lang="en-US" sz="1600">
                <a:latin typeface="Arial Narrow" charset="0"/>
                <a:cs typeface="Arial Narrow" charset="0"/>
              </a:rPr>
              <a:t> …</a:t>
            </a:r>
          </a:p>
          <a:p>
            <a:pPr eaLnBrk="1" hangingPunct="1"/>
            <a:endParaRPr lang="en-US" sz="1600" b="1">
              <a:solidFill>
                <a:srgbClr val="0070C0"/>
              </a:solidFill>
              <a:latin typeface="Arial Narrow" charset="0"/>
              <a:cs typeface="Arial Narrow" charset="0"/>
            </a:endParaRPr>
          </a:p>
          <a:p>
            <a:pPr eaLnBrk="1" hangingPunct="1"/>
            <a:endParaRPr lang="en-US" sz="1600" b="1">
              <a:solidFill>
                <a:srgbClr val="0070C0"/>
              </a:solidFill>
              <a:latin typeface="Arial Narrow" charset="0"/>
              <a:cs typeface="Arial Narrow" charset="0"/>
            </a:endParaRPr>
          </a:p>
          <a:p>
            <a:pPr eaLnBrk="1" hangingPunct="1"/>
            <a:r>
              <a:rPr lang="en-US" sz="1600" b="1">
                <a:solidFill>
                  <a:srgbClr val="0070C0"/>
                </a:solidFill>
                <a:latin typeface="Arial Narrow" charset="0"/>
                <a:cs typeface="Arial Narrow" charset="0"/>
              </a:rPr>
              <a:t>#pragma omp parallel for private(resid,j,i) reduction(+:error)</a:t>
            </a:r>
          </a:p>
          <a:p>
            <a:pPr eaLnBrk="1" hangingPunct="1"/>
            <a:r>
              <a:rPr lang="en-US" sz="1600">
                <a:latin typeface="Arial Narrow" charset="0"/>
                <a:cs typeface="Arial Narrow" charset="0"/>
              </a:rPr>
              <a:t>for (i=1;i&lt;(n-1);i++)</a:t>
            </a:r>
          </a:p>
          <a:p>
            <a:pPr eaLnBrk="1" hangingPunct="1"/>
            <a:r>
              <a:rPr lang="en-US" sz="1600">
                <a:latin typeface="Arial Narrow" charset="0"/>
                <a:cs typeface="Arial Narrow" charset="0"/>
              </a:rPr>
              <a:t>  for (j=1;j&lt;(m-1);j++)</a:t>
            </a:r>
          </a:p>
          <a:p>
            <a:pPr eaLnBrk="1" hangingPunct="1"/>
            <a:r>
              <a:rPr lang="en-US" sz="1600">
                <a:latin typeface="Arial Narrow" charset="0"/>
                <a:cs typeface="Arial Narrow" charset="0"/>
              </a:rPr>
              <a:t>  {</a:t>
            </a:r>
          </a:p>
          <a:p>
            <a:pPr eaLnBrk="1" hangingPunct="1"/>
            <a:r>
              <a:rPr lang="en-US" sz="1600">
                <a:latin typeface="Arial Narrow" charset="0"/>
                <a:cs typeface="Arial Narrow" charset="0"/>
              </a:rPr>
              <a:t>    resid = (ax*(uold[i-1][j] + uold[i+1][j])\</a:t>
            </a:r>
          </a:p>
          <a:p>
            <a:pPr eaLnBrk="1" hangingPunct="1"/>
            <a:r>
              <a:rPr lang="en-US" sz="1600">
                <a:latin typeface="Arial Narrow" charset="0"/>
                <a:cs typeface="Arial Narrow" charset="0"/>
              </a:rPr>
              <a:t>        + ay*(uold[i][j-1] + uold[i][j+1])+ b * uold[i][j] - f[i][j])/b;</a:t>
            </a:r>
          </a:p>
          <a:p>
            <a:pPr eaLnBrk="1" hangingPunct="1"/>
            <a:r>
              <a:rPr lang="en-US" sz="1600">
                <a:latin typeface="Arial Narrow" charset="0"/>
                <a:cs typeface="Arial Narrow" charset="0"/>
              </a:rPr>
              <a:t>    u[i][j] = uold[i][j] - omega * resid;</a:t>
            </a:r>
          </a:p>
          <a:p>
            <a:pPr eaLnBrk="1" hangingPunct="1"/>
            <a:r>
              <a:rPr lang="en-US" sz="1600">
                <a:latin typeface="Arial Narrow" charset="0"/>
                <a:cs typeface="Arial Narrow" charset="0"/>
              </a:rPr>
              <a:t>    error = error + resid*resid ;</a:t>
            </a:r>
          </a:p>
          <a:p>
            <a:pPr eaLnBrk="1" hangingPunct="1"/>
            <a:r>
              <a:rPr lang="en-US" sz="1600">
                <a:latin typeface="Arial Narrow" charset="0"/>
                <a:cs typeface="Arial Narrow" charset="0"/>
              </a:rPr>
              <a:t>  } // rest of the code omitted  ...</a:t>
            </a:r>
          </a:p>
          <a:p>
            <a:pPr eaLnBrk="1" hangingPunct="1"/>
            <a:r>
              <a:rPr lang="en-US" sz="1600">
                <a:latin typeface="Arial Narrow" charset="0"/>
                <a:cs typeface="Arial Narrow" charset="0"/>
              </a:rPr>
              <a:t>}</a:t>
            </a:r>
          </a:p>
        </p:txBody>
      </p:sp>
      <p:sp>
        <p:nvSpPr>
          <p:cNvPr id="3" name="TextBox 2"/>
          <p:cNvSpPr txBox="1">
            <a:spLocks noChangeArrowheads="1"/>
          </p:cNvSpPr>
          <p:nvPr/>
        </p:nvSpPr>
        <p:spPr bwMode="auto">
          <a:xfrm>
            <a:off x="304800" y="1447800"/>
            <a:ext cx="58658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b="1">
                <a:solidFill>
                  <a:srgbClr val="00B050"/>
                </a:solidFill>
                <a:latin typeface="Arial Narrow" charset="0"/>
                <a:cs typeface="Arial Narrow" charset="0"/>
              </a:rPr>
              <a:t>#pragma omp </a:t>
            </a:r>
            <a:r>
              <a:rPr lang="en-US" sz="1600" b="1">
                <a:solidFill>
                  <a:srgbClr val="FF0000"/>
                </a:solidFill>
                <a:latin typeface="Arial Narrow" charset="0"/>
                <a:cs typeface="Arial Narrow" charset="0"/>
              </a:rPr>
              <a:t>target data </a:t>
            </a:r>
            <a:r>
              <a:rPr lang="en-US" sz="1600" b="1">
                <a:solidFill>
                  <a:srgbClr val="00B050"/>
                </a:solidFill>
                <a:latin typeface="Arial Narrow" charset="0"/>
                <a:cs typeface="Arial Narrow" charset="0"/>
              </a:rPr>
              <a:t>device (gpu0) map(to:n, m, omega, ax, ay, b, \ </a:t>
            </a:r>
          </a:p>
          <a:p>
            <a:pPr eaLnBrk="1" hangingPunct="1"/>
            <a:r>
              <a:rPr lang="en-US" sz="1600" b="1">
                <a:solidFill>
                  <a:srgbClr val="00B050"/>
                </a:solidFill>
                <a:latin typeface="Arial Narrow" charset="0"/>
                <a:cs typeface="Arial Narrow" charset="0"/>
              </a:rPr>
              <a:t>    f[0:n][0:m])  map(tofrom:u[0:n][0:m]) map(alloc:uold[0:n][0:m])</a:t>
            </a:r>
          </a:p>
          <a:p>
            <a:pPr eaLnBrk="1" hangingPunct="1"/>
            <a:endParaRPr lang="en-US" sz="1600">
              <a:latin typeface="Arial Narrow" charset="0"/>
              <a:cs typeface="Arial Narrow" charset="0"/>
            </a:endParaRPr>
          </a:p>
        </p:txBody>
      </p:sp>
      <p:sp>
        <p:nvSpPr>
          <p:cNvPr id="5" name="TextBox 4"/>
          <p:cNvSpPr txBox="1">
            <a:spLocks noChangeArrowheads="1"/>
          </p:cNvSpPr>
          <p:nvPr/>
        </p:nvSpPr>
        <p:spPr bwMode="auto">
          <a:xfrm>
            <a:off x="644525" y="3036888"/>
            <a:ext cx="29337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b="1">
                <a:solidFill>
                  <a:srgbClr val="00B050"/>
                </a:solidFill>
                <a:latin typeface="Arial Narrow" charset="0"/>
                <a:cs typeface="Arial Narrow" charset="0"/>
              </a:rPr>
              <a:t>#pragma omp </a:t>
            </a:r>
            <a:r>
              <a:rPr lang="en-US" sz="1600" b="1">
                <a:solidFill>
                  <a:srgbClr val="FF0000"/>
                </a:solidFill>
                <a:latin typeface="Arial Narrow" charset="0"/>
                <a:cs typeface="Arial Narrow" charset="0"/>
              </a:rPr>
              <a:t>target</a:t>
            </a:r>
            <a:r>
              <a:rPr lang="en-US" sz="1600" b="1">
                <a:solidFill>
                  <a:srgbClr val="00B050"/>
                </a:solidFill>
                <a:latin typeface="Arial Narrow" charset="0"/>
                <a:cs typeface="Arial Narrow" charset="0"/>
              </a:rPr>
              <a:t>  device(gpu0)</a:t>
            </a:r>
            <a:endParaRPr lang="en-US" sz="1600">
              <a:latin typeface="Arial Narrow" charset="0"/>
              <a:cs typeface="Arial Narrow" charset="0"/>
            </a:endParaRPr>
          </a:p>
        </p:txBody>
      </p:sp>
      <p:pic>
        <p:nvPicPr>
          <p:cNvPr id="68616"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1146175"/>
            <a:ext cx="238125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2"/>
          <p:cNvSpPr txBox="1">
            <a:spLocks noChangeArrowheads="1"/>
          </p:cNvSpPr>
          <p:nvPr>
            <p:custDataLst>
              <p:tags r:id="rId2"/>
            </p:custDataLst>
          </p:nvPr>
        </p:nvSpPr>
        <p:spPr bwMode="auto">
          <a:xfrm>
            <a:off x="503289" y="6224501"/>
            <a:ext cx="7848600" cy="43088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100" dirty="0"/>
              <a:t>Early Experiences With The </a:t>
            </a:r>
            <a:r>
              <a:rPr lang="en-US" sz="1100" dirty="0" err="1"/>
              <a:t>OpenMP</a:t>
            </a:r>
            <a:r>
              <a:rPr lang="en-US" sz="1100" dirty="0"/>
              <a:t> Accelerator Model; </a:t>
            </a:r>
            <a:r>
              <a:rPr lang="en-US" sz="1100" dirty="0" err="1"/>
              <a:t>Chunhua</a:t>
            </a:r>
            <a:r>
              <a:rPr lang="en-US" sz="1100" dirty="0"/>
              <a:t> Liao, </a:t>
            </a:r>
            <a:r>
              <a:rPr lang="en-US" sz="1100" dirty="0" err="1"/>
              <a:t>Yonghong</a:t>
            </a:r>
            <a:r>
              <a:rPr lang="en-US" sz="1100" dirty="0"/>
              <a:t> Yan, </a:t>
            </a:r>
            <a:r>
              <a:rPr lang="en-US" sz="1100" dirty="0" err="1"/>
              <a:t>Bronis</a:t>
            </a:r>
            <a:r>
              <a:rPr lang="en-US" sz="1100" dirty="0"/>
              <a:t> R. de </a:t>
            </a:r>
            <a:r>
              <a:rPr lang="en-US" sz="1100" dirty="0" err="1"/>
              <a:t>Supinski</a:t>
            </a:r>
            <a:r>
              <a:rPr lang="en-US" sz="1100" dirty="0"/>
              <a:t>, Daniel J. Quinlan and Barbara Chapman; International Workshop on </a:t>
            </a:r>
            <a:r>
              <a:rPr lang="en-US" sz="1100" dirty="0" err="1"/>
              <a:t>OpenMP</a:t>
            </a:r>
            <a:r>
              <a:rPr lang="en-US" sz="1100" dirty="0"/>
              <a:t> (IWOMP) 2013, September 2013</a:t>
            </a:r>
          </a:p>
        </p:txBody>
      </p:sp>
    </p:spTree>
    <p:custDataLst>
      <p:tags r:id="rId1"/>
    </p:custDataLst>
    <p:extLst>
      <p:ext uri="{BB962C8B-B14F-4D97-AF65-F5344CB8AC3E}">
        <p14:creationId xmlns:p14="http://schemas.microsoft.com/office/powerpoint/2010/main" val="735346524"/>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98000">
              <a:srgbClr val="292378"/>
            </a:gs>
            <a:gs pos="96000">
              <a:srgbClr val="B30020"/>
            </a:gs>
            <a:gs pos="94000">
              <a:srgbClr val="FEC330"/>
            </a:gs>
            <a:gs pos="95000">
              <a:srgbClr val="F17326"/>
            </a:gs>
            <a:gs pos="92000">
              <a:schemeClr val="bg1"/>
            </a:gs>
          </a:gsLst>
          <a:lin ang="11400000" scaled="0"/>
          <a:tileRect/>
        </a:gradFill>
        <a:effectLst/>
      </p:bgPr>
    </p:bg>
    <p:spTree>
      <p:nvGrpSpPr>
        <p:cNvPr id="1" name=""/>
        <p:cNvGrpSpPr/>
        <p:nvPr/>
      </p:nvGrpSpPr>
      <p:grpSpPr>
        <a:xfrm>
          <a:off x="0" y="0"/>
          <a:ext cx="0" cy="0"/>
          <a:chOff x="0" y="0"/>
          <a:chExt cx="0" cy="0"/>
        </a:xfrm>
      </p:grpSpPr>
      <p:sp>
        <p:nvSpPr>
          <p:cNvPr id="13313" name="Title 1"/>
          <p:cNvSpPr>
            <a:spLocks noGrp="1"/>
          </p:cNvSpPr>
          <p:nvPr>
            <p:ph type="title"/>
          </p:nvPr>
        </p:nvSpPr>
        <p:spPr/>
        <p:txBody>
          <a:bodyPr>
            <a:normAutofit/>
          </a:bodyPr>
          <a:lstStyle/>
          <a:p>
            <a:pPr eaLnBrk="1" hangingPunct="1"/>
            <a:r>
              <a:rPr lang="en-US" sz="4000" dirty="0"/>
              <a:t>Dynamic Program Adaptation</a:t>
            </a:r>
            <a:endParaRPr lang="en-US" sz="4000" dirty="0"/>
          </a:p>
        </p:txBody>
      </p:sp>
      <p:sp>
        <p:nvSpPr>
          <p:cNvPr id="3" name="Content Placeholder 2"/>
          <p:cNvSpPr>
            <a:spLocks noGrp="1"/>
          </p:cNvSpPr>
          <p:nvPr>
            <p:ph idx="1"/>
          </p:nvPr>
        </p:nvSpPr>
        <p:spPr>
          <a:xfrm>
            <a:off x="304800" y="1447800"/>
            <a:ext cx="4114800" cy="4953000"/>
          </a:xfrm>
        </p:spPr>
        <p:txBody>
          <a:bodyPr rtlCol="0">
            <a:normAutofit fontScale="70000" lnSpcReduction="20000"/>
          </a:bodyPr>
          <a:lstStyle/>
          <a:p>
            <a:pPr eaLnBrk="1" fontAlgn="auto" hangingPunct="1">
              <a:spcAft>
                <a:spcPts val="0"/>
              </a:spcAft>
              <a:buFont typeface="Arial"/>
              <a:buChar char="•"/>
              <a:defRPr/>
            </a:pPr>
            <a:r>
              <a:rPr lang="en-US" dirty="0" smtClean="0"/>
              <a:t> </a:t>
            </a:r>
            <a:r>
              <a:rPr lang="en-US" dirty="0" err="1" smtClean="0"/>
              <a:t>OpenMP</a:t>
            </a:r>
            <a:r>
              <a:rPr lang="en-US" dirty="0" smtClean="0"/>
              <a:t> fairly </a:t>
            </a:r>
            <a:r>
              <a:rPr lang="en-US" dirty="0" smtClean="0">
                <a:ea typeface="+mn-ea"/>
                <a:cs typeface="+mn-cs"/>
              </a:rPr>
              <a:t>amenable to dynamic adaptation</a:t>
            </a:r>
          </a:p>
          <a:p>
            <a:pPr lvl="1" eaLnBrk="1" fontAlgn="auto" hangingPunct="1">
              <a:spcAft>
                <a:spcPts val="0"/>
              </a:spcAft>
              <a:buFont typeface="Arial"/>
              <a:buChar char="•"/>
              <a:defRPr/>
            </a:pPr>
            <a:r>
              <a:rPr lang="en-US" dirty="0" smtClean="0">
                <a:ea typeface="+mn-ea"/>
                <a:cs typeface="+mn-cs"/>
              </a:rPr>
              <a:t>Adjustment of thread count, schedule</a:t>
            </a:r>
          </a:p>
          <a:p>
            <a:pPr lvl="1" eaLnBrk="1" fontAlgn="auto" hangingPunct="1">
              <a:spcAft>
                <a:spcPts val="0"/>
              </a:spcAft>
              <a:buFont typeface="Arial"/>
              <a:buChar char="•"/>
              <a:defRPr/>
            </a:pPr>
            <a:r>
              <a:rPr lang="en-US" dirty="0" smtClean="0">
                <a:ea typeface="+mn-ea"/>
                <a:cs typeface="+mn-cs"/>
              </a:rPr>
              <a:t>Adaptive barriers, reduction routines</a:t>
            </a:r>
          </a:p>
          <a:p>
            <a:pPr lvl="1" eaLnBrk="1" fontAlgn="auto" hangingPunct="1">
              <a:spcAft>
                <a:spcPts val="0"/>
              </a:spcAft>
              <a:buFont typeface="Arial"/>
              <a:buChar char="•"/>
              <a:defRPr/>
            </a:pPr>
            <a:r>
              <a:rPr lang="en-US" dirty="0" smtClean="0">
                <a:ea typeface="+mn-ea"/>
                <a:cs typeface="+mn-cs"/>
              </a:rPr>
              <a:t>Runtime decisions</a:t>
            </a:r>
          </a:p>
          <a:p>
            <a:pPr lvl="1" eaLnBrk="1" fontAlgn="auto" hangingPunct="1">
              <a:spcAft>
                <a:spcPts val="0"/>
              </a:spcAft>
              <a:buFont typeface="Arial"/>
              <a:buChar char="•"/>
              <a:defRPr/>
            </a:pPr>
            <a:r>
              <a:rPr lang="en-US" dirty="0" smtClean="0">
                <a:cs typeface="+mn-cs"/>
              </a:rPr>
              <a:t>Tasks, </a:t>
            </a:r>
            <a:r>
              <a:rPr lang="en-US" dirty="0" err="1" smtClean="0">
                <a:cs typeface="+mn-cs"/>
              </a:rPr>
              <a:t>mergeable</a:t>
            </a:r>
            <a:endParaRPr lang="en-US" dirty="0" smtClean="0">
              <a:ea typeface="+mn-ea"/>
              <a:cs typeface="+mn-cs"/>
            </a:endParaRPr>
          </a:p>
          <a:p>
            <a:pPr eaLnBrk="1" fontAlgn="auto" hangingPunct="1">
              <a:spcAft>
                <a:spcPts val="0"/>
              </a:spcAft>
              <a:buFont typeface="Arial"/>
              <a:buChar char="•"/>
              <a:defRPr/>
            </a:pPr>
            <a:r>
              <a:rPr lang="en-US" dirty="0" smtClean="0">
                <a:cs typeface="+mn-cs"/>
              </a:rPr>
              <a:t> U</a:t>
            </a:r>
            <a:r>
              <a:rPr lang="en-US" dirty="0" smtClean="0">
                <a:ea typeface="+mn-ea"/>
                <a:cs typeface="+mn-cs"/>
              </a:rPr>
              <a:t>se of performance interface to inform dynamic tools</a:t>
            </a:r>
          </a:p>
          <a:p>
            <a:pPr lvl="1" eaLnBrk="1" fontAlgn="auto" hangingPunct="1">
              <a:spcAft>
                <a:spcPts val="0"/>
              </a:spcAft>
              <a:buFont typeface="Arial"/>
              <a:buChar char="•"/>
              <a:defRPr/>
            </a:pPr>
            <a:r>
              <a:rPr lang="en-US" dirty="0" smtClean="0">
                <a:ea typeface="+mn-ea"/>
                <a:cs typeface="+mn-cs"/>
              </a:rPr>
              <a:t>Can help adjust data layout, find memory performance problems</a:t>
            </a:r>
          </a:p>
          <a:p>
            <a:pPr eaLnBrk="1" fontAlgn="auto" hangingPunct="1">
              <a:spcAft>
                <a:spcPts val="0"/>
              </a:spcAft>
              <a:buFont typeface="Arial"/>
              <a:buChar char="•"/>
              <a:defRPr/>
            </a:pPr>
            <a:r>
              <a:rPr lang="en-US" dirty="0" smtClean="0">
                <a:cs typeface="+mn-cs"/>
              </a:rPr>
              <a:t> Potential useful for </a:t>
            </a:r>
            <a:r>
              <a:rPr lang="en-US" dirty="0" smtClean="0"/>
              <a:t>variety of </a:t>
            </a:r>
            <a:r>
              <a:rPr lang="en-US" dirty="0" smtClean="0">
                <a:cs typeface="+mn-cs"/>
              </a:rPr>
              <a:t>runtime techniques</a:t>
            </a:r>
            <a:endParaRPr lang="en-US" dirty="0" smtClean="0">
              <a:ea typeface="+mn-ea"/>
              <a:cs typeface="+mn-cs"/>
            </a:endParaRPr>
          </a:p>
          <a:p>
            <a:pPr eaLnBrk="1" fontAlgn="auto" hangingPunct="1">
              <a:spcAft>
                <a:spcPts val="0"/>
              </a:spcAft>
              <a:buFont typeface="Arial"/>
              <a:buChar char="•"/>
              <a:defRPr/>
            </a:pPr>
            <a:endParaRPr lang="en-US" dirty="0" smtClean="0">
              <a:ea typeface="+mn-ea"/>
              <a:cs typeface="+mn-cs"/>
            </a:endParaRPr>
          </a:p>
        </p:txBody>
      </p:sp>
      <p:grpSp>
        <p:nvGrpSpPr>
          <p:cNvPr id="2" name="Group 1"/>
          <p:cNvGrpSpPr/>
          <p:nvPr/>
        </p:nvGrpSpPr>
        <p:grpSpPr>
          <a:xfrm>
            <a:off x="4419600" y="1905000"/>
            <a:ext cx="4572000" cy="3505200"/>
            <a:chOff x="4495800" y="1752600"/>
            <a:chExt cx="4572000" cy="3505200"/>
          </a:xfrm>
        </p:grpSpPr>
        <p:sp>
          <p:nvSpPr>
            <p:cNvPr id="4" name="Rounded Rectangle 3"/>
            <p:cNvSpPr/>
            <p:nvPr/>
          </p:nvSpPr>
          <p:spPr>
            <a:xfrm>
              <a:off x="4495800" y="1752600"/>
              <a:ext cx="2209800" cy="914400"/>
            </a:xfrm>
            <a:prstGeom prst="round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lIns="91394" tIns="45698" rIns="91394" bIns="45698" anchor="ctr"/>
            <a:lstStyle/>
            <a:p>
              <a:pPr algn="ctr">
                <a:defRPr/>
              </a:pPr>
              <a:r>
                <a:rPr lang="en-US" sz="1600" dirty="0"/>
                <a:t>OpenMP Program</a:t>
              </a:r>
            </a:p>
            <a:p>
              <a:pPr algn="ctr">
                <a:defRPr/>
              </a:pPr>
              <a:r>
                <a:rPr lang="en-US" sz="1600" dirty="0"/>
                <a:t>(object code)</a:t>
              </a:r>
            </a:p>
          </p:txBody>
        </p:sp>
        <p:sp>
          <p:nvSpPr>
            <p:cNvPr id="5" name="Rounded Rectangle 4"/>
            <p:cNvSpPr/>
            <p:nvPr/>
          </p:nvSpPr>
          <p:spPr>
            <a:xfrm>
              <a:off x="6781800" y="1752600"/>
              <a:ext cx="2286000" cy="914400"/>
            </a:xfrm>
            <a:prstGeom prst="round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lIns="91394" tIns="45698" rIns="91394" bIns="45698" anchor="ctr"/>
            <a:lstStyle/>
            <a:p>
              <a:pPr algn="ctr">
                <a:defRPr/>
              </a:pPr>
              <a:endPar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defRPr/>
              </a:pPr>
              <a:r>
                <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rPr>
                <a:t>OpenMP Runtime Library</a:t>
              </a:r>
            </a:p>
            <a:p>
              <a:pPr algn="ctr">
                <a:defRPr/>
              </a:pP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defRPr/>
              </a:pP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Rectangle 5"/>
            <p:cNvSpPr/>
            <p:nvPr/>
          </p:nvSpPr>
          <p:spPr>
            <a:xfrm>
              <a:off x="7402513" y="2362200"/>
              <a:ext cx="1589087" cy="228600"/>
            </a:xfrm>
            <a:prstGeom prst="rect">
              <a:avLst/>
            </a:prstGeom>
            <a:ln/>
          </p:spPr>
          <p:style>
            <a:lnRef idx="2">
              <a:schemeClr val="accent1"/>
            </a:lnRef>
            <a:fillRef idx="1">
              <a:schemeClr val="lt1"/>
            </a:fillRef>
            <a:effectRef idx="0">
              <a:schemeClr val="accent1"/>
            </a:effectRef>
            <a:fontRef idx="minor">
              <a:schemeClr val="dk1"/>
            </a:fontRef>
          </p:style>
          <p:txBody>
            <a:bodyPr lIns="91394" tIns="45698" rIns="91394" bIns="45698" anchor="ctr"/>
            <a:lstStyle/>
            <a:p>
              <a:pPr algn="ctr">
                <a:defRPr/>
              </a:pPr>
              <a:r>
                <a:rPr lang="en-US" sz="1600" dirty="0"/>
                <a:t>Collector API</a:t>
              </a:r>
            </a:p>
          </p:txBody>
        </p:sp>
        <p:sp>
          <p:nvSpPr>
            <p:cNvPr id="7" name="Rounded Rectangle 6"/>
            <p:cNvSpPr/>
            <p:nvPr/>
          </p:nvSpPr>
          <p:spPr>
            <a:xfrm>
              <a:off x="6781800" y="4876800"/>
              <a:ext cx="2286000" cy="381000"/>
            </a:xfrm>
            <a:prstGeom prst="round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lIns="91394" tIns="45698" rIns="91394" bIns="45698" anchor="ctr"/>
            <a:lstStyle/>
            <a:p>
              <a:pPr algn="ctr">
                <a:defRPr/>
              </a:pPr>
              <a:r>
                <a:rPr lang="en-US" sz="1600" dirty="0"/>
                <a:t>Performance Tool</a:t>
              </a:r>
            </a:p>
          </p:txBody>
        </p:sp>
        <p:sp>
          <p:nvSpPr>
            <p:cNvPr id="8" name="Rounded Rectangle 7"/>
            <p:cNvSpPr/>
            <p:nvPr/>
          </p:nvSpPr>
          <p:spPr>
            <a:xfrm>
              <a:off x="4572000" y="3124200"/>
              <a:ext cx="2209800" cy="914400"/>
            </a:xfrm>
            <a:prstGeom prst="round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lIns="91394" tIns="45698" rIns="91394" bIns="45698" anchor="ctr"/>
            <a:lstStyle/>
            <a:p>
              <a:pPr algn="ctr">
                <a:defRPr/>
              </a:pPr>
              <a:r>
                <a:rPr lang="en-US" sz="1600" dirty="0"/>
                <a:t>executable (./</a:t>
              </a:r>
              <a:r>
                <a:rPr lang="en-US" sz="1600" dirty="0" err="1"/>
                <a:t>a.out</a:t>
              </a:r>
              <a:r>
                <a:rPr lang="en-US" sz="1600" dirty="0"/>
                <a:t>)</a:t>
              </a:r>
            </a:p>
          </p:txBody>
        </p:sp>
        <p:cxnSp>
          <p:nvCxnSpPr>
            <p:cNvPr id="9" name="Shape 52"/>
            <p:cNvCxnSpPr>
              <a:cxnSpLocks noChangeShapeType="1"/>
            </p:cNvCxnSpPr>
            <p:nvPr/>
          </p:nvCxnSpPr>
          <p:spPr bwMode="auto">
            <a:xfrm flipV="1">
              <a:off x="6781800" y="2590800"/>
              <a:ext cx="228600" cy="990600"/>
            </a:xfrm>
            <a:prstGeom prst="bentConnector2">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0" name="Straight Arrow Connector 64"/>
            <p:cNvCxnSpPr>
              <a:cxnSpLocks noChangeShapeType="1"/>
            </p:cNvCxnSpPr>
            <p:nvPr/>
          </p:nvCxnSpPr>
          <p:spPr bwMode="auto">
            <a:xfrm rot="5400000">
              <a:off x="5410201" y="2895600"/>
              <a:ext cx="304800" cy="3175"/>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1" name="Straight Arrow Connector 70"/>
            <p:cNvCxnSpPr>
              <a:cxnSpLocks noChangeShapeType="1"/>
            </p:cNvCxnSpPr>
            <p:nvPr/>
          </p:nvCxnSpPr>
          <p:spPr bwMode="auto">
            <a:xfrm rot="16200000" flipV="1">
              <a:off x="6438900" y="3695700"/>
              <a:ext cx="2286000" cy="762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2" name="Straight Arrow Connector 72"/>
            <p:cNvCxnSpPr>
              <a:cxnSpLocks noChangeShapeType="1"/>
            </p:cNvCxnSpPr>
            <p:nvPr/>
          </p:nvCxnSpPr>
          <p:spPr bwMode="auto">
            <a:xfrm rot="16200000" flipH="1">
              <a:off x="7277100" y="3695700"/>
              <a:ext cx="2286000" cy="762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13" name="TextBox 12"/>
            <p:cNvSpPr txBox="1"/>
            <p:nvPr/>
          </p:nvSpPr>
          <p:spPr>
            <a:xfrm>
              <a:off x="7162800" y="3352800"/>
              <a:ext cx="461665" cy="1040725"/>
            </a:xfrm>
            <a:prstGeom prst="rect">
              <a:avLst/>
            </a:prstGeom>
            <a:noFill/>
          </p:spPr>
          <p:txBody>
            <a:bodyPr vert="vert270">
              <a:spAutoFit/>
            </a:bodyPr>
            <a:lstStyle/>
            <a:p>
              <a:pPr>
                <a:defRPr/>
              </a:pPr>
              <a:r>
                <a:rPr lang="en-US" dirty="0"/>
                <a:t>request</a:t>
              </a:r>
            </a:p>
          </p:txBody>
        </p:sp>
        <p:sp>
          <p:nvSpPr>
            <p:cNvPr id="14" name="TextBox 13"/>
            <p:cNvSpPr txBox="1"/>
            <p:nvPr/>
          </p:nvSpPr>
          <p:spPr>
            <a:xfrm>
              <a:off x="8382000" y="3276600"/>
              <a:ext cx="461665" cy="1040725"/>
            </a:xfrm>
            <a:prstGeom prst="rect">
              <a:avLst/>
            </a:prstGeom>
            <a:noFill/>
          </p:spPr>
          <p:txBody>
            <a:bodyPr vert="vert270">
              <a:spAutoFit/>
            </a:bodyPr>
            <a:lstStyle/>
            <a:p>
              <a:pPr>
                <a:defRPr/>
              </a:pPr>
              <a:r>
                <a:rPr lang="en-US" dirty="0"/>
                <a:t>events</a:t>
              </a:r>
            </a:p>
          </p:txBody>
        </p:sp>
      </p:grpSp>
    </p:spTree>
    <p:extLst>
      <p:ext uri="{BB962C8B-B14F-4D97-AF65-F5344CB8AC3E}">
        <p14:creationId xmlns:p14="http://schemas.microsoft.com/office/powerpoint/2010/main" val="4197443391"/>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le 1"/>
          <p:cNvSpPr>
            <a:spLocks noGrp="1"/>
          </p:cNvSpPr>
          <p:nvPr>
            <p:ph type="title"/>
          </p:nvPr>
        </p:nvSpPr>
        <p:spPr/>
        <p:txBody>
          <a:bodyPr>
            <a:normAutofit/>
          </a:bodyPr>
          <a:lstStyle/>
          <a:p>
            <a:r>
              <a:rPr lang="en-US" sz="4000" dirty="0"/>
              <a:t>False Sharing: Monitoring Results</a:t>
            </a:r>
          </a:p>
        </p:txBody>
      </p:sp>
      <p:sp>
        <p:nvSpPr>
          <p:cNvPr id="114690" name="Content Placeholder 2"/>
          <p:cNvSpPr>
            <a:spLocks noGrp="1"/>
          </p:cNvSpPr>
          <p:nvPr>
            <p:ph idx="1"/>
          </p:nvPr>
        </p:nvSpPr>
        <p:spPr/>
        <p:txBody>
          <a:bodyPr/>
          <a:lstStyle/>
          <a:p>
            <a:r>
              <a:rPr lang="en-US" sz="2400">
                <a:latin typeface="Arial" charset="0"/>
                <a:cs typeface="SimSun" charset="0"/>
              </a:rPr>
              <a:t>Cache line invalidation measurements</a:t>
            </a:r>
          </a:p>
        </p:txBody>
      </p:sp>
      <p:graphicFrame>
        <p:nvGraphicFramePr>
          <p:cNvPr id="7" name="Content Placeholder 7"/>
          <p:cNvGraphicFramePr>
            <a:graphicFrameLocks/>
          </p:cNvGraphicFramePr>
          <p:nvPr/>
        </p:nvGraphicFramePr>
        <p:xfrm>
          <a:off x="457200" y="2362200"/>
          <a:ext cx="8369298" cy="3336921"/>
        </p:xfrm>
        <a:graphic>
          <a:graphicData uri="http://schemas.openxmlformats.org/drawingml/2006/table">
            <a:tbl>
              <a:tblPr firstRow="1" bandRow="1">
                <a:tableStyleId>{5C22544A-7EE6-4342-B048-85BDC9FD1C3A}</a:tableStyleId>
              </a:tblPr>
              <a:tblGrid>
                <a:gridCol w="1785202"/>
                <a:gridCol w="1646024"/>
                <a:gridCol w="1646024"/>
                <a:gridCol w="1646024"/>
                <a:gridCol w="1646024"/>
              </a:tblGrid>
              <a:tr h="370769">
                <a:tc>
                  <a:txBody>
                    <a:bodyPr/>
                    <a:lstStyle/>
                    <a:p>
                      <a:r>
                        <a:rPr lang="en-US" sz="1800" dirty="0" smtClean="0"/>
                        <a:t>Program name</a:t>
                      </a:r>
                      <a:endParaRPr lang="en-US" sz="1800" dirty="0"/>
                    </a:p>
                  </a:txBody>
                  <a:tcPr marL="91446" marR="91446" marT="45711" marB="45711"/>
                </a:tc>
                <a:tc>
                  <a:txBody>
                    <a:bodyPr/>
                    <a:lstStyle/>
                    <a:p>
                      <a:r>
                        <a:rPr lang="en-US" sz="1800" dirty="0" smtClean="0"/>
                        <a:t>1-thread</a:t>
                      </a:r>
                      <a:endParaRPr lang="en-US" sz="1800" dirty="0"/>
                    </a:p>
                  </a:txBody>
                  <a:tcPr marL="91446" marR="91446" marT="45711" marB="45711"/>
                </a:tc>
                <a:tc>
                  <a:txBody>
                    <a:bodyPr/>
                    <a:lstStyle/>
                    <a:p>
                      <a:r>
                        <a:rPr lang="en-US" sz="1800" dirty="0" smtClean="0"/>
                        <a:t>2-threads</a:t>
                      </a:r>
                      <a:endParaRPr lang="en-US" sz="1800" dirty="0"/>
                    </a:p>
                  </a:txBody>
                  <a:tcPr marL="91446" marR="91446" marT="45711" marB="45711"/>
                </a:tc>
                <a:tc>
                  <a:txBody>
                    <a:bodyPr/>
                    <a:lstStyle/>
                    <a:p>
                      <a:r>
                        <a:rPr lang="en-US" sz="1800" dirty="0" smtClean="0"/>
                        <a:t>4-threads</a:t>
                      </a:r>
                      <a:endParaRPr lang="en-US" sz="1800" dirty="0"/>
                    </a:p>
                  </a:txBody>
                  <a:tcPr marL="91446" marR="91446" marT="45711" marB="45711"/>
                </a:tc>
                <a:tc>
                  <a:txBody>
                    <a:bodyPr/>
                    <a:lstStyle/>
                    <a:p>
                      <a:r>
                        <a:rPr lang="en-US" sz="1800" dirty="0" smtClean="0"/>
                        <a:t>8-threads</a:t>
                      </a:r>
                      <a:endParaRPr lang="en-US" sz="1800" dirty="0"/>
                    </a:p>
                  </a:txBody>
                  <a:tcPr marL="91446" marR="91446" marT="45711" marB="45711"/>
                </a:tc>
              </a:tr>
              <a:tr h="370769">
                <a:tc>
                  <a:txBody>
                    <a:bodyPr/>
                    <a:lstStyle/>
                    <a:p>
                      <a:r>
                        <a:rPr lang="en-US" sz="1800" dirty="0" smtClean="0"/>
                        <a:t>histogram</a:t>
                      </a:r>
                      <a:endParaRPr lang="en-US" sz="1800" dirty="0"/>
                    </a:p>
                  </a:txBody>
                  <a:tcPr marL="91446" marR="91446" marT="45711" marB="45711"/>
                </a:tc>
                <a:tc>
                  <a:txBody>
                    <a:bodyPr/>
                    <a:lstStyle/>
                    <a:p>
                      <a:pPr algn="r" fontAlgn="b"/>
                      <a:r>
                        <a:rPr lang="en-US" sz="1800" b="0" i="0" u="none" strike="noStrike" dirty="0">
                          <a:latin typeface="+mn-lt"/>
                        </a:rPr>
                        <a:t>13</a:t>
                      </a:r>
                    </a:p>
                  </a:txBody>
                  <a:tcPr marL="12701" marR="12701" marT="12698" marB="0" anchor="b"/>
                </a:tc>
                <a:tc>
                  <a:txBody>
                    <a:bodyPr/>
                    <a:lstStyle/>
                    <a:p>
                      <a:pPr algn="r" fontAlgn="b"/>
                      <a:r>
                        <a:rPr lang="en-US" sz="1800" b="1" i="0" u="none" strike="noStrike" dirty="0">
                          <a:latin typeface="+mn-lt"/>
                        </a:rPr>
                        <a:t>7,820,000</a:t>
                      </a:r>
                    </a:p>
                  </a:txBody>
                  <a:tcPr marL="12701" marR="12701" marT="12698" marB="0" anchor="b"/>
                </a:tc>
                <a:tc>
                  <a:txBody>
                    <a:bodyPr/>
                    <a:lstStyle/>
                    <a:p>
                      <a:pPr algn="r" fontAlgn="b"/>
                      <a:r>
                        <a:rPr lang="en-US" sz="1800" b="1" i="0" u="none" strike="noStrike" dirty="0">
                          <a:latin typeface="+mn-lt"/>
                        </a:rPr>
                        <a:t>16,532,800</a:t>
                      </a:r>
                    </a:p>
                  </a:txBody>
                  <a:tcPr marL="12701" marR="12701" marT="12698" marB="0" anchor="b"/>
                </a:tc>
                <a:tc>
                  <a:txBody>
                    <a:bodyPr/>
                    <a:lstStyle/>
                    <a:p>
                      <a:pPr algn="r" fontAlgn="b"/>
                      <a:r>
                        <a:rPr lang="en-US" sz="1800" b="1" i="0" u="none" strike="noStrike" dirty="0">
                          <a:latin typeface="+mn-lt"/>
                        </a:rPr>
                        <a:t>5,959,190</a:t>
                      </a:r>
                    </a:p>
                  </a:txBody>
                  <a:tcPr marL="12701" marR="12701" marT="12698" marB="0" anchor="b"/>
                </a:tc>
              </a:tr>
              <a:tr h="370769">
                <a:tc>
                  <a:txBody>
                    <a:bodyPr/>
                    <a:lstStyle/>
                    <a:p>
                      <a:r>
                        <a:rPr lang="en-US" sz="1800" dirty="0" err="1" smtClean="0"/>
                        <a:t>kmeans</a:t>
                      </a:r>
                      <a:endParaRPr lang="en-US" sz="1800" dirty="0"/>
                    </a:p>
                  </a:txBody>
                  <a:tcPr marL="91446" marR="91446" marT="45711" marB="45711"/>
                </a:tc>
                <a:tc>
                  <a:txBody>
                    <a:bodyPr/>
                    <a:lstStyle/>
                    <a:p>
                      <a:pPr algn="r" fontAlgn="b"/>
                      <a:r>
                        <a:rPr lang="en-US" sz="1800" b="0" i="0" u="none" strike="noStrike">
                          <a:latin typeface="+mn-lt"/>
                        </a:rPr>
                        <a:t>383</a:t>
                      </a:r>
                    </a:p>
                  </a:txBody>
                  <a:tcPr marL="12701" marR="12701" marT="12698" marB="0" anchor="b"/>
                </a:tc>
                <a:tc>
                  <a:txBody>
                    <a:bodyPr/>
                    <a:lstStyle/>
                    <a:p>
                      <a:pPr algn="r" fontAlgn="b"/>
                      <a:r>
                        <a:rPr lang="en-US" sz="1800" b="0" i="0" u="none" strike="noStrike" dirty="0">
                          <a:latin typeface="+mn-lt"/>
                        </a:rPr>
                        <a:t>28,590</a:t>
                      </a:r>
                    </a:p>
                  </a:txBody>
                  <a:tcPr marL="12701" marR="12701" marT="12698" marB="0" anchor="b"/>
                </a:tc>
                <a:tc>
                  <a:txBody>
                    <a:bodyPr/>
                    <a:lstStyle/>
                    <a:p>
                      <a:pPr algn="r" fontAlgn="b"/>
                      <a:r>
                        <a:rPr lang="en-US" sz="1800" b="0" i="0" u="none" strike="noStrike">
                          <a:latin typeface="+mn-lt"/>
                        </a:rPr>
                        <a:t>47,541</a:t>
                      </a:r>
                    </a:p>
                  </a:txBody>
                  <a:tcPr marL="12701" marR="12701" marT="12698" marB="0" anchor="b"/>
                </a:tc>
                <a:tc>
                  <a:txBody>
                    <a:bodyPr/>
                    <a:lstStyle/>
                    <a:p>
                      <a:pPr algn="r" fontAlgn="b"/>
                      <a:r>
                        <a:rPr lang="en-US" sz="1800" b="0" i="0" u="none" strike="noStrike">
                          <a:latin typeface="+mn-lt"/>
                        </a:rPr>
                        <a:t>54,345</a:t>
                      </a:r>
                    </a:p>
                  </a:txBody>
                  <a:tcPr marL="12701" marR="12701" marT="12698" marB="0" anchor="b"/>
                </a:tc>
              </a:tr>
              <a:tr h="370769">
                <a:tc>
                  <a:txBody>
                    <a:bodyPr/>
                    <a:lstStyle/>
                    <a:p>
                      <a:r>
                        <a:rPr lang="en-US" sz="1600" dirty="0" err="1" smtClean="0"/>
                        <a:t>linear_regression</a:t>
                      </a:r>
                      <a:endParaRPr lang="en-US" sz="1600" dirty="0"/>
                    </a:p>
                  </a:txBody>
                  <a:tcPr marL="91446" marR="91446" marT="45711" marB="45711"/>
                </a:tc>
                <a:tc>
                  <a:txBody>
                    <a:bodyPr/>
                    <a:lstStyle/>
                    <a:p>
                      <a:pPr algn="r" fontAlgn="b"/>
                      <a:r>
                        <a:rPr lang="en-US" sz="1800" b="0" i="0" u="none" strike="noStrike">
                          <a:latin typeface="+mn-lt"/>
                        </a:rPr>
                        <a:t>9</a:t>
                      </a:r>
                    </a:p>
                  </a:txBody>
                  <a:tcPr marL="12701" marR="12701" marT="12698" marB="0" anchor="b"/>
                </a:tc>
                <a:tc>
                  <a:txBody>
                    <a:bodyPr/>
                    <a:lstStyle/>
                    <a:p>
                      <a:pPr algn="r" fontAlgn="b"/>
                      <a:r>
                        <a:rPr lang="en-US" sz="1800" b="1" i="0" u="none" strike="noStrike" dirty="0">
                          <a:latin typeface="+mn-lt"/>
                        </a:rPr>
                        <a:t>417,225,000</a:t>
                      </a:r>
                    </a:p>
                  </a:txBody>
                  <a:tcPr marL="12701" marR="12701" marT="12698" marB="0" anchor="b"/>
                </a:tc>
                <a:tc>
                  <a:txBody>
                    <a:bodyPr/>
                    <a:lstStyle/>
                    <a:p>
                      <a:pPr algn="r" fontAlgn="b"/>
                      <a:r>
                        <a:rPr lang="en-US" sz="1800" b="1" i="0" u="none" strike="noStrike" dirty="0">
                          <a:latin typeface="+mn-lt"/>
                        </a:rPr>
                        <a:t>254,442,000</a:t>
                      </a:r>
                    </a:p>
                  </a:txBody>
                  <a:tcPr marL="12701" marR="12701" marT="12698" marB="0" anchor="b"/>
                </a:tc>
                <a:tc>
                  <a:txBody>
                    <a:bodyPr/>
                    <a:lstStyle/>
                    <a:p>
                      <a:pPr algn="r" fontAlgn="b"/>
                      <a:r>
                        <a:rPr lang="en-US" sz="1800" b="1" i="0" u="none" strike="noStrike" dirty="0">
                          <a:latin typeface="+mn-lt"/>
                        </a:rPr>
                        <a:t>154,970,000</a:t>
                      </a:r>
                    </a:p>
                  </a:txBody>
                  <a:tcPr marL="12701" marR="12701" marT="12698" marB="0" anchor="b"/>
                </a:tc>
              </a:tr>
              <a:tr h="370769">
                <a:tc>
                  <a:txBody>
                    <a:bodyPr/>
                    <a:lstStyle/>
                    <a:p>
                      <a:r>
                        <a:rPr lang="en-US" sz="1800" dirty="0" err="1" smtClean="0"/>
                        <a:t>matrix_multiply</a:t>
                      </a:r>
                      <a:endParaRPr lang="en-US" sz="1800" dirty="0"/>
                    </a:p>
                  </a:txBody>
                  <a:tcPr marL="91446" marR="91446" marT="45711" marB="45711"/>
                </a:tc>
                <a:tc>
                  <a:txBody>
                    <a:bodyPr/>
                    <a:lstStyle/>
                    <a:p>
                      <a:pPr algn="r" fontAlgn="b"/>
                      <a:r>
                        <a:rPr lang="en-US" sz="1800" b="0" i="0" u="none" strike="noStrike">
                          <a:latin typeface="+mn-lt"/>
                        </a:rPr>
                        <a:t>31,139</a:t>
                      </a:r>
                    </a:p>
                  </a:txBody>
                  <a:tcPr marL="12701" marR="12701" marT="12698" marB="0" anchor="b"/>
                </a:tc>
                <a:tc>
                  <a:txBody>
                    <a:bodyPr/>
                    <a:lstStyle/>
                    <a:p>
                      <a:pPr algn="r" fontAlgn="b"/>
                      <a:r>
                        <a:rPr lang="en-US" sz="1800" b="0" i="0" u="none" strike="noStrike">
                          <a:latin typeface="+mn-lt"/>
                        </a:rPr>
                        <a:t>31,152</a:t>
                      </a:r>
                    </a:p>
                  </a:txBody>
                  <a:tcPr marL="12701" marR="12701" marT="12698" marB="0" anchor="b"/>
                </a:tc>
                <a:tc>
                  <a:txBody>
                    <a:bodyPr/>
                    <a:lstStyle/>
                    <a:p>
                      <a:pPr algn="r" fontAlgn="b"/>
                      <a:r>
                        <a:rPr lang="en-US" sz="1800" b="0" i="0" u="none" strike="noStrike">
                          <a:latin typeface="+mn-lt"/>
                        </a:rPr>
                        <a:t>84,227</a:t>
                      </a:r>
                    </a:p>
                  </a:txBody>
                  <a:tcPr marL="12701" marR="12701" marT="12698" marB="0" anchor="b"/>
                </a:tc>
                <a:tc>
                  <a:txBody>
                    <a:bodyPr/>
                    <a:lstStyle/>
                    <a:p>
                      <a:pPr algn="r" fontAlgn="b"/>
                      <a:r>
                        <a:rPr lang="en-US" sz="1800" b="0" i="0" u="none" strike="noStrike">
                          <a:latin typeface="+mn-lt"/>
                        </a:rPr>
                        <a:t>101,094</a:t>
                      </a:r>
                    </a:p>
                  </a:txBody>
                  <a:tcPr marL="12701" marR="12701" marT="12698" marB="0" anchor="b"/>
                </a:tc>
              </a:tr>
              <a:tr h="370769">
                <a:tc>
                  <a:txBody>
                    <a:bodyPr/>
                    <a:lstStyle/>
                    <a:p>
                      <a:r>
                        <a:rPr lang="en-US" sz="1800" dirty="0" err="1" smtClean="0"/>
                        <a:t>pca</a:t>
                      </a:r>
                      <a:endParaRPr lang="en-US" sz="1800" dirty="0"/>
                    </a:p>
                  </a:txBody>
                  <a:tcPr marL="91446" marR="91446" marT="45711" marB="45711"/>
                </a:tc>
                <a:tc>
                  <a:txBody>
                    <a:bodyPr/>
                    <a:lstStyle/>
                    <a:p>
                      <a:pPr algn="r" fontAlgn="b"/>
                      <a:r>
                        <a:rPr lang="en-US" sz="1800" b="0" i="0" u="none" strike="noStrike">
                          <a:latin typeface="+mn-lt"/>
                        </a:rPr>
                        <a:t>44,517</a:t>
                      </a:r>
                    </a:p>
                  </a:txBody>
                  <a:tcPr marL="12701" marR="12701" marT="12698" marB="0" anchor="b"/>
                </a:tc>
                <a:tc>
                  <a:txBody>
                    <a:bodyPr/>
                    <a:lstStyle/>
                    <a:p>
                      <a:pPr algn="r" fontAlgn="b"/>
                      <a:r>
                        <a:rPr lang="en-US" sz="1800" b="0" i="0" u="none" strike="noStrike">
                          <a:latin typeface="+mn-lt"/>
                        </a:rPr>
                        <a:t>46,757</a:t>
                      </a:r>
                    </a:p>
                  </a:txBody>
                  <a:tcPr marL="12701" marR="12701" marT="12698" marB="0" anchor="b"/>
                </a:tc>
                <a:tc>
                  <a:txBody>
                    <a:bodyPr/>
                    <a:lstStyle/>
                    <a:p>
                      <a:pPr algn="r" fontAlgn="b"/>
                      <a:r>
                        <a:rPr lang="en-US" sz="1800" b="0" i="0" u="none" strike="noStrike">
                          <a:latin typeface="+mn-lt"/>
                        </a:rPr>
                        <a:t>80,373</a:t>
                      </a:r>
                    </a:p>
                  </a:txBody>
                  <a:tcPr marL="12701" marR="12701" marT="12698" marB="0" anchor="b"/>
                </a:tc>
                <a:tc>
                  <a:txBody>
                    <a:bodyPr/>
                    <a:lstStyle/>
                    <a:p>
                      <a:pPr algn="r" fontAlgn="b"/>
                      <a:r>
                        <a:rPr lang="en-US" sz="1800" b="0" i="0" u="none" strike="noStrike" dirty="0">
                          <a:latin typeface="+mn-lt"/>
                        </a:rPr>
                        <a:t>122,288</a:t>
                      </a:r>
                    </a:p>
                  </a:txBody>
                  <a:tcPr marL="12701" marR="12701" marT="12698" marB="0" anchor="b"/>
                </a:tc>
              </a:tr>
              <a:tr h="370769">
                <a:tc>
                  <a:txBody>
                    <a:bodyPr/>
                    <a:lstStyle/>
                    <a:p>
                      <a:r>
                        <a:rPr lang="en-US" sz="1800" dirty="0" err="1" smtClean="0"/>
                        <a:t>reverse_index</a:t>
                      </a:r>
                      <a:endParaRPr lang="en-US" sz="1800" dirty="0"/>
                    </a:p>
                  </a:txBody>
                  <a:tcPr marL="91446" marR="91446" marT="45711" marB="45711"/>
                </a:tc>
                <a:tc>
                  <a:txBody>
                    <a:bodyPr/>
                    <a:lstStyle/>
                    <a:p>
                      <a:pPr algn="r" fontAlgn="b"/>
                      <a:r>
                        <a:rPr lang="en-US" sz="1800" b="0" i="0" u="none" strike="noStrike">
                          <a:latin typeface="+mn-lt"/>
                        </a:rPr>
                        <a:t>4,284</a:t>
                      </a:r>
                    </a:p>
                  </a:txBody>
                  <a:tcPr marL="12701" marR="12701" marT="12698" marB="0" anchor="b"/>
                </a:tc>
                <a:tc>
                  <a:txBody>
                    <a:bodyPr/>
                    <a:lstStyle/>
                    <a:p>
                      <a:pPr algn="r" fontAlgn="b"/>
                      <a:r>
                        <a:rPr lang="en-US" sz="1800" b="0" i="0" u="none" strike="noStrike">
                          <a:latin typeface="+mn-lt"/>
                        </a:rPr>
                        <a:t>89,466</a:t>
                      </a:r>
                    </a:p>
                  </a:txBody>
                  <a:tcPr marL="12701" marR="12701" marT="12698" marB="0" anchor="b"/>
                </a:tc>
                <a:tc>
                  <a:txBody>
                    <a:bodyPr/>
                    <a:lstStyle/>
                    <a:p>
                      <a:pPr algn="r" fontAlgn="b"/>
                      <a:r>
                        <a:rPr lang="en-US" sz="1800" b="0" i="0" u="none" strike="noStrike">
                          <a:latin typeface="+mn-lt"/>
                        </a:rPr>
                        <a:t>217,884</a:t>
                      </a:r>
                    </a:p>
                  </a:txBody>
                  <a:tcPr marL="12701" marR="12701" marT="12698" marB="0" anchor="b"/>
                </a:tc>
                <a:tc>
                  <a:txBody>
                    <a:bodyPr/>
                    <a:lstStyle/>
                    <a:p>
                      <a:pPr algn="r" fontAlgn="b"/>
                      <a:r>
                        <a:rPr lang="en-US" sz="1800" b="1" i="0" u="none" strike="noStrike" dirty="0">
                          <a:latin typeface="+mn-lt"/>
                        </a:rPr>
                        <a:t>590,013</a:t>
                      </a:r>
                    </a:p>
                  </a:txBody>
                  <a:tcPr marL="12701" marR="12701" marT="12698" marB="0" anchor="b"/>
                </a:tc>
              </a:tr>
              <a:tr h="370769">
                <a:tc>
                  <a:txBody>
                    <a:bodyPr/>
                    <a:lstStyle/>
                    <a:p>
                      <a:r>
                        <a:rPr lang="en-US" sz="1800" dirty="0" err="1" smtClean="0"/>
                        <a:t>string_match</a:t>
                      </a:r>
                      <a:endParaRPr lang="en-US" sz="1800" dirty="0"/>
                    </a:p>
                  </a:txBody>
                  <a:tcPr marL="91446" marR="91446" marT="45711" marB="45711"/>
                </a:tc>
                <a:tc>
                  <a:txBody>
                    <a:bodyPr/>
                    <a:lstStyle/>
                    <a:p>
                      <a:pPr algn="r" fontAlgn="b"/>
                      <a:r>
                        <a:rPr lang="en-US" sz="1800" b="0" i="0" u="none" strike="noStrike">
                          <a:latin typeface="+mn-lt"/>
                        </a:rPr>
                        <a:t>82</a:t>
                      </a:r>
                    </a:p>
                  </a:txBody>
                  <a:tcPr marL="12701" marR="12701" marT="12698" marB="0" anchor="b"/>
                </a:tc>
                <a:tc>
                  <a:txBody>
                    <a:bodyPr/>
                    <a:lstStyle/>
                    <a:p>
                      <a:pPr algn="r" fontAlgn="b"/>
                      <a:r>
                        <a:rPr lang="en-US" sz="1800" b="1" i="0" u="none" strike="noStrike" dirty="0">
                          <a:latin typeface="+mn-lt"/>
                        </a:rPr>
                        <a:t>82,503,000</a:t>
                      </a:r>
                    </a:p>
                  </a:txBody>
                  <a:tcPr marL="12701" marR="12701" marT="12698" marB="0" anchor="b"/>
                </a:tc>
                <a:tc>
                  <a:txBody>
                    <a:bodyPr/>
                    <a:lstStyle/>
                    <a:p>
                      <a:pPr algn="r" fontAlgn="b"/>
                      <a:r>
                        <a:rPr lang="en-US" sz="1800" b="1" i="0" u="none" strike="noStrike" dirty="0">
                          <a:latin typeface="+mn-lt"/>
                        </a:rPr>
                        <a:t>73,178,800</a:t>
                      </a:r>
                    </a:p>
                  </a:txBody>
                  <a:tcPr marL="12701" marR="12701" marT="12698" marB="0" anchor="b"/>
                </a:tc>
                <a:tc>
                  <a:txBody>
                    <a:bodyPr/>
                    <a:lstStyle/>
                    <a:p>
                      <a:pPr algn="r" fontAlgn="b"/>
                      <a:r>
                        <a:rPr lang="en-US" sz="1800" b="1" i="0" u="none" strike="noStrike" dirty="0">
                          <a:latin typeface="+mn-lt"/>
                        </a:rPr>
                        <a:t>221,882,000</a:t>
                      </a:r>
                    </a:p>
                  </a:txBody>
                  <a:tcPr marL="12701" marR="12701" marT="12698" marB="0" anchor="b"/>
                </a:tc>
              </a:tr>
              <a:tr h="370769">
                <a:tc>
                  <a:txBody>
                    <a:bodyPr/>
                    <a:lstStyle/>
                    <a:p>
                      <a:r>
                        <a:rPr lang="en-US" sz="1800" dirty="0" err="1" smtClean="0"/>
                        <a:t>word_count</a:t>
                      </a:r>
                      <a:endParaRPr lang="en-US" sz="1800" dirty="0"/>
                    </a:p>
                  </a:txBody>
                  <a:tcPr marL="91446" marR="91446" marT="45711" marB="45711"/>
                </a:tc>
                <a:tc>
                  <a:txBody>
                    <a:bodyPr/>
                    <a:lstStyle/>
                    <a:p>
                      <a:pPr algn="r" fontAlgn="b"/>
                      <a:r>
                        <a:rPr lang="en-US" sz="1800" b="0" i="0" u="none" strike="noStrike" dirty="0">
                          <a:latin typeface="+mn-lt"/>
                        </a:rPr>
                        <a:t>4,877</a:t>
                      </a:r>
                    </a:p>
                  </a:txBody>
                  <a:tcPr marL="12701" marR="12701" marT="12698" marB="0" anchor="b"/>
                </a:tc>
                <a:tc>
                  <a:txBody>
                    <a:bodyPr/>
                    <a:lstStyle/>
                    <a:p>
                      <a:pPr algn="r" fontAlgn="b"/>
                      <a:r>
                        <a:rPr lang="en-US" sz="1800" b="1" i="0" u="none" strike="noStrike" dirty="0">
                          <a:latin typeface="+mn-lt"/>
                        </a:rPr>
                        <a:t>6,531,793</a:t>
                      </a:r>
                    </a:p>
                  </a:txBody>
                  <a:tcPr marL="12701" marR="12701" marT="12698" marB="0" anchor="b"/>
                </a:tc>
                <a:tc>
                  <a:txBody>
                    <a:bodyPr/>
                    <a:lstStyle/>
                    <a:p>
                      <a:pPr algn="r" fontAlgn="b"/>
                      <a:r>
                        <a:rPr lang="en-US" sz="1800" b="1" i="0" u="none" strike="noStrike" dirty="0">
                          <a:latin typeface="+mn-lt"/>
                        </a:rPr>
                        <a:t>18,071,086</a:t>
                      </a:r>
                    </a:p>
                  </a:txBody>
                  <a:tcPr marL="12701" marR="12701" marT="12698" marB="0" anchor="b"/>
                </a:tc>
                <a:tc>
                  <a:txBody>
                    <a:bodyPr/>
                    <a:lstStyle/>
                    <a:p>
                      <a:pPr algn="r" fontAlgn="b"/>
                      <a:r>
                        <a:rPr lang="en-US" sz="1800" b="1" i="0" u="none" strike="noStrike" dirty="0">
                          <a:latin typeface="+mn-lt"/>
                        </a:rPr>
                        <a:t>68,801,742</a:t>
                      </a:r>
                    </a:p>
                  </a:txBody>
                  <a:tcPr marL="12701" marR="12701" marT="12698" marB="0" anchor="b"/>
                </a:tc>
              </a:tr>
            </a:tbl>
          </a:graphicData>
        </a:graphic>
      </p:graphicFrame>
    </p:spTree>
    <p:extLst>
      <p:ext uri="{BB962C8B-B14F-4D97-AF65-F5344CB8AC3E}">
        <p14:creationId xmlns:p14="http://schemas.microsoft.com/office/powerpoint/2010/main" val="295670195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le 1"/>
          <p:cNvSpPr>
            <a:spLocks noGrp="1"/>
          </p:cNvSpPr>
          <p:nvPr>
            <p:ph type="title"/>
          </p:nvPr>
        </p:nvSpPr>
        <p:spPr/>
        <p:txBody>
          <a:bodyPr>
            <a:normAutofit/>
          </a:bodyPr>
          <a:lstStyle/>
          <a:p>
            <a:r>
              <a:rPr lang="en-US" sz="4000" dirty="0"/>
              <a:t>False Sharing: Data Analysis Results</a:t>
            </a:r>
          </a:p>
        </p:txBody>
      </p:sp>
      <p:sp>
        <p:nvSpPr>
          <p:cNvPr id="116738" name="Content Placeholder 2"/>
          <p:cNvSpPr>
            <a:spLocks noGrp="1"/>
          </p:cNvSpPr>
          <p:nvPr>
            <p:ph idx="1"/>
          </p:nvPr>
        </p:nvSpPr>
        <p:spPr/>
        <p:txBody>
          <a:bodyPr/>
          <a:lstStyle/>
          <a:p>
            <a:r>
              <a:rPr lang="en-US" sz="2400">
                <a:latin typeface="Arial" charset="0"/>
                <a:cs typeface="SimSun" charset="0"/>
              </a:rPr>
              <a:t>Determining the variables that cause misses</a:t>
            </a:r>
          </a:p>
        </p:txBody>
      </p:sp>
      <p:graphicFrame>
        <p:nvGraphicFramePr>
          <p:cNvPr id="7" name="Content Placeholder 4"/>
          <p:cNvGraphicFramePr>
            <a:graphicFrameLocks/>
          </p:cNvGraphicFramePr>
          <p:nvPr/>
        </p:nvGraphicFramePr>
        <p:xfrm>
          <a:off x="457200" y="2362200"/>
          <a:ext cx="8420099" cy="4230687"/>
        </p:xfrm>
        <a:graphic>
          <a:graphicData uri="http://schemas.openxmlformats.org/drawingml/2006/table">
            <a:tbl>
              <a:tblPr firstRow="1" bandRow="1">
                <a:tableStyleId>{5C22544A-7EE6-4342-B048-85BDC9FD1C3A}</a:tableStyleId>
              </a:tblPr>
              <a:tblGrid>
                <a:gridCol w="2319265"/>
                <a:gridCol w="2977562"/>
                <a:gridCol w="3123272"/>
              </a:tblGrid>
              <a:tr h="823104">
                <a:tc>
                  <a:txBody>
                    <a:bodyPr/>
                    <a:lstStyle/>
                    <a:p>
                      <a:r>
                        <a:rPr lang="en-US" sz="2400" dirty="0" smtClean="0"/>
                        <a:t>Program Name</a:t>
                      </a:r>
                      <a:endParaRPr lang="en-US" sz="2400" dirty="0"/>
                    </a:p>
                  </a:txBody>
                  <a:tcPr marL="91444" marR="91444" marT="45728" marB="45728"/>
                </a:tc>
                <a:tc>
                  <a:txBody>
                    <a:bodyPr/>
                    <a:lstStyle/>
                    <a:p>
                      <a:r>
                        <a:rPr lang="en-US" sz="2400" dirty="0" smtClean="0"/>
                        <a:t>Global/static</a:t>
                      </a:r>
                      <a:r>
                        <a:rPr lang="en-US" sz="2400" baseline="0" dirty="0" smtClean="0"/>
                        <a:t> data</a:t>
                      </a:r>
                      <a:endParaRPr lang="en-US" sz="2400" dirty="0"/>
                    </a:p>
                  </a:txBody>
                  <a:tcPr marL="91444" marR="91444" marT="45728" marB="45728"/>
                </a:tc>
                <a:tc>
                  <a:txBody>
                    <a:bodyPr/>
                    <a:lstStyle/>
                    <a:p>
                      <a:r>
                        <a:rPr lang="en-US" sz="2400" dirty="0" smtClean="0"/>
                        <a:t>Dynamic data</a:t>
                      </a:r>
                      <a:endParaRPr lang="en-US" sz="2400" dirty="0"/>
                    </a:p>
                  </a:txBody>
                  <a:tcPr marL="91444" marR="91444" marT="45728" marB="45728"/>
                </a:tc>
              </a:tr>
              <a:tr h="587125">
                <a:tc>
                  <a:txBody>
                    <a:bodyPr/>
                    <a:lstStyle/>
                    <a:p>
                      <a:r>
                        <a:rPr lang="en-US" sz="2400" dirty="0" smtClean="0"/>
                        <a:t>histogram</a:t>
                      </a:r>
                      <a:endParaRPr lang="en-US" sz="2400" dirty="0"/>
                    </a:p>
                  </a:txBody>
                  <a:tcPr marL="91444" marR="91444" marT="45728" marB="45728"/>
                </a:tc>
                <a:tc>
                  <a:txBody>
                    <a:bodyPr/>
                    <a:lstStyle/>
                    <a:p>
                      <a:r>
                        <a:rPr lang="en-US" sz="2400" dirty="0" smtClean="0"/>
                        <a:t>-</a:t>
                      </a:r>
                      <a:endParaRPr lang="en-US" sz="2400" dirty="0"/>
                    </a:p>
                  </a:txBody>
                  <a:tcPr marL="91444" marR="91444" marT="45728" marB="45728"/>
                </a:tc>
                <a:tc>
                  <a:txBody>
                    <a:bodyPr/>
                    <a:lstStyle/>
                    <a:p>
                      <a:r>
                        <a:rPr lang="en-US" sz="2400" dirty="0" smtClean="0"/>
                        <a:t>main_221</a:t>
                      </a:r>
                      <a:endParaRPr lang="en-US" sz="2400" dirty="0"/>
                    </a:p>
                  </a:txBody>
                  <a:tcPr marL="91444" marR="91444" marT="45728" marB="45728"/>
                </a:tc>
              </a:tr>
              <a:tr h="587125">
                <a:tc>
                  <a:txBody>
                    <a:bodyPr/>
                    <a:lstStyle/>
                    <a:p>
                      <a:r>
                        <a:rPr lang="en-US" sz="2000" dirty="0" err="1" smtClean="0"/>
                        <a:t>linear_regression</a:t>
                      </a:r>
                      <a:endParaRPr lang="en-US" sz="2000" dirty="0"/>
                    </a:p>
                  </a:txBody>
                  <a:tcPr marL="91444" marR="91444" marT="45728" marB="45728"/>
                </a:tc>
                <a:tc>
                  <a:txBody>
                    <a:bodyPr/>
                    <a:lstStyle/>
                    <a:p>
                      <a:r>
                        <a:rPr lang="en-US" sz="2400" dirty="0" smtClean="0"/>
                        <a:t>-</a:t>
                      </a:r>
                      <a:endParaRPr lang="en-US" sz="2400" dirty="0"/>
                    </a:p>
                  </a:txBody>
                  <a:tcPr marL="91444" marR="91444" marT="45728" marB="45728"/>
                </a:tc>
                <a:tc>
                  <a:txBody>
                    <a:bodyPr/>
                    <a:lstStyle/>
                    <a:p>
                      <a:r>
                        <a:rPr lang="en-US" sz="2400" dirty="0" smtClean="0"/>
                        <a:t>main_155</a:t>
                      </a:r>
                      <a:endParaRPr lang="en-US" sz="2400" dirty="0"/>
                    </a:p>
                  </a:txBody>
                  <a:tcPr marL="91444" marR="91444" marT="45728" marB="45728"/>
                </a:tc>
              </a:tr>
              <a:tr h="58712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err="1" smtClean="0"/>
                        <a:t>reverse_index</a:t>
                      </a:r>
                      <a:endParaRPr lang="en-US" sz="2400" dirty="0" smtClean="0"/>
                    </a:p>
                  </a:txBody>
                  <a:tcPr marL="91444" marR="91444" marT="45728" marB="45728"/>
                </a:tc>
                <a:tc>
                  <a:txBody>
                    <a:bodyPr/>
                    <a:lstStyle/>
                    <a:p>
                      <a:r>
                        <a:rPr lang="en-US" sz="2400" dirty="0" err="1" smtClean="0"/>
                        <a:t>use_len</a:t>
                      </a:r>
                      <a:endParaRPr lang="en-US" sz="2400" dirty="0"/>
                    </a:p>
                  </a:txBody>
                  <a:tcPr marL="91444" marR="91444" marT="45728" marB="45728"/>
                </a:tc>
                <a:tc>
                  <a:txBody>
                    <a:bodyPr/>
                    <a:lstStyle/>
                    <a:p>
                      <a:r>
                        <a:rPr lang="en-US" sz="2400" dirty="0" smtClean="0"/>
                        <a:t>main_519</a:t>
                      </a:r>
                      <a:endParaRPr lang="en-US" sz="2400" dirty="0"/>
                    </a:p>
                  </a:txBody>
                  <a:tcPr marL="91444" marR="91444" marT="45728" marB="45728"/>
                </a:tc>
              </a:tr>
              <a:tr h="82310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err="1" smtClean="0"/>
                        <a:t>string_match</a:t>
                      </a:r>
                      <a:endParaRPr lang="en-US" sz="2400" dirty="0" smtClean="0"/>
                    </a:p>
                  </a:txBody>
                  <a:tcPr marL="91444" marR="91444" marT="45728" marB="45728"/>
                </a:tc>
                <a:tc>
                  <a:txBody>
                    <a:bodyPr/>
                    <a:lstStyle/>
                    <a:p>
                      <a:r>
                        <a:rPr lang="en-US" sz="2400" dirty="0" smtClean="0"/>
                        <a:t>key2_final</a:t>
                      </a:r>
                      <a:endParaRPr lang="en-US" sz="2400" dirty="0"/>
                    </a:p>
                  </a:txBody>
                  <a:tcPr marL="91444" marR="91444" marT="45728" marB="45728"/>
                </a:tc>
                <a:tc>
                  <a:txBody>
                    <a:bodyPr/>
                    <a:lstStyle/>
                    <a:p>
                      <a:r>
                        <a:rPr lang="en-US" sz="2400" dirty="0" smtClean="0"/>
                        <a:t>string_match_map_266</a:t>
                      </a:r>
                      <a:endParaRPr lang="en-US" sz="2400" dirty="0"/>
                    </a:p>
                  </a:txBody>
                  <a:tcPr marL="91444" marR="91444" marT="45728" marB="45728"/>
                </a:tc>
              </a:tr>
              <a:tr h="823104">
                <a:tc>
                  <a:txBody>
                    <a:bodyPr/>
                    <a:lstStyle/>
                    <a:p>
                      <a:r>
                        <a:rPr lang="en-US" sz="2400" dirty="0" err="1" smtClean="0"/>
                        <a:t>word_count</a:t>
                      </a:r>
                      <a:endParaRPr lang="en-US" sz="2400" dirty="0"/>
                    </a:p>
                  </a:txBody>
                  <a:tcPr marL="91444" marR="91444" marT="45728" marB="45728"/>
                </a:tc>
                <a:tc>
                  <a:txBody>
                    <a:bodyPr/>
                    <a:lstStyle/>
                    <a:p>
                      <a:r>
                        <a:rPr lang="en-US" sz="2400" dirty="0" smtClean="0"/>
                        <a:t>length, </a:t>
                      </a:r>
                      <a:r>
                        <a:rPr lang="en-US" sz="2400" dirty="0" err="1" smtClean="0"/>
                        <a:t>use_len</a:t>
                      </a:r>
                      <a:r>
                        <a:rPr lang="en-US" sz="2400" dirty="0" smtClean="0"/>
                        <a:t>, words</a:t>
                      </a:r>
                      <a:endParaRPr lang="en-US" sz="2400" dirty="0"/>
                    </a:p>
                  </a:txBody>
                  <a:tcPr marL="91444" marR="91444" marT="45728" marB="45728"/>
                </a:tc>
                <a:tc>
                  <a:txBody>
                    <a:bodyPr/>
                    <a:lstStyle/>
                    <a:p>
                      <a:r>
                        <a:rPr lang="en-US" sz="2400" dirty="0" smtClean="0"/>
                        <a:t>-</a:t>
                      </a:r>
                      <a:endParaRPr lang="en-US" sz="2400" dirty="0"/>
                    </a:p>
                  </a:txBody>
                  <a:tcPr marL="91444" marR="91444" marT="45728" marB="45728"/>
                </a:tc>
              </a:tr>
            </a:tbl>
          </a:graphicData>
        </a:graphic>
      </p:graphicFrame>
    </p:spTree>
    <p:extLst>
      <p:ext uri="{BB962C8B-B14F-4D97-AF65-F5344CB8AC3E}">
        <p14:creationId xmlns:p14="http://schemas.microsoft.com/office/powerpoint/2010/main" val="8366635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Symmetric Multiprocessors</a:t>
            </a:r>
            <a:endParaRPr lang="en-US" dirty="0"/>
          </a:p>
        </p:txBody>
      </p:sp>
      <p:sp>
        <p:nvSpPr>
          <p:cNvPr id="5" name="Content Placeholder 4"/>
          <p:cNvSpPr>
            <a:spLocks noGrp="1"/>
          </p:cNvSpPr>
          <p:nvPr>
            <p:ph idx="1"/>
          </p:nvPr>
        </p:nvSpPr>
        <p:spPr>
          <a:xfrm>
            <a:off x="381000" y="1752600"/>
            <a:ext cx="3581400" cy="4572000"/>
          </a:xfrm>
        </p:spPr>
        <p:txBody>
          <a:bodyPr>
            <a:normAutofit fontScale="62500" lnSpcReduction="20000"/>
          </a:bodyPr>
          <a:lstStyle/>
          <a:p>
            <a:r>
              <a:rPr lang="en-US" dirty="0" smtClean="0"/>
              <a:t>1980s saw attempts to build parallel computers with shared memory</a:t>
            </a:r>
          </a:p>
          <a:p>
            <a:pPr lvl="1"/>
            <a:r>
              <a:rPr lang="en-US" dirty="0" smtClean="0"/>
              <a:t>Alliant</a:t>
            </a:r>
          </a:p>
          <a:p>
            <a:pPr lvl="1"/>
            <a:r>
              <a:rPr lang="en-US" dirty="0" smtClean="0"/>
              <a:t>Sequent</a:t>
            </a:r>
          </a:p>
          <a:p>
            <a:pPr lvl="1"/>
            <a:r>
              <a:rPr lang="en-US" dirty="0" smtClean="0"/>
              <a:t>Encore, …</a:t>
            </a:r>
          </a:p>
          <a:p>
            <a:r>
              <a:rPr lang="en-US" dirty="0" smtClean="0"/>
              <a:t>Programmed using Fortran</a:t>
            </a:r>
          </a:p>
          <a:p>
            <a:pPr lvl="1"/>
            <a:r>
              <a:rPr lang="en-US" dirty="0" smtClean="0"/>
              <a:t>Vendor extensions, mainly  to parallelize loops</a:t>
            </a:r>
          </a:p>
          <a:p>
            <a:r>
              <a:rPr lang="en-US" dirty="0" smtClean="0"/>
              <a:t>Attempt to develop standard API </a:t>
            </a:r>
          </a:p>
          <a:p>
            <a:pPr lvl="1"/>
            <a:r>
              <a:rPr lang="en-US" dirty="0" smtClean="0"/>
              <a:t>PCF features for loop parallelism in Fortran code</a:t>
            </a:r>
          </a:p>
          <a:p>
            <a:pPr lvl="1"/>
            <a:r>
              <a:rPr lang="en-US" dirty="0" smtClean="0"/>
              <a:t>Fortran standards subcommittee formed </a:t>
            </a:r>
            <a:endParaRPr lang="en-US" dirty="0"/>
          </a:p>
        </p:txBody>
      </p:sp>
      <p:pic>
        <p:nvPicPr>
          <p:cNvPr id="6" name="Picture 5"/>
          <p:cNvPicPr>
            <a:picLocks noChangeAspect="1"/>
          </p:cNvPicPr>
          <p:nvPr/>
        </p:nvPicPr>
        <p:blipFill>
          <a:blip r:embed="rId4"/>
          <a:stretch>
            <a:fillRect/>
          </a:stretch>
        </p:blipFill>
        <p:spPr>
          <a:xfrm>
            <a:off x="7967280" y="124083"/>
            <a:ext cx="1012574" cy="1156266"/>
          </a:xfrm>
          <a:prstGeom prst="rect">
            <a:avLst/>
          </a:prstGeom>
        </p:spPr>
      </p:pic>
      <p:pic>
        <p:nvPicPr>
          <p:cNvPr id="7" name="Picture 4" descr="bbn2.jpg"/>
          <p:cNvPicPr>
            <a:picLocks noChangeAspect="1"/>
          </p:cNvPicPr>
          <p:nvPr>
            <p:custDataLst>
              <p:tags r:id="rId1"/>
            </p:custDataLst>
          </p:nvPr>
        </p:nvPicPr>
        <p:blipFill>
          <a:blip r:embed="rId5" cstate="print"/>
          <a:srcRect/>
          <a:stretch>
            <a:fillRect/>
          </a:stretch>
        </p:blipFill>
        <p:spPr bwMode="auto">
          <a:xfrm>
            <a:off x="5978142" y="1752600"/>
            <a:ext cx="1989138" cy="3429000"/>
          </a:xfrm>
          <a:prstGeom prst="rect">
            <a:avLst/>
          </a:prstGeom>
          <a:noFill/>
          <a:ln w="9525">
            <a:noFill/>
            <a:miter lim="800000"/>
            <a:headEnd/>
            <a:tailEnd/>
          </a:ln>
        </p:spPr>
      </p:pic>
      <p:sp>
        <p:nvSpPr>
          <p:cNvPr id="3" name="TextBox 2"/>
          <p:cNvSpPr txBox="1"/>
          <p:nvPr/>
        </p:nvSpPr>
        <p:spPr>
          <a:xfrm>
            <a:off x="4221290" y="5085302"/>
            <a:ext cx="4476280" cy="1892826"/>
          </a:xfrm>
          <a:prstGeom prst="rect">
            <a:avLst/>
          </a:prstGeom>
          <a:noFill/>
        </p:spPr>
        <p:txBody>
          <a:bodyPr wrap="square" rtlCol="0">
            <a:spAutoFit/>
          </a:bodyPr>
          <a:lstStyle/>
          <a:p>
            <a:pPr>
              <a:lnSpc>
                <a:spcPct val="80000"/>
              </a:lnSpc>
              <a:spcBef>
                <a:spcPct val="50000"/>
              </a:spcBef>
            </a:pPr>
            <a:r>
              <a:rPr lang="en-US" dirty="0" smtClean="0"/>
              <a:t>BBN Butterfly </a:t>
            </a:r>
          </a:p>
          <a:p>
            <a:pPr marL="285750" indent="-285750">
              <a:lnSpc>
                <a:spcPct val="80000"/>
              </a:lnSpc>
              <a:spcBef>
                <a:spcPct val="50000"/>
              </a:spcBef>
              <a:buFont typeface="Arial"/>
              <a:buChar char="•"/>
            </a:pPr>
            <a:r>
              <a:rPr lang="en-US" dirty="0"/>
              <a:t>Every CPU able to access memory associated with other </a:t>
            </a:r>
            <a:r>
              <a:rPr lang="en-US" dirty="0" smtClean="0"/>
              <a:t>CPUs</a:t>
            </a:r>
          </a:p>
          <a:p>
            <a:pPr marL="285750" indent="-285750">
              <a:lnSpc>
                <a:spcPct val="80000"/>
              </a:lnSpc>
              <a:spcBef>
                <a:spcPct val="50000"/>
              </a:spcBef>
              <a:buFont typeface="Arial"/>
              <a:buChar char="•"/>
            </a:pPr>
            <a:r>
              <a:rPr lang="en-US" dirty="0" smtClean="0"/>
              <a:t>Big </a:t>
            </a:r>
            <a:r>
              <a:rPr lang="en-US" dirty="0"/>
              <a:t>penalty for non-local access </a:t>
            </a:r>
          </a:p>
          <a:p>
            <a:pPr marL="285750" indent="-285750">
              <a:lnSpc>
                <a:spcPct val="80000"/>
              </a:lnSpc>
              <a:spcBef>
                <a:spcPct val="50000"/>
              </a:spcBef>
              <a:buFont typeface="Arial"/>
              <a:buChar char="•"/>
            </a:pPr>
            <a:r>
              <a:rPr lang="en-US" dirty="0" smtClean="0"/>
              <a:t>15 </a:t>
            </a:r>
            <a:r>
              <a:rPr lang="en-US" dirty="0"/>
              <a:t>times slower than local memory access</a:t>
            </a:r>
          </a:p>
          <a:p>
            <a:pPr marL="285750" indent="-285750">
              <a:buFont typeface="Arial"/>
              <a:buChar char="•"/>
            </a:pPr>
            <a:endParaRPr lang="en-US" dirty="0"/>
          </a:p>
        </p:txBody>
      </p:sp>
    </p:spTree>
    <p:extLst>
      <p:ext uri="{BB962C8B-B14F-4D97-AF65-F5344CB8AC3E}">
        <p14:creationId xmlns:p14="http://schemas.microsoft.com/office/powerpoint/2010/main" val="295866935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a:xfrm>
            <a:off x="533400" y="228600"/>
            <a:ext cx="8229600" cy="681038"/>
          </a:xfrm>
        </p:spPr>
        <p:txBody>
          <a:bodyPr>
            <a:noAutofit/>
          </a:bodyPr>
          <a:lstStyle/>
          <a:p>
            <a:r>
              <a:rPr lang="en-US" sz="4000" dirty="0"/>
              <a:t>Runtime False Sharing Detection</a:t>
            </a:r>
          </a:p>
        </p:txBody>
      </p:sp>
      <p:graphicFrame>
        <p:nvGraphicFramePr>
          <p:cNvPr id="8" name="Chart 7"/>
          <p:cNvGraphicFramePr>
            <a:graphicFrameLocks/>
          </p:cNvGraphicFramePr>
          <p:nvPr/>
        </p:nvGraphicFramePr>
        <p:xfrm>
          <a:off x="-177800" y="1892300"/>
          <a:ext cx="4584700" cy="28321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a:graphicFrameLocks/>
          </p:cNvGraphicFramePr>
          <p:nvPr/>
        </p:nvGraphicFramePr>
        <p:xfrm>
          <a:off x="4635500" y="1879600"/>
          <a:ext cx="4394200" cy="2870200"/>
        </p:xfrm>
        <a:graphic>
          <a:graphicData uri="http://schemas.openxmlformats.org/drawingml/2006/chart">
            <c:chart xmlns:c="http://schemas.openxmlformats.org/drawingml/2006/chart" xmlns:r="http://schemas.openxmlformats.org/officeDocument/2006/relationships" r:id="rId5"/>
          </a:graphicData>
        </a:graphic>
      </p:graphicFrame>
      <p:sp>
        <p:nvSpPr>
          <p:cNvPr id="102404" name="TextBox 9"/>
          <p:cNvSpPr txBox="1">
            <a:spLocks noChangeArrowheads="1"/>
          </p:cNvSpPr>
          <p:nvPr/>
        </p:nvSpPr>
        <p:spPr bwMode="auto">
          <a:xfrm rot="-2585929">
            <a:off x="68263" y="4984750"/>
            <a:ext cx="1227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t>histogram</a:t>
            </a:r>
          </a:p>
        </p:txBody>
      </p:sp>
      <p:sp>
        <p:nvSpPr>
          <p:cNvPr id="102405" name="TextBox 10"/>
          <p:cNvSpPr txBox="1">
            <a:spLocks noChangeArrowheads="1"/>
          </p:cNvSpPr>
          <p:nvPr/>
        </p:nvSpPr>
        <p:spPr bwMode="auto">
          <a:xfrm rot="-2585929">
            <a:off x="22225" y="5262563"/>
            <a:ext cx="1981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t>linear_regression</a:t>
            </a:r>
          </a:p>
        </p:txBody>
      </p:sp>
      <p:sp>
        <p:nvSpPr>
          <p:cNvPr id="102406" name="TextBox 11"/>
          <p:cNvSpPr txBox="1">
            <a:spLocks noChangeArrowheads="1"/>
          </p:cNvSpPr>
          <p:nvPr/>
        </p:nvSpPr>
        <p:spPr bwMode="auto">
          <a:xfrm rot="-2585929">
            <a:off x="1181100" y="5064125"/>
            <a:ext cx="16430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t>reverse_index</a:t>
            </a:r>
          </a:p>
        </p:txBody>
      </p:sp>
      <p:sp>
        <p:nvSpPr>
          <p:cNvPr id="102407" name="TextBox 12"/>
          <p:cNvSpPr txBox="1">
            <a:spLocks noChangeArrowheads="1"/>
          </p:cNvSpPr>
          <p:nvPr/>
        </p:nvSpPr>
        <p:spPr bwMode="auto">
          <a:xfrm rot="-2585929">
            <a:off x="1963738" y="5040313"/>
            <a:ext cx="1550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t>string_match</a:t>
            </a:r>
          </a:p>
        </p:txBody>
      </p:sp>
      <p:sp>
        <p:nvSpPr>
          <p:cNvPr id="102408" name="TextBox 13"/>
          <p:cNvSpPr txBox="1">
            <a:spLocks noChangeArrowheads="1"/>
          </p:cNvSpPr>
          <p:nvPr/>
        </p:nvSpPr>
        <p:spPr bwMode="auto">
          <a:xfrm rot="-2585929">
            <a:off x="2859088" y="4995863"/>
            <a:ext cx="1444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t>word_count</a:t>
            </a:r>
          </a:p>
        </p:txBody>
      </p:sp>
      <p:sp>
        <p:nvSpPr>
          <p:cNvPr id="102409" name="TextBox 14"/>
          <p:cNvSpPr txBox="1">
            <a:spLocks noChangeArrowheads="1"/>
          </p:cNvSpPr>
          <p:nvPr/>
        </p:nvSpPr>
        <p:spPr bwMode="auto">
          <a:xfrm rot="-2585929">
            <a:off x="4751388" y="4984750"/>
            <a:ext cx="1227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t>histogram</a:t>
            </a:r>
          </a:p>
        </p:txBody>
      </p:sp>
      <p:sp>
        <p:nvSpPr>
          <p:cNvPr id="102410" name="TextBox 15"/>
          <p:cNvSpPr txBox="1">
            <a:spLocks noChangeArrowheads="1"/>
          </p:cNvSpPr>
          <p:nvPr/>
        </p:nvSpPr>
        <p:spPr bwMode="auto">
          <a:xfrm rot="-2585929">
            <a:off x="4703763" y="5262563"/>
            <a:ext cx="19827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t>linear_regression</a:t>
            </a:r>
          </a:p>
        </p:txBody>
      </p:sp>
      <p:sp>
        <p:nvSpPr>
          <p:cNvPr id="102411" name="TextBox 16"/>
          <p:cNvSpPr txBox="1">
            <a:spLocks noChangeArrowheads="1"/>
          </p:cNvSpPr>
          <p:nvPr/>
        </p:nvSpPr>
        <p:spPr bwMode="auto">
          <a:xfrm rot="-2585929">
            <a:off x="5864225" y="5064125"/>
            <a:ext cx="1641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t>reverse_index</a:t>
            </a:r>
          </a:p>
        </p:txBody>
      </p:sp>
      <p:sp>
        <p:nvSpPr>
          <p:cNvPr id="102412" name="TextBox 17"/>
          <p:cNvSpPr txBox="1">
            <a:spLocks noChangeArrowheads="1"/>
          </p:cNvSpPr>
          <p:nvPr/>
        </p:nvSpPr>
        <p:spPr bwMode="auto">
          <a:xfrm rot="-2585929">
            <a:off x="6646863" y="5040313"/>
            <a:ext cx="1549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t>string_match</a:t>
            </a:r>
          </a:p>
        </p:txBody>
      </p:sp>
      <p:sp>
        <p:nvSpPr>
          <p:cNvPr id="102413" name="TextBox 18"/>
          <p:cNvSpPr txBox="1">
            <a:spLocks noChangeArrowheads="1"/>
          </p:cNvSpPr>
          <p:nvPr/>
        </p:nvSpPr>
        <p:spPr bwMode="auto">
          <a:xfrm rot="-2585929">
            <a:off x="7542213" y="4995863"/>
            <a:ext cx="1444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t>word_count</a:t>
            </a:r>
          </a:p>
        </p:txBody>
      </p:sp>
      <p:sp>
        <p:nvSpPr>
          <p:cNvPr id="102414" name="TextBox 19"/>
          <p:cNvSpPr txBox="1">
            <a:spLocks noChangeArrowheads="1"/>
          </p:cNvSpPr>
          <p:nvPr/>
        </p:nvSpPr>
        <p:spPr bwMode="auto">
          <a:xfrm>
            <a:off x="1266825" y="1355725"/>
            <a:ext cx="2489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u="sng"/>
              <a:t>Original Version</a:t>
            </a:r>
          </a:p>
        </p:txBody>
      </p:sp>
      <p:sp>
        <p:nvSpPr>
          <p:cNvPr id="102415" name="TextBox 20"/>
          <p:cNvSpPr txBox="1">
            <a:spLocks noChangeArrowheads="1"/>
          </p:cNvSpPr>
          <p:nvPr/>
        </p:nvSpPr>
        <p:spPr bwMode="auto">
          <a:xfrm>
            <a:off x="5473700" y="1355725"/>
            <a:ext cx="28463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u="sng"/>
              <a:t>Optimized Version</a:t>
            </a:r>
          </a:p>
        </p:txBody>
      </p:sp>
      <p:sp>
        <p:nvSpPr>
          <p:cNvPr id="102416" name="Text Box 12"/>
          <p:cNvSpPr txBox="1">
            <a:spLocks noChangeArrowheads="1"/>
          </p:cNvSpPr>
          <p:nvPr>
            <p:custDataLst>
              <p:tags r:id="rId1"/>
            </p:custDataLst>
          </p:nvPr>
        </p:nvSpPr>
        <p:spPr bwMode="auto">
          <a:xfrm>
            <a:off x="1570700" y="6147654"/>
            <a:ext cx="6553200" cy="5238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dirty="0">
                <a:latin typeface="Corbel" charset="0"/>
              </a:rPr>
              <a:t>B. </a:t>
            </a:r>
            <a:r>
              <a:rPr lang="en-US" sz="1400" dirty="0" err="1">
                <a:latin typeface="Corbel" charset="0"/>
              </a:rPr>
              <a:t>Wicaksono</a:t>
            </a:r>
            <a:r>
              <a:rPr lang="en-US" sz="1400" dirty="0">
                <a:latin typeface="Corbel" charset="0"/>
              </a:rPr>
              <a:t>, M. </a:t>
            </a:r>
            <a:r>
              <a:rPr lang="en-US" sz="1400" dirty="0" err="1">
                <a:latin typeface="Corbel" charset="0"/>
              </a:rPr>
              <a:t>Tolubaeva</a:t>
            </a:r>
            <a:r>
              <a:rPr lang="en-US" sz="1400" dirty="0">
                <a:latin typeface="Corbel" charset="0"/>
              </a:rPr>
              <a:t> and B. Chapman. “Detecting false sharing in </a:t>
            </a:r>
            <a:r>
              <a:rPr lang="en-US" sz="1400" dirty="0" err="1">
                <a:latin typeface="Corbel" charset="0"/>
              </a:rPr>
              <a:t>OpenMP</a:t>
            </a:r>
            <a:r>
              <a:rPr lang="en-US" sz="1400" dirty="0">
                <a:latin typeface="Corbel" charset="0"/>
              </a:rPr>
              <a:t> applications using the DARWIN framework”, LCPC 2011</a:t>
            </a:r>
          </a:p>
        </p:txBody>
      </p:sp>
    </p:spTree>
    <p:extLst>
      <p:ext uri="{BB962C8B-B14F-4D97-AF65-F5344CB8AC3E}">
        <p14:creationId xmlns:p14="http://schemas.microsoft.com/office/powerpoint/2010/main" val="191398553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Energy Management Tools</a:t>
            </a:r>
          </a:p>
        </p:txBody>
      </p:sp>
      <p:sp>
        <p:nvSpPr>
          <p:cNvPr id="3" name="Content Placeholder 2"/>
          <p:cNvSpPr>
            <a:spLocks noGrp="1"/>
          </p:cNvSpPr>
          <p:nvPr>
            <p:ph sz="half" idx="1"/>
          </p:nvPr>
        </p:nvSpPr>
        <p:spPr/>
        <p:txBody>
          <a:bodyPr>
            <a:normAutofit fontScale="85000" lnSpcReduction="20000"/>
          </a:bodyPr>
          <a:lstStyle/>
          <a:p>
            <a:r>
              <a:rPr lang="en-US" dirty="0" err="1" smtClean="0"/>
              <a:t>OpenMP</a:t>
            </a:r>
            <a:r>
              <a:rPr lang="en-US" dirty="0" smtClean="0"/>
              <a:t> runtime settings can be adjusted statically and dynamically for best performance</a:t>
            </a:r>
          </a:p>
          <a:p>
            <a:pPr lvl="1"/>
            <a:r>
              <a:rPr lang="en-US" dirty="0" smtClean="0"/>
              <a:t>Number of threads, scheduling policy and chunk size, wait policy, binding policy, may all affect performance </a:t>
            </a:r>
          </a:p>
          <a:p>
            <a:r>
              <a:rPr lang="en-US" dirty="0" smtClean="0"/>
              <a:t>Selections are not independent of power cap</a:t>
            </a:r>
          </a:p>
          <a:p>
            <a:r>
              <a:rPr lang="en-US" dirty="0" smtClean="0"/>
              <a:t>Modeling may help select settings to optimize both energy and execution performance</a:t>
            </a:r>
          </a:p>
        </p:txBody>
      </p:sp>
      <p:pic>
        <p:nvPicPr>
          <p:cNvPr id="7" name="Content Placeholder 6" descr="power.jpg"/>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2141" t="-21448" r="-3502" b="-40038"/>
          <a:stretch/>
        </p:blipFill>
        <p:spPr>
          <a:xfrm>
            <a:off x="4241800" y="1600200"/>
            <a:ext cx="4597400" cy="4525963"/>
          </a:xfrm>
        </p:spPr>
      </p:pic>
      <p:sp>
        <p:nvSpPr>
          <p:cNvPr id="8" name="TextBox 7"/>
          <p:cNvSpPr txBox="1"/>
          <p:nvPr/>
        </p:nvSpPr>
        <p:spPr>
          <a:xfrm>
            <a:off x="4495800" y="5198533"/>
            <a:ext cx="4191000" cy="646331"/>
          </a:xfrm>
          <a:prstGeom prst="rect">
            <a:avLst/>
          </a:prstGeom>
          <a:solidFill>
            <a:srgbClr val="CCFFCC"/>
          </a:solidFill>
        </p:spPr>
        <p:txBody>
          <a:bodyPr wrap="square" rtlCol="0">
            <a:spAutoFit/>
          </a:bodyPr>
          <a:lstStyle/>
          <a:p>
            <a:r>
              <a:rPr lang="en-US" dirty="0" smtClean="0"/>
              <a:t>%-age improvement in Co-MD application under different power capping</a:t>
            </a:r>
            <a:endParaRPr lang="en-US" dirty="0"/>
          </a:p>
        </p:txBody>
      </p:sp>
    </p:spTree>
    <p:extLst>
      <p:ext uri="{BB962C8B-B14F-4D97-AF65-F5344CB8AC3E}">
        <p14:creationId xmlns:p14="http://schemas.microsoft.com/office/powerpoint/2010/main" val="137993424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r>
              <a:rPr lang="en-US" sz="3600" dirty="0" smtClean="0">
                <a:solidFill>
                  <a:schemeClr val="bg1">
                    <a:lumMod val="65000"/>
                  </a:schemeClr>
                </a:solidFill>
              </a:rPr>
              <a:t>Directives: A little (pre)history</a:t>
            </a:r>
          </a:p>
          <a:p>
            <a:r>
              <a:rPr lang="en-US" sz="3600" dirty="0" smtClean="0">
                <a:solidFill>
                  <a:srgbClr val="A6A6A6"/>
                </a:solidFill>
              </a:rPr>
              <a:t>Evolving the standard</a:t>
            </a:r>
          </a:p>
          <a:p>
            <a:r>
              <a:rPr lang="en-US" sz="3600" dirty="0">
                <a:solidFill>
                  <a:schemeClr val="bg1">
                    <a:lumMod val="65000"/>
                  </a:schemeClr>
                </a:solidFill>
              </a:rPr>
              <a:t>Today’s challenges</a:t>
            </a:r>
          </a:p>
          <a:p>
            <a:r>
              <a:rPr lang="en-US" sz="3600" dirty="0">
                <a:solidFill>
                  <a:srgbClr val="000000"/>
                </a:solidFill>
              </a:rPr>
              <a:t>Where to next?</a:t>
            </a:r>
          </a:p>
          <a:p>
            <a:pPr marL="114300" indent="0">
              <a:buNone/>
            </a:pPr>
            <a:endParaRPr lang="en-US" dirty="0"/>
          </a:p>
        </p:txBody>
      </p:sp>
    </p:spTree>
    <p:extLst>
      <p:ext uri="{BB962C8B-B14F-4D97-AF65-F5344CB8AC3E}">
        <p14:creationId xmlns:p14="http://schemas.microsoft.com/office/powerpoint/2010/main" val="315955430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83469" y="32905"/>
            <a:ext cx="6172200" cy="1143000"/>
          </a:xfrm>
        </p:spPr>
        <p:txBody>
          <a:bodyPr rtlCol="0">
            <a:normAutofit/>
          </a:bodyPr>
          <a:lstStyle/>
          <a:p>
            <a:pPr eaLnBrk="1" fontAlgn="auto" hangingPunct="1">
              <a:spcAft>
                <a:spcPts val="0"/>
              </a:spcAft>
              <a:defRPr/>
            </a:pPr>
            <a:r>
              <a:rPr lang="en-US" altLang="ja-JP" sz="3600" dirty="0" smtClean="0"/>
              <a:t>Memory Will Change</a:t>
            </a:r>
            <a:endParaRPr lang="ja-JP" altLang="en-US" sz="3600" dirty="0"/>
          </a:p>
        </p:txBody>
      </p:sp>
      <p:grpSp>
        <p:nvGrpSpPr>
          <p:cNvPr id="3" name="Group 2"/>
          <p:cNvGrpSpPr/>
          <p:nvPr/>
        </p:nvGrpSpPr>
        <p:grpSpPr>
          <a:xfrm>
            <a:off x="5053336" y="4006236"/>
            <a:ext cx="3610382" cy="2430357"/>
            <a:chOff x="1592263" y="2373313"/>
            <a:chExt cx="6210300" cy="3287712"/>
          </a:xfrm>
        </p:grpSpPr>
        <p:sp>
          <p:nvSpPr>
            <p:cNvPr id="5" name="正方形/長方形 4"/>
            <p:cNvSpPr/>
            <p:nvPr/>
          </p:nvSpPr>
          <p:spPr bwMode="auto">
            <a:xfrm>
              <a:off x="1592263" y="5373688"/>
              <a:ext cx="6210300" cy="2873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solidFill>
                    <a:prstClr val="white"/>
                  </a:solidFill>
                </a:rPr>
                <a:t>PCB</a:t>
              </a:r>
              <a:endParaRPr lang="ja-JP" altLang="en-US" dirty="0">
                <a:solidFill>
                  <a:prstClr val="white"/>
                </a:solidFill>
              </a:endParaRPr>
            </a:p>
          </p:txBody>
        </p:sp>
        <p:sp>
          <p:nvSpPr>
            <p:cNvPr id="6" name="正方形/長方形 5"/>
            <p:cNvSpPr/>
            <p:nvPr/>
          </p:nvSpPr>
          <p:spPr bwMode="auto">
            <a:xfrm>
              <a:off x="1970088" y="4578350"/>
              <a:ext cx="5508625" cy="503238"/>
            </a:xfrm>
            <a:prstGeom prst="rect">
              <a:avLst/>
            </a:prstGeom>
            <a:solidFill>
              <a:schemeClr val="accent6">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solidFill>
                    <a:sysClr val="windowText" lastClr="000000"/>
                  </a:solidFill>
                </a:rPr>
                <a:t>TSV Interposer</a:t>
              </a:r>
              <a:endParaRPr lang="ja-JP" altLang="en-US" dirty="0">
                <a:solidFill>
                  <a:sysClr val="windowText" lastClr="000000"/>
                </a:solidFill>
              </a:endParaRPr>
            </a:p>
          </p:txBody>
        </p:sp>
        <p:sp>
          <p:nvSpPr>
            <p:cNvPr id="8" name="正方形/長方形 7"/>
            <p:cNvSpPr/>
            <p:nvPr/>
          </p:nvSpPr>
          <p:spPr bwMode="auto">
            <a:xfrm>
              <a:off x="3873500" y="4195763"/>
              <a:ext cx="1668463" cy="277812"/>
            </a:xfrm>
            <a:prstGeom prst="rect">
              <a:avLst/>
            </a:prstGeom>
            <a:solidFill>
              <a:schemeClr val="accent5">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400" dirty="0">
                  <a:solidFill>
                    <a:prstClr val="black"/>
                  </a:solidFill>
                </a:rPr>
                <a:t>Optical SW &amp; Launch Pad</a:t>
              </a:r>
              <a:endParaRPr lang="ja-JP" altLang="en-US" sz="1400" dirty="0">
                <a:solidFill>
                  <a:prstClr val="black"/>
                </a:solidFill>
              </a:endParaRPr>
            </a:p>
          </p:txBody>
        </p:sp>
        <p:sp>
          <p:nvSpPr>
            <p:cNvPr id="7" name="円/楕円 6"/>
            <p:cNvSpPr/>
            <p:nvPr/>
          </p:nvSpPr>
          <p:spPr bwMode="auto">
            <a:xfrm>
              <a:off x="5868144" y="5131452"/>
              <a:ext cx="162018" cy="242116"/>
            </a:xfrm>
            <a:prstGeom prst="ellipse">
              <a:avLst/>
            </a:prstGeom>
            <a:gradFill flip="none" rotWithShape="1">
              <a:gsLst>
                <a:gs pos="0">
                  <a:schemeClr val="tx1">
                    <a:lumMod val="65000"/>
                    <a:lumOff val="35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0" name="円/楕円 9"/>
            <p:cNvSpPr/>
            <p:nvPr/>
          </p:nvSpPr>
          <p:spPr bwMode="auto">
            <a:xfrm>
              <a:off x="6084168" y="5131100"/>
              <a:ext cx="162018" cy="242116"/>
            </a:xfrm>
            <a:prstGeom prst="ellipse">
              <a:avLst/>
            </a:prstGeom>
            <a:gradFill flip="none" rotWithShape="1">
              <a:gsLst>
                <a:gs pos="0">
                  <a:schemeClr val="tx1">
                    <a:lumMod val="65000"/>
                    <a:lumOff val="35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1" name="円/楕円 10"/>
            <p:cNvSpPr/>
            <p:nvPr/>
          </p:nvSpPr>
          <p:spPr bwMode="auto">
            <a:xfrm>
              <a:off x="6300192" y="5130748"/>
              <a:ext cx="162018" cy="242116"/>
            </a:xfrm>
            <a:prstGeom prst="ellipse">
              <a:avLst/>
            </a:prstGeom>
            <a:gradFill flip="none" rotWithShape="1">
              <a:gsLst>
                <a:gs pos="0">
                  <a:schemeClr val="tx1">
                    <a:lumMod val="65000"/>
                    <a:lumOff val="35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2" name="円/楕円 11"/>
            <p:cNvSpPr/>
            <p:nvPr/>
          </p:nvSpPr>
          <p:spPr bwMode="auto">
            <a:xfrm>
              <a:off x="6516216" y="5130396"/>
              <a:ext cx="162018" cy="242116"/>
            </a:xfrm>
            <a:prstGeom prst="ellipse">
              <a:avLst/>
            </a:prstGeom>
            <a:gradFill flip="none" rotWithShape="1">
              <a:gsLst>
                <a:gs pos="0">
                  <a:schemeClr val="tx1">
                    <a:lumMod val="65000"/>
                    <a:lumOff val="35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3" name="円/楕円 12"/>
            <p:cNvSpPr/>
            <p:nvPr/>
          </p:nvSpPr>
          <p:spPr bwMode="auto">
            <a:xfrm>
              <a:off x="6732240" y="5130044"/>
              <a:ext cx="162018" cy="242116"/>
            </a:xfrm>
            <a:prstGeom prst="ellipse">
              <a:avLst/>
            </a:prstGeom>
            <a:gradFill flip="none" rotWithShape="1">
              <a:gsLst>
                <a:gs pos="0">
                  <a:schemeClr val="tx1">
                    <a:lumMod val="65000"/>
                    <a:lumOff val="35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4" name="円/楕円 13"/>
            <p:cNvSpPr/>
            <p:nvPr/>
          </p:nvSpPr>
          <p:spPr bwMode="auto">
            <a:xfrm>
              <a:off x="6948264" y="5129692"/>
              <a:ext cx="162018" cy="242116"/>
            </a:xfrm>
            <a:prstGeom prst="ellipse">
              <a:avLst/>
            </a:prstGeom>
            <a:gradFill flip="none" rotWithShape="1">
              <a:gsLst>
                <a:gs pos="0">
                  <a:schemeClr val="tx1">
                    <a:lumMod val="65000"/>
                    <a:lumOff val="35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5" name="円/楕円 14"/>
            <p:cNvSpPr/>
            <p:nvPr/>
          </p:nvSpPr>
          <p:spPr bwMode="auto">
            <a:xfrm>
              <a:off x="2141730" y="5112682"/>
              <a:ext cx="162018" cy="242116"/>
            </a:xfrm>
            <a:prstGeom prst="ellipse">
              <a:avLst/>
            </a:prstGeom>
            <a:gradFill flip="none" rotWithShape="1">
              <a:gsLst>
                <a:gs pos="0">
                  <a:schemeClr val="tx1">
                    <a:lumMod val="65000"/>
                    <a:lumOff val="35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6" name="円/楕円 15"/>
            <p:cNvSpPr/>
            <p:nvPr/>
          </p:nvSpPr>
          <p:spPr bwMode="auto">
            <a:xfrm>
              <a:off x="2357754" y="5112330"/>
              <a:ext cx="162018" cy="242116"/>
            </a:xfrm>
            <a:prstGeom prst="ellipse">
              <a:avLst/>
            </a:prstGeom>
            <a:gradFill flip="none" rotWithShape="1">
              <a:gsLst>
                <a:gs pos="0">
                  <a:schemeClr val="tx1">
                    <a:lumMod val="65000"/>
                    <a:lumOff val="35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7" name="円/楕円 16"/>
            <p:cNvSpPr/>
            <p:nvPr/>
          </p:nvSpPr>
          <p:spPr bwMode="auto">
            <a:xfrm>
              <a:off x="2573778" y="5111978"/>
              <a:ext cx="162018" cy="242116"/>
            </a:xfrm>
            <a:prstGeom prst="ellipse">
              <a:avLst/>
            </a:prstGeom>
            <a:gradFill flip="none" rotWithShape="1">
              <a:gsLst>
                <a:gs pos="0">
                  <a:schemeClr val="tx1">
                    <a:lumMod val="65000"/>
                    <a:lumOff val="35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8" name="円/楕円 17"/>
            <p:cNvSpPr/>
            <p:nvPr/>
          </p:nvSpPr>
          <p:spPr bwMode="auto">
            <a:xfrm>
              <a:off x="2789802" y="5111626"/>
              <a:ext cx="162018" cy="242116"/>
            </a:xfrm>
            <a:prstGeom prst="ellipse">
              <a:avLst/>
            </a:prstGeom>
            <a:gradFill flip="none" rotWithShape="1">
              <a:gsLst>
                <a:gs pos="0">
                  <a:schemeClr val="tx1">
                    <a:lumMod val="65000"/>
                    <a:lumOff val="35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9" name="円/楕円 18"/>
            <p:cNvSpPr/>
            <p:nvPr/>
          </p:nvSpPr>
          <p:spPr bwMode="auto">
            <a:xfrm>
              <a:off x="3005826" y="5111274"/>
              <a:ext cx="162018" cy="242116"/>
            </a:xfrm>
            <a:prstGeom prst="ellipse">
              <a:avLst/>
            </a:prstGeom>
            <a:gradFill flip="none" rotWithShape="1">
              <a:gsLst>
                <a:gs pos="0">
                  <a:schemeClr val="tx1">
                    <a:lumMod val="65000"/>
                    <a:lumOff val="35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0" name="円/楕円 19"/>
            <p:cNvSpPr/>
            <p:nvPr/>
          </p:nvSpPr>
          <p:spPr bwMode="auto">
            <a:xfrm>
              <a:off x="3221850" y="5110922"/>
              <a:ext cx="162018" cy="242116"/>
            </a:xfrm>
            <a:prstGeom prst="ellipse">
              <a:avLst/>
            </a:prstGeom>
            <a:gradFill flip="none" rotWithShape="1">
              <a:gsLst>
                <a:gs pos="0">
                  <a:schemeClr val="tx1">
                    <a:lumMod val="65000"/>
                    <a:lumOff val="35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1" name="円/楕円 20"/>
            <p:cNvSpPr/>
            <p:nvPr/>
          </p:nvSpPr>
          <p:spPr bwMode="auto">
            <a:xfrm>
              <a:off x="3923928" y="4460070"/>
              <a:ext cx="81009"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9" name="円/楕円 28"/>
            <p:cNvSpPr/>
            <p:nvPr/>
          </p:nvSpPr>
          <p:spPr bwMode="auto">
            <a:xfrm>
              <a:off x="4038228" y="4460070"/>
              <a:ext cx="81009"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30" name="円/楕円 29"/>
            <p:cNvSpPr/>
            <p:nvPr/>
          </p:nvSpPr>
          <p:spPr bwMode="auto">
            <a:xfrm>
              <a:off x="4152528" y="4460070"/>
              <a:ext cx="81009"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31" name="円/楕円 30"/>
            <p:cNvSpPr/>
            <p:nvPr/>
          </p:nvSpPr>
          <p:spPr bwMode="auto">
            <a:xfrm>
              <a:off x="4266828" y="4460070"/>
              <a:ext cx="81009"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33" name="円/楕円 32"/>
            <p:cNvSpPr/>
            <p:nvPr/>
          </p:nvSpPr>
          <p:spPr bwMode="auto">
            <a:xfrm>
              <a:off x="4495428" y="4460070"/>
              <a:ext cx="81009"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34" name="円/楕円 33"/>
            <p:cNvSpPr/>
            <p:nvPr/>
          </p:nvSpPr>
          <p:spPr bwMode="auto">
            <a:xfrm>
              <a:off x="4609728" y="4460070"/>
              <a:ext cx="81009"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35" name="円/楕円 34"/>
            <p:cNvSpPr/>
            <p:nvPr/>
          </p:nvSpPr>
          <p:spPr bwMode="auto">
            <a:xfrm>
              <a:off x="4724028" y="4460070"/>
              <a:ext cx="81009"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grpSp>
          <p:nvGrpSpPr>
            <p:cNvPr id="228414" name="グループ化 71"/>
            <p:cNvGrpSpPr>
              <a:grpSpLocks/>
            </p:cNvGrpSpPr>
            <p:nvPr/>
          </p:nvGrpSpPr>
          <p:grpSpPr bwMode="auto">
            <a:xfrm>
              <a:off x="2036763" y="4287838"/>
              <a:ext cx="1668462" cy="330200"/>
              <a:chOff x="1191816" y="4288170"/>
              <a:chExt cx="2223864" cy="329328"/>
            </a:xfrm>
          </p:grpSpPr>
          <p:sp>
            <p:nvSpPr>
              <p:cNvPr id="42" name="正方形/長方形 41"/>
              <p:cNvSpPr/>
              <p:nvPr/>
            </p:nvSpPr>
            <p:spPr>
              <a:xfrm>
                <a:off x="1191816" y="4288170"/>
                <a:ext cx="2223864" cy="221663"/>
              </a:xfrm>
              <a:prstGeom prst="rect">
                <a:avLst/>
              </a:prstGeom>
              <a:solidFill>
                <a:schemeClr val="accent3">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200" dirty="0">
                    <a:solidFill>
                      <a:prstClr val="black"/>
                    </a:solidFill>
                  </a:rPr>
                  <a:t>Low Power CPU</a:t>
                </a:r>
                <a:endParaRPr lang="ja-JP" altLang="en-US" sz="1200" dirty="0">
                  <a:solidFill>
                    <a:prstClr val="black"/>
                  </a:solidFill>
                </a:endParaRPr>
              </a:p>
            </p:txBody>
          </p:sp>
          <p:sp>
            <p:nvSpPr>
              <p:cNvPr id="43" name="円/楕円 42"/>
              <p:cNvSpPr/>
              <p:nvPr/>
            </p:nvSpPr>
            <p:spPr>
              <a:xfrm>
                <a:off x="1259632" y="4496440"/>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44" name="円/楕円 43"/>
              <p:cNvSpPr/>
              <p:nvPr/>
            </p:nvSpPr>
            <p:spPr>
              <a:xfrm>
                <a:off x="1412032" y="4496440"/>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45" name="円/楕円 44"/>
              <p:cNvSpPr/>
              <p:nvPr/>
            </p:nvSpPr>
            <p:spPr>
              <a:xfrm>
                <a:off x="1564432" y="4496440"/>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46" name="円/楕円 45"/>
              <p:cNvSpPr/>
              <p:nvPr/>
            </p:nvSpPr>
            <p:spPr>
              <a:xfrm>
                <a:off x="1716832" y="4496440"/>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47" name="円/楕円 46"/>
              <p:cNvSpPr/>
              <p:nvPr/>
            </p:nvSpPr>
            <p:spPr>
              <a:xfrm>
                <a:off x="1869232" y="4496440"/>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48" name="円/楕円 47"/>
              <p:cNvSpPr/>
              <p:nvPr/>
            </p:nvSpPr>
            <p:spPr>
              <a:xfrm>
                <a:off x="2021632" y="4496440"/>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49" name="円/楕円 48"/>
              <p:cNvSpPr/>
              <p:nvPr/>
            </p:nvSpPr>
            <p:spPr>
              <a:xfrm>
                <a:off x="2174032" y="4496440"/>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50" name="円/楕円 49"/>
              <p:cNvSpPr/>
              <p:nvPr/>
            </p:nvSpPr>
            <p:spPr>
              <a:xfrm>
                <a:off x="2326432" y="4496440"/>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51" name="円/楕円 50"/>
              <p:cNvSpPr/>
              <p:nvPr/>
            </p:nvSpPr>
            <p:spPr>
              <a:xfrm>
                <a:off x="2478832" y="4496440"/>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52" name="円/楕円 51"/>
              <p:cNvSpPr/>
              <p:nvPr/>
            </p:nvSpPr>
            <p:spPr>
              <a:xfrm>
                <a:off x="2631232" y="4496440"/>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53" name="円/楕円 52"/>
              <p:cNvSpPr/>
              <p:nvPr/>
            </p:nvSpPr>
            <p:spPr>
              <a:xfrm>
                <a:off x="2783632" y="4496440"/>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54" name="円/楕円 53"/>
              <p:cNvSpPr/>
              <p:nvPr/>
            </p:nvSpPr>
            <p:spPr>
              <a:xfrm>
                <a:off x="2936032" y="4496440"/>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55" name="円/楕円 54"/>
              <p:cNvSpPr/>
              <p:nvPr/>
            </p:nvSpPr>
            <p:spPr>
              <a:xfrm>
                <a:off x="3088432" y="4496440"/>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56" name="円/楕円 55"/>
              <p:cNvSpPr/>
              <p:nvPr/>
            </p:nvSpPr>
            <p:spPr>
              <a:xfrm>
                <a:off x="3240832" y="4496440"/>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grpSp>
        <p:grpSp>
          <p:nvGrpSpPr>
            <p:cNvPr id="228415" name="グループ化 8"/>
            <p:cNvGrpSpPr>
              <a:grpSpLocks/>
            </p:cNvGrpSpPr>
            <p:nvPr/>
          </p:nvGrpSpPr>
          <p:grpSpPr bwMode="auto">
            <a:xfrm>
              <a:off x="2033588" y="3963988"/>
              <a:ext cx="1668462" cy="306387"/>
              <a:chOff x="1187421" y="3963766"/>
              <a:chExt cx="2223864" cy="306372"/>
            </a:xfrm>
          </p:grpSpPr>
          <p:sp>
            <p:nvSpPr>
              <p:cNvPr id="57" name="正方形/長方形 56"/>
              <p:cNvSpPr/>
              <p:nvPr/>
            </p:nvSpPr>
            <p:spPr>
              <a:xfrm>
                <a:off x="1187421" y="3963766"/>
                <a:ext cx="2223864" cy="185728"/>
              </a:xfrm>
              <a:prstGeom prst="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200" dirty="0">
                    <a:solidFill>
                      <a:prstClr val="black"/>
                    </a:solidFill>
                  </a:rPr>
                  <a:t>DRAM</a:t>
                </a:r>
                <a:endParaRPr lang="ja-JP" altLang="en-US" sz="1200" dirty="0">
                  <a:solidFill>
                    <a:prstClr val="black"/>
                  </a:solidFill>
                </a:endParaRPr>
              </a:p>
            </p:txBody>
          </p:sp>
          <p:sp>
            <p:nvSpPr>
              <p:cNvPr id="58" name="円/楕円 57"/>
              <p:cNvSpPr/>
              <p:nvPr/>
            </p:nvSpPr>
            <p:spPr>
              <a:xfrm>
                <a:off x="1259632" y="4149080"/>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59" name="円/楕円 58"/>
              <p:cNvSpPr/>
              <p:nvPr/>
            </p:nvSpPr>
            <p:spPr>
              <a:xfrm>
                <a:off x="1412032" y="4149080"/>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60" name="円/楕円 59"/>
              <p:cNvSpPr/>
              <p:nvPr/>
            </p:nvSpPr>
            <p:spPr>
              <a:xfrm>
                <a:off x="1564432" y="4149080"/>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61" name="円/楕円 60"/>
              <p:cNvSpPr/>
              <p:nvPr/>
            </p:nvSpPr>
            <p:spPr>
              <a:xfrm>
                <a:off x="1716832" y="4149080"/>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62" name="円/楕円 61"/>
              <p:cNvSpPr/>
              <p:nvPr/>
            </p:nvSpPr>
            <p:spPr>
              <a:xfrm>
                <a:off x="1869232" y="4149080"/>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63" name="円/楕円 62"/>
              <p:cNvSpPr/>
              <p:nvPr/>
            </p:nvSpPr>
            <p:spPr>
              <a:xfrm>
                <a:off x="2021632" y="4149080"/>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64" name="円/楕円 63"/>
              <p:cNvSpPr/>
              <p:nvPr/>
            </p:nvSpPr>
            <p:spPr>
              <a:xfrm>
                <a:off x="2174032" y="4149080"/>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65" name="円/楕円 64"/>
              <p:cNvSpPr/>
              <p:nvPr/>
            </p:nvSpPr>
            <p:spPr>
              <a:xfrm>
                <a:off x="2326432" y="4149080"/>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66" name="円/楕円 65"/>
              <p:cNvSpPr/>
              <p:nvPr/>
            </p:nvSpPr>
            <p:spPr>
              <a:xfrm>
                <a:off x="2478832" y="4149080"/>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67" name="円/楕円 66"/>
              <p:cNvSpPr/>
              <p:nvPr/>
            </p:nvSpPr>
            <p:spPr>
              <a:xfrm>
                <a:off x="2631232" y="4149080"/>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68" name="円/楕円 67"/>
              <p:cNvSpPr/>
              <p:nvPr/>
            </p:nvSpPr>
            <p:spPr>
              <a:xfrm>
                <a:off x="2783632" y="4149080"/>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69" name="円/楕円 68"/>
              <p:cNvSpPr/>
              <p:nvPr/>
            </p:nvSpPr>
            <p:spPr>
              <a:xfrm>
                <a:off x="2936032" y="4149080"/>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70" name="円/楕円 69"/>
              <p:cNvSpPr/>
              <p:nvPr/>
            </p:nvSpPr>
            <p:spPr>
              <a:xfrm>
                <a:off x="3088432" y="4149080"/>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71" name="円/楕円 70"/>
              <p:cNvSpPr/>
              <p:nvPr/>
            </p:nvSpPr>
            <p:spPr>
              <a:xfrm>
                <a:off x="3240832" y="4149080"/>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grpSp>
        <p:grpSp>
          <p:nvGrpSpPr>
            <p:cNvPr id="228416" name="グループ化 73"/>
            <p:cNvGrpSpPr>
              <a:grpSpLocks/>
            </p:cNvGrpSpPr>
            <p:nvPr/>
          </p:nvGrpSpPr>
          <p:grpSpPr bwMode="auto">
            <a:xfrm>
              <a:off x="2039938" y="3644900"/>
              <a:ext cx="1668462" cy="306388"/>
              <a:chOff x="1187421" y="3963766"/>
              <a:chExt cx="2223864" cy="306372"/>
            </a:xfrm>
          </p:grpSpPr>
          <p:sp>
            <p:nvSpPr>
              <p:cNvPr id="75" name="正方形/長方形 74"/>
              <p:cNvSpPr/>
              <p:nvPr/>
            </p:nvSpPr>
            <p:spPr>
              <a:xfrm>
                <a:off x="1187421" y="3963766"/>
                <a:ext cx="2223864" cy="185728"/>
              </a:xfrm>
              <a:prstGeom prst="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200" dirty="0">
                    <a:solidFill>
                      <a:prstClr val="black"/>
                    </a:solidFill>
                  </a:rPr>
                  <a:t>DRAM</a:t>
                </a:r>
                <a:endParaRPr lang="ja-JP" altLang="en-US" sz="1200" dirty="0">
                  <a:solidFill>
                    <a:prstClr val="black"/>
                  </a:solidFill>
                </a:endParaRPr>
              </a:p>
            </p:txBody>
          </p:sp>
          <p:sp>
            <p:nvSpPr>
              <p:cNvPr id="76" name="円/楕円 75"/>
              <p:cNvSpPr/>
              <p:nvPr/>
            </p:nvSpPr>
            <p:spPr>
              <a:xfrm>
                <a:off x="1259632" y="4149080"/>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77" name="円/楕円 76"/>
              <p:cNvSpPr/>
              <p:nvPr/>
            </p:nvSpPr>
            <p:spPr>
              <a:xfrm>
                <a:off x="1412032" y="4149080"/>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78" name="円/楕円 77"/>
              <p:cNvSpPr/>
              <p:nvPr/>
            </p:nvSpPr>
            <p:spPr>
              <a:xfrm>
                <a:off x="1564432" y="4149080"/>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79" name="円/楕円 78"/>
              <p:cNvSpPr/>
              <p:nvPr/>
            </p:nvSpPr>
            <p:spPr>
              <a:xfrm>
                <a:off x="1716832" y="4149080"/>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80" name="円/楕円 79"/>
              <p:cNvSpPr/>
              <p:nvPr/>
            </p:nvSpPr>
            <p:spPr>
              <a:xfrm>
                <a:off x="1869232" y="4149080"/>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81" name="円/楕円 80"/>
              <p:cNvSpPr/>
              <p:nvPr/>
            </p:nvSpPr>
            <p:spPr>
              <a:xfrm>
                <a:off x="2021632" y="4149080"/>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82" name="円/楕円 81"/>
              <p:cNvSpPr/>
              <p:nvPr/>
            </p:nvSpPr>
            <p:spPr>
              <a:xfrm>
                <a:off x="2174032" y="4149080"/>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83" name="円/楕円 82"/>
              <p:cNvSpPr/>
              <p:nvPr/>
            </p:nvSpPr>
            <p:spPr>
              <a:xfrm>
                <a:off x="2326432" y="4149080"/>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84" name="円/楕円 83"/>
              <p:cNvSpPr/>
              <p:nvPr/>
            </p:nvSpPr>
            <p:spPr>
              <a:xfrm>
                <a:off x="2478832" y="4149080"/>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85" name="円/楕円 84"/>
              <p:cNvSpPr/>
              <p:nvPr/>
            </p:nvSpPr>
            <p:spPr>
              <a:xfrm>
                <a:off x="2631232" y="4149080"/>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86" name="円/楕円 85"/>
              <p:cNvSpPr/>
              <p:nvPr/>
            </p:nvSpPr>
            <p:spPr>
              <a:xfrm>
                <a:off x="2783632" y="4149080"/>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87" name="円/楕円 86"/>
              <p:cNvSpPr/>
              <p:nvPr/>
            </p:nvSpPr>
            <p:spPr>
              <a:xfrm>
                <a:off x="2936032" y="4149080"/>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88" name="円/楕円 87"/>
              <p:cNvSpPr/>
              <p:nvPr/>
            </p:nvSpPr>
            <p:spPr>
              <a:xfrm>
                <a:off x="3088432" y="4149080"/>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89" name="円/楕円 88"/>
              <p:cNvSpPr/>
              <p:nvPr/>
            </p:nvSpPr>
            <p:spPr>
              <a:xfrm>
                <a:off x="3240832" y="4149080"/>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grpSp>
        <p:grpSp>
          <p:nvGrpSpPr>
            <p:cNvPr id="228417" name="グループ化 89"/>
            <p:cNvGrpSpPr>
              <a:grpSpLocks/>
            </p:cNvGrpSpPr>
            <p:nvPr/>
          </p:nvGrpSpPr>
          <p:grpSpPr bwMode="auto">
            <a:xfrm>
              <a:off x="2046288" y="3325813"/>
              <a:ext cx="1668462" cy="306387"/>
              <a:chOff x="1187421" y="3963766"/>
              <a:chExt cx="2223864" cy="306372"/>
            </a:xfrm>
          </p:grpSpPr>
          <p:sp>
            <p:nvSpPr>
              <p:cNvPr id="91" name="正方形/長方形 90"/>
              <p:cNvSpPr/>
              <p:nvPr/>
            </p:nvSpPr>
            <p:spPr>
              <a:xfrm>
                <a:off x="1187421" y="3963766"/>
                <a:ext cx="2223864" cy="185728"/>
              </a:xfrm>
              <a:prstGeom prst="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200" dirty="0">
                    <a:solidFill>
                      <a:prstClr val="black"/>
                    </a:solidFill>
                  </a:rPr>
                  <a:t>DRAM</a:t>
                </a:r>
                <a:endParaRPr lang="ja-JP" altLang="en-US" sz="1200" dirty="0">
                  <a:solidFill>
                    <a:prstClr val="black"/>
                  </a:solidFill>
                </a:endParaRPr>
              </a:p>
            </p:txBody>
          </p:sp>
          <p:sp>
            <p:nvSpPr>
              <p:cNvPr id="92" name="円/楕円 91"/>
              <p:cNvSpPr/>
              <p:nvPr/>
            </p:nvSpPr>
            <p:spPr>
              <a:xfrm>
                <a:off x="1259632" y="4149080"/>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93" name="円/楕円 92"/>
              <p:cNvSpPr/>
              <p:nvPr/>
            </p:nvSpPr>
            <p:spPr>
              <a:xfrm>
                <a:off x="1412032" y="4149080"/>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94" name="円/楕円 93"/>
              <p:cNvSpPr/>
              <p:nvPr/>
            </p:nvSpPr>
            <p:spPr>
              <a:xfrm>
                <a:off x="1564432" y="4149080"/>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95" name="円/楕円 94"/>
              <p:cNvSpPr/>
              <p:nvPr/>
            </p:nvSpPr>
            <p:spPr>
              <a:xfrm>
                <a:off x="1716832" y="4149080"/>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96" name="円/楕円 95"/>
              <p:cNvSpPr/>
              <p:nvPr/>
            </p:nvSpPr>
            <p:spPr>
              <a:xfrm>
                <a:off x="1869232" y="4149080"/>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97" name="円/楕円 96"/>
              <p:cNvSpPr/>
              <p:nvPr/>
            </p:nvSpPr>
            <p:spPr>
              <a:xfrm>
                <a:off x="2021632" y="4149080"/>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98" name="円/楕円 97"/>
              <p:cNvSpPr/>
              <p:nvPr/>
            </p:nvSpPr>
            <p:spPr>
              <a:xfrm>
                <a:off x="2174032" y="4149080"/>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99" name="円/楕円 98"/>
              <p:cNvSpPr/>
              <p:nvPr/>
            </p:nvSpPr>
            <p:spPr>
              <a:xfrm>
                <a:off x="2326432" y="4149080"/>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00" name="円/楕円 99"/>
              <p:cNvSpPr/>
              <p:nvPr/>
            </p:nvSpPr>
            <p:spPr>
              <a:xfrm>
                <a:off x="2478832" y="4149080"/>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01" name="円/楕円 100"/>
              <p:cNvSpPr/>
              <p:nvPr/>
            </p:nvSpPr>
            <p:spPr>
              <a:xfrm>
                <a:off x="2631232" y="4149080"/>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02" name="円/楕円 101"/>
              <p:cNvSpPr/>
              <p:nvPr/>
            </p:nvSpPr>
            <p:spPr>
              <a:xfrm>
                <a:off x="2783632" y="4149080"/>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03" name="円/楕円 102"/>
              <p:cNvSpPr/>
              <p:nvPr/>
            </p:nvSpPr>
            <p:spPr>
              <a:xfrm>
                <a:off x="2936032" y="4149080"/>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04" name="円/楕円 103"/>
              <p:cNvSpPr/>
              <p:nvPr/>
            </p:nvSpPr>
            <p:spPr>
              <a:xfrm>
                <a:off x="3088432" y="4149080"/>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05" name="円/楕円 104"/>
              <p:cNvSpPr/>
              <p:nvPr/>
            </p:nvSpPr>
            <p:spPr>
              <a:xfrm>
                <a:off x="3240832" y="4149080"/>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grpSp>
        <p:grpSp>
          <p:nvGrpSpPr>
            <p:cNvPr id="228418" name="グループ化 72"/>
            <p:cNvGrpSpPr>
              <a:grpSpLocks/>
            </p:cNvGrpSpPr>
            <p:nvPr/>
          </p:nvGrpSpPr>
          <p:grpSpPr bwMode="auto">
            <a:xfrm>
              <a:off x="2052638" y="3008313"/>
              <a:ext cx="1668462" cy="306387"/>
              <a:chOff x="1213182" y="3007540"/>
              <a:chExt cx="2223864" cy="306372"/>
            </a:xfrm>
          </p:grpSpPr>
          <p:sp>
            <p:nvSpPr>
              <p:cNvPr id="107" name="正方形/長方形 106"/>
              <p:cNvSpPr/>
              <p:nvPr/>
            </p:nvSpPr>
            <p:spPr>
              <a:xfrm>
                <a:off x="1213182" y="3007540"/>
                <a:ext cx="2223864" cy="185728"/>
              </a:xfrm>
              <a:prstGeom prst="rect">
                <a:avLst/>
              </a:prstGeom>
              <a:solidFill>
                <a:schemeClr val="accent2">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200" dirty="0">
                    <a:solidFill>
                      <a:prstClr val="black"/>
                    </a:solidFill>
                  </a:rPr>
                  <a:t>NVM/Flash</a:t>
                </a:r>
                <a:endParaRPr lang="ja-JP" altLang="en-US" sz="1200" dirty="0">
                  <a:solidFill>
                    <a:prstClr val="black"/>
                  </a:solidFill>
                </a:endParaRPr>
              </a:p>
            </p:txBody>
          </p:sp>
          <p:sp>
            <p:nvSpPr>
              <p:cNvPr id="108" name="円/楕円 107"/>
              <p:cNvSpPr/>
              <p:nvPr/>
            </p:nvSpPr>
            <p:spPr>
              <a:xfrm>
                <a:off x="1285393" y="3192854"/>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09" name="円/楕円 108"/>
              <p:cNvSpPr/>
              <p:nvPr/>
            </p:nvSpPr>
            <p:spPr>
              <a:xfrm>
                <a:off x="1437793" y="3192854"/>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10" name="円/楕円 109"/>
              <p:cNvSpPr/>
              <p:nvPr/>
            </p:nvSpPr>
            <p:spPr>
              <a:xfrm>
                <a:off x="1590193" y="3192854"/>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11" name="円/楕円 110"/>
              <p:cNvSpPr/>
              <p:nvPr/>
            </p:nvSpPr>
            <p:spPr>
              <a:xfrm>
                <a:off x="1742593" y="3192854"/>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12" name="円/楕円 111"/>
              <p:cNvSpPr/>
              <p:nvPr/>
            </p:nvSpPr>
            <p:spPr>
              <a:xfrm>
                <a:off x="1894993" y="3192854"/>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13" name="円/楕円 112"/>
              <p:cNvSpPr/>
              <p:nvPr/>
            </p:nvSpPr>
            <p:spPr>
              <a:xfrm>
                <a:off x="2047393" y="3192854"/>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14" name="円/楕円 113"/>
              <p:cNvSpPr/>
              <p:nvPr/>
            </p:nvSpPr>
            <p:spPr>
              <a:xfrm>
                <a:off x="2199793" y="3192854"/>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15" name="円/楕円 114"/>
              <p:cNvSpPr/>
              <p:nvPr/>
            </p:nvSpPr>
            <p:spPr>
              <a:xfrm>
                <a:off x="2352193" y="3192854"/>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16" name="円/楕円 115"/>
              <p:cNvSpPr/>
              <p:nvPr/>
            </p:nvSpPr>
            <p:spPr>
              <a:xfrm>
                <a:off x="2504593" y="3192854"/>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17" name="円/楕円 116"/>
              <p:cNvSpPr/>
              <p:nvPr/>
            </p:nvSpPr>
            <p:spPr>
              <a:xfrm>
                <a:off x="2656993" y="3192854"/>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18" name="円/楕円 117"/>
              <p:cNvSpPr/>
              <p:nvPr/>
            </p:nvSpPr>
            <p:spPr>
              <a:xfrm>
                <a:off x="2809393" y="3192854"/>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19" name="円/楕円 118"/>
              <p:cNvSpPr/>
              <p:nvPr/>
            </p:nvSpPr>
            <p:spPr>
              <a:xfrm>
                <a:off x="2961793" y="3192854"/>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20" name="円/楕円 119"/>
              <p:cNvSpPr/>
              <p:nvPr/>
            </p:nvSpPr>
            <p:spPr>
              <a:xfrm>
                <a:off x="3114193" y="3192854"/>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21" name="円/楕円 120"/>
              <p:cNvSpPr/>
              <p:nvPr/>
            </p:nvSpPr>
            <p:spPr>
              <a:xfrm>
                <a:off x="3266593" y="3192854"/>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grpSp>
        <p:grpSp>
          <p:nvGrpSpPr>
            <p:cNvPr id="228419" name="グループ化 154"/>
            <p:cNvGrpSpPr>
              <a:grpSpLocks/>
            </p:cNvGrpSpPr>
            <p:nvPr/>
          </p:nvGrpSpPr>
          <p:grpSpPr bwMode="auto">
            <a:xfrm>
              <a:off x="2046288" y="2690813"/>
              <a:ext cx="1668462" cy="306387"/>
              <a:chOff x="1213182" y="3007540"/>
              <a:chExt cx="2223864" cy="306372"/>
            </a:xfrm>
          </p:grpSpPr>
          <p:sp>
            <p:nvSpPr>
              <p:cNvPr id="156" name="正方形/長方形 155"/>
              <p:cNvSpPr/>
              <p:nvPr/>
            </p:nvSpPr>
            <p:spPr>
              <a:xfrm>
                <a:off x="1213182" y="3007540"/>
                <a:ext cx="2223864" cy="185728"/>
              </a:xfrm>
              <a:prstGeom prst="rect">
                <a:avLst/>
              </a:prstGeom>
              <a:solidFill>
                <a:schemeClr val="accent2">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200" dirty="0">
                    <a:solidFill>
                      <a:prstClr val="black"/>
                    </a:solidFill>
                  </a:rPr>
                  <a:t>NVM/Flash</a:t>
                </a:r>
                <a:endParaRPr lang="ja-JP" altLang="en-US" sz="1200" dirty="0">
                  <a:solidFill>
                    <a:prstClr val="black"/>
                  </a:solidFill>
                </a:endParaRPr>
              </a:p>
            </p:txBody>
          </p:sp>
          <p:sp>
            <p:nvSpPr>
              <p:cNvPr id="157" name="円/楕円 156"/>
              <p:cNvSpPr/>
              <p:nvPr/>
            </p:nvSpPr>
            <p:spPr>
              <a:xfrm>
                <a:off x="1285393" y="3192854"/>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58" name="円/楕円 157"/>
              <p:cNvSpPr/>
              <p:nvPr/>
            </p:nvSpPr>
            <p:spPr>
              <a:xfrm>
                <a:off x="1437793" y="3192854"/>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59" name="円/楕円 158"/>
              <p:cNvSpPr/>
              <p:nvPr/>
            </p:nvSpPr>
            <p:spPr>
              <a:xfrm>
                <a:off x="1590193" y="3192854"/>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60" name="円/楕円 159"/>
              <p:cNvSpPr/>
              <p:nvPr/>
            </p:nvSpPr>
            <p:spPr>
              <a:xfrm>
                <a:off x="1742593" y="3192854"/>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61" name="円/楕円 160"/>
              <p:cNvSpPr/>
              <p:nvPr/>
            </p:nvSpPr>
            <p:spPr>
              <a:xfrm>
                <a:off x="1894993" y="3192854"/>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62" name="円/楕円 161"/>
              <p:cNvSpPr/>
              <p:nvPr/>
            </p:nvSpPr>
            <p:spPr>
              <a:xfrm>
                <a:off x="2047393" y="3192854"/>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63" name="円/楕円 162"/>
              <p:cNvSpPr/>
              <p:nvPr/>
            </p:nvSpPr>
            <p:spPr>
              <a:xfrm>
                <a:off x="2199793" y="3192854"/>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64" name="円/楕円 163"/>
              <p:cNvSpPr/>
              <p:nvPr/>
            </p:nvSpPr>
            <p:spPr>
              <a:xfrm>
                <a:off x="2352193" y="3192854"/>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65" name="円/楕円 164"/>
              <p:cNvSpPr/>
              <p:nvPr/>
            </p:nvSpPr>
            <p:spPr>
              <a:xfrm>
                <a:off x="2504593" y="3192854"/>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66" name="円/楕円 165"/>
              <p:cNvSpPr/>
              <p:nvPr/>
            </p:nvSpPr>
            <p:spPr>
              <a:xfrm>
                <a:off x="2656993" y="3192854"/>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67" name="円/楕円 166"/>
              <p:cNvSpPr/>
              <p:nvPr/>
            </p:nvSpPr>
            <p:spPr>
              <a:xfrm>
                <a:off x="2809393" y="3192854"/>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68" name="円/楕円 167"/>
              <p:cNvSpPr/>
              <p:nvPr/>
            </p:nvSpPr>
            <p:spPr>
              <a:xfrm>
                <a:off x="2961793" y="3192854"/>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69" name="円/楕円 168"/>
              <p:cNvSpPr/>
              <p:nvPr/>
            </p:nvSpPr>
            <p:spPr>
              <a:xfrm>
                <a:off x="3114193" y="3192854"/>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70" name="円/楕円 169"/>
              <p:cNvSpPr/>
              <p:nvPr/>
            </p:nvSpPr>
            <p:spPr>
              <a:xfrm>
                <a:off x="3266593" y="3192854"/>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grpSp>
        <p:grpSp>
          <p:nvGrpSpPr>
            <p:cNvPr id="228420" name="グループ化 170"/>
            <p:cNvGrpSpPr>
              <a:grpSpLocks/>
            </p:cNvGrpSpPr>
            <p:nvPr/>
          </p:nvGrpSpPr>
          <p:grpSpPr bwMode="auto">
            <a:xfrm>
              <a:off x="2039938" y="2373313"/>
              <a:ext cx="1668462" cy="306387"/>
              <a:chOff x="1213182" y="3007540"/>
              <a:chExt cx="2223864" cy="306372"/>
            </a:xfrm>
          </p:grpSpPr>
          <p:sp>
            <p:nvSpPr>
              <p:cNvPr id="172" name="正方形/長方形 171"/>
              <p:cNvSpPr/>
              <p:nvPr/>
            </p:nvSpPr>
            <p:spPr>
              <a:xfrm>
                <a:off x="1213182" y="3007540"/>
                <a:ext cx="2223864" cy="185728"/>
              </a:xfrm>
              <a:prstGeom prst="rect">
                <a:avLst/>
              </a:prstGeom>
              <a:solidFill>
                <a:schemeClr val="accent2">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200" dirty="0">
                    <a:solidFill>
                      <a:prstClr val="black"/>
                    </a:solidFill>
                  </a:rPr>
                  <a:t>NVM/Flash</a:t>
                </a:r>
                <a:endParaRPr lang="ja-JP" altLang="en-US" sz="1200" dirty="0">
                  <a:solidFill>
                    <a:prstClr val="black"/>
                  </a:solidFill>
                </a:endParaRPr>
              </a:p>
            </p:txBody>
          </p:sp>
          <p:sp>
            <p:nvSpPr>
              <p:cNvPr id="173" name="円/楕円 172"/>
              <p:cNvSpPr/>
              <p:nvPr/>
            </p:nvSpPr>
            <p:spPr>
              <a:xfrm>
                <a:off x="1285393" y="3192854"/>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74" name="円/楕円 173"/>
              <p:cNvSpPr/>
              <p:nvPr/>
            </p:nvSpPr>
            <p:spPr>
              <a:xfrm>
                <a:off x="1437793" y="3192854"/>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75" name="円/楕円 174"/>
              <p:cNvSpPr/>
              <p:nvPr/>
            </p:nvSpPr>
            <p:spPr>
              <a:xfrm>
                <a:off x="1590193" y="3192854"/>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76" name="円/楕円 175"/>
              <p:cNvSpPr/>
              <p:nvPr/>
            </p:nvSpPr>
            <p:spPr>
              <a:xfrm>
                <a:off x="1742593" y="3192854"/>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77" name="円/楕円 176"/>
              <p:cNvSpPr/>
              <p:nvPr/>
            </p:nvSpPr>
            <p:spPr>
              <a:xfrm>
                <a:off x="1894993" y="3192854"/>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78" name="円/楕円 177"/>
              <p:cNvSpPr/>
              <p:nvPr/>
            </p:nvSpPr>
            <p:spPr>
              <a:xfrm>
                <a:off x="2047393" y="3192854"/>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79" name="円/楕円 178"/>
              <p:cNvSpPr/>
              <p:nvPr/>
            </p:nvSpPr>
            <p:spPr>
              <a:xfrm>
                <a:off x="2199793" y="3192854"/>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80" name="円/楕円 179"/>
              <p:cNvSpPr/>
              <p:nvPr/>
            </p:nvSpPr>
            <p:spPr>
              <a:xfrm>
                <a:off x="2352193" y="3192854"/>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81" name="円/楕円 180"/>
              <p:cNvSpPr/>
              <p:nvPr/>
            </p:nvSpPr>
            <p:spPr>
              <a:xfrm>
                <a:off x="2504593" y="3192854"/>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82" name="円/楕円 181"/>
              <p:cNvSpPr/>
              <p:nvPr/>
            </p:nvSpPr>
            <p:spPr>
              <a:xfrm>
                <a:off x="2656993" y="3192854"/>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83" name="円/楕円 182"/>
              <p:cNvSpPr/>
              <p:nvPr/>
            </p:nvSpPr>
            <p:spPr>
              <a:xfrm>
                <a:off x="2809393" y="3192854"/>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84" name="円/楕円 183"/>
              <p:cNvSpPr/>
              <p:nvPr/>
            </p:nvSpPr>
            <p:spPr>
              <a:xfrm>
                <a:off x="2961793" y="3192854"/>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85" name="円/楕円 184"/>
              <p:cNvSpPr/>
              <p:nvPr/>
            </p:nvSpPr>
            <p:spPr>
              <a:xfrm>
                <a:off x="3114193" y="3192854"/>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86" name="円/楕円 185"/>
              <p:cNvSpPr/>
              <p:nvPr/>
            </p:nvSpPr>
            <p:spPr>
              <a:xfrm>
                <a:off x="3266593" y="3192854"/>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grpSp>
        <p:grpSp>
          <p:nvGrpSpPr>
            <p:cNvPr id="228421" name="グループ化 1034"/>
            <p:cNvGrpSpPr>
              <a:grpSpLocks/>
            </p:cNvGrpSpPr>
            <p:nvPr/>
          </p:nvGrpSpPr>
          <p:grpSpPr bwMode="auto">
            <a:xfrm>
              <a:off x="3613150" y="2559050"/>
              <a:ext cx="352425" cy="2165350"/>
              <a:chOff x="3294838" y="2558934"/>
              <a:chExt cx="468997" cy="2166210"/>
            </a:xfrm>
          </p:grpSpPr>
          <p:cxnSp>
            <p:nvCxnSpPr>
              <p:cNvPr id="1025" name="直線コネクタ 1024"/>
              <p:cNvCxnSpPr/>
              <p:nvPr/>
            </p:nvCxnSpPr>
            <p:spPr>
              <a:xfrm flipH="1">
                <a:off x="3294838" y="2558934"/>
                <a:ext cx="8450" cy="216621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9" name="直線コネクタ 188"/>
              <p:cNvCxnSpPr/>
              <p:nvPr/>
            </p:nvCxnSpPr>
            <p:spPr>
              <a:xfrm>
                <a:off x="3761723" y="4459927"/>
                <a:ext cx="2112" cy="265217"/>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6" name="直線コネクタ 195"/>
              <p:cNvCxnSpPr/>
              <p:nvPr/>
            </p:nvCxnSpPr>
            <p:spPr>
              <a:xfrm>
                <a:off x="3294838" y="4725144"/>
                <a:ext cx="468997"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28422" name="グループ化 200"/>
            <p:cNvGrpSpPr>
              <a:grpSpLocks/>
            </p:cNvGrpSpPr>
            <p:nvPr/>
          </p:nvGrpSpPr>
          <p:grpSpPr bwMode="auto">
            <a:xfrm>
              <a:off x="3492500" y="2565400"/>
              <a:ext cx="587375" cy="2232025"/>
              <a:chOff x="3294838" y="2558934"/>
              <a:chExt cx="468997" cy="2166210"/>
            </a:xfrm>
          </p:grpSpPr>
          <p:cxnSp>
            <p:nvCxnSpPr>
              <p:cNvPr id="202" name="直線コネクタ 201"/>
              <p:cNvCxnSpPr/>
              <p:nvPr/>
            </p:nvCxnSpPr>
            <p:spPr>
              <a:xfrm flipH="1">
                <a:off x="3294838" y="2558934"/>
                <a:ext cx="8873" cy="216621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3" name="直線コネクタ 202"/>
              <p:cNvCxnSpPr/>
              <p:nvPr/>
            </p:nvCxnSpPr>
            <p:spPr>
              <a:xfrm>
                <a:off x="3763835" y="4398518"/>
                <a:ext cx="0" cy="326626"/>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4" name="直線コネクタ 203"/>
              <p:cNvCxnSpPr/>
              <p:nvPr/>
            </p:nvCxnSpPr>
            <p:spPr>
              <a:xfrm>
                <a:off x="3294838" y="4725144"/>
                <a:ext cx="468997"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213" name="直線コネクタ 212"/>
            <p:cNvCxnSpPr/>
            <p:nvPr/>
          </p:nvCxnSpPr>
          <p:spPr bwMode="auto">
            <a:xfrm>
              <a:off x="4302125" y="4459288"/>
              <a:ext cx="20638" cy="658812"/>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215" name="円/楕円 214"/>
            <p:cNvSpPr/>
            <p:nvPr/>
          </p:nvSpPr>
          <p:spPr bwMode="auto">
            <a:xfrm>
              <a:off x="4247964" y="5117590"/>
              <a:ext cx="162018" cy="242116"/>
            </a:xfrm>
            <a:prstGeom prst="ellipse">
              <a:avLst/>
            </a:prstGeom>
            <a:gradFill flip="none" rotWithShape="1">
              <a:gsLst>
                <a:gs pos="0">
                  <a:schemeClr val="tx1">
                    <a:lumMod val="65000"/>
                    <a:lumOff val="35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19" name="円/楕円 218"/>
            <p:cNvSpPr/>
            <p:nvPr/>
          </p:nvSpPr>
          <p:spPr bwMode="auto">
            <a:xfrm>
              <a:off x="4454924" y="5124954"/>
              <a:ext cx="162018" cy="242116"/>
            </a:xfrm>
            <a:prstGeom prst="ellipse">
              <a:avLst/>
            </a:prstGeom>
            <a:gradFill flip="none" rotWithShape="1">
              <a:gsLst>
                <a:gs pos="0">
                  <a:schemeClr val="tx1">
                    <a:lumMod val="65000"/>
                    <a:lumOff val="35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cxnSp>
          <p:nvCxnSpPr>
            <p:cNvPr id="220" name="直線コネクタ 219"/>
            <p:cNvCxnSpPr/>
            <p:nvPr/>
          </p:nvCxnSpPr>
          <p:spPr bwMode="auto">
            <a:xfrm>
              <a:off x="4535488" y="4460875"/>
              <a:ext cx="0" cy="663575"/>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nvGrpSpPr>
            <p:cNvPr id="228431" name="グループ化 221"/>
            <p:cNvGrpSpPr>
              <a:grpSpLocks/>
            </p:cNvGrpSpPr>
            <p:nvPr/>
          </p:nvGrpSpPr>
          <p:grpSpPr bwMode="auto">
            <a:xfrm>
              <a:off x="2116138" y="2566988"/>
              <a:ext cx="2076450" cy="2374900"/>
              <a:chOff x="3294838" y="2558934"/>
              <a:chExt cx="468997" cy="2166210"/>
            </a:xfrm>
          </p:grpSpPr>
          <p:cxnSp>
            <p:nvCxnSpPr>
              <p:cNvPr id="223" name="直線コネクタ 222"/>
              <p:cNvCxnSpPr/>
              <p:nvPr/>
            </p:nvCxnSpPr>
            <p:spPr>
              <a:xfrm flipH="1">
                <a:off x="3294838" y="2558934"/>
                <a:ext cx="8605" cy="216621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4" name="直線コネクタ 223"/>
              <p:cNvCxnSpPr/>
              <p:nvPr/>
            </p:nvCxnSpPr>
            <p:spPr>
              <a:xfrm flipH="1">
                <a:off x="3763835" y="4286399"/>
                <a:ext cx="0" cy="438745"/>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5" name="直線コネクタ 224"/>
              <p:cNvCxnSpPr/>
              <p:nvPr/>
            </p:nvCxnSpPr>
            <p:spPr>
              <a:xfrm>
                <a:off x="3294838" y="4725144"/>
                <a:ext cx="468997"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043" name="円/楕円 1042"/>
            <p:cNvSpPr/>
            <p:nvPr/>
          </p:nvSpPr>
          <p:spPr bwMode="auto">
            <a:xfrm>
              <a:off x="2397125" y="4724400"/>
              <a:ext cx="52388" cy="73025"/>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28" name="円/楕円 227"/>
            <p:cNvSpPr/>
            <p:nvPr/>
          </p:nvSpPr>
          <p:spPr bwMode="auto">
            <a:xfrm>
              <a:off x="2513013" y="4724400"/>
              <a:ext cx="52387" cy="73025"/>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29" name="円/楕円 228"/>
            <p:cNvSpPr/>
            <p:nvPr/>
          </p:nvSpPr>
          <p:spPr bwMode="auto">
            <a:xfrm>
              <a:off x="2627313" y="4724400"/>
              <a:ext cx="52387" cy="73025"/>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30" name="円/楕円 229"/>
            <p:cNvSpPr/>
            <p:nvPr/>
          </p:nvSpPr>
          <p:spPr bwMode="auto">
            <a:xfrm>
              <a:off x="2741613" y="4724400"/>
              <a:ext cx="52387" cy="73025"/>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31" name="円/楕円 230"/>
            <p:cNvSpPr/>
            <p:nvPr/>
          </p:nvSpPr>
          <p:spPr bwMode="auto">
            <a:xfrm>
              <a:off x="2855913" y="4724400"/>
              <a:ext cx="52387" cy="73025"/>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32" name="円/楕円 231"/>
            <p:cNvSpPr/>
            <p:nvPr/>
          </p:nvSpPr>
          <p:spPr bwMode="auto">
            <a:xfrm>
              <a:off x="2968625" y="4724400"/>
              <a:ext cx="52388" cy="73025"/>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33" name="円/楕円 232"/>
            <p:cNvSpPr/>
            <p:nvPr/>
          </p:nvSpPr>
          <p:spPr bwMode="auto">
            <a:xfrm>
              <a:off x="3084513" y="4724400"/>
              <a:ext cx="52387" cy="73025"/>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34" name="円/楕円 233"/>
            <p:cNvSpPr/>
            <p:nvPr/>
          </p:nvSpPr>
          <p:spPr bwMode="auto">
            <a:xfrm>
              <a:off x="3198813" y="4724400"/>
              <a:ext cx="52387" cy="73025"/>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cxnSp>
          <p:nvCxnSpPr>
            <p:cNvPr id="236" name="直線コネクタ 235"/>
            <p:cNvCxnSpPr/>
            <p:nvPr/>
          </p:nvCxnSpPr>
          <p:spPr bwMode="auto">
            <a:xfrm flipH="1">
              <a:off x="2236788" y="2559050"/>
              <a:ext cx="12700" cy="2382838"/>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1" name="直線コネクタ 240"/>
            <p:cNvCxnSpPr/>
            <p:nvPr/>
          </p:nvCxnSpPr>
          <p:spPr bwMode="auto">
            <a:xfrm flipH="1">
              <a:off x="2351088" y="2565400"/>
              <a:ext cx="12700" cy="238125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2" name="直線コネクタ 241"/>
            <p:cNvCxnSpPr/>
            <p:nvPr/>
          </p:nvCxnSpPr>
          <p:spPr bwMode="auto">
            <a:xfrm flipH="1">
              <a:off x="2465388" y="2559050"/>
              <a:ext cx="12700" cy="2382838"/>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3" name="直線コネクタ 242"/>
            <p:cNvCxnSpPr/>
            <p:nvPr/>
          </p:nvCxnSpPr>
          <p:spPr bwMode="auto">
            <a:xfrm flipH="1">
              <a:off x="2579688" y="2565400"/>
              <a:ext cx="12700" cy="238125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4" name="直線コネクタ 243"/>
            <p:cNvCxnSpPr/>
            <p:nvPr/>
          </p:nvCxnSpPr>
          <p:spPr bwMode="auto">
            <a:xfrm flipH="1">
              <a:off x="2693988" y="2565400"/>
              <a:ext cx="12700" cy="238125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5" name="直線コネクタ 244"/>
            <p:cNvCxnSpPr/>
            <p:nvPr/>
          </p:nvCxnSpPr>
          <p:spPr bwMode="auto">
            <a:xfrm flipH="1">
              <a:off x="2808288" y="2565400"/>
              <a:ext cx="12700" cy="238125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6" name="直線コネクタ 245"/>
            <p:cNvCxnSpPr/>
            <p:nvPr/>
          </p:nvCxnSpPr>
          <p:spPr bwMode="auto">
            <a:xfrm flipH="1">
              <a:off x="2922588" y="2565400"/>
              <a:ext cx="12700" cy="238125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7" name="直線コネクタ 246"/>
            <p:cNvCxnSpPr/>
            <p:nvPr/>
          </p:nvCxnSpPr>
          <p:spPr bwMode="auto">
            <a:xfrm flipH="1">
              <a:off x="3036888" y="2565400"/>
              <a:ext cx="12700" cy="238125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8" name="直線コネクタ 247"/>
            <p:cNvCxnSpPr/>
            <p:nvPr/>
          </p:nvCxnSpPr>
          <p:spPr bwMode="auto">
            <a:xfrm flipH="1">
              <a:off x="3151188" y="2565400"/>
              <a:ext cx="12700" cy="238125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9" name="直線コネクタ 248"/>
            <p:cNvCxnSpPr/>
            <p:nvPr/>
          </p:nvCxnSpPr>
          <p:spPr bwMode="auto">
            <a:xfrm flipH="1">
              <a:off x="3265488" y="2565400"/>
              <a:ext cx="12700" cy="238125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0" name="直線コネクタ 249"/>
            <p:cNvCxnSpPr/>
            <p:nvPr/>
          </p:nvCxnSpPr>
          <p:spPr bwMode="auto">
            <a:xfrm flipH="1">
              <a:off x="3379788" y="2565400"/>
              <a:ext cx="12700" cy="238125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nvGrpSpPr>
            <p:cNvPr id="228451" name="グループ化 1045"/>
            <p:cNvGrpSpPr>
              <a:grpSpLocks/>
            </p:cNvGrpSpPr>
            <p:nvPr/>
          </p:nvGrpSpPr>
          <p:grpSpPr bwMode="auto">
            <a:xfrm flipH="1">
              <a:off x="5035550" y="2373313"/>
              <a:ext cx="2376488" cy="2986087"/>
              <a:chOff x="1339821" y="2526020"/>
              <a:chExt cx="3168555" cy="2986086"/>
            </a:xfrm>
          </p:grpSpPr>
          <p:sp>
            <p:nvSpPr>
              <p:cNvPr id="257" name="円/楕円 256"/>
              <p:cNvSpPr/>
              <p:nvPr/>
            </p:nvSpPr>
            <p:spPr>
              <a:xfrm>
                <a:off x="3860304" y="4612470"/>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58" name="円/楕円 257"/>
              <p:cNvSpPr/>
              <p:nvPr/>
            </p:nvSpPr>
            <p:spPr>
              <a:xfrm>
                <a:off x="4012704" y="4612470"/>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59" name="円/楕円 258"/>
              <p:cNvSpPr/>
              <p:nvPr/>
            </p:nvSpPr>
            <p:spPr>
              <a:xfrm>
                <a:off x="4165104" y="4612470"/>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60" name="円/楕円 259"/>
              <p:cNvSpPr/>
              <p:nvPr/>
            </p:nvSpPr>
            <p:spPr>
              <a:xfrm>
                <a:off x="4317504" y="4612470"/>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grpSp>
            <p:nvGrpSpPr>
              <p:cNvPr id="228488" name="グループ化 260"/>
              <p:cNvGrpSpPr>
                <a:grpSpLocks/>
              </p:cNvGrpSpPr>
              <p:nvPr/>
            </p:nvGrpSpPr>
            <p:grpSpPr bwMode="auto">
              <a:xfrm>
                <a:off x="1344216" y="4440570"/>
                <a:ext cx="2223864" cy="329328"/>
                <a:chOff x="1191816" y="4288170"/>
                <a:chExt cx="2223864" cy="329328"/>
              </a:xfrm>
            </p:grpSpPr>
            <p:sp>
              <p:nvSpPr>
                <p:cNvPr id="262" name="正方形/長方形 261"/>
                <p:cNvSpPr/>
                <p:nvPr/>
              </p:nvSpPr>
              <p:spPr>
                <a:xfrm>
                  <a:off x="1191653" y="4288144"/>
                  <a:ext cx="2224551" cy="220662"/>
                </a:xfrm>
                <a:prstGeom prst="rect">
                  <a:avLst/>
                </a:prstGeom>
                <a:solidFill>
                  <a:schemeClr val="accent3">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200" dirty="0">
                      <a:solidFill>
                        <a:prstClr val="black"/>
                      </a:solidFill>
                    </a:rPr>
                    <a:t>Low Power CPU</a:t>
                  </a:r>
                  <a:endParaRPr lang="ja-JP" altLang="en-US" sz="1200" dirty="0">
                    <a:solidFill>
                      <a:prstClr val="black"/>
                    </a:solidFill>
                  </a:endParaRPr>
                </a:p>
              </p:txBody>
            </p:sp>
            <p:sp>
              <p:nvSpPr>
                <p:cNvPr id="263" name="円/楕円 262"/>
                <p:cNvSpPr/>
                <p:nvPr/>
              </p:nvSpPr>
              <p:spPr>
                <a:xfrm>
                  <a:off x="1259632" y="4496440"/>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64" name="円/楕円 263"/>
                <p:cNvSpPr/>
                <p:nvPr/>
              </p:nvSpPr>
              <p:spPr>
                <a:xfrm>
                  <a:off x="1412032" y="4496440"/>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65" name="円/楕円 264"/>
                <p:cNvSpPr/>
                <p:nvPr/>
              </p:nvSpPr>
              <p:spPr>
                <a:xfrm>
                  <a:off x="1564432" y="4496440"/>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66" name="円/楕円 265"/>
                <p:cNvSpPr/>
                <p:nvPr/>
              </p:nvSpPr>
              <p:spPr>
                <a:xfrm>
                  <a:off x="1716832" y="4496440"/>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67" name="円/楕円 266"/>
                <p:cNvSpPr/>
                <p:nvPr/>
              </p:nvSpPr>
              <p:spPr>
                <a:xfrm>
                  <a:off x="1869232" y="4496440"/>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68" name="円/楕円 267"/>
                <p:cNvSpPr/>
                <p:nvPr/>
              </p:nvSpPr>
              <p:spPr>
                <a:xfrm>
                  <a:off x="2021632" y="4496440"/>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69" name="円/楕円 268"/>
                <p:cNvSpPr/>
                <p:nvPr/>
              </p:nvSpPr>
              <p:spPr>
                <a:xfrm>
                  <a:off x="2174032" y="4496440"/>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70" name="円/楕円 269"/>
                <p:cNvSpPr/>
                <p:nvPr/>
              </p:nvSpPr>
              <p:spPr>
                <a:xfrm>
                  <a:off x="2326432" y="4496440"/>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71" name="円/楕円 270"/>
                <p:cNvSpPr/>
                <p:nvPr/>
              </p:nvSpPr>
              <p:spPr>
                <a:xfrm>
                  <a:off x="2478832" y="4496440"/>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72" name="円/楕円 271"/>
                <p:cNvSpPr/>
                <p:nvPr/>
              </p:nvSpPr>
              <p:spPr>
                <a:xfrm>
                  <a:off x="2631232" y="4496440"/>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73" name="円/楕円 272"/>
                <p:cNvSpPr/>
                <p:nvPr/>
              </p:nvSpPr>
              <p:spPr>
                <a:xfrm>
                  <a:off x="2783632" y="4496440"/>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74" name="円/楕円 273"/>
                <p:cNvSpPr/>
                <p:nvPr/>
              </p:nvSpPr>
              <p:spPr>
                <a:xfrm>
                  <a:off x="2936032" y="4496440"/>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75" name="円/楕円 274"/>
                <p:cNvSpPr/>
                <p:nvPr/>
              </p:nvSpPr>
              <p:spPr>
                <a:xfrm>
                  <a:off x="3088432" y="4496440"/>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76" name="円/楕円 275"/>
                <p:cNvSpPr/>
                <p:nvPr/>
              </p:nvSpPr>
              <p:spPr>
                <a:xfrm>
                  <a:off x="3240832" y="4496440"/>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grpSp>
          <p:grpSp>
            <p:nvGrpSpPr>
              <p:cNvPr id="228489" name="グループ化 276"/>
              <p:cNvGrpSpPr>
                <a:grpSpLocks/>
              </p:cNvGrpSpPr>
              <p:nvPr/>
            </p:nvGrpSpPr>
            <p:grpSpPr bwMode="auto">
              <a:xfrm>
                <a:off x="1339821" y="4116166"/>
                <a:ext cx="2223864" cy="306372"/>
                <a:chOff x="1187421" y="3963766"/>
                <a:chExt cx="2223864" cy="306372"/>
              </a:xfrm>
            </p:grpSpPr>
            <p:sp>
              <p:nvSpPr>
                <p:cNvPr id="278" name="正方形/長方形 277"/>
                <p:cNvSpPr/>
                <p:nvPr/>
              </p:nvSpPr>
              <p:spPr>
                <a:xfrm>
                  <a:off x="1187421" y="3964294"/>
                  <a:ext cx="2224551" cy="185737"/>
                </a:xfrm>
                <a:prstGeom prst="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200" dirty="0">
                      <a:solidFill>
                        <a:prstClr val="black"/>
                      </a:solidFill>
                    </a:rPr>
                    <a:t>DRAM</a:t>
                  </a:r>
                  <a:endParaRPr lang="ja-JP" altLang="en-US" sz="1200" dirty="0">
                    <a:solidFill>
                      <a:prstClr val="black"/>
                    </a:solidFill>
                  </a:endParaRPr>
                </a:p>
              </p:txBody>
            </p:sp>
            <p:sp>
              <p:nvSpPr>
                <p:cNvPr id="279" name="円/楕円 278"/>
                <p:cNvSpPr/>
                <p:nvPr/>
              </p:nvSpPr>
              <p:spPr>
                <a:xfrm>
                  <a:off x="1259632" y="4149080"/>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80" name="円/楕円 279"/>
                <p:cNvSpPr/>
                <p:nvPr/>
              </p:nvSpPr>
              <p:spPr>
                <a:xfrm>
                  <a:off x="1412032" y="4149080"/>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81" name="円/楕円 280"/>
                <p:cNvSpPr/>
                <p:nvPr/>
              </p:nvSpPr>
              <p:spPr>
                <a:xfrm>
                  <a:off x="1564432" y="4149080"/>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82" name="円/楕円 281"/>
                <p:cNvSpPr/>
                <p:nvPr/>
              </p:nvSpPr>
              <p:spPr>
                <a:xfrm>
                  <a:off x="1716832" y="4149080"/>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83" name="円/楕円 282"/>
                <p:cNvSpPr/>
                <p:nvPr/>
              </p:nvSpPr>
              <p:spPr>
                <a:xfrm>
                  <a:off x="1869232" y="4149080"/>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84" name="円/楕円 283"/>
                <p:cNvSpPr/>
                <p:nvPr/>
              </p:nvSpPr>
              <p:spPr>
                <a:xfrm>
                  <a:off x="2021632" y="4149080"/>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85" name="円/楕円 284"/>
                <p:cNvSpPr/>
                <p:nvPr/>
              </p:nvSpPr>
              <p:spPr>
                <a:xfrm>
                  <a:off x="2174032" y="4149080"/>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86" name="円/楕円 285"/>
                <p:cNvSpPr/>
                <p:nvPr/>
              </p:nvSpPr>
              <p:spPr>
                <a:xfrm>
                  <a:off x="2326432" y="4149080"/>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87" name="円/楕円 286"/>
                <p:cNvSpPr/>
                <p:nvPr/>
              </p:nvSpPr>
              <p:spPr>
                <a:xfrm>
                  <a:off x="2478832" y="4149080"/>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88" name="円/楕円 287"/>
                <p:cNvSpPr/>
                <p:nvPr/>
              </p:nvSpPr>
              <p:spPr>
                <a:xfrm>
                  <a:off x="2631232" y="4149080"/>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89" name="円/楕円 288"/>
                <p:cNvSpPr/>
                <p:nvPr/>
              </p:nvSpPr>
              <p:spPr>
                <a:xfrm>
                  <a:off x="2783632" y="4149080"/>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90" name="円/楕円 289"/>
                <p:cNvSpPr/>
                <p:nvPr/>
              </p:nvSpPr>
              <p:spPr>
                <a:xfrm>
                  <a:off x="2936032" y="4149080"/>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91" name="円/楕円 290"/>
                <p:cNvSpPr/>
                <p:nvPr/>
              </p:nvSpPr>
              <p:spPr>
                <a:xfrm>
                  <a:off x="3088432" y="4149080"/>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92" name="円/楕円 291"/>
                <p:cNvSpPr/>
                <p:nvPr/>
              </p:nvSpPr>
              <p:spPr>
                <a:xfrm>
                  <a:off x="3240832" y="4149080"/>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grpSp>
          <p:grpSp>
            <p:nvGrpSpPr>
              <p:cNvPr id="228490" name="グループ化 292"/>
              <p:cNvGrpSpPr>
                <a:grpSpLocks/>
              </p:cNvGrpSpPr>
              <p:nvPr/>
            </p:nvGrpSpPr>
            <p:grpSpPr bwMode="auto">
              <a:xfrm>
                <a:off x="1348408" y="3797424"/>
                <a:ext cx="2223864" cy="306372"/>
                <a:chOff x="1187421" y="3963766"/>
                <a:chExt cx="2223864" cy="306372"/>
              </a:xfrm>
            </p:grpSpPr>
            <p:sp>
              <p:nvSpPr>
                <p:cNvPr id="294" name="正方形/長方形 293"/>
                <p:cNvSpPr/>
                <p:nvPr/>
              </p:nvSpPr>
              <p:spPr>
                <a:xfrm>
                  <a:off x="1187300" y="3963949"/>
                  <a:ext cx="2224551" cy="185738"/>
                </a:xfrm>
                <a:prstGeom prst="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200" dirty="0">
                      <a:solidFill>
                        <a:prstClr val="black"/>
                      </a:solidFill>
                    </a:rPr>
                    <a:t>DRAM</a:t>
                  </a:r>
                  <a:endParaRPr lang="ja-JP" altLang="en-US" sz="1200" dirty="0">
                    <a:solidFill>
                      <a:prstClr val="black"/>
                    </a:solidFill>
                  </a:endParaRPr>
                </a:p>
              </p:txBody>
            </p:sp>
            <p:sp>
              <p:nvSpPr>
                <p:cNvPr id="295" name="円/楕円 294"/>
                <p:cNvSpPr/>
                <p:nvPr/>
              </p:nvSpPr>
              <p:spPr>
                <a:xfrm>
                  <a:off x="1259632" y="4149080"/>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96" name="円/楕円 295"/>
                <p:cNvSpPr/>
                <p:nvPr/>
              </p:nvSpPr>
              <p:spPr>
                <a:xfrm>
                  <a:off x="1412032" y="4149080"/>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97" name="円/楕円 296"/>
                <p:cNvSpPr/>
                <p:nvPr/>
              </p:nvSpPr>
              <p:spPr>
                <a:xfrm>
                  <a:off x="1564432" y="4149080"/>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98" name="円/楕円 297"/>
                <p:cNvSpPr/>
                <p:nvPr/>
              </p:nvSpPr>
              <p:spPr>
                <a:xfrm>
                  <a:off x="1716832" y="4149080"/>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99" name="円/楕円 298"/>
                <p:cNvSpPr/>
                <p:nvPr/>
              </p:nvSpPr>
              <p:spPr>
                <a:xfrm>
                  <a:off x="1869232" y="4149080"/>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300" name="円/楕円 299"/>
                <p:cNvSpPr/>
                <p:nvPr/>
              </p:nvSpPr>
              <p:spPr>
                <a:xfrm>
                  <a:off x="2021632" y="4149080"/>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301" name="円/楕円 300"/>
                <p:cNvSpPr/>
                <p:nvPr/>
              </p:nvSpPr>
              <p:spPr>
                <a:xfrm>
                  <a:off x="2174032" y="4149080"/>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302" name="円/楕円 301"/>
                <p:cNvSpPr/>
                <p:nvPr/>
              </p:nvSpPr>
              <p:spPr>
                <a:xfrm>
                  <a:off x="2326432" y="4149080"/>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303" name="円/楕円 302"/>
                <p:cNvSpPr/>
                <p:nvPr/>
              </p:nvSpPr>
              <p:spPr>
                <a:xfrm>
                  <a:off x="2478832" y="4149080"/>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304" name="円/楕円 303"/>
                <p:cNvSpPr/>
                <p:nvPr/>
              </p:nvSpPr>
              <p:spPr>
                <a:xfrm>
                  <a:off x="2631232" y="4149080"/>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305" name="円/楕円 304"/>
                <p:cNvSpPr/>
                <p:nvPr/>
              </p:nvSpPr>
              <p:spPr>
                <a:xfrm>
                  <a:off x="2783632" y="4149080"/>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306" name="円/楕円 305"/>
                <p:cNvSpPr/>
                <p:nvPr/>
              </p:nvSpPr>
              <p:spPr>
                <a:xfrm>
                  <a:off x="2936032" y="4149080"/>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307" name="円/楕円 306"/>
                <p:cNvSpPr/>
                <p:nvPr/>
              </p:nvSpPr>
              <p:spPr>
                <a:xfrm>
                  <a:off x="3088432" y="4149080"/>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308" name="円/楕円 307"/>
                <p:cNvSpPr/>
                <p:nvPr/>
              </p:nvSpPr>
              <p:spPr>
                <a:xfrm>
                  <a:off x="3240832" y="4149080"/>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grpSp>
          <p:grpSp>
            <p:nvGrpSpPr>
              <p:cNvPr id="228491" name="グループ化 308"/>
              <p:cNvGrpSpPr>
                <a:grpSpLocks/>
              </p:cNvGrpSpPr>
              <p:nvPr/>
            </p:nvGrpSpPr>
            <p:grpSpPr bwMode="auto">
              <a:xfrm>
                <a:off x="1356995" y="3478682"/>
                <a:ext cx="2223864" cy="306372"/>
                <a:chOff x="1187421" y="3963766"/>
                <a:chExt cx="2223864" cy="306372"/>
              </a:xfrm>
            </p:grpSpPr>
            <p:sp>
              <p:nvSpPr>
                <p:cNvPr id="310" name="正方形/長方形 309"/>
                <p:cNvSpPr/>
                <p:nvPr/>
              </p:nvSpPr>
              <p:spPr>
                <a:xfrm>
                  <a:off x="1187180" y="3963604"/>
                  <a:ext cx="2224551" cy="185737"/>
                </a:xfrm>
                <a:prstGeom prst="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200" dirty="0">
                      <a:solidFill>
                        <a:prstClr val="black"/>
                      </a:solidFill>
                    </a:rPr>
                    <a:t>DRAM</a:t>
                  </a:r>
                  <a:endParaRPr lang="ja-JP" altLang="en-US" sz="1200" dirty="0">
                    <a:solidFill>
                      <a:prstClr val="black"/>
                    </a:solidFill>
                  </a:endParaRPr>
                </a:p>
              </p:txBody>
            </p:sp>
            <p:sp>
              <p:nvSpPr>
                <p:cNvPr id="311" name="円/楕円 310"/>
                <p:cNvSpPr/>
                <p:nvPr/>
              </p:nvSpPr>
              <p:spPr>
                <a:xfrm>
                  <a:off x="1259632" y="4149080"/>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312" name="円/楕円 311"/>
                <p:cNvSpPr/>
                <p:nvPr/>
              </p:nvSpPr>
              <p:spPr>
                <a:xfrm>
                  <a:off x="1412032" y="4149080"/>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313" name="円/楕円 312"/>
                <p:cNvSpPr/>
                <p:nvPr/>
              </p:nvSpPr>
              <p:spPr>
                <a:xfrm>
                  <a:off x="1564432" y="4149080"/>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314" name="円/楕円 313"/>
                <p:cNvSpPr/>
                <p:nvPr/>
              </p:nvSpPr>
              <p:spPr>
                <a:xfrm>
                  <a:off x="1716832" y="4149080"/>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315" name="円/楕円 314"/>
                <p:cNvSpPr/>
                <p:nvPr/>
              </p:nvSpPr>
              <p:spPr>
                <a:xfrm>
                  <a:off x="1869232" y="4149080"/>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316" name="円/楕円 315"/>
                <p:cNvSpPr/>
                <p:nvPr/>
              </p:nvSpPr>
              <p:spPr>
                <a:xfrm>
                  <a:off x="2021632" y="4149080"/>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317" name="円/楕円 316"/>
                <p:cNvSpPr/>
                <p:nvPr/>
              </p:nvSpPr>
              <p:spPr>
                <a:xfrm>
                  <a:off x="2174032" y="4149080"/>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318" name="円/楕円 317"/>
                <p:cNvSpPr/>
                <p:nvPr/>
              </p:nvSpPr>
              <p:spPr>
                <a:xfrm>
                  <a:off x="2326432" y="4149080"/>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319" name="円/楕円 318"/>
                <p:cNvSpPr/>
                <p:nvPr/>
              </p:nvSpPr>
              <p:spPr>
                <a:xfrm>
                  <a:off x="2478832" y="4149080"/>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320" name="円/楕円 319"/>
                <p:cNvSpPr/>
                <p:nvPr/>
              </p:nvSpPr>
              <p:spPr>
                <a:xfrm>
                  <a:off x="2631232" y="4149080"/>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321" name="円/楕円 320"/>
                <p:cNvSpPr/>
                <p:nvPr/>
              </p:nvSpPr>
              <p:spPr>
                <a:xfrm>
                  <a:off x="2783632" y="4149080"/>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322" name="円/楕円 321"/>
                <p:cNvSpPr/>
                <p:nvPr/>
              </p:nvSpPr>
              <p:spPr>
                <a:xfrm>
                  <a:off x="2936032" y="4149080"/>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323" name="円/楕円 322"/>
                <p:cNvSpPr/>
                <p:nvPr/>
              </p:nvSpPr>
              <p:spPr>
                <a:xfrm>
                  <a:off x="3088432" y="4149080"/>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324" name="円/楕円 323"/>
                <p:cNvSpPr/>
                <p:nvPr/>
              </p:nvSpPr>
              <p:spPr>
                <a:xfrm>
                  <a:off x="3240832" y="4149080"/>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grpSp>
          <p:grpSp>
            <p:nvGrpSpPr>
              <p:cNvPr id="228492" name="グループ化 324"/>
              <p:cNvGrpSpPr>
                <a:grpSpLocks/>
              </p:cNvGrpSpPr>
              <p:nvPr/>
            </p:nvGrpSpPr>
            <p:grpSpPr bwMode="auto">
              <a:xfrm>
                <a:off x="1365582" y="3159940"/>
                <a:ext cx="2223864" cy="306372"/>
                <a:chOff x="1213182" y="3007540"/>
                <a:chExt cx="2223864" cy="306372"/>
              </a:xfrm>
            </p:grpSpPr>
            <p:sp>
              <p:nvSpPr>
                <p:cNvPr id="326" name="正方形/長方形 325"/>
                <p:cNvSpPr/>
                <p:nvPr/>
              </p:nvSpPr>
              <p:spPr>
                <a:xfrm>
                  <a:off x="1212819" y="3007032"/>
                  <a:ext cx="2224551" cy="185738"/>
                </a:xfrm>
                <a:prstGeom prst="rect">
                  <a:avLst/>
                </a:prstGeom>
                <a:solidFill>
                  <a:schemeClr val="accent2">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200" dirty="0">
                      <a:solidFill>
                        <a:prstClr val="black"/>
                      </a:solidFill>
                    </a:rPr>
                    <a:t>NVM/Flash</a:t>
                  </a:r>
                  <a:endParaRPr lang="ja-JP" altLang="en-US" sz="1200" dirty="0">
                    <a:solidFill>
                      <a:prstClr val="black"/>
                    </a:solidFill>
                  </a:endParaRPr>
                </a:p>
              </p:txBody>
            </p:sp>
            <p:sp>
              <p:nvSpPr>
                <p:cNvPr id="327" name="円/楕円 326"/>
                <p:cNvSpPr/>
                <p:nvPr/>
              </p:nvSpPr>
              <p:spPr>
                <a:xfrm>
                  <a:off x="1285393" y="3192854"/>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328" name="円/楕円 327"/>
                <p:cNvSpPr/>
                <p:nvPr/>
              </p:nvSpPr>
              <p:spPr>
                <a:xfrm>
                  <a:off x="1437793" y="3192854"/>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329" name="円/楕円 328"/>
                <p:cNvSpPr/>
                <p:nvPr/>
              </p:nvSpPr>
              <p:spPr>
                <a:xfrm>
                  <a:off x="1590193" y="3192854"/>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330" name="円/楕円 329"/>
                <p:cNvSpPr/>
                <p:nvPr/>
              </p:nvSpPr>
              <p:spPr>
                <a:xfrm>
                  <a:off x="1742593" y="3192854"/>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331" name="円/楕円 330"/>
                <p:cNvSpPr/>
                <p:nvPr/>
              </p:nvSpPr>
              <p:spPr>
                <a:xfrm>
                  <a:off x="1894993" y="3192854"/>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332" name="円/楕円 331"/>
                <p:cNvSpPr/>
                <p:nvPr/>
              </p:nvSpPr>
              <p:spPr>
                <a:xfrm>
                  <a:off x="2047393" y="3192854"/>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333" name="円/楕円 332"/>
                <p:cNvSpPr/>
                <p:nvPr/>
              </p:nvSpPr>
              <p:spPr>
                <a:xfrm>
                  <a:off x="2199793" y="3192854"/>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334" name="円/楕円 333"/>
                <p:cNvSpPr/>
                <p:nvPr/>
              </p:nvSpPr>
              <p:spPr>
                <a:xfrm>
                  <a:off x="2352193" y="3192854"/>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335" name="円/楕円 334"/>
                <p:cNvSpPr/>
                <p:nvPr/>
              </p:nvSpPr>
              <p:spPr>
                <a:xfrm>
                  <a:off x="2504593" y="3192854"/>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336" name="円/楕円 335"/>
                <p:cNvSpPr/>
                <p:nvPr/>
              </p:nvSpPr>
              <p:spPr>
                <a:xfrm>
                  <a:off x="2656993" y="3192854"/>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337" name="円/楕円 336"/>
                <p:cNvSpPr/>
                <p:nvPr/>
              </p:nvSpPr>
              <p:spPr>
                <a:xfrm>
                  <a:off x="2809393" y="3192854"/>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338" name="円/楕円 337"/>
                <p:cNvSpPr/>
                <p:nvPr/>
              </p:nvSpPr>
              <p:spPr>
                <a:xfrm>
                  <a:off x="2961793" y="3192854"/>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339" name="円/楕円 338"/>
                <p:cNvSpPr/>
                <p:nvPr/>
              </p:nvSpPr>
              <p:spPr>
                <a:xfrm>
                  <a:off x="3114193" y="3192854"/>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340" name="円/楕円 339"/>
                <p:cNvSpPr/>
                <p:nvPr/>
              </p:nvSpPr>
              <p:spPr>
                <a:xfrm>
                  <a:off x="3266593" y="3192854"/>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grpSp>
          <p:grpSp>
            <p:nvGrpSpPr>
              <p:cNvPr id="228493" name="グループ化 340"/>
              <p:cNvGrpSpPr>
                <a:grpSpLocks/>
              </p:cNvGrpSpPr>
              <p:nvPr/>
            </p:nvGrpSpPr>
            <p:grpSpPr bwMode="auto">
              <a:xfrm>
                <a:off x="1356995" y="2842980"/>
                <a:ext cx="2223864" cy="306372"/>
                <a:chOff x="1213182" y="3007540"/>
                <a:chExt cx="2223864" cy="306372"/>
              </a:xfrm>
            </p:grpSpPr>
            <p:sp>
              <p:nvSpPr>
                <p:cNvPr id="342" name="正方形/長方形 341"/>
                <p:cNvSpPr/>
                <p:nvPr/>
              </p:nvSpPr>
              <p:spPr>
                <a:xfrm>
                  <a:off x="1212941" y="3008080"/>
                  <a:ext cx="2224551" cy="185737"/>
                </a:xfrm>
                <a:prstGeom prst="rect">
                  <a:avLst/>
                </a:prstGeom>
                <a:solidFill>
                  <a:schemeClr val="accent2">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200" dirty="0">
                      <a:solidFill>
                        <a:prstClr val="black"/>
                      </a:solidFill>
                    </a:rPr>
                    <a:t>NVM/Flash</a:t>
                  </a:r>
                  <a:endParaRPr lang="ja-JP" altLang="en-US" sz="1200" dirty="0">
                    <a:solidFill>
                      <a:prstClr val="black"/>
                    </a:solidFill>
                  </a:endParaRPr>
                </a:p>
              </p:txBody>
            </p:sp>
            <p:sp>
              <p:nvSpPr>
                <p:cNvPr id="343" name="円/楕円 342"/>
                <p:cNvSpPr/>
                <p:nvPr/>
              </p:nvSpPr>
              <p:spPr>
                <a:xfrm>
                  <a:off x="1285393" y="3192854"/>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344" name="円/楕円 343"/>
                <p:cNvSpPr/>
                <p:nvPr/>
              </p:nvSpPr>
              <p:spPr>
                <a:xfrm>
                  <a:off x="1437793" y="3192854"/>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345" name="円/楕円 344"/>
                <p:cNvSpPr/>
                <p:nvPr/>
              </p:nvSpPr>
              <p:spPr>
                <a:xfrm>
                  <a:off x="1590193" y="3192854"/>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346" name="円/楕円 345"/>
                <p:cNvSpPr/>
                <p:nvPr/>
              </p:nvSpPr>
              <p:spPr>
                <a:xfrm>
                  <a:off x="1742593" y="3192854"/>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347" name="円/楕円 346"/>
                <p:cNvSpPr/>
                <p:nvPr/>
              </p:nvSpPr>
              <p:spPr>
                <a:xfrm>
                  <a:off x="1894993" y="3192854"/>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348" name="円/楕円 347"/>
                <p:cNvSpPr/>
                <p:nvPr/>
              </p:nvSpPr>
              <p:spPr>
                <a:xfrm>
                  <a:off x="2047393" y="3192854"/>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349" name="円/楕円 348"/>
                <p:cNvSpPr/>
                <p:nvPr/>
              </p:nvSpPr>
              <p:spPr>
                <a:xfrm>
                  <a:off x="2199793" y="3192854"/>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350" name="円/楕円 349"/>
                <p:cNvSpPr/>
                <p:nvPr/>
              </p:nvSpPr>
              <p:spPr>
                <a:xfrm>
                  <a:off x="2352193" y="3192854"/>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351" name="円/楕円 350"/>
                <p:cNvSpPr/>
                <p:nvPr/>
              </p:nvSpPr>
              <p:spPr>
                <a:xfrm>
                  <a:off x="2504593" y="3192854"/>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352" name="円/楕円 351"/>
                <p:cNvSpPr/>
                <p:nvPr/>
              </p:nvSpPr>
              <p:spPr>
                <a:xfrm>
                  <a:off x="2656993" y="3192854"/>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353" name="円/楕円 352"/>
                <p:cNvSpPr/>
                <p:nvPr/>
              </p:nvSpPr>
              <p:spPr>
                <a:xfrm>
                  <a:off x="2809393" y="3192854"/>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354" name="円/楕円 353"/>
                <p:cNvSpPr/>
                <p:nvPr/>
              </p:nvSpPr>
              <p:spPr>
                <a:xfrm>
                  <a:off x="2961793" y="3192854"/>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355" name="円/楕円 354"/>
                <p:cNvSpPr/>
                <p:nvPr/>
              </p:nvSpPr>
              <p:spPr>
                <a:xfrm>
                  <a:off x="3114193" y="3192854"/>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356" name="円/楕円 355"/>
                <p:cNvSpPr/>
                <p:nvPr/>
              </p:nvSpPr>
              <p:spPr>
                <a:xfrm>
                  <a:off x="3266593" y="3192854"/>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grpSp>
          <p:grpSp>
            <p:nvGrpSpPr>
              <p:cNvPr id="228494" name="グループ化 356"/>
              <p:cNvGrpSpPr>
                <a:grpSpLocks/>
              </p:cNvGrpSpPr>
              <p:nvPr/>
            </p:nvGrpSpPr>
            <p:grpSpPr bwMode="auto">
              <a:xfrm>
                <a:off x="1348408" y="2526020"/>
                <a:ext cx="2223864" cy="306372"/>
                <a:chOff x="1213182" y="3007540"/>
                <a:chExt cx="2223864" cy="306372"/>
              </a:xfrm>
            </p:grpSpPr>
            <p:sp>
              <p:nvSpPr>
                <p:cNvPr id="358" name="正方形/長方形 357"/>
                <p:cNvSpPr/>
                <p:nvPr/>
              </p:nvSpPr>
              <p:spPr>
                <a:xfrm>
                  <a:off x="1213061" y="3007540"/>
                  <a:ext cx="2224551" cy="185737"/>
                </a:xfrm>
                <a:prstGeom prst="rect">
                  <a:avLst/>
                </a:prstGeom>
                <a:solidFill>
                  <a:schemeClr val="accent2">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200" dirty="0">
                      <a:solidFill>
                        <a:prstClr val="black"/>
                      </a:solidFill>
                    </a:rPr>
                    <a:t>NVM/Flash</a:t>
                  </a:r>
                  <a:endParaRPr lang="ja-JP" altLang="en-US" sz="1200" dirty="0">
                    <a:solidFill>
                      <a:prstClr val="black"/>
                    </a:solidFill>
                  </a:endParaRPr>
                </a:p>
              </p:txBody>
            </p:sp>
            <p:sp>
              <p:nvSpPr>
                <p:cNvPr id="359" name="円/楕円 358"/>
                <p:cNvSpPr/>
                <p:nvPr/>
              </p:nvSpPr>
              <p:spPr>
                <a:xfrm>
                  <a:off x="1285393" y="3192854"/>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360" name="円/楕円 359"/>
                <p:cNvSpPr/>
                <p:nvPr/>
              </p:nvSpPr>
              <p:spPr>
                <a:xfrm>
                  <a:off x="1437793" y="3192854"/>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361" name="円/楕円 360"/>
                <p:cNvSpPr/>
                <p:nvPr/>
              </p:nvSpPr>
              <p:spPr>
                <a:xfrm>
                  <a:off x="1590193" y="3192854"/>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362" name="円/楕円 361"/>
                <p:cNvSpPr/>
                <p:nvPr/>
              </p:nvSpPr>
              <p:spPr>
                <a:xfrm>
                  <a:off x="1742593" y="3192854"/>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363" name="円/楕円 362"/>
                <p:cNvSpPr/>
                <p:nvPr/>
              </p:nvSpPr>
              <p:spPr>
                <a:xfrm>
                  <a:off x="1894993" y="3192854"/>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364" name="円/楕円 363"/>
                <p:cNvSpPr/>
                <p:nvPr/>
              </p:nvSpPr>
              <p:spPr>
                <a:xfrm>
                  <a:off x="2047393" y="3192854"/>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365" name="円/楕円 364"/>
                <p:cNvSpPr/>
                <p:nvPr/>
              </p:nvSpPr>
              <p:spPr>
                <a:xfrm>
                  <a:off x="2199793" y="3192854"/>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366" name="円/楕円 365"/>
                <p:cNvSpPr/>
                <p:nvPr/>
              </p:nvSpPr>
              <p:spPr>
                <a:xfrm>
                  <a:off x="2352193" y="3192854"/>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367" name="円/楕円 366"/>
                <p:cNvSpPr/>
                <p:nvPr/>
              </p:nvSpPr>
              <p:spPr>
                <a:xfrm>
                  <a:off x="2504593" y="3192854"/>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368" name="円/楕円 367"/>
                <p:cNvSpPr/>
                <p:nvPr/>
              </p:nvSpPr>
              <p:spPr>
                <a:xfrm>
                  <a:off x="2656993" y="3192854"/>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369" name="円/楕円 368"/>
                <p:cNvSpPr/>
                <p:nvPr/>
              </p:nvSpPr>
              <p:spPr>
                <a:xfrm>
                  <a:off x="2809393" y="3192854"/>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370" name="円/楕円 369"/>
                <p:cNvSpPr/>
                <p:nvPr/>
              </p:nvSpPr>
              <p:spPr>
                <a:xfrm>
                  <a:off x="2961793" y="3192854"/>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371" name="円/楕円 370"/>
                <p:cNvSpPr/>
                <p:nvPr/>
              </p:nvSpPr>
              <p:spPr>
                <a:xfrm>
                  <a:off x="3114193" y="3192854"/>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372" name="円/楕円 371"/>
                <p:cNvSpPr/>
                <p:nvPr/>
              </p:nvSpPr>
              <p:spPr>
                <a:xfrm>
                  <a:off x="3266593" y="3192854"/>
                  <a:ext cx="108012"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grpSp>
          <p:grpSp>
            <p:nvGrpSpPr>
              <p:cNvPr id="228495" name="グループ化 372"/>
              <p:cNvGrpSpPr>
                <a:grpSpLocks/>
              </p:cNvGrpSpPr>
              <p:nvPr/>
            </p:nvGrpSpPr>
            <p:grpSpPr bwMode="auto">
              <a:xfrm>
                <a:off x="3447238" y="2711334"/>
                <a:ext cx="468997" cy="2166210"/>
                <a:chOff x="3294838" y="2558934"/>
                <a:chExt cx="468997" cy="2166210"/>
              </a:xfrm>
            </p:grpSpPr>
            <p:cxnSp>
              <p:nvCxnSpPr>
                <p:cNvPr id="374" name="直線コネクタ 373"/>
                <p:cNvCxnSpPr/>
                <p:nvPr/>
              </p:nvCxnSpPr>
              <p:spPr>
                <a:xfrm flipH="1">
                  <a:off x="3295557" y="2559357"/>
                  <a:ext cx="8466" cy="2165349"/>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5" name="直線コネクタ 374"/>
                <p:cNvCxnSpPr/>
                <p:nvPr/>
              </p:nvCxnSpPr>
              <p:spPr>
                <a:xfrm>
                  <a:off x="3761210" y="4459594"/>
                  <a:ext cx="2117" cy="265112"/>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6" name="直線コネクタ 375"/>
                <p:cNvCxnSpPr/>
                <p:nvPr/>
              </p:nvCxnSpPr>
              <p:spPr>
                <a:xfrm>
                  <a:off x="3295557" y="4724706"/>
                  <a:ext cx="467770"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28496" name="グループ化 376"/>
              <p:cNvGrpSpPr>
                <a:grpSpLocks/>
              </p:cNvGrpSpPr>
              <p:nvPr/>
            </p:nvGrpSpPr>
            <p:grpSpPr bwMode="auto">
              <a:xfrm>
                <a:off x="3284240" y="2717304"/>
                <a:ext cx="782470" cy="2232248"/>
                <a:chOff x="3294838" y="2558934"/>
                <a:chExt cx="468997" cy="2166210"/>
              </a:xfrm>
            </p:grpSpPr>
            <p:cxnSp>
              <p:nvCxnSpPr>
                <p:cNvPr id="378" name="直線コネクタ 377"/>
                <p:cNvCxnSpPr/>
                <p:nvPr/>
              </p:nvCxnSpPr>
              <p:spPr>
                <a:xfrm flipH="1">
                  <a:off x="3295282" y="2558173"/>
                  <a:ext cx="8880" cy="2167533"/>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9" name="直線コネクタ 378"/>
                <p:cNvCxnSpPr/>
                <p:nvPr/>
              </p:nvCxnSpPr>
              <p:spPr>
                <a:xfrm>
                  <a:off x="3763413" y="4399112"/>
                  <a:ext cx="0" cy="326593"/>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0" name="直線コネクタ 379"/>
                <p:cNvCxnSpPr/>
                <p:nvPr/>
              </p:nvCxnSpPr>
              <p:spPr>
                <a:xfrm>
                  <a:off x="3295282" y="4725706"/>
                  <a:ext cx="468132"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381" name="直線コネクタ 380"/>
              <p:cNvCxnSpPr/>
              <p:nvPr/>
            </p:nvCxnSpPr>
            <p:spPr>
              <a:xfrm>
                <a:off x="4364447" y="4611994"/>
                <a:ext cx="27515" cy="657225"/>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382" name="円/楕円 381"/>
              <p:cNvSpPr/>
              <p:nvPr/>
            </p:nvSpPr>
            <p:spPr>
              <a:xfrm>
                <a:off x="4292352" y="5269990"/>
                <a:ext cx="216024" cy="242116"/>
              </a:xfrm>
              <a:prstGeom prst="ellipse">
                <a:avLst/>
              </a:prstGeom>
              <a:gradFill flip="none" rotWithShape="1">
                <a:gsLst>
                  <a:gs pos="0">
                    <a:schemeClr val="tx1">
                      <a:lumMod val="65000"/>
                      <a:lumOff val="35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grpSp>
            <p:nvGrpSpPr>
              <p:cNvPr id="228501" name="グループ化 382"/>
              <p:cNvGrpSpPr>
                <a:grpSpLocks/>
              </p:cNvGrpSpPr>
              <p:nvPr/>
            </p:nvGrpSpPr>
            <p:grpSpPr bwMode="auto">
              <a:xfrm>
                <a:off x="1451745" y="2719928"/>
                <a:ext cx="2767364" cy="2373640"/>
                <a:chOff x="3294838" y="2558934"/>
                <a:chExt cx="468997" cy="2166210"/>
              </a:xfrm>
            </p:grpSpPr>
            <p:cxnSp>
              <p:nvCxnSpPr>
                <p:cNvPr id="384" name="直線コネクタ 383"/>
                <p:cNvCxnSpPr/>
                <p:nvPr/>
              </p:nvCxnSpPr>
              <p:spPr>
                <a:xfrm flipH="1">
                  <a:off x="3294882" y="2558721"/>
                  <a:ext cx="8609" cy="216591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5" name="直線コネクタ 384"/>
                <p:cNvCxnSpPr/>
                <p:nvPr/>
              </p:nvCxnSpPr>
              <p:spPr>
                <a:xfrm flipH="1">
                  <a:off x="3763715" y="4285654"/>
                  <a:ext cx="0" cy="438977"/>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6" name="直線コネクタ 385"/>
                <p:cNvCxnSpPr/>
                <p:nvPr/>
              </p:nvCxnSpPr>
              <p:spPr>
                <a:xfrm>
                  <a:off x="3294882" y="4724631"/>
                  <a:ext cx="468833"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87" name="円/楕円 386"/>
              <p:cNvSpPr/>
              <p:nvPr/>
            </p:nvSpPr>
            <p:spPr>
              <a:xfrm>
                <a:off x="1824524" y="4877106"/>
                <a:ext cx="69847" cy="73025"/>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388" name="円/楕円 387"/>
              <p:cNvSpPr/>
              <p:nvPr/>
            </p:nvSpPr>
            <p:spPr>
              <a:xfrm>
                <a:off x="1979035" y="4877106"/>
                <a:ext cx="69849" cy="73025"/>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389" name="円/楕円 388"/>
              <p:cNvSpPr/>
              <p:nvPr/>
            </p:nvSpPr>
            <p:spPr>
              <a:xfrm>
                <a:off x="2129314" y="4877106"/>
                <a:ext cx="69847" cy="73025"/>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390" name="円/楕円 389"/>
              <p:cNvSpPr/>
              <p:nvPr/>
            </p:nvSpPr>
            <p:spPr>
              <a:xfrm>
                <a:off x="2283826" y="4877106"/>
                <a:ext cx="69849" cy="73025"/>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391" name="円/楕円 390"/>
              <p:cNvSpPr/>
              <p:nvPr/>
            </p:nvSpPr>
            <p:spPr>
              <a:xfrm>
                <a:off x="2434105" y="4877106"/>
                <a:ext cx="69847" cy="73025"/>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392" name="円/楕円 391"/>
              <p:cNvSpPr/>
              <p:nvPr/>
            </p:nvSpPr>
            <p:spPr>
              <a:xfrm>
                <a:off x="2588617" y="4877106"/>
                <a:ext cx="69849" cy="73025"/>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393" name="円/楕円 392"/>
              <p:cNvSpPr/>
              <p:nvPr/>
            </p:nvSpPr>
            <p:spPr>
              <a:xfrm>
                <a:off x="2738896" y="4877106"/>
                <a:ext cx="71964" cy="73025"/>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394" name="円/楕円 393"/>
              <p:cNvSpPr/>
              <p:nvPr/>
            </p:nvSpPr>
            <p:spPr>
              <a:xfrm>
                <a:off x="2891291" y="4877106"/>
                <a:ext cx="69847" cy="73025"/>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cxnSp>
            <p:nvCxnSpPr>
              <p:cNvPr id="395" name="直線コネクタ 394"/>
              <p:cNvCxnSpPr/>
              <p:nvPr/>
            </p:nvCxnSpPr>
            <p:spPr>
              <a:xfrm flipH="1">
                <a:off x="1610746" y="2711757"/>
                <a:ext cx="16933" cy="2381249"/>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6" name="直線コネクタ 395"/>
              <p:cNvCxnSpPr/>
              <p:nvPr/>
            </p:nvCxnSpPr>
            <p:spPr>
              <a:xfrm flipH="1">
                <a:off x="1761026" y="2716520"/>
                <a:ext cx="19049" cy="2382836"/>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7" name="直線コネクタ 396"/>
              <p:cNvCxnSpPr/>
              <p:nvPr/>
            </p:nvCxnSpPr>
            <p:spPr>
              <a:xfrm flipH="1">
                <a:off x="1915537" y="2711757"/>
                <a:ext cx="16933" cy="2381249"/>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8" name="直線コネクタ 397"/>
              <p:cNvCxnSpPr/>
              <p:nvPr/>
            </p:nvCxnSpPr>
            <p:spPr>
              <a:xfrm flipH="1">
                <a:off x="2065816" y="2716520"/>
                <a:ext cx="19049" cy="2382836"/>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9" name="直線コネクタ 398"/>
              <p:cNvCxnSpPr/>
              <p:nvPr/>
            </p:nvCxnSpPr>
            <p:spPr>
              <a:xfrm flipH="1">
                <a:off x="2220328" y="2716520"/>
                <a:ext cx="16933" cy="2382836"/>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0" name="直線コネクタ 399"/>
              <p:cNvCxnSpPr/>
              <p:nvPr/>
            </p:nvCxnSpPr>
            <p:spPr>
              <a:xfrm flipH="1">
                <a:off x="2370607" y="2716520"/>
                <a:ext cx="19049" cy="2382836"/>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1" name="直線コネクタ 400"/>
              <p:cNvCxnSpPr/>
              <p:nvPr/>
            </p:nvCxnSpPr>
            <p:spPr>
              <a:xfrm flipH="1">
                <a:off x="2523003" y="2716520"/>
                <a:ext cx="19049" cy="2382836"/>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2" name="直線コネクタ 401"/>
              <p:cNvCxnSpPr/>
              <p:nvPr/>
            </p:nvCxnSpPr>
            <p:spPr>
              <a:xfrm flipH="1">
                <a:off x="2677514" y="2716520"/>
                <a:ext cx="16933" cy="2382836"/>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3" name="直線コネクタ 402"/>
              <p:cNvCxnSpPr/>
              <p:nvPr/>
            </p:nvCxnSpPr>
            <p:spPr>
              <a:xfrm flipH="1">
                <a:off x="2827793" y="2716520"/>
                <a:ext cx="19049" cy="2382836"/>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4" name="直線コネクタ 403"/>
              <p:cNvCxnSpPr/>
              <p:nvPr/>
            </p:nvCxnSpPr>
            <p:spPr>
              <a:xfrm flipH="1">
                <a:off x="2982305" y="2716520"/>
                <a:ext cx="16933" cy="2382836"/>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5" name="直線コネクタ 404"/>
              <p:cNvCxnSpPr/>
              <p:nvPr/>
            </p:nvCxnSpPr>
            <p:spPr>
              <a:xfrm flipH="1">
                <a:off x="3132584" y="2716520"/>
                <a:ext cx="19049" cy="2382836"/>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09" name="円/楕円 408"/>
            <p:cNvSpPr/>
            <p:nvPr/>
          </p:nvSpPr>
          <p:spPr bwMode="auto">
            <a:xfrm>
              <a:off x="4878833" y="4466568"/>
              <a:ext cx="81009" cy="121058"/>
            </a:xfrm>
            <a:prstGeom prst="ellipse">
              <a:avLst/>
            </a:prstGeom>
            <a:gradFill flip="none" rotWithShape="1">
              <a:gsLst>
                <a:gs pos="0">
                  <a:srgbClr val="FFC000"/>
                </a:gs>
                <a:gs pos="8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410" name="円/楕円 409"/>
            <p:cNvSpPr/>
            <p:nvPr/>
          </p:nvSpPr>
          <p:spPr bwMode="auto">
            <a:xfrm>
              <a:off x="4838328" y="5131452"/>
              <a:ext cx="162018" cy="242116"/>
            </a:xfrm>
            <a:prstGeom prst="ellipse">
              <a:avLst/>
            </a:prstGeom>
            <a:gradFill flip="none" rotWithShape="1">
              <a:gsLst>
                <a:gs pos="0">
                  <a:schemeClr val="tx1">
                    <a:lumMod val="65000"/>
                    <a:lumOff val="35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cxnSp>
          <p:nvCxnSpPr>
            <p:cNvPr id="411" name="直線コネクタ 410"/>
            <p:cNvCxnSpPr/>
            <p:nvPr/>
          </p:nvCxnSpPr>
          <p:spPr bwMode="auto">
            <a:xfrm>
              <a:off x="4919663" y="4467225"/>
              <a:ext cx="0" cy="663575"/>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nvGrpSpPr>
            <p:cNvPr id="228461" name="グループ化 1144"/>
            <p:cNvGrpSpPr>
              <a:grpSpLocks/>
            </p:cNvGrpSpPr>
            <p:nvPr/>
          </p:nvGrpSpPr>
          <p:grpSpPr bwMode="auto">
            <a:xfrm rot="7941982">
              <a:off x="4308475" y="3498850"/>
              <a:ext cx="1249363" cy="398463"/>
              <a:chOff x="5760874" y="3068960"/>
              <a:chExt cx="1249161" cy="531265"/>
            </a:xfrm>
          </p:grpSpPr>
          <p:sp>
            <p:nvSpPr>
              <p:cNvPr id="357" name="正方形/長方形 356"/>
              <p:cNvSpPr/>
              <p:nvPr/>
            </p:nvSpPr>
            <p:spPr>
              <a:xfrm>
                <a:off x="5929513" y="3068086"/>
                <a:ext cx="1017422" cy="46565"/>
              </a:xfrm>
              <a:prstGeom prst="rect">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373" name="正方形/長方形 372"/>
              <p:cNvSpPr/>
              <p:nvPr/>
            </p:nvSpPr>
            <p:spPr>
              <a:xfrm>
                <a:off x="5931212" y="3149096"/>
                <a:ext cx="1017423" cy="46565"/>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377" name="正方形/長方形 376"/>
              <p:cNvSpPr/>
              <p:nvPr/>
            </p:nvSpPr>
            <p:spPr>
              <a:xfrm>
                <a:off x="5930669" y="3229968"/>
                <a:ext cx="1017423" cy="46565"/>
              </a:xfrm>
              <a:prstGeom prst="rect">
                <a:avLst/>
              </a:prstGeom>
              <a:solidFill>
                <a:srgbClr val="FFFF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383" name="正方形/長方形 382"/>
              <p:cNvSpPr/>
              <p:nvPr/>
            </p:nvSpPr>
            <p:spPr>
              <a:xfrm>
                <a:off x="5930662" y="3312679"/>
                <a:ext cx="1017423" cy="44449"/>
              </a:xfrm>
              <a:prstGeom prst="rect">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406" name="正方形/長方形 405"/>
              <p:cNvSpPr/>
              <p:nvPr/>
            </p:nvSpPr>
            <p:spPr>
              <a:xfrm>
                <a:off x="5929584" y="3391711"/>
                <a:ext cx="1017423" cy="46565"/>
              </a:xfrm>
              <a:prstGeom prst="rect">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407" name="正方形/長方形 406"/>
              <p:cNvSpPr/>
              <p:nvPr/>
            </p:nvSpPr>
            <p:spPr>
              <a:xfrm>
                <a:off x="5930111" y="3474146"/>
                <a:ext cx="1017423" cy="46565"/>
              </a:xfrm>
              <a:prstGeom prst="rect">
                <a:avLst/>
              </a:prstGeom>
              <a:solidFill>
                <a:srgbClr val="0070C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408" name="正方形/長方形 407"/>
              <p:cNvSpPr/>
              <p:nvPr/>
            </p:nvSpPr>
            <p:spPr>
              <a:xfrm>
                <a:off x="5930742" y="3553591"/>
                <a:ext cx="1017422" cy="46565"/>
              </a:xfrm>
              <a:prstGeom prst="rect">
                <a:avLst/>
              </a:prstGeom>
              <a:solidFill>
                <a:srgbClr val="7030A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cxnSp>
            <p:nvCxnSpPr>
              <p:cNvPr id="412" name="直線矢印コネクタ 411"/>
              <p:cNvCxnSpPr/>
              <p:nvPr/>
            </p:nvCxnSpPr>
            <p:spPr>
              <a:xfrm flipH="1">
                <a:off x="5761143" y="3115117"/>
                <a:ext cx="1249161" cy="0"/>
              </a:xfrm>
              <a:prstGeom prst="straightConnector1">
                <a:avLst/>
              </a:prstGeom>
              <a:ln>
                <a:solidFill>
                  <a:schemeClr val="tx1"/>
                </a:solidFill>
                <a:headEnd type="none" w="med" len="med"/>
                <a:tailEnd type="triangle" w="sm" len="med"/>
              </a:ln>
            </p:spPr>
            <p:style>
              <a:lnRef idx="1">
                <a:schemeClr val="accent1"/>
              </a:lnRef>
              <a:fillRef idx="0">
                <a:schemeClr val="accent1"/>
              </a:fillRef>
              <a:effectRef idx="0">
                <a:schemeClr val="accent1"/>
              </a:effectRef>
              <a:fontRef idx="minor">
                <a:schemeClr val="tx1"/>
              </a:fontRef>
            </p:style>
          </p:cxnSp>
          <p:cxnSp>
            <p:nvCxnSpPr>
              <p:cNvPr id="413" name="直線矢印コネクタ 412"/>
              <p:cNvCxnSpPr/>
              <p:nvPr/>
            </p:nvCxnSpPr>
            <p:spPr>
              <a:xfrm flipH="1">
                <a:off x="5760600" y="3195989"/>
                <a:ext cx="1249161" cy="0"/>
              </a:xfrm>
              <a:prstGeom prst="straightConnector1">
                <a:avLst/>
              </a:prstGeom>
              <a:ln>
                <a:solidFill>
                  <a:schemeClr val="tx1"/>
                </a:solidFill>
                <a:headEnd type="none" w="med" len="med"/>
                <a:tailEnd type="triangle" w="sm" len="med"/>
              </a:ln>
            </p:spPr>
            <p:style>
              <a:lnRef idx="1">
                <a:schemeClr val="accent1"/>
              </a:lnRef>
              <a:fillRef idx="0">
                <a:schemeClr val="accent1"/>
              </a:fillRef>
              <a:effectRef idx="0">
                <a:schemeClr val="accent1"/>
              </a:effectRef>
              <a:fontRef idx="minor">
                <a:schemeClr val="tx1"/>
              </a:fontRef>
            </p:style>
          </p:cxnSp>
          <p:cxnSp>
            <p:nvCxnSpPr>
              <p:cNvPr id="414" name="直線矢印コネクタ 413"/>
              <p:cNvCxnSpPr/>
              <p:nvPr/>
            </p:nvCxnSpPr>
            <p:spPr>
              <a:xfrm flipH="1">
                <a:off x="5760057" y="3276860"/>
                <a:ext cx="1249161" cy="0"/>
              </a:xfrm>
              <a:prstGeom prst="straightConnector1">
                <a:avLst/>
              </a:prstGeom>
              <a:ln>
                <a:solidFill>
                  <a:schemeClr val="tx1"/>
                </a:solidFill>
                <a:headEnd type="none" w="med" len="med"/>
                <a:tailEnd type="triangle" w="sm" len="med"/>
              </a:ln>
            </p:spPr>
            <p:style>
              <a:lnRef idx="1">
                <a:schemeClr val="accent1"/>
              </a:lnRef>
              <a:fillRef idx="0">
                <a:schemeClr val="accent1"/>
              </a:fillRef>
              <a:effectRef idx="0">
                <a:schemeClr val="accent1"/>
              </a:effectRef>
              <a:fontRef idx="minor">
                <a:schemeClr val="tx1"/>
              </a:fontRef>
            </p:style>
          </p:cxnSp>
          <p:cxnSp>
            <p:nvCxnSpPr>
              <p:cNvPr id="415" name="直線矢印コネクタ 414"/>
              <p:cNvCxnSpPr/>
              <p:nvPr/>
            </p:nvCxnSpPr>
            <p:spPr>
              <a:xfrm flipH="1">
                <a:off x="5760687" y="3356306"/>
                <a:ext cx="1249160" cy="0"/>
              </a:xfrm>
              <a:prstGeom prst="straightConnector1">
                <a:avLst/>
              </a:prstGeom>
              <a:ln>
                <a:solidFill>
                  <a:schemeClr val="tx1"/>
                </a:solidFill>
                <a:headEnd type="none" w="med" len="med"/>
                <a:tailEnd type="triangle" w="sm" len="med"/>
              </a:ln>
            </p:spPr>
            <p:style>
              <a:lnRef idx="1">
                <a:schemeClr val="accent1"/>
              </a:lnRef>
              <a:fillRef idx="0">
                <a:schemeClr val="accent1"/>
              </a:fillRef>
              <a:effectRef idx="0">
                <a:schemeClr val="accent1"/>
              </a:effectRef>
              <a:fontRef idx="minor">
                <a:schemeClr val="tx1"/>
              </a:fontRef>
            </p:style>
          </p:cxnSp>
          <p:cxnSp>
            <p:nvCxnSpPr>
              <p:cNvPr id="416" name="直線矢印コネクタ 415"/>
              <p:cNvCxnSpPr/>
              <p:nvPr/>
            </p:nvCxnSpPr>
            <p:spPr>
              <a:xfrm flipH="1">
                <a:off x="5760042" y="3440167"/>
                <a:ext cx="1249161" cy="0"/>
              </a:xfrm>
              <a:prstGeom prst="straightConnector1">
                <a:avLst/>
              </a:prstGeom>
              <a:ln>
                <a:solidFill>
                  <a:schemeClr val="tx1"/>
                </a:solidFill>
                <a:headEnd type="none" w="med" len="med"/>
                <a:tailEnd type="triangle" w="sm" len="med"/>
              </a:ln>
            </p:spPr>
            <p:style>
              <a:lnRef idx="1">
                <a:schemeClr val="accent1"/>
              </a:lnRef>
              <a:fillRef idx="0">
                <a:schemeClr val="accent1"/>
              </a:fillRef>
              <a:effectRef idx="0">
                <a:schemeClr val="accent1"/>
              </a:effectRef>
              <a:fontRef idx="minor">
                <a:schemeClr val="tx1"/>
              </a:fontRef>
            </p:style>
          </p:cxnSp>
          <p:cxnSp>
            <p:nvCxnSpPr>
              <p:cNvPr id="417" name="直線矢印コネクタ 416"/>
              <p:cNvCxnSpPr/>
              <p:nvPr/>
            </p:nvCxnSpPr>
            <p:spPr>
              <a:xfrm flipH="1">
                <a:off x="5760672" y="3519612"/>
                <a:ext cx="1249160" cy="0"/>
              </a:xfrm>
              <a:prstGeom prst="straightConnector1">
                <a:avLst/>
              </a:prstGeom>
              <a:ln>
                <a:solidFill>
                  <a:schemeClr val="tx1"/>
                </a:solidFill>
                <a:headEnd type="none" w="med" len="med"/>
                <a:tailEnd type="triangle" w="sm" len="med"/>
              </a:ln>
            </p:spPr>
            <p:style>
              <a:lnRef idx="1">
                <a:schemeClr val="accent1"/>
              </a:lnRef>
              <a:fillRef idx="0">
                <a:schemeClr val="accent1"/>
              </a:fillRef>
              <a:effectRef idx="0">
                <a:schemeClr val="accent1"/>
              </a:effectRef>
              <a:fontRef idx="minor">
                <a:schemeClr val="tx1"/>
              </a:fontRef>
            </p:style>
          </p:cxnSp>
          <p:cxnSp>
            <p:nvCxnSpPr>
              <p:cNvPr id="418" name="直線矢印コネクタ 417"/>
              <p:cNvCxnSpPr/>
              <p:nvPr/>
            </p:nvCxnSpPr>
            <p:spPr>
              <a:xfrm flipH="1">
                <a:off x="5760129" y="3600484"/>
                <a:ext cx="1249160" cy="0"/>
              </a:xfrm>
              <a:prstGeom prst="straightConnector1">
                <a:avLst/>
              </a:prstGeom>
              <a:ln>
                <a:solidFill>
                  <a:schemeClr val="tx1"/>
                </a:solidFill>
                <a:headEnd type="none" w="med" len="med"/>
                <a:tailEnd type="triangle" w="sm" len="med"/>
              </a:ln>
            </p:spPr>
            <p:style>
              <a:lnRef idx="1">
                <a:schemeClr val="accent1"/>
              </a:lnRef>
              <a:fillRef idx="0">
                <a:schemeClr val="accent1"/>
              </a:fillRef>
              <a:effectRef idx="0">
                <a:schemeClr val="accent1"/>
              </a:effectRef>
              <a:fontRef idx="minor">
                <a:schemeClr val="tx1"/>
              </a:fontRef>
            </p:style>
          </p:cxnSp>
        </p:grpSp>
      </p:grpSp>
      <p:grpSp>
        <p:nvGrpSpPr>
          <p:cNvPr id="419" name="Group 72"/>
          <p:cNvGrpSpPr>
            <a:grpSpLocks/>
          </p:cNvGrpSpPr>
          <p:nvPr/>
        </p:nvGrpSpPr>
        <p:grpSpPr bwMode="auto">
          <a:xfrm>
            <a:off x="122406" y="535482"/>
            <a:ext cx="4834432" cy="5496176"/>
            <a:chOff x="679662" y="762000"/>
            <a:chExt cx="7175076" cy="6019800"/>
          </a:xfrm>
        </p:grpSpPr>
        <p:sp>
          <p:nvSpPr>
            <p:cNvPr id="420" name="Rectangle 419"/>
            <p:cNvSpPr/>
            <p:nvPr/>
          </p:nvSpPr>
          <p:spPr>
            <a:xfrm>
              <a:off x="3961803" y="5867155"/>
              <a:ext cx="686266" cy="458201"/>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US" sz="1200" dirty="0"/>
                <a:t>ALU</a:t>
              </a:r>
            </a:p>
          </p:txBody>
        </p:sp>
        <p:sp>
          <p:nvSpPr>
            <p:cNvPr id="421" name="Rectangle 420"/>
            <p:cNvSpPr/>
            <p:nvPr/>
          </p:nvSpPr>
          <p:spPr>
            <a:xfrm>
              <a:off x="3961803" y="5438800"/>
              <a:ext cx="686266" cy="305467"/>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1600" dirty="0"/>
                <a:t>RF</a:t>
              </a:r>
            </a:p>
          </p:txBody>
        </p:sp>
        <p:sp>
          <p:nvSpPr>
            <p:cNvPr id="422" name="Rectangle 421"/>
            <p:cNvSpPr/>
            <p:nvPr/>
          </p:nvSpPr>
          <p:spPr>
            <a:xfrm>
              <a:off x="3580935" y="5029756"/>
              <a:ext cx="686265" cy="303711"/>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1400" dirty="0"/>
                <a:t>L1$</a:t>
              </a:r>
            </a:p>
          </p:txBody>
        </p:sp>
        <p:sp>
          <p:nvSpPr>
            <p:cNvPr id="423" name="Rectangle 422"/>
            <p:cNvSpPr/>
            <p:nvPr/>
          </p:nvSpPr>
          <p:spPr>
            <a:xfrm>
              <a:off x="4342672" y="5029756"/>
              <a:ext cx="686265" cy="303711"/>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1600" dirty="0"/>
                <a:t>L1S</a:t>
              </a:r>
            </a:p>
          </p:txBody>
        </p:sp>
        <p:sp>
          <p:nvSpPr>
            <p:cNvPr id="424" name="Rectangle 423"/>
            <p:cNvSpPr/>
            <p:nvPr/>
          </p:nvSpPr>
          <p:spPr>
            <a:xfrm>
              <a:off x="3580935" y="4571555"/>
              <a:ext cx="686265" cy="305467"/>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1400" dirty="0"/>
                <a:t>L2$</a:t>
              </a:r>
            </a:p>
          </p:txBody>
        </p:sp>
        <p:sp>
          <p:nvSpPr>
            <p:cNvPr id="425" name="Rectangle 424"/>
            <p:cNvSpPr/>
            <p:nvPr/>
          </p:nvSpPr>
          <p:spPr>
            <a:xfrm>
              <a:off x="4342672" y="4571555"/>
              <a:ext cx="686265" cy="305467"/>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1600" dirty="0"/>
                <a:t>L2S</a:t>
              </a:r>
            </a:p>
          </p:txBody>
        </p:sp>
        <p:sp>
          <p:nvSpPr>
            <p:cNvPr id="426" name="Rectangle 425"/>
            <p:cNvSpPr/>
            <p:nvPr/>
          </p:nvSpPr>
          <p:spPr>
            <a:xfrm>
              <a:off x="3580935" y="4115111"/>
              <a:ext cx="686265" cy="303712"/>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1600" dirty="0"/>
                <a:t>LL$</a:t>
              </a:r>
            </a:p>
          </p:txBody>
        </p:sp>
        <p:sp>
          <p:nvSpPr>
            <p:cNvPr id="427" name="Rectangle 426"/>
            <p:cNvSpPr/>
            <p:nvPr/>
          </p:nvSpPr>
          <p:spPr>
            <a:xfrm>
              <a:off x="4342672" y="4115111"/>
              <a:ext cx="686265" cy="303712"/>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1600" dirty="0"/>
                <a:t>LLS</a:t>
              </a:r>
            </a:p>
          </p:txBody>
        </p:sp>
        <p:sp>
          <p:nvSpPr>
            <p:cNvPr id="428" name="Rectangle 427"/>
            <p:cNvSpPr/>
            <p:nvPr/>
          </p:nvSpPr>
          <p:spPr>
            <a:xfrm>
              <a:off x="3961803" y="3581422"/>
              <a:ext cx="686266" cy="305467"/>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1200" dirty="0"/>
                <a:t>IPM</a:t>
              </a:r>
            </a:p>
          </p:txBody>
        </p:sp>
        <p:sp>
          <p:nvSpPr>
            <p:cNvPr id="429" name="Rectangle 428"/>
            <p:cNvSpPr/>
            <p:nvPr/>
          </p:nvSpPr>
          <p:spPr>
            <a:xfrm>
              <a:off x="3961803" y="2972245"/>
              <a:ext cx="686266" cy="303711"/>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1200" dirty="0"/>
                <a:t>DDR</a:t>
              </a:r>
            </a:p>
          </p:txBody>
        </p:sp>
        <p:sp>
          <p:nvSpPr>
            <p:cNvPr id="430" name="Rectangle 429"/>
            <p:cNvSpPr/>
            <p:nvPr/>
          </p:nvSpPr>
          <p:spPr>
            <a:xfrm>
              <a:off x="3961803" y="2591289"/>
              <a:ext cx="686266" cy="303712"/>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1100" dirty="0" smtClean="0"/>
                <a:t>NVM</a:t>
              </a:r>
              <a:endParaRPr lang="en-US" sz="1100" dirty="0"/>
            </a:p>
          </p:txBody>
        </p:sp>
        <p:sp>
          <p:nvSpPr>
            <p:cNvPr id="431" name="Rectangle 430"/>
            <p:cNvSpPr/>
            <p:nvPr/>
          </p:nvSpPr>
          <p:spPr>
            <a:xfrm>
              <a:off x="3961803" y="2057600"/>
              <a:ext cx="686266" cy="305467"/>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1200" dirty="0"/>
                <a:t>DDR</a:t>
              </a:r>
            </a:p>
          </p:txBody>
        </p:sp>
        <p:sp>
          <p:nvSpPr>
            <p:cNvPr id="432" name="Rectangle 431"/>
            <p:cNvSpPr/>
            <p:nvPr/>
          </p:nvSpPr>
          <p:spPr>
            <a:xfrm>
              <a:off x="3961803" y="1676645"/>
              <a:ext cx="686266" cy="303711"/>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1100" dirty="0"/>
                <a:t>NVM</a:t>
              </a:r>
            </a:p>
          </p:txBody>
        </p:sp>
        <p:sp>
          <p:nvSpPr>
            <p:cNvPr id="433" name="Rectangle 432"/>
            <p:cNvSpPr/>
            <p:nvPr/>
          </p:nvSpPr>
          <p:spPr>
            <a:xfrm>
              <a:off x="3961803" y="837489"/>
              <a:ext cx="686266" cy="610933"/>
            </a:xfrm>
            <a:prstGeom prst="rect">
              <a:avLst/>
            </a:prstGeom>
          </p:spPr>
          <p:style>
            <a:lnRef idx="1">
              <a:schemeClr val="dk1"/>
            </a:lnRef>
            <a:fillRef idx="3">
              <a:schemeClr val="dk1"/>
            </a:fillRef>
            <a:effectRef idx="2">
              <a:schemeClr val="dk1"/>
            </a:effectRef>
            <a:fontRef idx="minor">
              <a:schemeClr val="lt1"/>
            </a:fontRef>
          </p:style>
          <p:txBody>
            <a:bodyPr anchor="ctr"/>
            <a:lstStyle/>
            <a:p>
              <a:pPr algn="ctr">
                <a:defRPr/>
              </a:pPr>
              <a:r>
                <a:rPr lang="en-US" sz="1200" dirty="0"/>
                <a:t>Disk</a:t>
              </a:r>
            </a:p>
            <a:p>
              <a:pPr algn="ctr">
                <a:defRPr/>
              </a:pPr>
              <a:r>
                <a:rPr lang="en-US" sz="1200" dirty="0"/>
                <a:t>Pool</a:t>
              </a:r>
            </a:p>
          </p:txBody>
        </p:sp>
        <p:sp>
          <p:nvSpPr>
            <p:cNvPr id="434" name="Right Brace 433"/>
            <p:cNvSpPr/>
            <p:nvPr/>
          </p:nvSpPr>
          <p:spPr>
            <a:xfrm flipH="1">
              <a:off x="3352764" y="4968311"/>
              <a:ext cx="152698" cy="1432533"/>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600"/>
            </a:p>
          </p:txBody>
        </p:sp>
        <p:sp>
          <p:nvSpPr>
            <p:cNvPr id="435" name="TextBox 18"/>
            <p:cNvSpPr txBox="1">
              <a:spLocks noChangeArrowheads="1"/>
            </p:cNvSpPr>
            <p:nvPr/>
          </p:nvSpPr>
          <p:spPr bwMode="auto">
            <a:xfrm rot="-5400000">
              <a:off x="2740169" y="5499016"/>
              <a:ext cx="1008966" cy="289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100"/>
                <a:t>O(10)</a:t>
              </a:r>
            </a:p>
          </p:txBody>
        </p:sp>
        <p:sp>
          <p:nvSpPr>
            <p:cNvPr id="436" name="Right Brace 435"/>
            <p:cNvSpPr/>
            <p:nvPr/>
          </p:nvSpPr>
          <p:spPr>
            <a:xfrm flipH="1">
              <a:off x="2989447" y="4496067"/>
              <a:ext cx="210619" cy="1980266"/>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600"/>
            </a:p>
          </p:txBody>
        </p:sp>
        <p:sp>
          <p:nvSpPr>
            <p:cNvPr id="437" name="TextBox 20"/>
            <p:cNvSpPr txBox="1">
              <a:spLocks noChangeArrowheads="1"/>
            </p:cNvSpPr>
            <p:nvPr/>
          </p:nvSpPr>
          <p:spPr bwMode="auto">
            <a:xfrm rot="-5400000">
              <a:off x="2377217" y="5342927"/>
              <a:ext cx="1008966" cy="289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100"/>
                <a:t>O(100)</a:t>
              </a:r>
            </a:p>
          </p:txBody>
        </p:sp>
        <p:sp>
          <p:nvSpPr>
            <p:cNvPr id="438" name="Right Brace 437"/>
            <p:cNvSpPr/>
            <p:nvPr/>
          </p:nvSpPr>
          <p:spPr>
            <a:xfrm flipH="1">
              <a:off x="2608579" y="4008022"/>
              <a:ext cx="210619" cy="2545555"/>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600"/>
            </a:p>
          </p:txBody>
        </p:sp>
        <p:sp>
          <p:nvSpPr>
            <p:cNvPr id="439" name="TextBox 22"/>
            <p:cNvSpPr txBox="1">
              <a:spLocks noChangeArrowheads="1"/>
            </p:cNvSpPr>
            <p:nvPr/>
          </p:nvSpPr>
          <p:spPr bwMode="auto">
            <a:xfrm rot="-5400000">
              <a:off x="1996217" y="5136064"/>
              <a:ext cx="1008966" cy="289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100"/>
                <a:t>O(1)</a:t>
              </a:r>
            </a:p>
          </p:txBody>
        </p:sp>
        <p:sp>
          <p:nvSpPr>
            <p:cNvPr id="440" name="Right Brace 439"/>
            <p:cNvSpPr/>
            <p:nvPr/>
          </p:nvSpPr>
          <p:spPr>
            <a:xfrm flipH="1">
              <a:off x="1771369" y="2514044"/>
              <a:ext cx="210619" cy="4115022"/>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600"/>
            </a:p>
          </p:txBody>
        </p:sp>
        <p:sp>
          <p:nvSpPr>
            <p:cNvPr id="441" name="TextBox 24"/>
            <p:cNvSpPr txBox="1">
              <a:spLocks noChangeArrowheads="1"/>
            </p:cNvSpPr>
            <p:nvPr/>
          </p:nvSpPr>
          <p:spPr bwMode="auto">
            <a:xfrm rot="-5400000">
              <a:off x="1158017" y="4425593"/>
              <a:ext cx="1008966" cy="289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100"/>
                <a:t>O(10)</a:t>
              </a:r>
            </a:p>
          </p:txBody>
        </p:sp>
        <p:sp>
          <p:nvSpPr>
            <p:cNvPr id="442" name="Right Brace 441"/>
            <p:cNvSpPr/>
            <p:nvPr/>
          </p:nvSpPr>
          <p:spPr>
            <a:xfrm flipH="1">
              <a:off x="1390501" y="1599400"/>
              <a:ext cx="208863" cy="510691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600"/>
            </a:p>
          </p:txBody>
        </p:sp>
        <p:sp>
          <p:nvSpPr>
            <p:cNvPr id="443" name="TextBox 26"/>
            <p:cNvSpPr txBox="1">
              <a:spLocks noChangeArrowheads="1"/>
            </p:cNvSpPr>
            <p:nvPr/>
          </p:nvSpPr>
          <p:spPr bwMode="auto">
            <a:xfrm rot="-5400000">
              <a:off x="777017" y="4000783"/>
              <a:ext cx="1008966" cy="289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100"/>
                <a:t>O(1,000)</a:t>
              </a:r>
            </a:p>
          </p:txBody>
        </p:sp>
        <p:sp>
          <p:nvSpPr>
            <p:cNvPr id="444" name="Right Brace 443"/>
            <p:cNvSpPr/>
            <p:nvPr/>
          </p:nvSpPr>
          <p:spPr>
            <a:xfrm flipH="1">
              <a:off x="932404" y="762000"/>
              <a:ext cx="210619" cy="601980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600"/>
            </a:p>
          </p:txBody>
        </p:sp>
        <p:sp>
          <p:nvSpPr>
            <p:cNvPr id="445" name="TextBox 28"/>
            <p:cNvSpPr txBox="1">
              <a:spLocks noChangeArrowheads="1"/>
            </p:cNvSpPr>
            <p:nvPr/>
          </p:nvSpPr>
          <p:spPr bwMode="auto">
            <a:xfrm rot="-5400000">
              <a:off x="319816" y="3623480"/>
              <a:ext cx="1008966" cy="289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100"/>
                <a:t>O(1)</a:t>
              </a:r>
            </a:p>
          </p:txBody>
        </p:sp>
        <p:sp>
          <p:nvSpPr>
            <p:cNvPr id="446" name="Right Brace 445"/>
            <p:cNvSpPr/>
            <p:nvPr/>
          </p:nvSpPr>
          <p:spPr>
            <a:xfrm>
              <a:off x="5106164" y="4968311"/>
              <a:ext cx="147433" cy="1432533"/>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600"/>
            </a:p>
          </p:txBody>
        </p:sp>
        <p:sp>
          <p:nvSpPr>
            <p:cNvPr id="447" name="TextBox 44"/>
            <p:cNvSpPr txBox="1">
              <a:spLocks noChangeArrowheads="1"/>
            </p:cNvSpPr>
            <p:nvPr/>
          </p:nvSpPr>
          <p:spPr bwMode="auto">
            <a:xfrm rot="5400000" flipH="1">
              <a:off x="4683493" y="5498180"/>
              <a:ext cx="1347537" cy="289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100"/>
                <a:t>Cores per block</a:t>
              </a:r>
            </a:p>
          </p:txBody>
        </p:sp>
        <p:sp>
          <p:nvSpPr>
            <p:cNvPr id="448" name="Right Brace 447"/>
            <p:cNvSpPr/>
            <p:nvPr/>
          </p:nvSpPr>
          <p:spPr>
            <a:xfrm>
              <a:off x="5399276" y="4496067"/>
              <a:ext cx="203598" cy="1980266"/>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600"/>
            </a:p>
          </p:txBody>
        </p:sp>
        <p:sp>
          <p:nvSpPr>
            <p:cNvPr id="449" name="TextBox 46"/>
            <p:cNvSpPr txBox="1">
              <a:spLocks noChangeArrowheads="1"/>
            </p:cNvSpPr>
            <p:nvPr/>
          </p:nvSpPr>
          <p:spPr bwMode="auto">
            <a:xfrm rot="5400000" flipH="1">
              <a:off x="4641317" y="5341764"/>
              <a:ext cx="2133600" cy="289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100"/>
                <a:t>Blocks w/ shared L2 per die</a:t>
              </a:r>
            </a:p>
          </p:txBody>
        </p:sp>
        <p:sp>
          <p:nvSpPr>
            <p:cNvPr id="450" name="Right Brace 449"/>
            <p:cNvSpPr/>
            <p:nvPr/>
          </p:nvSpPr>
          <p:spPr>
            <a:xfrm>
              <a:off x="5767859" y="3992222"/>
              <a:ext cx="203598" cy="2561356"/>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600"/>
            </a:p>
          </p:txBody>
        </p:sp>
        <p:sp>
          <p:nvSpPr>
            <p:cNvPr id="451" name="TextBox 48"/>
            <p:cNvSpPr txBox="1">
              <a:spLocks noChangeArrowheads="1"/>
            </p:cNvSpPr>
            <p:nvPr/>
          </p:nvSpPr>
          <p:spPr bwMode="auto">
            <a:xfrm rot="5400000" flipH="1">
              <a:off x="4596532" y="5107140"/>
              <a:ext cx="2959768" cy="289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100"/>
                <a:t>Dies w/ shared LL$/SPAD per socket</a:t>
              </a:r>
            </a:p>
          </p:txBody>
        </p:sp>
        <p:sp>
          <p:nvSpPr>
            <p:cNvPr id="452" name="Right Brace 451"/>
            <p:cNvSpPr/>
            <p:nvPr/>
          </p:nvSpPr>
          <p:spPr>
            <a:xfrm>
              <a:off x="6591026" y="2514044"/>
              <a:ext cx="203598" cy="4115022"/>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600"/>
            </a:p>
          </p:txBody>
        </p:sp>
        <p:sp>
          <p:nvSpPr>
            <p:cNvPr id="453" name="TextBox 50"/>
            <p:cNvSpPr txBox="1">
              <a:spLocks noChangeArrowheads="1"/>
            </p:cNvSpPr>
            <p:nvPr/>
          </p:nvSpPr>
          <p:spPr bwMode="auto">
            <a:xfrm rot="5400000" flipH="1">
              <a:off x="5191354" y="4421029"/>
              <a:ext cx="3416970" cy="289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100"/>
                <a:t>Boards w/ limited DDR+NVM per Chassis</a:t>
              </a:r>
            </a:p>
          </p:txBody>
        </p:sp>
        <p:sp>
          <p:nvSpPr>
            <p:cNvPr id="454" name="Right Brace 453"/>
            <p:cNvSpPr/>
            <p:nvPr/>
          </p:nvSpPr>
          <p:spPr>
            <a:xfrm>
              <a:off x="6959609" y="1597644"/>
              <a:ext cx="203598" cy="5108666"/>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600"/>
            </a:p>
          </p:txBody>
        </p:sp>
        <p:sp>
          <p:nvSpPr>
            <p:cNvPr id="455" name="TextBox 52"/>
            <p:cNvSpPr txBox="1">
              <a:spLocks noChangeArrowheads="1"/>
            </p:cNvSpPr>
            <p:nvPr/>
          </p:nvSpPr>
          <p:spPr bwMode="auto">
            <a:xfrm rot="5400000" flipH="1">
              <a:off x="5582717" y="3820772"/>
              <a:ext cx="3370849" cy="289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100"/>
                <a:t>Chassis w/ large DDR+NVM per Exa-machine</a:t>
              </a:r>
            </a:p>
          </p:txBody>
        </p:sp>
        <p:sp>
          <p:nvSpPr>
            <p:cNvPr id="456" name="Right Brace 455"/>
            <p:cNvSpPr/>
            <p:nvPr/>
          </p:nvSpPr>
          <p:spPr>
            <a:xfrm>
              <a:off x="7401908" y="762000"/>
              <a:ext cx="203598" cy="601980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600"/>
            </a:p>
          </p:txBody>
        </p:sp>
        <p:sp>
          <p:nvSpPr>
            <p:cNvPr id="457" name="TextBox 54"/>
            <p:cNvSpPr txBox="1">
              <a:spLocks noChangeArrowheads="1"/>
            </p:cNvSpPr>
            <p:nvPr/>
          </p:nvSpPr>
          <p:spPr bwMode="auto">
            <a:xfrm rot="5400000" flipH="1">
              <a:off x="6784670" y="3623323"/>
              <a:ext cx="1850861" cy="289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100"/>
                <a:t>Machines + Disk arrays</a:t>
              </a:r>
            </a:p>
          </p:txBody>
        </p:sp>
        <p:sp>
          <p:nvSpPr>
            <p:cNvPr id="458" name="Right Brace 457"/>
            <p:cNvSpPr/>
            <p:nvPr/>
          </p:nvSpPr>
          <p:spPr>
            <a:xfrm flipH="1">
              <a:off x="2152238" y="3465555"/>
              <a:ext cx="210619" cy="3117866"/>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600"/>
            </a:p>
          </p:txBody>
        </p:sp>
        <p:sp>
          <p:nvSpPr>
            <p:cNvPr id="459" name="TextBox 56"/>
            <p:cNvSpPr txBox="1">
              <a:spLocks noChangeArrowheads="1"/>
            </p:cNvSpPr>
            <p:nvPr/>
          </p:nvSpPr>
          <p:spPr bwMode="auto">
            <a:xfrm rot="-5400000">
              <a:off x="1539017" y="4883719"/>
              <a:ext cx="1008966" cy="289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100"/>
                <a:t>O(1)</a:t>
              </a:r>
            </a:p>
          </p:txBody>
        </p:sp>
        <p:sp>
          <p:nvSpPr>
            <p:cNvPr id="460" name="Right Brace 459"/>
            <p:cNvSpPr/>
            <p:nvPr/>
          </p:nvSpPr>
          <p:spPr>
            <a:xfrm>
              <a:off x="6182075" y="3465555"/>
              <a:ext cx="203598" cy="3088022"/>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600"/>
            </a:p>
          </p:txBody>
        </p:sp>
        <p:sp>
          <p:nvSpPr>
            <p:cNvPr id="461" name="TextBox 58"/>
            <p:cNvSpPr txBox="1">
              <a:spLocks noChangeArrowheads="1"/>
            </p:cNvSpPr>
            <p:nvPr/>
          </p:nvSpPr>
          <p:spPr bwMode="auto">
            <a:xfrm rot="5400000" flipH="1">
              <a:off x="5300774" y="4846687"/>
              <a:ext cx="2380250" cy="289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100"/>
                <a:t>Sockets w/ IPM per Board</a:t>
              </a:r>
            </a:p>
          </p:txBody>
        </p:sp>
        <p:cxnSp>
          <p:nvCxnSpPr>
            <p:cNvPr id="462" name="Straight Connector 461"/>
            <p:cNvCxnSpPr/>
            <p:nvPr/>
          </p:nvCxnSpPr>
          <p:spPr>
            <a:xfrm>
              <a:off x="2882383" y="4008022"/>
              <a:ext cx="2825800" cy="0"/>
            </a:xfrm>
            <a:prstGeom prst="line">
              <a:avLst/>
            </a:prstGeom>
            <a:ln>
              <a:prstDash val="dashDot"/>
            </a:ln>
          </p:spPr>
          <p:style>
            <a:lnRef idx="1">
              <a:schemeClr val="dk1"/>
            </a:lnRef>
            <a:fillRef idx="0">
              <a:schemeClr val="dk1"/>
            </a:fillRef>
            <a:effectRef idx="0">
              <a:schemeClr val="dk1"/>
            </a:effectRef>
            <a:fontRef idx="minor">
              <a:schemeClr val="tx1"/>
            </a:fontRef>
          </p:style>
        </p:cxnSp>
        <p:cxnSp>
          <p:nvCxnSpPr>
            <p:cNvPr id="463" name="Straight Connector 462"/>
            <p:cNvCxnSpPr/>
            <p:nvPr/>
          </p:nvCxnSpPr>
          <p:spPr>
            <a:xfrm>
              <a:off x="2412001" y="3465555"/>
              <a:ext cx="3684071" cy="0"/>
            </a:xfrm>
            <a:prstGeom prst="line">
              <a:avLst/>
            </a:prstGeom>
            <a:ln>
              <a:prstDash val="dashDot"/>
            </a:ln>
          </p:spPr>
          <p:style>
            <a:lnRef idx="1">
              <a:schemeClr val="dk1"/>
            </a:lnRef>
            <a:fillRef idx="0">
              <a:schemeClr val="dk1"/>
            </a:fillRef>
            <a:effectRef idx="0">
              <a:schemeClr val="dk1"/>
            </a:effectRef>
            <a:fontRef idx="minor">
              <a:schemeClr val="tx1"/>
            </a:fontRef>
          </p:style>
        </p:cxnSp>
        <p:cxnSp>
          <p:nvCxnSpPr>
            <p:cNvPr id="464" name="Straight Connector 463"/>
            <p:cNvCxnSpPr/>
            <p:nvPr/>
          </p:nvCxnSpPr>
          <p:spPr>
            <a:xfrm>
              <a:off x="1999539" y="2514044"/>
              <a:ext cx="4559894" cy="0"/>
            </a:xfrm>
            <a:prstGeom prst="line">
              <a:avLst/>
            </a:prstGeom>
            <a:ln>
              <a:prstDash val="dashDot"/>
            </a:ln>
          </p:spPr>
          <p:style>
            <a:lnRef idx="1">
              <a:schemeClr val="dk1"/>
            </a:lnRef>
            <a:fillRef idx="0">
              <a:schemeClr val="dk1"/>
            </a:fillRef>
            <a:effectRef idx="0">
              <a:schemeClr val="dk1"/>
            </a:effectRef>
            <a:fontRef idx="minor">
              <a:schemeClr val="tx1"/>
            </a:fontRef>
          </p:style>
        </p:cxnSp>
        <p:cxnSp>
          <p:nvCxnSpPr>
            <p:cNvPr id="465" name="Straight Connector 464"/>
            <p:cNvCxnSpPr/>
            <p:nvPr/>
          </p:nvCxnSpPr>
          <p:spPr>
            <a:xfrm flipV="1">
              <a:off x="1634467" y="1594133"/>
              <a:ext cx="5325142" cy="5267"/>
            </a:xfrm>
            <a:prstGeom prst="line">
              <a:avLst/>
            </a:prstGeom>
            <a:ln>
              <a:prstDash val="dashDot"/>
            </a:ln>
          </p:spPr>
          <p:style>
            <a:lnRef idx="1">
              <a:schemeClr val="dk1"/>
            </a:lnRef>
            <a:fillRef idx="0">
              <a:schemeClr val="dk1"/>
            </a:fillRef>
            <a:effectRef idx="0">
              <a:schemeClr val="dk1"/>
            </a:effectRef>
            <a:fontRef idx="minor">
              <a:schemeClr val="tx1"/>
            </a:fontRef>
          </p:style>
        </p:cxnSp>
        <p:cxnSp>
          <p:nvCxnSpPr>
            <p:cNvPr id="466" name="Straight Connector 465"/>
            <p:cNvCxnSpPr/>
            <p:nvPr/>
          </p:nvCxnSpPr>
          <p:spPr>
            <a:xfrm>
              <a:off x="3212352" y="4496067"/>
              <a:ext cx="2157086" cy="0"/>
            </a:xfrm>
            <a:prstGeom prst="line">
              <a:avLst/>
            </a:prstGeom>
            <a:ln>
              <a:prstDash val="dashDot"/>
            </a:ln>
          </p:spPr>
          <p:style>
            <a:lnRef idx="1">
              <a:schemeClr val="dk1"/>
            </a:lnRef>
            <a:fillRef idx="0">
              <a:schemeClr val="dk1"/>
            </a:fillRef>
            <a:effectRef idx="0">
              <a:schemeClr val="dk1"/>
            </a:effectRef>
            <a:fontRef idx="minor">
              <a:schemeClr val="tx1"/>
            </a:fontRef>
          </p:style>
        </p:cxnSp>
        <p:cxnSp>
          <p:nvCxnSpPr>
            <p:cNvPr id="467" name="Straight Connector 466"/>
            <p:cNvCxnSpPr/>
            <p:nvPr/>
          </p:nvCxnSpPr>
          <p:spPr>
            <a:xfrm>
              <a:off x="3505462" y="4971822"/>
              <a:ext cx="1600702" cy="0"/>
            </a:xfrm>
            <a:prstGeom prst="line">
              <a:avLst/>
            </a:prstGeom>
            <a:ln>
              <a:prstDash val="dashDot"/>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39860133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199" y="274638"/>
            <a:ext cx="7841655" cy="1025819"/>
          </a:xfrm>
        </p:spPr>
        <p:txBody>
          <a:bodyPr>
            <a:noAutofit/>
          </a:bodyPr>
          <a:lstStyle/>
          <a:p>
            <a:pPr eaLnBrk="1" hangingPunct="1"/>
            <a:r>
              <a:rPr lang="en-US" sz="4000" dirty="0"/>
              <a:t>So Will Integration of Accelerators  </a:t>
            </a:r>
            <a:r>
              <a:rPr lang="en-US" dirty="0" smtClean="0">
                <a:latin typeface="Garamond" charset="0"/>
                <a:cs typeface="SimSun" charset="0"/>
              </a:rPr>
              <a:t/>
            </a:r>
            <a:br>
              <a:rPr lang="en-US" dirty="0" smtClean="0">
                <a:latin typeface="Garamond" charset="0"/>
                <a:cs typeface="SimSun" charset="0"/>
              </a:rPr>
            </a:br>
            <a:endParaRPr lang="en-US" dirty="0">
              <a:latin typeface="Garamond" charset="0"/>
              <a:cs typeface="SimSun" charset="0"/>
            </a:endParaRPr>
          </a:p>
        </p:txBody>
      </p:sp>
      <p:sp>
        <p:nvSpPr>
          <p:cNvPr id="35843" name="Rectangle 3"/>
          <p:cNvSpPr>
            <a:spLocks noGrp="1" noChangeArrowheads="1"/>
          </p:cNvSpPr>
          <p:nvPr>
            <p:ph type="body" idx="1"/>
          </p:nvPr>
        </p:nvSpPr>
        <p:spPr>
          <a:xfrm>
            <a:off x="232944" y="1083882"/>
            <a:ext cx="7620000" cy="4800600"/>
          </a:xfrm>
        </p:spPr>
        <p:txBody>
          <a:bodyPr>
            <a:normAutofit/>
          </a:bodyPr>
          <a:lstStyle/>
          <a:p>
            <a:pPr marL="411480" lvl="1" indent="0" eaLnBrk="1" hangingPunct="1">
              <a:lnSpc>
                <a:spcPct val="90000"/>
              </a:lnSpc>
              <a:buNone/>
            </a:pPr>
            <a:r>
              <a:rPr lang="en-US" dirty="0" smtClean="0">
                <a:latin typeface="Arial" charset="0"/>
                <a:ea typeface="SimSun" charset="0"/>
                <a:cs typeface="Arial" charset="0"/>
              </a:rPr>
              <a:t>HCA, CAPI, GPU interconnect</a:t>
            </a:r>
          </a:p>
          <a:p>
            <a:pPr marL="411480" lvl="1" indent="0" eaLnBrk="1" hangingPunct="1">
              <a:lnSpc>
                <a:spcPct val="90000"/>
              </a:lnSpc>
              <a:buNone/>
            </a:pPr>
            <a:r>
              <a:rPr lang="en-US" dirty="0" smtClean="0">
                <a:latin typeface="Arial" charset="0"/>
                <a:ea typeface="SimSun" charset="0"/>
                <a:cs typeface="Arial" charset="0"/>
              </a:rPr>
              <a:t>Programmability</a:t>
            </a:r>
          </a:p>
          <a:p>
            <a:pPr marL="411480" lvl="1" indent="0" eaLnBrk="1" hangingPunct="1">
              <a:lnSpc>
                <a:spcPct val="90000"/>
              </a:lnSpc>
              <a:buNone/>
            </a:pPr>
            <a:r>
              <a:rPr lang="en-US" sz="2000" dirty="0" smtClean="0">
                <a:latin typeface="Arial" charset="0"/>
                <a:ea typeface="SimSun" charset="0"/>
                <a:cs typeface="Arial" charset="0"/>
              </a:rPr>
              <a:t>Diversity</a:t>
            </a:r>
            <a:endParaRPr lang="en-US" sz="2000" dirty="0">
              <a:latin typeface="Arial" charset="0"/>
              <a:ea typeface="SimSun" charset="0"/>
              <a:cs typeface="Arial" charset="0"/>
            </a:endParaRPr>
          </a:p>
          <a:p>
            <a:pPr eaLnBrk="1" hangingPunct="1">
              <a:lnSpc>
                <a:spcPct val="90000"/>
              </a:lnSpc>
            </a:pPr>
            <a:endParaRPr lang="en-US" sz="2000" dirty="0">
              <a:latin typeface="Arial" charset="0"/>
              <a:cs typeface="Arial" charset="0"/>
            </a:endParaRPr>
          </a:p>
        </p:txBody>
      </p:sp>
      <p:grpSp>
        <p:nvGrpSpPr>
          <p:cNvPr id="2" name="Group 1"/>
          <p:cNvGrpSpPr/>
          <p:nvPr/>
        </p:nvGrpSpPr>
        <p:grpSpPr>
          <a:xfrm>
            <a:off x="6361096" y="2221577"/>
            <a:ext cx="1866900" cy="3114675"/>
            <a:chOff x="5761038" y="1797050"/>
            <a:chExt cx="2836862" cy="4278313"/>
          </a:xfrm>
        </p:grpSpPr>
        <p:pic>
          <p:nvPicPr>
            <p:cNvPr id="35844" name="Picture 4" descr="IBM Power8 die shot, high 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1038" y="1797050"/>
              <a:ext cx="2836862" cy="188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Rectangle 5"/>
            <p:cNvSpPr>
              <a:spLocks noChangeArrowheads="1"/>
            </p:cNvSpPr>
            <p:nvPr/>
          </p:nvSpPr>
          <p:spPr bwMode="auto">
            <a:xfrm>
              <a:off x="5880100" y="2601913"/>
              <a:ext cx="2617788" cy="2825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b="1" dirty="0"/>
                <a:t>Coherence Bus</a:t>
              </a:r>
            </a:p>
          </p:txBody>
        </p:sp>
        <p:sp>
          <p:nvSpPr>
            <p:cNvPr id="9223" name="Rectangle 6"/>
            <p:cNvSpPr>
              <a:spLocks noChangeArrowheads="1"/>
            </p:cNvSpPr>
            <p:nvPr/>
          </p:nvSpPr>
          <p:spPr bwMode="auto">
            <a:xfrm>
              <a:off x="5959475" y="2914650"/>
              <a:ext cx="771525" cy="58420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b="1"/>
                <a:t>CAPP</a:t>
              </a:r>
            </a:p>
          </p:txBody>
        </p:sp>
        <p:grpSp>
          <p:nvGrpSpPr>
            <p:cNvPr id="35847" name="Group 10"/>
            <p:cNvGrpSpPr>
              <a:grpSpLocks/>
            </p:cNvGrpSpPr>
            <p:nvPr/>
          </p:nvGrpSpPr>
          <p:grpSpPr bwMode="auto">
            <a:xfrm>
              <a:off x="7245350" y="4743450"/>
              <a:ext cx="1292225" cy="1331913"/>
              <a:chOff x="1723" y="2859"/>
              <a:chExt cx="814" cy="839"/>
            </a:xfrm>
          </p:grpSpPr>
          <p:pic>
            <p:nvPicPr>
              <p:cNvPr id="3585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3" y="2859"/>
                <a:ext cx="814" cy="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9" name="Rectangle 8"/>
              <p:cNvSpPr>
                <a:spLocks noChangeArrowheads="1"/>
              </p:cNvSpPr>
              <p:nvPr/>
            </p:nvSpPr>
            <p:spPr bwMode="auto">
              <a:xfrm>
                <a:off x="2082" y="2965"/>
                <a:ext cx="347" cy="249"/>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b="1"/>
                  <a:t>PSL</a:t>
                </a:r>
              </a:p>
            </p:txBody>
          </p:sp>
        </p:grpSp>
        <p:sp>
          <p:nvSpPr>
            <p:cNvPr id="9225" name="Line 9"/>
            <p:cNvSpPr>
              <a:spLocks noChangeShapeType="1"/>
            </p:cNvSpPr>
            <p:nvPr/>
          </p:nvSpPr>
          <p:spPr bwMode="auto">
            <a:xfrm flipH="1" flipV="1">
              <a:off x="6069013" y="3436938"/>
              <a:ext cx="1843087" cy="1543050"/>
            </a:xfrm>
            <a:prstGeom prst="line">
              <a:avLst/>
            </a:prstGeom>
            <a:noFill/>
            <a:ln w="101600">
              <a:solidFill>
                <a:srgbClr val="0066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9226" name="Text Box 11"/>
            <p:cNvSpPr txBox="1">
              <a:spLocks noChangeArrowheads="1"/>
            </p:cNvSpPr>
            <p:nvPr/>
          </p:nvSpPr>
          <p:spPr bwMode="auto">
            <a:xfrm>
              <a:off x="6742113" y="3687763"/>
              <a:ext cx="958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defRPr/>
              </a:pPr>
              <a:r>
                <a:rPr lang="en-US" i="1" dirty="0" smtClean="0"/>
                <a:t>Power8</a:t>
              </a:r>
            </a:p>
          </p:txBody>
        </p:sp>
      </p:grpSp>
      <p:grpSp>
        <p:nvGrpSpPr>
          <p:cNvPr id="14" name="Group 13"/>
          <p:cNvGrpSpPr/>
          <p:nvPr/>
        </p:nvGrpSpPr>
        <p:grpSpPr>
          <a:xfrm>
            <a:off x="791953" y="3915259"/>
            <a:ext cx="4343400" cy="2554788"/>
            <a:chOff x="1497946" y="2362200"/>
            <a:chExt cx="5715000" cy="3124200"/>
          </a:xfrm>
        </p:grpSpPr>
        <p:sp>
          <p:nvSpPr>
            <p:cNvPr id="15" name="Rectangle 14"/>
            <p:cNvSpPr/>
            <p:nvPr/>
          </p:nvSpPr>
          <p:spPr>
            <a:xfrm>
              <a:off x="1497946" y="4048125"/>
              <a:ext cx="5715000" cy="1133475"/>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2340850" y="2362200"/>
              <a:ext cx="3538478" cy="739140"/>
              <a:chOff x="1909704" y="2543344"/>
              <a:chExt cx="3538478" cy="739140"/>
            </a:xfrm>
          </p:grpSpPr>
          <p:sp>
            <p:nvSpPr>
              <p:cNvPr id="33" name="Rounded Rectangle 32"/>
              <p:cNvSpPr/>
              <p:nvPr/>
            </p:nvSpPr>
            <p:spPr>
              <a:xfrm>
                <a:off x="2743200" y="2543344"/>
                <a:ext cx="1752600" cy="739140"/>
              </a:xfrm>
              <a:prstGeom prst="round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ounded Rectangle 33"/>
              <p:cNvSpPr/>
              <p:nvPr/>
            </p:nvSpPr>
            <p:spPr>
              <a:xfrm>
                <a:off x="2809875" y="2636520"/>
                <a:ext cx="209550" cy="228600"/>
              </a:xfrm>
              <a:prstGeom prst="roundRect">
                <a:avLst/>
              </a:prstGeom>
              <a:solidFill>
                <a:srgbClr val="ABCE3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ounded Rectangle 34"/>
              <p:cNvSpPr/>
              <p:nvPr/>
            </p:nvSpPr>
            <p:spPr>
              <a:xfrm>
                <a:off x="3150235" y="2636520"/>
                <a:ext cx="209550" cy="228600"/>
              </a:xfrm>
              <a:prstGeom prst="roundRect">
                <a:avLst/>
              </a:prstGeom>
              <a:solidFill>
                <a:srgbClr val="ABCE3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ounded Rectangle 35"/>
              <p:cNvSpPr/>
              <p:nvPr/>
            </p:nvSpPr>
            <p:spPr>
              <a:xfrm>
                <a:off x="2809875" y="2936240"/>
                <a:ext cx="209550" cy="228600"/>
              </a:xfrm>
              <a:prstGeom prst="roundRect">
                <a:avLst/>
              </a:prstGeom>
              <a:solidFill>
                <a:srgbClr val="ABCE3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ounded Rectangle 36"/>
              <p:cNvSpPr/>
              <p:nvPr/>
            </p:nvSpPr>
            <p:spPr>
              <a:xfrm>
                <a:off x="3152775" y="2936240"/>
                <a:ext cx="209550" cy="228600"/>
              </a:xfrm>
              <a:prstGeom prst="roundRect">
                <a:avLst/>
              </a:prstGeom>
              <a:solidFill>
                <a:srgbClr val="ABCE3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8" name="Group 37"/>
              <p:cNvGrpSpPr/>
              <p:nvPr/>
            </p:nvGrpSpPr>
            <p:grpSpPr>
              <a:xfrm>
                <a:off x="3609625" y="2543344"/>
                <a:ext cx="886175" cy="739140"/>
                <a:chOff x="6161458" y="2514600"/>
                <a:chExt cx="1309164" cy="1371600"/>
              </a:xfrm>
            </p:grpSpPr>
            <p:sp>
              <p:nvSpPr>
                <p:cNvPr id="42" name="Rounded Rectangle 41"/>
                <p:cNvSpPr/>
                <p:nvPr/>
              </p:nvSpPr>
              <p:spPr>
                <a:xfrm>
                  <a:off x="6161458" y="2514600"/>
                  <a:ext cx="1309164" cy="1371600"/>
                </a:xfrm>
                <a:prstGeom prst="round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Rectangle 42"/>
                <p:cNvSpPr/>
                <p:nvPr/>
              </p:nvSpPr>
              <p:spPr>
                <a:xfrm>
                  <a:off x="6248400" y="2618740"/>
                  <a:ext cx="228600" cy="228600"/>
                </a:xfrm>
                <a:prstGeom prst="rect">
                  <a:avLst/>
                </a:prstGeom>
                <a:gradFill>
                  <a:gsLst>
                    <a:gs pos="0">
                      <a:srgbClr val="FFF200"/>
                    </a:gs>
                    <a:gs pos="0">
                      <a:srgbClr val="FF7A00"/>
                    </a:gs>
                    <a:gs pos="100000">
                      <a:srgbClr val="FF0300"/>
                    </a:gs>
                    <a:gs pos="100000">
                      <a:srgbClr val="4D0808"/>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6530009" y="2618740"/>
                  <a:ext cx="228600" cy="228600"/>
                </a:xfrm>
                <a:prstGeom prst="rect">
                  <a:avLst/>
                </a:prstGeom>
                <a:gradFill>
                  <a:gsLst>
                    <a:gs pos="0">
                      <a:srgbClr val="FFF200"/>
                    </a:gs>
                    <a:gs pos="0">
                      <a:srgbClr val="FF7A00"/>
                    </a:gs>
                    <a:gs pos="100000">
                      <a:srgbClr val="FF0300"/>
                    </a:gs>
                    <a:gs pos="100000">
                      <a:srgbClr val="4D0808"/>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6248400" y="2936240"/>
                  <a:ext cx="228600" cy="228600"/>
                </a:xfrm>
                <a:prstGeom prst="rect">
                  <a:avLst/>
                </a:prstGeom>
                <a:gradFill>
                  <a:gsLst>
                    <a:gs pos="0">
                      <a:srgbClr val="FFF200"/>
                    </a:gs>
                    <a:gs pos="0">
                      <a:srgbClr val="FF7A00"/>
                    </a:gs>
                    <a:gs pos="100000">
                      <a:srgbClr val="FF0300"/>
                    </a:gs>
                    <a:gs pos="100000">
                      <a:srgbClr val="4D0808"/>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530009" y="2936240"/>
                  <a:ext cx="228600" cy="228600"/>
                </a:xfrm>
                <a:prstGeom prst="rect">
                  <a:avLst/>
                </a:prstGeom>
                <a:gradFill>
                  <a:gsLst>
                    <a:gs pos="0">
                      <a:srgbClr val="FFF200"/>
                    </a:gs>
                    <a:gs pos="0">
                      <a:srgbClr val="FF7A00"/>
                    </a:gs>
                    <a:gs pos="100000">
                      <a:srgbClr val="FF0300"/>
                    </a:gs>
                    <a:gs pos="100000">
                      <a:srgbClr val="4D0808"/>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248400" y="3253740"/>
                  <a:ext cx="228600" cy="228600"/>
                </a:xfrm>
                <a:prstGeom prst="rect">
                  <a:avLst/>
                </a:prstGeom>
                <a:gradFill>
                  <a:gsLst>
                    <a:gs pos="0">
                      <a:srgbClr val="FFF200"/>
                    </a:gs>
                    <a:gs pos="0">
                      <a:srgbClr val="FF7A00"/>
                    </a:gs>
                    <a:gs pos="100000">
                      <a:srgbClr val="FF0300"/>
                    </a:gs>
                    <a:gs pos="100000">
                      <a:srgbClr val="4D0808"/>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6530009" y="3253740"/>
                  <a:ext cx="228600" cy="228600"/>
                </a:xfrm>
                <a:prstGeom prst="rect">
                  <a:avLst/>
                </a:prstGeom>
                <a:gradFill>
                  <a:gsLst>
                    <a:gs pos="0">
                      <a:srgbClr val="FFF200"/>
                    </a:gs>
                    <a:gs pos="0">
                      <a:srgbClr val="FF7A00"/>
                    </a:gs>
                    <a:gs pos="100000">
                      <a:srgbClr val="FF0300"/>
                    </a:gs>
                    <a:gs pos="100000">
                      <a:srgbClr val="4D0808"/>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248400" y="3571240"/>
                  <a:ext cx="228600" cy="228600"/>
                </a:xfrm>
                <a:prstGeom prst="rect">
                  <a:avLst/>
                </a:prstGeom>
                <a:gradFill>
                  <a:gsLst>
                    <a:gs pos="0">
                      <a:srgbClr val="FFF200"/>
                    </a:gs>
                    <a:gs pos="0">
                      <a:srgbClr val="FF7A00"/>
                    </a:gs>
                    <a:gs pos="100000">
                      <a:srgbClr val="FF0300"/>
                    </a:gs>
                    <a:gs pos="100000">
                      <a:srgbClr val="4D0808"/>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6530009" y="3571240"/>
                  <a:ext cx="228600" cy="228600"/>
                </a:xfrm>
                <a:prstGeom prst="rect">
                  <a:avLst/>
                </a:prstGeom>
                <a:gradFill>
                  <a:gsLst>
                    <a:gs pos="0">
                      <a:srgbClr val="FFF200"/>
                    </a:gs>
                    <a:gs pos="0">
                      <a:srgbClr val="FF7A00"/>
                    </a:gs>
                    <a:gs pos="100000">
                      <a:srgbClr val="FF0300"/>
                    </a:gs>
                    <a:gs pos="100000">
                      <a:srgbClr val="4D0808"/>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6878320" y="2618740"/>
                  <a:ext cx="228600" cy="228600"/>
                </a:xfrm>
                <a:prstGeom prst="rect">
                  <a:avLst/>
                </a:prstGeom>
                <a:gradFill>
                  <a:gsLst>
                    <a:gs pos="0">
                      <a:srgbClr val="FFF200"/>
                    </a:gs>
                    <a:gs pos="0">
                      <a:srgbClr val="FF7A00"/>
                    </a:gs>
                    <a:gs pos="100000">
                      <a:srgbClr val="FF0300"/>
                    </a:gs>
                    <a:gs pos="100000">
                      <a:srgbClr val="4D0808"/>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7159929" y="2618740"/>
                  <a:ext cx="228600" cy="228600"/>
                </a:xfrm>
                <a:prstGeom prst="rect">
                  <a:avLst/>
                </a:prstGeom>
                <a:gradFill>
                  <a:gsLst>
                    <a:gs pos="0">
                      <a:srgbClr val="FFF200"/>
                    </a:gs>
                    <a:gs pos="0">
                      <a:srgbClr val="FF7A00"/>
                    </a:gs>
                    <a:gs pos="100000">
                      <a:srgbClr val="FF0300"/>
                    </a:gs>
                    <a:gs pos="100000">
                      <a:srgbClr val="4D0808"/>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6878320" y="2936240"/>
                  <a:ext cx="228600" cy="228600"/>
                </a:xfrm>
                <a:prstGeom prst="rect">
                  <a:avLst/>
                </a:prstGeom>
                <a:gradFill>
                  <a:gsLst>
                    <a:gs pos="0">
                      <a:srgbClr val="FFF200"/>
                    </a:gs>
                    <a:gs pos="0">
                      <a:srgbClr val="FF7A00"/>
                    </a:gs>
                    <a:gs pos="100000">
                      <a:srgbClr val="FF0300"/>
                    </a:gs>
                    <a:gs pos="100000">
                      <a:srgbClr val="4D0808"/>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59929" y="2936240"/>
                  <a:ext cx="228600" cy="228600"/>
                </a:xfrm>
                <a:prstGeom prst="rect">
                  <a:avLst/>
                </a:prstGeom>
                <a:gradFill>
                  <a:gsLst>
                    <a:gs pos="0">
                      <a:srgbClr val="FFF200"/>
                    </a:gs>
                    <a:gs pos="0">
                      <a:srgbClr val="FF7A00"/>
                    </a:gs>
                    <a:gs pos="100000">
                      <a:srgbClr val="FF0300"/>
                    </a:gs>
                    <a:gs pos="100000">
                      <a:srgbClr val="4D0808"/>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6878320" y="3253740"/>
                  <a:ext cx="228600" cy="228600"/>
                </a:xfrm>
                <a:prstGeom prst="rect">
                  <a:avLst/>
                </a:prstGeom>
                <a:gradFill>
                  <a:gsLst>
                    <a:gs pos="0">
                      <a:srgbClr val="FFF200"/>
                    </a:gs>
                    <a:gs pos="0">
                      <a:srgbClr val="FF7A00"/>
                    </a:gs>
                    <a:gs pos="100000">
                      <a:srgbClr val="FF0300"/>
                    </a:gs>
                    <a:gs pos="100000">
                      <a:srgbClr val="4D0808"/>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7159929" y="3253740"/>
                  <a:ext cx="228600" cy="228600"/>
                </a:xfrm>
                <a:prstGeom prst="rect">
                  <a:avLst/>
                </a:prstGeom>
                <a:gradFill>
                  <a:gsLst>
                    <a:gs pos="0">
                      <a:srgbClr val="FFF200"/>
                    </a:gs>
                    <a:gs pos="0">
                      <a:srgbClr val="FF7A00"/>
                    </a:gs>
                    <a:gs pos="100000">
                      <a:srgbClr val="FF0300"/>
                    </a:gs>
                    <a:gs pos="100000">
                      <a:srgbClr val="4D0808"/>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878320" y="3571240"/>
                  <a:ext cx="228600" cy="228600"/>
                </a:xfrm>
                <a:prstGeom prst="rect">
                  <a:avLst/>
                </a:prstGeom>
                <a:gradFill>
                  <a:gsLst>
                    <a:gs pos="0">
                      <a:srgbClr val="FFF200"/>
                    </a:gs>
                    <a:gs pos="0">
                      <a:srgbClr val="FF7A00"/>
                    </a:gs>
                    <a:gs pos="100000">
                      <a:srgbClr val="FF0300"/>
                    </a:gs>
                    <a:gs pos="100000">
                      <a:srgbClr val="4D0808"/>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7159929" y="3571240"/>
                  <a:ext cx="228600" cy="228600"/>
                </a:xfrm>
                <a:prstGeom prst="rect">
                  <a:avLst/>
                </a:prstGeom>
                <a:gradFill>
                  <a:gsLst>
                    <a:gs pos="0">
                      <a:srgbClr val="FFF200"/>
                    </a:gs>
                    <a:gs pos="0">
                      <a:srgbClr val="FF7A00"/>
                    </a:gs>
                    <a:gs pos="100000">
                      <a:srgbClr val="FF0300"/>
                    </a:gs>
                    <a:gs pos="100000">
                      <a:srgbClr val="4D0808"/>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Rounded Rectangle 38"/>
              <p:cNvSpPr/>
              <p:nvPr/>
            </p:nvSpPr>
            <p:spPr>
              <a:xfrm>
                <a:off x="2743200" y="2543344"/>
                <a:ext cx="762000" cy="739140"/>
              </a:xfrm>
              <a:prstGeom prst="round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ounded Rectangle 39"/>
              <p:cNvSpPr/>
              <p:nvPr/>
            </p:nvSpPr>
            <p:spPr>
              <a:xfrm>
                <a:off x="1909704" y="2590800"/>
                <a:ext cx="909696" cy="474049"/>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solidFill>
                      <a:schemeClr val="tx1"/>
                    </a:solidFill>
                  </a:rPr>
                  <a:t>CPU</a:t>
                </a:r>
                <a:endParaRPr lang="en-US" dirty="0">
                  <a:solidFill>
                    <a:schemeClr val="tx1"/>
                  </a:solidFill>
                </a:endParaRPr>
              </a:p>
            </p:txBody>
          </p:sp>
          <p:sp>
            <p:nvSpPr>
              <p:cNvPr id="41" name="Rounded Rectangle 40"/>
              <p:cNvSpPr/>
              <p:nvPr/>
            </p:nvSpPr>
            <p:spPr>
              <a:xfrm>
                <a:off x="4419599" y="2590800"/>
                <a:ext cx="1028583" cy="474049"/>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G</a:t>
                </a:r>
                <a:r>
                  <a:rPr lang="en-US" dirty="0" smtClean="0">
                    <a:solidFill>
                      <a:schemeClr val="tx1"/>
                    </a:solidFill>
                  </a:rPr>
                  <a:t>PU</a:t>
                </a:r>
                <a:endParaRPr lang="en-US" dirty="0">
                  <a:solidFill>
                    <a:schemeClr val="tx1"/>
                  </a:solidFill>
                </a:endParaRPr>
              </a:p>
            </p:txBody>
          </p:sp>
        </p:grpSp>
        <p:sp>
          <p:nvSpPr>
            <p:cNvPr id="17" name="Oval 16"/>
            <p:cNvSpPr/>
            <p:nvPr/>
          </p:nvSpPr>
          <p:spPr>
            <a:xfrm>
              <a:off x="2717146" y="4267200"/>
              <a:ext cx="152400" cy="152400"/>
            </a:xfrm>
            <a:prstGeom prst="ellipse">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Oval 17"/>
            <p:cNvSpPr/>
            <p:nvPr/>
          </p:nvSpPr>
          <p:spPr>
            <a:xfrm>
              <a:off x="2945746" y="4572000"/>
              <a:ext cx="152400" cy="152400"/>
            </a:xfrm>
            <a:prstGeom prst="ellipse">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Oval 18"/>
            <p:cNvSpPr/>
            <p:nvPr/>
          </p:nvSpPr>
          <p:spPr>
            <a:xfrm>
              <a:off x="3402946" y="4800600"/>
              <a:ext cx="152400" cy="152400"/>
            </a:xfrm>
            <a:prstGeom prst="ellipse">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p:cNvSpPr/>
            <p:nvPr/>
          </p:nvSpPr>
          <p:spPr>
            <a:xfrm>
              <a:off x="3555346" y="4419600"/>
              <a:ext cx="152400" cy="152400"/>
            </a:xfrm>
            <a:prstGeom prst="ellipse">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21" name="Straight Arrow Connector 20"/>
            <p:cNvCxnSpPr>
              <a:stCxn id="17" idx="5"/>
              <a:endCxn id="18" idx="1"/>
            </p:cNvCxnSpPr>
            <p:nvPr/>
          </p:nvCxnSpPr>
          <p:spPr>
            <a:xfrm>
              <a:off x="2847228" y="4397282"/>
              <a:ext cx="120836" cy="197036"/>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18" idx="6"/>
              <a:endCxn id="20" idx="2"/>
            </p:cNvCxnSpPr>
            <p:nvPr/>
          </p:nvCxnSpPr>
          <p:spPr>
            <a:xfrm flipV="1">
              <a:off x="3098146" y="4495800"/>
              <a:ext cx="457200" cy="152400"/>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stCxn id="18" idx="5"/>
              <a:endCxn id="19" idx="2"/>
            </p:cNvCxnSpPr>
            <p:nvPr/>
          </p:nvCxnSpPr>
          <p:spPr>
            <a:xfrm>
              <a:off x="3075828" y="4702082"/>
              <a:ext cx="327118" cy="174718"/>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24" name="Rounded Rectangle 23"/>
            <p:cNvSpPr/>
            <p:nvPr/>
          </p:nvSpPr>
          <p:spPr>
            <a:xfrm>
              <a:off x="3287616" y="5181600"/>
              <a:ext cx="2198783" cy="304800"/>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solidFill>
                    <a:schemeClr val="tx1"/>
                  </a:solidFill>
                </a:rPr>
                <a:t>Global Memory</a:t>
              </a:r>
              <a:endParaRPr lang="en-US" dirty="0">
                <a:solidFill>
                  <a:schemeClr val="tx1"/>
                </a:solidFill>
              </a:endParaRPr>
            </a:p>
          </p:txBody>
        </p:sp>
        <p:sp>
          <p:nvSpPr>
            <p:cNvPr id="25" name="Rounded Rectangle 24"/>
            <p:cNvSpPr/>
            <p:nvPr/>
          </p:nvSpPr>
          <p:spPr>
            <a:xfrm>
              <a:off x="2590800" y="3390900"/>
              <a:ext cx="997586" cy="228599"/>
            </a:xfrm>
            <a:prstGeom prst="roundRect">
              <a:avLst/>
            </a:prstGeom>
            <a:gradFill>
              <a:gsLst>
                <a:gs pos="98000">
                  <a:schemeClr val="accent5">
                    <a:lumMod val="50000"/>
                  </a:schemeClr>
                </a:gs>
                <a:gs pos="59000">
                  <a:schemeClr val="accent3">
                    <a:lumMod val="60000"/>
                    <a:lumOff val="40000"/>
                  </a:schemeClr>
                </a:gs>
                <a:gs pos="0">
                  <a:schemeClr val="accent3">
                    <a:lumMod val="75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smtClean="0">
                  <a:solidFill>
                    <a:schemeClr val="tx1"/>
                  </a:solidFill>
                </a:rPr>
                <a:t>CPU </a:t>
              </a:r>
              <a:r>
                <a:rPr lang="en-US" sz="1600" b="1" i="1" dirty="0" smtClean="0">
                  <a:solidFill>
                    <a:srgbClr val="000000"/>
                  </a:solidFill>
                </a:rPr>
                <a:t>L2</a:t>
              </a:r>
              <a:endParaRPr lang="en-US" sz="1600" b="1" i="1" dirty="0">
                <a:solidFill>
                  <a:srgbClr val="000000"/>
                </a:solidFill>
              </a:endParaRPr>
            </a:p>
          </p:txBody>
        </p:sp>
        <p:sp>
          <p:nvSpPr>
            <p:cNvPr id="26" name="Rounded Rectangle 25"/>
            <p:cNvSpPr/>
            <p:nvPr/>
          </p:nvSpPr>
          <p:spPr>
            <a:xfrm>
              <a:off x="4464660" y="3390900"/>
              <a:ext cx="1004512" cy="228600"/>
            </a:xfrm>
            <a:prstGeom prst="roundRect">
              <a:avLst/>
            </a:prstGeom>
            <a:gradFill>
              <a:gsLst>
                <a:gs pos="94000">
                  <a:schemeClr val="accent5">
                    <a:lumMod val="50000"/>
                  </a:schemeClr>
                </a:gs>
                <a:gs pos="19000">
                  <a:srgbClr val="FF7A00"/>
                </a:gs>
                <a:gs pos="4000">
                  <a:srgbClr val="FF03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smtClean="0">
                  <a:solidFill>
                    <a:srgbClr val="000000"/>
                  </a:solidFill>
                </a:rPr>
                <a:t>GPU</a:t>
              </a:r>
              <a:r>
                <a:rPr lang="en-US" sz="1600" b="1" i="1" dirty="0" smtClean="0">
                  <a:solidFill>
                    <a:schemeClr val="bg1"/>
                  </a:solidFill>
                </a:rPr>
                <a:t> </a:t>
              </a:r>
              <a:r>
                <a:rPr lang="en-US" sz="1600" b="1" i="1" dirty="0" smtClean="0">
                  <a:solidFill>
                    <a:srgbClr val="000000"/>
                  </a:solidFill>
                </a:rPr>
                <a:t>L2</a:t>
              </a:r>
              <a:endParaRPr lang="en-US" sz="1600" b="1" i="1" dirty="0">
                <a:solidFill>
                  <a:srgbClr val="000000"/>
                </a:solidFill>
              </a:endParaRPr>
            </a:p>
          </p:txBody>
        </p:sp>
        <p:cxnSp>
          <p:nvCxnSpPr>
            <p:cNvPr id="27" name="Straight Arrow Connector 26"/>
            <p:cNvCxnSpPr>
              <a:stCxn id="25" idx="3"/>
              <a:endCxn id="26" idx="1"/>
            </p:cNvCxnSpPr>
            <p:nvPr/>
          </p:nvCxnSpPr>
          <p:spPr>
            <a:xfrm>
              <a:off x="3588385" y="3505201"/>
              <a:ext cx="876275" cy="0"/>
            </a:xfrm>
            <a:prstGeom prst="straightConnector1">
              <a:avLst/>
            </a:prstGeom>
            <a:ln w="22225">
              <a:gradFill>
                <a:gsLst>
                  <a:gs pos="0">
                    <a:schemeClr val="accent3"/>
                  </a:gs>
                  <a:gs pos="45000">
                    <a:srgbClr val="FF7A00"/>
                  </a:gs>
                  <a:gs pos="70000">
                    <a:srgbClr val="FF0300"/>
                  </a:gs>
                  <a:gs pos="100000">
                    <a:srgbClr val="4D0808"/>
                  </a:gs>
                </a:gsLst>
                <a:lin ang="5400000" scaled="0"/>
              </a:gradFill>
              <a:headEnd type="arrow"/>
              <a:tailEnd type="arrow"/>
            </a:ln>
          </p:spPr>
          <p:style>
            <a:lnRef idx="1">
              <a:schemeClr val="accent1"/>
            </a:lnRef>
            <a:fillRef idx="0">
              <a:schemeClr val="accent1"/>
            </a:fillRef>
            <a:effectRef idx="0">
              <a:schemeClr val="accent1"/>
            </a:effectRef>
            <a:fontRef idx="minor">
              <a:schemeClr val="tx1"/>
            </a:fontRef>
          </p:style>
        </p:cxnSp>
        <p:sp>
          <p:nvSpPr>
            <p:cNvPr id="28" name="Rounded Rectangle 27"/>
            <p:cNvSpPr/>
            <p:nvPr/>
          </p:nvSpPr>
          <p:spPr>
            <a:xfrm>
              <a:off x="3402946" y="3352800"/>
              <a:ext cx="1277809" cy="266700"/>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b="1" i="1" dirty="0" smtClean="0">
                  <a:solidFill>
                    <a:schemeClr val="tx1"/>
                  </a:solidFill>
                </a:rPr>
                <a:t>HW </a:t>
              </a:r>
            </a:p>
            <a:p>
              <a:pPr algn="ctr"/>
              <a:r>
                <a:rPr lang="en-US" sz="1100" b="1" i="1" dirty="0" smtClean="0">
                  <a:solidFill>
                    <a:schemeClr val="tx1"/>
                  </a:solidFill>
                </a:rPr>
                <a:t>Coherence</a:t>
              </a:r>
              <a:endParaRPr lang="en-US" sz="1100" b="1" i="1" dirty="0">
                <a:solidFill>
                  <a:schemeClr val="tx1"/>
                </a:solidFill>
              </a:endParaRPr>
            </a:p>
          </p:txBody>
        </p:sp>
        <p:cxnSp>
          <p:nvCxnSpPr>
            <p:cNvPr id="29" name="Straight Arrow Connector 28"/>
            <p:cNvCxnSpPr>
              <a:stCxn id="39" idx="2"/>
              <a:endCxn id="25" idx="0"/>
            </p:cNvCxnSpPr>
            <p:nvPr/>
          </p:nvCxnSpPr>
          <p:spPr>
            <a:xfrm flipH="1">
              <a:off x="3089593" y="3101339"/>
              <a:ext cx="465753" cy="289561"/>
            </a:xfrm>
            <a:prstGeom prst="straightConnector1">
              <a:avLst/>
            </a:prstGeom>
            <a:ln w="22225">
              <a:solidFill>
                <a:schemeClr val="accent3">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5" idx="2"/>
              <a:endCxn id="17" idx="0"/>
            </p:cNvCxnSpPr>
            <p:nvPr/>
          </p:nvCxnSpPr>
          <p:spPr>
            <a:xfrm flipH="1">
              <a:off x="2793346" y="3619500"/>
              <a:ext cx="296247" cy="647701"/>
            </a:xfrm>
            <a:prstGeom prst="straightConnector1">
              <a:avLst/>
            </a:prstGeom>
            <a:ln w="22225">
              <a:solidFill>
                <a:schemeClr val="accent5"/>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4483858" y="3101339"/>
              <a:ext cx="500286" cy="289560"/>
            </a:xfrm>
            <a:prstGeom prst="straightConnector1">
              <a:avLst/>
            </a:prstGeom>
            <a:ln w="2222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6" idx="2"/>
              <a:endCxn id="17" idx="6"/>
            </p:cNvCxnSpPr>
            <p:nvPr/>
          </p:nvCxnSpPr>
          <p:spPr>
            <a:xfrm flipH="1">
              <a:off x="2869546" y="3619501"/>
              <a:ext cx="2097371" cy="723900"/>
            </a:xfrm>
            <a:prstGeom prst="straightConnector1">
              <a:avLst/>
            </a:prstGeom>
            <a:ln w="2222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p:nvGrpSpPr>
        <p:grpSpPr>
          <a:xfrm>
            <a:off x="6482755" y="4461253"/>
            <a:ext cx="1816100" cy="1860892"/>
            <a:chOff x="6288088" y="3657600"/>
            <a:chExt cx="2235200" cy="2224088"/>
          </a:xfrm>
        </p:grpSpPr>
        <p:pic>
          <p:nvPicPr>
            <p:cNvPr id="6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1500" y="5013325"/>
              <a:ext cx="690563"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 name="Picture 2" descr="http://regmedia.co.uk/2012/05/17/nvidia_kepler2_die_sho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08875" y="3800475"/>
              <a:ext cx="63658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2" descr="http://regmedia.co.uk/2012/05/17/nvidia_kepler2_die_sho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88100" y="3800475"/>
              <a:ext cx="63658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Left-Right Arrow 62"/>
            <p:cNvSpPr/>
            <p:nvPr/>
          </p:nvSpPr>
          <p:spPr>
            <a:xfrm>
              <a:off x="7024688" y="4135438"/>
              <a:ext cx="484187" cy="217487"/>
            </a:xfrm>
            <a:prstGeom prst="lef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srgbClr val="FFFFFF"/>
                </a:solidFill>
              </a:endParaRPr>
            </a:p>
          </p:txBody>
        </p:sp>
        <p:sp>
          <p:nvSpPr>
            <p:cNvPr id="64" name="Title 1"/>
            <p:cNvSpPr txBox="1">
              <a:spLocks/>
            </p:cNvSpPr>
            <p:nvPr/>
          </p:nvSpPr>
          <p:spPr bwMode="auto">
            <a:xfrm>
              <a:off x="6868687" y="3657600"/>
              <a:ext cx="675114" cy="205812"/>
            </a:xfrm>
            <a:prstGeom prst="rect">
              <a:avLst/>
            </a:prstGeom>
            <a:noFill/>
            <a:ln w="9525">
              <a:noFill/>
              <a:miter lim="800000"/>
              <a:headEnd/>
              <a:tailEnd/>
            </a:ln>
          </p:spPr>
          <p:txBody>
            <a:bodyPr lIns="0" rIns="0" anchor="b"/>
            <a:lstStyle>
              <a:lvl1pPr algn="ctr" rtl="0" fontAlgn="base">
                <a:lnSpc>
                  <a:spcPct val="90000"/>
                </a:lnSpc>
                <a:spcBef>
                  <a:spcPct val="0"/>
                </a:spcBef>
                <a:spcAft>
                  <a:spcPct val="0"/>
                </a:spcAft>
                <a:defRPr sz="3600" b="1">
                  <a:solidFill>
                    <a:schemeClr val="tx1"/>
                  </a:solidFill>
                  <a:latin typeface="+mn-lt"/>
                  <a:ea typeface="+mj-ea"/>
                  <a:cs typeface="+mj-cs"/>
                </a:defRPr>
              </a:lvl1pPr>
              <a:lvl2pPr algn="l" rtl="0" fontAlgn="base">
                <a:spcBef>
                  <a:spcPct val="0"/>
                </a:spcBef>
                <a:spcAft>
                  <a:spcPct val="0"/>
                </a:spcAft>
                <a:defRPr sz="3200" b="1">
                  <a:solidFill>
                    <a:srgbClr val="73B900"/>
                  </a:solidFill>
                  <a:latin typeface="Arial" charset="0"/>
                </a:defRPr>
              </a:lvl2pPr>
              <a:lvl3pPr algn="l" rtl="0" fontAlgn="base">
                <a:spcBef>
                  <a:spcPct val="0"/>
                </a:spcBef>
                <a:spcAft>
                  <a:spcPct val="0"/>
                </a:spcAft>
                <a:defRPr sz="3200" b="1">
                  <a:solidFill>
                    <a:srgbClr val="73B900"/>
                  </a:solidFill>
                  <a:latin typeface="Arial" charset="0"/>
                </a:defRPr>
              </a:lvl3pPr>
              <a:lvl4pPr algn="l" rtl="0" fontAlgn="base">
                <a:spcBef>
                  <a:spcPct val="0"/>
                </a:spcBef>
                <a:spcAft>
                  <a:spcPct val="0"/>
                </a:spcAft>
                <a:defRPr sz="3200" b="1">
                  <a:solidFill>
                    <a:srgbClr val="73B900"/>
                  </a:solidFill>
                  <a:latin typeface="Arial" charset="0"/>
                </a:defRPr>
              </a:lvl4pPr>
              <a:lvl5pPr algn="l" rtl="0" fontAlgn="base">
                <a:spcBef>
                  <a:spcPct val="0"/>
                </a:spcBef>
                <a:spcAft>
                  <a:spcPct val="0"/>
                </a:spcAft>
                <a:defRPr sz="3200" b="1">
                  <a:solidFill>
                    <a:srgbClr val="73B900"/>
                  </a:solidFill>
                  <a:latin typeface="Arial" charset="0"/>
                </a:defRPr>
              </a:lvl5pPr>
              <a:lvl6pPr marL="457200" algn="l" rtl="0" eaLnBrk="1" fontAlgn="base" hangingPunct="1">
                <a:spcBef>
                  <a:spcPct val="0"/>
                </a:spcBef>
                <a:spcAft>
                  <a:spcPct val="0"/>
                </a:spcAft>
                <a:defRPr sz="3200" b="1">
                  <a:solidFill>
                    <a:srgbClr val="73B900"/>
                  </a:solidFill>
                  <a:latin typeface="Arial" charset="0"/>
                </a:defRPr>
              </a:lvl6pPr>
              <a:lvl7pPr marL="914400" algn="l" rtl="0" eaLnBrk="1" fontAlgn="base" hangingPunct="1">
                <a:spcBef>
                  <a:spcPct val="0"/>
                </a:spcBef>
                <a:spcAft>
                  <a:spcPct val="0"/>
                </a:spcAft>
                <a:defRPr sz="3200" b="1">
                  <a:solidFill>
                    <a:srgbClr val="73B900"/>
                  </a:solidFill>
                  <a:latin typeface="Arial" charset="0"/>
                </a:defRPr>
              </a:lvl7pPr>
              <a:lvl8pPr marL="1371600" algn="l" rtl="0" eaLnBrk="1" fontAlgn="base" hangingPunct="1">
                <a:spcBef>
                  <a:spcPct val="0"/>
                </a:spcBef>
                <a:spcAft>
                  <a:spcPct val="0"/>
                </a:spcAft>
                <a:defRPr sz="3200" b="1">
                  <a:solidFill>
                    <a:srgbClr val="73B900"/>
                  </a:solidFill>
                  <a:latin typeface="Arial" charset="0"/>
                </a:defRPr>
              </a:lvl8pPr>
              <a:lvl9pPr marL="1828800" algn="l" rtl="0" eaLnBrk="1" fontAlgn="base" hangingPunct="1">
                <a:spcBef>
                  <a:spcPct val="0"/>
                </a:spcBef>
                <a:spcAft>
                  <a:spcPct val="0"/>
                </a:spcAft>
                <a:defRPr sz="3200" b="1">
                  <a:solidFill>
                    <a:srgbClr val="73B900"/>
                  </a:solidFill>
                  <a:latin typeface="Arial" charset="0"/>
                </a:defRPr>
              </a:lvl9pPr>
            </a:lstStyle>
            <a:p>
              <a:pPr>
                <a:defRPr/>
              </a:pPr>
              <a:r>
                <a:rPr lang="en-US" sz="1200" kern="0" dirty="0" err="1"/>
                <a:t>NVLink</a:t>
              </a:r>
              <a:endParaRPr lang="en-US" sz="1200" kern="0" dirty="0"/>
            </a:p>
          </p:txBody>
        </p:sp>
        <p:cxnSp>
          <p:nvCxnSpPr>
            <p:cNvPr id="65" name="Elbow Connector 64"/>
            <p:cNvCxnSpPr>
              <a:stCxn id="60" idx="0"/>
              <a:endCxn id="62" idx="2"/>
            </p:cNvCxnSpPr>
            <p:nvPr/>
          </p:nvCxnSpPr>
          <p:spPr>
            <a:xfrm rot="16200000" flipV="1">
              <a:off x="6824663" y="4570413"/>
              <a:ext cx="325437" cy="560387"/>
            </a:xfrm>
            <a:prstGeom prst="bentConnector3">
              <a:avLst/>
            </a:prstGeom>
            <a:ln w="635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66" name="Elbow Connector 65"/>
            <p:cNvCxnSpPr>
              <a:stCxn id="60" idx="0"/>
              <a:endCxn id="61" idx="2"/>
            </p:cNvCxnSpPr>
            <p:nvPr/>
          </p:nvCxnSpPr>
          <p:spPr>
            <a:xfrm rot="5400000" flipH="1" flipV="1">
              <a:off x="7385050" y="4570413"/>
              <a:ext cx="325437" cy="560388"/>
            </a:xfrm>
            <a:prstGeom prst="bentConnector3">
              <a:avLst>
                <a:gd name="adj1" fmla="val 50000"/>
              </a:avLst>
            </a:prstGeom>
            <a:ln w="635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6288088" y="4849813"/>
              <a:ext cx="19573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itle 1"/>
            <p:cNvSpPr txBox="1">
              <a:spLocks/>
            </p:cNvSpPr>
            <p:nvPr/>
          </p:nvSpPr>
          <p:spPr bwMode="auto">
            <a:xfrm>
              <a:off x="6765925" y="5494338"/>
              <a:ext cx="1001713" cy="387350"/>
            </a:xfrm>
            <a:prstGeom prst="rect">
              <a:avLst/>
            </a:prstGeom>
            <a:noFill/>
            <a:ln w="9525">
              <a:noFill/>
              <a:miter lim="800000"/>
              <a:headEnd/>
              <a:tailEnd/>
            </a:ln>
          </p:spPr>
          <p:txBody>
            <a:bodyPr lIns="0" rIns="0"/>
            <a:lstStyle>
              <a:lvl1pPr algn="ctr" rtl="0" fontAlgn="base">
                <a:lnSpc>
                  <a:spcPct val="90000"/>
                </a:lnSpc>
                <a:spcBef>
                  <a:spcPct val="0"/>
                </a:spcBef>
                <a:spcAft>
                  <a:spcPct val="0"/>
                </a:spcAft>
                <a:defRPr sz="3600" b="1">
                  <a:solidFill>
                    <a:schemeClr val="tx1"/>
                  </a:solidFill>
                  <a:latin typeface="+mn-lt"/>
                  <a:ea typeface="+mj-ea"/>
                  <a:cs typeface="+mj-cs"/>
                </a:defRPr>
              </a:lvl1pPr>
              <a:lvl2pPr algn="l" rtl="0" fontAlgn="base">
                <a:spcBef>
                  <a:spcPct val="0"/>
                </a:spcBef>
                <a:spcAft>
                  <a:spcPct val="0"/>
                </a:spcAft>
                <a:defRPr sz="3200" b="1">
                  <a:solidFill>
                    <a:srgbClr val="73B900"/>
                  </a:solidFill>
                  <a:latin typeface="Arial" charset="0"/>
                </a:defRPr>
              </a:lvl2pPr>
              <a:lvl3pPr algn="l" rtl="0" fontAlgn="base">
                <a:spcBef>
                  <a:spcPct val="0"/>
                </a:spcBef>
                <a:spcAft>
                  <a:spcPct val="0"/>
                </a:spcAft>
                <a:defRPr sz="3200" b="1">
                  <a:solidFill>
                    <a:srgbClr val="73B900"/>
                  </a:solidFill>
                  <a:latin typeface="Arial" charset="0"/>
                </a:defRPr>
              </a:lvl3pPr>
              <a:lvl4pPr algn="l" rtl="0" fontAlgn="base">
                <a:spcBef>
                  <a:spcPct val="0"/>
                </a:spcBef>
                <a:spcAft>
                  <a:spcPct val="0"/>
                </a:spcAft>
                <a:defRPr sz="3200" b="1">
                  <a:solidFill>
                    <a:srgbClr val="73B900"/>
                  </a:solidFill>
                  <a:latin typeface="Arial" charset="0"/>
                </a:defRPr>
              </a:lvl4pPr>
              <a:lvl5pPr algn="l" rtl="0" fontAlgn="base">
                <a:spcBef>
                  <a:spcPct val="0"/>
                </a:spcBef>
                <a:spcAft>
                  <a:spcPct val="0"/>
                </a:spcAft>
                <a:defRPr sz="3200" b="1">
                  <a:solidFill>
                    <a:srgbClr val="73B900"/>
                  </a:solidFill>
                  <a:latin typeface="Arial" charset="0"/>
                </a:defRPr>
              </a:lvl5pPr>
              <a:lvl6pPr marL="457200" algn="l" rtl="0" eaLnBrk="1" fontAlgn="base" hangingPunct="1">
                <a:spcBef>
                  <a:spcPct val="0"/>
                </a:spcBef>
                <a:spcAft>
                  <a:spcPct val="0"/>
                </a:spcAft>
                <a:defRPr sz="3200" b="1">
                  <a:solidFill>
                    <a:srgbClr val="73B900"/>
                  </a:solidFill>
                  <a:latin typeface="Arial" charset="0"/>
                </a:defRPr>
              </a:lvl6pPr>
              <a:lvl7pPr marL="914400" algn="l" rtl="0" eaLnBrk="1" fontAlgn="base" hangingPunct="1">
                <a:spcBef>
                  <a:spcPct val="0"/>
                </a:spcBef>
                <a:spcAft>
                  <a:spcPct val="0"/>
                </a:spcAft>
                <a:defRPr sz="3200" b="1">
                  <a:solidFill>
                    <a:srgbClr val="73B900"/>
                  </a:solidFill>
                  <a:latin typeface="Arial" charset="0"/>
                </a:defRPr>
              </a:lvl7pPr>
              <a:lvl8pPr marL="1371600" algn="l" rtl="0" eaLnBrk="1" fontAlgn="base" hangingPunct="1">
                <a:spcBef>
                  <a:spcPct val="0"/>
                </a:spcBef>
                <a:spcAft>
                  <a:spcPct val="0"/>
                </a:spcAft>
                <a:defRPr sz="3200" b="1">
                  <a:solidFill>
                    <a:srgbClr val="73B900"/>
                  </a:solidFill>
                  <a:latin typeface="Arial" charset="0"/>
                </a:defRPr>
              </a:lvl8pPr>
              <a:lvl9pPr marL="1828800" algn="l" rtl="0" eaLnBrk="1" fontAlgn="base" hangingPunct="1">
                <a:spcBef>
                  <a:spcPct val="0"/>
                </a:spcBef>
                <a:spcAft>
                  <a:spcPct val="0"/>
                </a:spcAft>
                <a:defRPr sz="3200" b="1">
                  <a:solidFill>
                    <a:srgbClr val="73B900"/>
                  </a:solidFill>
                  <a:latin typeface="Arial" charset="0"/>
                </a:defRPr>
              </a:lvl9pPr>
            </a:lstStyle>
            <a:p>
              <a:pPr>
                <a:defRPr/>
              </a:pPr>
              <a:r>
                <a:rPr lang="en-US" sz="1400" kern="0" dirty="0" smtClean="0">
                  <a:latin typeface="Calibri" panose="020F0502020204030204" pitchFamily="34" charset="0"/>
                </a:rPr>
                <a:t>X86, ARM64, POWER </a:t>
              </a:r>
              <a:r>
                <a:rPr lang="en-US" sz="1400" kern="0" dirty="0">
                  <a:latin typeface="Calibri" panose="020F0502020204030204" pitchFamily="34" charset="0"/>
                </a:rPr>
                <a:t>CPU</a:t>
              </a:r>
            </a:p>
          </p:txBody>
        </p:sp>
        <p:sp>
          <p:nvSpPr>
            <p:cNvPr id="69" name="Title 1"/>
            <p:cNvSpPr txBox="1">
              <a:spLocks/>
            </p:cNvSpPr>
            <p:nvPr/>
          </p:nvSpPr>
          <p:spPr bwMode="auto">
            <a:xfrm>
              <a:off x="8183563" y="4598988"/>
              <a:ext cx="339725" cy="280987"/>
            </a:xfrm>
            <a:prstGeom prst="rect">
              <a:avLst/>
            </a:prstGeom>
            <a:noFill/>
            <a:ln w="9525">
              <a:noFill/>
              <a:miter lim="800000"/>
              <a:headEnd/>
              <a:tailEnd/>
            </a:ln>
          </p:spPr>
          <p:txBody>
            <a:bodyPr lIns="0" rIns="0" anchor="b"/>
            <a:lstStyle>
              <a:lvl1pPr algn="ctr" rtl="0" fontAlgn="base">
                <a:lnSpc>
                  <a:spcPct val="90000"/>
                </a:lnSpc>
                <a:spcBef>
                  <a:spcPct val="0"/>
                </a:spcBef>
                <a:spcAft>
                  <a:spcPct val="0"/>
                </a:spcAft>
                <a:defRPr sz="3600" b="1">
                  <a:solidFill>
                    <a:schemeClr val="tx1"/>
                  </a:solidFill>
                  <a:latin typeface="+mn-lt"/>
                  <a:ea typeface="+mj-ea"/>
                  <a:cs typeface="+mj-cs"/>
                </a:defRPr>
              </a:lvl1pPr>
              <a:lvl2pPr algn="l" rtl="0" fontAlgn="base">
                <a:spcBef>
                  <a:spcPct val="0"/>
                </a:spcBef>
                <a:spcAft>
                  <a:spcPct val="0"/>
                </a:spcAft>
                <a:defRPr sz="3200" b="1">
                  <a:solidFill>
                    <a:srgbClr val="73B900"/>
                  </a:solidFill>
                  <a:latin typeface="Arial" charset="0"/>
                </a:defRPr>
              </a:lvl2pPr>
              <a:lvl3pPr algn="l" rtl="0" fontAlgn="base">
                <a:spcBef>
                  <a:spcPct val="0"/>
                </a:spcBef>
                <a:spcAft>
                  <a:spcPct val="0"/>
                </a:spcAft>
                <a:defRPr sz="3200" b="1">
                  <a:solidFill>
                    <a:srgbClr val="73B900"/>
                  </a:solidFill>
                  <a:latin typeface="Arial" charset="0"/>
                </a:defRPr>
              </a:lvl3pPr>
              <a:lvl4pPr algn="l" rtl="0" fontAlgn="base">
                <a:spcBef>
                  <a:spcPct val="0"/>
                </a:spcBef>
                <a:spcAft>
                  <a:spcPct val="0"/>
                </a:spcAft>
                <a:defRPr sz="3200" b="1">
                  <a:solidFill>
                    <a:srgbClr val="73B900"/>
                  </a:solidFill>
                  <a:latin typeface="Arial" charset="0"/>
                </a:defRPr>
              </a:lvl4pPr>
              <a:lvl5pPr algn="l" rtl="0" fontAlgn="base">
                <a:spcBef>
                  <a:spcPct val="0"/>
                </a:spcBef>
                <a:spcAft>
                  <a:spcPct val="0"/>
                </a:spcAft>
                <a:defRPr sz="3200" b="1">
                  <a:solidFill>
                    <a:srgbClr val="73B900"/>
                  </a:solidFill>
                  <a:latin typeface="Arial" charset="0"/>
                </a:defRPr>
              </a:lvl5pPr>
              <a:lvl6pPr marL="457200" algn="l" rtl="0" eaLnBrk="1" fontAlgn="base" hangingPunct="1">
                <a:spcBef>
                  <a:spcPct val="0"/>
                </a:spcBef>
                <a:spcAft>
                  <a:spcPct val="0"/>
                </a:spcAft>
                <a:defRPr sz="3200" b="1">
                  <a:solidFill>
                    <a:srgbClr val="73B900"/>
                  </a:solidFill>
                  <a:latin typeface="Arial" charset="0"/>
                </a:defRPr>
              </a:lvl6pPr>
              <a:lvl7pPr marL="914400" algn="l" rtl="0" eaLnBrk="1" fontAlgn="base" hangingPunct="1">
                <a:spcBef>
                  <a:spcPct val="0"/>
                </a:spcBef>
                <a:spcAft>
                  <a:spcPct val="0"/>
                </a:spcAft>
                <a:defRPr sz="3200" b="1">
                  <a:solidFill>
                    <a:srgbClr val="73B900"/>
                  </a:solidFill>
                  <a:latin typeface="Arial" charset="0"/>
                </a:defRPr>
              </a:lvl7pPr>
              <a:lvl8pPr marL="1371600" algn="l" rtl="0" eaLnBrk="1" fontAlgn="base" hangingPunct="1">
                <a:spcBef>
                  <a:spcPct val="0"/>
                </a:spcBef>
                <a:spcAft>
                  <a:spcPct val="0"/>
                </a:spcAft>
                <a:defRPr sz="3200" b="1">
                  <a:solidFill>
                    <a:srgbClr val="73B900"/>
                  </a:solidFill>
                  <a:latin typeface="Arial" charset="0"/>
                </a:defRPr>
              </a:lvl8pPr>
              <a:lvl9pPr marL="1828800" algn="l" rtl="0" eaLnBrk="1" fontAlgn="base" hangingPunct="1">
                <a:spcBef>
                  <a:spcPct val="0"/>
                </a:spcBef>
                <a:spcAft>
                  <a:spcPct val="0"/>
                </a:spcAft>
                <a:defRPr sz="3200" b="1">
                  <a:solidFill>
                    <a:srgbClr val="73B900"/>
                  </a:solidFill>
                  <a:latin typeface="Arial" charset="0"/>
                </a:defRPr>
              </a:lvl9pPr>
            </a:lstStyle>
            <a:p>
              <a:pPr algn="l">
                <a:defRPr/>
              </a:pPr>
              <a:r>
                <a:rPr lang="en-US" sz="1100" kern="0" dirty="0" err="1" smtClean="0">
                  <a:solidFill>
                    <a:srgbClr val="FFFFFF"/>
                  </a:solidFill>
                </a:rPr>
                <a:t>PCIe</a:t>
              </a:r>
              <a:endParaRPr lang="en-US" sz="1100" kern="0" dirty="0">
                <a:solidFill>
                  <a:srgbClr val="FFFFFF"/>
                </a:solidFill>
              </a:endParaRPr>
            </a:p>
          </p:txBody>
        </p:sp>
      </p:grpSp>
      <p:grpSp>
        <p:nvGrpSpPr>
          <p:cNvPr id="70" name="Group 2"/>
          <p:cNvGrpSpPr>
            <a:grpSpLocks/>
          </p:cNvGrpSpPr>
          <p:nvPr/>
        </p:nvGrpSpPr>
        <p:grpSpPr bwMode="auto">
          <a:xfrm>
            <a:off x="3205345" y="1689230"/>
            <a:ext cx="2740025" cy="2154238"/>
            <a:chOff x="6059706" y="1251626"/>
            <a:chExt cx="2739747" cy="2153685"/>
          </a:xfrm>
        </p:grpSpPr>
        <p:sp>
          <p:nvSpPr>
            <p:cNvPr id="71" name="Right Arrow 70"/>
            <p:cNvSpPr/>
            <p:nvPr/>
          </p:nvSpPr>
          <p:spPr bwMode="auto">
            <a:xfrm>
              <a:off x="6059706" y="1670618"/>
              <a:ext cx="2739747" cy="1242694"/>
            </a:xfrm>
            <a:prstGeom prst="rightArrow">
              <a:avLst>
                <a:gd name="adj1" fmla="val 50000"/>
                <a:gd name="adj2" fmla="val 49524"/>
              </a:avLst>
            </a:prstGeom>
            <a:solidFill>
              <a:schemeClr val="tx2">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endParaRPr lang="en-US" sz="1600">
                <a:solidFill>
                  <a:srgbClr val="FFFFFF"/>
                </a:solidFill>
              </a:endParaRPr>
            </a:p>
          </p:txBody>
        </p:sp>
        <p:pic>
          <p:nvPicPr>
            <p:cNvPr id="72" name="Picture 81"/>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48843" y="2463298"/>
              <a:ext cx="636085" cy="655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2" descr="http://regmedia.co.uk/2012/05/17/nvidia_kepler2_die_sho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09218" y="1251626"/>
              <a:ext cx="636085" cy="886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Picture 2" descr="http://regmedia.co.uk/2012/05/17/nvidia_kepler2_die_sho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88467" y="1251626"/>
              <a:ext cx="636085" cy="886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Left-Right Arrow 74"/>
            <p:cNvSpPr/>
            <p:nvPr/>
          </p:nvSpPr>
          <p:spPr>
            <a:xfrm>
              <a:off x="7024808" y="1584915"/>
              <a:ext cx="484138" cy="219019"/>
            </a:xfrm>
            <a:prstGeom prst="lef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srgbClr val="FFFFFF"/>
                </a:solidFill>
              </a:endParaRPr>
            </a:p>
          </p:txBody>
        </p:sp>
        <p:sp>
          <p:nvSpPr>
            <p:cNvPr id="76" name="Left-Right Arrow 75"/>
            <p:cNvSpPr/>
            <p:nvPr/>
          </p:nvSpPr>
          <p:spPr>
            <a:xfrm rot="18900000">
              <a:off x="7320053" y="2222927"/>
              <a:ext cx="326992" cy="174580"/>
            </a:xfrm>
            <a:prstGeom prst="lef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srgbClr val="FFFFFF"/>
                </a:solidFill>
              </a:endParaRPr>
            </a:p>
          </p:txBody>
        </p:sp>
        <p:sp>
          <p:nvSpPr>
            <p:cNvPr id="77" name="Left-Right Arrow 76"/>
            <p:cNvSpPr/>
            <p:nvPr/>
          </p:nvSpPr>
          <p:spPr>
            <a:xfrm rot="2700000">
              <a:off x="6834361" y="2245136"/>
              <a:ext cx="434863" cy="130162"/>
            </a:xfrm>
            <a:prstGeom prst="lef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srgbClr val="FFFFFF"/>
                </a:solidFill>
              </a:endParaRPr>
            </a:p>
          </p:txBody>
        </p:sp>
        <p:sp>
          <p:nvSpPr>
            <p:cNvPr id="78" name="Title 1"/>
            <p:cNvSpPr txBox="1">
              <a:spLocks/>
            </p:cNvSpPr>
            <p:nvPr/>
          </p:nvSpPr>
          <p:spPr bwMode="auto">
            <a:xfrm>
              <a:off x="6766071" y="3124395"/>
              <a:ext cx="1001611" cy="280916"/>
            </a:xfrm>
            <a:prstGeom prst="rect">
              <a:avLst/>
            </a:prstGeom>
            <a:noFill/>
            <a:ln w="9525">
              <a:noFill/>
              <a:miter lim="800000"/>
              <a:headEnd/>
              <a:tailEnd/>
            </a:ln>
          </p:spPr>
          <p:txBody>
            <a:bodyPr lIns="0" rIns="0"/>
            <a:lstStyle>
              <a:lvl1pPr algn="ctr" rtl="0" fontAlgn="base">
                <a:lnSpc>
                  <a:spcPct val="90000"/>
                </a:lnSpc>
                <a:spcBef>
                  <a:spcPct val="0"/>
                </a:spcBef>
                <a:spcAft>
                  <a:spcPct val="0"/>
                </a:spcAft>
                <a:defRPr sz="3600" b="1">
                  <a:solidFill>
                    <a:schemeClr val="tx1"/>
                  </a:solidFill>
                  <a:latin typeface="+mn-lt"/>
                  <a:ea typeface="+mj-ea"/>
                  <a:cs typeface="+mj-cs"/>
                </a:defRPr>
              </a:lvl1pPr>
              <a:lvl2pPr algn="l" rtl="0" fontAlgn="base">
                <a:spcBef>
                  <a:spcPct val="0"/>
                </a:spcBef>
                <a:spcAft>
                  <a:spcPct val="0"/>
                </a:spcAft>
                <a:defRPr sz="3200" b="1">
                  <a:solidFill>
                    <a:srgbClr val="73B900"/>
                  </a:solidFill>
                  <a:latin typeface="Arial" charset="0"/>
                </a:defRPr>
              </a:lvl2pPr>
              <a:lvl3pPr algn="l" rtl="0" fontAlgn="base">
                <a:spcBef>
                  <a:spcPct val="0"/>
                </a:spcBef>
                <a:spcAft>
                  <a:spcPct val="0"/>
                </a:spcAft>
                <a:defRPr sz="3200" b="1">
                  <a:solidFill>
                    <a:srgbClr val="73B900"/>
                  </a:solidFill>
                  <a:latin typeface="Arial" charset="0"/>
                </a:defRPr>
              </a:lvl3pPr>
              <a:lvl4pPr algn="l" rtl="0" fontAlgn="base">
                <a:spcBef>
                  <a:spcPct val="0"/>
                </a:spcBef>
                <a:spcAft>
                  <a:spcPct val="0"/>
                </a:spcAft>
                <a:defRPr sz="3200" b="1">
                  <a:solidFill>
                    <a:srgbClr val="73B900"/>
                  </a:solidFill>
                  <a:latin typeface="Arial" charset="0"/>
                </a:defRPr>
              </a:lvl4pPr>
              <a:lvl5pPr algn="l" rtl="0" fontAlgn="base">
                <a:spcBef>
                  <a:spcPct val="0"/>
                </a:spcBef>
                <a:spcAft>
                  <a:spcPct val="0"/>
                </a:spcAft>
                <a:defRPr sz="3200" b="1">
                  <a:solidFill>
                    <a:srgbClr val="73B900"/>
                  </a:solidFill>
                  <a:latin typeface="Arial" charset="0"/>
                </a:defRPr>
              </a:lvl5pPr>
              <a:lvl6pPr marL="457200" algn="l" rtl="0" eaLnBrk="1" fontAlgn="base" hangingPunct="1">
                <a:spcBef>
                  <a:spcPct val="0"/>
                </a:spcBef>
                <a:spcAft>
                  <a:spcPct val="0"/>
                </a:spcAft>
                <a:defRPr sz="3200" b="1">
                  <a:solidFill>
                    <a:srgbClr val="73B900"/>
                  </a:solidFill>
                  <a:latin typeface="Arial" charset="0"/>
                </a:defRPr>
              </a:lvl6pPr>
              <a:lvl7pPr marL="914400" algn="l" rtl="0" eaLnBrk="1" fontAlgn="base" hangingPunct="1">
                <a:spcBef>
                  <a:spcPct val="0"/>
                </a:spcBef>
                <a:spcAft>
                  <a:spcPct val="0"/>
                </a:spcAft>
                <a:defRPr sz="3200" b="1">
                  <a:solidFill>
                    <a:srgbClr val="73B900"/>
                  </a:solidFill>
                  <a:latin typeface="Arial" charset="0"/>
                </a:defRPr>
              </a:lvl7pPr>
              <a:lvl8pPr marL="1371600" algn="l" rtl="0" eaLnBrk="1" fontAlgn="base" hangingPunct="1">
                <a:spcBef>
                  <a:spcPct val="0"/>
                </a:spcBef>
                <a:spcAft>
                  <a:spcPct val="0"/>
                </a:spcAft>
                <a:defRPr sz="3200" b="1">
                  <a:solidFill>
                    <a:srgbClr val="73B900"/>
                  </a:solidFill>
                  <a:latin typeface="Arial" charset="0"/>
                </a:defRPr>
              </a:lvl8pPr>
              <a:lvl9pPr marL="1828800" algn="l" rtl="0" eaLnBrk="1" fontAlgn="base" hangingPunct="1">
                <a:spcBef>
                  <a:spcPct val="0"/>
                </a:spcBef>
                <a:spcAft>
                  <a:spcPct val="0"/>
                </a:spcAft>
                <a:defRPr sz="3200" b="1">
                  <a:solidFill>
                    <a:srgbClr val="73B900"/>
                  </a:solidFill>
                  <a:latin typeface="Arial" charset="0"/>
                </a:defRPr>
              </a:lvl9pPr>
            </a:lstStyle>
            <a:p>
              <a:pPr>
                <a:defRPr/>
              </a:pPr>
              <a:r>
                <a:rPr lang="en-US" sz="1400" kern="0" dirty="0">
                  <a:latin typeface="Calibri" panose="020F0502020204030204" pitchFamily="34" charset="0"/>
                </a:rPr>
                <a:t>POWER CPU</a:t>
              </a:r>
            </a:p>
          </p:txBody>
        </p:sp>
      </p:grpSp>
    </p:spTree>
    <p:extLst>
      <p:ext uri="{BB962C8B-B14F-4D97-AF65-F5344CB8AC3E}">
        <p14:creationId xmlns:p14="http://schemas.microsoft.com/office/powerpoint/2010/main" val="319876853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le 1"/>
          <p:cNvSpPr>
            <a:spLocks noGrp="1"/>
          </p:cNvSpPr>
          <p:nvPr>
            <p:ph type="title"/>
          </p:nvPr>
        </p:nvSpPr>
        <p:spPr>
          <a:xfrm>
            <a:off x="457200" y="152400"/>
            <a:ext cx="8229600" cy="712788"/>
          </a:xfrm>
        </p:spPr>
        <p:txBody>
          <a:bodyPr>
            <a:normAutofit/>
          </a:bodyPr>
          <a:lstStyle/>
          <a:p>
            <a:r>
              <a:rPr lang="en-US" sz="4000" dirty="0"/>
              <a:t>A Layered Programming Approach</a:t>
            </a:r>
          </a:p>
        </p:txBody>
      </p:sp>
      <p:sp>
        <p:nvSpPr>
          <p:cNvPr id="4" name="Rectangle 3"/>
          <p:cNvSpPr/>
          <p:nvPr/>
        </p:nvSpPr>
        <p:spPr>
          <a:xfrm>
            <a:off x="1600200" y="1905000"/>
            <a:ext cx="7086600" cy="609600"/>
          </a:xfrm>
          <a:prstGeom prst="rect">
            <a:avLst/>
          </a:prstGeom>
          <a:solidFill>
            <a:srgbClr val="00009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DSLs, other means for application scientists to provide information</a:t>
            </a:r>
          </a:p>
        </p:txBody>
      </p:sp>
      <p:sp>
        <p:nvSpPr>
          <p:cNvPr id="5" name="Rectangle 4"/>
          <p:cNvSpPr/>
          <p:nvPr/>
        </p:nvSpPr>
        <p:spPr>
          <a:xfrm>
            <a:off x="1600200" y="2743200"/>
            <a:ext cx="7086600" cy="609600"/>
          </a:xfrm>
          <a:prstGeom prst="rect">
            <a:avLst/>
          </a:prstGeom>
          <a:solidFill>
            <a:srgbClr val="80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Adapted versions of today’s portable parallel programming APIs (MPI, </a:t>
            </a:r>
            <a:r>
              <a:rPr lang="en-US" dirty="0" err="1"/>
              <a:t>OpenMP</a:t>
            </a:r>
            <a:r>
              <a:rPr lang="en-US" dirty="0"/>
              <a:t>, PGAS, Charm++)</a:t>
            </a:r>
          </a:p>
        </p:txBody>
      </p:sp>
      <p:sp>
        <p:nvSpPr>
          <p:cNvPr id="6" name="Rectangle 5"/>
          <p:cNvSpPr/>
          <p:nvPr/>
        </p:nvSpPr>
        <p:spPr>
          <a:xfrm>
            <a:off x="1600200" y="3581400"/>
            <a:ext cx="7086600" cy="609600"/>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Maybe some non-portable low-level APIs (threads, CUDA, Verilog)</a:t>
            </a:r>
          </a:p>
        </p:txBody>
      </p:sp>
      <p:sp>
        <p:nvSpPr>
          <p:cNvPr id="7" name="Rectangle 6"/>
          <p:cNvSpPr/>
          <p:nvPr/>
        </p:nvSpPr>
        <p:spPr>
          <a:xfrm>
            <a:off x="1600200" y="4495800"/>
            <a:ext cx="7086600" cy="6096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Machine code, device-level interoperability </a:t>
            </a:r>
            <a:r>
              <a:rPr lang="en-US" dirty="0" err="1"/>
              <a:t>stds</a:t>
            </a:r>
            <a:r>
              <a:rPr lang="en-US" dirty="0"/>
              <a:t>, powerful runtime</a:t>
            </a:r>
          </a:p>
        </p:txBody>
      </p:sp>
      <p:sp>
        <p:nvSpPr>
          <p:cNvPr id="8" name="Rectangle 7"/>
          <p:cNvSpPr/>
          <p:nvPr/>
        </p:nvSpPr>
        <p:spPr>
          <a:xfrm>
            <a:off x="2667000" y="1066800"/>
            <a:ext cx="1676400" cy="60960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Computational Chemistry</a:t>
            </a:r>
          </a:p>
        </p:txBody>
      </p:sp>
      <p:sp>
        <p:nvSpPr>
          <p:cNvPr id="9" name="Rectangle 8"/>
          <p:cNvSpPr/>
          <p:nvPr/>
        </p:nvSpPr>
        <p:spPr>
          <a:xfrm>
            <a:off x="4495800" y="1066800"/>
            <a:ext cx="1447800" cy="60960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Climate Research</a:t>
            </a:r>
          </a:p>
        </p:txBody>
      </p:sp>
      <p:sp>
        <p:nvSpPr>
          <p:cNvPr id="10" name="Rectangle 9"/>
          <p:cNvSpPr/>
          <p:nvPr/>
        </p:nvSpPr>
        <p:spPr>
          <a:xfrm>
            <a:off x="6096000" y="1066800"/>
            <a:ext cx="1524000" cy="60960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Astrophysics</a:t>
            </a:r>
          </a:p>
        </p:txBody>
      </p:sp>
      <p:sp>
        <p:nvSpPr>
          <p:cNvPr id="13" name="TextBox 12"/>
          <p:cNvSpPr txBox="1"/>
          <p:nvPr/>
        </p:nvSpPr>
        <p:spPr>
          <a:xfrm>
            <a:off x="152400" y="1905000"/>
            <a:ext cx="1295400" cy="646331"/>
          </a:xfrm>
          <a:prstGeom prst="rect">
            <a:avLst/>
          </a:prstGeom>
          <a:effectLst>
            <a:glow rad="139700">
              <a:schemeClr val="accent4">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a:spAutoFit/>
          </a:bodyPr>
          <a:lstStyle/>
          <a:p>
            <a:pPr>
              <a:defRPr/>
            </a:pPr>
            <a:r>
              <a:rPr lang="en-US" dirty="0"/>
              <a:t>New kinds of info</a:t>
            </a:r>
          </a:p>
        </p:txBody>
      </p:sp>
      <p:sp>
        <p:nvSpPr>
          <p:cNvPr id="14" name="TextBox 13"/>
          <p:cNvSpPr txBox="1"/>
          <p:nvPr/>
        </p:nvSpPr>
        <p:spPr>
          <a:xfrm>
            <a:off x="152400" y="2907268"/>
            <a:ext cx="1295400" cy="369332"/>
          </a:xfrm>
          <a:prstGeom prst="rect">
            <a:avLst/>
          </a:prstGeom>
          <a:effectLst>
            <a:glow rad="139700">
              <a:schemeClr val="accent4">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a:spAutoFit/>
          </a:bodyPr>
          <a:lstStyle/>
          <a:p>
            <a:pPr>
              <a:defRPr/>
            </a:pPr>
            <a:r>
              <a:rPr lang="en-US" dirty="0"/>
              <a:t>Familiar</a:t>
            </a:r>
          </a:p>
        </p:txBody>
      </p:sp>
      <p:sp>
        <p:nvSpPr>
          <p:cNvPr id="15" name="TextBox 14"/>
          <p:cNvSpPr txBox="1"/>
          <p:nvPr/>
        </p:nvSpPr>
        <p:spPr>
          <a:xfrm>
            <a:off x="152400" y="3733800"/>
            <a:ext cx="1295400" cy="369332"/>
          </a:xfrm>
          <a:prstGeom prst="rect">
            <a:avLst/>
          </a:prstGeom>
          <a:effectLst>
            <a:glow rad="139700">
              <a:schemeClr val="accent4">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a:spAutoFit/>
          </a:bodyPr>
          <a:lstStyle/>
          <a:p>
            <a:pPr>
              <a:defRPr/>
            </a:pPr>
            <a:r>
              <a:rPr lang="en-US" dirty="0"/>
              <a:t>Custom</a:t>
            </a:r>
          </a:p>
        </p:txBody>
      </p:sp>
      <p:sp>
        <p:nvSpPr>
          <p:cNvPr id="17" name="Rectangle 16"/>
          <p:cNvSpPr/>
          <p:nvPr/>
        </p:nvSpPr>
        <p:spPr>
          <a:xfrm>
            <a:off x="228600" y="4495800"/>
            <a:ext cx="1143000" cy="646331"/>
          </a:xfrm>
          <a:prstGeom prst="rect">
            <a:avLst/>
          </a:prstGeom>
          <a:effectLst>
            <a:glow rad="139700">
              <a:schemeClr val="accent4">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a:spAutoFit/>
          </a:bodyPr>
          <a:lstStyle/>
          <a:p>
            <a:pPr>
              <a:defRPr/>
            </a:pPr>
            <a:r>
              <a:rPr lang="en-US" dirty="0"/>
              <a:t>Very	 low-level</a:t>
            </a:r>
          </a:p>
        </p:txBody>
      </p:sp>
      <p:sp>
        <p:nvSpPr>
          <p:cNvPr id="18" name="Rectangle 17"/>
          <p:cNvSpPr/>
          <p:nvPr/>
        </p:nvSpPr>
        <p:spPr>
          <a:xfrm>
            <a:off x="1371600" y="5410200"/>
            <a:ext cx="7467600" cy="1143000"/>
          </a:xfrm>
          <a:prstGeom prst="rect">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 name="TextBox 18"/>
          <p:cNvSpPr txBox="1"/>
          <p:nvPr/>
        </p:nvSpPr>
        <p:spPr>
          <a:xfrm>
            <a:off x="152400" y="1219200"/>
            <a:ext cx="1447800" cy="369332"/>
          </a:xfrm>
          <a:prstGeom prst="rect">
            <a:avLst/>
          </a:prstGeom>
          <a:effectLst>
            <a:glow rad="139700">
              <a:schemeClr val="accent4">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a:spAutoFit/>
          </a:bodyPr>
          <a:lstStyle/>
          <a:p>
            <a:pPr>
              <a:defRPr/>
            </a:pPr>
            <a:r>
              <a:rPr lang="en-US" dirty="0"/>
              <a:t>Applications</a:t>
            </a:r>
          </a:p>
        </p:txBody>
      </p:sp>
      <p:pic>
        <p:nvPicPr>
          <p:cNvPr id="116761" name="Content Placeholder 4"/>
          <p:cNvPicPr>
            <a:picLocks noGrp="1" noChangeAspect="1"/>
          </p:cNvPicPr>
          <p:nvPr>
            <p:ph sz="half" idx="4294967295"/>
          </p:nvPr>
        </p:nvPicPr>
        <p:blipFill>
          <a:blip r:embed="rId3">
            <a:extLst>
              <a:ext uri="{28A0092B-C50C-407E-A947-70E740481C1C}">
                <a14:useLocalDpi xmlns:a14="http://schemas.microsoft.com/office/drawing/2010/main" val="0"/>
              </a:ext>
            </a:extLst>
          </a:blip>
          <a:srcRect l="11061" r="11061"/>
          <a:stretch>
            <a:fillRect/>
          </a:stretch>
        </p:blipFill>
        <p:spPr>
          <a:xfrm>
            <a:off x="2209800" y="5334000"/>
            <a:ext cx="1219200" cy="1143000"/>
          </a:xfrm>
        </p:spPr>
      </p:pic>
      <p:pic>
        <p:nvPicPr>
          <p:cNvPr id="116762" name="Picture 2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5410200"/>
            <a:ext cx="13700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63" name="Picture 2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5334000"/>
            <a:ext cx="14827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64" name="Picture 2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239000" y="5410200"/>
            <a:ext cx="14890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65" name="TextBox 24"/>
          <p:cNvSpPr txBox="1">
            <a:spLocks noChangeArrowheads="1"/>
          </p:cNvSpPr>
          <p:nvPr/>
        </p:nvSpPr>
        <p:spPr bwMode="auto">
          <a:xfrm>
            <a:off x="569913" y="561657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a:p>
        </p:txBody>
      </p:sp>
      <p:sp>
        <p:nvSpPr>
          <p:cNvPr id="30" name="Rectangle 29"/>
          <p:cNvSpPr/>
          <p:nvPr/>
        </p:nvSpPr>
        <p:spPr>
          <a:xfrm>
            <a:off x="152400" y="5638800"/>
            <a:ext cx="1828800" cy="646331"/>
          </a:xfrm>
          <a:prstGeom prst="rect">
            <a:avLst/>
          </a:prstGeom>
          <a:effectLst>
            <a:glow rad="139700">
              <a:schemeClr val="accent4">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a:spAutoFit/>
          </a:bodyPr>
          <a:lstStyle/>
          <a:p>
            <a:pPr>
              <a:defRPr/>
            </a:pPr>
            <a:r>
              <a:rPr lang="en-US" dirty="0"/>
              <a:t>Heterogeneous Hardware</a:t>
            </a:r>
          </a:p>
        </p:txBody>
      </p:sp>
      <p:cxnSp>
        <p:nvCxnSpPr>
          <p:cNvPr id="32" name="Straight Arrow Connector 31"/>
          <p:cNvCxnSpPr>
            <a:stCxn id="8" idx="2"/>
          </p:cNvCxnSpPr>
          <p:nvPr/>
        </p:nvCxnSpPr>
        <p:spPr>
          <a:xfrm>
            <a:off x="3505200" y="1676400"/>
            <a:ext cx="0" cy="228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3" name="Straight Arrow Connector 32"/>
          <p:cNvCxnSpPr/>
          <p:nvPr/>
        </p:nvCxnSpPr>
        <p:spPr>
          <a:xfrm>
            <a:off x="5181600" y="1676400"/>
            <a:ext cx="0" cy="228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4" name="Straight Arrow Connector 33"/>
          <p:cNvCxnSpPr/>
          <p:nvPr/>
        </p:nvCxnSpPr>
        <p:spPr>
          <a:xfrm>
            <a:off x="6858000" y="1676400"/>
            <a:ext cx="0" cy="228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5" name="Straight Arrow Connector 34"/>
          <p:cNvCxnSpPr/>
          <p:nvPr/>
        </p:nvCxnSpPr>
        <p:spPr>
          <a:xfrm>
            <a:off x="3505200" y="2514600"/>
            <a:ext cx="0" cy="228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6" name="Straight Arrow Connector 35"/>
          <p:cNvCxnSpPr/>
          <p:nvPr/>
        </p:nvCxnSpPr>
        <p:spPr>
          <a:xfrm>
            <a:off x="5181600" y="2514600"/>
            <a:ext cx="0" cy="228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7" name="Straight Arrow Connector 36"/>
          <p:cNvCxnSpPr/>
          <p:nvPr/>
        </p:nvCxnSpPr>
        <p:spPr>
          <a:xfrm>
            <a:off x="6858000" y="2514600"/>
            <a:ext cx="0" cy="228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8" name="Straight Arrow Connector 37"/>
          <p:cNvCxnSpPr/>
          <p:nvPr/>
        </p:nvCxnSpPr>
        <p:spPr>
          <a:xfrm>
            <a:off x="3505200" y="3352800"/>
            <a:ext cx="0" cy="228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9" name="Straight Arrow Connector 38"/>
          <p:cNvCxnSpPr/>
          <p:nvPr/>
        </p:nvCxnSpPr>
        <p:spPr>
          <a:xfrm>
            <a:off x="5181600" y="3352800"/>
            <a:ext cx="0" cy="228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0" name="Straight Arrow Connector 39"/>
          <p:cNvCxnSpPr/>
          <p:nvPr/>
        </p:nvCxnSpPr>
        <p:spPr>
          <a:xfrm>
            <a:off x="6858000" y="3352800"/>
            <a:ext cx="0" cy="228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1" name="Straight Arrow Connector 40"/>
          <p:cNvCxnSpPr/>
          <p:nvPr/>
        </p:nvCxnSpPr>
        <p:spPr>
          <a:xfrm>
            <a:off x="3429000" y="4267200"/>
            <a:ext cx="0" cy="228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2" name="Straight Arrow Connector 41"/>
          <p:cNvCxnSpPr/>
          <p:nvPr/>
        </p:nvCxnSpPr>
        <p:spPr>
          <a:xfrm>
            <a:off x="5105400" y="4267200"/>
            <a:ext cx="0" cy="228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3" name="Straight Arrow Connector 42"/>
          <p:cNvCxnSpPr/>
          <p:nvPr/>
        </p:nvCxnSpPr>
        <p:spPr>
          <a:xfrm>
            <a:off x="6781800" y="4267200"/>
            <a:ext cx="0" cy="228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4" name="Straight Arrow Connector 43"/>
          <p:cNvCxnSpPr/>
          <p:nvPr/>
        </p:nvCxnSpPr>
        <p:spPr>
          <a:xfrm flipH="1">
            <a:off x="2286000" y="5105400"/>
            <a:ext cx="1219200" cy="304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5" name="Straight Arrow Connector 44"/>
          <p:cNvCxnSpPr/>
          <p:nvPr/>
        </p:nvCxnSpPr>
        <p:spPr>
          <a:xfrm flipH="1">
            <a:off x="4267200" y="5105400"/>
            <a:ext cx="304800" cy="3810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6" name="Straight Arrow Connector 45"/>
          <p:cNvCxnSpPr/>
          <p:nvPr/>
        </p:nvCxnSpPr>
        <p:spPr>
          <a:xfrm>
            <a:off x="6705600" y="5181600"/>
            <a:ext cx="1219200" cy="228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59" name="Straight Arrow Connector 58"/>
          <p:cNvCxnSpPr/>
          <p:nvPr/>
        </p:nvCxnSpPr>
        <p:spPr>
          <a:xfrm>
            <a:off x="5867400" y="5105400"/>
            <a:ext cx="0" cy="304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16785" name="TextBox 1"/>
          <p:cNvSpPr txBox="1">
            <a:spLocks noChangeArrowheads="1"/>
          </p:cNvSpPr>
          <p:nvPr/>
        </p:nvSpPr>
        <p:spPr bwMode="auto">
          <a:xfrm>
            <a:off x="7848600" y="762000"/>
            <a:ext cx="685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800"/>
              <a:t>…</a:t>
            </a:r>
          </a:p>
        </p:txBody>
      </p:sp>
    </p:spTree>
    <p:extLst>
      <p:ext uri="{BB962C8B-B14F-4D97-AF65-F5344CB8AC3E}">
        <p14:creationId xmlns:p14="http://schemas.microsoft.com/office/powerpoint/2010/main" val="209529648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98000">
              <a:srgbClr val="292378"/>
            </a:gs>
            <a:gs pos="96000">
              <a:srgbClr val="B30020"/>
            </a:gs>
            <a:gs pos="94000">
              <a:srgbClr val="FEC330"/>
            </a:gs>
            <a:gs pos="95000">
              <a:srgbClr val="F17326"/>
            </a:gs>
            <a:gs pos="92000">
              <a:schemeClr val="bg1"/>
            </a:gs>
          </a:gsLst>
          <a:lin ang="11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More Dynamic Execution? </a:t>
            </a:r>
            <a:endParaRPr lang="en-US" dirty="0"/>
          </a:p>
        </p:txBody>
      </p:sp>
      <p:pic>
        <p:nvPicPr>
          <p:cNvPr id="5" name="Content Placeholder 4"/>
          <p:cNvPicPr>
            <a:picLocks noGrp="1" noChangeAspect="1"/>
          </p:cNvPicPr>
          <p:nvPr>
            <p:ph idx="1"/>
          </p:nvPr>
        </p:nvPicPr>
        <p:blipFill>
          <a:blip r:embed="rId4"/>
          <a:srcRect t="13746" b="13746"/>
          <a:stretch>
            <a:fillRect/>
          </a:stretch>
        </p:blipFill>
        <p:spPr>
          <a:xfrm>
            <a:off x="173147" y="1733857"/>
            <a:ext cx="3765742" cy="2071013"/>
          </a:xfrm>
        </p:spPr>
      </p:pic>
      <p:pic>
        <p:nvPicPr>
          <p:cNvPr id="7" name="Picture 6"/>
          <p:cNvPicPr>
            <a:picLocks noChangeAspect="1"/>
          </p:cNvPicPr>
          <p:nvPr/>
        </p:nvPicPr>
        <p:blipFill>
          <a:blip r:embed="rId5"/>
          <a:stretch>
            <a:fillRect/>
          </a:stretch>
        </p:blipFill>
        <p:spPr>
          <a:xfrm>
            <a:off x="2802140" y="1531570"/>
            <a:ext cx="3213100" cy="2273300"/>
          </a:xfrm>
          <a:prstGeom prst="rect">
            <a:avLst/>
          </a:prstGeom>
        </p:spPr>
      </p:pic>
      <p:pic>
        <p:nvPicPr>
          <p:cNvPr id="9" name="Picture 8"/>
          <p:cNvPicPr>
            <a:picLocks noChangeAspect="1"/>
          </p:cNvPicPr>
          <p:nvPr/>
        </p:nvPicPr>
        <p:blipFill>
          <a:blip r:embed="rId6"/>
          <a:stretch>
            <a:fillRect/>
          </a:stretch>
        </p:blipFill>
        <p:spPr>
          <a:xfrm>
            <a:off x="4853570" y="3524091"/>
            <a:ext cx="3900066" cy="992562"/>
          </a:xfrm>
          <a:prstGeom prst="rect">
            <a:avLst/>
          </a:prstGeom>
        </p:spPr>
      </p:pic>
      <p:pic>
        <p:nvPicPr>
          <p:cNvPr id="11" name="Picture 10"/>
          <p:cNvPicPr>
            <a:picLocks noChangeAspect="1"/>
          </p:cNvPicPr>
          <p:nvPr/>
        </p:nvPicPr>
        <p:blipFill>
          <a:blip r:embed="rId7"/>
          <a:stretch>
            <a:fillRect/>
          </a:stretch>
        </p:blipFill>
        <p:spPr>
          <a:xfrm>
            <a:off x="6015240" y="1803606"/>
            <a:ext cx="2671560" cy="1720485"/>
          </a:xfrm>
          <a:prstGeom prst="rect">
            <a:avLst/>
          </a:prstGeom>
        </p:spPr>
      </p:pic>
      <p:sp>
        <p:nvSpPr>
          <p:cNvPr id="12" name="TextBox 11"/>
          <p:cNvSpPr txBox="1"/>
          <p:nvPr/>
        </p:nvSpPr>
        <p:spPr>
          <a:xfrm>
            <a:off x="173147" y="4482428"/>
            <a:ext cx="7997554" cy="1569660"/>
          </a:xfrm>
          <a:prstGeom prst="rect">
            <a:avLst/>
          </a:prstGeom>
          <a:noFill/>
        </p:spPr>
        <p:txBody>
          <a:bodyPr wrap="square" rtlCol="0">
            <a:spAutoFit/>
          </a:bodyPr>
          <a:lstStyle/>
          <a:p>
            <a:pPr marL="285750" indent="-285750">
              <a:buFont typeface="Arial"/>
              <a:buChar char="•"/>
            </a:pPr>
            <a:r>
              <a:rPr lang="en-US" sz="2400" dirty="0" smtClean="0"/>
              <a:t>What will the runtime (RT) environment look like? How dynamic will it be?</a:t>
            </a:r>
          </a:p>
          <a:p>
            <a:pPr marL="285750" indent="-285750">
              <a:buFont typeface="Arial"/>
              <a:buChar char="•"/>
            </a:pPr>
            <a:r>
              <a:rPr lang="en-US" sz="2400" dirty="0" smtClean="0"/>
              <a:t>Role of runtime system? Relationship between RT and OS, programming models? How is information exchanged?</a:t>
            </a:r>
          </a:p>
        </p:txBody>
      </p:sp>
      <p:sp>
        <p:nvSpPr>
          <p:cNvPr id="8" name="TextBox 1"/>
          <p:cNvSpPr txBox="1">
            <a:spLocks noChangeArrowheads="1"/>
          </p:cNvSpPr>
          <p:nvPr/>
        </p:nvSpPr>
        <p:spPr bwMode="auto">
          <a:xfrm>
            <a:off x="1787352" y="6052088"/>
            <a:ext cx="5183967" cy="707886"/>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342900" lvl="1" indent="-342900"/>
            <a:r>
              <a:rPr lang="en-US" sz="2000" dirty="0">
                <a:solidFill>
                  <a:srgbClr val="000000"/>
                </a:solidFill>
              </a:rPr>
              <a:t>Performance less predictable in dynamic execution environment</a:t>
            </a:r>
          </a:p>
        </p:txBody>
      </p:sp>
    </p:spTree>
    <p:extLst>
      <p:ext uri="{BB962C8B-B14F-4D97-AF65-F5344CB8AC3E}">
        <p14:creationId xmlns:p14="http://schemas.microsoft.com/office/powerpoint/2010/main" val="3936310060"/>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p:txBody>
          <a:bodyPr>
            <a:normAutofit/>
          </a:bodyPr>
          <a:lstStyle/>
          <a:p>
            <a:r>
              <a:rPr lang="en-US" sz="4000" dirty="0" err="1"/>
              <a:t>OpenMP</a:t>
            </a:r>
            <a:r>
              <a:rPr lang="en-US" sz="4000" dirty="0"/>
              <a:t> in an </a:t>
            </a:r>
            <a:r>
              <a:rPr lang="en-US" sz="4000" dirty="0" err="1"/>
              <a:t>Exascale</a:t>
            </a:r>
            <a:r>
              <a:rPr lang="en-US" sz="4000" dirty="0"/>
              <a:t> World</a:t>
            </a:r>
          </a:p>
        </p:txBody>
      </p:sp>
      <p:sp>
        <p:nvSpPr>
          <p:cNvPr id="3" name="Content Placeholder 2"/>
          <p:cNvSpPr>
            <a:spLocks noGrp="1"/>
          </p:cNvSpPr>
          <p:nvPr>
            <p:ph idx="1"/>
          </p:nvPr>
        </p:nvSpPr>
        <p:spPr>
          <a:xfrm>
            <a:off x="228600" y="1219200"/>
            <a:ext cx="4191000" cy="5334000"/>
          </a:xfrm>
        </p:spPr>
        <p:txBody>
          <a:bodyPr>
            <a:normAutofit fontScale="77500" lnSpcReduction="20000"/>
          </a:bodyPr>
          <a:lstStyle/>
          <a:p>
            <a:pPr>
              <a:defRPr/>
            </a:pPr>
            <a:r>
              <a:rPr lang="en" i="1" dirty="0" smtClean="0"/>
              <a:t>OpenX</a:t>
            </a:r>
            <a:r>
              <a:rPr lang="en-US" i="1" dirty="0" smtClean="0"/>
              <a:t>: prototype </a:t>
            </a:r>
            <a:r>
              <a:rPr lang="en" dirty="0" smtClean="0"/>
              <a:t>software </a:t>
            </a:r>
            <a:r>
              <a:rPr lang="en" dirty="0"/>
              <a:t>stack </a:t>
            </a:r>
            <a:r>
              <a:rPr lang="en" dirty="0" smtClean="0"/>
              <a:t>for Exascale systems</a:t>
            </a:r>
            <a:endParaRPr lang="en-US" dirty="0" smtClean="0"/>
          </a:p>
          <a:p>
            <a:pPr lvl="1">
              <a:defRPr/>
            </a:pPr>
            <a:r>
              <a:rPr lang="en-US" dirty="0" smtClean="0"/>
              <a:t>HPX</a:t>
            </a:r>
            <a:r>
              <a:rPr lang="en" dirty="0" smtClean="0"/>
              <a:t> is </a:t>
            </a:r>
            <a:r>
              <a:rPr lang="en" dirty="0"/>
              <a:t>runtime </a:t>
            </a:r>
            <a:r>
              <a:rPr lang="en" dirty="0" smtClean="0"/>
              <a:t>system </a:t>
            </a:r>
            <a:endParaRPr lang="en" dirty="0"/>
          </a:p>
          <a:p>
            <a:pPr lvl="1">
              <a:defRPr/>
            </a:pPr>
            <a:r>
              <a:rPr lang="en" dirty="0" smtClean="0"/>
              <a:t>Lightweight threads </a:t>
            </a:r>
            <a:endParaRPr lang="en" dirty="0"/>
          </a:p>
          <a:p>
            <a:pPr lvl="1">
              <a:defRPr/>
            </a:pPr>
            <a:r>
              <a:rPr lang="en-US" dirty="0" smtClean="0"/>
              <a:t>T</a:t>
            </a:r>
            <a:r>
              <a:rPr lang="en" dirty="0" smtClean="0"/>
              <a:t>hread </a:t>
            </a:r>
            <a:r>
              <a:rPr lang="en" dirty="0"/>
              <a:t>migration for load </a:t>
            </a:r>
            <a:r>
              <a:rPr lang="en" dirty="0" smtClean="0"/>
              <a:t>balancing</a:t>
            </a:r>
            <a:r>
              <a:rPr lang="en-US" dirty="0" smtClean="0"/>
              <a:t>,</a:t>
            </a:r>
            <a:r>
              <a:rPr lang="en" dirty="0" smtClean="0"/>
              <a:t> </a:t>
            </a:r>
            <a:r>
              <a:rPr lang="en" dirty="0"/>
              <a:t>throughput.</a:t>
            </a:r>
          </a:p>
          <a:p>
            <a:pPr>
              <a:defRPr/>
            </a:pPr>
            <a:r>
              <a:rPr lang="en-US" dirty="0"/>
              <a:t>Translating </a:t>
            </a:r>
            <a:r>
              <a:rPr lang="en" dirty="0"/>
              <a:t>OpenMP</a:t>
            </a:r>
            <a:r>
              <a:rPr lang="en-US" dirty="0"/>
              <a:t> -&gt; HPX </a:t>
            </a:r>
          </a:p>
          <a:p>
            <a:pPr lvl="1">
              <a:defRPr/>
            </a:pPr>
            <a:r>
              <a:rPr lang="en" dirty="0" smtClean="0"/>
              <a:t>Map</a:t>
            </a:r>
            <a:r>
              <a:rPr lang="en-US" dirty="0" smtClean="0"/>
              <a:t>s</a:t>
            </a:r>
            <a:r>
              <a:rPr lang="en" dirty="0" smtClean="0"/>
              <a:t> </a:t>
            </a:r>
            <a:r>
              <a:rPr lang="en" dirty="0"/>
              <a:t>OpenMP task and data parallelism </a:t>
            </a:r>
            <a:r>
              <a:rPr lang="en" dirty="0" smtClean="0"/>
              <a:t>onto</a:t>
            </a:r>
            <a:r>
              <a:rPr lang="en-US" dirty="0" smtClean="0"/>
              <a:t> HPX</a:t>
            </a:r>
            <a:endParaRPr lang="en" dirty="0"/>
          </a:p>
          <a:p>
            <a:pPr lvl="1">
              <a:defRPr/>
            </a:pPr>
            <a:r>
              <a:rPr lang="en-US" dirty="0" smtClean="0"/>
              <a:t>E</a:t>
            </a:r>
            <a:r>
              <a:rPr lang="en" dirty="0" smtClean="0"/>
              <a:t>xploit </a:t>
            </a:r>
            <a:r>
              <a:rPr lang="en" dirty="0"/>
              <a:t>data flow execution capabilities at scale</a:t>
            </a:r>
          </a:p>
          <a:p>
            <a:pPr lvl="1">
              <a:defRPr/>
            </a:pPr>
            <a:r>
              <a:rPr lang="en-US" dirty="0" smtClean="0"/>
              <a:t>Big</a:t>
            </a:r>
            <a:r>
              <a:rPr lang="en" dirty="0" smtClean="0"/>
              <a:t> </a:t>
            </a:r>
            <a:r>
              <a:rPr lang="en" dirty="0"/>
              <a:t>increase in </a:t>
            </a:r>
            <a:r>
              <a:rPr lang="en" dirty="0" smtClean="0"/>
              <a:t>throughput </a:t>
            </a:r>
            <a:r>
              <a:rPr lang="en-US" dirty="0" smtClean="0"/>
              <a:t>for </a:t>
            </a:r>
            <a:r>
              <a:rPr lang="en-US" dirty="0"/>
              <a:t>fine-grained tasks</a:t>
            </a:r>
            <a:endParaRPr lang="en" dirty="0"/>
          </a:p>
          <a:p>
            <a:pPr>
              <a:defRPr/>
            </a:pPr>
            <a:r>
              <a:rPr lang="en-US" dirty="0"/>
              <a:t>M</a:t>
            </a:r>
            <a:r>
              <a:rPr lang="en-US" dirty="0" smtClean="0"/>
              <a:t>igration </a:t>
            </a:r>
            <a:r>
              <a:rPr lang="en-US" dirty="0"/>
              <a:t>path for </a:t>
            </a:r>
            <a:r>
              <a:rPr lang="en-US" dirty="0" err="1"/>
              <a:t>OpenMP</a:t>
            </a:r>
            <a:r>
              <a:rPr lang="en-US" dirty="0"/>
              <a:t> applications </a:t>
            </a:r>
          </a:p>
        </p:txBody>
      </p:sp>
      <p:grpSp>
        <p:nvGrpSpPr>
          <p:cNvPr id="4" name="Group 3"/>
          <p:cNvGrpSpPr/>
          <p:nvPr/>
        </p:nvGrpSpPr>
        <p:grpSpPr>
          <a:xfrm>
            <a:off x="4419599" y="1946191"/>
            <a:ext cx="4484153" cy="4080984"/>
            <a:chOff x="1286048" y="1600202"/>
            <a:chExt cx="6060500" cy="2954281"/>
          </a:xfrm>
          <a:solidFill>
            <a:schemeClr val="bg1">
              <a:lumMod val="85000"/>
            </a:schemeClr>
          </a:solidFill>
        </p:grpSpPr>
        <p:sp>
          <p:nvSpPr>
            <p:cNvPr id="5" name="Rectangle 4"/>
            <p:cNvSpPr/>
            <p:nvPr/>
          </p:nvSpPr>
          <p:spPr>
            <a:xfrm>
              <a:off x="1286048" y="1600202"/>
              <a:ext cx="6060500" cy="29542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Tw Cen MT" pitchFamily="34" charset="0"/>
              </a:endParaRPr>
            </a:p>
          </p:txBody>
        </p:sp>
        <p:sp>
          <p:nvSpPr>
            <p:cNvPr id="6" name="Rectangle 5"/>
            <p:cNvSpPr/>
            <p:nvPr/>
          </p:nvSpPr>
          <p:spPr>
            <a:xfrm>
              <a:off x="1566385" y="2047818"/>
              <a:ext cx="5573431" cy="535653"/>
            </a:xfrm>
            <a:prstGeom prst="rect">
              <a:avLst/>
            </a:prstGeom>
            <a:solidFill>
              <a:schemeClr val="bg2">
                <a:lumMod val="7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tx1"/>
                  </a:solidFill>
                  <a:latin typeface="Tw Cen MT" pitchFamily="34" charset="0"/>
                </a:rPr>
                <a:t>MPI/OpenMP Application</a:t>
              </a:r>
            </a:p>
          </p:txBody>
        </p:sp>
        <p:sp>
          <p:nvSpPr>
            <p:cNvPr id="7" name="TextBox 6"/>
            <p:cNvSpPr txBox="1"/>
            <p:nvPr/>
          </p:nvSpPr>
          <p:spPr>
            <a:xfrm>
              <a:off x="1365651" y="1622971"/>
              <a:ext cx="5780404" cy="300700"/>
            </a:xfrm>
            <a:prstGeom prst="rect">
              <a:avLst/>
            </a:prstGeom>
            <a:grpFill/>
          </p:spPr>
          <p:txBody>
            <a:bodyPr>
              <a:spAutoFit/>
            </a:bodyPr>
            <a:lstStyle/>
            <a:p>
              <a:pPr algn="ctr">
                <a:defRPr/>
              </a:pPr>
              <a:r>
                <a:rPr lang="en-US" sz="2000" b="1" dirty="0">
                  <a:latin typeface="Tw Cen MT" pitchFamily="34" charset="0"/>
                </a:rPr>
                <a:t>XPRESS Migration Stack</a:t>
              </a:r>
            </a:p>
          </p:txBody>
        </p:sp>
        <p:sp>
          <p:nvSpPr>
            <p:cNvPr id="8" name="Rectangle 7"/>
            <p:cNvSpPr/>
            <p:nvPr/>
          </p:nvSpPr>
          <p:spPr>
            <a:xfrm>
              <a:off x="2904239" y="3438135"/>
              <a:ext cx="4238173" cy="390204"/>
            </a:xfrm>
            <a:prstGeom prst="rect">
              <a:avLst/>
            </a:prstGeom>
            <a:solidFill>
              <a:schemeClr val="accent6">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latin typeface="Tw Cen MT" pitchFamily="34" charset="0"/>
                </a:rPr>
                <a:t>HPX</a:t>
              </a:r>
            </a:p>
          </p:txBody>
        </p:sp>
        <p:sp>
          <p:nvSpPr>
            <p:cNvPr id="9" name="Rectangle 8"/>
            <p:cNvSpPr/>
            <p:nvPr/>
          </p:nvSpPr>
          <p:spPr>
            <a:xfrm>
              <a:off x="2901645" y="3938536"/>
              <a:ext cx="4238172" cy="450021"/>
            </a:xfrm>
            <a:prstGeom prst="rect">
              <a:avLst/>
            </a:prstGeom>
            <a:solidFill>
              <a:schemeClr val="accent4">
                <a:lumMod val="60000"/>
                <a:lumOff val="4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err="1">
                  <a:solidFill>
                    <a:schemeClr val="tx1"/>
                  </a:solidFill>
                  <a:latin typeface="Tw Cen MT" pitchFamily="34" charset="0"/>
                </a:rPr>
                <a:t>OpenX</a:t>
              </a:r>
              <a:endParaRPr lang="en-US" sz="2000" b="1" dirty="0">
                <a:solidFill>
                  <a:schemeClr val="tx1"/>
                </a:solidFill>
                <a:latin typeface="Tw Cen MT" pitchFamily="34" charset="0"/>
              </a:endParaRPr>
            </a:p>
          </p:txBody>
        </p:sp>
        <p:sp>
          <p:nvSpPr>
            <p:cNvPr id="10" name="Rectangle 9"/>
            <p:cNvSpPr/>
            <p:nvPr/>
          </p:nvSpPr>
          <p:spPr>
            <a:xfrm>
              <a:off x="4353100" y="2973762"/>
              <a:ext cx="2619648" cy="287972"/>
            </a:xfrm>
            <a:prstGeom prst="rect">
              <a:avLst/>
            </a:prstGeom>
            <a:solidFill>
              <a:schemeClr val="accent4">
                <a:lumMod val="60000"/>
                <a:lumOff val="4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chemeClr val="tx1"/>
                  </a:solidFill>
                  <a:latin typeface="Tw Cen MT" pitchFamily="34" charset="0"/>
                </a:rPr>
                <a:t>OpenMP Thin Runtime Glue</a:t>
              </a:r>
            </a:p>
          </p:txBody>
        </p:sp>
        <p:grpSp>
          <p:nvGrpSpPr>
            <p:cNvPr id="11" name="Group 10"/>
            <p:cNvGrpSpPr/>
            <p:nvPr/>
          </p:nvGrpSpPr>
          <p:grpSpPr>
            <a:xfrm>
              <a:off x="3710869" y="2645085"/>
              <a:ext cx="3361606" cy="718505"/>
              <a:chOff x="3710869" y="2645085"/>
              <a:chExt cx="3361606" cy="718505"/>
            </a:xfrm>
            <a:grpFill/>
          </p:grpSpPr>
          <p:sp>
            <p:nvSpPr>
              <p:cNvPr id="16" name="Rectangle 15"/>
              <p:cNvSpPr/>
              <p:nvPr/>
            </p:nvSpPr>
            <p:spPr>
              <a:xfrm>
                <a:off x="3793839" y="2909075"/>
                <a:ext cx="605431" cy="62592"/>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b="1" dirty="0">
                  <a:latin typeface="Tw Cen MT" pitchFamily="34" charset="0"/>
                </a:endParaRPr>
              </a:p>
            </p:txBody>
          </p:sp>
          <p:sp>
            <p:nvSpPr>
              <p:cNvPr id="14" name="Rectangle 13"/>
              <p:cNvSpPr/>
              <p:nvPr/>
            </p:nvSpPr>
            <p:spPr>
              <a:xfrm>
                <a:off x="3710869" y="2653508"/>
                <a:ext cx="605429" cy="710082"/>
              </a:xfrm>
              <a:prstGeom prst="rect">
                <a:avLst/>
              </a:prstGeom>
              <a:solidFill>
                <a:schemeClr val="accent6">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b="1" dirty="0">
                  <a:latin typeface="Tw Cen MT" pitchFamily="34" charset="0"/>
                </a:endParaRPr>
              </a:p>
            </p:txBody>
          </p:sp>
          <p:sp>
            <p:nvSpPr>
              <p:cNvPr id="15" name="Rectangle 14"/>
              <p:cNvSpPr/>
              <p:nvPr/>
            </p:nvSpPr>
            <p:spPr>
              <a:xfrm>
                <a:off x="3729427" y="2645085"/>
                <a:ext cx="3343048" cy="256676"/>
              </a:xfrm>
              <a:prstGeom prst="rect">
                <a:avLst/>
              </a:prstGeom>
              <a:solidFill>
                <a:schemeClr val="accent6">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latin typeface="Tw Cen MT" pitchFamily="34" charset="0"/>
                  </a:rPr>
                  <a:t>OpenMP compiler</a:t>
                </a:r>
              </a:p>
            </p:txBody>
          </p:sp>
        </p:grpSp>
        <p:sp>
          <p:nvSpPr>
            <p:cNvPr id="12" name="Rectangle 11"/>
            <p:cNvSpPr/>
            <p:nvPr/>
          </p:nvSpPr>
          <p:spPr>
            <a:xfrm>
              <a:off x="1566384" y="2652399"/>
              <a:ext cx="2106889" cy="711191"/>
            </a:xfrm>
            <a:prstGeom prst="rect">
              <a:avLst/>
            </a:prstGeom>
            <a:solidFill>
              <a:schemeClr val="accent4">
                <a:lumMod val="60000"/>
                <a:lumOff val="4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tx1"/>
                  </a:solidFill>
                  <a:latin typeface="Tw Cen MT" pitchFamily="34" charset="0"/>
                </a:rPr>
                <a:t>MPI </a:t>
              </a:r>
            </a:p>
          </p:txBody>
        </p:sp>
        <p:sp>
          <p:nvSpPr>
            <p:cNvPr id="13" name="Rectangle 12"/>
            <p:cNvSpPr/>
            <p:nvPr/>
          </p:nvSpPr>
          <p:spPr>
            <a:xfrm>
              <a:off x="1574423" y="3438522"/>
              <a:ext cx="1190580" cy="957993"/>
            </a:xfrm>
            <a:prstGeom prst="rect">
              <a:avLst/>
            </a:prstGeom>
            <a:solidFill>
              <a:schemeClr val="accent4">
                <a:lumMod val="60000"/>
                <a:lumOff val="4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chemeClr val="tx1"/>
                  </a:solidFill>
                  <a:latin typeface="Tw Cen MT" pitchFamily="34" charset="0"/>
                </a:rPr>
                <a:t>Legacy stack</a:t>
              </a:r>
            </a:p>
          </p:txBody>
        </p:sp>
      </p:grpSp>
    </p:spTree>
    <p:extLst>
      <p:ext uri="{BB962C8B-B14F-4D97-AF65-F5344CB8AC3E}">
        <p14:creationId xmlns:p14="http://schemas.microsoft.com/office/powerpoint/2010/main" val="269431546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Shape 1"/>
          <p:cNvSpPr txBox="1"/>
          <p:nvPr/>
        </p:nvSpPr>
        <p:spPr>
          <a:xfrm>
            <a:off x="457200" y="33867"/>
            <a:ext cx="8228763" cy="1145009"/>
          </a:xfrm>
          <a:prstGeom prst="rect">
            <a:avLst/>
          </a:prstGeom>
        </p:spPr>
        <p:txBody>
          <a:bodyPr lIns="0" tIns="0" rIns="0" bIns="0" anchor="ctr"/>
          <a:lstStyle/>
          <a:p>
            <a:r>
              <a:rPr lang="en-US" sz="4000" dirty="0" err="1">
                <a:latin typeface="+mj-lt"/>
                <a:ea typeface="+mj-ea"/>
                <a:cs typeface="+mj-cs"/>
              </a:rPr>
              <a:t>OpenMP</a:t>
            </a:r>
            <a:r>
              <a:rPr lang="en-US" sz="4000" dirty="0">
                <a:latin typeface="+mj-lt"/>
                <a:ea typeface="+mj-ea"/>
                <a:cs typeface="+mj-cs"/>
              </a:rPr>
              <a:t> over </a:t>
            </a:r>
            <a:r>
              <a:rPr lang="en-US" sz="4000" dirty="0">
                <a:latin typeface="+mj-lt"/>
                <a:ea typeface="+mj-ea"/>
                <a:cs typeface="+mj-cs"/>
              </a:rPr>
              <a:t>HPX (on-going work)</a:t>
            </a:r>
            <a:endParaRPr sz="4000" dirty="0">
              <a:latin typeface="+mj-lt"/>
              <a:ea typeface="+mj-ea"/>
              <a:cs typeface="+mj-cs"/>
            </a:endParaRPr>
          </a:p>
        </p:txBody>
      </p:sp>
      <p:sp>
        <p:nvSpPr>
          <p:cNvPr id="102" name="TextShape 2"/>
          <p:cNvSpPr txBox="1"/>
          <p:nvPr/>
        </p:nvSpPr>
        <p:spPr>
          <a:xfrm>
            <a:off x="457172" y="1604841"/>
            <a:ext cx="3169495" cy="4861045"/>
          </a:xfrm>
          <a:prstGeom prst="rect">
            <a:avLst/>
          </a:prstGeom>
        </p:spPr>
        <p:txBody>
          <a:bodyPr lIns="0" tIns="0" rIns="0" bIns="0"/>
          <a:lstStyle/>
          <a:p>
            <a:pPr>
              <a:buSzPct val="45000"/>
              <a:buFont typeface="StarSymbol"/>
              <a:buChar char=""/>
            </a:pPr>
            <a:endParaRPr dirty="0"/>
          </a:p>
        </p:txBody>
      </p:sp>
      <p:sp>
        <p:nvSpPr>
          <p:cNvPr id="2" name="TextBox 1"/>
          <p:cNvSpPr txBox="1"/>
          <p:nvPr/>
        </p:nvSpPr>
        <p:spPr>
          <a:xfrm>
            <a:off x="250857" y="2314415"/>
            <a:ext cx="3609735" cy="3231654"/>
          </a:xfrm>
          <a:prstGeom prst="rect">
            <a:avLst/>
          </a:prstGeom>
          <a:noFill/>
        </p:spPr>
        <p:txBody>
          <a:bodyPr wrap="square" rtlCol="0">
            <a:spAutoFit/>
          </a:bodyPr>
          <a:lstStyle/>
          <a:p>
            <a:pPr marL="457200" indent="-457200">
              <a:buClr>
                <a:srgbClr val="FFCC99"/>
              </a:buClr>
              <a:buSzPct val="65000"/>
              <a:buFont typeface="Wingdings" charset="2"/>
              <a:buChar char="q"/>
            </a:pPr>
            <a:r>
              <a:rPr lang="en-US" sz="2400" dirty="0" err="1" smtClean="0">
                <a:solidFill>
                  <a:srgbClr val="000000"/>
                </a:solidFill>
                <a:latin typeface="Calibri"/>
              </a:rPr>
              <a:t>OpenMP</a:t>
            </a:r>
            <a:r>
              <a:rPr lang="en-US" sz="2400" dirty="0" smtClean="0">
                <a:solidFill>
                  <a:srgbClr val="000000"/>
                </a:solidFill>
                <a:latin typeface="Calibri"/>
              </a:rPr>
              <a:t> translation: </a:t>
            </a:r>
            <a:endParaRPr lang="en-US" sz="2400" dirty="0">
              <a:solidFill>
                <a:srgbClr val="000000"/>
              </a:solidFill>
              <a:latin typeface="Calibri"/>
            </a:endParaRPr>
          </a:p>
          <a:p>
            <a:pPr lvl="1">
              <a:buClr>
                <a:srgbClr val="FFCC99"/>
              </a:buClr>
              <a:buSzPct val="65000"/>
            </a:pPr>
            <a:r>
              <a:rPr lang="en-US" dirty="0" smtClean="0">
                <a:solidFill>
                  <a:srgbClr val="000000"/>
                </a:solidFill>
                <a:latin typeface="Calibri"/>
              </a:rPr>
              <a:t>No direct interface to OS threads</a:t>
            </a:r>
          </a:p>
          <a:p>
            <a:pPr marL="742950" lvl="1" indent="-285750">
              <a:buClr>
                <a:srgbClr val="FFCC99"/>
              </a:buClr>
              <a:buSzPct val="65000"/>
              <a:buFont typeface="Wingdings" charset="2"/>
              <a:buChar char="q"/>
            </a:pPr>
            <a:r>
              <a:rPr lang="en-US" dirty="0" smtClean="0">
                <a:solidFill>
                  <a:srgbClr val="000000"/>
                </a:solidFill>
                <a:latin typeface="Calibri"/>
              </a:rPr>
              <a:t>No tied tasks </a:t>
            </a:r>
            <a:endParaRPr lang="en-US" dirty="0">
              <a:solidFill>
                <a:srgbClr val="000000"/>
              </a:solidFill>
              <a:latin typeface="Calibri"/>
            </a:endParaRPr>
          </a:p>
          <a:p>
            <a:pPr marL="742950" lvl="1" indent="-285750">
              <a:buClr>
                <a:srgbClr val="FFCC99"/>
              </a:buClr>
              <a:buSzPct val="65000"/>
              <a:buFont typeface="Wingdings" charset="2"/>
              <a:buChar char="q"/>
            </a:pPr>
            <a:r>
              <a:rPr lang="en-US" dirty="0" err="1">
                <a:solidFill>
                  <a:srgbClr val="000000"/>
                </a:solidFill>
                <a:latin typeface="Calibri"/>
              </a:rPr>
              <a:t>T</a:t>
            </a:r>
            <a:r>
              <a:rPr lang="en-US" dirty="0" err="1" smtClean="0">
                <a:solidFill>
                  <a:srgbClr val="000000"/>
                </a:solidFill>
                <a:latin typeface="Calibri"/>
              </a:rPr>
              <a:t>hreadprivate</a:t>
            </a:r>
            <a:r>
              <a:rPr lang="en-US" dirty="0" smtClean="0">
                <a:solidFill>
                  <a:srgbClr val="000000"/>
                </a:solidFill>
                <a:latin typeface="Calibri"/>
              </a:rPr>
              <a:t> tricky, slow </a:t>
            </a:r>
          </a:p>
          <a:p>
            <a:pPr marL="742950" lvl="1" indent="-285750">
              <a:buClr>
                <a:srgbClr val="FFCC99"/>
              </a:buClr>
              <a:buSzPct val="65000"/>
              <a:buFont typeface="Wingdings" charset="2"/>
              <a:buChar char="q"/>
            </a:pPr>
            <a:r>
              <a:rPr lang="en-US" dirty="0" smtClean="0">
                <a:solidFill>
                  <a:srgbClr val="000000"/>
                </a:solidFill>
                <a:latin typeface="Calibri"/>
              </a:rPr>
              <a:t>Doesn’t support places</a:t>
            </a:r>
            <a:endParaRPr lang="en-US" dirty="0">
              <a:solidFill>
                <a:srgbClr val="000000"/>
              </a:solidFill>
              <a:latin typeface="Calibri"/>
            </a:endParaRPr>
          </a:p>
          <a:p>
            <a:pPr marL="742950" lvl="1" indent="-285750">
              <a:buClr>
                <a:srgbClr val="FFCC99"/>
              </a:buClr>
              <a:buSzPct val="65000"/>
              <a:buFont typeface="Wingdings" charset="2"/>
              <a:buChar char="q"/>
            </a:pPr>
            <a:r>
              <a:rPr lang="en-US" dirty="0" err="1" smtClean="0">
                <a:solidFill>
                  <a:srgbClr val="000000"/>
                </a:solidFill>
                <a:latin typeface="Calibri"/>
              </a:rPr>
              <a:t>OpenMP</a:t>
            </a:r>
            <a:r>
              <a:rPr lang="en-US" dirty="0" smtClean="0">
                <a:solidFill>
                  <a:srgbClr val="000000"/>
                </a:solidFill>
                <a:latin typeface="Calibri"/>
              </a:rPr>
              <a:t> task dependencies via futures</a:t>
            </a:r>
          </a:p>
          <a:p>
            <a:pPr marL="742950" lvl="1" indent="-285750">
              <a:buClr>
                <a:srgbClr val="FFCC99"/>
              </a:buClr>
              <a:buSzPct val="65000"/>
              <a:buFont typeface="Wingdings" charset="2"/>
              <a:buChar char="q"/>
            </a:pPr>
            <a:r>
              <a:rPr lang="en-US" dirty="0" smtClean="0">
                <a:solidFill>
                  <a:srgbClr val="000000"/>
                </a:solidFill>
                <a:latin typeface="Calibri"/>
              </a:rPr>
              <a:t>HPX locks faster than OS locks</a:t>
            </a:r>
          </a:p>
          <a:p>
            <a:endParaRPr lang="en-US" dirty="0"/>
          </a:p>
        </p:txBody>
      </p:sp>
      <p:graphicFrame>
        <p:nvGraphicFramePr>
          <p:cNvPr id="6" name="Content Placeholder 6"/>
          <p:cNvGraphicFramePr>
            <a:graphicFrameLocks noGrp="1"/>
          </p:cNvGraphicFramePr>
          <p:nvPr>
            <p:ph idx="1"/>
            <p:extLst>
              <p:ext uri="{D42A27DB-BD31-4B8C-83A1-F6EECF244321}">
                <p14:modId xmlns:p14="http://schemas.microsoft.com/office/powerpoint/2010/main" val="1086119124"/>
              </p:ext>
            </p:extLst>
          </p:nvPr>
        </p:nvGraphicFramePr>
        <p:xfrm>
          <a:off x="3860592" y="2547341"/>
          <a:ext cx="5060133" cy="2917546"/>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952412" y="1178876"/>
            <a:ext cx="7335251" cy="1015663"/>
          </a:xfrm>
          <a:prstGeom prst="rect">
            <a:avLst/>
          </a:prstGeom>
          <a:noFill/>
        </p:spPr>
        <p:txBody>
          <a:bodyPr wrap="square" rtlCol="0">
            <a:spAutoFit/>
          </a:bodyPr>
          <a:lstStyle/>
          <a:p>
            <a:pPr marL="457200" indent="-457200">
              <a:lnSpc>
                <a:spcPct val="100000"/>
              </a:lnSpc>
              <a:buClr>
                <a:srgbClr val="FFCC99"/>
              </a:buClr>
              <a:buSzPct val="65000"/>
              <a:buFont typeface="Wingdings" charset="2"/>
              <a:buChar char="q"/>
            </a:pPr>
            <a:r>
              <a:rPr lang="en-US" sz="2400" dirty="0">
                <a:solidFill>
                  <a:srgbClr val="000000"/>
                </a:solidFill>
              </a:rPr>
              <a:t>E</a:t>
            </a:r>
            <a:r>
              <a:rPr lang="en-US" sz="2400" dirty="0" smtClean="0">
                <a:solidFill>
                  <a:srgbClr val="000000"/>
                </a:solidFill>
              </a:rPr>
              <a:t>xecution model: </a:t>
            </a:r>
            <a:r>
              <a:rPr lang="en-US" dirty="0" smtClean="0">
                <a:solidFill>
                  <a:srgbClr val="000000"/>
                </a:solidFill>
              </a:rPr>
              <a:t>dynamic </a:t>
            </a:r>
            <a:r>
              <a:rPr lang="en-US" dirty="0">
                <a:solidFill>
                  <a:srgbClr val="000000"/>
                </a:solidFill>
              </a:rPr>
              <a:t>adaptive resource management; </a:t>
            </a:r>
            <a:r>
              <a:rPr lang="en-US" dirty="0"/>
              <a:t> </a:t>
            </a:r>
            <a:r>
              <a:rPr lang="en-US" dirty="0">
                <a:solidFill>
                  <a:srgbClr val="000000"/>
                </a:solidFill>
              </a:rPr>
              <a:t>message-driven computation;</a:t>
            </a:r>
            <a:r>
              <a:rPr lang="en-US" dirty="0"/>
              <a:t> </a:t>
            </a:r>
            <a:r>
              <a:rPr lang="en-US" dirty="0">
                <a:solidFill>
                  <a:srgbClr val="000000"/>
                </a:solidFill>
              </a:rPr>
              <a:t>efficient synchronization</a:t>
            </a:r>
            <a:r>
              <a:rPr lang="en-US" dirty="0"/>
              <a:t>; </a:t>
            </a:r>
            <a:r>
              <a:rPr lang="en-US" dirty="0">
                <a:solidFill>
                  <a:srgbClr val="000000"/>
                </a:solidFill>
              </a:rPr>
              <a:t>global name space</a:t>
            </a:r>
            <a:r>
              <a:rPr lang="en-US" dirty="0"/>
              <a:t>; </a:t>
            </a:r>
            <a:r>
              <a:rPr lang="en-US" dirty="0">
                <a:solidFill>
                  <a:srgbClr val="000000"/>
                </a:solidFill>
              </a:rPr>
              <a:t>task scheduling</a:t>
            </a:r>
          </a:p>
        </p:txBody>
      </p:sp>
    </p:spTree>
    <p:extLst>
      <p:ext uri="{BB962C8B-B14F-4D97-AF65-F5344CB8AC3E}">
        <p14:creationId xmlns:p14="http://schemas.microsoft.com/office/powerpoint/2010/main" val="1869167320"/>
      </p:ext>
    </p:extLst>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28600" y="1828800"/>
            <a:ext cx="762000" cy="381000"/>
          </a:xfrm>
          <a:prstGeom prst="roundRect">
            <a:avLst/>
          </a:prstGeom>
          <a:solidFill>
            <a:srgbClr val="CCFFCC"/>
          </a:solidFill>
          <a:ln>
            <a:solidFill>
              <a:schemeClr val="bg2"/>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t>C1</a:t>
            </a:r>
          </a:p>
        </p:txBody>
      </p:sp>
      <p:sp>
        <p:nvSpPr>
          <p:cNvPr id="8" name="Rounded Rectangle 7"/>
          <p:cNvSpPr/>
          <p:nvPr/>
        </p:nvSpPr>
        <p:spPr>
          <a:xfrm>
            <a:off x="1371600" y="1828800"/>
            <a:ext cx="762000" cy="381000"/>
          </a:xfrm>
          <a:prstGeom prst="roundRect">
            <a:avLst/>
          </a:prstGeom>
          <a:ln>
            <a:solidFill>
              <a:schemeClr val="bg2"/>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t>C2</a:t>
            </a:r>
          </a:p>
        </p:txBody>
      </p:sp>
      <p:sp>
        <p:nvSpPr>
          <p:cNvPr id="9" name="Rounded Rectangle 8"/>
          <p:cNvSpPr/>
          <p:nvPr/>
        </p:nvSpPr>
        <p:spPr>
          <a:xfrm>
            <a:off x="3581400" y="1828800"/>
            <a:ext cx="762000" cy="381000"/>
          </a:xfrm>
          <a:prstGeom prst="roundRect">
            <a:avLst/>
          </a:prstGeom>
          <a:ln>
            <a:solidFill>
              <a:schemeClr val="bg2"/>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t>C4</a:t>
            </a:r>
          </a:p>
        </p:txBody>
      </p:sp>
      <p:sp>
        <p:nvSpPr>
          <p:cNvPr id="10" name="Rounded Rectangle 9"/>
          <p:cNvSpPr/>
          <p:nvPr/>
        </p:nvSpPr>
        <p:spPr>
          <a:xfrm>
            <a:off x="2514600" y="1828800"/>
            <a:ext cx="762000" cy="381000"/>
          </a:xfrm>
          <a:prstGeom prst="roundRect">
            <a:avLst/>
          </a:prstGeom>
          <a:ln>
            <a:solidFill>
              <a:schemeClr val="bg2"/>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t>C3</a:t>
            </a:r>
          </a:p>
        </p:txBody>
      </p:sp>
      <p:sp>
        <p:nvSpPr>
          <p:cNvPr id="11" name="Rounded Rectangle 10"/>
          <p:cNvSpPr/>
          <p:nvPr/>
        </p:nvSpPr>
        <p:spPr>
          <a:xfrm>
            <a:off x="228600" y="2971800"/>
            <a:ext cx="762000" cy="381000"/>
          </a:xfrm>
          <a:prstGeom prst="roundRect">
            <a:avLst/>
          </a:prstGeom>
          <a:solidFill>
            <a:srgbClr val="FFCC99"/>
          </a:solidFill>
          <a:ln>
            <a:solidFill>
              <a:schemeClr val="bg2"/>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t>C5</a:t>
            </a:r>
          </a:p>
        </p:txBody>
      </p:sp>
      <p:sp>
        <p:nvSpPr>
          <p:cNvPr id="12" name="Rounded Rectangle 11"/>
          <p:cNvSpPr/>
          <p:nvPr/>
        </p:nvSpPr>
        <p:spPr>
          <a:xfrm>
            <a:off x="1371600" y="2971800"/>
            <a:ext cx="762000" cy="381000"/>
          </a:xfrm>
          <a:prstGeom prst="roundRect">
            <a:avLst/>
          </a:prstGeom>
          <a:solidFill>
            <a:srgbClr val="D7C4DA"/>
          </a:solidFill>
          <a:ln>
            <a:solidFill>
              <a:schemeClr val="bg2"/>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t>C6</a:t>
            </a:r>
          </a:p>
        </p:txBody>
      </p:sp>
      <p:sp>
        <p:nvSpPr>
          <p:cNvPr id="13" name="Rounded Rectangle 12"/>
          <p:cNvSpPr/>
          <p:nvPr/>
        </p:nvSpPr>
        <p:spPr>
          <a:xfrm>
            <a:off x="2514600" y="2971800"/>
            <a:ext cx="762000" cy="381000"/>
          </a:xfrm>
          <a:prstGeom prst="roundRect">
            <a:avLst/>
          </a:prstGeom>
          <a:solidFill>
            <a:srgbClr val="CCFFFF"/>
          </a:solidFill>
          <a:ln>
            <a:solidFill>
              <a:schemeClr val="bg2"/>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t>C7</a:t>
            </a:r>
          </a:p>
        </p:txBody>
      </p:sp>
      <p:sp>
        <p:nvSpPr>
          <p:cNvPr id="14" name="Rounded Rectangle 13"/>
          <p:cNvSpPr/>
          <p:nvPr/>
        </p:nvSpPr>
        <p:spPr>
          <a:xfrm>
            <a:off x="3581400" y="2971800"/>
            <a:ext cx="762000" cy="381000"/>
          </a:xfrm>
          <a:prstGeom prst="roundRect">
            <a:avLst/>
          </a:prstGeom>
          <a:solidFill>
            <a:srgbClr val="FFFFCC"/>
          </a:solidFill>
          <a:ln>
            <a:solidFill>
              <a:schemeClr val="bg2"/>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t>C8</a:t>
            </a:r>
          </a:p>
        </p:txBody>
      </p:sp>
      <p:sp>
        <p:nvSpPr>
          <p:cNvPr id="15" name="Rounded Rectangle 14"/>
          <p:cNvSpPr/>
          <p:nvPr/>
        </p:nvSpPr>
        <p:spPr>
          <a:xfrm>
            <a:off x="228600" y="4114800"/>
            <a:ext cx="762000" cy="381000"/>
          </a:xfrm>
          <a:prstGeom prst="roundRect">
            <a:avLst/>
          </a:prstGeom>
          <a:ln>
            <a:solidFill>
              <a:schemeClr val="bg2"/>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t>C9</a:t>
            </a:r>
          </a:p>
        </p:txBody>
      </p:sp>
      <p:sp>
        <p:nvSpPr>
          <p:cNvPr id="16" name="Rounded Rectangle 15"/>
          <p:cNvSpPr/>
          <p:nvPr/>
        </p:nvSpPr>
        <p:spPr>
          <a:xfrm>
            <a:off x="1371600" y="4114800"/>
            <a:ext cx="762000" cy="381000"/>
          </a:xfrm>
          <a:prstGeom prst="roundRect">
            <a:avLst/>
          </a:prstGeom>
          <a:ln>
            <a:solidFill>
              <a:schemeClr val="bg2"/>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t>C10</a:t>
            </a:r>
          </a:p>
        </p:txBody>
      </p:sp>
      <p:sp>
        <p:nvSpPr>
          <p:cNvPr id="17" name="Rounded Rectangle 16"/>
          <p:cNvSpPr/>
          <p:nvPr/>
        </p:nvSpPr>
        <p:spPr>
          <a:xfrm>
            <a:off x="3581400" y="4114800"/>
            <a:ext cx="762000" cy="381000"/>
          </a:xfrm>
          <a:prstGeom prst="roundRect">
            <a:avLst/>
          </a:prstGeom>
          <a:ln>
            <a:solidFill>
              <a:schemeClr val="bg2"/>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t>C12</a:t>
            </a:r>
          </a:p>
        </p:txBody>
      </p:sp>
      <p:sp>
        <p:nvSpPr>
          <p:cNvPr id="18" name="Rounded Rectangle 17"/>
          <p:cNvSpPr/>
          <p:nvPr/>
        </p:nvSpPr>
        <p:spPr>
          <a:xfrm>
            <a:off x="2514600" y="4114800"/>
            <a:ext cx="762000" cy="381000"/>
          </a:xfrm>
          <a:prstGeom prst="roundRect">
            <a:avLst/>
          </a:prstGeom>
          <a:ln>
            <a:solidFill>
              <a:schemeClr val="bg2"/>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t>C11</a:t>
            </a:r>
          </a:p>
        </p:txBody>
      </p:sp>
      <p:sp>
        <p:nvSpPr>
          <p:cNvPr id="19" name="Rounded Rectangle 18"/>
          <p:cNvSpPr/>
          <p:nvPr/>
        </p:nvSpPr>
        <p:spPr>
          <a:xfrm>
            <a:off x="228600" y="5257800"/>
            <a:ext cx="762000" cy="381000"/>
          </a:xfrm>
          <a:prstGeom prst="roundRect">
            <a:avLst/>
          </a:prstGeom>
          <a:ln>
            <a:solidFill>
              <a:schemeClr val="bg2"/>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t>C13</a:t>
            </a:r>
          </a:p>
        </p:txBody>
      </p:sp>
      <p:sp>
        <p:nvSpPr>
          <p:cNvPr id="20" name="Rounded Rectangle 19"/>
          <p:cNvSpPr/>
          <p:nvPr/>
        </p:nvSpPr>
        <p:spPr>
          <a:xfrm>
            <a:off x="1371600" y="5257800"/>
            <a:ext cx="762000" cy="381000"/>
          </a:xfrm>
          <a:prstGeom prst="roundRect">
            <a:avLst/>
          </a:prstGeom>
          <a:ln>
            <a:solidFill>
              <a:schemeClr val="bg2"/>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t>C14</a:t>
            </a:r>
          </a:p>
        </p:txBody>
      </p:sp>
      <p:sp>
        <p:nvSpPr>
          <p:cNvPr id="21" name="Rounded Rectangle 20"/>
          <p:cNvSpPr/>
          <p:nvPr/>
        </p:nvSpPr>
        <p:spPr>
          <a:xfrm>
            <a:off x="2514600" y="5257800"/>
            <a:ext cx="762000" cy="381000"/>
          </a:xfrm>
          <a:prstGeom prst="roundRect">
            <a:avLst>
              <a:gd name="adj" fmla="val 16667"/>
            </a:avLst>
          </a:prstGeom>
          <a:ln>
            <a:solidFill>
              <a:schemeClr val="bg2"/>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t>C15</a:t>
            </a:r>
          </a:p>
        </p:txBody>
      </p:sp>
      <p:sp>
        <p:nvSpPr>
          <p:cNvPr id="22" name="Rounded Rectangle 21"/>
          <p:cNvSpPr/>
          <p:nvPr/>
        </p:nvSpPr>
        <p:spPr>
          <a:xfrm>
            <a:off x="3581400" y="5257800"/>
            <a:ext cx="762000" cy="381000"/>
          </a:xfrm>
          <a:prstGeom prst="roundRect">
            <a:avLst/>
          </a:prstGeom>
          <a:ln>
            <a:solidFill>
              <a:schemeClr val="bg2"/>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t>C16</a:t>
            </a:r>
          </a:p>
        </p:txBody>
      </p:sp>
      <p:cxnSp>
        <p:nvCxnSpPr>
          <p:cNvPr id="24" name="Straight Arrow Connector 23"/>
          <p:cNvCxnSpPr>
            <a:stCxn id="4" idx="2"/>
            <a:endCxn id="11" idx="0"/>
          </p:cNvCxnSpPr>
          <p:nvPr/>
        </p:nvCxnSpPr>
        <p:spPr>
          <a:xfrm>
            <a:off x="609600" y="2209800"/>
            <a:ext cx="0" cy="762000"/>
          </a:xfrm>
          <a:prstGeom prst="straightConnector1">
            <a:avLst/>
          </a:prstGeom>
          <a:ln>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4" idx="2"/>
            <a:endCxn id="12" idx="0"/>
          </p:cNvCxnSpPr>
          <p:nvPr/>
        </p:nvCxnSpPr>
        <p:spPr>
          <a:xfrm>
            <a:off x="609600" y="2209800"/>
            <a:ext cx="1143000" cy="762000"/>
          </a:xfrm>
          <a:prstGeom prst="straightConnector1">
            <a:avLst/>
          </a:prstGeom>
          <a:ln>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4" idx="2"/>
            <a:endCxn id="13" idx="0"/>
          </p:cNvCxnSpPr>
          <p:nvPr/>
        </p:nvCxnSpPr>
        <p:spPr>
          <a:xfrm>
            <a:off x="609600" y="2209800"/>
            <a:ext cx="2286000" cy="762000"/>
          </a:xfrm>
          <a:prstGeom prst="straightConnector1">
            <a:avLst/>
          </a:prstGeom>
          <a:ln>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8" idx="2"/>
            <a:endCxn id="11" idx="0"/>
          </p:cNvCxnSpPr>
          <p:nvPr/>
        </p:nvCxnSpPr>
        <p:spPr>
          <a:xfrm flipH="1">
            <a:off x="609600" y="2209800"/>
            <a:ext cx="1143000" cy="762000"/>
          </a:xfrm>
          <a:prstGeom prst="straightConnector1">
            <a:avLst/>
          </a:prstGeom>
          <a:ln>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8" idx="2"/>
            <a:endCxn id="12" idx="0"/>
          </p:cNvCxnSpPr>
          <p:nvPr/>
        </p:nvCxnSpPr>
        <p:spPr>
          <a:xfrm>
            <a:off x="1752600" y="2209800"/>
            <a:ext cx="0" cy="762000"/>
          </a:xfrm>
          <a:prstGeom prst="straightConnector1">
            <a:avLst/>
          </a:prstGeom>
          <a:ln>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8" idx="2"/>
            <a:endCxn id="14" idx="0"/>
          </p:cNvCxnSpPr>
          <p:nvPr/>
        </p:nvCxnSpPr>
        <p:spPr>
          <a:xfrm>
            <a:off x="1752600" y="2209800"/>
            <a:ext cx="2209800" cy="762000"/>
          </a:xfrm>
          <a:prstGeom prst="straightConnector1">
            <a:avLst/>
          </a:prstGeom>
          <a:ln>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10" idx="2"/>
            <a:endCxn id="11" idx="0"/>
          </p:cNvCxnSpPr>
          <p:nvPr/>
        </p:nvCxnSpPr>
        <p:spPr>
          <a:xfrm flipH="1">
            <a:off x="609600" y="2209800"/>
            <a:ext cx="2286000" cy="762000"/>
          </a:xfrm>
          <a:prstGeom prst="straightConnector1">
            <a:avLst/>
          </a:prstGeom>
          <a:ln>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10" idx="2"/>
            <a:endCxn id="13" idx="0"/>
          </p:cNvCxnSpPr>
          <p:nvPr/>
        </p:nvCxnSpPr>
        <p:spPr>
          <a:xfrm>
            <a:off x="2895600" y="2209800"/>
            <a:ext cx="0" cy="762000"/>
          </a:xfrm>
          <a:prstGeom prst="straightConnector1">
            <a:avLst/>
          </a:prstGeom>
          <a:ln>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10" idx="2"/>
            <a:endCxn id="14" idx="0"/>
          </p:cNvCxnSpPr>
          <p:nvPr/>
        </p:nvCxnSpPr>
        <p:spPr>
          <a:xfrm>
            <a:off x="2895600" y="2209800"/>
            <a:ext cx="1066800" cy="762000"/>
          </a:xfrm>
          <a:prstGeom prst="straightConnector1">
            <a:avLst/>
          </a:prstGeom>
          <a:ln>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9" idx="2"/>
            <a:endCxn id="13" idx="0"/>
          </p:cNvCxnSpPr>
          <p:nvPr/>
        </p:nvCxnSpPr>
        <p:spPr>
          <a:xfrm flipH="1">
            <a:off x="2895600" y="2209800"/>
            <a:ext cx="1066800" cy="762000"/>
          </a:xfrm>
          <a:prstGeom prst="straightConnector1">
            <a:avLst/>
          </a:prstGeom>
          <a:ln>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9" idx="2"/>
            <a:endCxn id="14" idx="0"/>
          </p:cNvCxnSpPr>
          <p:nvPr/>
        </p:nvCxnSpPr>
        <p:spPr>
          <a:xfrm>
            <a:off x="3962400" y="2209800"/>
            <a:ext cx="0" cy="762000"/>
          </a:xfrm>
          <a:prstGeom prst="straightConnector1">
            <a:avLst/>
          </a:prstGeom>
          <a:ln>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9" idx="2"/>
            <a:endCxn id="12" idx="0"/>
          </p:cNvCxnSpPr>
          <p:nvPr/>
        </p:nvCxnSpPr>
        <p:spPr>
          <a:xfrm flipH="1">
            <a:off x="1752600" y="2209800"/>
            <a:ext cx="2209800" cy="762000"/>
          </a:xfrm>
          <a:prstGeom prst="straightConnector1">
            <a:avLst/>
          </a:prstGeom>
          <a:ln>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11" idx="2"/>
            <a:endCxn id="15" idx="0"/>
          </p:cNvCxnSpPr>
          <p:nvPr/>
        </p:nvCxnSpPr>
        <p:spPr>
          <a:xfrm>
            <a:off x="609600" y="3352800"/>
            <a:ext cx="0" cy="762000"/>
          </a:xfrm>
          <a:prstGeom prst="straightConnector1">
            <a:avLst/>
          </a:prstGeom>
          <a:ln>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11" idx="2"/>
            <a:endCxn id="16" idx="0"/>
          </p:cNvCxnSpPr>
          <p:nvPr/>
        </p:nvCxnSpPr>
        <p:spPr>
          <a:xfrm>
            <a:off x="609600" y="3352800"/>
            <a:ext cx="1143000" cy="762000"/>
          </a:xfrm>
          <a:prstGeom prst="straightConnector1">
            <a:avLst/>
          </a:prstGeom>
          <a:ln>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11" idx="2"/>
            <a:endCxn id="18" idx="0"/>
          </p:cNvCxnSpPr>
          <p:nvPr/>
        </p:nvCxnSpPr>
        <p:spPr>
          <a:xfrm>
            <a:off x="609600" y="3352800"/>
            <a:ext cx="2286000" cy="762000"/>
          </a:xfrm>
          <a:prstGeom prst="straightConnector1">
            <a:avLst/>
          </a:prstGeom>
          <a:ln>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stCxn id="12" idx="2"/>
            <a:endCxn id="15" idx="0"/>
          </p:cNvCxnSpPr>
          <p:nvPr/>
        </p:nvCxnSpPr>
        <p:spPr>
          <a:xfrm flipH="1">
            <a:off x="609600" y="3352800"/>
            <a:ext cx="1143000" cy="762000"/>
          </a:xfrm>
          <a:prstGeom prst="straightConnector1">
            <a:avLst/>
          </a:prstGeom>
          <a:ln>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a:stCxn id="12" idx="2"/>
            <a:endCxn id="16" idx="0"/>
          </p:cNvCxnSpPr>
          <p:nvPr/>
        </p:nvCxnSpPr>
        <p:spPr>
          <a:xfrm>
            <a:off x="1752600" y="3352800"/>
            <a:ext cx="0" cy="762000"/>
          </a:xfrm>
          <a:prstGeom prst="straightConnector1">
            <a:avLst/>
          </a:prstGeom>
          <a:ln>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stCxn id="12" idx="2"/>
            <a:endCxn id="17" idx="0"/>
          </p:cNvCxnSpPr>
          <p:nvPr/>
        </p:nvCxnSpPr>
        <p:spPr>
          <a:xfrm>
            <a:off x="1752600" y="3352800"/>
            <a:ext cx="2209800" cy="762000"/>
          </a:xfrm>
          <a:prstGeom prst="straightConnector1">
            <a:avLst/>
          </a:prstGeom>
          <a:ln>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stCxn id="13" idx="2"/>
            <a:endCxn id="15" idx="0"/>
          </p:cNvCxnSpPr>
          <p:nvPr/>
        </p:nvCxnSpPr>
        <p:spPr>
          <a:xfrm flipH="1">
            <a:off x="609600" y="3352800"/>
            <a:ext cx="2286000" cy="762000"/>
          </a:xfrm>
          <a:prstGeom prst="straightConnector1">
            <a:avLst/>
          </a:prstGeom>
          <a:ln>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stCxn id="13" idx="2"/>
            <a:endCxn id="18" idx="0"/>
          </p:cNvCxnSpPr>
          <p:nvPr/>
        </p:nvCxnSpPr>
        <p:spPr>
          <a:xfrm>
            <a:off x="2895600" y="3352800"/>
            <a:ext cx="0" cy="762000"/>
          </a:xfrm>
          <a:prstGeom prst="straightConnector1">
            <a:avLst/>
          </a:prstGeom>
          <a:ln>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a:stCxn id="13" idx="2"/>
            <a:endCxn id="17" idx="0"/>
          </p:cNvCxnSpPr>
          <p:nvPr/>
        </p:nvCxnSpPr>
        <p:spPr>
          <a:xfrm>
            <a:off x="2895600" y="3352800"/>
            <a:ext cx="1066800" cy="762000"/>
          </a:xfrm>
          <a:prstGeom prst="straightConnector1">
            <a:avLst/>
          </a:prstGeom>
          <a:ln>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a:stCxn id="14" idx="2"/>
            <a:endCxn id="17" idx="0"/>
          </p:cNvCxnSpPr>
          <p:nvPr/>
        </p:nvCxnSpPr>
        <p:spPr>
          <a:xfrm>
            <a:off x="3962400" y="3352800"/>
            <a:ext cx="0" cy="762000"/>
          </a:xfrm>
          <a:prstGeom prst="straightConnector1">
            <a:avLst/>
          </a:prstGeom>
          <a:ln>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a:stCxn id="14" idx="2"/>
          </p:cNvCxnSpPr>
          <p:nvPr/>
        </p:nvCxnSpPr>
        <p:spPr>
          <a:xfrm flipH="1">
            <a:off x="3124200" y="3352800"/>
            <a:ext cx="838200" cy="762000"/>
          </a:xfrm>
          <a:prstGeom prst="straightConnector1">
            <a:avLst/>
          </a:prstGeom>
          <a:ln>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a:stCxn id="14" idx="2"/>
            <a:endCxn id="16" idx="0"/>
          </p:cNvCxnSpPr>
          <p:nvPr/>
        </p:nvCxnSpPr>
        <p:spPr>
          <a:xfrm flipH="1">
            <a:off x="1752600" y="3352800"/>
            <a:ext cx="2209800" cy="762000"/>
          </a:xfrm>
          <a:prstGeom prst="straightConnector1">
            <a:avLst/>
          </a:prstGeom>
          <a:ln>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a:stCxn id="15" idx="2"/>
            <a:endCxn id="19" idx="0"/>
          </p:cNvCxnSpPr>
          <p:nvPr/>
        </p:nvCxnSpPr>
        <p:spPr>
          <a:xfrm>
            <a:off x="609600" y="4495800"/>
            <a:ext cx="0" cy="762000"/>
          </a:xfrm>
          <a:prstGeom prst="straightConnector1">
            <a:avLst/>
          </a:prstGeom>
          <a:ln>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a:stCxn id="15" idx="2"/>
            <a:endCxn id="20" idx="0"/>
          </p:cNvCxnSpPr>
          <p:nvPr/>
        </p:nvCxnSpPr>
        <p:spPr>
          <a:xfrm>
            <a:off x="609600" y="4495800"/>
            <a:ext cx="1143000" cy="762000"/>
          </a:xfrm>
          <a:prstGeom prst="straightConnector1">
            <a:avLst/>
          </a:prstGeom>
          <a:ln>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a:stCxn id="15" idx="2"/>
            <a:endCxn id="21" idx="0"/>
          </p:cNvCxnSpPr>
          <p:nvPr/>
        </p:nvCxnSpPr>
        <p:spPr>
          <a:xfrm>
            <a:off x="609600" y="4495800"/>
            <a:ext cx="2286000" cy="762000"/>
          </a:xfrm>
          <a:prstGeom prst="straightConnector1">
            <a:avLst/>
          </a:prstGeom>
          <a:ln>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a:stCxn id="16" idx="2"/>
            <a:endCxn id="19" idx="0"/>
          </p:cNvCxnSpPr>
          <p:nvPr/>
        </p:nvCxnSpPr>
        <p:spPr>
          <a:xfrm flipH="1">
            <a:off x="609600" y="4495800"/>
            <a:ext cx="1143000" cy="762000"/>
          </a:xfrm>
          <a:prstGeom prst="straightConnector1">
            <a:avLst/>
          </a:prstGeom>
          <a:ln>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a:stCxn id="16" idx="2"/>
            <a:endCxn id="20" idx="0"/>
          </p:cNvCxnSpPr>
          <p:nvPr/>
        </p:nvCxnSpPr>
        <p:spPr>
          <a:xfrm>
            <a:off x="1752600" y="4495800"/>
            <a:ext cx="0" cy="762000"/>
          </a:xfrm>
          <a:prstGeom prst="straightConnector1">
            <a:avLst/>
          </a:prstGeom>
          <a:ln>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a:stCxn id="16" idx="2"/>
            <a:endCxn id="22" idx="0"/>
          </p:cNvCxnSpPr>
          <p:nvPr/>
        </p:nvCxnSpPr>
        <p:spPr>
          <a:xfrm>
            <a:off x="1752600" y="4495800"/>
            <a:ext cx="2209800" cy="762000"/>
          </a:xfrm>
          <a:prstGeom prst="straightConnector1">
            <a:avLst/>
          </a:prstGeom>
          <a:ln>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a:stCxn id="18" idx="2"/>
            <a:endCxn id="19" idx="0"/>
          </p:cNvCxnSpPr>
          <p:nvPr/>
        </p:nvCxnSpPr>
        <p:spPr>
          <a:xfrm flipH="1">
            <a:off x="609600" y="4495800"/>
            <a:ext cx="2286000" cy="762000"/>
          </a:xfrm>
          <a:prstGeom prst="straightConnector1">
            <a:avLst/>
          </a:prstGeom>
          <a:ln>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a:stCxn id="18" idx="2"/>
            <a:endCxn id="21" idx="0"/>
          </p:cNvCxnSpPr>
          <p:nvPr/>
        </p:nvCxnSpPr>
        <p:spPr>
          <a:xfrm>
            <a:off x="2895600" y="4495800"/>
            <a:ext cx="0" cy="762000"/>
          </a:xfrm>
          <a:prstGeom prst="straightConnector1">
            <a:avLst/>
          </a:prstGeom>
          <a:ln>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a:stCxn id="18" idx="2"/>
            <a:endCxn id="22" idx="0"/>
          </p:cNvCxnSpPr>
          <p:nvPr/>
        </p:nvCxnSpPr>
        <p:spPr>
          <a:xfrm>
            <a:off x="2895600" y="4495800"/>
            <a:ext cx="1066800" cy="762000"/>
          </a:xfrm>
          <a:prstGeom prst="straightConnector1">
            <a:avLst/>
          </a:prstGeom>
          <a:ln>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a:stCxn id="17" idx="2"/>
            <a:endCxn id="22" idx="0"/>
          </p:cNvCxnSpPr>
          <p:nvPr/>
        </p:nvCxnSpPr>
        <p:spPr>
          <a:xfrm>
            <a:off x="3962400" y="4495800"/>
            <a:ext cx="0" cy="762000"/>
          </a:xfrm>
          <a:prstGeom prst="straightConnector1">
            <a:avLst/>
          </a:prstGeom>
          <a:ln>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a:stCxn id="17" idx="2"/>
            <a:endCxn id="21" idx="0"/>
          </p:cNvCxnSpPr>
          <p:nvPr/>
        </p:nvCxnSpPr>
        <p:spPr>
          <a:xfrm flipH="1">
            <a:off x="2895600" y="4495800"/>
            <a:ext cx="1066800" cy="762000"/>
          </a:xfrm>
          <a:prstGeom prst="straightConnector1">
            <a:avLst/>
          </a:prstGeom>
          <a:ln>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a:stCxn id="17" idx="2"/>
            <a:endCxn id="20" idx="0"/>
          </p:cNvCxnSpPr>
          <p:nvPr/>
        </p:nvCxnSpPr>
        <p:spPr>
          <a:xfrm flipH="1">
            <a:off x="1752600" y="4495800"/>
            <a:ext cx="2209800" cy="762000"/>
          </a:xfrm>
          <a:prstGeom prst="straightConnector1">
            <a:avLst/>
          </a:prstGeom>
          <a:ln>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a:stCxn id="4" idx="0"/>
          </p:cNvCxnSpPr>
          <p:nvPr/>
        </p:nvCxnSpPr>
        <p:spPr>
          <a:xfrm flipV="1">
            <a:off x="609600" y="1219200"/>
            <a:ext cx="0" cy="60960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7" name="Shape 146"/>
          <p:cNvCxnSpPr>
            <a:stCxn id="8" idx="0"/>
          </p:cNvCxnSpPr>
          <p:nvPr/>
        </p:nvCxnSpPr>
        <p:spPr>
          <a:xfrm rot="16200000" flipV="1">
            <a:off x="1028700" y="1104900"/>
            <a:ext cx="304800" cy="1143000"/>
          </a:xfrm>
          <a:prstGeom prst="bentConnector2">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9" name="Shape 148"/>
          <p:cNvCxnSpPr>
            <a:stCxn id="10" idx="0"/>
          </p:cNvCxnSpPr>
          <p:nvPr/>
        </p:nvCxnSpPr>
        <p:spPr>
          <a:xfrm rot="16200000" flipV="1">
            <a:off x="2171700" y="1104900"/>
            <a:ext cx="304800" cy="1143000"/>
          </a:xfrm>
          <a:prstGeom prst="bentConnector2">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1" name="Shape 150"/>
          <p:cNvCxnSpPr>
            <a:stCxn id="9" idx="0"/>
          </p:cNvCxnSpPr>
          <p:nvPr/>
        </p:nvCxnSpPr>
        <p:spPr>
          <a:xfrm rot="16200000" flipV="1">
            <a:off x="3238500" y="1104900"/>
            <a:ext cx="304800" cy="1143000"/>
          </a:xfrm>
          <a:prstGeom prst="bentConnector2">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a:stCxn id="19" idx="2"/>
          </p:cNvCxnSpPr>
          <p:nvPr/>
        </p:nvCxnSpPr>
        <p:spPr>
          <a:xfrm>
            <a:off x="609600" y="5638800"/>
            <a:ext cx="0" cy="38100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5" name="Shape 154"/>
          <p:cNvCxnSpPr>
            <a:stCxn id="20" idx="2"/>
          </p:cNvCxnSpPr>
          <p:nvPr/>
        </p:nvCxnSpPr>
        <p:spPr>
          <a:xfrm rot="5400000">
            <a:off x="1066800" y="5181600"/>
            <a:ext cx="228600" cy="1143000"/>
          </a:xfrm>
          <a:prstGeom prst="bentConnector2">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7" name="Shape 156"/>
          <p:cNvCxnSpPr>
            <a:stCxn id="21" idx="2"/>
          </p:cNvCxnSpPr>
          <p:nvPr/>
        </p:nvCxnSpPr>
        <p:spPr>
          <a:xfrm rot="5400000">
            <a:off x="2171700" y="5143500"/>
            <a:ext cx="228600" cy="1219200"/>
          </a:xfrm>
          <a:prstGeom prst="bentConnector2">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9" name="Shape 158"/>
          <p:cNvCxnSpPr>
            <a:stCxn id="22" idx="2"/>
          </p:cNvCxnSpPr>
          <p:nvPr/>
        </p:nvCxnSpPr>
        <p:spPr>
          <a:xfrm rot="5400000">
            <a:off x="3276600" y="5181600"/>
            <a:ext cx="228600" cy="1143000"/>
          </a:xfrm>
          <a:prstGeom prst="bentConnector2">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40" name="Rounded Rectangle 239"/>
          <p:cNvSpPr/>
          <p:nvPr/>
        </p:nvSpPr>
        <p:spPr>
          <a:xfrm>
            <a:off x="5410200" y="1600200"/>
            <a:ext cx="533400" cy="228600"/>
          </a:xfrm>
          <a:prstGeom prst="roundRect">
            <a:avLst/>
          </a:prstGeom>
          <a:solidFill>
            <a:srgbClr val="D7C4DA"/>
          </a:solidFill>
          <a:ln>
            <a:solidFill>
              <a:schemeClr val="bg2"/>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400" dirty="0"/>
              <a:t>C6</a:t>
            </a:r>
          </a:p>
        </p:txBody>
      </p:sp>
      <p:sp>
        <p:nvSpPr>
          <p:cNvPr id="241" name="Rounded Rectangle 240"/>
          <p:cNvSpPr/>
          <p:nvPr/>
        </p:nvSpPr>
        <p:spPr>
          <a:xfrm>
            <a:off x="4800600" y="1600200"/>
            <a:ext cx="457200" cy="228600"/>
          </a:xfrm>
          <a:prstGeom prst="roundRect">
            <a:avLst/>
          </a:prstGeom>
          <a:solidFill>
            <a:srgbClr val="FFCC99"/>
          </a:solidFill>
          <a:ln>
            <a:solidFill>
              <a:schemeClr val="bg2"/>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400" dirty="0"/>
              <a:t>C5</a:t>
            </a:r>
          </a:p>
        </p:txBody>
      </p:sp>
      <p:sp>
        <p:nvSpPr>
          <p:cNvPr id="242" name="Rounded Rectangle 241"/>
          <p:cNvSpPr/>
          <p:nvPr/>
        </p:nvSpPr>
        <p:spPr>
          <a:xfrm>
            <a:off x="8077200" y="1600200"/>
            <a:ext cx="457200" cy="228600"/>
          </a:xfrm>
          <a:prstGeom prst="roundRect">
            <a:avLst/>
          </a:prstGeom>
          <a:ln>
            <a:solidFill>
              <a:schemeClr val="bg2"/>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400" dirty="0"/>
              <a:t>C4</a:t>
            </a:r>
          </a:p>
        </p:txBody>
      </p:sp>
      <p:sp>
        <p:nvSpPr>
          <p:cNvPr id="243" name="Rounded Rectangle 242"/>
          <p:cNvSpPr/>
          <p:nvPr/>
        </p:nvSpPr>
        <p:spPr>
          <a:xfrm>
            <a:off x="7391400" y="1600200"/>
            <a:ext cx="533400" cy="228600"/>
          </a:xfrm>
          <a:prstGeom prst="roundRect">
            <a:avLst/>
          </a:prstGeom>
          <a:ln>
            <a:solidFill>
              <a:schemeClr val="bg2"/>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400" dirty="0"/>
              <a:t>C3</a:t>
            </a:r>
          </a:p>
        </p:txBody>
      </p:sp>
      <p:sp>
        <p:nvSpPr>
          <p:cNvPr id="244" name="Rounded Rectangle 243"/>
          <p:cNvSpPr/>
          <p:nvPr/>
        </p:nvSpPr>
        <p:spPr>
          <a:xfrm>
            <a:off x="6858000" y="1600200"/>
            <a:ext cx="457200" cy="228600"/>
          </a:xfrm>
          <a:prstGeom prst="roundRect">
            <a:avLst/>
          </a:prstGeom>
          <a:ln>
            <a:solidFill>
              <a:schemeClr val="bg2"/>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400" dirty="0"/>
              <a:t>C2</a:t>
            </a:r>
          </a:p>
        </p:txBody>
      </p:sp>
      <p:sp>
        <p:nvSpPr>
          <p:cNvPr id="245" name="Rounded Rectangle 244"/>
          <p:cNvSpPr/>
          <p:nvPr/>
        </p:nvSpPr>
        <p:spPr>
          <a:xfrm>
            <a:off x="6248400" y="1600200"/>
            <a:ext cx="457200" cy="228600"/>
          </a:xfrm>
          <a:prstGeom prst="roundRect">
            <a:avLst/>
          </a:prstGeom>
          <a:solidFill>
            <a:srgbClr val="CCFFCC"/>
          </a:solidFill>
          <a:ln>
            <a:solidFill>
              <a:schemeClr val="bg2"/>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400" dirty="0"/>
              <a:t>C1</a:t>
            </a:r>
          </a:p>
        </p:txBody>
      </p:sp>
      <p:sp>
        <p:nvSpPr>
          <p:cNvPr id="75" name="Rounded Rectangle 74"/>
          <p:cNvSpPr/>
          <p:nvPr/>
        </p:nvSpPr>
        <p:spPr>
          <a:xfrm>
            <a:off x="4800600" y="2590800"/>
            <a:ext cx="457200" cy="228600"/>
          </a:xfrm>
          <a:prstGeom prst="roundRect">
            <a:avLst/>
          </a:prstGeom>
          <a:ln>
            <a:solidFill>
              <a:schemeClr val="bg2"/>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400" dirty="0"/>
              <a:t>C9</a:t>
            </a:r>
          </a:p>
        </p:txBody>
      </p:sp>
      <p:sp>
        <p:nvSpPr>
          <p:cNvPr id="76" name="Rounded Rectangle 75"/>
          <p:cNvSpPr/>
          <p:nvPr/>
        </p:nvSpPr>
        <p:spPr>
          <a:xfrm>
            <a:off x="5410200" y="2590800"/>
            <a:ext cx="533400" cy="228600"/>
          </a:xfrm>
          <a:prstGeom prst="roundRect">
            <a:avLst/>
          </a:prstGeom>
          <a:ln>
            <a:solidFill>
              <a:schemeClr val="bg2"/>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400" dirty="0"/>
              <a:t>C10</a:t>
            </a:r>
          </a:p>
        </p:txBody>
      </p:sp>
      <p:sp>
        <p:nvSpPr>
          <p:cNvPr id="79" name="Rounded Rectangle 78"/>
          <p:cNvSpPr/>
          <p:nvPr/>
        </p:nvSpPr>
        <p:spPr>
          <a:xfrm>
            <a:off x="6400800" y="2590800"/>
            <a:ext cx="533400" cy="228600"/>
          </a:xfrm>
          <a:prstGeom prst="roundRect">
            <a:avLst/>
          </a:prstGeom>
          <a:solidFill>
            <a:srgbClr val="CCFFFF"/>
          </a:solidFill>
          <a:ln>
            <a:solidFill>
              <a:schemeClr val="bg2"/>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400" dirty="0"/>
              <a:t>C7</a:t>
            </a:r>
          </a:p>
        </p:txBody>
      </p:sp>
      <p:sp>
        <p:nvSpPr>
          <p:cNvPr id="81" name="Rounded Rectangle 80"/>
          <p:cNvSpPr/>
          <p:nvPr/>
        </p:nvSpPr>
        <p:spPr>
          <a:xfrm>
            <a:off x="7391400" y="2590800"/>
            <a:ext cx="533400" cy="228600"/>
          </a:xfrm>
          <a:prstGeom prst="roundRect">
            <a:avLst/>
          </a:prstGeom>
          <a:solidFill>
            <a:srgbClr val="FFFFCC"/>
          </a:solidFill>
          <a:ln>
            <a:solidFill>
              <a:schemeClr val="bg2"/>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400" dirty="0"/>
              <a:t>C8</a:t>
            </a:r>
          </a:p>
        </p:txBody>
      </p:sp>
      <p:sp>
        <p:nvSpPr>
          <p:cNvPr id="111" name="Rounded Rectangle 110"/>
          <p:cNvSpPr/>
          <p:nvPr/>
        </p:nvSpPr>
        <p:spPr>
          <a:xfrm>
            <a:off x="4800600" y="3581400"/>
            <a:ext cx="533400" cy="228600"/>
          </a:xfrm>
          <a:prstGeom prst="roundRect">
            <a:avLst/>
          </a:prstGeom>
          <a:ln>
            <a:solidFill>
              <a:schemeClr val="bg2"/>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400" dirty="0"/>
              <a:t>C13</a:t>
            </a:r>
          </a:p>
        </p:txBody>
      </p:sp>
      <p:sp>
        <p:nvSpPr>
          <p:cNvPr id="114" name="Rounded Rectangle 113"/>
          <p:cNvSpPr/>
          <p:nvPr/>
        </p:nvSpPr>
        <p:spPr>
          <a:xfrm>
            <a:off x="4648200" y="4572000"/>
            <a:ext cx="533400" cy="228600"/>
          </a:xfrm>
          <a:prstGeom prst="roundRect">
            <a:avLst/>
          </a:prstGeom>
          <a:ln>
            <a:solidFill>
              <a:schemeClr val="bg2"/>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400" dirty="0"/>
              <a:t>C17</a:t>
            </a:r>
          </a:p>
        </p:txBody>
      </p:sp>
      <p:sp>
        <p:nvSpPr>
          <p:cNvPr id="115" name="Rounded Rectangle 114"/>
          <p:cNvSpPr/>
          <p:nvPr/>
        </p:nvSpPr>
        <p:spPr>
          <a:xfrm>
            <a:off x="7391400" y="3581400"/>
            <a:ext cx="533400" cy="228600"/>
          </a:xfrm>
          <a:prstGeom prst="roundRect">
            <a:avLst/>
          </a:prstGeom>
          <a:ln>
            <a:solidFill>
              <a:schemeClr val="bg2"/>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400" dirty="0"/>
              <a:t>C12</a:t>
            </a:r>
          </a:p>
        </p:txBody>
      </p:sp>
      <p:sp>
        <p:nvSpPr>
          <p:cNvPr id="116" name="Rounded Rectangle 115"/>
          <p:cNvSpPr/>
          <p:nvPr/>
        </p:nvSpPr>
        <p:spPr>
          <a:xfrm>
            <a:off x="6400800" y="3581400"/>
            <a:ext cx="533400" cy="228600"/>
          </a:xfrm>
          <a:prstGeom prst="roundRect">
            <a:avLst/>
          </a:prstGeom>
          <a:ln>
            <a:solidFill>
              <a:schemeClr val="bg2"/>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400" dirty="0"/>
              <a:t>C11</a:t>
            </a:r>
          </a:p>
        </p:txBody>
      </p:sp>
      <p:sp>
        <p:nvSpPr>
          <p:cNvPr id="117" name="Rounded Rectangle 116"/>
          <p:cNvSpPr/>
          <p:nvPr/>
        </p:nvSpPr>
        <p:spPr>
          <a:xfrm>
            <a:off x="5410200" y="3581400"/>
            <a:ext cx="533400" cy="228600"/>
          </a:xfrm>
          <a:prstGeom prst="roundRect">
            <a:avLst/>
          </a:prstGeom>
          <a:ln>
            <a:solidFill>
              <a:schemeClr val="bg2"/>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400" dirty="0"/>
              <a:t>C14</a:t>
            </a:r>
          </a:p>
        </p:txBody>
      </p:sp>
      <p:sp>
        <p:nvSpPr>
          <p:cNvPr id="118" name="Rounded Rectangle 117"/>
          <p:cNvSpPr/>
          <p:nvPr/>
        </p:nvSpPr>
        <p:spPr>
          <a:xfrm>
            <a:off x="8382000" y="4572000"/>
            <a:ext cx="533400" cy="228600"/>
          </a:xfrm>
          <a:prstGeom prst="roundRect">
            <a:avLst/>
          </a:prstGeom>
          <a:ln>
            <a:solidFill>
              <a:schemeClr val="bg2"/>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400" dirty="0"/>
              <a:t>C19</a:t>
            </a:r>
          </a:p>
        </p:txBody>
      </p:sp>
      <p:sp>
        <p:nvSpPr>
          <p:cNvPr id="120" name="Rounded Rectangle 119"/>
          <p:cNvSpPr/>
          <p:nvPr/>
        </p:nvSpPr>
        <p:spPr>
          <a:xfrm>
            <a:off x="7772400" y="4572000"/>
            <a:ext cx="533400" cy="228600"/>
          </a:xfrm>
          <a:prstGeom prst="roundRect">
            <a:avLst/>
          </a:prstGeom>
          <a:ln>
            <a:solidFill>
              <a:schemeClr val="bg2"/>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400" dirty="0"/>
              <a:t>C18</a:t>
            </a:r>
          </a:p>
        </p:txBody>
      </p:sp>
      <p:sp>
        <p:nvSpPr>
          <p:cNvPr id="122" name="Rounded Rectangle 121"/>
          <p:cNvSpPr/>
          <p:nvPr/>
        </p:nvSpPr>
        <p:spPr>
          <a:xfrm>
            <a:off x="7162800" y="4572000"/>
            <a:ext cx="533400" cy="228600"/>
          </a:xfrm>
          <a:prstGeom prst="roundRect">
            <a:avLst/>
          </a:prstGeom>
          <a:ln>
            <a:solidFill>
              <a:schemeClr val="bg2"/>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400" dirty="0"/>
              <a:t>C16</a:t>
            </a:r>
          </a:p>
        </p:txBody>
      </p:sp>
      <p:sp>
        <p:nvSpPr>
          <p:cNvPr id="124" name="Rounded Rectangle 123"/>
          <p:cNvSpPr/>
          <p:nvPr/>
        </p:nvSpPr>
        <p:spPr>
          <a:xfrm>
            <a:off x="6553200" y="4572000"/>
            <a:ext cx="533400" cy="228600"/>
          </a:xfrm>
          <a:prstGeom prst="roundRect">
            <a:avLst/>
          </a:prstGeom>
          <a:ln>
            <a:solidFill>
              <a:schemeClr val="bg2"/>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400" dirty="0"/>
              <a:t>C21</a:t>
            </a:r>
          </a:p>
        </p:txBody>
      </p:sp>
      <p:sp>
        <p:nvSpPr>
          <p:cNvPr id="126" name="Rounded Rectangle 125"/>
          <p:cNvSpPr/>
          <p:nvPr/>
        </p:nvSpPr>
        <p:spPr>
          <a:xfrm>
            <a:off x="5943600" y="4572000"/>
            <a:ext cx="533400" cy="228600"/>
          </a:xfrm>
          <a:prstGeom prst="roundRect">
            <a:avLst/>
          </a:prstGeom>
          <a:ln>
            <a:solidFill>
              <a:schemeClr val="bg2"/>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400" dirty="0"/>
              <a:t>C15</a:t>
            </a:r>
          </a:p>
        </p:txBody>
      </p:sp>
      <p:sp>
        <p:nvSpPr>
          <p:cNvPr id="128" name="Rounded Rectangle 127"/>
          <p:cNvSpPr/>
          <p:nvPr/>
        </p:nvSpPr>
        <p:spPr>
          <a:xfrm>
            <a:off x="8382000" y="5105400"/>
            <a:ext cx="533400" cy="228600"/>
          </a:xfrm>
          <a:prstGeom prst="roundRect">
            <a:avLst/>
          </a:prstGeom>
          <a:ln>
            <a:solidFill>
              <a:schemeClr val="bg2"/>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400" dirty="0"/>
              <a:t>C20</a:t>
            </a:r>
          </a:p>
        </p:txBody>
      </p:sp>
      <p:sp>
        <p:nvSpPr>
          <p:cNvPr id="130" name="Rounded Rectangle 129"/>
          <p:cNvSpPr/>
          <p:nvPr/>
        </p:nvSpPr>
        <p:spPr>
          <a:xfrm>
            <a:off x="5791200" y="5715000"/>
            <a:ext cx="533400" cy="228600"/>
          </a:xfrm>
          <a:prstGeom prst="roundRect">
            <a:avLst/>
          </a:prstGeom>
          <a:ln>
            <a:solidFill>
              <a:schemeClr val="bg2"/>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400" dirty="0"/>
              <a:t>C23</a:t>
            </a:r>
          </a:p>
        </p:txBody>
      </p:sp>
      <p:sp>
        <p:nvSpPr>
          <p:cNvPr id="132" name="Rounded Rectangle 131"/>
          <p:cNvSpPr/>
          <p:nvPr/>
        </p:nvSpPr>
        <p:spPr>
          <a:xfrm>
            <a:off x="5181600" y="5715000"/>
            <a:ext cx="533400" cy="228600"/>
          </a:xfrm>
          <a:prstGeom prst="roundRect">
            <a:avLst/>
          </a:prstGeom>
          <a:ln>
            <a:solidFill>
              <a:schemeClr val="bg2"/>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400" dirty="0"/>
              <a:t>C22</a:t>
            </a:r>
          </a:p>
        </p:txBody>
      </p:sp>
      <p:sp>
        <p:nvSpPr>
          <p:cNvPr id="134" name="Rounded Rectangle 133"/>
          <p:cNvSpPr/>
          <p:nvPr/>
        </p:nvSpPr>
        <p:spPr>
          <a:xfrm>
            <a:off x="7086600" y="5715000"/>
            <a:ext cx="533400" cy="228600"/>
          </a:xfrm>
          <a:prstGeom prst="roundRect">
            <a:avLst/>
          </a:prstGeom>
          <a:ln>
            <a:solidFill>
              <a:schemeClr val="bg2"/>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400" dirty="0"/>
              <a:t>C24</a:t>
            </a:r>
          </a:p>
        </p:txBody>
      </p:sp>
      <p:sp>
        <p:nvSpPr>
          <p:cNvPr id="136" name="Rounded Rectangle 135"/>
          <p:cNvSpPr/>
          <p:nvPr/>
        </p:nvSpPr>
        <p:spPr>
          <a:xfrm>
            <a:off x="7696200" y="5715000"/>
            <a:ext cx="533400" cy="228600"/>
          </a:xfrm>
          <a:prstGeom prst="roundRect">
            <a:avLst/>
          </a:prstGeom>
          <a:ln>
            <a:solidFill>
              <a:schemeClr val="bg2"/>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400" dirty="0"/>
              <a:t>C25</a:t>
            </a:r>
          </a:p>
        </p:txBody>
      </p:sp>
      <p:cxnSp>
        <p:nvCxnSpPr>
          <p:cNvPr id="140" name="Straight Arrow Connector 139"/>
          <p:cNvCxnSpPr>
            <a:stCxn id="241" idx="2"/>
            <a:endCxn id="75" idx="0"/>
          </p:cNvCxnSpPr>
          <p:nvPr/>
        </p:nvCxnSpPr>
        <p:spPr>
          <a:xfrm>
            <a:off x="5029200" y="1828800"/>
            <a:ext cx="0" cy="762000"/>
          </a:xfrm>
          <a:prstGeom prst="straightConnector1">
            <a:avLst/>
          </a:prstGeom>
          <a:ln>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a:stCxn id="75" idx="2"/>
            <a:endCxn id="111" idx="0"/>
          </p:cNvCxnSpPr>
          <p:nvPr/>
        </p:nvCxnSpPr>
        <p:spPr>
          <a:xfrm>
            <a:off x="5029200" y="2819400"/>
            <a:ext cx="38100" cy="762000"/>
          </a:xfrm>
          <a:prstGeom prst="straightConnector1">
            <a:avLst/>
          </a:prstGeom>
          <a:ln>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a:stCxn id="240" idx="2"/>
            <a:endCxn id="76" idx="0"/>
          </p:cNvCxnSpPr>
          <p:nvPr/>
        </p:nvCxnSpPr>
        <p:spPr>
          <a:xfrm>
            <a:off x="5676900" y="1828800"/>
            <a:ext cx="0" cy="762000"/>
          </a:xfrm>
          <a:prstGeom prst="straightConnector1">
            <a:avLst/>
          </a:prstGeom>
          <a:ln>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164" name="Straight Arrow Connector 163"/>
          <p:cNvCxnSpPr>
            <a:stCxn id="111" idx="2"/>
            <a:endCxn id="132" idx="0"/>
          </p:cNvCxnSpPr>
          <p:nvPr/>
        </p:nvCxnSpPr>
        <p:spPr>
          <a:xfrm>
            <a:off x="5067300" y="3810000"/>
            <a:ext cx="381000" cy="1905000"/>
          </a:xfrm>
          <a:prstGeom prst="straightConnector1">
            <a:avLst/>
          </a:prstGeom>
          <a:ln>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166" name="Straight Arrow Connector 165"/>
          <p:cNvCxnSpPr>
            <a:stCxn id="117" idx="2"/>
            <a:endCxn id="130" idx="0"/>
          </p:cNvCxnSpPr>
          <p:nvPr/>
        </p:nvCxnSpPr>
        <p:spPr>
          <a:xfrm>
            <a:off x="5676900" y="3810000"/>
            <a:ext cx="381000" cy="1905000"/>
          </a:xfrm>
          <a:prstGeom prst="straightConnector1">
            <a:avLst/>
          </a:prstGeom>
          <a:ln>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178" name="Straight Arrow Connector 177"/>
          <p:cNvCxnSpPr>
            <a:stCxn id="76" idx="2"/>
            <a:endCxn id="117" idx="0"/>
          </p:cNvCxnSpPr>
          <p:nvPr/>
        </p:nvCxnSpPr>
        <p:spPr>
          <a:xfrm>
            <a:off x="5676900" y="2819400"/>
            <a:ext cx="0" cy="762000"/>
          </a:xfrm>
          <a:prstGeom prst="straightConnector1">
            <a:avLst/>
          </a:prstGeom>
          <a:ln>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196" name="Straight Arrow Connector 195"/>
          <p:cNvCxnSpPr>
            <a:stCxn id="114" idx="2"/>
            <a:endCxn id="132" idx="0"/>
          </p:cNvCxnSpPr>
          <p:nvPr/>
        </p:nvCxnSpPr>
        <p:spPr>
          <a:xfrm>
            <a:off x="4914900" y="4800600"/>
            <a:ext cx="533400" cy="914400"/>
          </a:xfrm>
          <a:prstGeom prst="straightConnector1">
            <a:avLst/>
          </a:prstGeom>
          <a:ln>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198" name="Straight Arrow Connector 197"/>
          <p:cNvCxnSpPr>
            <a:stCxn id="245" idx="2"/>
            <a:endCxn id="79" idx="0"/>
          </p:cNvCxnSpPr>
          <p:nvPr/>
        </p:nvCxnSpPr>
        <p:spPr>
          <a:xfrm>
            <a:off x="6477000" y="1828800"/>
            <a:ext cx="190500" cy="762000"/>
          </a:xfrm>
          <a:prstGeom prst="straightConnector1">
            <a:avLst/>
          </a:prstGeom>
          <a:ln>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200" name="Straight Arrow Connector 199"/>
          <p:cNvCxnSpPr>
            <a:stCxn id="244" idx="2"/>
            <a:endCxn id="79" idx="0"/>
          </p:cNvCxnSpPr>
          <p:nvPr/>
        </p:nvCxnSpPr>
        <p:spPr>
          <a:xfrm flipH="1">
            <a:off x="6667500" y="1828800"/>
            <a:ext cx="419100" cy="762000"/>
          </a:xfrm>
          <a:prstGeom prst="straightConnector1">
            <a:avLst/>
          </a:prstGeom>
          <a:ln>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202" name="Straight Arrow Connector 201"/>
          <p:cNvCxnSpPr>
            <a:stCxn id="79" idx="2"/>
            <a:endCxn id="116" idx="0"/>
          </p:cNvCxnSpPr>
          <p:nvPr/>
        </p:nvCxnSpPr>
        <p:spPr>
          <a:xfrm>
            <a:off x="6667500" y="2819400"/>
            <a:ext cx="0" cy="762000"/>
          </a:xfrm>
          <a:prstGeom prst="straightConnector1">
            <a:avLst/>
          </a:prstGeom>
          <a:ln>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204" name="Straight Arrow Connector 203"/>
          <p:cNvCxnSpPr>
            <a:stCxn id="243" idx="2"/>
            <a:endCxn id="81" idx="0"/>
          </p:cNvCxnSpPr>
          <p:nvPr/>
        </p:nvCxnSpPr>
        <p:spPr>
          <a:xfrm>
            <a:off x="7658100" y="1828800"/>
            <a:ext cx="0" cy="762000"/>
          </a:xfrm>
          <a:prstGeom prst="straightConnector1">
            <a:avLst/>
          </a:prstGeom>
          <a:ln>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206" name="Straight Arrow Connector 205"/>
          <p:cNvCxnSpPr>
            <a:stCxn id="242" idx="2"/>
            <a:endCxn id="81" idx="0"/>
          </p:cNvCxnSpPr>
          <p:nvPr/>
        </p:nvCxnSpPr>
        <p:spPr>
          <a:xfrm flipH="1">
            <a:off x="7658100" y="1828800"/>
            <a:ext cx="647700" cy="762000"/>
          </a:xfrm>
          <a:prstGeom prst="straightConnector1">
            <a:avLst/>
          </a:prstGeom>
          <a:ln>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208" name="Straight Arrow Connector 207"/>
          <p:cNvCxnSpPr>
            <a:stCxn id="81" idx="2"/>
            <a:endCxn id="115" idx="0"/>
          </p:cNvCxnSpPr>
          <p:nvPr/>
        </p:nvCxnSpPr>
        <p:spPr>
          <a:xfrm>
            <a:off x="7658100" y="2819400"/>
            <a:ext cx="0" cy="762000"/>
          </a:xfrm>
          <a:prstGeom prst="straightConnector1">
            <a:avLst/>
          </a:prstGeom>
          <a:ln>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a:stCxn id="116" idx="2"/>
            <a:endCxn id="126" idx="0"/>
          </p:cNvCxnSpPr>
          <p:nvPr/>
        </p:nvCxnSpPr>
        <p:spPr>
          <a:xfrm flipH="1">
            <a:off x="6210300" y="3810000"/>
            <a:ext cx="457200" cy="762000"/>
          </a:xfrm>
          <a:prstGeom prst="straightConnector1">
            <a:avLst/>
          </a:prstGeom>
          <a:ln>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212" name="Straight Arrow Connector 211"/>
          <p:cNvCxnSpPr>
            <a:stCxn id="115" idx="2"/>
            <a:endCxn id="122" idx="0"/>
          </p:cNvCxnSpPr>
          <p:nvPr/>
        </p:nvCxnSpPr>
        <p:spPr>
          <a:xfrm flipH="1">
            <a:off x="7429500" y="3810000"/>
            <a:ext cx="228600" cy="762000"/>
          </a:xfrm>
          <a:prstGeom prst="straightConnector1">
            <a:avLst/>
          </a:prstGeom>
          <a:ln>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214" name="Straight Arrow Connector 213"/>
          <p:cNvCxnSpPr>
            <a:stCxn id="124" idx="2"/>
            <a:endCxn id="132" idx="0"/>
          </p:cNvCxnSpPr>
          <p:nvPr/>
        </p:nvCxnSpPr>
        <p:spPr>
          <a:xfrm flipH="1">
            <a:off x="5448300" y="4800600"/>
            <a:ext cx="1371600" cy="914400"/>
          </a:xfrm>
          <a:prstGeom prst="straightConnector1">
            <a:avLst/>
          </a:prstGeom>
          <a:ln>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216" name="Straight Arrow Connector 215"/>
          <p:cNvCxnSpPr>
            <a:endCxn id="132" idx="0"/>
          </p:cNvCxnSpPr>
          <p:nvPr/>
        </p:nvCxnSpPr>
        <p:spPr>
          <a:xfrm flipH="1">
            <a:off x="5448300" y="5638800"/>
            <a:ext cx="38100" cy="76200"/>
          </a:xfrm>
          <a:prstGeom prst="straightConnector1">
            <a:avLst/>
          </a:prstGeom>
          <a:ln>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218" name="Straight Arrow Connector 217"/>
          <p:cNvCxnSpPr>
            <a:stCxn id="124" idx="2"/>
            <a:endCxn id="130" idx="0"/>
          </p:cNvCxnSpPr>
          <p:nvPr/>
        </p:nvCxnSpPr>
        <p:spPr>
          <a:xfrm flipH="1">
            <a:off x="6057900" y="4800600"/>
            <a:ext cx="762000" cy="914400"/>
          </a:xfrm>
          <a:prstGeom prst="straightConnector1">
            <a:avLst/>
          </a:prstGeom>
          <a:ln>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220" name="Straight Arrow Connector 219"/>
          <p:cNvCxnSpPr>
            <a:stCxn id="124" idx="2"/>
            <a:endCxn id="134" idx="0"/>
          </p:cNvCxnSpPr>
          <p:nvPr/>
        </p:nvCxnSpPr>
        <p:spPr>
          <a:xfrm>
            <a:off x="6819900" y="4800600"/>
            <a:ext cx="533400" cy="914400"/>
          </a:xfrm>
          <a:prstGeom prst="straightConnector1">
            <a:avLst/>
          </a:prstGeom>
          <a:ln>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222" name="Straight Arrow Connector 221"/>
          <p:cNvCxnSpPr>
            <a:stCxn id="124" idx="2"/>
            <a:endCxn id="136" idx="0"/>
          </p:cNvCxnSpPr>
          <p:nvPr/>
        </p:nvCxnSpPr>
        <p:spPr>
          <a:xfrm>
            <a:off x="6819900" y="4800600"/>
            <a:ext cx="1143000" cy="914400"/>
          </a:xfrm>
          <a:prstGeom prst="straightConnector1">
            <a:avLst/>
          </a:prstGeom>
          <a:ln>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227" name="Straight Arrow Connector 226"/>
          <p:cNvCxnSpPr>
            <a:stCxn id="120" idx="2"/>
            <a:endCxn id="130" idx="0"/>
          </p:cNvCxnSpPr>
          <p:nvPr/>
        </p:nvCxnSpPr>
        <p:spPr>
          <a:xfrm flipH="1">
            <a:off x="6057900" y="4800600"/>
            <a:ext cx="1981200" cy="914400"/>
          </a:xfrm>
          <a:prstGeom prst="straightConnector1">
            <a:avLst/>
          </a:prstGeom>
          <a:ln>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229" name="Straight Arrow Connector 228"/>
          <p:cNvCxnSpPr>
            <a:stCxn id="118" idx="2"/>
            <a:endCxn id="134" idx="0"/>
          </p:cNvCxnSpPr>
          <p:nvPr/>
        </p:nvCxnSpPr>
        <p:spPr>
          <a:xfrm flipH="1">
            <a:off x="7353300" y="4800600"/>
            <a:ext cx="1295400" cy="914400"/>
          </a:xfrm>
          <a:prstGeom prst="straightConnector1">
            <a:avLst/>
          </a:prstGeom>
          <a:ln>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231" name="Straight Arrow Connector 230"/>
          <p:cNvCxnSpPr>
            <a:stCxn id="128" idx="2"/>
            <a:endCxn id="136" idx="0"/>
          </p:cNvCxnSpPr>
          <p:nvPr/>
        </p:nvCxnSpPr>
        <p:spPr>
          <a:xfrm flipH="1">
            <a:off x="7962900" y="5334000"/>
            <a:ext cx="685800" cy="381000"/>
          </a:xfrm>
          <a:prstGeom prst="straightConnector1">
            <a:avLst/>
          </a:prstGeom>
          <a:ln>
            <a:solidFill>
              <a:schemeClr val="bg2"/>
            </a:solidFill>
            <a:tailEnd type="arrow"/>
          </a:ln>
        </p:spPr>
        <p:style>
          <a:lnRef idx="1">
            <a:schemeClr val="accent1"/>
          </a:lnRef>
          <a:fillRef idx="0">
            <a:schemeClr val="accent1"/>
          </a:fillRef>
          <a:effectRef idx="0">
            <a:schemeClr val="accent1"/>
          </a:effectRef>
          <a:fontRef idx="minor">
            <a:schemeClr val="tx1"/>
          </a:fontRef>
        </p:style>
      </p:cxnSp>
      <p:sp>
        <p:nvSpPr>
          <p:cNvPr id="5230" name="Title 234"/>
          <p:cNvSpPr>
            <a:spLocks noGrp="1"/>
          </p:cNvSpPr>
          <p:nvPr>
            <p:ph type="title" idx="4294967295"/>
          </p:nvPr>
        </p:nvSpPr>
        <p:spPr>
          <a:xfrm>
            <a:off x="298792" y="144905"/>
            <a:ext cx="8845207" cy="1143000"/>
          </a:xfrm>
        </p:spPr>
        <p:txBody>
          <a:bodyPr>
            <a:noAutofit/>
          </a:bodyPr>
          <a:lstStyle/>
          <a:p>
            <a:pPr algn="l">
              <a:defRPr/>
            </a:pPr>
            <a:r>
              <a:rPr lang="en-US" sz="4000" dirty="0"/>
              <a:t>Synchronization in </a:t>
            </a:r>
            <a:r>
              <a:rPr lang="en-US" sz="4000" dirty="0" err="1"/>
              <a:t>OpenMP</a:t>
            </a:r>
            <a:r>
              <a:rPr lang="en-US" sz="4000" dirty="0"/>
              <a:t> Execution</a:t>
            </a:r>
            <a:endParaRPr lang="en-US" sz="4000" dirty="0"/>
          </a:p>
        </p:txBody>
      </p:sp>
      <p:sp>
        <p:nvSpPr>
          <p:cNvPr id="113" name="Text Box 12"/>
          <p:cNvSpPr txBox="1">
            <a:spLocks noChangeArrowheads="1"/>
          </p:cNvSpPr>
          <p:nvPr>
            <p:custDataLst>
              <p:tags r:id="rId1"/>
            </p:custDataLst>
          </p:nvPr>
        </p:nvSpPr>
        <p:spPr bwMode="auto">
          <a:xfrm>
            <a:off x="1367667" y="6096000"/>
            <a:ext cx="6553200" cy="5238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dirty="0">
                <a:cs typeface="SimSun" charset="0"/>
              </a:rPr>
              <a:t>T.-H. </a:t>
            </a:r>
            <a:r>
              <a:rPr lang="en-US" sz="1400" dirty="0" err="1">
                <a:cs typeface="SimSun" charset="0"/>
              </a:rPr>
              <a:t>Weng</a:t>
            </a:r>
            <a:r>
              <a:rPr lang="en-US" sz="1400" dirty="0">
                <a:cs typeface="SimSun" charset="0"/>
              </a:rPr>
              <a:t>, B. Chapman: Implementing </a:t>
            </a:r>
            <a:r>
              <a:rPr lang="en-US" sz="1400" dirty="0" err="1">
                <a:cs typeface="SimSun" charset="0"/>
              </a:rPr>
              <a:t>OpenMP</a:t>
            </a:r>
            <a:r>
              <a:rPr lang="en-US" sz="1400" dirty="0">
                <a:cs typeface="SimSun" charset="0"/>
              </a:rPr>
              <a:t> Using Dataflow Execution Model for Data Locality and Efficient Parallel Execution. Proc. HIPS-7, 2002</a:t>
            </a:r>
          </a:p>
        </p:txBody>
      </p:sp>
    </p:spTree>
    <p:extLst>
      <p:ext uri="{BB962C8B-B14F-4D97-AF65-F5344CB8AC3E}">
        <p14:creationId xmlns:p14="http://schemas.microsoft.com/office/powerpoint/2010/main" val="193800522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457200" y="247651"/>
            <a:ext cx="7620000" cy="1143000"/>
          </a:xfrm>
        </p:spPr>
        <p:txBody>
          <a:bodyPr/>
          <a:lstStyle/>
          <a:p>
            <a:r>
              <a:rPr lang="en-US" dirty="0" smtClean="0"/>
              <a:t>PCF Example</a:t>
            </a:r>
            <a:endParaRPr lang="en-US" dirty="0"/>
          </a:p>
        </p:txBody>
      </p:sp>
      <p:sp>
        <p:nvSpPr>
          <p:cNvPr id="160771" name="Rectangle 3"/>
          <p:cNvSpPr>
            <a:spLocks noChangeArrowheads="1"/>
          </p:cNvSpPr>
          <p:nvPr/>
        </p:nvSpPr>
        <p:spPr bwMode="auto">
          <a:xfrm>
            <a:off x="1278665" y="1417638"/>
            <a:ext cx="2575425" cy="3139964"/>
          </a:xfrm>
          <a:prstGeom prst="rect">
            <a:avLst/>
          </a:prstGeom>
          <a:solidFill>
            <a:srgbClr val="FFFF00"/>
          </a:solidFill>
          <a:ln w="12700">
            <a:solidFill>
              <a:schemeClr val="tx1"/>
            </a:solidFill>
            <a:miter lim="800000"/>
            <a:headEnd/>
            <a:tailEnd/>
          </a:ln>
          <a:effectLst>
            <a:outerShdw blurRad="63500" dist="89803" dir="2700000" algn="ctr" rotWithShape="0">
              <a:schemeClr val="bg2">
                <a:alpha val="74998"/>
              </a:schemeClr>
            </a:outerShdw>
          </a:effectLst>
        </p:spPr>
        <p:txBody>
          <a:bodyPr wrap="none" lIns="92075" tIns="46038" rIns="92075" bIns="46038">
            <a:spAutoFit/>
          </a:bodyPr>
          <a:lstStyle/>
          <a:p>
            <a:r>
              <a:rPr lang="en-US" b="1" dirty="0" smtClean="0"/>
              <a:t>PARALLEL </a:t>
            </a:r>
            <a:r>
              <a:rPr lang="en-US" b="1" dirty="0"/>
              <a:t>SECTIONS</a:t>
            </a:r>
          </a:p>
          <a:p>
            <a:r>
              <a:rPr lang="en-US" b="1" dirty="0"/>
              <a:t>SECTION</a:t>
            </a:r>
          </a:p>
          <a:p>
            <a:r>
              <a:rPr lang="pt-BR" b="1" dirty="0" smtClean="0"/>
              <a:t>PARALLEL DO </a:t>
            </a:r>
            <a:r>
              <a:rPr lang="pt-BR" dirty="0" smtClean="0"/>
              <a:t> </a:t>
            </a:r>
            <a:r>
              <a:rPr lang="pt-BR" dirty="0" err="1"/>
              <a:t>I</a:t>
            </a:r>
            <a:r>
              <a:rPr lang="pt-BR" dirty="0" smtClean="0"/>
              <a:t>= </a:t>
            </a:r>
            <a:r>
              <a:rPr lang="pt-BR" dirty="0" err="1" smtClean="0"/>
              <a:t>i</a:t>
            </a:r>
            <a:r>
              <a:rPr lang="pt-BR" dirty="0" smtClean="0"/>
              <a:t> , N</a:t>
            </a:r>
            <a:endParaRPr lang="pt-BR" dirty="0"/>
          </a:p>
          <a:p>
            <a:r>
              <a:rPr lang="pt-BR" dirty="0" smtClean="0"/>
              <a:t>     A</a:t>
            </a:r>
            <a:r>
              <a:rPr lang="pt-BR" dirty="0"/>
              <a:t>(</a:t>
            </a:r>
            <a:r>
              <a:rPr lang="pt-BR" dirty="0" err="1"/>
              <a:t>I</a:t>
            </a:r>
            <a:r>
              <a:rPr lang="pt-BR" dirty="0"/>
              <a:t>) = </a:t>
            </a:r>
            <a:r>
              <a:rPr lang="pt-BR" dirty="0" err="1"/>
              <a:t>B</a:t>
            </a:r>
            <a:r>
              <a:rPr lang="pt-BR" dirty="0"/>
              <a:t>(</a:t>
            </a:r>
            <a:r>
              <a:rPr lang="pt-BR" dirty="0" err="1"/>
              <a:t>I</a:t>
            </a:r>
            <a:r>
              <a:rPr lang="pt-BR" dirty="0"/>
              <a:t>) * C(</a:t>
            </a:r>
            <a:r>
              <a:rPr lang="pt-BR" dirty="0" err="1"/>
              <a:t>I</a:t>
            </a:r>
            <a:r>
              <a:rPr lang="pt-BR" dirty="0"/>
              <a:t>)</a:t>
            </a:r>
          </a:p>
          <a:p>
            <a:r>
              <a:rPr lang="pt-BR" b="1" dirty="0" smtClean="0"/>
              <a:t>END DO </a:t>
            </a:r>
            <a:endParaRPr lang="pt-BR" b="1" dirty="0"/>
          </a:p>
          <a:p>
            <a:r>
              <a:rPr lang="pt-BR" b="1" dirty="0"/>
              <a:t>SECTION</a:t>
            </a:r>
          </a:p>
          <a:p>
            <a:r>
              <a:rPr lang="pt-BR" b="1" dirty="0" smtClean="0"/>
              <a:t>PARALLEL DO</a:t>
            </a:r>
            <a:r>
              <a:rPr lang="pt-BR" dirty="0" smtClean="0"/>
              <a:t> J = </a:t>
            </a:r>
            <a:r>
              <a:rPr lang="pt-BR" dirty="0" err="1" smtClean="0"/>
              <a:t>i</a:t>
            </a:r>
            <a:r>
              <a:rPr lang="pt-BR" dirty="0" smtClean="0"/>
              <a:t>, M</a:t>
            </a:r>
            <a:endParaRPr lang="pt-BR" dirty="0"/>
          </a:p>
          <a:p>
            <a:r>
              <a:rPr lang="pt-BR" dirty="0" smtClean="0"/>
              <a:t>     </a:t>
            </a:r>
            <a:r>
              <a:rPr lang="pt-BR" dirty="0" err="1" smtClean="0"/>
              <a:t>D</a:t>
            </a:r>
            <a:r>
              <a:rPr lang="pt-BR" dirty="0"/>
              <a:t>(J) = </a:t>
            </a:r>
            <a:r>
              <a:rPr lang="pt-BR" dirty="0" err="1"/>
              <a:t>F</a:t>
            </a:r>
            <a:r>
              <a:rPr lang="pt-BR" dirty="0"/>
              <a:t>(J) / E(J)</a:t>
            </a:r>
          </a:p>
          <a:p>
            <a:r>
              <a:rPr lang="pt-BR" b="1" dirty="0" smtClean="0"/>
              <a:t>END DO </a:t>
            </a:r>
            <a:endParaRPr lang="pt-BR" b="1" dirty="0"/>
          </a:p>
          <a:p>
            <a:r>
              <a:rPr lang="pt-BR" b="1" dirty="0"/>
              <a:t>END PARALLEL SECTIONS</a:t>
            </a:r>
            <a:endParaRPr lang="en-US" b="1" dirty="0">
              <a:latin typeface="Arial" charset="0"/>
            </a:endParaRPr>
          </a:p>
          <a:p>
            <a:pPr eaLnBrk="0" hangingPunct="0"/>
            <a:endParaRPr lang="en-US" sz="1800" dirty="0">
              <a:latin typeface="Arial" charset="0"/>
            </a:endParaRPr>
          </a:p>
        </p:txBody>
      </p:sp>
      <p:sp>
        <p:nvSpPr>
          <p:cNvPr id="160773" name="Rectangle 5"/>
          <p:cNvSpPr>
            <a:spLocks noChangeArrowheads="1"/>
          </p:cNvSpPr>
          <p:nvPr/>
        </p:nvSpPr>
        <p:spPr bwMode="auto">
          <a:xfrm>
            <a:off x="3854090" y="1677730"/>
            <a:ext cx="5430974" cy="2247411"/>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marL="342900" indent="-342900" eaLnBrk="0" hangingPunct="0">
              <a:buFontTx/>
              <a:buChar char="•"/>
            </a:pPr>
            <a:r>
              <a:rPr lang="en-US" sz="2000" b="1" dirty="0" smtClean="0">
                <a:latin typeface="Courier New" charset="0"/>
              </a:rPr>
              <a:t>Proposed as Fortran extensions</a:t>
            </a:r>
          </a:p>
          <a:p>
            <a:pPr marL="342900" indent="-342900" eaLnBrk="0" hangingPunct="0">
              <a:buFontTx/>
              <a:buChar char="•"/>
            </a:pPr>
            <a:r>
              <a:rPr lang="en-US" sz="2000" b="1" dirty="0" smtClean="0">
                <a:latin typeface="Courier New" charset="0"/>
              </a:rPr>
              <a:t>Team </a:t>
            </a:r>
            <a:r>
              <a:rPr lang="en-US" sz="2000" b="1" dirty="0">
                <a:latin typeface="Courier New" charset="0"/>
              </a:rPr>
              <a:t>of threads </a:t>
            </a:r>
            <a:r>
              <a:rPr lang="en-US" sz="2000" b="1" dirty="0" smtClean="0">
                <a:latin typeface="Courier New" charset="0"/>
              </a:rPr>
              <a:t>execute parallel</a:t>
            </a:r>
            <a:endParaRPr lang="en-US" sz="2000" b="1" dirty="0">
              <a:latin typeface="Courier New" charset="0"/>
            </a:endParaRPr>
          </a:p>
          <a:p>
            <a:pPr eaLnBrk="0" hangingPunct="0"/>
            <a:r>
              <a:rPr lang="en-US" sz="2000" b="1" dirty="0" smtClean="0">
                <a:latin typeface="Courier New" charset="0"/>
              </a:rPr>
              <a:t>  construct </a:t>
            </a:r>
          </a:p>
          <a:p>
            <a:pPr marL="342900" indent="-342900" eaLnBrk="0" hangingPunct="0">
              <a:buFontTx/>
              <a:buChar char="•"/>
            </a:pPr>
            <a:r>
              <a:rPr lang="en-US" sz="2000" b="1" dirty="0" smtClean="0">
                <a:latin typeface="Courier New" charset="0"/>
              </a:rPr>
              <a:t>Parallel loops</a:t>
            </a:r>
          </a:p>
          <a:p>
            <a:pPr marL="342900" indent="-342900" eaLnBrk="0" hangingPunct="0">
              <a:buFontTx/>
              <a:buChar char="•"/>
            </a:pPr>
            <a:r>
              <a:rPr lang="en-US" sz="2000" b="1" dirty="0" smtClean="0">
                <a:latin typeface="Courier New" charset="0"/>
              </a:rPr>
              <a:t>Parallel sections</a:t>
            </a:r>
          </a:p>
          <a:p>
            <a:pPr marL="342900" indent="-342900" eaLnBrk="0" hangingPunct="0">
              <a:buFontTx/>
              <a:buChar char="•"/>
            </a:pPr>
            <a:r>
              <a:rPr lang="en-US" sz="2000" b="1" dirty="0" smtClean="0">
                <a:latin typeface="Courier New" charset="0"/>
              </a:rPr>
              <a:t>Critical, locks and post / wait</a:t>
            </a:r>
          </a:p>
          <a:p>
            <a:pPr marL="342900" indent="-342900" eaLnBrk="0" hangingPunct="0">
              <a:buFontTx/>
              <a:buChar char="•"/>
            </a:pPr>
            <a:r>
              <a:rPr lang="en-US" sz="2000" b="1" dirty="0" smtClean="0">
                <a:latin typeface="Courier New" charset="0"/>
              </a:rPr>
              <a:t>Ordered execution</a:t>
            </a:r>
          </a:p>
        </p:txBody>
      </p:sp>
      <p:sp>
        <p:nvSpPr>
          <p:cNvPr id="160775" name="Rectangle 7"/>
          <p:cNvSpPr>
            <a:spLocks noChangeArrowheads="1"/>
          </p:cNvSpPr>
          <p:nvPr/>
        </p:nvSpPr>
        <p:spPr bwMode="auto">
          <a:xfrm>
            <a:off x="854075" y="4429674"/>
            <a:ext cx="6768880" cy="1939635"/>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2075" tIns="46038" rIns="92075" bIns="46038">
            <a:spAutoFit/>
          </a:bodyPr>
          <a:lstStyle/>
          <a:p>
            <a:pPr marL="342900" indent="-342900" eaLnBrk="0" hangingPunct="0">
              <a:buFontTx/>
              <a:buChar char="•"/>
            </a:pPr>
            <a:r>
              <a:rPr lang="en-US" sz="2000" b="1" dirty="0" smtClean="0"/>
              <a:t>Loop iterations distributed among threads by implementation; must be iteration-order independent</a:t>
            </a:r>
          </a:p>
          <a:p>
            <a:pPr marL="342900" indent="-342900" eaLnBrk="0" hangingPunct="0">
              <a:buFontTx/>
              <a:buChar char="•"/>
            </a:pPr>
            <a:r>
              <a:rPr lang="en-US" sz="2000" b="1" dirty="0" smtClean="0"/>
              <a:t>Sections of code must be data independent</a:t>
            </a:r>
          </a:p>
          <a:p>
            <a:pPr marL="342900" indent="-342900" eaLnBrk="0" hangingPunct="0">
              <a:buFontTx/>
              <a:buChar char="•"/>
            </a:pPr>
            <a:r>
              <a:rPr lang="en-US" sz="2000" b="1" dirty="0" smtClean="0"/>
              <a:t>Shared and private variables</a:t>
            </a:r>
          </a:p>
          <a:p>
            <a:pPr marL="342900" indent="-342900" eaLnBrk="0" hangingPunct="0">
              <a:buFontTx/>
              <a:buChar char="•"/>
            </a:pPr>
            <a:r>
              <a:rPr lang="en-US" sz="2000" b="1" dirty="0" smtClean="0"/>
              <a:t>Loop variable undefined outside parallel loop construct</a:t>
            </a:r>
          </a:p>
          <a:p>
            <a:pPr marL="342900" indent="-342900" eaLnBrk="0" hangingPunct="0">
              <a:buFontTx/>
              <a:buChar char="•"/>
            </a:pPr>
            <a:r>
              <a:rPr lang="en-US" sz="2000" b="1" dirty="0"/>
              <a:t>Nested </a:t>
            </a:r>
            <a:r>
              <a:rPr lang="en-US" sz="2000" b="1" dirty="0" smtClean="0"/>
              <a:t>parallelism</a:t>
            </a:r>
            <a:endParaRPr lang="en-US" sz="2000" b="1" dirty="0"/>
          </a:p>
        </p:txBody>
      </p:sp>
    </p:spTree>
    <p:extLst>
      <p:ext uri="{BB962C8B-B14F-4D97-AF65-F5344CB8AC3E}">
        <p14:creationId xmlns:p14="http://schemas.microsoft.com/office/powerpoint/2010/main" val="110705086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943" y="2043070"/>
            <a:ext cx="3645646" cy="4230702"/>
          </a:xfrm>
        </p:spPr>
        <p:txBody>
          <a:bodyPr>
            <a:normAutofit/>
          </a:bodyPr>
          <a:lstStyle/>
          <a:p>
            <a:pPr marL="0" indent="0">
              <a:buNone/>
            </a:pPr>
            <a:endParaRPr lang="en-US" sz="2000" dirty="0" smtClean="0"/>
          </a:p>
          <a:p>
            <a:pPr marL="285750" indent="-285750">
              <a:buFont typeface="Arial"/>
              <a:buChar char="•"/>
            </a:pPr>
            <a:r>
              <a:rPr lang="en-US" sz="2000" dirty="0" smtClean="0"/>
              <a:t>Continuum of needs from computation-heavy to data heavy</a:t>
            </a:r>
          </a:p>
          <a:p>
            <a:pPr marL="285750" indent="-285750">
              <a:buFont typeface="Arial"/>
              <a:buChar char="•"/>
            </a:pPr>
            <a:r>
              <a:rPr lang="en-US" sz="2000" dirty="0" smtClean="0"/>
              <a:t>Potentially within a single application or workflow</a:t>
            </a:r>
          </a:p>
          <a:p>
            <a:pPr marL="285750" indent="-285750">
              <a:buFont typeface="Arial"/>
              <a:buChar char="•"/>
            </a:pPr>
            <a:r>
              <a:rPr lang="en-US" sz="2000" dirty="0" smtClean="0"/>
              <a:t>Need to address data movement in its entirety</a:t>
            </a:r>
          </a:p>
          <a:p>
            <a:pPr marL="582930" lvl="1" indent="-285750">
              <a:buFont typeface="Arial"/>
              <a:buChar char="•"/>
            </a:pPr>
            <a:r>
              <a:rPr lang="en-US" sz="1800" dirty="0" smtClean="0"/>
              <a:t>Data Layout</a:t>
            </a:r>
          </a:p>
          <a:p>
            <a:pPr marL="582930" lvl="1" indent="-285750">
              <a:buFont typeface="Arial"/>
              <a:buChar char="•"/>
            </a:pPr>
            <a:r>
              <a:rPr lang="en-US" sz="1800" dirty="0" smtClean="0"/>
              <a:t>New kinds of memory</a:t>
            </a:r>
          </a:p>
          <a:p>
            <a:pPr marL="285750" indent="-285750">
              <a:buFont typeface="Arial"/>
              <a:buChar char="•"/>
            </a:pPr>
            <a:r>
              <a:rPr lang="en-US" sz="2000" dirty="0" smtClean="0"/>
              <a:t>What role does user play?</a:t>
            </a:r>
          </a:p>
        </p:txBody>
      </p:sp>
      <p:sp>
        <p:nvSpPr>
          <p:cNvPr id="4" name="Slide Number Placeholder 3"/>
          <p:cNvSpPr>
            <a:spLocks noGrp="1"/>
          </p:cNvSpPr>
          <p:nvPr>
            <p:ph type="sldNum" sz="quarter" idx="12"/>
          </p:nvPr>
        </p:nvSpPr>
        <p:spPr/>
        <p:txBody>
          <a:bodyPr/>
          <a:lstStyle/>
          <a:p>
            <a:fld id="{BA1BEA5A-BA03-F145-B7D9-DD67801A8BFE}" type="slidenum">
              <a:rPr lang="en-US" smtClean="0"/>
              <a:t>40</a:t>
            </a:fld>
            <a:endParaRPr lang="en-US"/>
          </a:p>
        </p:txBody>
      </p:sp>
      <p:pic>
        <p:nvPicPr>
          <p:cNvPr id="5" name="Picture 4"/>
          <p:cNvPicPr>
            <a:picLocks noChangeAspect="1"/>
          </p:cNvPicPr>
          <p:nvPr/>
        </p:nvPicPr>
        <p:blipFill>
          <a:blip r:embed="rId3"/>
          <a:stretch>
            <a:fillRect/>
          </a:stretch>
        </p:blipFill>
        <p:spPr>
          <a:xfrm>
            <a:off x="3660589" y="-40009"/>
            <a:ext cx="5256554" cy="6858000"/>
          </a:xfrm>
          <a:prstGeom prst="rect">
            <a:avLst/>
          </a:prstGeom>
        </p:spPr>
      </p:pic>
      <p:sp>
        <p:nvSpPr>
          <p:cNvPr id="6" name="TextBox 5"/>
          <p:cNvSpPr txBox="1"/>
          <p:nvPr/>
        </p:nvSpPr>
        <p:spPr>
          <a:xfrm>
            <a:off x="3827178" y="2211296"/>
            <a:ext cx="661894" cy="369332"/>
          </a:xfrm>
          <a:prstGeom prst="rect">
            <a:avLst/>
          </a:prstGeom>
          <a:noFill/>
        </p:spPr>
        <p:txBody>
          <a:bodyPr wrap="square" rtlCol="0">
            <a:spAutoFit/>
          </a:bodyPr>
          <a:lstStyle/>
          <a:p>
            <a:r>
              <a:rPr lang="en-US" sz="1800" b="1" dirty="0" smtClean="0">
                <a:solidFill>
                  <a:srgbClr val="000090"/>
                </a:solidFill>
              </a:rPr>
              <a:t>TTU</a:t>
            </a:r>
            <a:endParaRPr lang="en-US" sz="1800" b="1" dirty="0">
              <a:solidFill>
                <a:srgbClr val="000090"/>
              </a:solidFill>
            </a:endParaRPr>
          </a:p>
        </p:txBody>
      </p:sp>
      <p:sp>
        <p:nvSpPr>
          <p:cNvPr id="7" name="TextBox 6"/>
          <p:cNvSpPr txBox="1"/>
          <p:nvPr/>
        </p:nvSpPr>
        <p:spPr>
          <a:xfrm>
            <a:off x="8121257" y="2204131"/>
            <a:ext cx="661894" cy="369332"/>
          </a:xfrm>
          <a:prstGeom prst="rect">
            <a:avLst/>
          </a:prstGeom>
          <a:noFill/>
        </p:spPr>
        <p:txBody>
          <a:bodyPr wrap="square" rtlCol="0">
            <a:spAutoFit/>
          </a:bodyPr>
          <a:lstStyle/>
          <a:p>
            <a:r>
              <a:rPr lang="en-US" sz="1800" b="1" dirty="0" smtClean="0">
                <a:solidFill>
                  <a:srgbClr val="000090"/>
                </a:solidFill>
              </a:rPr>
              <a:t>UH</a:t>
            </a:r>
            <a:endParaRPr lang="en-US" sz="1800" b="1" dirty="0">
              <a:solidFill>
                <a:srgbClr val="000090"/>
              </a:solidFill>
            </a:endParaRPr>
          </a:p>
        </p:txBody>
      </p:sp>
      <p:sp>
        <p:nvSpPr>
          <p:cNvPr id="8" name="TextBox 7"/>
          <p:cNvSpPr txBox="1"/>
          <p:nvPr/>
        </p:nvSpPr>
        <p:spPr>
          <a:xfrm>
            <a:off x="4023657" y="3888693"/>
            <a:ext cx="698500" cy="369332"/>
          </a:xfrm>
          <a:prstGeom prst="rect">
            <a:avLst/>
          </a:prstGeom>
          <a:noFill/>
        </p:spPr>
        <p:txBody>
          <a:bodyPr wrap="square" rtlCol="0">
            <a:spAutoFit/>
          </a:bodyPr>
          <a:lstStyle/>
          <a:p>
            <a:r>
              <a:rPr lang="en-US" sz="1800" b="1" dirty="0" smtClean="0">
                <a:solidFill>
                  <a:srgbClr val="000090"/>
                </a:solidFill>
              </a:rPr>
              <a:t>UH</a:t>
            </a:r>
            <a:endParaRPr lang="en-US" sz="1800" b="1" dirty="0">
              <a:solidFill>
                <a:srgbClr val="000090"/>
              </a:solidFill>
            </a:endParaRPr>
          </a:p>
        </p:txBody>
      </p:sp>
      <p:sp>
        <p:nvSpPr>
          <p:cNvPr id="9" name="TextBox 8"/>
          <p:cNvSpPr txBox="1"/>
          <p:nvPr/>
        </p:nvSpPr>
        <p:spPr>
          <a:xfrm>
            <a:off x="8148171" y="5904440"/>
            <a:ext cx="661894" cy="369332"/>
          </a:xfrm>
          <a:prstGeom prst="rect">
            <a:avLst/>
          </a:prstGeom>
          <a:noFill/>
        </p:spPr>
        <p:txBody>
          <a:bodyPr wrap="square" rtlCol="0">
            <a:spAutoFit/>
          </a:bodyPr>
          <a:lstStyle/>
          <a:p>
            <a:r>
              <a:rPr lang="en-US" sz="1800" b="1" dirty="0" smtClean="0">
                <a:solidFill>
                  <a:srgbClr val="000090"/>
                </a:solidFill>
              </a:rPr>
              <a:t>NW</a:t>
            </a:r>
            <a:endParaRPr lang="en-US" sz="1800" b="1" dirty="0">
              <a:solidFill>
                <a:srgbClr val="000090"/>
              </a:solidFill>
            </a:endParaRPr>
          </a:p>
        </p:txBody>
      </p:sp>
      <p:sp>
        <p:nvSpPr>
          <p:cNvPr id="2" name="TextBox 1"/>
          <p:cNvSpPr txBox="1"/>
          <p:nvPr/>
        </p:nvSpPr>
        <p:spPr>
          <a:xfrm>
            <a:off x="321312" y="413086"/>
            <a:ext cx="2891807" cy="1508105"/>
          </a:xfrm>
          <a:prstGeom prst="rect">
            <a:avLst/>
          </a:prstGeom>
          <a:noFill/>
        </p:spPr>
        <p:txBody>
          <a:bodyPr wrap="square" rtlCol="0">
            <a:spAutoFit/>
          </a:bodyPr>
          <a:lstStyle/>
          <a:p>
            <a:r>
              <a:rPr lang="en-US" sz="4600" spc="-100" dirty="0">
                <a:solidFill>
                  <a:schemeClr val="tx2"/>
                </a:solidFill>
                <a:latin typeface="Garamond" charset="0"/>
                <a:ea typeface="+mj-ea"/>
                <a:cs typeface="SimSun" charset="0"/>
              </a:rPr>
              <a:t>A Data-Centric Era</a:t>
            </a:r>
          </a:p>
        </p:txBody>
      </p:sp>
    </p:spTree>
    <p:extLst>
      <p:ext uri="{BB962C8B-B14F-4D97-AF65-F5344CB8AC3E}">
        <p14:creationId xmlns:p14="http://schemas.microsoft.com/office/powerpoint/2010/main" val="304766267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normAutofit/>
          </a:bodyPr>
          <a:lstStyle/>
          <a:p>
            <a:pPr eaLnBrk="1" hangingPunct="1"/>
            <a:r>
              <a:rPr lang="en-US" sz="4000" dirty="0"/>
              <a:t>Where are Directives Headed? </a:t>
            </a:r>
            <a:endParaRPr lang="en-US" sz="4000" dirty="0"/>
          </a:p>
        </p:txBody>
      </p:sp>
      <p:sp>
        <p:nvSpPr>
          <p:cNvPr id="3" name="Content Placeholder 2"/>
          <p:cNvSpPr>
            <a:spLocks noGrp="1"/>
          </p:cNvSpPr>
          <p:nvPr>
            <p:ph idx="1"/>
          </p:nvPr>
        </p:nvSpPr>
        <p:spPr>
          <a:xfrm>
            <a:off x="457200" y="1600200"/>
            <a:ext cx="7620000" cy="4955336"/>
          </a:xfrm>
        </p:spPr>
        <p:txBody>
          <a:bodyPr rtlCol="0">
            <a:normAutofit fontScale="77500" lnSpcReduction="20000"/>
          </a:bodyPr>
          <a:lstStyle/>
          <a:p>
            <a:r>
              <a:rPr lang="en-US" dirty="0" err="1" smtClean="0"/>
              <a:t>OpenMP</a:t>
            </a:r>
            <a:r>
              <a:rPr lang="en-US" dirty="0" smtClean="0"/>
              <a:t> </a:t>
            </a:r>
            <a:r>
              <a:rPr lang="en-US" dirty="0"/>
              <a:t>has shown significant staying power despite some big </a:t>
            </a:r>
            <a:r>
              <a:rPr lang="en-US" dirty="0" smtClean="0"/>
              <a:t>changes in hardware characteristics</a:t>
            </a:r>
            <a:endParaRPr lang="en-US" dirty="0"/>
          </a:p>
          <a:p>
            <a:pPr lvl="1">
              <a:buFont typeface="Arial"/>
              <a:buChar char="•"/>
            </a:pPr>
            <a:r>
              <a:rPr lang="en-US" dirty="0"/>
              <a:t>Broad user base; yet strong HPC representation </a:t>
            </a:r>
          </a:p>
          <a:p>
            <a:pPr lvl="1">
              <a:buFont typeface="Arial"/>
              <a:buChar char="•"/>
            </a:pPr>
            <a:r>
              <a:rPr lang="en-US" dirty="0"/>
              <a:t>Paying more attention to data locality, </a:t>
            </a:r>
            <a:r>
              <a:rPr lang="en-US" dirty="0" smtClean="0"/>
              <a:t>affinity,  tasking</a:t>
            </a:r>
          </a:p>
          <a:p>
            <a:pPr lvl="0"/>
            <a:r>
              <a:rPr lang="en-US" dirty="0" smtClean="0"/>
              <a:t>Need </a:t>
            </a:r>
            <a:r>
              <a:rPr lang="en-US" dirty="0"/>
              <a:t>to continue to evolve </a:t>
            </a:r>
            <a:r>
              <a:rPr lang="en-US" dirty="0" smtClean="0"/>
              <a:t>directives and implementation </a:t>
            </a:r>
            <a:endParaRPr lang="en-US" dirty="0"/>
          </a:p>
          <a:p>
            <a:pPr lvl="1"/>
            <a:r>
              <a:rPr lang="en-US" dirty="0" smtClean="0"/>
              <a:t>Data and memory challenges remain</a:t>
            </a:r>
          </a:p>
          <a:p>
            <a:pPr lvl="1"/>
            <a:r>
              <a:rPr lang="en-US" dirty="0" smtClean="0"/>
              <a:t>Less synchronization, more tasks, is good</a:t>
            </a:r>
          </a:p>
          <a:p>
            <a:pPr lvl="1"/>
            <a:r>
              <a:rPr lang="en-US" dirty="0" smtClean="0"/>
              <a:t>Performance</a:t>
            </a:r>
            <a:r>
              <a:rPr lang="en-US" dirty="0"/>
              <a:t>; </a:t>
            </a:r>
            <a:r>
              <a:rPr lang="en-US" dirty="0" smtClean="0"/>
              <a:t>validation, </a:t>
            </a:r>
            <a:r>
              <a:rPr lang="en-US" dirty="0"/>
              <a:t>power/energy savings,.</a:t>
            </a:r>
            <a:r>
              <a:rPr lang="en-US" dirty="0" smtClean="0"/>
              <a:t>.</a:t>
            </a:r>
          </a:p>
          <a:p>
            <a:pPr lvl="1"/>
            <a:r>
              <a:rPr lang="en-US" dirty="0" smtClean="0"/>
              <a:t>Runtime: resources, more dynamic execution </a:t>
            </a:r>
          </a:p>
          <a:p>
            <a:r>
              <a:rPr lang="en-US" dirty="0" smtClean="0"/>
              <a:t>What about level of abstraction?</a:t>
            </a:r>
          </a:p>
          <a:p>
            <a:pPr lvl="1"/>
            <a:r>
              <a:rPr lang="en-US" dirty="0" smtClean="0"/>
              <a:t>Performance </a:t>
            </a:r>
            <a:r>
              <a:rPr lang="en-US" dirty="0"/>
              <a:t>portability is a major challenge </a:t>
            </a:r>
          </a:p>
          <a:p>
            <a:pPr lvl="1"/>
            <a:r>
              <a:rPr lang="en-US" dirty="0" err="1" smtClean="0"/>
              <a:t>OpenMP</a:t>
            </a:r>
            <a:r>
              <a:rPr lang="en-US" dirty="0" smtClean="0"/>
              <a:t> codes often hardwire in system-specific details  </a:t>
            </a:r>
            <a:endParaRPr lang="en-US" dirty="0"/>
          </a:p>
        </p:txBody>
      </p:sp>
    </p:spTree>
    <p:extLst>
      <p:ext uri="{BB962C8B-B14F-4D97-AF65-F5344CB8AC3E}">
        <p14:creationId xmlns:p14="http://schemas.microsoft.com/office/powerpoint/2010/main" val="1093570524"/>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custDataLst>
              <p:tags r:id="rId1"/>
            </p:custDataLst>
          </p:nvPr>
        </p:nvSpPr>
        <p:spPr/>
        <p:txBody>
          <a:bodyPr>
            <a:normAutofit/>
          </a:bodyPr>
          <a:lstStyle/>
          <a:p>
            <a:r>
              <a:rPr lang="en-US" altLang="zh-CN" sz="4000" dirty="0"/>
              <a:t>Wrap-Up </a:t>
            </a:r>
            <a:endParaRPr lang="en-US" altLang="zh-CN" sz="4000" dirty="0"/>
          </a:p>
        </p:txBody>
      </p:sp>
      <p:sp>
        <p:nvSpPr>
          <p:cNvPr id="103426" name="Rectangle 3"/>
          <p:cNvSpPr>
            <a:spLocks noGrp="1" noChangeArrowheads="1"/>
          </p:cNvSpPr>
          <p:nvPr>
            <p:ph type="body" idx="1"/>
            <p:custDataLst>
              <p:tags r:id="rId2"/>
            </p:custDataLst>
          </p:nvPr>
        </p:nvSpPr>
        <p:spPr>
          <a:xfrm>
            <a:off x="603732" y="1326533"/>
            <a:ext cx="8382000" cy="4876800"/>
          </a:xfrm>
          <a:solidFill>
            <a:srgbClr val="FFFFCC"/>
          </a:solidFill>
        </p:spPr>
        <p:txBody>
          <a:bodyPr>
            <a:normAutofit fontScale="92500"/>
          </a:bodyPr>
          <a:lstStyle/>
          <a:p>
            <a:pPr eaLnBrk="1" hangingPunct="1">
              <a:lnSpc>
                <a:spcPct val="80000"/>
              </a:lnSpc>
            </a:pPr>
            <a:r>
              <a:rPr lang="en-US" altLang="zh-CN" sz="2800" dirty="0">
                <a:latin typeface="Arial" charset="0"/>
                <a:cs typeface="SimSun" charset="0"/>
              </a:rPr>
              <a:t>Programmers need </a:t>
            </a:r>
            <a:r>
              <a:rPr lang="en-US" altLang="zh-CN" sz="2800" dirty="0" smtClean="0">
                <a:latin typeface="Arial" charset="0"/>
                <a:cs typeface="SimSun" charset="0"/>
              </a:rPr>
              <a:t>portable, productive </a:t>
            </a:r>
            <a:r>
              <a:rPr lang="en-US" altLang="zh-CN" sz="2800" dirty="0">
                <a:latin typeface="Arial" charset="0"/>
                <a:cs typeface="SimSun" charset="0"/>
              </a:rPr>
              <a:t>programming </a:t>
            </a:r>
            <a:r>
              <a:rPr lang="en-US" altLang="zh-CN" sz="2800" dirty="0" smtClean="0">
                <a:latin typeface="Arial" charset="0"/>
                <a:cs typeface="SimSun" charset="0"/>
              </a:rPr>
              <a:t>interfaces</a:t>
            </a:r>
            <a:endParaRPr lang="en-US" altLang="zh-CN" sz="2800" dirty="0">
              <a:latin typeface="Arial" charset="0"/>
              <a:cs typeface="SimSun" charset="0"/>
            </a:endParaRPr>
          </a:p>
          <a:p>
            <a:pPr lvl="1" eaLnBrk="1" hangingPunct="1">
              <a:lnSpc>
                <a:spcPct val="80000"/>
              </a:lnSpc>
            </a:pPr>
            <a:r>
              <a:rPr lang="en-US" altLang="zh-CN" sz="2400" dirty="0">
                <a:latin typeface="Arial" charset="0"/>
                <a:ea typeface="SimSun" charset="0"/>
                <a:cs typeface="SimSun" charset="0"/>
              </a:rPr>
              <a:t>Directives </a:t>
            </a:r>
            <a:r>
              <a:rPr lang="en-US" altLang="zh-CN" sz="2400" dirty="0" smtClean="0">
                <a:latin typeface="Arial" charset="0"/>
                <a:ea typeface="SimSun" charset="0"/>
                <a:cs typeface="SimSun" charset="0"/>
              </a:rPr>
              <a:t>help deliver new concepts</a:t>
            </a:r>
            <a:endParaRPr lang="en-US" altLang="zh-CN" sz="2400" dirty="0">
              <a:latin typeface="Arial" charset="0"/>
              <a:ea typeface="SimSun" charset="0"/>
              <a:cs typeface="SimSun" charset="0"/>
            </a:endParaRPr>
          </a:p>
          <a:p>
            <a:pPr lvl="1" eaLnBrk="1" hangingPunct="1">
              <a:lnSpc>
                <a:spcPct val="80000"/>
              </a:lnSpc>
            </a:pPr>
            <a:r>
              <a:rPr lang="en-US" altLang="zh-CN" sz="2400" dirty="0">
                <a:latin typeface="Arial" charset="0"/>
                <a:ea typeface="SimSun" charset="0"/>
                <a:cs typeface="SimSun" charset="0"/>
              </a:rPr>
              <a:t>Hardware changes require us to continue to </a:t>
            </a:r>
            <a:r>
              <a:rPr lang="en-US" altLang="zh-CN" sz="2400" dirty="0" smtClean="0">
                <a:latin typeface="Arial" charset="0"/>
                <a:ea typeface="SimSun" charset="0"/>
                <a:cs typeface="SimSun" charset="0"/>
              </a:rPr>
              <a:t>adapt</a:t>
            </a:r>
          </a:p>
          <a:p>
            <a:pPr lvl="1" eaLnBrk="1" hangingPunct="1">
              <a:lnSpc>
                <a:spcPct val="80000"/>
              </a:lnSpc>
            </a:pPr>
            <a:r>
              <a:rPr lang="en-US" altLang="zh-CN" sz="2400" dirty="0" smtClean="0">
                <a:latin typeface="Arial" charset="0"/>
                <a:ea typeface="SimSun" charset="0"/>
                <a:cs typeface="SimSun" charset="0"/>
              </a:rPr>
              <a:t>Importance of accelerator devices likely to grow</a:t>
            </a:r>
          </a:p>
          <a:p>
            <a:pPr lvl="1" eaLnBrk="1" hangingPunct="1">
              <a:lnSpc>
                <a:spcPct val="80000"/>
              </a:lnSpc>
            </a:pPr>
            <a:r>
              <a:rPr lang="en-US" altLang="zh-CN" sz="2400" dirty="0" smtClean="0">
                <a:latin typeface="Arial" charset="0"/>
                <a:ea typeface="SimSun" charset="0"/>
                <a:cs typeface="SimSun" charset="0"/>
              </a:rPr>
              <a:t>Many new challenges posed by diversity, large data sets, memory and new application trends</a:t>
            </a:r>
          </a:p>
          <a:p>
            <a:pPr>
              <a:lnSpc>
                <a:spcPct val="80000"/>
              </a:lnSpc>
            </a:pPr>
            <a:r>
              <a:rPr lang="en-US" altLang="zh-CN" sz="2600" dirty="0" smtClean="0">
                <a:latin typeface="Arial" charset="0"/>
                <a:ea typeface="SimSun" charset="0"/>
                <a:cs typeface="SimSun" charset="0"/>
              </a:rPr>
              <a:t>Directives pretty successful</a:t>
            </a:r>
          </a:p>
          <a:p>
            <a:pPr marL="411480" lvl="1" indent="0">
              <a:lnSpc>
                <a:spcPct val="80000"/>
              </a:lnSpc>
              <a:buNone/>
            </a:pPr>
            <a:endParaRPr lang="en-US" altLang="zh-CN" sz="2400" dirty="0">
              <a:latin typeface="Arial" charset="0"/>
              <a:ea typeface="SimSun" charset="0"/>
              <a:cs typeface="SimSun" charset="0"/>
            </a:endParaRPr>
          </a:p>
          <a:p>
            <a:pPr eaLnBrk="1" hangingPunct="1">
              <a:lnSpc>
                <a:spcPct val="80000"/>
              </a:lnSpc>
            </a:pPr>
            <a:r>
              <a:rPr lang="en-US" altLang="zh-CN" sz="2800" dirty="0">
                <a:latin typeface="Arial" charset="0"/>
                <a:cs typeface="SimSun" charset="0"/>
              </a:rPr>
              <a:t>Not all the answers are in the programming </a:t>
            </a:r>
            <a:r>
              <a:rPr lang="en-US" altLang="zh-CN" sz="2800" dirty="0" smtClean="0">
                <a:latin typeface="Arial" charset="0"/>
                <a:cs typeface="SimSun" charset="0"/>
              </a:rPr>
              <a:t>interface</a:t>
            </a:r>
            <a:endParaRPr lang="en-US" altLang="zh-CN" sz="2800" dirty="0">
              <a:latin typeface="Arial" charset="0"/>
              <a:cs typeface="SimSun" charset="0"/>
            </a:endParaRPr>
          </a:p>
          <a:p>
            <a:pPr lvl="1" eaLnBrk="1" hangingPunct="1">
              <a:lnSpc>
                <a:spcPct val="80000"/>
              </a:lnSpc>
            </a:pPr>
            <a:r>
              <a:rPr lang="en-US" altLang="zh-CN" sz="2400" dirty="0" smtClean="0">
                <a:latin typeface="Arial" charset="0"/>
                <a:ea typeface="SimSun" charset="0"/>
                <a:cs typeface="SimSun" charset="0"/>
              </a:rPr>
              <a:t>New or adapted algorithms</a:t>
            </a:r>
          </a:p>
          <a:p>
            <a:pPr lvl="1" eaLnBrk="1" hangingPunct="1">
              <a:lnSpc>
                <a:spcPct val="80000"/>
              </a:lnSpc>
            </a:pPr>
            <a:r>
              <a:rPr lang="en-US" altLang="zh-CN" sz="2400" dirty="0" smtClean="0">
                <a:latin typeface="Arial" charset="0"/>
                <a:ea typeface="SimSun" charset="0"/>
                <a:cs typeface="SimSun" charset="0"/>
              </a:rPr>
              <a:t>Novel </a:t>
            </a:r>
            <a:r>
              <a:rPr lang="en-US" altLang="zh-CN" sz="2400" dirty="0">
                <a:latin typeface="Arial" charset="0"/>
                <a:ea typeface="SimSun" charset="0"/>
                <a:cs typeface="SimSun" charset="0"/>
              </a:rPr>
              <a:t>compiler translations; modeling for smart </a:t>
            </a:r>
            <a:r>
              <a:rPr lang="en-US" altLang="zh-CN" sz="2400" dirty="0" smtClean="0">
                <a:latin typeface="Arial" charset="0"/>
                <a:ea typeface="SimSun" charset="0"/>
                <a:cs typeface="SimSun" charset="0"/>
              </a:rPr>
              <a:t>decisions</a:t>
            </a:r>
          </a:p>
          <a:p>
            <a:pPr lvl="1" eaLnBrk="1" hangingPunct="1">
              <a:lnSpc>
                <a:spcPct val="80000"/>
              </a:lnSpc>
            </a:pPr>
            <a:r>
              <a:rPr lang="en-US" altLang="zh-CN" sz="2400" dirty="0" smtClean="0">
                <a:latin typeface="Arial" charset="0"/>
                <a:ea typeface="SimSun" charset="0"/>
                <a:cs typeface="SimSun" charset="0"/>
              </a:rPr>
              <a:t>Innovative implementations and runtime adaptations</a:t>
            </a:r>
            <a:endParaRPr lang="en-US" altLang="zh-CN" sz="2400" dirty="0">
              <a:latin typeface="Arial" charset="0"/>
              <a:ea typeface="SimSun" charset="0"/>
              <a:cs typeface="SimSun" charset="0"/>
            </a:endParaRPr>
          </a:p>
          <a:p>
            <a:pPr lvl="1" eaLnBrk="1" hangingPunct="1">
              <a:lnSpc>
                <a:spcPct val="80000"/>
              </a:lnSpc>
            </a:pPr>
            <a:r>
              <a:rPr lang="en-US" altLang="zh-CN" sz="2400" dirty="0" smtClean="0">
                <a:latin typeface="Arial" charset="0"/>
                <a:ea typeface="SimSun" charset="0"/>
                <a:cs typeface="SimSun" charset="0"/>
              </a:rPr>
              <a:t>Tools to facilitate development and tuning</a:t>
            </a:r>
          </a:p>
        </p:txBody>
      </p:sp>
    </p:spTree>
    <p:extLst>
      <p:ext uri="{BB962C8B-B14F-4D97-AF65-F5344CB8AC3E}">
        <p14:creationId xmlns:p14="http://schemas.microsoft.com/office/powerpoint/2010/main" val="367226981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New Kind of Architecture, Late ‘80s</a:t>
            </a:r>
            <a:endParaRPr lang="en-US" dirty="0"/>
          </a:p>
        </p:txBody>
      </p:sp>
      <p:pic>
        <p:nvPicPr>
          <p:cNvPr id="4" name="Content Placeholder 3"/>
          <p:cNvPicPr>
            <a:picLocks noGrp="1" noChangeAspect="1"/>
          </p:cNvPicPr>
          <p:nvPr>
            <p:ph idx="1"/>
          </p:nvPr>
        </p:nvPicPr>
        <p:blipFill>
          <a:blip r:embed="rId3"/>
          <a:srcRect t="17999" b="17999"/>
          <a:stretch>
            <a:fillRect/>
          </a:stretch>
        </p:blipFill>
        <p:spPr/>
      </p:pic>
    </p:spTree>
    <p:extLst>
      <p:ext uri="{BB962C8B-B14F-4D97-AF65-F5344CB8AC3E}">
        <p14:creationId xmlns:p14="http://schemas.microsoft.com/office/powerpoint/2010/main" val="281656346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CM-5 TOP500 #1 June 1993</a:t>
            </a:r>
            <a:endParaRPr lang="en-US" dirty="0"/>
          </a:p>
        </p:txBody>
      </p:sp>
      <p:pic>
        <p:nvPicPr>
          <p:cNvPr id="4" name="Content Placeholder 3"/>
          <p:cNvPicPr>
            <a:picLocks noGrp="1" noChangeAspect="1"/>
          </p:cNvPicPr>
          <p:nvPr>
            <p:ph idx="1"/>
          </p:nvPr>
        </p:nvPicPr>
        <p:blipFill>
          <a:blip r:embed="rId2"/>
          <a:srcRect t="22473" b="22473"/>
          <a:stretch>
            <a:fillRect/>
          </a:stretch>
        </p:blipFill>
        <p:spPr/>
      </p:pic>
    </p:spTree>
    <p:extLst>
      <p:ext uri="{BB962C8B-B14F-4D97-AF65-F5344CB8AC3E}">
        <p14:creationId xmlns:p14="http://schemas.microsoft.com/office/powerpoint/2010/main" val="412181834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p:txBody>
          <a:bodyPr/>
          <a:lstStyle/>
          <a:p>
            <a:r>
              <a:rPr lang="en-US" dirty="0" smtClean="0"/>
              <a:t>Using The Compute Power </a:t>
            </a:r>
            <a:endParaRPr lang="en-US" dirty="0"/>
          </a:p>
        </p:txBody>
      </p:sp>
      <p:pic>
        <p:nvPicPr>
          <p:cNvPr id="247811" name="Picture 3" descr="C:\Barbara's Documents\presentations\massey\weath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2148" y="1702523"/>
            <a:ext cx="2893846" cy="4572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6397-7"/>
          <p:cNvPicPr>
            <a:picLocks noChangeAspect="1" noChangeArrowheads="1"/>
          </p:cNvPicPr>
          <p:nvPr>
            <p:custDataLst>
              <p:tags r:id="rId1"/>
            </p:custDataLst>
          </p:nvPr>
        </p:nvPicPr>
        <p:blipFill>
          <a:blip r:embed="rId5" cstate="print"/>
          <a:srcRect/>
          <a:stretch>
            <a:fillRect/>
          </a:stretch>
        </p:blipFill>
        <p:spPr bwMode="auto">
          <a:xfrm rot="21540000">
            <a:off x="4161373" y="2108830"/>
            <a:ext cx="3765927" cy="3442566"/>
          </a:xfrm>
          <a:prstGeom prst="rect">
            <a:avLst/>
          </a:prstGeom>
          <a:noFill/>
          <a:ln w="9525">
            <a:noFill/>
            <a:miter lim="800000"/>
            <a:headEnd/>
            <a:tailEnd/>
          </a:ln>
        </p:spPr>
      </p:pic>
    </p:spTree>
    <p:extLst>
      <p:ext uri="{BB962C8B-B14F-4D97-AF65-F5344CB8AC3E}">
        <p14:creationId xmlns:p14="http://schemas.microsoft.com/office/powerpoint/2010/main" val="380392461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r>
              <a:rPr lang="en-US"/>
              <a:t>High Performance Fortran (HPF)</a:t>
            </a:r>
          </a:p>
        </p:txBody>
      </p:sp>
      <p:sp>
        <p:nvSpPr>
          <p:cNvPr id="140291" name="Rectangle 3"/>
          <p:cNvSpPr>
            <a:spLocks noGrp="1" noChangeArrowheads="1"/>
          </p:cNvSpPr>
          <p:nvPr>
            <p:ph type="body" idx="1"/>
          </p:nvPr>
        </p:nvSpPr>
        <p:spPr/>
        <p:txBody>
          <a:bodyPr/>
          <a:lstStyle/>
          <a:p>
            <a:r>
              <a:rPr lang="en-US" sz="2800" dirty="0" smtClean="0"/>
              <a:t>Directives extend Fortran </a:t>
            </a:r>
            <a:r>
              <a:rPr lang="en-US" sz="2800" dirty="0"/>
              <a:t>for distributed memory parallel programming</a:t>
            </a:r>
          </a:p>
          <a:p>
            <a:pPr lvl="1"/>
            <a:r>
              <a:rPr lang="en-US" sz="2400" dirty="0" smtClean="0"/>
              <a:t>First </a:t>
            </a:r>
            <a:r>
              <a:rPr lang="en-US" sz="2400" dirty="0"/>
              <a:t>definition early 1993, revision 1997</a:t>
            </a:r>
          </a:p>
          <a:p>
            <a:pPr lvl="1"/>
            <a:r>
              <a:rPr lang="en-US" sz="2400" dirty="0" smtClean="0"/>
              <a:t>Japanese created additional features in JA-HPF </a:t>
            </a:r>
          </a:p>
          <a:p>
            <a:r>
              <a:rPr lang="en-US" sz="2800" dirty="0" smtClean="0"/>
              <a:t>Main features are </a:t>
            </a:r>
            <a:r>
              <a:rPr lang="en-US" sz="2800" b="1" dirty="0" smtClean="0"/>
              <a:t>directives</a:t>
            </a:r>
            <a:r>
              <a:rPr lang="en-US" sz="2800" dirty="0" smtClean="0"/>
              <a:t> for data mapping and parallel loops</a:t>
            </a:r>
          </a:p>
          <a:p>
            <a:pPr lvl="1"/>
            <a:r>
              <a:rPr lang="en-US" sz="2600" dirty="0" smtClean="0"/>
              <a:t>Work performed where the data is stored</a:t>
            </a:r>
          </a:p>
          <a:p>
            <a:pPr lvl="1"/>
            <a:r>
              <a:rPr lang="en-US" sz="2600" dirty="0" smtClean="0"/>
              <a:t>Some library routines</a:t>
            </a:r>
          </a:p>
          <a:p>
            <a:r>
              <a:rPr lang="en-US" sz="2800" dirty="0" smtClean="0"/>
              <a:t>Broad participation in standards effort</a:t>
            </a:r>
            <a:endParaRPr lang="en-US" sz="2800" dirty="0"/>
          </a:p>
        </p:txBody>
      </p:sp>
    </p:spTree>
    <p:extLst>
      <p:ext uri="{BB962C8B-B14F-4D97-AF65-F5344CB8AC3E}">
        <p14:creationId xmlns:p14="http://schemas.microsoft.com/office/powerpoint/2010/main" val="214062360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r>
              <a:rPr lang="en-US"/>
              <a:t>HPF Example</a:t>
            </a:r>
          </a:p>
        </p:txBody>
      </p:sp>
      <p:sp>
        <p:nvSpPr>
          <p:cNvPr id="161795" name="Rectangle 3"/>
          <p:cNvSpPr>
            <a:spLocks noChangeArrowheads="1"/>
          </p:cNvSpPr>
          <p:nvPr/>
        </p:nvSpPr>
        <p:spPr bwMode="auto">
          <a:xfrm>
            <a:off x="227013" y="2030413"/>
            <a:ext cx="6165850" cy="2027237"/>
          </a:xfrm>
          <a:prstGeom prst="rect">
            <a:avLst/>
          </a:prstGeom>
          <a:solidFill>
            <a:srgbClr val="FFFF00"/>
          </a:solidFill>
          <a:ln w="12700">
            <a:solidFill>
              <a:schemeClr val="tx1"/>
            </a:solidFill>
            <a:miter lim="800000"/>
            <a:headEnd/>
            <a:tailEnd/>
          </a:ln>
          <a:effectLst>
            <a:outerShdw blurRad="63500" dist="89803" dir="2700000" algn="ctr" rotWithShape="0">
              <a:schemeClr val="bg2">
                <a:alpha val="74998"/>
              </a:schemeClr>
            </a:outerShdw>
          </a:effectLst>
        </p:spPr>
        <p:txBody>
          <a:bodyPr wrap="none" lIns="92075" tIns="46038" rIns="92075" bIns="46038">
            <a:spAutoFit/>
          </a:bodyPr>
          <a:lstStyle/>
          <a:p>
            <a:pPr eaLnBrk="0" hangingPunct="0"/>
            <a:r>
              <a:rPr lang="en-US" sz="1800">
                <a:latin typeface="Arial" charset="0"/>
              </a:rPr>
              <a:t>!HPF$  </a:t>
            </a:r>
            <a:r>
              <a:rPr lang="en-US" sz="1800" b="1">
                <a:latin typeface="Arial" charset="0"/>
              </a:rPr>
              <a:t>DISTRIBUTE</a:t>
            </a:r>
            <a:r>
              <a:rPr lang="en-US" sz="1800">
                <a:latin typeface="Arial" charset="0"/>
              </a:rPr>
              <a:t> W ( </a:t>
            </a:r>
            <a:r>
              <a:rPr lang="en-US" sz="1800" b="1">
                <a:latin typeface="Arial" charset="0"/>
              </a:rPr>
              <a:t>BLOCK</a:t>
            </a:r>
            <a:r>
              <a:rPr lang="en-US" sz="1800">
                <a:latin typeface="Arial" charset="0"/>
              </a:rPr>
              <a:t> )</a:t>
            </a:r>
          </a:p>
          <a:p>
            <a:pPr eaLnBrk="0" hangingPunct="0"/>
            <a:r>
              <a:rPr lang="en-US" sz="1800">
                <a:latin typeface="Arial" charset="0"/>
              </a:rPr>
              <a:t>!HPF$  </a:t>
            </a:r>
            <a:r>
              <a:rPr lang="en-US" sz="1800" b="1">
                <a:latin typeface="Arial" charset="0"/>
              </a:rPr>
              <a:t>INDEPENDENT</a:t>
            </a:r>
            <a:r>
              <a:rPr lang="en-US" sz="1800">
                <a:latin typeface="Arial" charset="0"/>
              </a:rPr>
              <a:t>, </a:t>
            </a:r>
            <a:r>
              <a:rPr lang="en-US" sz="1800" b="1">
                <a:latin typeface="Arial" charset="0"/>
              </a:rPr>
              <a:t>NEW</a:t>
            </a:r>
            <a:r>
              <a:rPr lang="en-US" sz="1800">
                <a:latin typeface="Arial" charset="0"/>
              </a:rPr>
              <a:t> ( X ),  </a:t>
            </a:r>
            <a:r>
              <a:rPr lang="en-US" sz="1800" b="1">
                <a:latin typeface="Arial" charset="0"/>
              </a:rPr>
              <a:t>REDUCTION</a:t>
            </a:r>
            <a:r>
              <a:rPr lang="en-US" sz="1800">
                <a:latin typeface="Arial" charset="0"/>
              </a:rPr>
              <a:t> ( SUM )</a:t>
            </a:r>
          </a:p>
          <a:p>
            <a:pPr eaLnBrk="0" hangingPunct="0"/>
            <a:r>
              <a:rPr lang="en-US" sz="1800">
                <a:latin typeface="Arial" charset="0"/>
              </a:rPr>
              <a:t> </a:t>
            </a:r>
          </a:p>
          <a:p>
            <a:pPr eaLnBrk="0" hangingPunct="0"/>
            <a:r>
              <a:rPr lang="en-US" sz="1800">
                <a:latin typeface="Arial" charset="0"/>
              </a:rPr>
              <a:t>               DO I = 1, N</a:t>
            </a:r>
          </a:p>
          <a:p>
            <a:pPr eaLnBrk="0" hangingPunct="0"/>
            <a:r>
              <a:rPr lang="en-US" sz="1800">
                <a:latin typeface="Arial" charset="0"/>
              </a:rPr>
              <a:t>                    X = W(I) * (I - 0.5)</a:t>
            </a:r>
          </a:p>
          <a:p>
            <a:pPr eaLnBrk="0" hangingPunct="0"/>
            <a:r>
              <a:rPr lang="en-US" sz="1800">
                <a:latin typeface="Arial" charset="0"/>
              </a:rPr>
              <a:t>                    SUM = SUM + F ( X )</a:t>
            </a:r>
          </a:p>
          <a:p>
            <a:pPr eaLnBrk="0" hangingPunct="0"/>
            <a:r>
              <a:rPr lang="en-US" sz="1800">
                <a:latin typeface="Arial" charset="0"/>
              </a:rPr>
              <a:t>               END DO</a:t>
            </a:r>
          </a:p>
        </p:txBody>
      </p:sp>
      <p:sp>
        <p:nvSpPr>
          <p:cNvPr id="161796" name="Rectangle 4"/>
          <p:cNvSpPr>
            <a:spLocks noChangeArrowheads="1"/>
          </p:cNvSpPr>
          <p:nvPr/>
        </p:nvSpPr>
        <p:spPr bwMode="auto">
          <a:xfrm>
            <a:off x="4183063" y="2871788"/>
            <a:ext cx="4756150" cy="2225675"/>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r>
              <a:rPr lang="en-US" sz="2000" b="1">
                <a:latin typeface="Courier New" charset="0"/>
              </a:rPr>
              <a:t>* Team of processes execute</a:t>
            </a:r>
          </a:p>
          <a:p>
            <a:pPr eaLnBrk="0" hangingPunct="0"/>
            <a:r>
              <a:rPr lang="en-US" sz="2000" b="1">
                <a:latin typeface="Courier New" charset="0"/>
              </a:rPr>
              <a:t>  entire program</a:t>
            </a:r>
          </a:p>
          <a:p>
            <a:pPr eaLnBrk="0" hangingPunct="0"/>
            <a:r>
              <a:rPr lang="en-US" sz="2000" b="1">
                <a:latin typeface="Courier New" charset="0"/>
              </a:rPr>
              <a:t>* Loop iterations are </a:t>
            </a:r>
          </a:p>
          <a:p>
            <a:pPr eaLnBrk="0" hangingPunct="0"/>
            <a:r>
              <a:rPr lang="en-US" sz="2000" b="1">
                <a:latin typeface="Courier New" charset="0"/>
              </a:rPr>
              <a:t>  distributed among processes</a:t>
            </a:r>
          </a:p>
          <a:p>
            <a:pPr eaLnBrk="0" hangingPunct="0"/>
            <a:r>
              <a:rPr lang="en-US" sz="2000" b="1">
                <a:latin typeface="Courier New" charset="0"/>
              </a:rPr>
              <a:t>  based on data distribution</a:t>
            </a:r>
          </a:p>
          <a:p>
            <a:pPr eaLnBrk="0" hangingPunct="0"/>
            <a:r>
              <a:rPr lang="en-US" sz="2000" b="1">
                <a:latin typeface="Courier New" charset="0"/>
              </a:rPr>
              <a:t>* Communication at end of loop</a:t>
            </a:r>
          </a:p>
          <a:p>
            <a:pPr eaLnBrk="0" hangingPunct="0"/>
            <a:r>
              <a:rPr lang="en-US" sz="2000" b="1">
                <a:latin typeface="Courier New" charset="0"/>
              </a:rPr>
              <a:t>  to obtain global value SUM </a:t>
            </a:r>
          </a:p>
        </p:txBody>
      </p:sp>
      <p:sp>
        <p:nvSpPr>
          <p:cNvPr id="161797" name="Rectangle 5"/>
          <p:cNvSpPr>
            <a:spLocks noChangeArrowheads="1"/>
          </p:cNvSpPr>
          <p:nvPr/>
        </p:nvSpPr>
        <p:spPr bwMode="auto">
          <a:xfrm>
            <a:off x="231775" y="5162550"/>
            <a:ext cx="5252690" cy="1324081"/>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r>
              <a:rPr lang="en-US" sz="2000" b="1" dirty="0" smtClean="0"/>
              <a:t>* </a:t>
            </a:r>
            <a:r>
              <a:rPr lang="en-US" sz="2000" b="1" dirty="0"/>
              <a:t>Each process has local segment of W</a:t>
            </a:r>
          </a:p>
          <a:p>
            <a:pPr eaLnBrk="0" hangingPunct="0"/>
            <a:r>
              <a:rPr lang="en-US" sz="2000" b="1" dirty="0"/>
              <a:t>* Each process has its own copy of variable X </a:t>
            </a:r>
          </a:p>
          <a:p>
            <a:pPr eaLnBrk="0" hangingPunct="0"/>
            <a:r>
              <a:rPr lang="en-US" sz="2000" b="1" dirty="0"/>
              <a:t>* Each process computes local value of SUM </a:t>
            </a:r>
          </a:p>
          <a:p>
            <a:pPr eaLnBrk="0" hangingPunct="0"/>
            <a:r>
              <a:rPr lang="en-US" sz="2000" b="1" dirty="0"/>
              <a:t>* SUM updated at end of loop, result replicated</a:t>
            </a:r>
          </a:p>
        </p:txBody>
      </p:sp>
      <p:sp>
        <p:nvSpPr>
          <p:cNvPr id="2" name="TextBox 1"/>
          <p:cNvSpPr txBox="1"/>
          <p:nvPr/>
        </p:nvSpPr>
        <p:spPr>
          <a:xfrm>
            <a:off x="6513166" y="721621"/>
            <a:ext cx="2630834" cy="1200328"/>
          </a:xfrm>
          <a:prstGeom prst="rect">
            <a:avLst/>
          </a:prstGeom>
          <a:solidFill>
            <a:schemeClr val="accent2">
              <a:lumMod val="20000"/>
              <a:lumOff val="80000"/>
            </a:schemeClr>
          </a:solidFill>
        </p:spPr>
        <p:txBody>
          <a:bodyPr wrap="square" rtlCol="0">
            <a:spAutoFit/>
          </a:bodyPr>
          <a:lstStyle/>
          <a:p>
            <a:r>
              <a:rPr lang="en-US" sz="2400" b="1" dirty="0" smtClean="0"/>
              <a:t>Parallel Do </a:t>
            </a:r>
          </a:p>
          <a:p>
            <a:r>
              <a:rPr lang="en-US" sz="2400" b="1" dirty="0" err="1" smtClean="0"/>
              <a:t>Forall</a:t>
            </a:r>
            <a:r>
              <a:rPr lang="en-US" sz="2400" b="1" dirty="0" smtClean="0"/>
              <a:t> </a:t>
            </a:r>
          </a:p>
          <a:p>
            <a:r>
              <a:rPr lang="en-US" sz="2400" b="1" dirty="0" smtClean="0"/>
              <a:t>Independent</a:t>
            </a:r>
            <a:endParaRPr lang="en-US" sz="2400" b="1" dirty="0"/>
          </a:p>
        </p:txBody>
      </p:sp>
    </p:spTree>
    <p:extLst>
      <p:ext uri="{BB962C8B-B14F-4D97-AF65-F5344CB8AC3E}">
        <p14:creationId xmlns:p14="http://schemas.microsoft.com/office/powerpoint/2010/main" val="3744423781"/>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TIMING" val="|26.1|46.6"/>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IACS-Slide-Template">
  <a:themeElements>
    <a:clrScheme name="Custom 1">
      <a:dk1>
        <a:sysClr val="windowText" lastClr="000000"/>
      </a:dk1>
      <a:lt1>
        <a:sysClr val="window" lastClr="FFFFFF"/>
      </a:lt1>
      <a:dk2>
        <a:srgbClr val="1F497D"/>
      </a:dk2>
      <a:lt2>
        <a:srgbClr val="EEECE1"/>
      </a:lt2>
      <a:accent1>
        <a:srgbClr val="292378"/>
      </a:accent1>
      <a:accent2>
        <a:srgbClr val="B50022"/>
      </a:accent2>
      <a:accent3>
        <a:srgbClr val="F06313"/>
      </a:accent3>
      <a:accent4>
        <a:srgbClr val="FCBF24"/>
      </a:accent4>
      <a:accent5>
        <a:srgbClr val="27C633"/>
      </a:accent5>
      <a:accent6>
        <a:srgbClr val="AB10F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ustom 1">
    <a:dk1>
      <a:sysClr val="windowText" lastClr="000000"/>
    </a:dk1>
    <a:lt1>
      <a:sysClr val="window" lastClr="FFFFFF"/>
    </a:lt1>
    <a:dk2>
      <a:srgbClr val="1F497D"/>
    </a:dk2>
    <a:lt2>
      <a:srgbClr val="EEECE1"/>
    </a:lt2>
    <a:accent1>
      <a:srgbClr val="292378"/>
    </a:accent1>
    <a:accent2>
      <a:srgbClr val="B50022"/>
    </a:accent2>
    <a:accent3>
      <a:srgbClr val="F06313"/>
    </a:accent3>
    <a:accent4>
      <a:srgbClr val="FCBF24"/>
    </a:accent4>
    <a:accent5>
      <a:srgbClr val="27C633"/>
    </a:accent5>
    <a:accent6>
      <a:srgbClr val="AB10F7"/>
    </a:accent6>
    <a:hlink>
      <a:srgbClr val="0000FF"/>
    </a:hlink>
    <a:folHlink>
      <a:srgbClr val="800080"/>
    </a:folHlink>
  </a:clrScheme>
</a:themeOverride>
</file>

<file path=ppt/theme/themeOverride2.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SimSun"/>
      <a:cs typeface=""/>
    </a:majorFont>
    <a:minorFont>
      <a:latin typeface="Arial"/>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SimSun"/>
      <a:cs typeface=""/>
    </a:majorFont>
    <a:minorFont>
      <a:latin typeface="Arial"/>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ustom 1">
    <a:dk1>
      <a:sysClr val="windowText" lastClr="000000"/>
    </a:dk1>
    <a:lt1>
      <a:sysClr val="window" lastClr="FFFFFF"/>
    </a:lt1>
    <a:dk2>
      <a:srgbClr val="1F497D"/>
    </a:dk2>
    <a:lt2>
      <a:srgbClr val="EEECE1"/>
    </a:lt2>
    <a:accent1>
      <a:srgbClr val="292378"/>
    </a:accent1>
    <a:accent2>
      <a:srgbClr val="B50022"/>
    </a:accent2>
    <a:accent3>
      <a:srgbClr val="F06313"/>
    </a:accent3>
    <a:accent4>
      <a:srgbClr val="FCBF24"/>
    </a:accent4>
    <a:accent5>
      <a:srgbClr val="27C633"/>
    </a:accent5>
    <a:accent6>
      <a:srgbClr val="AB10F7"/>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16198</TotalTime>
  <Words>4678</Words>
  <Application>Microsoft Macintosh PowerPoint</Application>
  <PresentationFormat>On-screen Show (4:3)</PresentationFormat>
  <Paragraphs>715</Paragraphs>
  <Slides>42</Slides>
  <Notes>33</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IACS-Slide-Template</vt:lpstr>
      <vt:lpstr>Directive-Based Parallel Programming at Scale? </vt:lpstr>
      <vt:lpstr>Agenda</vt:lpstr>
      <vt:lpstr>Symmetric Multiprocessors</vt:lpstr>
      <vt:lpstr>PCF Example</vt:lpstr>
      <vt:lpstr>A New Kind of Architecture, Late ‘80s</vt:lpstr>
      <vt:lpstr>CM-5 TOP500 #1 June 1993</vt:lpstr>
      <vt:lpstr>Using The Compute Power </vt:lpstr>
      <vt:lpstr>High Performance Fortran (HPF)</vt:lpstr>
      <vt:lpstr>HPF Example</vt:lpstr>
      <vt:lpstr>What Happened to HPF?</vt:lpstr>
      <vt:lpstr>HPF User Experience</vt:lpstr>
      <vt:lpstr>MPI Becomes Widely Used</vt:lpstr>
      <vt:lpstr>Return of Shared Memory</vt:lpstr>
      <vt:lpstr>   OpenMP Example</vt:lpstr>
      <vt:lpstr>Agenda</vt:lpstr>
      <vt:lpstr>Cart3D OpenMP Scaling, ca. 2005</vt:lpstr>
      <vt:lpstr>Data Mapping and Affinity Proposed OpenMP Extensions, 1999 </vt:lpstr>
      <vt:lpstr>Omni Compiler: Cluster-enabled OpenMP, 2002</vt:lpstr>
      <vt:lpstr>OpenMP 3.0 Introduces Tasks, 2008</vt:lpstr>
      <vt:lpstr>Asynchronous Task Dependence</vt:lpstr>
      <vt:lpstr>Eliminating Global Barriers in  Smith-Waterman</vt:lpstr>
      <vt:lpstr>Core Heterogeneity in HPC Systems</vt:lpstr>
      <vt:lpstr>OpenACC</vt:lpstr>
      <vt:lpstr>Agenda</vt:lpstr>
      <vt:lpstr>OpenACC Compiler Translation</vt:lpstr>
      <vt:lpstr>OpenMP for Accelerators</vt:lpstr>
      <vt:lpstr>Dynamic Program Adaptation</vt:lpstr>
      <vt:lpstr>False Sharing: Monitoring Results</vt:lpstr>
      <vt:lpstr>False Sharing: Data Analysis Results</vt:lpstr>
      <vt:lpstr>Runtime False Sharing Detection</vt:lpstr>
      <vt:lpstr>Energy Management Tools</vt:lpstr>
      <vt:lpstr>Agenda</vt:lpstr>
      <vt:lpstr>Memory Will Change</vt:lpstr>
      <vt:lpstr>So Will Integration of Accelerators   </vt:lpstr>
      <vt:lpstr>A Layered Programming Approach</vt:lpstr>
      <vt:lpstr>More Dynamic Execution? </vt:lpstr>
      <vt:lpstr>OpenMP in an Exascale World</vt:lpstr>
      <vt:lpstr>PowerPoint Presentation</vt:lpstr>
      <vt:lpstr>Synchronization in OpenMP Execution</vt:lpstr>
      <vt:lpstr>PowerPoint Presentation</vt:lpstr>
      <vt:lpstr>Where are Directives Headed? </vt:lpstr>
      <vt:lpstr>Wrap-Up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Sundahl</dc:creator>
  <cp:lastModifiedBy>Barbara Chapman</cp:lastModifiedBy>
  <cp:revision>158</cp:revision>
  <cp:lastPrinted>2016-04-28T22:35:12Z</cp:lastPrinted>
  <dcterms:created xsi:type="dcterms:W3CDTF">2015-06-12T18:07:03Z</dcterms:created>
  <dcterms:modified xsi:type="dcterms:W3CDTF">2016-04-28T22:41:54Z</dcterms:modified>
</cp:coreProperties>
</file>