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58" r:id="rId4"/>
    <p:sldId id="260" r:id="rId5"/>
    <p:sldId id="262" r:id="rId6"/>
    <p:sldId id="267" r:id="rId7"/>
    <p:sldId id="291" r:id="rId8"/>
    <p:sldId id="265" r:id="rId9"/>
    <p:sldId id="266" r:id="rId10"/>
    <p:sldId id="282" r:id="rId11"/>
    <p:sldId id="278" r:id="rId12"/>
    <p:sldId id="279" r:id="rId13"/>
    <p:sldId id="268" r:id="rId14"/>
    <p:sldId id="269" r:id="rId15"/>
    <p:sldId id="270" r:id="rId16"/>
    <p:sldId id="280" r:id="rId17"/>
    <p:sldId id="271" r:id="rId18"/>
    <p:sldId id="272" r:id="rId19"/>
    <p:sldId id="281" r:id="rId20"/>
    <p:sldId id="283" r:id="rId21"/>
    <p:sldId id="284" r:id="rId22"/>
    <p:sldId id="285" r:id="rId23"/>
    <p:sldId id="286" r:id="rId24"/>
    <p:sldId id="274" r:id="rId25"/>
    <p:sldId id="275" r:id="rId26"/>
    <p:sldId id="290" r:id="rId27"/>
    <p:sldId id="287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073" autoAdjust="0"/>
  </p:normalViewPr>
  <p:slideViewPr>
    <p:cSldViewPr snapToGrid="0" snapToObjects="1">
      <p:cViewPr>
        <p:scale>
          <a:sx n="100" d="100"/>
          <a:sy n="100" d="100"/>
        </p:scale>
        <p:origin x="-856" y="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30B10-6193-B04D-BDDB-2EC2B3FAD07F}" type="datetime1">
              <a:rPr lang="en-US" smtClean="0"/>
              <a:t>5/6/15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BC558D-90B6-A541-BCC3-1AE2CEDA9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416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29DB6-36BB-A449-BFF7-16B32344C1C4}" type="datetime1">
              <a:rPr lang="en-US" smtClean="0"/>
              <a:t>5/6/15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621523-75DF-1243-9297-A04990C2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818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1523-75DF-1243-9297-A04990C280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53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1523-75DF-1243-9297-A04990C280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17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1523-75DF-1243-9297-A04990C280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70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1523-75DF-1243-9297-A04990C280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7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1523-75DF-1243-9297-A04990C280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44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1523-75DF-1243-9297-A04990C280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91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1523-75DF-1243-9297-A04990C280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91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1523-75DF-1243-9297-A04990C280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847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1523-75DF-1243-9297-A04990C280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376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1523-75DF-1243-9297-A04990C280E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842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1523-75DF-1243-9297-A04990C280E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84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1523-75DF-1243-9297-A04990C280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073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1523-75DF-1243-9297-A04990C280E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648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1523-75DF-1243-9297-A04990C280E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4497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1523-75DF-1243-9297-A04990C280E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53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1523-75DF-1243-9297-A04990C280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81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1523-75DF-1243-9297-A04990C280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80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1523-75DF-1243-9297-A04990C280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75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1523-75DF-1243-9297-A04990C280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28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1523-75DF-1243-9297-A04990C280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02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1523-75DF-1243-9297-A04990C280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589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1523-75DF-1243-9297-A04990C280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68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E8C29-92DC-D147-9B96-9299C0CFAC68}" type="datetime1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98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7B134-48D6-A643-8C41-8E5383C867A0}" type="datetime1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81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30A11-FC2F-5F42-8C4D-B0970725ACFD}" type="datetime1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41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F42E-76EA-FF45-8AA0-AA35E20C1F92}" type="datetime1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AECE-52A4-4F4F-BB73-2B8F45C62D41}" type="datetime1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96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6C11C-118B-5342-9C48-7F0C7EBAC228}" type="datetime1">
              <a:rPr lang="en-US" smtClean="0"/>
              <a:t>5/6/15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80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563F8-C695-F247-AACE-053A9C5E4689}" type="datetime1">
              <a:rPr lang="en-US" smtClean="0"/>
              <a:t>5/6/15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99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4EC95-83EC-2A4B-8048-66056F861B61}" type="datetime1">
              <a:rPr lang="en-US" smtClean="0"/>
              <a:t>5/6/15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72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4011E-B5AE-7343-802E-03D63D8DDED1}" type="datetime1">
              <a:rPr lang="en-US" smtClean="0"/>
              <a:t>5/6/15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66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36A0F-7E04-3D45-B42A-888B244E9BC8}" type="datetime1">
              <a:rPr lang="en-US" smtClean="0"/>
              <a:t>5/6/15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31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D82A8-0B2E-1B4B-B28F-F698893D06D7}" type="datetime1">
              <a:rPr lang="en-US" smtClean="0"/>
              <a:t>5/6/15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9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11FC3-5FA9-1C40-9634-110DDB285067}" type="datetime1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1CAF2-DC3D-8B4D-A473-E157A1610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54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harm.cs.uiuc.edu/research/energy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image" Target="../media/image15.emf"/><Relationship Id="rId8" Type="http://schemas.openxmlformats.org/officeDocument/2006/relationships/oleObject" Target="../embeddings/Microsoft_Equation1.bin"/><Relationship Id="rId9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5.emf"/><Relationship Id="rId5" Type="http://schemas.openxmlformats.org/officeDocument/2006/relationships/image" Target="../media/image14.emf"/><Relationship Id="rId6" Type="http://schemas.openxmlformats.org/officeDocument/2006/relationships/oleObject" Target="../embeddings/Microsoft_Equation2.bin"/><Relationship Id="rId7" Type="http://schemas.openxmlformats.org/officeDocument/2006/relationships/image" Target="../media/image11.emf"/><Relationship Id="rId8" Type="http://schemas.openxmlformats.org/officeDocument/2006/relationships/image" Target="../media/image1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3.emf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charm.cs.illinois.edu/newPapers/15-01/paper.pdf" TargetMode="External"/><Relationship Id="rId4" Type="http://schemas.openxmlformats.org/officeDocument/2006/relationships/hyperlink" Target="http://charm.cs.illinois.edu/newPapers/14-15/paper.pdf" TargetMode="External"/><Relationship Id="rId5" Type="http://schemas.openxmlformats.org/officeDocument/2006/relationships/hyperlink" Target="http://charm.cs.illinois.edu/newPapers/14-27/paper.pdf" TargetMode="External"/><Relationship Id="rId6" Type="http://schemas.openxmlformats.org/officeDocument/2006/relationships/hyperlink" Target="http://charm.cs.illinois.edu/newPapers/14-23/paper.pdf" TargetMode="External"/><Relationship Id="rId7" Type="http://schemas.openxmlformats.org/officeDocument/2006/relationships/hyperlink" Target="http://charm.cs.illinois.edu/newPapers/13-50/TempFault_SC13.pdf" TargetMode="External"/><Relationship Id="rId8" Type="http://schemas.openxmlformats.org/officeDocument/2006/relationships/hyperlink" Target="http://charm.cs.illinois.edu/newPapers/13-33/paper.pdf" TargetMode="External"/><Relationship Id="rId9" Type="http://schemas.openxmlformats.org/officeDocument/2006/relationships/hyperlink" Target="http://charm.cs.illinois.edu/newPapers/12-20/paper.pdf" TargetMode="External"/><Relationship Id="rId10" Type="http://schemas.openxmlformats.org/officeDocument/2006/relationships/hyperlink" Target="http://charm.cs.illinois.edu/newPapers/11-18/paper.pdf" TargetMode="External"/><Relationship Id="rId11" Type="http://schemas.openxmlformats.org/officeDocument/2006/relationships/hyperlink" Target="http://charm.cs.illinois.edu/newPapers/12-29/paper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harm.cs.uiuc.edu/research/energy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charm.cs.uiuc.edu/research/energy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31877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Variation Aware Scheduling for HPC Systems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347" y="3406743"/>
            <a:ext cx="8474855" cy="3451257"/>
          </a:xfrm>
        </p:spPr>
        <p:txBody>
          <a:bodyPr>
            <a:normAutofit fontScale="62500" lnSpcReduction="20000"/>
          </a:bodyPr>
          <a:lstStyle/>
          <a:p>
            <a:r>
              <a:rPr lang="en-US" sz="2800" dirty="0" smtClean="0"/>
              <a:t>	</a:t>
            </a:r>
            <a:r>
              <a:rPr lang="en-US" sz="3400" b="1" dirty="0" smtClean="0">
                <a:solidFill>
                  <a:schemeClr val="tx1"/>
                </a:solidFill>
              </a:rPr>
              <a:t>Akhil Langer</a:t>
            </a:r>
            <a:r>
              <a:rPr lang="en-US" sz="3400" dirty="0" smtClean="0">
                <a:solidFill>
                  <a:schemeClr val="tx1"/>
                </a:solidFill>
              </a:rPr>
              <a:t>, </a:t>
            </a:r>
            <a:r>
              <a:rPr lang="en-US" sz="3400" dirty="0" err="1" smtClean="0">
                <a:solidFill>
                  <a:schemeClr val="tx1"/>
                </a:solidFill>
              </a:rPr>
              <a:t>Ehsan</a:t>
            </a:r>
            <a:r>
              <a:rPr lang="en-US" sz="3400" dirty="0" smtClean="0">
                <a:solidFill>
                  <a:schemeClr val="tx1"/>
                </a:solidFill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</a:rPr>
              <a:t>Totoni</a:t>
            </a:r>
            <a:r>
              <a:rPr lang="en-US" sz="3400" dirty="0" smtClean="0">
                <a:solidFill>
                  <a:schemeClr val="tx1"/>
                </a:solidFill>
              </a:rPr>
              <a:t>, </a:t>
            </a:r>
            <a:r>
              <a:rPr lang="en-US" sz="3400" dirty="0" err="1" smtClean="0">
                <a:solidFill>
                  <a:schemeClr val="tx1"/>
                </a:solidFill>
              </a:rPr>
              <a:t>Udatta</a:t>
            </a:r>
            <a:r>
              <a:rPr lang="en-US" sz="3400" dirty="0" smtClean="0">
                <a:solidFill>
                  <a:schemeClr val="tx1"/>
                </a:solidFill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</a:rPr>
              <a:t>Palekar</a:t>
            </a:r>
            <a:r>
              <a:rPr lang="en-US" sz="3400" dirty="0" smtClean="0">
                <a:solidFill>
                  <a:schemeClr val="tx1"/>
                </a:solidFill>
              </a:rPr>
              <a:t>*, Laxmikant (Sanjay) V. Kale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Parallel Programming Laboratory, Department of Computer Science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*Department of Business Administration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University of Illinois at Urbana-Champaign</a:t>
            </a:r>
          </a:p>
          <a:p>
            <a:r>
              <a:rPr lang="en-US" sz="2800" b="1" dirty="0">
                <a:hlinkClick r:id="rId3"/>
              </a:rPr>
              <a:t>http://charm.cs.uiuc.edu/research/</a:t>
            </a:r>
            <a:r>
              <a:rPr lang="en-US" sz="2800" b="1" dirty="0" smtClean="0">
                <a:hlinkClick r:id="rId3"/>
              </a:rPr>
              <a:t>energy</a:t>
            </a:r>
            <a:endParaRPr lang="en-US" sz="2800" b="1" dirty="0" smtClean="0"/>
          </a:p>
          <a:p>
            <a:endParaRPr lang="en-US" sz="2800" b="1" dirty="0"/>
          </a:p>
          <a:p>
            <a:endParaRPr lang="en-US" sz="2800" b="1" dirty="0" smtClean="0"/>
          </a:p>
          <a:p>
            <a:endParaRPr lang="en-US" sz="2800" b="1" dirty="0"/>
          </a:p>
          <a:p>
            <a:endParaRPr lang="en-US" sz="2800" b="1" dirty="0" smtClean="0"/>
          </a:p>
          <a:p>
            <a:endParaRPr lang="en-US" sz="2800" b="1" dirty="0"/>
          </a:p>
          <a:p>
            <a:r>
              <a:rPr lang="en-US" sz="2800" b="1" dirty="0" smtClean="0"/>
              <a:t>May 7-8, 2015</a:t>
            </a:r>
          </a:p>
          <a:p>
            <a:r>
              <a:rPr lang="en-US" sz="2800" b="1" dirty="0" smtClean="0"/>
              <a:t>Champaign, Illinois, USA</a:t>
            </a:r>
            <a:endParaRPr lang="en-US" sz="2800" b="1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6185" y="224622"/>
            <a:ext cx="2984500" cy="1041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9940" y="223606"/>
            <a:ext cx="804834" cy="1042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340" y="4995474"/>
            <a:ext cx="429006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53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Consumption Prediction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F42E-76EA-FF45-8AA0-AA35E20C1F92}" type="datetime1">
              <a:rPr lang="en-US" smtClean="0"/>
              <a:t>5/7/15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0" y="1943099"/>
            <a:ext cx="7137400" cy="262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03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762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Performance Optimization Under Fixed Power Budget</a:t>
            </a:r>
            <a:br>
              <a:rPr lang="en-US" sz="3200" dirty="0" smtClean="0"/>
            </a:br>
            <a:r>
              <a:rPr lang="en-US" sz="3200" dirty="0" smtClean="0"/>
              <a:t>Problem Formulation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F42E-76EA-FF45-8AA0-AA35E20C1F92}" type="datetime1">
              <a:rPr lang="en-US" smtClean="0"/>
              <a:t>5/7/15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11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603500" y="1484391"/>
            <a:ext cx="3505200" cy="3191549"/>
            <a:chOff x="2603500" y="1484391"/>
            <a:chExt cx="3505200" cy="319154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64978" r="1762"/>
            <a:stretch/>
          </p:blipFill>
          <p:spPr>
            <a:xfrm>
              <a:off x="4191000" y="1484391"/>
              <a:ext cx="1917700" cy="73802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b="29032"/>
            <a:stretch/>
          </p:blipFill>
          <p:spPr>
            <a:xfrm>
              <a:off x="2603500" y="2275640"/>
              <a:ext cx="3492500" cy="24003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/>
            <a:srcRect l="8686" r="84272"/>
            <a:stretch/>
          </p:blipFill>
          <p:spPr>
            <a:xfrm>
              <a:off x="3810000" y="1535191"/>
              <a:ext cx="381000" cy="73285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/>
            <a:srcRect r="92488"/>
            <a:stretch/>
          </p:blipFill>
          <p:spPr>
            <a:xfrm>
              <a:off x="3403600" y="1484391"/>
              <a:ext cx="406400" cy="73285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28900" y="1598691"/>
              <a:ext cx="596900" cy="505069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t="67189"/>
          <a:stretch/>
        </p:blipFill>
        <p:spPr>
          <a:xfrm>
            <a:off x="2603500" y="5399009"/>
            <a:ext cx="3492500" cy="110974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90800" y="4572000"/>
            <a:ext cx="2552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+mj-lt"/>
              </a:rPr>
              <a:t>Fixed Power Budget</a:t>
            </a:r>
            <a:endParaRPr lang="en-US" sz="1600" i="1" dirty="0">
              <a:latin typeface="+mj-l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933700" y="4853739"/>
            <a:ext cx="2794000" cy="678856"/>
            <a:chOff x="2692400" y="4828339"/>
            <a:chExt cx="2794000" cy="67885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/>
            <a:srcRect l="18310" r="37089"/>
            <a:stretch/>
          </p:blipFill>
          <p:spPr>
            <a:xfrm>
              <a:off x="2692400" y="4828339"/>
              <a:ext cx="2235200" cy="678856"/>
            </a:xfrm>
            <a:prstGeom prst="rect">
              <a:avLst/>
            </a:prstGeom>
          </p:spPr>
        </p:pic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24047555"/>
                </p:ext>
              </p:extLst>
            </p:nvPr>
          </p:nvGraphicFramePr>
          <p:xfrm>
            <a:off x="5010150" y="4992196"/>
            <a:ext cx="476250" cy="2721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8" name="Equation" r:id="rId8" imgW="266700" imgH="152400" progId="Equation.3">
                    <p:embed/>
                  </p:oleObj>
                </mc:Choice>
                <mc:Fallback>
                  <p:oleObj name="Equation" r:id="rId8" imgW="2667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010150" y="4992196"/>
                          <a:ext cx="476250" cy="27214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Freeform 20"/>
          <p:cNvSpPr/>
          <p:nvPr/>
        </p:nvSpPr>
        <p:spPr>
          <a:xfrm>
            <a:off x="4191000" y="1331904"/>
            <a:ext cx="2438400" cy="1055696"/>
          </a:xfrm>
          <a:custGeom>
            <a:avLst/>
            <a:gdLst>
              <a:gd name="connsiteX0" fmla="*/ 162173 w 2935570"/>
              <a:gd name="connsiteY0" fmla="*/ 266787 h 787513"/>
              <a:gd name="connsiteX1" fmla="*/ 1355973 w 2935570"/>
              <a:gd name="connsiteY1" fmla="*/ 87 h 787513"/>
              <a:gd name="connsiteX2" fmla="*/ 2765673 w 2935570"/>
              <a:gd name="connsiteY2" fmla="*/ 241387 h 787513"/>
              <a:gd name="connsiteX3" fmla="*/ 2778373 w 2935570"/>
              <a:gd name="connsiteY3" fmla="*/ 571587 h 787513"/>
              <a:gd name="connsiteX4" fmla="*/ 1571873 w 2935570"/>
              <a:gd name="connsiteY4" fmla="*/ 787487 h 787513"/>
              <a:gd name="connsiteX5" fmla="*/ 162173 w 2935570"/>
              <a:gd name="connsiteY5" fmla="*/ 558887 h 787513"/>
              <a:gd name="connsiteX6" fmla="*/ 162173 w 2935570"/>
              <a:gd name="connsiteY6" fmla="*/ 266787 h 7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5570" h="787513">
                <a:moveTo>
                  <a:pt x="162173" y="266787"/>
                </a:moveTo>
                <a:cubicBezTo>
                  <a:pt x="361140" y="173654"/>
                  <a:pt x="922056" y="4320"/>
                  <a:pt x="1355973" y="87"/>
                </a:cubicBezTo>
                <a:cubicBezTo>
                  <a:pt x="1789890" y="-4146"/>
                  <a:pt x="2528606" y="146137"/>
                  <a:pt x="2765673" y="241387"/>
                </a:cubicBezTo>
                <a:cubicBezTo>
                  <a:pt x="3002740" y="336637"/>
                  <a:pt x="2977340" y="480570"/>
                  <a:pt x="2778373" y="571587"/>
                </a:cubicBezTo>
                <a:cubicBezTo>
                  <a:pt x="2579406" y="662604"/>
                  <a:pt x="2007906" y="789604"/>
                  <a:pt x="1571873" y="787487"/>
                </a:cubicBezTo>
                <a:cubicBezTo>
                  <a:pt x="1135840" y="785370"/>
                  <a:pt x="395006" y="643554"/>
                  <a:pt x="162173" y="558887"/>
                </a:cubicBezTo>
                <a:cubicBezTo>
                  <a:pt x="-70660" y="474220"/>
                  <a:pt x="-36794" y="359920"/>
                  <a:pt x="162173" y="266787"/>
                </a:cubicBezTo>
                <a:close/>
              </a:path>
            </a:pathLst>
          </a:cu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727700" y="2006600"/>
            <a:ext cx="2006600" cy="7239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785100" y="2545834"/>
            <a:ext cx="90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Time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96000" y="485373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Fixed Power Budget</a:t>
            </a:r>
          </a:p>
          <a:p>
            <a:pPr algn="ctr"/>
            <a:r>
              <a:rPr lang="en-US" dirty="0" smtClean="0">
                <a:solidFill>
                  <a:schemeClr val="accent2"/>
                </a:solidFill>
              </a:rPr>
              <a:t>Dynamic Power + Static Power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791200" y="5150820"/>
            <a:ext cx="533400" cy="1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440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0962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Performance Optimization Under Fixed Power Budget</a:t>
            </a:r>
            <a:br>
              <a:rPr lang="en-US" sz="2800" dirty="0" smtClean="0"/>
            </a:br>
            <a:r>
              <a:rPr lang="en-US" sz="2800" dirty="0" smtClean="0"/>
              <a:t>Problem Formulation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F42E-76EA-FF45-8AA0-AA35E20C1F92}" type="datetime1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12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628900" y="2475438"/>
            <a:ext cx="2635250" cy="738023"/>
            <a:chOff x="2628900" y="1484391"/>
            <a:chExt cx="2635250" cy="73802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64978" r="1762"/>
            <a:stretch/>
          </p:blipFill>
          <p:spPr>
            <a:xfrm>
              <a:off x="3346450" y="1484391"/>
              <a:ext cx="1917700" cy="73802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28900" y="1598691"/>
              <a:ext cx="596900" cy="505069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2603500" y="4673600"/>
            <a:ext cx="2552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+mj-lt"/>
              </a:rPr>
              <a:t>Fixed Power Budget</a:t>
            </a:r>
            <a:endParaRPr lang="en-US" sz="1600" i="1" dirty="0">
              <a:latin typeface="+mj-l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946400" y="4955339"/>
            <a:ext cx="2794000" cy="678856"/>
            <a:chOff x="2692400" y="4828339"/>
            <a:chExt cx="2794000" cy="67885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l="18310" r="37089"/>
            <a:stretch/>
          </p:blipFill>
          <p:spPr>
            <a:xfrm>
              <a:off x="2692400" y="4828339"/>
              <a:ext cx="2235200" cy="678856"/>
            </a:xfrm>
            <a:prstGeom prst="rect">
              <a:avLst/>
            </a:prstGeom>
          </p:spPr>
        </p:pic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10597137"/>
                </p:ext>
              </p:extLst>
            </p:nvPr>
          </p:nvGraphicFramePr>
          <p:xfrm>
            <a:off x="5010150" y="4992196"/>
            <a:ext cx="476250" cy="2721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1" name="Equation" r:id="rId6" imgW="266700" imgH="152400" progId="Equation.3">
                    <p:embed/>
                  </p:oleObj>
                </mc:Choice>
                <mc:Fallback>
                  <p:oleObj name="Equation" r:id="rId6" imgW="2667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010150" y="4992196"/>
                          <a:ext cx="476250" cy="27214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b="38652"/>
          <a:stretch/>
        </p:blipFill>
        <p:spPr>
          <a:xfrm>
            <a:off x="2628900" y="3475789"/>
            <a:ext cx="3706053" cy="12232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t="59291" b="-638"/>
          <a:stretch/>
        </p:blipFill>
        <p:spPr>
          <a:xfrm>
            <a:off x="2628900" y="5659595"/>
            <a:ext cx="3706053" cy="824404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3124200" y="2345020"/>
            <a:ext cx="2311400" cy="1055696"/>
          </a:xfrm>
          <a:custGeom>
            <a:avLst/>
            <a:gdLst>
              <a:gd name="connsiteX0" fmla="*/ 162173 w 2935570"/>
              <a:gd name="connsiteY0" fmla="*/ 266787 h 787513"/>
              <a:gd name="connsiteX1" fmla="*/ 1355973 w 2935570"/>
              <a:gd name="connsiteY1" fmla="*/ 87 h 787513"/>
              <a:gd name="connsiteX2" fmla="*/ 2765673 w 2935570"/>
              <a:gd name="connsiteY2" fmla="*/ 241387 h 787513"/>
              <a:gd name="connsiteX3" fmla="*/ 2778373 w 2935570"/>
              <a:gd name="connsiteY3" fmla="*/ 571587 h 787513"/>
              <a:gd name="connsiteX4" fmla="*/ 1571873 w 2935570"/>
              <a:gd name="connsiteY4" fmla="*/ 787487 h 787513"/>
              <a:gd name="connsiteX5" fmla="*/ 162173 w 2935570"/>
              <a:gd name="connsiteY5" fmla="*/ 558887 h 787513"/>
              <a:gd name="connsiteX6" fmla="*/ 162173 w 2935570"/>
              <a:gd name="connsiteY6" fmla="*/ 266787 h 7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5570" h="787513">
                <a:moveTo>
                  <a:pt x="162173" y="266787"/>
                </a:moveTo>
                <a:cubicBezTo>
                  <a:pt x="361140" y="173654"/>
                  <a:pt x="922056" y="4320"/>
                  <a:pt x="1355973" y="87"/>
                </a:cubicBezTo>
                <a:cubicBezTo>
                  <a:pt x="1789890" y="-4146"/>
                  <a:pt x="2528606" y="146137"/>
                  <a:pt x="2765673" y="241387"/>
                </a:cubicBezTo>
                <a:cubicBezTo>
                  <a:pt x="3002740" y="336637"/>
                  <a:pt x="2977340" y="480570"/>
                  <a:pt x="2778373" y="571587"/>
                </a:cubicBezTo>
                <a:cubicBezTo>
                  <a:pt x="2579406" y="662604"/>
                  <a:pt x="2007906" y="789604"/>
                  <a:pt x="1571873" y="787487"/>
                </a:cubicBezTo>
                <a:cubicBezTo>
                  <a:pt x="1135840" y="785370"/>
                  <a:pt x="395006" y="643554"/>
                  <a:pt x="162173" y="558887"/>
                </a:cubicBezTo>
                <a:cubicBezTo>
                  <a:pt x="-70660" y="474220"/>
                  <a:pt x="-36794" y="359920"/>
                  <a:pt x="162173" y="266787"/>
                </a:cubicBezTo>
                <a:close/>
              </a:path>
            </a:pathLst>
          </a:cu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549900" y="2851511"/>
            <a:ext cx="2006600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696200" y="2666845"/>
            <a:ext cx="90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Time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6000" y="500613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Fixed Power Budget</a:t>
            </a:r>
          </a:p>
          <a:p>
            <a:pPr algn="ctr"/>
            <a:r>
              <a:rPr lang="en-US" dirty="0" smtClean="0">
                <a:solidFill>
                  <a:schemeClr val="accent2"/>
                </a:solidFill>
              </a:rPr>
              <a:t>Dynamic Power + Static Power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791200" y="5303220"/>
            <a:ext cx="533400" cy="1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65100" y="945816"/>
            <a:ext cx="871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/>
              <a:t>Convert </a:t>
            </a:r>
            <a:r>
              <a:rPr lang="en-US" sz="2200" dirty="0" smtClean="0"/>
              <a:t>quadratic program </a:t>
            </a:r>
            <a:r>
              <a:rPr lang="en-US" sz="2200" dirty="0"/>
              <a:t>to n </a:t>
            </a:r>
            <a:r>
              <a:rPr lang="en-US" sz="2200" dirty="0" smtClean="0"/>
              <a:t>integer programs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Each </a:t>
            </a:r>
            <a:r>
              <a:rPr lang="en-US" sz="2200" dirty="0"/>
              <a:t>corresponding to all configurations with </a:t>
            </a:r>
            <a:r>
              <a:rPr lang="en-US" sz="2200" dirty="0" smtClean="0"/>
              <a:t>same </a:t>
            </a:r>
            <a:r>
              <a:rPr lang="en-US" sz="2200" dirty="0"/>
              <a:t>number of </a:t>
            </a:r>
            <a:r>
              <a:rPr lang="en-US" sz="2200" dirty="0" smtClean="0"/>
              <a:t>cores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Select </a:t>
            </a:r>
            <a:r>
              <a:rPr lang="en-US" sz="2200" dirty="0"/>
              <a:t>best configuration across n </a:t>
            </a:r>
            <a:r>
              <a:rPr lang="en-US" sz="2200" dirty="0" smtClean="0"/>
              <a:t>integer programs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28880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700" y="2177783"/>
            <a:ext cx="5410200" cy="732856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3479800" y="2120813"/>
            <a:ext cx="2743200" cy="787513"/>
          </a:xfrm>
          <a:custGeom>
            <a:avLst/>
            <a:gdLst>
              <a:gd name="connsiteX0" fmla="*/ 162173 w 2935570"/>
              <a:gd name="connsiteY0" fmla="*/ 266787 h 787513"/>
              <a:gd name="connsiteX1" fmla="*/ 1355973 w 2935570"/>
              <a:gd name="connsiteY1" fmla="*/ 87 h 787513"/>
              <a:gd name="connsiteX2" fmla="*/ 2765673 w 2935570"/>
              <a:gd name="connsiteY2" fmla="*/ 241387 h 787513"/>
              <a:gd name="connsiteX3" fmla="*/ 2778373 w 2935570"/>
              <a:gd name="connsiteY3" fmla="*/ 571587 h 787513"/>
              <a:gd name="connsiteX4" fmla="*/ 1571873 w 2935570"/>
              <a:gd name="connsiteY4" fmla="*/ 787487 h 787513"/>
              <a:gd name="connsiteX5" fmla="*/ 162173 w 2935570"/>
              <a:gd name="connsiteY5" fmla="*/ 558887 h 787513"/>
              <a:gd name="connsiteX6" fmla="*/ 162173 w 2935570"/>
              <a:gd name="connsiteY6" fmla="*/ 266787 h 7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5570" h="787513">
                <a:moveTo>
                  <a:pt x="162173" y="266787"/>
                </a:moveTo>
                <a:cubicBezTo>
                  <a:pt x="361140" y="173654"/>
                  <a:pt x="922056" y="4320"/>
                  <a:pt x="1355973" y="87"/>
                </a:cubicBezTo>
                <a:cubicBezTo>
                  <a:pt x="1789890" y="-4146"/>
                  <a:pt x="2528606" y="146137"/>
                  <a:pt x="2765673" y="241387"/>
                </a:cubicBezTo>
                <a:cubicBezTo>
                  <a:pt x="3002740" y="336637"/>
                  <a:pt x="2977340" y="480570"/>
                  <a:pt x="2778373" y="571587"/>
                </a:cubicBezTo>
                <a:cubicBezTo>
                  <a:pt x="2579406" y="662604"/>
                  <a:pt x="2007906" y="789604"/>
                  <a:pt x="1571873" y="787487"/>
                </a:cubicBezTo>
                <a:cubicBezTo>
                  <a:pt x="1135840" y="785370"/>
                  <a:pt x="395006" y="643554"/>
                  <a:pt x="162173" y="558887"/>
                </a:cubicBezTo>
                <a:cubicBezTo>
                  <a:pt x="-70660" y="474220"/>
                  <a:pt x="-36794" y="359920"/>
                  <a:pt x="162173" y="266787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Optimization </a:t>
            </a:r>
            <a:r>
              <a:rPr lang="en-US" dirty="0" smtClean="0"/>
              <a:t>Formulation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4B1B7-7278-354A-9A73-5BD8784CCCD1}" type="datetime1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13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700" y="2910639"/>
            <a:ext cx="3492500" cy="33822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600" y="2260599"/>
            <a:ext cx="596900" cy="505069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6180346" y="2146300"/>
            <a:ext cx="2124292" cy="737022"/>
          </a:xfrm>
          <a:custGeom>
            <a:avLst/>
            <a:gdLst>
              <a:gd name="connsiteX0" fmla="*/ 106154 w 2124292"/>
              <a:gd name="connsiteY0" fmla="*/ 266700 h 737022"/>
              <a:gd name="connsiteX1" fmla="*/ 1058654 w 2124292"/>
              <a:gd name="connsiteY1" fmla="*/ 0 h 737022"/>
              <a:gd name="connsiteX2" fmla="*/ 2049254 w 2124292"/>
              <a:gd name="connsiteY2" fmla="*/ 266700 h 737022"/>
              <a:gd name="connsiteX3" fmla="*/ 1947654 w 2124292"/>
              <a:gd name="connsiteY3" fmla="*/ 546100 h 737022"/>
              <a:gd name="connsiteX4" fmla="*/ 1096754 w 2124292"/>
              <a:gd name="connsiteY4" fmla="*/ 736600 h 737022"/>
              <a:gd name="connsiteX5" fmla="*/ 131554 w 2124292"/>
              <a:gd name="connsiteY5" fmla="*/ 495300 h 737022"/>
              <a:gd name="connsiteX6" fmla="*/ 106154 w 2124292"/>
              <a:gd name="connsiteY6" fmla="*/ 266700 h 73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4292" h="737022">
                <a:moveTo>
                  <a:pt x="106154" y="266700"/>
                </a:moveTo>
                <a:cubicBezTo>
                  <a:pt x="260671" y="184150"/>
                  <a:pt x="734804" y="0"/>
                  <a:pt x="1058654" y="0"/>
                </a:cubicBezTo>
                <a:cubicBezTo>
                  <a:pt x="1382504" y="0"/>
                  <a:pt x="1901087" y="175683"/>
                  <a:pt x="2049254" y="266700"/>
                </a:cubicBezTo>
                <a:cubicBezTo>
                  <a:pt x="2197421" y="357717"/>
                  <a:pt x="2106404" y="467783"/>
                  <a:pt x="1947654" y="546100"/>
                </a:cubicBezTo>
                <a:cubicBezTo>
                  <a:pt x="1788904" y="624417"/>
                  <a:pt x="1399437" y="745067"/>
                  <a:pt x="1096754" y="736600"/>
                </a:cubicBezTo>
                <a:cubicBezTo>
                  <a:pt x="794071" y="728133"/>
                  <a:pt x="292421" y="575733"/>
                  <a:pt x="131554" y="495300"/>
                </a:cubicBezTo>
                <a:cubicBezTo>
                  <a:pt x="-29313" y="414867"/>
                  <a:pt x="-48363" y="349250"/>
                  <a:pt x="106154" y="266700"/>
                </a:cubicBezTo>
                <a:close/>
              </a:path>
            </a:pathLst>
          </a:cu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855031" y="1751481"/>
            <a:ext cx="4329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Power  </a:t>
            </a:r>
            <a:r>
              <a:rPr lang="en-US" dirty="0" smtClean="0"/>
              <a:t>                                 </a:t>
            </a:r>
            <a:r>
              <a:rPr lang="en-US" dirty="0" smtClean="0">
                <a:solidFill>
                  <a:srgbClr val="008000"/>
                </a:solidFill>
              </a:rPr>
              <a:t>Time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533900" y="2765668"/>
            <a:ext cx="2438400" cy="1057032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778500" y="2628900"/>
            <a:ext cx="1244600" cy="83820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972300" y="3352800"/>
            <a:ext cx="176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Static Power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Dynamic Power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69000" y="4521200"/>
            <a:ext cx="299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504D"/>
                </a:solidFill>
              </a:rPr>
              <a:t>Cubic Objective Function! </a:t>
            </a:r>
            <a:endParaRPr lang="en-US" sz="2400" b="1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361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200" y="2714868"/>
            <a:ext cx="5765800" cy="738023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2032000" y="2616201"/>
            <a:ext cx="3098800" cy="927126"/>
          </a:xfrm>
          <a:custGeom>
            <a:avLst/>
            <a:gdLst>
              <a:gd name="connsiteX0" fmla="*/ 162173 w 2935570"/>
              <a:gd name="connsiteY0" fmla="*/ 266787 h 787513"/>
              <a:gd name="connsiteX1" fmla="*/ 1355973 w 2935570"/>
              <a:gd name="connsiteY1" fmla="*/ 87 h 787513"/>
              <a:gd name="connsiteX2" fmla="*/ 2765673 w 2935570"/>
              <a:gd name="connsiteY2" fmla="*/ 241387 h 787513"/>
              <a:gd name="connsiteX3" fmla="*/ 2778373 w 2935570"/>
              <a:gd name="connsiteY3" fmla="*/ 571587 h 787513"/>
              <a:gd name="connsiteX4" fmla="*/ 1571873 w 2935570"/>
              <a:gd name="connsiteY4" fmla="*/ 787487 h 787513"/>
              <a:gd name="connsiteX5" fmla="*/ 162173 w 2935570"/>
              <a:gd name="connsiteY5" fmla="*/ 558887 h 787513"/>
              <a:gd name="connsiteX6" fmla="*/ 162173 w 2935570"/>
              <a:gd name="connsiteY6" fmla="*/ 266787 h 7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5570" h="787513">
                <a:moveTo>
                  <a:pt x="162173" y="266787"/>
                </a:moveTo>
                <a:cubicBezTo>
                  <a:pt x="361140" y="173654"/>
                  <a:pt x="922056" y="4320"/>
                  <a:pt x="1355973" y="87"/>
                </a:cubicBezTo>
                <a:cubicBezTo>
                  <a:pt x="1789890" y="-4146"/>
                  <a:pt x="2528606" y="146137"/>
                  <a:pt x="2765673" y="241387"/>
                </a:cubicBezTo>
                <a:cubicBezTo>
                  <a:pt x="3002740" y="336637"/>
                  <a:pt x="2977340" y="480570"/>
                  <a:pt x="2778373" y="571587"/>
                </a:cubicBezTo>
                <a:cubicBezTo>
                  <a:pt x="2579406" y="662604"/>
                  <a:pt x="2007906" y="789604"/>
                  <a:pt x="1571873" y="787487"/>
                </a:cubicBezTo>
                <a:cubicBezTo>
                  <a:pt x="1135840" y="785370"/>
                  <a:pt x="395006" y="643554"/>
                  <a:pt x="162173" y="558887"/>
                </a:cubicBezTo>
                <a:cubicBezTo>
                  <a:pt x="-70660" y="474220"/>
                  <a:pt x="-36794" y="359920"/>
                  <a:pt x="162173" y="266787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1143000"/>
          </a:xfrm>
        </p:spPr>
        <p:txBody>
          <a:bodyPr/>
          <a:lstStyle/>
          <a:p>
            <a:r>
              <a:rPr lang="en-US" dirty="0" smtClean="0"/>
              <a:t>Energy Optimization Approach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F1552-AAFF-5049-AE0F-C6A58FCD123B}" type="datetime1">
              <a:rPr lang="en-US" smtClean="0"/>
              <a:t>5/7/15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14</a:t>
            </a:fld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5088146" y="2717800"/>
            <a:ext cx="2124292" cy="737022"/>
          </a:xfrm>
          <a:custGeom>
            <a:avLst/>
            <a:gdLst>
              <a:gd name="connsiteX0" fmla="*/ 106154 w 2124292"/>
              <a:gd name="connsiteY0" fmla="*/ 266700 h 737022"/>
              <a:gd name="connsiteX1" fmla="*/ 1058654 w 2124292"/>
              <a:gd name="connsiteY1" fmla="*/ 0 h 737022"/>
              <a:gd name="connsiteX2" fmla="*/ 2049254 w 2124292"/>
              <a:gd name="connsiteY2" fmla="*/ 266700 h 737022"/>
              <a:gd name="connsiteX3" fmla="*/ 1947654 w 2124292"/>
              <a:gd name="connsiteY3" fmla="*/ 546100 h 737022"/>
              <a:gd name="connsiteX4" fmla="*/ 1096754 w 2124292"/>
              <a:gd name="connsiteY4" fmla="*/ 736600 h 737022"/>
              <a:gd name="connsiteX5" fmla="*/ 131554 w 2124292"/>
              <a:gd name="connsiteY5" fmla="*/ 495300 h 737022"/>
              <a:gd name="connsiteX6" fmla="*/ 106154 w 2124292"/>
              <a:gd name="connsiteY6" fmla="*/ 266700 h 73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4292" h="737022">
                <a:moveTo>
                  <a:pt x="106154" y="266700"/>
                </a:moveTo>
                <a:cubicBezTo>
                  <a:pt x="260671" y="184150"/>
                  <a:pt x="734804" y="0"/>
                  <a:pt x="1058654" y="0"/>
                </a:cubicBezTo>
                <a:cubicBezTo>
                  <a:pt x="1382504" y="0"/>
                  <a:pt x="1901087" y="175683"/>
                  <a:pt x="2049254" y="266700"/>
                </a:cubicBezTo>
                <a:cubicBezTo>
                  <a:pt x="2197421" y="357717"/>
                  <a:pt x="2106404" y="467783"/>
                  <a:pt x="1947654" y="546100"/>
                </a:cubicBezTo>
                <a:cubicBezTo>
                  <a:pt x="1788904" y="624417"/>
                  <a:pt x="1399437" y="745067"/>
                  <a:pt x="1096754" y="736600"/>
                </a:cubicBezTo>
                <a:cubicBezTo>
                  <a:pt x="794071" y="728133"/>
                  <a:pt x="292421" y="575733"/>
                  <a:pt x="131554" y="495300"/>
                </a:cubicBezTo>
                <a:cubicBezTo>
                  <a:pt x="-29313" y="414867"/>
                  <a:pt x="-48363" y="349250"/>
                  <a:pt x="106154" y="266700"/>
                </a:cubicBezTo>
                <a:close/>
              </a:path>
            </a:pathLst>
          </a:cu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762831" y="2322981"/>
            <a:ext cx="4329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Power  </a:t>
            </a:r>
            <a:r>
              <a:rPr lang="en-US" dirty="0" smtClean="0"/>
              <a:t>                                 </a:t>
            </a:r>
            <a:r>
              <a:rPr lang="en-US" dirty="0" smtClean="0">
                <a:solidFill>
                  <a:srgbClr val="008000"/>
                </a:solidFill>
              </a:rPr>
              <a:t>Time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3492500" y="3337168"/>
            <a:ext cx="2438400" cy="1082432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4597400" y="3184768"/>
            <a:ext cx="1333500" cy="930032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880100" y="3924300"/>
            <a:ext cx="176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Static Power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Dynamic Power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70500" y="5092700"/>
            <a:ext cx="299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504D"/>
                </a:solidFill>
              </a:rPr>
              <a:t>Quadratic Objective Function! </a:t>
            </a:r>
            <a:endParaRPr lang="en-US" sz="2400" b="1" dirty="0">
              <a:solidFill>
                <a:srgbClr val="C0504D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647" y="3924300"/>
            <a:ext cx="3706053" cy="1993900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57200" y="1303338"/>
            <a:ext cx="8229600" cy="482282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Convert </a:t>
            </a:r>
            <a:r>
              <a:rPr lang="en-US" sz="2000" dirty="0" smtClean="0"/>
              <a:t>cubic program to n quadratic </a:t>
            </a:r>
            <a:r>
              <a:rPr lang="en-US" sz="2000" dirty="0" smtClean="0"/>
              <a:t>programs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Each </a:t>
            </a:r>
            <a:r>
              <a:rPr lang="en-US" sz="2000" dirty="0" smtClean="0"/>
              <a:t>corresponding to all configurations with fixed number of </a:t>
            </a:r>
            <a:r>
              <a:rPr lang="en-US" sz="2000" dirty="0" smtClean="0"/>
              <a:t>cores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Select </a:t>
            </a:r>
            <a:r>
              <a:rPr lang="en-US" sz="2000" dirty="0" smtClean="0"/>
              <a:t>best configuration across n quadratic programs</a:t>
            </a:r>
          </a:p>
        </p:txBody>
      </p:sp>
      <p:sp>
        <p:nvSpPr>
          <p:cNvPr id="7" name="Rectangle 6"/>
          <p:cNvSpPr/>
          <p:nvPr/>
        </p:nvSpPr>
        <p:spPr>
          <a:xfrm>
            <a:off x="1206500" y="6033184"/>
            <a:ext cx="6438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Quadratic programs hard to solve using non-linear methods</a:t>
            </a:r>
          </a:p>
        </p:txBody>
      </p:sp>
    </p:spTree>
    <p:extLst>
      <p:ext uri="{BB962C8B-B14F-4D97-AF65-F5344CB8AC3E}">
        <p14:creationId xmlns:p14="http://schemas.microsoft.com/office/powerpoint/2010/main" val="1105328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Energy Optimization </a:t>
            </a:r>
            <a:r>
              <a:rPr lang="en-US" dirty="0" smtClean="0"/>
              <a:t>Approach 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E557D-51F3-414A-987B-786F9D52376E}" type="datetime1">
              <a:rPr lang="en-US" smtClean="0"/>
              <a:t>5/7/15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15</a:t>
            </a:fld>
            <a:endParaRPr lang="en-US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Replace </a:t>
            </a:r>
            <a:r>
              <a:rPr lang="en-US" sz="2400" dirty="0" smtClean="0"/>
              <a:t>quadratic terms of form x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x</a:t>
            </a:r>
            <a:r>
              <a:rPr lang="en-US" sz="2400" baseline="-25000" dirty="0" smtClean="0"/>
              <a:t>2 </a:t>
            </a:r>
            <a:r>
              <a:rPr lang="en-US" sz="2400" dirty="0" smtClean="0"/>
              <a:t>with binary variables y</a:t>
            </a:r>
            <a:r>
              <a:rPr lang="en-US" sz="2400" baseline="-25000" dirty="0" smtClean="0"/>
              <a:t>12</a:t>
            </a:r>
            <a:r>
              <a:rPr lang="en-US" sz="2400" dirty="0"/>
              <a:t> </a:t>
            </a:r>
            <a:r>
              <a:rPr lang="en-US" sz="2400" dirty="0" smtClean="0"/>
              <a:t>and add following constraints</a:t>
            </a:r>
          </a:p>
          <a:p>
            <a:pPr marL="0" indent="0" algn="ctr">
              <a:buNone/>
            </a:pPr>
            <a:r>
              <a:rPr lang="en-US" sz="2400" dirty="0" smtClean="0"/>
              <a:t>y</a:t>
            </a:r>
            <a:r>
              <a:rPr lang="en-US" sz="2400" baseline="-25000" dirty="0" smtClean="0"/>
              <a:t>12</a:t>
            </a:r>
            <a:r>
              <a:rPr lang="en-US" sz="2400" dirty="0" smtClean="0"/>
              <a:t> ≤ x</a:t>
            </a:r>
            <a:r>
              <a:rPr lang="en-US" sz="2400" baseline="-25000" dirty="0" smtClean="0"/>
              <a:t>1</a:t>
            </a:r>
          </a:p>
          <a:p>
            <a:pPr marL="0" indent="0" algn="ctr">
              <a:buNone/>
            </a:pPr>
            <a:r>
              <a:rPr lang="en-US" sz="2400" dirty="0" smtClean="0"/>
              <a:t>y</a:t>
            </a:r>
            <a:r>
              <a:rPr lang="en-US" sz="2400" baseline="-25000" dirty="0" smtClean="0"/>
              <a:t>12</a:t>
            </a:r>
            <a:r>
              <a:rPr lang="en-US" sz="2400" dirty="0" smtClean="0"/>
              <a:t> ≤ x</a:t>
            </a:r>
            <a:r>
              <a:rPr lang="en-US" sz="2400" baseline="-25000" dirty="0" smtClean="0"/>
              <a:t>2</a:t>
            </a:r>
          </a:p>
          <a:p>
            <a:pPr marL="0" indent="0" algn="ctr">
              <a:buNone/>
            </a:pPr>
            <a:r>
              <a:rPr lang="en-US" sz="2400" dirty="0" smtClean="0"/>
              <a:t>y</a:t>
            </a:r>
            <a:r>
              <a:rPr lang="en-US" sz="2400" baseline="-25000" dirty="0" smtClean="0"/>
              <a:t>12 </a:t>
            </a:r>
            <a:r>
              <a:rPr lang="en-US" sz="2400" dirty="0" smtClean="0"/>
              <a:t>≥ x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+x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-</a:t>
            </a:r>
            <a:r>
              <a:rPr lang="en-US" sz="2400" dirty="0" smtClean="0"/>
              <a:t>1</a:t>
            </a:r>
          </a:p>
          <a:p>
            <a:pPr marL="0" indent="0" algn="ctr">
              <a:buNone/>
            </a:pPr>
            <a:endParaRPr lang="en-US" sz="2400" dirty="0"/>
          </a:p>
          <a:p>
            <a:r>
              <a:rPr lang="en-US" sz="2400" dirty="0" smtClean="0"/>
              <a:t>Increases number of variables and constraints to O(n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),</a:t>
            </a:r>
            <a:r>
              <a:rPr lang="en-US" sz="2400" dirty="0"/>
              <a:t> </a:t>
            </a:r>
            <a:r>
              <a:rPr lang="en-US" sz="2400" dirty="0" smtClean="0"/>
              <a:t>where n is #cores on chip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48558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Energy Optimization </a:t>
            </a:r>
            <a:r>
              <a:rPr lang="en-US" dirty="0" smtClean="0"/>
              <a:t>Approach 2</a:t>
            </a:r>
            <a:br>
              <a:rPr lang="en-US" dirty="0" smtClean="0"/>
            </a:br>
            <a:r>
              <a:rPr lang="en-US" dirty="0" smtClean="0"/>
              <a:t>Parametric Search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E557D-51F3-414A-987B-786F9D52376E}" type="datetime1">
              <a:rPr lang="en-US" smtClean="0"/>
              <a:t>5/7/15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652" y="1472646"/>
            <a:ext cx="5728010" cy="4863783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4067865" y="1899479"/>
            <a:ext cx="3098800" cy="927126"/>
          </a:xfrm>
          <a:custGeom>
            <a:avLst/>
            <a:gdLst>
              <a:gd name="connsiteX0" fmla="*/ 162173 w 2935570"/>
              <a:gd name="connsiteY0" fmla="*/ 266787 h 787513"/>
              <a:gd name="connsiteX1" fmla="*/ 1355973 w 2935570"/>
              <a:gd name="connsiteY1" fmla="*/ 87 h 787513"/>
              <a:gd name="connsiteX2" fmla="*/ 2765673 w 2935570"/>
              <a:gd name="connsiteY2" fmla="*/ 241387 h 787513"/>
              <a:gd name="connsiteX3" fmla="*/ 2778373 w 2935570"/>
              <a:gd name="connsiteY3" fmla="*/ 571587 h 787513"/>
              <a:gd name="connsiteX4" fmla="*/ 1571873 w 2935570"/>
              <a:gd name="connsiteY4" fmla="*/ 787487 h 787513"/>
              <a:gd name="connsiteX5" fmla="*/ 162173 w 2935570"/>
              <a:gd name="connsiteY5" fmla="*/ 558887 h 787513"/>
              <a:gd name="connsiteX6" fmla="*/ 162173 w 2935570"/>
              <a:gd name="connsiteY6" fmla="*/ 266787 h 7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5570" h="787513">
                <a:moveTo>
                  <a:pt x="162173" y="266787"/>
                </a:moveTo>
                <a:cubicBezTo>
                  <a:pt x="361140" y="173654"/>
                  <a:pt x="922056" y="4320"/>
                  <a:pt x="1355973" y="87"/>
                </a:cubicBezTo>
                <a:cubicBezTo>
                  <a:pt x="1789890" y="-4146"/>
                  <a:pt x="2528606" y="146137"/>
                  <a:pt x="2765673" y="241387"/>
                </a:cubicBezTo>
                <a:cubicBezTo>
                  <a:pt x="3002740" y="336637"/>
                  <a:pt x="2977340" y="480570"/>
                  <a:pt x="2778373" y="571587"/>
                </a:cubicBezTo>
                <a:cubicBezTo>
                  <a:pt x="2579406" y="662604"/>
                  <a:pt x="2007906" y="789604"/>
                  <a:pt x="1571873" y="787487"/>
                </a:cubicBezTo>
                <a:cubicBezTo>
                  <a:pt x="1135840" y="785370"/>
                  <a:pt x="395006" y="643554"/>
                  <a:pt x="162173" y="558887"/>
                </a:cubicBezTo>
                <a:cubicBezTo>
                  <a:pt x="-70660" y="474220"/>
                  <a:pt x="-36794" y="359920"/>
                  <a:pt x="162173" y="266787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553200" y="2603500"/>
            <a:ext cx="864462" cy="62230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196802" y="3103219"/>
            <a:ext cx="1141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Power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413500" y="4830837"/>
            <a:ext cx="1004162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166665" y="4620771"/>
            <a:ext cx="1141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Time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380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94200" cy="475615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Sniper Simulator</a:t>
            </a:r>
          </a:p>
          <a:p>
            <a:pPr lvl="1"/>
            <a:r>
              <a:rPr lang="en-US" dirty="0" err="1" smtClean="0"/>
              <a:t>V</a:t>
            </a:r>
            <a:r>
              <a:rPr lang="en-US" baseline="-25000" dirty="0" err="1" smtClean="0"/>
              <a:t>dd</a:t>
            </a:r>
            <a:r>
              <a:rPr lang="en-US" baseline="-25000" dirty="0" smtClean="0"/>
              <a:t> </a:t>
            </a:r>
            <a:r>
              <a:rPr lang="en-US" dirty="0" smtClean="0"/>
              <a:t>=</a:t>
            </a:r>
            <a:r>
              <a:rPr lang="en-US" baseline="-25000" dirty="0" smtClean="0"/>
              <a:t> </a:t>
            </a:r>
            <a:r>
              <a:rPr lang="en-US" dirty="0" smtClean="0"/>
              <a:t>0.765V</a:t>
            </a:r>
            <a:endParaRPr lang="en-US" baseline="-25000" dirty="0" smtClean="0"/>
          </a:p>
          <a:p>
            <a:pPr lvl="1"/>
            <a:r>
              <a:rPr lang="en-US" dirty="0" smtClean="0"/>
              <a:t>36 cores on chip</a:t>
            </a:r>
          </a:p>
          <a:p>
            <a:pPr lvl="1"/>
            <a:r>
              <a:rPr lang="en-US" dirty="0" smtClean="0"/>
              <a:t>Results across 25 chips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Applications</a:t>
            </a:r>
          </a:p>
          <a:p>
            <a:pPr lvl="1"/>
            <a:r>
              <a:rPr lang="en-US" dirty="0" err="1" smtClean="0"/>
              <a:t>miniMD</a:t>
            </a:r>
            <a:endParaRPr lang="en-US" dirty="0" smtClean="0"/>
          </a:p>
          <a:p>
            <a:pPr lvl="2"/>
            <a:r>
              <a:rPr lang="en-US" dirty="0" smtClean="0"/>
              <a:t>Molecular dynamics </a:t>
            </a:r>
            <a:r>
              <a:rPr lang="en-US" dirty="0" err="1" smtClean="0"/>
              <a:t>miniapp</a:t>
            </a:r>
            <a:endParaRPr lang="en-US" dirty="0" smtClean="0"/>
          </a:p>
          <a:p>
            <a:pPr lvl="2"/>
            <a:r>
              <a:rPr lang="en-US" dirty="0" smtClean="0"/>
              <a:t>Computationally intensive</a:t>
            </a:r>
          </a:p>
          <a:p>
            <a:pPr lvl="1"/>
            <a:r>
              <a:rPr lang="en-US" dirty="0" smtClean="0"/>
              <a:t>Jacobi </a:t>
            </a:r>
          </a:p>
          <a:p>
            <a:pPr lvl="2"/>
            <a:r>
              <a:rPr lang="en-US" dirty="0" smtClean="0"/>
              <a:t>3D stencil code</a:t>
            </a:r>
          </a:p>
          <a:p>
            <a:pPr lvl="2"/>
            <a:r>
              <a:rPr lang="en-US" dirty="0" smtClean="0"/>
              <a:t>Memory intensive</a:t>
            </a:r>
          </a:p>
          <a:p>
            <a:pPr lvl="2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994B-0ADB-FA4D-8915-BE9B6639E206}" type="datetime1">
              <a:rPr lang="en-US" smtClean="0"/>
              <a:t>5/7/15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17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86300" y="1417638"/>
            <a:ext cx="4457700" cy="4938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 smtClean="0"/>
              <a:t>Heuristics</a:t>
            </a:r>
          </a:p>
          <a:p>
            <a:pPr lvl="1"/>
            <a:r>
              <a:rPr lang="en-US" sz="2400" dirty="0" err="1" smtClean="0"/>
              <a:t>MinFreq</a:t>
            </a:r>
            <a:r>
              <a:rPr lang="en-US" sz="2400" dirty="0" smtClean="0"/>
              <a:t> heuristic</a:t>
            </a:r>
          </a:p>
          <a:p>
            <a:pPr lvl="1"/>
            <a:r>
              <a:rPr lang="en-US" sz="2400" dirty="0" err="1" smtClean="0"/>
              <a:t>MaxFreq</a:t>
            </a:r>
            <a:r>
              <a:rPr lang="en-US" sz="2400" dirty="0" smtClean="0"/>
              <a:t> heuristic</a:t>
            </a:r>
          </a:p>
          <a:p>
            <a:pPr lvl="1"/>
            <a:r>
              <a:rPr lang="en-US" sz="2400" dirty="0" err="1" smtClean="0"/>
              <a:t>GoodCores</a:t>
            </a:r>
            <a:r>
              <a:rPr lang="en-US" sz="2400" dirty="0" smtClean="0"/>
              <a:t> heuristic</a:t>
            </a:r>
          </a:p>
          <a:p>
            <a:pPr lvl="1"/>
            <a:endParaRPr lang="en-US" sz="2400" dirty="0" smtClean="0"/>
          </a:p>
          <a:p>
            <a:r>
              <a:rPr lang="en-US" sz="2700" dirty="0" smtClean="0"/>
              <a:t>Integer Linear Program (ILP) Solver</a:t>
            </a:r>
          </a:p>
          <a:p>
            <a:pPr lvl="1"/>
            <a:r>
              <a:rPr lang="en-US" sz="2400" dirty="0" err="1" smtClean="0"/>
              <a:t>Gurobi</a:t>
            </a:r>
            <a:endParaRPr lang="en-US" sz="2400" dirty="0" smtClean="0"/>
          </a:p>
          <a:p>
            <a:pPr lvl="1"/>
            <a:r>
              <a:rPr lang="en-US" sz="2400" dirty="0" smtClean="0"/>
              <a:t>Uses branch-and-bound</a:t>
            </a: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5537201"/>
            <a:ext cx="533400" cy="6255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00" y="4486424"/>
            <a:ext cx="685800" cy="7563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9046" y="5839224"/>
            <a:ext cx="1466724" cy="4677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t="1" b="62074"/>
          <a:stretch/>
        </p:blipFill>
        <p:spPr>
          <a:xfrm>
            <a:off x="5574724" y="5789849"/>
            <a:ext cx="1409301" cy="5665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1200" y="1511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48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Results</a:t>
            </a:r>
            <a:br>
              <a:rPr lang="en-US" sz="3200" dirty="0" smtClean="0"/>
            </a:br>
            <a:r>
              <a:rPr lang="en-US" sz="3200" dirty="0" smtClean="0"/>
              <a:t>Comparison of different scheduling methods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8D0C-6782-5F45-A081-318EA2FF0FD0}" type="datetime1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18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0" y="1417638"/>
            <a:ext cx="5583402" cy="456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99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Results</a:t>
            </a:r>
            <a:br>
              <a:rPr lang="en-US" sz="3200" dirty="0" smtClean="0"/>
            </a:br>
            <a:r>
              <a:rPr lang="en-US" sz="3200" dirty="0" smtClean="0"/>
              <a:t>Performance Optimization Under Power Budget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F42E-76EA-FF45-8AA0-AA35E20C1F92}" type="datetime1">
              <a:rPr lang="en-US" smtClean="0"/>
              <a:t>5/7/15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19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739900"/>
            <a:ext cx="9181224" cy="34578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90800" y="5397500"/>
            <a:ext cx="447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Up to 2.5x better performance!</a:t>
            </a:r>
            <a:endParaRPr lang="en-US" sz="2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042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charset="2"/>
              <a:buChar char="q"/>
            </a:pPr>
            <a:r>
              <a:rPr lang="en-US" sz="4400" dirty="0" smtClean="0"/>
              <a:t>Introduction </a:t>
            </a:r>
            <a:endParaRPr lang="en-US" sz="4400" dirty="0"/>
          </a:p>
          <a:p>
            <a:pPr>
              <a:buFont typeface="Wingdings" charset="2"/>
              <a:buChar char="q"/>
            </a:pPr>
            <a:r>
              <a:rPr lang="en-US" sz="4400" dirty="0"/>
              <a:t>Problem Statement </a:t>
            </a:r>
            <a:endParaRPr lang="en-US" sz="4400" dirty="0" smtClean="0"/>
          </a:p>
          <a:p>
            <a:pPr>
              <a:buFont typeface="Wingdings" charset="2"/>
              <a:buChar char="q"/>
            </a:pPr>
            <a:r>
              <a:rPr lang="en-US" sz="4400" dirty="0" smtClean="0"/>
              <a:t>Framework Overview</a:t>
            </a:r>
            <a:endParaRPr lang="en-US" sz="4400" dirty="0" smtClean="0"/>
          </a:p>
          <a:p>
            <a:pPr>
              <a:buFont typeface="Wingdings" charset="2"/>
              <a:buChar char="q"/>
            </a:pPr>
            <a:r>
              <a:rPr lang="en-US" sz="4400" dirty="0" smtClean="0"/>
              <a:t>Power &amp; Energy Optimization</a:t>
            </a:r>
          </a:p>
          <a:p>
            <a:pPr>
              <a:buFont typeface="Wingdings" charset="2"/>
              <a:buChar char="q"/>
            </a:pPr>
            <a:r>
              <a:rPr lang="en-US" sz="4400" dirty="0" smtClean="0"/>
              <a:t>Results</a:t>
            </a:r>
          </a:p>
          <a:p>
            <a:pPr>
              <a:buFont typeface="Wingdings" charset="2"/>
              <a:buChar char="q"/>
            </a:pPr>
            <a:r>
              <a:rPr lang="en-US" sz="4400" dirty="0" smtClean="0"/>
              <a:t>Conclusion</a:t>
            </a:r>
            <a:endParaRPr lang="en-US" sz="4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AA84E-8B6D-6B43-9F65-7BDE761FC676}" type="datetime1">
              <a:rPr lang="en-US" smtClean="0"/>
              <a:t>5/7/15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9127" y="6356350"/>
            <a:ext cx="5341295" cy="365125"/>
          </a:xfrm>
        </p:spPr>
        <p:txBody>
          <a:bodyPr/>
          <a:lstStyle/>
          <a:p>
            <a:r>
              <a:rPr lang="en-US" smtClean="0"/>
              <a:t>Variation Aware Scheduling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49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446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</a:t>
            </a:r>
            <a:br>
              <a:rPr lang="en-US" sz="3200" dirty="0" smtClean="0"/>
            </a:br>
            <a:r>
              <a:rPr lang="en-US" sz="3200" dirty="0" smtClean="0"/>
              <a:t>Energy Optimization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F42E-76EA-FF45-8AA0-AA35E20C1F92}" type="datetime1">
              <a:rPr lang="en-US" smtClean="0"/>
              <a:t>5/7/15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952500"/>
            <a:ext cx="7023100" cy="51829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76600" y="6013450"/>
            <a:ext cx="283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7.8% savings in energy!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10" name="Straight Arrow Connector 9"/>
          <p:cNvCxnSpPr>
            <a:endCxn id="8" idx="0"/>
          </p:cNvCxnSpPr>
          <p:nvPr/>
        </p:nvCxnSpPr>
        <p:spPr>
          <a:xfrm>
            <a:off x="2705100" y="5422900"/>
            <a:ext cx="1987550" cy="59055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841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Results</a:t>
            </a:r>
            <a:br>
              <a:rPr lang="en-US" sz="3200" dirty="0" smtClean="0"/>
            </a:br>
            <a:r>
              <a:rPr lang="en-US" sz="3200" dirty="0" smtClean="0"/>
              <a:t>Solution Time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Exhaustive evaluation of all configurations</a:t>
            </a:r>
          </a:p>
          <a:p>
            <a:pPr lvl="1"/>
            <a:r>
              <a:rPr lang="en-US" dirty="0" smtClean="0"/>
              <a:t>Takes 74 hours on 8 cores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Performance optimization under power budget</a:t>
            </a:r>
          </a:p>
          <a:p>
            <a:pPr lvl="1"/>
            <a:r>
              <a:rPr lang="en-US" dirty="0" smtClean="0"/>
              <a:t>Less than 37 milliseconds</a:t>
            </a:r>
          </a:p>
          <a:p>
            <a:pPr lvl="1"/>
            <a:endParaRPr lang="en-US" dirty="0"/>
          </a:p>
          <a:p>
            <a:r>
              <a:rPr lang="en-US" dirty="0" smtClean="0"/>
              <a:t>Energy optimization with timing constraints</a:t>
            </a:r>
          </a:p>
          <a:p>
            <a:pPr lvl="1"/>
            <a:r>
              <a:rPr lang="en-US" dirty="0" smtClean="0"/>
              <a:t>Less than 1.5 seconds</a:t>
            </a:r>
          </a:p>
          <a:p>
            <a:pPr lvl="1"/>
            <a:endParaRPr lang="en-US" dirty="0"/>
          </a:p>
          <a:p>
            <a:pPr marL="457200" lvl="1" indent="0" algn="ctr">
              <a:buNone/>
            </a:pPr>
            <a:r>
              <a:rPr lang="en-US" b="1" dirty="0" smtClean="0">
                <a:solidFill>
                  <a:srgbClr val="008000"/>
                </a:solidFill>
              </a:rPr>
              <a:t>Negligible Overhead!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F42E-76EA-FF45-8AA0-AA35E20C1F92}" type="datetime1">
              <a:rPr lang="en-US" smtClean="0"/>
              <a:t>5/7/15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43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Programming </a:t>
            </a:r>
            <a:r>
              <a:rPr lang="en-US" dirty="0" smtClean="0"/>
              <a:t>Systems for Variation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9000" cy="4525963"/>
          </a:xfrm>
        </p:spPr>
        <p:txBody>
          <a:bodyPr>
            <a:normAutofit/>
          </a:bodyPr>
          <a:lstStyle/>
          <a:p>
            <a:r>
              <a:rPr lang="en-US" i="1" dirty="0" smtClean="0"/>
              <a:t>Problem</a:t>
            </a:r>
          </a:p>
          <a:p>
            <a:pPr lvl="1"/>
            <a:r>
              <a:rPr lang="en-US" dirty="0" smtClean="0"/>
              <a:t>HPC applications are highly synchronized</a:t>
            </a:r>
          </a:p>
          <a:p>
            <a:pPr lvl="1"/>
            <a:r>
              <a:rPr lang="en-US" dirty="0" smtClean="0"/>
              <a:t>Speed determined by speed of slowest processor</a:t>
            </a:r>
          </a:p>
          <a:p>
            <a:r>
              <a:rPr lang="en-US" i="1" dirty="0" smtClean="0"/>
              <a:t>Solution</a:t>
            </a:r>
          </a:p>
          <a:p>
            <a:pPr lvl="1"/>
            <a:r>
              <a:rPr lang="en-US" dirty="0" smtClean="0"/>
              <a:t>Do overdecomposition of work (e.g. Charm++)</a:t>
            </a:r>
          </a:p>
          <a:p>
            <a:pPr lvl="1"/>
            <a:r>
              <a:rPr lang="en-US" dirty="0" smtClean="0"/>
              <a:t>Load Balance according to core </a:t>
            </a:r>
            <a:r>
              <a:rPr lang="en-US" dirty="0" smtClean="0"/>
              <a:t>speeds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8763C-1406-D642-98D3-C835BC9E5CDB}" type="datetime1">
              <a:rPr lang="en-US" smtClean="0"/>
              <a:t>5/7/15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28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Programming </a:t>
            </a:r>
            <a:r>
              <a:rPr lang="en-US" dirty="0" smtClean="0"/>
              <a:t>Systems</a:t>
            </a:r>
            <a:r>
              <a:rPr lang="en-US" dirty="0"/>
              <a:t> </a:t>
            </a:r>
            <a:r>
              <a:rPr lang="en-US" dirty="0" smtClean="0"/>
              <a:t>for V</a:t>
            </a:r>
            <a:r>
              <a:rPr lang="en-US" dirty="0" smtClean="0"/>
              <a:t>ariation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/>
              <a:t>Handling Load Imbalance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90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Overdecomposition </a:t>
            </a:r>
            <a:r>
              <a:rPr lang="en-US" sz="2400" dirty="0" smtClean="0"/>
              <a:t>ratio of 16 =&gt; 2-6% load imbalance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No changes required in application code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FAEB5-10BD-D840-97D3-4EA1AA48C5B4}" type="datetime1">
              <a:rPr lang="en-US" smtClean="0"/>
              <a:t>5/7/15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 descr="sum_lo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154680"/>
            <a:ext cx="502920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99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Negligible overhead</a:t>
            </a:r>
          </a:p>
          <a:p>
            <a:pPr lvl="1"/>
            <a:r>
              <a:rPr lang="en-US" dirty="0" smtClean="0"/>
              <a:t>O(n) samples required</a:t>
            </a:r>
          </a:p>
          <a:p>
            <a:pPr lvl="1"/>
            <a:r>
              <a:rPr lang="en-US" dirty="0" smtClean="0"/>
              <a:t>Performance </a:t>
            </a:r>
            <a:r>
              <a:rPr lang="en-US" dirty="0"/>
              <a:t>m</a:t>
            </a:r>
            <a:r>
              <a:rPr lang="en-US" dirty="0" smtClean="0"/>
              <a:t>odels developed with negligible overhead</a:t>
            </a:r>
          </a:p>
          <a:p>
            <a:r>
              <a:rPr lang="en-US" dirty="0" smtClean="0"/>
              <a:t>ILP solvers </a:t>
            </a:r>
            <a:r>
              <a:rPr lang="en-US" dirty="0" smtClean="0"/>
              <a:t>for power and energy optimizations</a:t>
            </a:r>
            <a:endParaRPr lang="en-US" dirty="0" smtClean="0"/>
          </a:p>
          <a:p>
            <a:pPr lvl="1"/>
            <a:r>
              <a:rPr lang="en-US" dirty="0" smtClean="0"/>
              <a:t>Significant </a:t>
            </a:r>
            <a:r>
              <a:rPr lang="en-US" dirty="0" smtClean="0"/>
              <a:t>improvement as </a:t>
            </a:r>
            <a:r>
              <a:rPr lang="en-US" dirty="0" smtClean="0"/>
              <a:t>compared to sub-optimal heuristics</a:t>
            </a:r>
          </a:p>
          <a:p>
            <a:r>
              <a:rPr lang="en-US" dirty="0" smtClean="0"/>
              <a:t>No extra compute resources required</a:t>
            </a:r>
          </a:p>
          <a:p>
            <a:pPr lvl="1"/>
            <a:r>
              <a:rPr lang="en-US" dirty="0" smtClean="0"/>
              <a:t>Solve ILPs on respective chips prior to job execution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67C7-20F9-E146-A068-25B1FB352600}" type="datetime1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84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Further improvement of </a:t>
            </a:r>
            <a:r>
              <a:rPr lang="en-US" sz="2800" dirty="0" smtClean="0"/>
              <a:t>performance </a:t>
            </a:r>
            <a:r>
              <a:rPr lang="en-US" sz="2800" dirty="0" smtClean="0"/>
              <a:t>models</a:t>
            </a:r>
          </a:p>
          <a:p>
            <a:r>
              <a:rPr lang="en-US" sz="2800" dirty="0" smtClean="0"/>
              <a:t>Evaluate approach with even larger number of cores</a:t>
            </a:r>
          </a:p>
          <a:p>
            <a:r>
              <a:rPr lang="en-US" sz="2800" dirty="0" smtClean="0"/>
              <a:t>Apply </a:t>
            </a:r>
            <a:r>
              <a:rPr lang="en-US" sz="2800" dirty="0" smtClean="0"/>
              <a:t>to other HPC applications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E13CA-01FE-2D46-A5D2-E9143DD51FE1}" type="datetime1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22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Publications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1900"/>
            <a:ext cx="8229600" cy="5562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700" dirty="0">
                <a:hlinkClick r:id="rId2"/>
              </a:rPr>
              <a:t>http://charm.cs.uiuc.edu/research/</a:t>
            </a:r>
            <a:r>
              <a:rPr lang="en-US" sz="1700" dirty="0" smtClean="0">
                <a:hlinkClick r:id="rId2"/>
              </a:rPr>
              <a:t>energy</a:t>
            </a:r>
            <a:endParaRPr lang="en-US" sz="1700" dirty="0"/>
          </a:p>
          <a:p>
            <a:r>
              <a:rPr lang="en-US" sz="1700" dirty="0"/>
              <a:t>[PMAM 15]. Energy-efficient </a:t>
            </a:r>
            <a:r>
              <a:rPr lang="en-US" sz="1700" dirty="0" smtClean="0"/>
              <a:t>Computing </a:t>
            </a:r>
            <a:r>
              <a:rPr lang="en-US" sz="1700" dirty="0"/>
              <a:t>for HPC </a:t>
            </a:r>
            <a:r>
              <a:rPr lang="en-US" sz="1700" dirty="0" smtClean="0"/>
              <a:t>Workloads </a:t>
            </a:r>
            <a:r>
              <a:rPr lang="en-US" sz="1700" dirty="0"/>
              <a:t>on Heterogeneous </a:t>
            </a:r>
            <a:r>
              <a:rPr lang="en-US" sz="1700" dirty="0" err="1"/>
              <a:t>Manycore</a:t>
            </a:r>
            <a:r>
              <a:rPr lang="en-US" sz="1700" dirty="0"/>
              <a:t> Chips. Langer et al. </a:t>
            </a:r>
            <a:r>
              <a:rPr lang="en-US" sz="1700" dirty="0">
                <a:hlinkClick r:id="rId3"/>
              </a:rPr>
              <a:t>pdf</a:t>
            </a:r>
            <a:endParaRPr lang="en-US" sz="1700" dirty="0"/>
          </a:p>
          <a:p>
            <a:r>
              <a:rPr lang="en-US" sz="1700" dirty="0"/>
              <a:t>[SC 14]. Maximizing Throughput of Overprovisioned Data Center Under a Strict Power Budget. Sarood et al. </a:t>
            </a:r>
            <a:r>
              <a:rPr lang="en-US" sz="1700" dirty="0">
                <a:hlinkClick r:id="rId4"/>
              </a:rPr>
              <a:t>pdf</a:t>
            </a:r>
            <a:endParaRPr lang="en-US" sz="1700" dirty="0"/>
          </a:p>
          <a:p>
            <a:r>
              <a:rPr lang="en-US" sz="1700" dirty="0"/>
              <a:t>[TOPC 14]. Power Management of Extreme-scale Networks with On/Off Links in Runtime Systems. </a:t>
            </a:r>
            <a:r>
              <a:rPr lang="en-US" sz="1700" dirty="0" err="1"/>
              <a:t>Ehsan</a:t>
            </a:r>
            <a:r>
              <a:rPr lang="en-US" sz="1700" dirty="0"/>
              <a:t> et al. </a:t>
            </a:r>
            <a:r>
              <a:rPr lang="en-US" sz="1700" dirty="0">
                <a:hlinkClick r:id="rId5"/>
              </a:rPr>
              <a:t>pdf</a:t>
            </a:r>
            <a:endParaRPr lang="en-US" sz="1700" dirty="0"/>
          </a:p>
          <a:p>
            <a:r>
              <a:rPr lang="en-US" sz="1700" dirty="0"/>
              <a:t>[SC 14]. Using an Adaptive Runtime System to Reconfigure the Cache Hierarchy. </a:t>
            </a:r>
            <a:r>
              <a:rPr lang="en-US" sz="1700" dirty="0" err="1"/>
              <a:t>Ehsan</a:t>
            </a:r>
            <a:r>
              <a:rPr lang="en-US" sz="1700" dirty="0"/>
              <a:t> et al. </a:t>
            </a:r>
            <a:r>
              <a:rPr lang="en-US" sz="1700" dirty="0">
                <a:hlinkClick r:id="rId6"/>
              </a:rPr>
              <a:t>pdf</a:t>
            </a:r>
            <a:endParaRPr lang="en-US" sz="1700" dirty="0"/>
          </a:p>
          <a:p>
            <a:r>
              <a:rPr lang="en-US" sz="1700" dirty="0"/>
              <a:t>[SC 13]. A Cool Way of Improving the Reliability of HPC Machines. Sarood et al. </a:t>
            </a:r>
            <a:r>
              <a:rPr lang="en-US" sz="1700" dirty="0">
                <a:hlinkClick r:id="rId7"/>
              </a:rPr>
              <a:t>pdf</a:t>
            </a:r>
            <a:endParaRPr lang="en-US" sz="1700" dirty="0"/>
          </a:p>
          <a:p>
            <a:r>
              <a:rPr lang="en-US" sz="1700" dirty="0"/>
              <a:t>[CLUSTER 13]. Thermal Aware Automated Load Balancing for HPC Applications. </a:t>
            </a:r>
            <a:r>
              <a:rPr lang="en-US" sz="1700" dirty="0" err="1"/>
              <a:t>Harshitha</a:t>
            </a:r>
            <a:r>
              <a:rPr lang="en-US" sz="1700" dirty="0"/>
              <a:t> et al. </a:t>
            </a:r>
            <a:r>
              <a:rPr lang="en-US" sz="1700" dirty="0">
                <a:hlinkClick r:id="rId8"/>
              </a:rPr>
              <a:t>pdf</a:t>
            </a:r>
            <a:endParaRPr lang="en-US" sz="1700" dirty="0"/>
          </a:p>
          <a:p>
            <a:r>
              <a:rPr lang="en-US" sz="1700" dirty="0"/>
              <a:t>[IEEE TC 12]. Cool Load Balancing for High Performance Computing Data Centers. Sarood et al. </a:t>
            </a:r>
            <a:r>
              <a:rPr lang="en-US" sz="1700" dirty="0">
                <a:hlinkClick r:id="rId9"/>
              </a:rPr>
              <a:t>pdf</a:t>
            </a:r>
            <a:endParaRPr lang="en-US" sz="1700" dirty="0"/>
          </a:p>
          <a:p>
            <a:r>
              <a:rPr lang="en-US" sz="1700" dirty="0"/>
              <a:t>[SC 12]. A Cool Load Balancer for Parallel Applications. Sarood et al. </a:t>
            </a:r>
            <a:r>
              <a:rPr lang="en-US" sz="1700" dirty="0">
                <a:hlinkClick r:id="rId10"/>
              </a:rPr>
              <a:t>pdf</a:t>
            </a:r>
            <a:endParaRPr lang="en-US" sz="1700" dirty="0"/>
          </a:p>
          <a:p>
            <a:r>
              <a:rPr lang="en-US" sz="1700" dirty="0"/>
              <a:t>[CLUSTER 12]. Meta-Balancer: Automated Load Balancing Invocation Based on Application Characteristics. </a:t>
            </a:r>
            <a:r>
              <a:rPr lang="en-US" sz="1700" dirty="0" err="1"/>
              <a:t>Harshitha</a:t>
            </a:r>
            <a:r>
              <a:rPr lang="en-US" sz="1700" dirty="0"/>
              <a:t> et al. </a:t>
            </a:r>
            <a:r>
              <a:rPr lang="en-US" sz="1700" dirty="0" smtClean="0">
                <a:hlinkClick r:id="rId11"/>
              </a:rPr>
              <a:t>pdf</a:t>
            </a:r>
            <a:endParaRPr lang="en-US" sz="17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F42E-76EA-FF45-8AA0-AA35E20C1F92}" type="datetime1">
              <a:rPr lang="en-US" smtClean="0"/>
              <a:t>5/7/15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62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62077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Variation Aware Scheduling for HPC Systems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347" y="3406743"/>
            <a:ext cx="8474855" cy="3451257"/>
          </a:xfrm>
        </p:spPr>
        <p:txBody>
          <a:bodyPr>
            <a:normAutofit fontScale="62500" lnSpcReduction="20000"/>
          </a:bodyPr>
          <a:lstStyle/>
          <a:p>
            <a:r>
              <a:rPr lang="en-US" sz="2800" dirty="0" smtClean="0"/>
              <a:t>	</a:t>
            </a:r>
            <a:r>
              <a:rPr lang="en-US" sz="3400" b="1" dirty="0" smtClean="0">
                <a:solidFill>
                  <a:schemeClr val="tx1"/>
                </a:solidFill>
              </a:rPr>
              <a:t>Akhil Langer</a:t>
            </a:r>
            <a:r>
              <a:rPr lang="en-US" sz="3400" dirty="0" smtClean="0">
                <a:solidFill>
                  <a:schemeClr val="tx1"/>
                </a:solidFill>
              </a:rPr>
              <a:t>, </a:t>
            </a:r>
            <a:r>
              <a:rPr lang="en-US" sz="3400" dirty="0" err="1" smtClean="0">
                <a:solidFill>
                  <a:schemeClr val="tx1"/>
                </a:solidFill>
              </a:rPr>
              <a:t>Ehsan</a:t>
            </a:r>
            <a:r>
              <a:rPr lang="en-US" sz="3400" dirty="0" smtClean="0">
                <a:solidFill>
                  <a:schemeClr val="tx1"/>
                </a:solidFill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</a:rPr>
              <a:t>Totoni</a:t>
            </a:r>
            <a:r>
              <a:rPr lang="en-US" sz="3400" dirty="0" smtClean="0">
                <a:solidFill>
                  <a:schemeClr val="tx1"/>
                </a:solidFill>
              </a:rPr>
              <a:t>, </a:t>
            </a:r>
            <a:r>
              <a:rPr lang="en-US" sz="3400" dirty="0" err="1" smtClean="0">
                <a:solidFill>
                  <a:schemeClr val="tx1"/>
                </a:solidFill>
              </a:rPr>
              <a:t>Udatta</a:t>
            </a:r>
            <a:r>
              <a:rPr lang="en-US" sz="3400" dirty="0" smtClean="0">
                <a:solidFill>
                  <a:schemeClr val="tx1"/>
                </a:solidFill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</a:rPr>
              <a:t>Palekar</a:t>
            </a:r>
            <a:r>
              <a:rPr lang="en-US" sz="3400" dirty="0" smtClean="0">
                <a:solidFill>
                  <a:schemeClr val="tx1"/>
                </a:solidFill>
              </a:rPr>
              <a:t>*, Laxmikant (Sanjay) V. Kale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Parallel Programming Laboratory, Department of Computer Science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*Department of Business Administration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University of Illinois at Urbana-Champaign</a:t>
            </a:r>
          </a:p>
          <a:p>
            <a:r>
              <a:rPr lang="en-US" sz="2800" b="1" dirty="0">
                <a:hlinkClick r:id="rId3"/>
              </a:rPr>
              <a:t>http://charm.cs.uiuc.edu/research/</a:t>
            </a:r>
            <a:r>
              <a:rPr lang="en-US" sz="2800" b="1" dirty="0" smtClean="0">
                <a:hlinkClick r:id="rId3"/>
              </a:rPr>
              <a:t>energy</a:t>
            </a:r>
            <a:endParaRPr lang="en-US" sz="2800" b="1" dirty="0" smtClean="0"/>
          </a:p>
          <a:p>
            <a:endParaRPr lang="en-US" sz="2800" b="1" dirty="0"/>
          </a:p>
          <a:p>
            <a:endParaRPr lang="en-US" sz="2800" b="1" dirty="0" smtClean="0"/>
          </a:p>
          <a:p>
            <a:endParaRPr lang="en-US" sz="2800" b="1" dirty="0"/>
          </a:p>
          <a:p>
            <a:endParaRPr lang="en-US" sz="2800" b="1" dirty="0" smtClean="0"/>
          </a:p>
          <a:p>
            <a:endParaRPr lang="en-US" sz="2800" b="1" dirty="0"/>
          </a:p>
          <a:p>
            <a:r>
              <a:rPr lang="en-US" sz="2800" b="1" dirty="0" smtClean="0"/>
              <a:t>May 7-8, 2015</a:t>
            </a:r>
          </a:p>
          <a:p>
            <a:r>
              <a:rPr lang="en-US" sz="2800" b="1" dirty="0" smtClean="0"/>
              <a:t>Champaign, Illinois, USA</a:t>
            </a:r>
            <a:endParaRPr lang="en-US" sz="2800" b="1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6185" y="224622"/>
            <a:ext cx="2984500" cy="1041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9940" y="223606"/>
            <a:ext cx="804834" cy="1042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340" y="4995474"/>
            <a:ext cx="4290060" cy="1143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1441089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/>
              <a:t>QUESTIONS</a:t>
            </a:r>
            <a:r>
              <a:rPr lang="en-US" sz="3200" b="1" dirty="0" smtClean="0"/>
              <a:t>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69820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Huge energy consumption of data centers</a:t>
            </a:r>
          </a:p>
          <a:p>
            <a:pPr lvl="1"/>
            <a:r>
              <a:rPr lang="en-US" dirty="0" smtClean="0"/>
              <a:t>20MW power @ $</a:t>
            </a:r>
            <a:r>
              <a:rPr lang="en-US" dirty="0" smtClean="0"/>
              <a:t>0.07 </a:t>
            </a:r>
            <a:r>
              <a:rPr lang="en-US" dirty="0" smtClean="0"/>
              <a:t>per KWh, costs </a:t>
            </a:r>
            <a:r>
              <a:rPr lang="en-US" dirty="0" smtClean="0"/>
              <a:t>$1 </a:t>
            </a:r>
            <a:r>
              <a:rPr lang="en-US" dirty="0" smtClean="0"/>
              <a:t>M per month</a:t>
            </a:r>
          </a:p>
          <a:p>
            <a:pPr lvl="1"/>
            <a:r>
              <a:rPr lang="en-US" dirty="0" smtClean="0"/>
              <a:t>Power and energy </a:t>
            </a:r>
            <a:r>
              <a:rPr lang="en-US" dirty="0" smtClean="0"/>
              <a:t>efficiency identified </a:t>
            </a:r>
            <a:r>
              <a:rPr lang="en-US" dirty="0" smtClean="0"/>
              <a:t>by DOE as </a:t>
            </a:r>
            <a:r>
              <a:rPr lang="en-US" dirty="0" smtClean="0"/>
              <a:t>a major </a:t>
            </a:r>
            <a:r>
              <a:rPr lang="en-US" dirty="0" smtClean="0"/>
              <a:t>challenge to achieve </a:t>
            </a:r>
            <a:r>
              <a:rPr lang="en-US" dirty="0" err="1" smtClean="0"/>
              <a:t>exascale</a:t>
            </a:r>
            <a:endParaRPr lang="en-US" dirty="0" smtClean="0"/>
          </a:p>
          <a:p>
            <a:pPr lvl="1"/>
            <a:r>
              <a:rPr lang="en-US" dirty="0" smtClean="0"/>
              <a:t>Chips with low voltage operation have high energy efficiency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AD8F8-8CA4-B84A-A675-AA6B2E77D5F3}" type="datetime1">
              <a:rPr lang="en-US" smtClean="0"/>
              <a:t>5/7/15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2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 voltage operation</a:t>
            </a:r>
          </a:p>
          <a:p>
            <a:pPr lvl="1"/>
            <a:r>
              <a:rPr lang="en-US" sz="2600" dirty="0" smtClean="0"/>
              <a:t>For high energy efficiency</a:t>
            </a:r>
          </a:p>
          <a:p>
            <a:pPr lvl="1"/>
            <a:r>
              <a:rPr lang="en-US" sz="2600" dirty="0" smtClean="0"/>
              <a:t>For example, 10x increase in energy efficiency near threshold voltage</a:t>
            </a:r>
          </a:p>
          <a:p>
            <a:r>
              <a:rPr lang="en-US" dirty="0" smtClean="0"/>
              <a:t>But</a:t>
            </a:r>
          </a:p>
          <a:p>
            <a:pPr lvl="1"/>
            <a:r>
              <a:rPr lang="en-US" dirty="0" smtClean="0"/>
              <a:t>Variation in CMOS manufacturing process</a:t>
            </a:r>
          </a:p>
          <a:p>
            <a:pPr lvl="1"/>
            <a:r>
              <a:rPr lang="en-US" sz="2600" dirty="0" smtClean="0"/>
              <a:t>Low voltage operation introduces variability on chip</a:t>
            </a:r>
          </a:p>
          <a:p>
            <a:pPr lvl="1"/>
            <a:r>
              <a:rPr lang="en-US" sz="2600" dirty="0" smtClean="0"/>
              <a:t>Cores have different frequencies and power consumption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F6D5-F4DD-D04D-9E3F-406B8DF36C74}" type="datetime1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64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Variation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 voltage operation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0AF3-1884-4C46-8D9C-793C93D83726}" type="datetime1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 descr="freq_va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638" y="2202516"/>
            <a:ext cx="5563890" cy="4172917"/>
          </a:xfrm>
          <a:prstGeom prst="rect">
            <a:avLst/>
          </a:prstGeom>
        </p:spPr>
      </p:pic>
      <p:pic>
        <p:nvPicPr>
          <p:cNvPr id="9" name="Picture 8" descr="chi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073" y="2300141"/>
            <a:ext cx="4555236" cy="39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85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Not optimal to use all cores on chip for execution</a:t>
            </a:r>
          </a:p>
          <a:p>
            <a:pPr lvl="1"/>
            <a:r>
              <a:rPr lang="en-US" dirty="0" smtClean="0"/>
              <a:t>Shared resources cause contention</a:t>
            </a:r>
          </a:p>
          <a:p>
            <a:pPr lvl="1"/>
            <a:r>
              <a:rPr lang="en-US" dirty="0" smtClean="0"/>
              <a:t>High energy consumption</a:t>
            </a:r>
          </a:p>
          <a:p>
            <a:r>
              <a:rPr lang="en-US" dirty="0" smtClean="0"/>
              <a:t>A configuration</a:t>
            </a:r>
            <a:r>
              <a:rPr lang="en-US" dirty="0"/>
              <a:t> </a:t>
            </a:r>
            <a:r>
              <a:rPr lang="en-US" dirty="0" smtClean="0"/>
              <a:t>is defined as the cores on which the application is run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 smtClean="0"/>
              <a:t>Determine </a:t>
            </a:r>
            <a:r>
              <a:rPr lang="en-US" i="1" dirty="0" smtClean="0"/>
              <a:t>optimal configuration that </a:t>
            </a:r>
            <a:endParaRPr lang="en-US" i="1" dirty="0" smtClean="0"/>
          </a:p>
          <a:p>
            <a:r>
              <a:rPr lang="en-US" i="1" dirty="0"/>
              <a:t>maximizes performance under a fixed power </a:t>
            </a:r>
            <a:r>
              <a:rPr lang="en-US" i="1" dirty="0" smtClean="0"/>
              <a:t>budget for the chip</a:t>
            </a:r>
            <a:endParaRPr lang="en-US" i="1" dirty="0" smtClean="0"/>
          </a:p>
          <a:p>
            <a:r>
              <a:rPr lang="en-US" i="1" dirty="0" smtClean="0"/>
              <a:t>minimizes </a:t>
            </a:r>
            <a:r>
              <a:rPr lang="en-US" i="1" dirty="0" smtClean="0"/>
              <a:t>energy consumption (with optional timing constraints) of the chip for a given </a:t>
            </a:r>
            <a:r>
              <a:rPr lang="en-US" i="1" dirty="0" smtClean="0"/>
              <a:t>application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53FD6-6325-FA42-8355-B91008876AE2}" type="datetime1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67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Framework Overview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6B0A8-3C44-984A-8ECF-E4811B79FE18}" type="datetime1">
              <a:rPr lang="en-US" smtClean="0"/>
              <a:t>5/7/15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 descr="overvie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00" y="1479550"/>
            <a:ext cx="42291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73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</a:t>
            </a:r>
            <a:r>
              <a:rPr lang="en-US" dirty="0" smtClean="0"/>
              <a:t>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81103" cy="452596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Exhaustive evaluation of configurations </a:t>
            </a:r>
            <a:r>
              <a:rPr lang="en-US" sz="3000" dirty="0" smtClean="0"/>
              <a:t>infeasible</a:t>
            </a:r>
            <a:endParaRPr lang="en-US" sz="3000" dirty="0" smtClean="0"/>
          </a:p>
          <a:p>
            <a:r>
              <a:rPr lang="en-US" i="1" dirty="0" smtClean="0"/>
              <a:t>Inadequate Models</a:t>
            </a:r>
          </a:p>
          <a:p>
            <a:pPr lvl="1"/>
            <a:r>
              <a:rPr lang="en-US" i="1" dirty="0" smtClean="0"/>
              <a:t>Model 1</a:t>
            </a:r>
            <a:endParaRPr lang="en-US" i="1" dirty="0" smtClean="0"/>
          </a:p>
          <a:p>
            <a:pPr lvl="2"/>
            <a:r>
              <a:rPr lang="en-US" dirty="0" smtClean="0"/>
              <a:t>Sum of individual core performance</a:t>
            </a:r>
          </a:p>
          <a:p>
            <a:pPr lvl="2"/>
            <a:r>
              <a:rPr lang="en-US" dirty="0" smtClean="0"/>
              <a:t>Memory contention not modeled</a:t>
            </a:r>
          </a:p>
          <a:p>
            <a:pPr lvl="1"/>
            <a:endParaRPr lang="en-US" dirty="0" smtClean="0"/>
          </a:p>
          <a:p>
            <a:pPr lvl="1"/>
            <a:r>
              <a:rPr lang="en-US" i="1" dirty="0" smtClean="0"/>
              <a:t>Model 2</a:t>
            </a:r>
          </a:p>
          <a:p>
            <a:pPr lvl="2"/>
            <a:r>
              <a:rPr lang="en-US" dirty="0" smtClean="0"/>
              <a:t>Add memory access time</a:t>
            </a:r>
          </a:p>
          <a:p>
            <a:pPr lvl="2"/>
            <a:r>
              <a:rPr lang="en-US" dirty="0" smtClean="0"/>
              <a:t># of active cores not accounted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2E2A-4B59-7041-855F-BB15861340DC}" type="datetime1">
              <a:rPr lang="en-US" smtClean="0"/>
              <a:t>5/7/15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646" y="2705618"/>
            <a:ext cx="1765300" cy="11297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646" y="4934476"/>
            <a:ext cx="2312657" cy="113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94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</a:t>
            </a:r>
            <a:r>
              <a:rPr lang="en-US" dirty="0" smtClean="0"/>
              <a:t>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Proposed Model</a:t>
            </a:r>
            <a:endParaRPr lang="en-US" dirty="0" smtClean="0"/>
          </a:p>
          <a:p>
            <a:pPr lvl="1"/>
            <a:r>
              <a:rPr lang="en-US" dirty="0" smtClean="0"/>
              <a:t>One model each for </a:t>
            </a:r>
            <a:r>
              <a:rPr lang="en-US" dirty="0" smtClean="0"/>
              <a:t>all configurations </a:t>
            </a:r>
            <a:r>
              <a:rPr lang="en-US" dirty="0" smtClean="0"/>
              <a:t>with same number of cores</a:t>
            </a:r>
          </a:p>
          <a:p>
            <a:pPr lvl="1"/>
            <a:r>
              <a:rPr lang="en-US" dirty="0" smtClean="0"/>
              <a:t>Performance is linear function of frequency</a:t>
            </a:r>
          </a:p>
          <a:p>
            <a:pPr lvl="1"/>
            <a:r>
              <a:rPr lang="en-US" dirty="0" smtClean="0"/>
              <a:t>Total #cores (n) models</a:t>
            </a:r>
          </a:p>
          <a:p>
            <a:pPr lvl="2"/>
            <a:r>
              <a:rPr lang="en-US" dirty="0" smtClean="0"/>
              <a:t>k is number of cores in configuration c</a:t>
            </a:r>
          </a:p>
          <a:p>
            <a:pPr lvl="2"/>
            <a:r>
              <a:rPr lang="en-US" dirty="0" err="1" smtClean="0"/>
              <a:t>a</a:t>
            </a:r>
            <a:r>
              <a:rPr lang="en-US" baseline="-25000" dirty="0" err="1" smtClean="0"/>
              <a:t>k</a:t>
            </a:r>
            <a:r>
              <a:rPr lang="en-US" dirty="0" smtClean="0"/>
              <a:t>,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k</a:t>
            </a:r>
            <a:r>
              <a:rPr lang="en-US" baseline="-25000" dirty="0" smtClean="0"/>
              <a:t> </a:t>
            </a:r>
            <a:r>
              <a:rPr lang="en-US" dirty="0" smtClean="0"/>
              <a:t>are line constants</a:t>
            </a:r>
          </a:p>
          <a:p>
            <a:pPr lvl="2"/>
            <a:r>
              <a:rPr lang="en-US" dirty="0" smtClean="0"/>
              <a:t>f</a:t>
            </a:r>
            <a:r>
              <a:rPr lang="en-US" baseline="-25000" dirty="0" smtClean="0"/>
              <a:t>i </a:t>
            </a:r>
            <a:r>
              <a:rPr lang="en-US" dirty="0" smtClean="0"/>
              <a:t>is frequency of core </a:t>
            </a:r>
            <a:r>
              <a:rPr lang="en-US" dirty="0" err="1" smtClean="0"/>
              <a:t>i</a:t>
            </a:r>
            <a:endParaRPr lang="en-US" dirty="0" smtClean="0"/>
          </a:p>
          <a:p>
            <a:pPr lvl="1"/>
            <a:r>
              <a:rPr lang="en-US" dirty="0" smtClean="0"/>
              <a:t>Average prediction error less than 1.6%</a:t>
            </a:r>
          </a:p>
          <a:p>
            <a:pPr lvl="1"/>
            <a:r>
              <a:rPr lang="en-US" dirty="0" smtClean="0"/>
              <a:t>Dynamic power consumption can be modeled in same way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0630-0BF9-634B-BA1A-86CAB82DE590}" type="datetime1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Variation Aware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AF2-DC3D-8B4D-A473-E157A16106E1}" type="slidenum">
              <a:rPr lang="en-US" smtClean="0"/>
              <a:t>9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819093"/>
            <a:ext cx="3112377" cy="10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00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3823</TotalTime>
  <Words>1024</Words>
  <Application>Microsoft Macintosh PowerPoint</Application>
  <PresentationFormat>On-screen Show (4:3)</PresentationFormat>
  <Paragraphs>287</Paragraphs>
  <Slides>27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Microsoft Equation</vt:lpstr>
      <vt:lpstr>Variation Aware Scheduling for HPC Systems</vt:lpstr>
      <vt:lpstr>Outline</vt:lpstr>
      <vt:lpstr>Introduction</vt:lpstr>
      <vt:lpstr>Introduction</vt:lpstr>
      <vt:lpstr>Process Variation</vt:lpstr>
      <vt:lpstr>Problem Statement</vt:lpstr>
      <vt:lpstr>Framework Overview</vt:lpstr>
      <vt:lpstr>Performance Modeling</vt:lpstr>
      <vt:lpstr>Performance Modeling</vt:lpstr>
      <vt:lpstr>Power Consumption Prediction</vt:lpstr>
      <vt:lpstr>Performance Optimization Under Fixed Power Budget Problem Formulation</vt:lpstr>
      <vt:lpstr>Performance Optimization Under Fixed Power Budget Problem Formulation</vt:lpstr>
      <vt:lpstr>Energy Optimization Formulation</vt:lpstr>
      <vt:lpstr>Energy Optimization Approach</vt:lpstr>
      <vt:lpstr>Energy Optimization Approach 1</vt:lpstr>
      <vt:lpstr>Energy Optimization Approach 2 Parametric Search</vt:lpstr>
      <vt:lpstr>Experimental Setup</vt:lpstr>
      <vt:lpstr>Results Comparison of different scheduling methods</vt:lpstr>
      <vt:lpstr>Results Performance Optimization Under Power Budget</vt:lpstr>
      <vt:lpstr>Results Energy Optimization</vt:lpstr>
      <vt:lpstr>Results Solution Time</vt:lpstr>
      <vt:lpstr>Programming Systems for Variation</vt:lpstr>
      <vt:lpstr>Programming Systems for Variation  Handling Load Imbalance</vt:lpstr>
      <vt:lpstr>Conclusions </vt:lpstr>
      <vt:lpstr>Future Work</vt:lpstr>
      <vt:lpstr>Publications</vt:lpstr>
      <vt:lpstr>Variation Aware Scheduling for HPC Systems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Energy-efficient computing for HPC workloads on Heterogeneous Chips</dc:title>
  <dc:creator>Akhil Langer</dc:creator>
  <cp:lastModifiedBy>Akhil Langer</cp:lastModifiedBy>
  <cp:revision>191</cp:revision>
  <dcterms:created xsi:type="dcterms:W3CDTF">2015-02-06T01:35:05Z</dcterms:created>
  <dcterms:modified xsi:type="dcterms:W3CDTF">2015-05-07T18:44:43Z</dcterms:modified>
</cp:coreProperties>
</file>