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1" r:id="rId3"/>
    <p:sldId id="400" r:id="rId4"/>
    <p:sldId id="395" r:id="rId5"/>
    <p:sldId id="399" r:id="rId6"/>
    <p:sldId id="401" r:id="rId7"/>
    <p:sldId id="402" r:id="rId8"/>
    <p:sldId id="403" r:id="rId9"/>
    <p:sldId id="406" r:id="rId10"/>
    <p:sldId id="408" r:id="rId11"/>
    <p:sldId id="392" r:id="rId12"/>
    <p:sldId id="396" r:id="rId13"/>
    <p:sldId id="404" r:id="rId14"/>
    <p:sldId id="397" r:id="rId15"/>
    <p:sldId id="393" r:id="rId16"/>
    <p:sldId id="394" r:id="rId17"/>
    <p:sldId id="405" r:id="rId18"/>
    <p:sldId id="412" r:id="rId19"/>
    <p:sldId id="410" r:id="rId20"/>
    <p:sldId id="411" r:id="rId21"/>
    <p:sldId id="414" r:id="rId22"/>
    <p:sldId id="415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32" autoAdjust="0"/>
  </p:normalViewPr>
  <p:slideViewPr>
    <p:cSldViewPr>
      <p:cViewPr>
        <p:scale>
          <a:sx n="125" d="100"/>
          <a:sy n="125" d="100"/>
        </p:scale>
        <p:origin x="-360" y="-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1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EDA7B989-EFD2-3F4E-B0BB-B089873755E8}" type="datetimeFigureOut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E2BA240C-AC23-7948-ACEF-8FC2D3C8F5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13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491AD79-F5A7-6B45-BCF6-28CA71193D7F}" type="datetimeFigureOut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0C25988F-1873-F048-99B5-84A4DF0701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54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Calibri" charset="0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A9291E4-8938-D748-BA87-D8814DA72F9E}" type="slidenum">
              <a:rPr lang="zh-CN" altLang="en-US" sz="1200"/>
              <a:pPr eaLnBrk="1" hangingPunct="1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2986155-F306-F141-89A5-204CB8BE2ECC}" type="slidenum">
              <a:rPr lang="zh-CN" altLang="en-US" sz="1200">
                <a:ea typeface="宋体" charset="0"/>
                <a:cs typeface="宋体" charset="0"/>
              </a:rPr>
              <a:pPr eaLnBrk="1" hangingPunct="1"/>
              <a:t>13</a:t>
            </a:fld>
            <a:endParaRPr lang="zh-CN" altLang="en-US" sz="120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Data Facility is a</a:t>
            </a:r>
            <a:r>
              <a:rPr lang="en-US" baseline="0" dirty="0" smtClean="0"/>
              <a:t> COORDINATED, MULTI-SITE FACILITY whose purpose is to address the SHARED DATA INFRASTRUCTURE NEEDS of the Office of Science.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ESNet</a:t>
            </a:r>
            <a:r>
              <a:rPr lang="en-US" baseline="0" dirty="0" smtClean="0"/>
              <a:t> == Energy Sciences Network!!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5686-0EE8-5845-A25E-7793CAD894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0329-7729-5745-A21C-8D72B5A5073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21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34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1514-4516-374F-865E-37A3E2FE2E3C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9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709D-0ED5-4D40-B056-FC3297297BFF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8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41313" y="1171575"/>
            <a:ext cx="8401050" cy="47386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913825" y="6486682"/>
            <a:ext cx="2133600" cy="255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accent4"/>
                </a:solidFill>
              </a:defRPr>
            </a:lvl1pPr>
          </a:lstStyle>
          <a:p>
            <a:fld id="{2760B66B-A8C9-784D-9597-822A372AEDEB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50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38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PIand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84EF-EE71-5D4B-8B01-E92D81F81B93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9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840B-87FE-FC46-9EF1-A8D837F9E534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2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D68B-BBFA-E044-B7AB-9C3003C88E1B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57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DA9D-1330-5144-BB43-CCAC9CC6DDD6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15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DB17-7A1A-6942-961E-ED1417882326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7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CB5A-4FDE-D348-845A-314FF22F8272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9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03C8-3E2C-E44D-8D40-76D153C8A929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69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939A-3B13-2047-A140-3E13A6FCF16B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59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03B8B7AA-78D6-AE4F-A054-47E6ED8555B6}" type="datetime1">
              <a:rPr lang="zh-CN" altLang="en-US"/>
              <a:pPr>
                <a:defRPr/>
              </a:pPr>
              <a:t>4/30/14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  <p:sldLayoutId id="2147484709" r:id="rId12"/>
    <p:sldLayoutId id="214748471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宋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800" b="1" dirty="0" smtClean="0"/>
              <a:t>Using </a:t>
            </a:r>
            <a:r>
              <a:rPr lang="en-US" sz="2800" b="1" dirty="0"/>
              <a:t>Charm++ to Improve Extreme Parallel Discrete-Event</a:t>
            </a:r>
            <a:br>
              <a:rPr lang="en-US" sz="2800" b="1" dirty="0"/>
            </a:br>
            <a:r>
              <a:rPr lang="en-US" sz="2800" b="1" dirty="0"/>
              <a:t>Simulation (XPDES) Performance and Capability</a:t>
            </a:r>
            <a:endParaRPr lang="zh-CN" altLang="en-US" sz="2800" b="1" dirty="0">
              <a:latin typeface="Calibri" charset="0"/>
            </a:endParaRPr>
          </a:p>
        </p:txBody>
      </p:sp>
      <p:sp>
        <p:nvSpPr>
          <p:cNvPr id="14338" name="副标题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4572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charset="0"/>
              </a:rPr>
              <a:t>Chris 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</a:rPr>
              <a:t>Carothers, Elsa </a:t>
            </a:r>
            <a:r>
              <a:rPr lang="en-US" altLang="zh-CN" sz="2800" dirty="0" err="1" smtClean="0">
                <a:solidFill>
                  <a:srgbClr val="FF0000"/>
                </a:solidFill>
                <a:latin typeface="Calibri" charset="0"/>
              </a:rPr>
              <a:t>Gonsiorowski</a:t>
            </a:r>
            <a:r>
              <a:rPr lang="en-US" altLang="zh-CN" sz="2800" dirty="0" smtClean="0">
                <a:solidFill>
                  <a:srgbClr val="FF0000"/>
                </a:solidFill>
                <a:latin typeface="Calibri" charset="0"/>
              </a:rPr>
              <a:t>, &amp; Justin </a:t>
            </a:r>
            <a:r>
              <a:rPr lang="en-US" altLang="zh-CN" sz="2800" dirty="0" err="1">
                <a:solidFill>
                  <a:srgbClr val="FF0000"/>
                </a:solidFill>
                <a:latin typeface="Calibri" charset="0"/>
              </a:rPr>
              <a:t>LaPre</a:t>
            </a:r>
            <a:endParaRPr lang="en-US" altLang="zh-CN" sz="28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_tradnl" altLang="zh-CN" sz="2800" dirty="0" smtClean="0">
                <a:solidFill>
                  <a:srgbClr val="FF0000"/>
                </a:solidFill>
                <a:latin typeface="Calibri" charset="0"/>
              </a:rPr>
              <a:t>Center </a:t>
            </a:r>
            <a:r>
              <a:rPr lang="es-ES_tradnl" altLang="zh-CN" sz="2800" dirty="0" err="1" smtClean="0">
                <a:solidFill>
                  <a:srgbClr val="FF0000"/>
                </a:solidFill>
                <a:latin typeface="Calibri" charset="0"/>
              </a:rPr>
              <a:t>for</a:t>
            </a:r>
            <a:r>
              <a:rPr lang="es-ES_tradnl" altLang="zh-CN" sz="2800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s-ES_tradnl" altLang="zh-CN" sz="2800" dirty="0" err="1" smtClean="0">
                <a:solidFill>
                  <a:srgbClr val="FF0000"/>
                </a:solidFill>
                <a:latin typeface="Calibri" charset="0"/>
              </a:rPr>
              <a:t>Computational</a:t>
            </a:r>
            <a:r>
              <a:rPr lang="es-ES_tradnl" altLang="zh-CN" sz="2800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s-ES_tradnl" altLang="zh-CN" sz="2800" dirty="0" err="1" smtClean="0">
                <a:solidFill>
                  <a:srgbClr val="FF0000"/>
                </a:solidFill>
                <a:latin typeface="Calibri" charset="0"/>
              </a:rPr>
              <a:t>Innovations</a:t>
            </a:r>
            <a:r>
              <a:rPr lang="es-ES_tradnl" altLang="zh-CN" sz="2800" dirty="0" smtClean="0">
                <a:solidFill>
                  <a:srgbClr val="FF0000"/>
                </a:solidFill>
                <a:latin typeface="Calibri" charset="0"/>
              </a:rPr>
              <a:t>/RPI</a:t>
            </a:r>
            <a:endParaRPr lang="en-US" altLang="zh-CN" sz="2800" dirty="0">
              <a:solidFill>
                <a:srgbClr val="558ED5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zh-CN" sz="2800" dirty="0">
              <a:solidFill>
                <a:srgbClr val="558ED5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sz="2800" dirty="0">
              <a:solidFill>
                <a:srgbClr val="558ED5"/>
              </a:solidFill>
              <a:latin typeface="Calibri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61664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副标题 2"/>
          <p:cNvSpPr txBox="1">
            <a:spLocks/>
          </p:cNvSpPr>
          <p:nvPr/>
        </p:nvSpPr>
        <p:spPr bwMode="auto">
          <a:xfrm>
            <a:off x="3276600" y="3276600"/>
            <a:ext cx="571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3200" dirty="0">
                <a:solidFill>
                  <a:srgbClr val="0000FF"/>
                </a:solidFill>
                <a:ea typeface="宋体" charset="0"/>
                <a:cs typeface="宋体" charset="0"/>
              </a:rPr>
              <a:t>Peter </a:t>
            </a:r>
            <a:r>
              <a:rPr lang="en-US" altLang="zh-CN" sz="32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Barnes &amp; David </a:t>
            </a:r>
            <a:r>
              <a:rPr lang="en-US" altLang="zh-CN" sz="3200" dirty="0">
                <a:solidFill>
                  <a:srgbClr val="0000FF"/>
                </a:solidFill>
                <a:ea typeface="宋体" charset="0"/>
                <a:cs typeface="宋体" charset="0"/>
              </a:rPr>
              <a:t>Jefferson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zh-CN" sz="32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LLNL/CASC</a:t>
            </a:r>
            <a:endParaRPr lang="en-US" altLang="zh-CN" sz="3200" dirty="0">
              <a:solidFill>
                <a:srgbClr val="0000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828"/>
            <a:ext cx="3200400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41" y="6216886"/>
            <a:ext cx="3108959" cy="641113"/>
          </a:xfrm>
          <a:prstGeom prst="rect">
            <a:avLst/>
          </a:prstGeom>
        </p:spPr>
      </p:pic>
      <p:sp>
        <p:nvSpPr>
          <p:cNvPr id="9" name="副标题 2"/>
          <p:cNvSpPr txBox="1">
            <a:spLocks/>
          </p:cNvSpPr>
          <p:nvPr/>
        </p:nvSpPr>
        <p:spPr bwMode="auto">
          <a:xfrm>
            <a:off x="4876800" y="1066800"/>
            <a:ext cx="419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宋体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宋体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宋体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宋体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宋体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8000"/>
                </a:solidFill>
              </a:rPr>
              <a:t>Nikhil Jain, </a:t>
            </a:r>
            <a:r>
              <a:rPr lang="en-US" sz="2800" dirty="0" err="1" smtClean="0">
                <a:solidFill>
                  <a:srgbClr val="008000"/>
                </a:solidFill>
              </a:rPr>
              <a:t>Laxmikant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Kale &amp; Eric </a:t>
            </a:r>
            <a:r>
              <a:rPr lang="en-US" sz="2800" dirty="0" err="1" smtClean="0">
                <a:solidFill>
                  <a:srgbClr val="008000"/>
                </a:solidFill>
              </a:rPr>
              <a:t>Mikida</a:t>
            </a:r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altLang="zh-CN" sz="2800" dirty="0" smtClean="0">
                <a:solidFill>
                  <a:srgbClr val="008000"/>
                </a:solidFill>
                <a:latin typeface="Calibri" charset="0"/>
              </a:rPr>
              <a:t>Charm++ Group/UIUC</a:t>
            </a:r>
            <a:endParaRPr lang="zh-CN" altLang="en-US" sz="2800" dirty="0">
              <a:solidFill>
                <a:srgbClr val="008000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6149340"/>
            <a:ext cx="488315" cy="632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689" y="6147485"/>
            <a:ext cx="1817853" cy="6343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869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CCI</a:t>
            </a:r>
            <a:r>
              <a:rPr lang="en-US" dirty="0">
                <a:latin typeface="Calibri" charset="0"/>
              </a:rPr>
              <a:t>/LLNL Performance Runs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 b="1" dirty="0" smtClean="0">
                <a:latin typeface="Calibri" charset="0"/>
                <a:ea typeface="宋体" charset="0"/>
                <a:sym typeface="Wingdings" charset="0"/>
              </a:rPr>
              <a:t>CCI </a:t>
            </a:r>
            <a:r>
              <a:rPr lang="en-US" altLang="ja-JP" sz="2800" b="1" dirty="0">
                <a:latin typeface="Calibri" charset="0"/>
                <a:ea typeface="宋体" charset="0"/>
                <a:sym typeface="Wingdings" charset="0"/>
              </a:rPr>
              <a:t>Blue Gene/Q runs</a:t>
            </a:r>
          </a:p>
          <a:p>
            <a:pPr lvl="1">
              <a:lnSpc>
                <a:spcPct val="80000"/>
              </a:lnSpc>
            </a:pPr>
            <a:r>
              <a:rPr lang="en-US" altLang="ja-JP" dirty="0">
                <a:latin typeface="Calibri" charset="0"/>
                <a:ea typeface="宋体" charset="0"/>
                <a:sym typeface="Wingdings" charset="0"/>
              </a:rPr>
              <a:t>Used to help tune performance by “simulating” the workload at 96 racks</a:t>
            </a:r>
          </a:p>
          <a:p>
            <a:pPr lvl="1">
              <a:lnSpc>
                <a:spcPct val="80000"/>
              </a:lnSpc>
            </a:pPr>
            <a:r>
              <a:rPr lang="en-US" altLang="ja-JP" dirty="0">
                <a:latin typeface="Calibri" charset="0"/>
                <a:ea typeface="宋体" charset="0"/>
                <a:sym typeface="Wingdings" charset="0"/>
              </a:rPr>
              <a:t>2 rack runs (128K MPI tasks) configured with 40 LPs per MPI task.</a:t>
            </a:r>
          </a:p>
          <a:p>
            <a:pPr lvl="1">
              <a:lnSpc>
                <a:spcPct val="80000"/>
              </a:lnSpc>
            </a:pPr>
            <a:r>
              <a:rPr lang="en-US" altLang="ja-JP" dirty="0">
                <a:latin typeface="Calibri" charset="0"/>
                <a:ea typeface="宋体" charset="0"/>
                <a:sym typeface="Wingdings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Total LPs</a:t>
            </a:r>
            <a:r>
              <a:rPr lang="en-US" altLang="ja-JP" dirty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: </a:t>
            </a:r>
            <a:r>
              <a:rPr lang="en-US" altLang="ja-JP" dirty="0" smtClean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5.2M</a:t>
            </a:r>
            <a:endParaRPr lang="en-US" altLang="ja-JP" dirty="0">
              <a:latin typeface="Calibri" charset="0"/>
              <a:ea typeface="宋体" charset="0"/>
              <a:sym typeface="Wingdings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800" b="1" dirty="0">
                <a:latin typeface="Calibri" charset="0"/>
                <a:ea typeface="宋体" charset="0"/>
                <a:sym typeface="Wingdings" charset="0"/>
              </a:rPr>
              <a:t>Sequoia Blue Gene/Q runs</a:t>
            </a:r>
          </a:p>
          <a:p>
            <a:pPr lvl="1">
              <a:lnSpc>
                <a:spcPct val="80000"/>
              </a:lnSpc>
            </a:pPr>
            <a:r>
              <a:rPr lang="en-US" altLang="ja-JP" i="1" dirty="0">
                <a:latin typeface="Calibri" charset="0"/>
                <a:ea typeface="宋体" charset="0"/>
                <a:sym typeface="Wingdings" charset="0"/>
              </a:rPr>
              <a:t>Many, many pre-runs and failed attempts</a:t>
            </a:r>
          </a:p>
          <a:p>
            <a:pPr lvl="1">
              <a:lnSpc>
                <a:spcPct val="80000"/>
              </a:lnSpc>
            </a:pPr>
            <a:r>
              <a:rPr lang="en-US" altLang="ja-JP" dirty="0">
                <a:latin typeface="Calibri" charset="0"/>
                <a:ea typeface="宋体" charset="0"/>
                <a:sym typeface="Wingdings" charset="0"/>
              </a:rPr>
              <a:t>Two sets of experiments runs</a:t>
            </a:r>
          </a:p>
          <a:p>
            <a:pPr lvl="1">
              <a:lnSpc>
                <a:spcPct val="80000"/>
              </a:lnSpc>
            </a:pPr>
            <a:r>
              <a:rPr lang="en-US" altLang="ja-JP" dirty="0">
                <a:latin typeface="Calibri" charset="0"/>
                <a:ea typeface="宋体" charset="0"/>
                <a:sym typeface="Wingdings" charset="0"/>
              </a:rPr>
              <a:t>Late Jan./ Early </a:t>
            </a:r>
            <a:r>
              <a:rPr lang="en-US" altLang="ja-JP" dirty="0" smtClean="0">
                <a:latin typeface="Calibri" charset="0"/>
                <a:ea typeface="宋体" charset="0"/>
                <a:sym typeface="Wingdings" charset="0"/>
              </a:rPr>
              <a:t>Feb, 2013:  </a:t>
            </a:r>
            <a:r>
              <a:rPr lang="en-US" altLang="ja-JP" dirty="0">
                <a:latin typeface="Calibri" charset="0"/>
                <a:ea typeface="宋体" charset="0"/>
                <a:sym typeface="Wingdings" charset="0"/>
              </a:rPr>
              <a:t>1 to 48 racks</a:t>
            </a:r>
          </a:p>
          <a:p>
            <a:pPr lvl="1">
              <a:lnSpc>
                <a:spcPct val="80000"/>
              </a:lnSpc>
            </a:pPr>
            <a:r>
              <a:rPr lang="en-US" altLang="ja-JP" dirty="0">
                <a:latin typeface="Calibri" charset="0"/>
                <a:ea typeface="宋体" charset="0"/>
                <a:sym typeface="Wingdings" charset="0"/>
              </a:rPr>
              <a:t>Mid </a:t>
            </a:r>
            <a:r>
              <a:rPr lang="en-US" altLang="ja-JP" dirty="0" smtClean="0">
                <a:latin typeface="Calibri" charset="0"/>
                <a:ea typeface="宋体" charset="0"/>
                <a:sym typeface="Wingdings" charset="0"/>
              </a:rPr>
              <a:t>March, 2013: </a:t>
            </a:r>
            <a:r>
              <a:rPr lang="en-US" altLang="ja-JP" dirty="0">
                <a:latin typeface="Calibri" charset="0"/>
                <a:ea typeface="宋体" charset="0"/>
                <a:sym typeface="Wingdings" charset="0"/>
              </a:rPr>
              <a:t>2 to 120 racks</a:t>
            </a:r>
          </a:p>
          <a:p>
            <a:pPr lvl="1">
              <a:lnSpc>
                <a:spcPct val="80000"/>
              </a:lnSpc>
            </a:pPr>
            <a:r>
              <a:rPr lang="en-US" altLang="ja-JP" dirty="0">
                <a:latin typeface="Calibri" charset="0"/>
                <a:ea typeface="宋体" charset="0"/>
                <a:sym typeface="Wingdings" charset="0"/>
              </a:rPr>
              <a:t>Sequoia went down for “CLASSIFIED” service on March ~</a:t>
            </a:r>
            <a:r>
              <a:rPr lang="en-US" altLang="ja-JP" dirty="0" smtClean="0">
                <a:latin typeface="Calibri" charset="0"/>
                <a:ea typeface="宋体" charset="0"/>
                <a:sym typeface="Wingdings" charset="0"/>
              </a:rPr>
              <a:t>14</a:t>
            </a:r>
            <a:r>
              <a:rPr lang="en-US" altLang="ja-JP" baseline="30000" dirty="0" smtClean="0">
                <a:latin typeface="Calibri" charset="0"/>
                <a:ea typeface="宋体" charset="0"/>
                <a:sym typeface="Wingdings" charset="0"/>
              </a:rPr>
              <a:t>th</a:t>
            </a:r>
            <a:r>
              <a:rPr lang="en-US" altLang="ja-JP" dirty="0" smtClean="0">
                <a:latin typeface="Calibri" charset="0"/>
                <a:ea typeface="宋体" charset="0"/>
                <a:sym typeface="Wingdings" charset="0"/>
              </a:rPr>
              <a:t>, 2013</a:t>
            </a:r>
          </a:p>
          <a:p>
            <a:pPr>
              <a:lnSpc>
                <a:spcPct val="80000"/>
              </a:lnSpc>
            </a:pPr>
            <a:r>
              <a:rPr lang="en-US" altLang="ja-JP" sz="2800" b="1" dirty="0" smtClean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All runs where fully deterministic across all core counts</a:t>
            </a:r>
            <a:endParaRPr lang="en-US" altLang="ja-JP" sz="2800" b="1" dirty="0">
              <a:solidFill>
                <a:srgbClr val="FF0000"/>
              </a:solidFill>
              <a:latin typeface="Calibri" charset="0"/>
              <a:ea typeface="宋体" charset="0"/>
              <a:sym typeface="Wingdings" charset="0"/>
            </a:endParaRPr>
          </a:p>
          <a:p>
            <a:endParaRPr lang="en-US" sz="2800" b="1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4028400"/>
            <a:ext cx="11091863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4180800"/>
            <a:ext cx="11091863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066800"/>
            <a:ext cx="952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dirty="0">
                <a:latin typeface="Calibri" charset="0"/>
              </a:rPr>
              <a:t>Impact of Multiple MPI Tasks per Core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6477000" y="990600"/>
            <a:ext cx="2514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Each line starts at 1 MPI tasks per core and move to 2 MPI tasks per core and finally 4 MPI tasks per core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At 2048 nodes, observed a ~260% performance increase from 1 to 4 tasks/core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Predicts we should obtain ~384 billion ev/sec at 96 racks 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096000" y="1600200"/>
            <a:ext cx="381000" cy="3429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sz="3600" dirty="0">
                <a:latin typeface="Calibri" charset="0"/>
              </a:rPr>
              <a:t>Detailed Sequoia Results: Jan 24 - Feb </a:t>
            </a:r>
            <a:r>
              <a:rPr lang="en-US" sz="3600" dirty="0" smtClean="0">
                <a:latin typeface="Calibri" charset="0"/>
              </a:rPr>
              <a:t>5, 2013</a:t>
            </a:r>
            <a:endParaRPr lang="en-US" sz="3600" dirty="0">
              <a:latin typeface="Calibri" charset="0"/>
            </a:endParaRPr>
          </a:p>
        </p:txBody>
      </p:sp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76200" y="685800"/>
          <a:ext cx="9043988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" name="Worksheet" r:id="rId3" imgW="7619720" imgH="4622630" progId="Excel.Sheet.12">
                  <p:embed/>
                </p:oleObj>
              </mc:Choice>
              <mc:Fallback>
                <p:oleObj name="Worksheet" r:id="rId3" imgW="7619720" imgH="462263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85800"/>
                        <a:ext cx="9043988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76200" y="6324600"/>
            <a:ext cx="89916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FF0000"/>
                </a:solidFill>
              </a:rPr>
              <a:t>75x speedup in scaling from 1 to 48 racks w/ peak event rate of 164 billion!!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Excitement, </a:t>
            </a:r>
            <a:r>
              <a:rPr lang="en-US" sz="4000" i="1">
                <a:latin typeface="Calibri" charset="0"/>
              </a:rPr>
              <a:t>Warp Speed </a:t>
            </a:r>
            <a:r>
              <a:rPr lang="en-US" sz="4000">
                <a:latin typeface="Calibri" charset="0"/>
              </a:rPr>
              <a:t>&amp; Frustration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5181600" cy="57150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atin typeface="Calibri" charset="0"/>
              </a:rPr>
              <a:t>At 786,432 cores and 3.1M MPI tasks, we where extremely encouraged by ROSS’ performance</a:t>
            </a:r>
          </a:p>
          <a:p>
            <a:pPr>
              <a:defRPr/>
            </a:pPr>
            <a:r>
              <a:rPr lang="en-US" sz="1800" dirty="0">
                <a:latin typeface="Calibri" charset="0"/>
              </a:rPr>
              <a:t>From this, we defined </a:t>
            </a:r>
            <a:r>
              <a:rPr lang="en-US" sz="1800" b="1" i="1" dirty="0">
                <a:solidFill>
                  <a:srgbClr val="FF0000"/>
                </a:solidFill>
                <a:latin typeface="Calibri" charset="0"/>
              </a:rPr>
              <a:t>“Warp Speed” </a:t>
            </a:r>
            <a:r>
              <a:rPr lang="en-US" sz="1800" dirty="0">
                <a:latin typeface="Calibri" charset="0"/>
              </a:rPr>
              <a:t>to </a:t>
            </a:r>
            <a:r>
              <a:rPr lang="en-US" sz="1800" dirty="0" smtClean="0">
                <a:latin typeface="Calibri" charset="0"/>
              </a:rPr>
              <a:t>be: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	Log10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(event rate) – 9.0</a:t>
            </a:r>
          </a:p>
          <a:p>
            <a:pPr lvl="1">
              <a:defRPr/>
            </a:pPr>
            <a:r>
              <a:rPr lang="en-US" sz="1800" dirty="0" smtClean="0">
                <a:latin typeface="Calibri" charset="0"/>
                <a:ea typeface="宋体" charset="0"/>
              </a:rPr>
              <a:t>Due to 5000x increase, plotting </a:t>
            </a:r>
            <a:r>
              <a:rPr lang="en-US" sz="1800" dirty="0">
                <a:latin typeface="Calibri" charset="0"/>
                <a:ea typeface="宋体" charset="0"/>
              </a:rPr>
              <a:t>historic speeds no longer makes sense on a linear scale.</a:t>
            </a:r>
          </a:p>
          <a:p>
            <a:pPr lvl="1">
              <a:defRPr/>
            </a:pPr>
            <a:r>
              <a:rPr lang="en-US" sz="1800" dirty="0">
                <a:latin typeface="Calibri" charset="0"/>
                <a:ea typeface="宋体" charset="0"/>
              </a:rPr>
              <a:t>Metric scales 10 billion events per second as a </a:t>
            </a:r>
            <a:r>
              <a:rPr lang="en-US" sz="1800" i="1" dirty="0" smtClean="0">
                <a:latin typeface="Calibri" charset="0"/>
                <a:ea typeface="宋体" charset="0"/>
              </a:rPr>
              <a:t>Warp</a:t>
            </a:r>
            <a:r>
              <a:rPr lang="en-US" sz="1800" dirty="0" smtClean="0">
                <a:latin typeface="Calibri" charset="0"/>
                <a:ea typeface="宋体" charset="0"/>
              </a:rPr>
              <a:t> </a:t>
            </a:r>
            <a:r>
              <a:rPr lang="en-US" sz="1800" dirty="0">
                <a:latin typeface="Calibri" charset="0"/>
                <a:ea typeface="宋体" charset="0"/>
              </a:rPr>
              <a:t>1.0</a:t>
            </a:r>
          </a:p>
          <a:p>
            <a:pPr>
              <a:defRPr/>
            </a:pPr>
            <a:r>
              <a:rPr lang="en-US" sz="1800" b="1" i="1" dirty="0">
                <a:solidFill>
                  <a:srgbClr val="FF0000"/>
                </a:solidFill>
                <a:latin typeface="Calibri" charset="0"/>
              </a:rPr>
              <a:t>However…we where unable to obtain a full machine </a:t>
            </a:r>
            <a:r>
              <a:rPr lang="en-US" sz="1800" b="1" i="1" dirty="0" smtClean="0">
                <a:solidFill>
                  <a:srgbClr val="FF0000"/>
                </a:solidFill>
                <a:latin typeface="Calibri" charset="0"/>
              </a:rPr>
              <a:t>run!!!!</a:t>
            </a:r>
            <a:endParaRPr lang="en-US" sz="1800" b="1" i="1" dirty="0">
              <a:solidFill>
                <a:srgbClr val="FF0000"/>
              </a:solidFill>
              <a:latin typeface="Calibri" charset="0"/>
            </a:endParaRPr>
          </a:p>
          <a:p>
            <a:pPr lvl="1">
              <a:defRPr/>
            </a:pPr>
            <a:r>
              <a:rPr lang="en-US" sz="1800" dirty="0">
                <a:latin typeface="Calibri" charset="0"/>
                <a:ea typeface="宋体" charset="0"/>
              </a:rPr>
              <a:t>Was it a ROSS bug??</a:t>
            </a:r>
          </a:p>
          <a:p>
            <a:pPr lvl="1">
              <a:defRPr/>
            </a:pPr>
            <a:r>
              <a:rPr lang="en-US" sz="1800" dirty="0">
                <a:latin typeface="Calibri" charset="0"/>
                <a:ea typeface="宋体" charset="0"/>
              </a:rPr>
              <a:t>How to debug at O(1M) cores??</a:t>
            </a:r>
          </a:p>
          <a:p>
            <a:pPr lvl="1">
              <a:defRPr/>
            </a:pPr>
            <a:r>
              <a:rPr lang="en-US" sz="1800" b="1" dirty="0">
                <a:latin typeface="Calibri" charset="0"/>
                <a:ea typeface="宋体" charset="0"/>
              </a:rPr>
              <a:t>Fortunately </a:t>
            </a:r>
            <a:r>
              <a:rPr lang="en-US" sz="1800" b="1" dirty="0" smtClean="0">
                <a:latin typeface="Calibri" charset="0"/>
                <a:ea typeface="宋体" charset="0"/>
              </a:rPr>
              <a:t>NOT a problem w/</a:t>
            </a:r>
            <a:r>
              <a:rPr lang="en-US" sz="1800" b="1" dirty="0" err="1" smtClean="0">
                <a:latin typeface="Calibri" charset="0"/>
                <a:ea typeface="宋体" charset="0"/>
              </a:rPr>
              <a:t>i</a:t>
            </a:r>
            <a:r>
              <a:rPr lang="en-US" sz="1800" b="1" dirty="0" smtClean="0">
                <a:latin typeface="Calibri" charset="0"/>
                <a:ea typeface="宋体" charset="0"/>
              </a:rPr>
              <a:t> ROSS!</a:t>
            </a:r>
            <a:endParaRPr lang="en-US" sz="1800" b="1" dirty="0">
              <a:latin typeface="Calibri" charset="0"/>
              <a:ea typeface="宋体" charset="0"/>
            </a:endParaRPr>
          </a:p>
          <a:p>
            <a:pPr lvl="1">
              <a:defRPr/>
            </a:pPr>
            <a:r>
              <a:rPr lang="en-US" sz="1800" dirty="0">
                <a:latin typeface="Calibri" charset="0"/>
                <a:ea typeface="宋体" charset="0"/>
              </a:rPr>
              <a:t>The PAMI low-level message passing system would not allow jobs larger than 48 racks to run.</a:t>
            </a:r>
          </a:p>
          <a:p>
            <a:pPr lvl="1">
              <a:defRPr/>
            </a:pPr>
            <a:r>
              <a:rPr lang="en-US" sz="18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Solution: wait for IBM </a:t>
            </a:r>
            <a:r>
              <a:rPr lang="en-US" sz="1800" b="1" dirty="0" err="1">
                <a:solidFill>
                  <a:srgbClr val="FF0000"/>
                </a:solidFill>
                <a:latin typeface="Calibri" charset="0"/>
                <a:ea typeface="宋体" charset="0"/>
              </a:rPr>
              <a:t>Efix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, but time was short.</a:t>
            </a:r>
            <a:r>
              <a:rPr lang="en-US" sz="18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.</a:t>
            </a:r>
            <a:endParaRPr lang="en-US" sz="1800" dirty="0">
              <a:latin typeface="Calibri" charset="0"/>
              <a:ea typeface="宋体" charset="0"/>
            </a:endParaRPr>
          </a:p>
          <a:p>
            <a:pPr lvl="1">
              <a:defRPr/>
            </a:pPr>
            <a:endParaRPr lang="en-US" sz="1800" dirty="0">
              <a:latin typeface="Calibri" charset="0"/>
              <a:ea typeface="宋体" charset="0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4022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06825"/>
            <a:ext cx="38862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533400"/>
          </a:xfrm>
        </p:spPr>
        <p:txBody>
          <a:bodyPr/>
          <a:lstStyle/>
          <a:p>
            <a:r>
              <a:rPr lang="en-US" sz="3600" dirty="0">
                <a:latin typeface="Calibri" charset="0"/>
              </a:rPr>
              <a:t>Detailed Sequoia Results: March 8 – </a:t>
            </a:r>
            <a:r>
              <a:rPr lang="en-US" sz="3600" dirty="0" smtClean="0">
                <a:latin typeface="Calibri" charset="0"/>
              </a:rPr>
              <a:t>11, 2013</a:t>
            </a:r>
            <a:endParaRPr lang="en-US" sz="3600" dirty="0">
              <a:latin typeface="Calibri" charset="0"/>
            </a:endParaRP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974124"/>
              </p:ext>
            </p:extLst>
          </p:nvPr>
        </p:nvGraphicFramePr>
        <p:xfrm>
          <a:off x="152400" y="609600"/>
          <a:ext cx="88534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" name="Worksheet" r:id="rId3" imgW="9334156" imgH="3936855" progId="Excel.Sheet.12">
                  <p:embed/>
                </p:oleObj>
              </mc:Choice>
              <mc:Fallback>
                <p:oleObj name="Worksheet" r:id="rId3" imgW="9334156" imgH="3936855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5348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6200" y="3886200"/>
            <a:ext cx="9067800" cy="5334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2971800"/>
            <a:ext cx="9067800" cy="4572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76200" y="4495800"/>
            <a:ext cx="89916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With </a:t>
            </a:r>
            <a:r>
              <a:rPr lang="en-US" sz="2000" dirty="0" err="1">
                <a:solidFill>
                  <a:srgbClr val="FF0000"/>
                </a:solidFill>
              </a:rPr>
              <a:t>Efix</a:t>
            </a:r>
            <a:r>
              <a:rPr lang="en-US" sz="2000" dirty="0">
                <a:solidFill>
                  <a:srgbClr val="FF0000"/>
                </a:solidFill>
              </a:rPr>
              <a:t> #15 coupled with some magic </a:t>
            </a:r>
            <a:r>
              <a:rPr lang="en-US" sz="2000" dirty="0" err="1">
                <a:solidFill>
                  <a:srgbClr val="FF0000"/>
                </a:solidFill>
              </a:rPr>
              <a:t>env</a:t>
            </a:r>
            <a:r>
              <a:rPr lang="en-US" sz="2000" dirty="0">
                <a:solidFill>
                  <a:srgbClr val="FF0000"/>
                </a:solidFill>
              </a:rPr>
              <a:t> settings: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2 rack performance was nearly 10% faster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48 rack performance improved by 10B </a:t>
            </a:r>
            <a:r>
              <a:rPr lang="en-US" sz="2000" dirty="0" err="1">
                <a:solidFill>
                  <a:srgbClr val="FF0000"/>
                </a:solidFill>
              </a:rPr>
              <a:t>ev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sec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96 rack performance exceeds prediction by 15B </a:t>
            </a:r>
            <a:r>
              <a:rPr lang="en-US" sz="2000" dirty="0" err="1" smtClean="0">
                <a:solidFill>
                  <a:srgbClr val="FF0000"/>
                </a:solidFill>
              </a:rPr>
              <a:t>ev</a:t>
            </a:r>
            <a:r>
              <a:rPr lang="en-US" sz="2000" dirty="0" smtClean="0">
                <a:solidFill>
                  <a:srgbClr val="FF0000"/>
                </a:solidFill>
              </a:rPr>
              <a:t>/sec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120 </a:t>
            </a:r>
            <a:r>
              <a:rPr lang="en-US" sz="2000" dirty="0">
                <a:solidFill>
                  <a:srgbClr val="FF0000"/>
                </a:solidFill>
              </a:rPr>
              <a:t>racks/1.9M cores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 504 billion </a:t>
            </a:r>
            <a:r>
              <a:rPr lang="en-US" sz="2000" dirty="0" err="1">
                <a:solidFill>
                  <a:srgbClr val="FF0000"/>
                </a:solidFill>
                <a:sym typeface="Wingdings"/>
              </a:rPr>
              <a:t>ev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/sec w/ ~93% efficiency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1219200"/>
            <a:ext cx="9067800" cy="533400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Poster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990600"/>
            <a:ext cx="97805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ROSS/PHOLD </a:t>
            </a:r>
            <a:r>
              <a:rPr lang="en-US" sz="4000" dirty="0">
                <a:latin typeface="Calibri" charset="0"/>
              </a:rPr>
              <a:t>Strong Scaling Performance</a:t>
            </a: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6629400" y="1219200"/>
            <a:ext cx="2514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97x speedup for 60x more hardware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Why?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Believe it is due to much improved cache performance at scale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 err="1">
                <a:solidFill>
                  <a:srgbClr val="FF0000"/>
                </a:solidFill>
              </a:rPr>
              <a:t>E.g</a:t>
            </a:r>
            <a:r>
              <a:rPr lang="en-US" sz="2000" dirty="0">
                <a:solidFill>
                  <a:srgbClr val="FF0000"/>
                </a:solidFill>
              </a:rPr>
              <a:t>, at 120 racks each node only requires ~65MB, thus most data is fitting </a:t>
            </a:r>
            <a:r>
              <a:rPr lang="en-US" sz="2000" dirty="0" smtClean="0">
                <a:solidFill>
                  <a:srgbClr val="FF0000"/>
                </a:solidFill>
              </a:rPr>
              <a:t>within </a:t>
            </a:r>
            <a:r>
              <a:rPr lang="en-US" sz="2000" dirty="0">
                <a:solidFill>
                  <a:srgbClr val="FF0000"/>
                </a:solidFill>
              </a:rPr>
              <a:t>the 32 MB L2 cache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Poster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203325"/>
            <a:ext cx="9296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PHOLD Performance History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6858000" y="1219200"/>
            <a:ext cx="2286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“Jagged” phenomena attributed to different PHOLD config</a:t>
            </a:r>
          </a:p>
          <a:p>
            <a:pPr eaLnBrk="1" hangingPunct="1"/>
            <a:endParaRPr lang="en-US" sz="1800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2005:</a:t>
            </a:r>
            <a:r>
              <a:rPr lang="en-US" sz="1800">
                <a:solidFill>
                  <a:srgbClr val="FF0000"/>
                </a:solidFill>
              </a:rPr>
              <a:t> first time a large supercomputer reports PHOLD performance</a:t>
            </a:r>
          </a:p>
          <a:p>
            <a:pPr eaLnBrk="1" hangingPunct="1"/>
            <a:endParaRPr lang="en-US" sz="1800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2007:</a:t>
            </a:r>
            <a:r>
              <a:rPr lang="en-US" sz="1800">
                <a:solidFill>
                  <a:srgbClr val="FF0000"/>
                </a:solidFill>
              </a:rPr>
              <a:t> Blue Gene/L PHOLD performance</a:t>
            </a:r>
          </a:p>
          <a:p>
            <a:pPr eaLnBrk="1" hangingPunct="1"/>
            <a:endParaRPr lang="en-US" sz="1800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2009:</a:t>
            </a:r>
            <a:r>
              <a:rPr lang="en-US" sz="1800">
                <a:solidFill>
                  <a:srgbClr val="FF0000"/>
                </a:solidFill>
              </a:rPr>
              <a:t> Blue Gene/P PHOLD performance</a:t>
            </a:r>
          </a:p>
          <a:p>
            <a:pPr eaLnBrk="1" hangingPunct="1"/>
            <a:endParaRPr lang="en-US" sz="1800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2011:</a:t>
            </a:r>
            <a:r>
              <a:rPr lang="en-US" sz="1800">
                <a:solidFill>
                  <a:srgbClr val="FF0000"/>
                </a:solidFill>
              </a:rPr>
              <a:t> CrayXT5 PHOLD performance</a:t>
            </a:r>
          </a:p>
          <a:p>
            <a:pPr eaLnBrk="1" hangingPunct="1"/>
            <a:endParaRPr lang="en-US" sz="1800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2013:</a:t>
            </a:r>
            <a:r>
              <a:rPr lang="en-US" sz="1800">
                <a:solidFill>
                  <a:srgbClr val="FF0000"/>
                </a:solidFill>
              </a:rPr>
              <a:t> Blue Gene/Q</a:t>
            </a:r>
          </a:p>
          <a:p>
            <a:pPr eaLnBrk="1" hangingPunct="1"/>
            <a:endParaRPr 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sz="3600" dirty="0" smtClean="0">
                <a:latin typeface="Calibri" charset="0"/>
              </a:rPr>
              <a:t>LLNL/LDRD: Planetary Scale Simulation Project</a:t>
            </a:r>
            <a:endParaRPr lang="en-US" sz="3600" dirty="0">
              <a:latin typeface="Calibri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-76200" y="685800"/>
            <a:ext cx="5638800" cy="6019800"/>
          </a:xfrm>
        </p:spPr>
        <p:txBody>
          <a:bodyPr/>
          <a:lstStyle/>
          <a:p>
            <a:r>
              <a:rPr lang="en-US" sz="2400" b="1" dirty="0">
                <a:latin typeface="Calibri" charset="0"/>
              </a:rPr>
              <a:t>Summary:</a:t>
            </a:r>
            <a:r>
              <a:rPr lang="en-US" sz="2400" dirty="0">
                <a:latin typeface="Calibri" charset="0"/>
              </a:rPr>
              <a:t> Demonstrated highest PHOLD performance to date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504 billion </a:t>
            </a:r>
            <a:r>
              <a:rPr lang="en-US" sz="2000" b="1" dirty="0" err="1">
                <a:solidFill>
                  <a:srgbClr val="FF0000"/>
                </a:solidFill>
                <a:latin typeface="Calibri" charset="0"/>
                <a:ea typeface="宋体" charset="0"/>
              </a:rPr>
              <a:t>ev</a:t>
            </a:r>
            <a:r>
              <a:rPr lang="en-US" sz="20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/sec on 1,966,080  cores </a:t>
            </a:r>
            <a:r>
              <a:rPr lang="en-US" sz="2000" b="1" dirty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 </a:t>
            </a:r>
            <a:r>
              <a:rPr lang="en-US" sz="2000" b="1" i="1" dirty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Warp 2.7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PHOLD has 250x more LPs and yields 40x 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improvement </a:t>
            </a:r>
            <a:r>
              <a:rPr lang="en-US" sz="2000" b="1" dirty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over previous BG/P performance (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2009)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Enabler for thinking about billion object simulations</a:t>
            </a:r>
            <a:endParaRPr lang="en-US" sz="2000" b="1" dirty="0">
              <a:solidFill>
                <a:srgbClr val="FF0000"/>
              </a:solidFill>
              <a:latin typeface="Calibri" charset="0"/>
              <a:ea typeface="宋体" charset="0"/>
              <a:sym typeface="Wingdings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  <a:sym typeface="Wingdings" charset="0"/>
              </a:rPr>
              <a:t>LLNL/LDRD 3 year project: “Planetary Scale Simulation”</a:t>
            </a:r>
            <a:endParaRPr lang="en-US" sz="2400" b="1" dirty="0">
              <a:solidFill>
                <a:srgbClr val="000000"/>
              </a:solidFill>
              <a:latin typeface="Calibri" charset="0"/>
              <a:sym typeface="Wingdings" charset="0"/>
            </a:endParaRP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宋体" charset="0"/>
              </a:rPr>
              <a:t>App1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宋体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宋体" charset="0"/>
              </a:rPr>
              <a:t>DDoS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宋体" charset="0"/>
              </a:rPr>
              <a:t> attack on big networks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宋体" charset="0"/>
              </a:rPr>
              <a:t>App2: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宋体" charset="0"/>
              </a:rPr>
              <a:t> Pandemic spread of flu virus</a:t>
            </a:r>
            <a:endParaRPr lang="en-US" sz="2400" dirty="0">
              <a:solidFill>
                <a:srgbClr val="000000"/>
              </a:solidFill>
              <a:latin typeface="Calibri" charset="0"/>
              <a:ea typeface="宋体" charset="0"/>
            </a:endParaRP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宋体" charset="0"/>
              </a:rPr>
              <a:t>Opportunities to Improve ROSS capabilities: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Shift from MPI to Charm++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41" y="1295400"/>
            <a:ext cx="3521363" cy="190500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50" y="3733800"/>
            <a:ext cx="3966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458200" cy="1143000"/>
          </a:xfrm>
        </p:spPr>
        <p:txBody>
          <a:bodyPr/>
          <a:lstStyle/>
          <a:p>
            <a:r>
              <a:rPr lang="en-US" dirty="0" smtClean="0"/>
              <a:t>Shifting ROSS from MPI to Charm++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5791200"/>
          </a:xfrm>
        </p:spPr>
        <p:txBody>
          <a:bodyPr/>
          <a:lstStyle/>
          <a:p>
            <a:r>
              <a:rPr lang="en-US" sz="1900" b="1" dirty="0" smtClean="0">
                <a:solidFill>
                  <a:srgbClr val="FF0000"/>
                </a:solidFill>
              </a:rPr>
              <a:t>Why shift?</a:t>
            </a:r>
          </a:p>
          <a:p>
            <a:pPr lvl="1"/>
            <a:r>
              <a:rPr lang="en-US" sz="1900" dirty="0" smtClean="0"/>
              <a:t>Potential for 25% to 50% performance improvement over all-MPI code base</a:t>
            </a:r>
          </a:p>
          <a:p>
            <a:pPr lvl="1"/>
            <a:r>
              <a:rPr lang="en-US" sz="1900" dirty="0" smtClean="0"/>
              <a:t>BG/Q single node performance: </a:t>
            </a:r>
            <a:r>
              <a:rPr lang="en-US" sz="1900" dirty="0" smtClean="0">
                <a:solidFill>
                  <a:srgbClr val="FF0000"/>
                </a:solidFill>
              </a:rPr>
              <a:t>~4M </a:t>
            </a:r>
            <a:r>
              <a:rPr lang="en-US" sz="1900" dirty="0" err="1" smtClean="0">
                <a:solidFill>
                  <a:srgbClr val="FF0000"/>
                </a:solidFill>
              </a:rPr>
              <a:t>ev</a:t>
            </a:r>
            <a:r>
              <a:rPr lang="en-US" sz="1900" dirty="0" smtClean="0">
                <a:solidFill>
                  <a:srgbClr val="FF0000"/>
                </a:solidFill>
              </a:rPr>
              <a:t>/sec MPI vs. ~7M </a:t>
            </a:r>
            <a:r>
              <a:rPr lang="en-US" sz="1900" dirty="0" err="1" smtClean="0">
                <a:solidFill>
                  <a:srgbClr val="FF0000"/>
                </a:solidFill>
              </a:rPr>
              <a:t>ev</a:t>
            </a:r>
            <a:r>
              <a:rPr lang="en-US" sz="1900" dirty="0" smtClean="0">
                <a:solidFill>
                  <a:srgbClr val="FF0000"/>
                </a:solidFill>
              </a:rPr>
              <a:t>/sec </a:t>
            </a:r>
            <a:r>
              <a:rPr lang="en-US" sz="1900" dirty="0" smtClean="0"/>
              <a:t>using all threads </a:t>
            </a:r>
          </a:p>
          <a:p>
            <a:r>
              <a:rPr lang="en-US" sz="1900" b="1" dirty="0" smtClean="0">
                <a:solidFill>
                  <a:srgbClr val="FF0000"/>
                </a:solidFill>
              </a:rPr>
              <a:t>Gains: </a:t>
            </a:r>
          </a:p>
          <a:p>
            <a:pPr lvl="1"/>
            <a:r>
              <a:rPr lang="en-US" sz="1900" dirty="0" smtClean="0"/>
              <a:t>Uses of threads and shared memory internal to a nodes</a:t>
            </a:r>
          </a:p>
          <a:p>
            <a:pPr lvl="1"/>
            <a:r>
              <a:rPr lang="en-US" sz="1900" dirty="0" smtClean="0"/>
              <a:t>lower latency P2P messages via direct access to PAMI</a:t>
            </a:r>
          </a:p>
          <a:p>
            <a:pPr lvl="1"/>
            <a:r>
              <a:rPr lang="en-US" sz="1900" dirty="0"/>
              <a:t>A</a:t>
            </a:r>
            <a:r>
              <a:rPr lang="en-US" sz="1900" dirty="0" smtClean="0"/>
              <a:t>synchronous GVT</a:t>
            </a:r>
          </a:p>
          <a:p>
            <a:pPr lvl="1"/>
            <a:r>
              <a:rPr lang="en-US" sz="1900" dirty="0" smtClean="0"/>
              <a:t>Scalable, near seamless dynamic load balancing via Charm++ RTS.</a:t>
            </a:r>
          </a:p>
          <a:p>
            <a:pPr lvl="1"/>
            <a:endParaRPr lang="en-US" sz="1900" dirty="0" smtClean="0"/>
          </a:p>
          <a:p>
            <a:r>
              <a:rPr lang="en-US" sz="1900" b="1" dirty="0" smtClean="0">
                <a:solidFill>
                  <a:srgbClr val="FF0000"/>
                </a:solidFill>
              </a:rPr>
              <a:t>Initial results: PDES </a:t>
            </a:r>
            <a:r>
              <a:rPr lang="en-US" sz="1900" b="1" dirty="0" err="1" smtClean="0">
                <a:solidFill>
                  <a:srgbClr val="FF0000"/>
                </a:solidFill>
              </a:rPr>
              <a:t>miniapp</a:t>
            </a:r>
            <a:r>
              <a:rPr lang="en-US" sz="1900" b="1" dirty="0" smtClean="0">
                <a:solidFill>
                  <a:srgbClr val="FF0000"/>
                </a:solidFill>
              </a:rPr>
              <a:t> in Charm++</a:t>
            </a:r>
          </a:p>
          <a:p>
            <a:pPr lvl="1"/>
            <a:r>
              <a:rPr lang="en-US" sz="1900" dirty="0" smtClean="0"/>
              <a:t>Quickly gain real knowledge about how best leverage Charm++ for PDES</a:t>
            </a:r>
          </a:p>
          <a:p>
            <a:pPr lvl="1"/>
            <a:r>
              <a:rPr lang="en-US" sz="1900" dirty="0" smtClean="0"/>
              <a:t>Uses YAWNS windowing conservative protocol</a:t>
            </a:r>
          </a:p>
          <a:p>
            <a:pPr lvl="1"/>
            <a:r>
              <a:rPr lang="en-US" sz="1900" dirty="0" smtClean="0"/>
              <a:t>Groups of LPs implemented as </a:t>
            </a:r>
            <a:r>
              <a:rPr lang="en-US" sz="1900" dirty="0" err="1" smtClean="0"/>
              <a:t>Chares</a:t>
            </a:r>
            <a:endParaRPr lang="en-US" sz="1900" dirty="0" smtClean="0"/>
          </a:p>
          <a:p>
            <a:pPr lvl="1"/>
            <a:r>
              <a:rPr lang="en-US" sz="1900" dirty="0" smtClean="0"/>
              <a:t>Charm messages used to transmit events</a:t>
            </a:r>
          </a:p>
          <a:p>
            <a:pPr lvl="1"/>
            <a:r>
              <a:rPr lang="en-US" sz="1900" dirty="0" smtClean="0"/>
              <a:t>TACC Stampede cluster used in first experiments to 4K cores</a:t>
            </a:r>
          </a:p>
          <a:p>
            <a:pPr lvl="1"/>
            <a:r>
              <a:rPr lang="en-US" sz="1900" dirty="0" smtClean="0"/>
              <a:t>TRAM used to “aggregate” messages to lower </a:t>
            </a:r>
            <a:r>
              <a:rPr lang="en-US" sz="1900" dirty="0" err="1" smtClean="0"/>
              <a:t>comm</a:t>
            </a:r>
            <a:r>
              <a:rPr lang="en-US" sz="1900" dirty="0" smtClean="0"/>
              <a:t> overheads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6860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PDES </a:t>
            </a:r>
            <a:r>
              <a:rPr lang="en-US" dirty="0" err="1" smtClean="0"/>
              <a:t>Miniapp</a:t>
            </a:r>
            <a:r>
              <a:rPr lang="en-US" dirty="0" smtClean="0"/>
              <a:t>: LP Density</a:t>
            </a:r>
            <a:endParaRPr lang="en-US" dirty="0"/>
          </a:p>
        </p:txBody>
      </p:sp>
      <p:pic>
        <p:nvPicPr>
          <p:cNvPr id="3" name="Picture 2" descr="pdes_l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3040"/>
            <a:ext cx="830580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4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419600" cy="792163"/>
          </a:xfrm>
        </p:spPr>
        <p:txBody>
          <a:bodyPr/>
          <a:lstStyle/>
          <a:p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410200" cy="5486400"/>
          </a:xfrm>
        </p:spPr>
        <p:txBody>
          <a:bodyPr/>
          <a:lstStyle/>
          <a:p>
            <a:r>
              <a:rPr lang="en-US" sz="3600" dirty="0" smtClean="0">
                <a:latin typeface="Calibri" charset="0"/>
              </a:rPr>
              <a:t>The Big Push…</a:t>
            </a:r>
            <a:endParaRPr lang="en-US" sz="3600" dirty="0">
              <a:latin typeface="Calibri" charset="0"/>
            </a:endParaRPr>
          </a:p>
          <a:p>
            <a:r>
              <a:rPr lang="en-US" sz="3600" dirty="0">
                <a:latin typeface="Calibri" charset="0"/>
              </a:rPr>
              <a:t>Blue Gene/</a:t>
            </a:r>
            <a:r>
              <a:rPr lang="en-US" sz="3600" dirty="0" smtClean="0">
                <a:latin typeface="Calibri" charset="0"/>
              </a:rPr>
              <a:t>Q</a:t>
            </a:r>
            <a:endParaRPr lang="en-US" sz="3600" dirty="0">
              <a:latin typeface="Calibri" charset="0"/>
              <a:ea typeface="宋体" charset="0"/>
            </a:endParaRPr>
          </a:p>
          <a:p>
            <a:r>
              <a:rPr lang="en-US" sz="3600" dirty="0">
                <a:latin typeface="Calibri" charset="0"/>
              </a:rPr>
              <a:t>ROSS Implementation</a:t>
            </a:r>
          </a:p>
          <a:p>
            <a:r>
              <a:rPr lang="en-US" sz="3600" dirty="0" smtClean="0">
                <a:latin typeface="Calibri" charset="0"/>
              </a:rPr>
              <a:t>PHOLD Scaling Results</a:t>
            </a:r>
            <a:endParaRPr lang="en-US" sz="3600" dirty="0">
              <a:latin typeface="Calibri" charset="0"/>
            </a:endParaRPr>
          </a:p>
          <a:p>
            <a:r>
              <a:rPr lang="en-US" sz="3600" dirty="0" smtClean="0">
                <a:latin typeface="Calibri" charset="0"/>
              </a:rPr>
              <a:t>Overview of LLNL Project</a:t>
            </a:r>
          </a:p>
          <a:p>
            <a:r>
              <a:rPr lang="en-US" sz="3600" dirty="0" smtClean="0">
                <a:latin typeface="Calibri" charset="0"/>
              </a:rPr>
              <a:t>PDES </a:t>
            </a:r>
            <a:r>
              <a:rPr lang="en-US" sz="3600" dirty="0" err="1" smtClean="0">
                <a:latin typeface="Calibri" charset="0"/>
              </a:rPr>
              <a:t>Miniapp</a:t>
            </a:r>
            <a:r>
              <a:rPr lang="en-US" sz="3600" dirty="0" smtClean="0">
                <a:latin typeface="Calibri" charset="0"/>
              </a:rPr>
              <a:t> Results</a:t>
            </a:r>
          </a:p>
          <a:p>
            <a:r>
              <a:rPr lang="en-US" sz="3600" dirty="0" smtClean="0">
                <a:latin typeface="Calibri" charset="0"/>
              </a:rPr>
              <a:t>Impacts and Synergies</a:t>
            </a:r>
            <a:endParaRPr lang="en-US" sz="3600" dirty="0">
              <a:latin typeface="Calibri" charset="0"/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17563"/>
            <a:ext cx="40386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20638"/>
            <a:ext cx="42672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MOSpuzz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7" b="17026"/>
          <a:stretch/>
        </p:blipFill>
        <p:spPr>
          <a:xfrm>
            <a:off x="4953000" y="4343400"/>
            <a:ext cx="412428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PDES </a:t>
            </a:r>
            <a:r>
              <a:rPr lang="en-US" dirty="0" err="1" smtClean="0"/>
              <a:t>Miniapp</a:t>
            </a:r>
            <a:r>
              <a:rPr lang="en-US" dirty="0" smtClean="0"/>
              <a:t>: Event Density </a:t>
            </a:r>
            <a:endParaRPr lang="en-US" dirty="0"/>
          </a:p>
        </p:txBody>
      </p:sp>
      <p:pic>
        <p:nvPicPr>
          <p:cNvPr id="4" name="Picture 3" descr="pdes_big_ms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3480"/>
            <a:ext cx="8966200" cy="53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82326" cy="563562"/>
          </a:xfrm>
        </p:spPr>
        <p:txBody>
          <a:bodyPr/>
          <a:lstStyle/>
          <a:p>
            <a:r>
              <a:rPr lang="en-US" sz="3200" dirty="0" smtClean="0"/>
              <a:t>Impact on Research Activities With ROSS</a:t>
            </a:r>
            <a:endParaRPr lang="en-US" sz="3200" dirty="0"/>
          </a:p>
        </p:txBody>
      </p:sp>
      <p:pic>
        <p:nvPicPr>
          <p:cNvPr id="4" name="Picture 3" descr="v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27" y="609600"/>
            <a:ext cx="3873500" cy="2816588"/>
          </a:xfrm>
          <a:prstGeom prst="rect">
            <a:avLst/>
          </a:prstGeom>
        </p:spPr>
      </p:pic>
      <p:sp>
        <p:nvSpPr>
          <p:cNvPr id="8" name="副标题 2"/>
          <p:cNvSpPr txBox="1">
            <a:spLocks/>
          </p:cNvSpPr>
          <p:nvPr/>
        </p:nvSpPr>
        <p:spPr>
          <a:xfrm>
            <a:off x="94538" y="604205"/>
            <a:ext cx="5142890" cy="546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3200" b="1" kern="1200">
                <a:solidFill>
                  <a:srgbClr val="580C1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  <a:buFont typeface="Arial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effectLst/>
                <a:latin typeface="Arial"/>
                <a:ea typeface="黑体"/>
              </a:rPr>
              <a:t>DOE CODES Project Continues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r>
              <a:rPr lang="en-US" altLang="zh-CN" sz="2000" dirty="0" smtClean="0">
                <a:latin typeface="Arial"/>
                <a:ea typeface="黑体"/>
              </a:rPr>
              <a:t>New focus on design trade-offs for Virtual Data Facilities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r>
              <a:rPr lang="en-US" altLang="zh-CN" sz="2000" dirty="0" smtClean="0">
                <a:latin typeface="Arial"/>
                <a:ea typeface="黑体"/>
              </a:rPr>
              <a:t>PI: Rob Ross @ ANL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endParaRPr lang="en-US" altLang="zh-CN" sz="2000" dirty="0" smtClean="0">
              <a:latin typeface="Arial"/>
              <a:ea typeface="黑体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  <a:buFont typeface="Arial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effectLst/>
                <a:latin typeface="Arial"/>
                <a:ea typeface="黑体"/>
              </a:rPr>
              <a:t>LLNL: Massively Parallel KMC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r>
              <a:rPr lang="en-US" altLang="zh-CN" sz="2000" dirty="0" smtClean="0">
                <a:effectLst/>
                <a:latin typeface="Arial"/>
                <a:ea typeface="黑体"/>
              </a:rPr>
              <a:t>PI: Tomas </a:t>
            </a:r>
            <a:r>
              <a:rPr lang="en-US" altLang="zh-CN" sz="2000" dirty="0" err="1" smtClean="0">
                <a:effectLst/>
                <a:latin typeface="Arial"/>
                <a:ea typeface="黑体"/>
              </a:rPr>
              <a:t>Oppelstrup</a:t>
            </a:r>
            <a:r>
              <a:rPr lang="en-US" altLang="zh-CN" sz="2000" dirty="0" smtClean="0">
                <a:effectLst/>
                <a:latin typeface="Arial"/>
                <a:ea typeface="黑体"/>
              </a:rPr>
              <a:t> @ LLNL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endParaRPr lang="en-US" altLang="zh-CN" sz="2000" dirty="0" smtClean="0">
              <a:effectLst/>
              <a:latin typeface="Arial"/>
              <a:ea typeface="黑体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  <a:buFont typeface="Arial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effectLst/>
                <a:latin typeface="Arial"/>
                <a:ea typeface="黑体"/>
              </a:rPr>
              <a:t>IBM/DOE Design Forward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r>
              <a:rPr lang="en-US" altLang="zh-CN" sz="2000" dirty="0" smtClean="0">
                <a:latin typeface="Arial"/>
                <a:ea typeface="黑体"/>
              </a:rPr>
              <a:t>Co-Design of </a:t>
            </a:r>
            <a:r>
              <a:rPr lang="en-US" altLang="zh-CN" sz="2000" dirty="0" err="1" smtClean="0">
                <a:latin typeface="Arial"/>
                <a:ea typeface="黑体"/>
              </a:rPr>
              <a:t>Exascale</a:t>
            </a:r>
            <a:r>
              <a:rPr lang="en-US" altLang="zh-CN" sz="2000" dirty="0" smtClean="0">
                <a:latin typeface="Arial"/>
                <a:ea typeface="黑体"/>
              </a:rPr>
              <a:t> networks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r>
              <a:rPr lang="en-US" altLang="zh-CN" sz="2000" dirty="0" smtClean="0">
                <a:latin typeface="Arial"/>
                <a:ea typeface="黑体"/>
              </a:rPr>
              <a:t>ROSS as core simulation engine for Venus models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r>
              <a:rPr lang="en-US" altLang="zh-CN" sz="2000" dirty="0" smtClean="0">
                <a:latin typeface="Arial"/>
                <a:ea typeface="黑体"/>
              </a:rPr>
              <a:t>PI: Phil </a:t>
            </a:r>
            <a:r>
              <a:rPr lang="en-US" altLang="zh-CN" sz="2000" dirty="0" smtClean="0">
                <a:latin typeface="Arial"/>
                <a:ea typeface="黑体"/>
              </a:rPr>
              <a:t>Heidelberger </a:t>
            </a:r>
            <a:r>
              <a:rPr lang="en-US" altLang="zh-CN" sz="2000" dirty="0" smtClean="0">
                <a:latin typeface="Arial"/>
                <a:ea typeface="黑体"/>
              </a:rPr>
              <a:t>@ IBM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endParaRPr lang="en-US" altLang="zh-CN" sz="2000" dirty="0">
              <a:latin typeface="Arial"/>
              <a:ea typeface="黑体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r>
              <a:rPr lang="en-US" altLang="zh-CN" sz="2400" dirty="0" smtClean="0">
                <a:solidFill>
                  <a:srgbClr val="FF0000"/>
                </a:solidFill>
                <a:effectLst/>
                <a:latin typeface="Arial"/>
                <a:ea typeface="黑体"/>
              </a:rPr>
              <a:t>Use of Charm++ can improve all these activities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endParaRPr lang="en-US" altLang="zh-CN" sz="2400" dirty="0" smtClean="0">
              <a:solidFill>
                <a:srgbClr val="570711"/>
              </a:solidFill>
              <a:effectLst/>
              <a:latin typeface="Arial"/>
              <a:ea typeface="黑体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endParaRPr lang="en-US" altLang="zh-CN" sz="2400" dirty="0" smtClean="0">
              <a:solidFill>
                <a:srgbClr val="570711"/>
              </a:solidFill>
              <a:effectLst/>
              <a:latin typeface="Arial"/>
              <a:ea typeface="黑体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570711"/>
              </a:buClr>
            </a:pPr>
            <a:endParaRPr lang="en-US" altLang="zh-CN" sz="2000" dirty="0" smtClean="0">
              <a:solidFill>
                <a:srgbClr val="570711"/>
              </a:solidFill>
              <a:effectLst/>
              <a:latin typeface="Arial"/>
              <a:ea typeface="黑体"/>
            </a:endParaRPr>
          </a:p>
        </p:txBody>
      </p:sp>
      <p:pic>
        <p:nvPicPr>
          <p:cNvPr id="6" name="Picture 5" descr="torus_1M_results_nn_max_c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16037"/>
            <a:ext cx="2971800" cy="3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0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58" y="958209"/>
            <a:ext cx="5164142" cy="5290191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3791" y="77408"/>
            <a:ext cx="9144000" cy="545727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/>
              <a:t>  Thank You!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1397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The Big Push…</a:t>
            </a:r>
            <a:endParaRPr lang="en-US" dirty="0">
              <a:latin typeface="Calibri" charset="0"/>
            </a:endParaRPr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51054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64" r="-64064"/>
          <a:stretch>
            <a:fillRect/>
          </a:stretch>
        </p:blipFill>
        <p:spPr>
          <a:xfrm>
            <a:off x="5334000" y="533400"/>
            <a:ext cx="5029200" cy="2765425"/>
          </a:xfrm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76200" y="3276600"/>
            <a:ext cx="8991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ea typeface="宋体" charset="0"/>
                <a:cs typeface="宋体" charset="0"/>
              </a:rPr>
              <a:t>David Jefferson</a:t>
            </a:r>
            <a:r>
              <a:rPr lang="en-US" dirty="0">
                <a:ea typeface="宋体" charset="0"/>
                <a:cs typeface="宋体" charset="0"/>
              </a:rPr>
              <a:t>, Peter Barnes (left) and Richard </a:t>
            </a:r>
            <a:r>
              <a:rPr lang="en-US" dirty="0" err="1">
                <a:ea typeface="宋体" charset="0"/>
                <a:cs typeface="宋体" charset="0"/>
              </a:rPr>
              <a:t>Linderman</a:t>
            </a:r>
            <a:r>
              <a:rPr lang="en-US" dirty="0">
                <a:ea typeface="宋体" charset="0"/>
                <a:cs typeface="宋体" charset="0"/>
              </a:rPr>
              <a:t> (right) contacted Chris </a:t>
            </a:r>
            <a:r>
              <a:rPr lang="en-US" dirty="0" smtClean="0">
                <a:ea typeface="宋体" charset="0"/>
                <a:cs typeface="宋体" charset="0"/>
              </a:rPr>
              <a:t>to </a:t>
            </a:r>
            <a:r>
              <a:rPr lang="en-US" dirty="0">
                <a:ea typeface="宋体" charset="0"/>
                <a:cs typeface="宋体" charset="0"/>
              </a:rPr>
              <a:t>see about doing a repeat of the 2009 ROSS/PHOLD performance study using the “Sequoia” Blue Gene/Q supercomputer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ea typeface="宋体" charset="0"/>
                <a:cs typeface="宋体" charset="0"/>
              </a:rPr>
              <a:t>AFRL’s purpose was to use the scaling study as a basis for obtaining a Blue Gene/Q system as part of HPCMO systems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Goal</a:t>
            </a:r>
            <a:r>
              <a:rPr lang="en-US" b="1" dirty="0">
                <a:solidFill>
                  <a:srgbClr val="FF0000"/>
                </a:solidFill>
                <a:ea typeface="宋体" charset="0"/>
                <a:cs typeface="宋体" charset="0"/>
              </a:rPr>
              <a:t>: (</a:t>
            </a:r>
            <a:r>
              <a:rPr lang="en-US" b="1" dirty="0" err="1">
                <a:solidFill>
                  <a:srgbClr val="FF0000"/>
                </a:solidFill>
                <a:ea typeface="宋体" charset="0"/>
                <a:cs typeface="宋体" charset="0"/>
              </a:rPr>
              <a:t>i</a:t>
            </a:r>
            <a:r>
              <a:rPr lang="en-US" b="1" dirty="0">
                <a:solidFill>
                  <a:srgbClr val="FF0000"/>
                </a:solidFill>
                <a:ea typeface="宋体" charset="0"/>
                <a:cs typeface="宋体" charset="0"/>
              </a:rPr>
              <a:t>) to push the scaling limits of massively parallel </a:t>
            </a:r>
            <a:r>
              <a:rPr lang="en-US" b="1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OPTIMISTIC discrete</a:t>
            </a:r>
            <a:r>
              <a:rPr lang="en-US" b="1" dirty="0">
                <a:solidFill>
                  <a:srgbClr val="FF0000"/>
                </a:solidFill>
                <a:ea typeface="宋体" charset="0"/>
                <a:cs typeface="宋体" charset="0"/>
              </a:rPr>
              <a:t>-event simulation and (ii) determine if the new Blue Gene/Q could continue the scaling performance obtained on BG/L and BG/P</a:t>
            </a:r>
            <a:r>
              <a:rPr lang="en-US" b="1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.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</a:pPr>
            <a:r>
              <a:rPr lang="en-US" b="1" i="1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	We thought it would be easy and straight forward …</a:t>
            </a:r>
            <a:endParaRPr lang="en-US" b="1" i="1" dirty="0">
              <a:solidFill>
                <a:srgbClr val="FF0000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IBM Blue Gene/Q Architecture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9862800" y="85518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0" y="7859713"/>
            <a:ext cx="578485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0602575" y="7804150"/>
            <a:ext cx="5418138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ranklin Gothic Medium" charset="0"/>
                <a:cs typeface="Franklin Gothic Medium" charset="0"/>
              </a:rPr>
              <a:t>1.6 GHz IBM A2 processor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ranklin Gothic Medium" charset="0"/>
                <a:cs typeface="Franklin Gothic Medium" charset="0"/>
              </a:rPr>
              <a:t>16 cores (4-way threaded)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ranklin Gothic Medium" charset="0"/>
                <a:cs typeface="Franklin Gothic Medium" charset="0"/>
              </a:rPr>
              <a:t>16 GB DDR3 per node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ranklin Gothic Medium" charset="0"/>
                <a:cs typeface="Franklin Gothic Medium" charset="0"/>
              </a:rPr>
              <a:t>42.6 GB/s bandwidth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ranklin Gothic Medium" charset="0"/>
                <a:cs typeface="Franklin Gothic Medium" charset="0"/>
              </a:rPr>
              <a:t>32 MB L2 cache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ranklin Gothic Medium" charset="0"/>
                <a:cs typeface="Franklin Gothic Medium" charset="0"/>
              </a:rPr>
              <a:t>204.8 GFLOPS (peak)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ranklin Gothic Medium" charset="0"/>
                <a:cs typeface="Franklin Gothic Medium" charset="0"/>
              </a:rPr>
              <a:t>55 watts of power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Franklin Gothic Medium" charset="0"/>
                <a:cs typeface="Franklin Gothic Medium" charset="0"/>
              </a:rPr>
              <a:t>5D Torus @ 2 GB/s network</a:t>
            </a:r>
          </a:p>
          <a:p>
            <a:pPr eaLnBrk="1" hangingPunct="1"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Franklin Gothic Medium" charset="0"/>
              <a:cs typeface="Franklin Gothic Medium" charset="0"/>
            </a:endParaRPr>
          </a:p>
        </p:txBody>
      </p:sp>
      <p:pic>
        <p:nvPicPr>
          <p:cNvPr id="184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575" y="13912850"/>
            <a:ext cx="76612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47850" y="14154150"/>
            <a:ext cx="412115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1 Rack =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1024 Nodes, or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16,384 Cores, or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Up to 65,536 threads or MPI tasks</a:t>
            </a:r>
          </a:p>
        </p:txBody>
      </p:sp>
      <p:sp>
        <p:nvSpPr>
          <p:cNvPr id="9" name="Rectangle 8"/>
          <p:cNvSpPr/>
          <p:nvPr/>
        </p:nvSpPr>
        <p:spPr>
          <a:xfrm rot="20168391">
            <a:off x="16202583" y="8273114"/>
            <a:ext cx="23646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Node</a:t>
            </a:r>
          </a:p>
        </p:txBody>
      </p:sp>
      <p:pic>
        <p:nvPicPr>
          <p:cNvPr id="18440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7"/>
          <p:cNvSpPr txBox="1">
            <a:spLocks noChangeArrowheads="1"/>
          </p:cNvSpPr>
          <p:nvPr/>
        </p:nvSpPr>
        <p:spPr bwMode="auto">
          <a:xfrm>
            <a:off x="4648200" y="755650"/>
            <a:ext cx="44958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1.6 GHz IBM A2 processor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16 cores (4-way threaded) + 17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 core for OS to avoid jitter and an 18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 to improve yield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204.8 GFLOPS (peak)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16 GB DDR3 per node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  <a:cs typeface="Franklin Gothic Medium" charset="0"/>
              </a:rPr>
              <a:t>42.6 GB/s bandwidth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  <a:cs typeface="Franklin Gothic Medium" charset="0"/>
              </a:rPr>
              <a:t>32 MB L2 cache @ 563 GB/s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55 watts of power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5D Torus @ 2 GB/s per link for all P2P and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cs typeface="Franklin Gothic Medium" charset="0"/>
              </a:rPr>
              <a:t>collective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  <a:cs typeface="Franklin Gothic Medium" charset="0"/>
              </a:rPr>
              <a:t>comms</a:t>
            </a:r>
            <a:endParaRPr lang="en-US" sz="2000" b="1" dirty="0" smtClean="0">
              <a:solidFill>
                <a:srgbClr val="000000"/>
              </a:solidFill>
              <a:latin typeface="+mn-lt"/>
              <a:cs typeface="Franklin Gothic Medium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200" dirty="0" smtClean="0">
              <a:solidFill>
                <a:srgbClr val="000000"/>
              </a:solidFill>
              <a:latin typeface="+mn-lt"/>
              <a:cs typeface="Franklin Gothic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4800600"/>
            <a:ext cx="41211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1 Rack =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1024 Nodes, or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16,384 Cores, or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Up to 65,536 threads or MPI tasks</a:t>
            </a:r>
          </a:p>
        </p:txBody>
      </p:sp>
      <p:pic>
        <p:nvPicPr>
          <p:cNvPr id="18443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8150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>
                <a:latin typeface="Calibri" charset="0"/>
              </a:rPr>
              <a:t>LLNL’s “Sequoia” Blue Gene/Q</a:t>
            </a:r>
          </a:p>
        </p:txBody>
      </p:sp>
      <p:pic>
        <p:nvPicPr>
          <p:cNvPr id="2150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914400"/>
            <a:ext cx="3584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878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内容占位符 5"/>
          <p:cNvSpPr txBox="1">
            <a:spLocks/>
          </p:cNvSpPr>
          <p:nvPr/>
        </p:nvSpPr>
        <p:spPr bwMode="auto">
          <a:xfrm>
            <a:off x="0" y="762000"/>
            <a:ext cx="5410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/>
              <a:t>Sequoia: 96 racks of IBM Blue Gene/Q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/>
              <a:t>1,572,864 A2 cores @ 1.6 GHz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/>
              <a:t>1.6 petabytes of RAM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/>
              <a:t>16.32 </a:t>
            </a:r>
            <a:r>
              <a:rPr lang="en-US" altLang="zh-CN" sz="2200" dirty="0" err="1"/>
              <a:t>petaflops</a:t>
            </a:r>
            <a:r>
              <a:rPr lang="en-US" altLang="zh-CN" sz="2200" dirty="0"/>
              <a:t> for LINPACK/Top500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/>
              <a:t>20.1 </a:t>
            </a:r>
            <a:r>
              <a:rPr lang="en-US" altLang="zh-CN" sz="2200" dirty="0" err="1"/>
              <a:t>petaflops</a:t>
            </a:r>
            <a:r>
              <a:rPr lang="en-US" altLang="zh-CN" sz="2200" dirty="0"/>
              <a:t> peak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b="1" dirty="0"/>
              <a:t>5-D Torus: 16x16x16x12x2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/>
              <a:t>Bisection bandwidth </a:t>
            </a:r>
            <a:r>
              <a:rPr lang="en-US" altLang="zh-CN" sz="2200" dirty="0">
                <a:sym typeface="Wingdings" charset="0"/>
              </a:rPr>
              <a:t> ~49 TB/sec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b="1" dirty="0">
                <a:solidFill>
                  <a:srgbClr val="FF0000"/>
                </a:solidFill>
                <a:sym typeface="Wingdings" charset="0"/>
              </a:rPr>
              <a:t>Used exclusively by DOE/NNSA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>
                <a:solidFill>
                  <a:srgbClr val="008000"/>
                </a:solidFill>
                <a:sym typeface="Wingdings" charset="0"/>
              </a:rPr>
              <a:t>Power  ~7.9 </a:t>
            </a:r>
            <a:r>
              <a:rPr lang="en-US" altLang="zh-CN" sz="2200" dirty="0" err="1">
                <a:solidFill>
                  <a:srgbClr val="008000"/>
                </a:solidFill>
                <a:sym typeface="Wingdings" charset="0"/>
              </a:rPr>
              <a:t>Mwatts</a:t>
            </a:r>
            <a:endParaRPr lang="en-US" altLang="zh-CN" sz="2200" dirty="0">
              <a:solidFill>
                <a:srgbClr val="008000"/>
              </a:solidFill>
              <a:sym typeface="Wingdings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>
                <a:sym typeface="Wingdings" charset="0"/>
              </a:rPr>
              <a:t>“Super Sequoia” @ 120 racks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>
                <a:sym typeface="Wingdings" charset="0"/>
              </a:rPr>
              <a:t>24 racks from “Vulcan” added to the existing 96 racks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dirty="0">
                <a:sym typeface="Wingdings" charset="0"/>
              </a:rPr>
              <a:t>Increased to 1,966,080 A2 cores 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b="1" dirty="0">
                <a:solidFill>
                  <a:srgbClr val="FF0000"/>
                </a:solidFill>
                <a:sym typeface="Wingdings" charset="0"/>
              </a:rPr>
              <a:t>5-D Torus: 20x16x16x12x2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200" b="1" dirty="0">
                <a:solidFill>
                  <a:srgbClr val="FF0000"/>
                </a:solidFill>
                <a:sym typeface="Wingdings" charset="0"/>
              </a:rPr>
              <a:t>Bisection bandwidth did not increase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altLang="zh-CN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685800"/>
          </a:xfrm>
        </p:spPr>
        <p:txBody>
          <a:bodyPr/>
          <a:lstStyle/>
          <a:p>
            <a:r>
              <a:rPr lang="en-US" sz="4000" dirty="0">
                <a:latin typeface="Calibri" charset="0"/>
              </a:rPr>
              <a:t>ROSS: Local Control Implementation</a:t>
            </a:r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4800600" y="1039813"/>
            <a:ext cx="4254500" cy="4044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5565775" y="990600"/>
            <a:ext cx="304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Local Control Mechanism:</a:t>
            </a:r>
          </a:p>
          <a:p>
            <a:pPr eaLnBrk="0" hangingPunct="0">
              <a:defRPr/>
            </a:pPr>
            <a:r>
              <a:rPr lang="en-US">
                <a:latin typeface="Arial" charset="0"/>
              </a:rPr>
              <a:t>error detection and rollback</a:t>
            </a:r>
          </a:p>
        </p:txBody>
      </p:sp>
      <p:sp>
        <p:nvSpPr>
          <p:cNvPr id="332805" name="Line 5"/>
          <p:cNvSpPr>
            <a:spLocks noChangeShapeType="1"/>
          </p:cNvSpPr>
          <p:nvPr/>
        </p:nvSpPr>
        <p:spPr bwMode="auto">
          <a:xfrm>
            <a:off x="5191125" y="4595813"/>
            <a:ext cx="35131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 flipV="1">
            <a:off x="5187950" y="1111250"/>
            <a:ext cx="3175" cy="3475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5616575" y="46609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LP 1</a:t>
            </a:r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5638800" y="4114800"/>
            <a:ext cx="444500" cy="465138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6754813" y="1779588"/>
            <a:ext cx="444500" cy="4651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10" name="Rectangle 10"/>
          <p:cNvSpPr>
            <a:spLocks noChangeArrowheads="1"/>
          </p:cNvSpPr>
          <p:nvPr/>
        </p:nvSpPr>
        <p:spPr bwMode="auto">
          <a:xfrm>
            <a:off x="7827963" y="1782763"/>
            <a:ext cx="444500" cy="4651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5640388" y="3552825"/>
            <a:ext cx="444500" cy="465138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12" name="Rectangle 12"/>
          <p:cNvSpPr>
            <a:spLocks noChangeArrowheads="1"/>
          </p:cNvSpPr>
          <p:nvPr/>
        </p:nvSpPr>
        <p:spPr bwMode="auto">
          <a:xfrm>
            <a:off x="6637338" y="46529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LP 2</a:t>
            </a:r>
          </a:p>
        </p:txBody>
      </p:sp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7721600" y="46577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LP 3</a:t>
            </a:r>
          </a:p>
        </p:txBody>
      </p:sp>
      <p:sp>
        <p:nvSpPr>
          <p:cNvPr id="332814" name="Rectangle 14"/>
          <p:cNvSpPr>
            <a:spLocks noChangeArrowheads="1"/>
          </p:cNvSpPr>
          <p:nvPr/>
        </p:nvSpPr>
        <p:spPr bwMode="auto">
          <a:xfrm>
            <a:off x="6743700" y="4087813"/>
            <a:ext cx="444500" cy="46513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15" name="Rectangle 15"/>
          <p:cNvSpPr>
            <a:spLocks noChangeArrowheads="1"/>
          </p:cNvSpPr>
          <p:nvPr/>
        </p:nvSpPr>
        <p:spPr bwMode="auto">
          <a:xfrm>
            <a:off x="6757988" y="2365375"/>
            <a:ext cx="444500" cy="465138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16" name="Rectangle 16"/>
          <p:cNvSpPr>
            <a:spLocks noChangeArrowheads="1"/>
          </p:cNvSpPr>
          <p:nvPr/>
        </p:nvSpPr>
        <p:spPr bwMode="auto">
          <a:xfrm>
            <a:off x="6753225" y="2952750"/>
            <a:ext cx="444500" cy="4651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17" name="Rectangle 17"/>
          <p:cNvSpPr>
            <a:spLocks noChangeArrowheads="1"/>
          </p:cNvSpPr>
          <p:nvPr/>
        </p:nvSpPr>
        <p:spPr bwMode="auto">
          <a:xfrm>
            <a:off x="6745288" y="3525838"/>
            <a:ext cx="444500" cy="46513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7807325" y="4081463"/>
            <a:ext cx="444500" cy="46513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7821613" y="2359025"/>
            <a:ext cx="444500" cy="46513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20" name="Rectangle 20"/>
          <p:cNvSpPr>
            <a:spLocks noChangeArrowheads="1"/>
          </p:cNvSpPr>
          <p:nvPr/>
        </p:nvSpPr>
        <p:spPr bwMode="auto">
          <a:xfrm>
            <a:off x="7816850" y="2946400"/>
            <a:ext cx="444500" cy="465138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21" name="Rectangle 21"/>
          <p:cNvSpPr>
            <a:spLocks noChangeArrowheads="1"/>
          </p:cNvSpPr>
          <p:nvPr/>
        </p:nvSpPr>
        <p:spPr bwMode="auto">
          <a:xfrm>
            <a:off x="7808913" y="3519488"/>
            <a:ext cx="444500" cy="46513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22" name="Rectangle 22"/>
          <p:cNvSpPr>
            <a:spLocks noChangeArrowheads="1"/>
          </p:cNvSpPr>
          <p:nvPr/>
        </p:nvSpPr>
        <p:spPr bwMode="auto">
          <a:xfrm>
            <a:off x="4829175" y="1089025"/>
            <a:ext cx="3873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V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i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r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t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u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a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l</a:t>
            </a:r>
          </a:p>
          <a:p>
            <a:pPr eaLnBrk="0" hangingPunct="0">
              <a:defRPr/>
            </a:pPr>
            <a:endParaRPr lang="en-US" b="1">
              <a:latin typeface="Arial" charset="0"/>
            </a:endParaRP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T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i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m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e</a:t>
            </a:r>
          </a:p>
        </p:txBody>
      </p:sp>
      <p:sp>
        <p:nvSpPr>
          <p:cNvPr id="332823" name="Line 23"/>
          <p:cNvSpPr>
            <a:spLocks noChangeShapeType="1"/>
          </p:cNvSpPr>
          <p:nvPr/>
        </p:nvSpPr>
        <p:spPr bwMode="auto">
          <a:xfrm flipV="1">
            <a:off x="6080125" y="3090863"/>
            <a:ext cx="666750" cy="45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24" name="Rectangle 24"/>
          <p:cNvSpPr>
            <a:spLocks noChangeArrowheads="1"/>
          </p:cNvSpPr>
          <p:nvPr/>
        </p:nvSpPr>
        <p:spPr bwMode="auto">
          <a:xfrm>
            <a:off x="5246688" y="1728788"/>
            <a:ext cx="1330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latin typeface="Symbol" charset="0"/>
              </a:rPr>
              <a:t>(1)  </a:t>
            </a:r>
            <a:r>
              <a:rPr lang="en-US" sz="1600" b="1" dirty="0">
                <a:solidFill>
                  <a:schemeClr val="tx2"/>
                </a:solidFill>
                <a:latin typeface="Times New Roman" charset="0"/>
              </a:rPr>
              <a:t>undo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latin typeface="Times New Roman" charset="0"/>
              </a:rPr>
              <a:t>state </a:t>
            </a:r>
            <a:r>
              <a:rPr lang="en-US" sz="1600" b="1" dirty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ja-JP" altLang="en-US" sz="1600" b="1" dirty="0">
                <a:solidFill>
                  <a:schemeClr val="tx2"/>
                </a:solidFill>
                <a:latin typeface="Arial"/>
              </a:rPr>
              <a:t>’</a:t>
            </a:r>
            <a:r>
              <a:rPr lang="en-US" sz="1600" b="1" dirty="0">
                <a:solidFill>
                  <a:schemeClr val="tx2"/>
                </a:solidFill>
                <a:latin typeface="Times New Roman" charset="0"/>
              </a:rPr>
              <a:t>s</a:t>
            </a:r>
          </a:p>
          <a:p>
            <a:pPr eaLnBrk="0" hangingPunct="0">
              <a:defRPr/>
            </a:pPr>
            <a:endParaRPr lang="en-US" sz="1600" b="1" dirty="0">
              <a:solidFill>
                <a:schemeClr val="tx2"/>
              </a:solidFill>
              <a:latin typeface="Times New Roman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latin typeface="Times New Roman" charset="0"/>
              </a:rPr>
              <a:t>(2) cancel</a:t>
            </a:r>
          </a:p>
          <a:p>
            <a:pPr eaLnBrk="0" hangingPunct="0">
              <a:defRPr/>
            </a:pPr>
            <a:r>
              <a:rPr lang="ja-JP" altLang="en-US" sz="1600" b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dirty="0">
                <a:solidFill>
                  <a:schemeClr val="tx2"/>
                </a:solidFill>
                <a:latin typeface="Times New Roman" charset="0"/>
              </a:rPr>
              <a:t>sent</a:t>
            </a:r>
            <a:r>
              <a:rPr lang="ja-JP" altLang="en-US" sz="1600" b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dirty="0">
                <a:solidFill>
                  <a:schemeClr val="tx2"/>
                </a:solidFill>
                <a:latin typeface="Times New Roman" charset="0"/>
              </a:rPr>
              <a:t> events</a:t>
            </a:r>
          </a:p>
        </p:txBody>
      </p:sp>
      <p:sp>
        <p:nvSpPr>
          <p:cNvPr id="332825" name="Line 25"/>
          <p:cNvSpPr>
            <a:spLocks noChangeShapeType="1"/>
          </p:cNvSpPr>
          <p:nvPr/>
        </p:nvSpPr>
        <p:spPr bwMode="auto">
          <a:xfrm flipV="1">
            <a:off x="7200900" y="1914525"/>
            <a:ext cx="666750" cy="455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26" name="Line 26"/>
          <p:cNvSpPr>
            <a:spLocks noChangeShapeType="1"/>
          </p:cNvSpPr>
          <p:nvPr/>
        </p:nvSpPr>
        <p:spPr bwMode="auto">
          <a:xfrm>
            <a:off x="7699375" y="1662113"/>
            <a:ext cx="719138" cy="6985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27" name="Line 27"/>
          <p:cNvSpPr>
            <a:spLocks noChangeShapeType="1"/>
          </p:cNvSpPr>
          <p:nvPr/>
        </p:nvSpPr>
        <p:spPr bwMode="auto">
          <a:xfrm flipV="1">
            <a:off x="7694613" y="1673225"/>
            <a:ext cx="660400" cy="73025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28" name="Line 28"/>
          <p:cNvSpPr>
            <a:spLocks noChangeShapeType="1"/>
          </p:cNvSpPr>
          <p:nvPr/>
        </p:nvSpPr>
        <p:spPr bwMode="auto">
          <a:xfrm>
            <a:off x="6323013" y="2170113"/>
            <a:ext cx="401637" cy="31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2829" name="Line 29"/>
          <p:cNvSpPr>
            <a:spLocks noChangeShapeType="1"/>
          </p:cNvSpPr>
          <p:nvPr/>
        </p:nvSpPr>
        <p:spPr bwMode="auto">
          <a:xfrm flipV="1">
            <a:off x="6438900" y="1841500"/>
            <a:ext cx="1333500" cy="931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57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953000" cy="6172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dirty="0">
                <a:solidFill>
                  <a:srgbClr val="FF0000"/>
                </a:solidFill>
                <a:latin typeface="Calibri" charset="0"/>
              </a:rPr>
              <a:t>ROSS</a:t>
            </a:r>
            <a:r>
              <a:rPr lang="en-US" sz="2200" dirty="0">
                <a:latin typeface="Calibri" charset="0"/>
              </a:rPr>
              <a:t> written in ANSI </a:t>
            </a:r>
            <a:r>
              <a:rPr lang="en-US" sz="2200" dirty="0" smtClean="0">
                <a:latin typeface="Calibri" charset="0"/>
              </a:rPr>
              <a:t>C &amp; executes </a:t>
            </a:r>
            <a:r>
              <a:rPr lang="en-US" sz="2200" dirty="0">
                <a:latin typeface="Calibri" charset="0"/>
              </a:rPr>
              <a:t>on </a:t>
            </a:r>
            <a:r>
              <a:rPr lang="en-US" sz="2200" dirty="0" smtClean="0">
                <a:latin typeface="Calibri" charset="0"/>
              </a:rPr>
              <a:t>BGs, </a:t>
            </a:r>
            <a:r>
              <a:rPr lang="en-US" sz="2200" dirty="0">
                <a:latin typeface="Calibri" charset="0"/>
              </a:rPr>
              <a:t>Cray XT3/4/5, SGI and Linux </a:t>
            </a:r>
            <a:r>
              <a:rPr lang="en-US" sz="2200" dirty="0" smtClean="0">
                <a:latin typeface="Calibri" charset="0"/>
              </a:rPr>
              <a:t>clusters</a:t>
            </a:r>
          </a:p>
          <a:p>
            <a:pPr>
              <a:lnSpc>
                <a:spcPct val="80000"/>
              </a:lnSpc>
            </a:pPr>
            <a:r>
              <a:rPr lang="en-US" sz="2200" b="1" i="1" dirty="0" smtClean="0">
                <a:latin typeface="Calibri" charset="0"/>
              </a:rPr>
              <a:t>GIT-HUB URL: </a:t>
            </a:r>
            <a:r>
              <a:rPr lang="en-US" sz="2200" b="1" i="1" dirty="0" err="1" smtClean="0">
                <a:latin typeface="Calibri" charset="0"/>
              </a:rPr>
              <a:t>ross.cs.rpi.edu</a:t>
            </a:r>
            <a:endParaRPr lang="en-US" sz="2200" b="1" i="1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FF0000"/>
                </a:solidFill>
                <a:latin typeface="Calibri" charset="0"/>
              </a:rPr>
              <a:t>Reverse computation</a:t>
            </a:r>
            <a:r>
              <a:rPr lang="en-US" sz="2200" dirty="0">
                <a:latin typeface="Calibri" charset="0"/>
              </a:rPr>
              <a:t> used to implement event </a:t>
            </a:r>
            <a:r>
              <a:rPr lang="ja-JP" altLang="en-US" sz="2200" dirty="0">
                <a:latin typeface="Arial" charset="0"/>
              </a:rPr>
              <a:t>“</a:t>
            </a:r>
            <a:r>
              <a:rPr lang="en-US" altLang="ja-JP" sz="2200" dirty="0">
                <a:latin typeface="Calibri" charset="0"/>
              </a:rPr>
              <a:t>undo</a:t>
            </a:r>
            <a:r>
              <a:rPr lang="ja-JP" altLang="en-US" sz="2200" dirty="0">
                <a:latin typeface="Arial" charset="0"/>
              </a:rPr>
              <a:t>”</a:t>
            </a:r>
            <a:r>
              <a:rPr lang="en-US" altLang="ja-JP" sz="2200" dirty="0" smtClean="0">
                <a:latin typeface="Calibri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2200" dirty="0" smtClean="0">
                <a:latin typeface="Calibri" charset="0"/>
              </a:rPr>
              <a:t>RNG is 2^121 </a:t>
            </a:r>
            <a:r>
              <a:rPr lang="en-US" altLang="ja-JP" sz="2200" dirty="0" smtClean="0">
                <a:latin typeface="Calibri" charset="0"/>
              </a:rPr>
              <a:t>CLCG</a:t>
            </a:r>
            <a:endParaRPr lang="en-US" altLang="ja-JP" sz="18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Calibri" charset="0"/>
              </a:rPr>
              <a:t>MPI_Isend</a:t>
            </a:r>
            <a:r>
              <a:rPr lang="en-US" sz="2200" b="1" dirty="0">
                <a:solidFill>
                  <a:srgbClr val="FF0000"/>
                </a:solidFill>
                <a:latin typeface="Calibri" charset="0"/>
              </a:rPr>
              <a:t>/</a:t>
            </a:r>
            <a:r>
              <a:rPr lang="en-US" sz="2200" b="1" dirty="0" err="1">
                <a:solidFill>
                  <a:srgbClr val="FF0000"/>
                </a:solidFill>
                <a:latin typeface="Calibri" charset="0"/>
              </a:rPr>
              <a:t>MPI_Irecv</a:t>
            </a:r>
            <a:r>
              <a:rPr lang="en-US" sz="2200" dirty="0">
                <a:latin typeface="Calibri" charset="0"/>
              </a:rPr>
              <a:t> used to send/</a:t>
            </a:r>
            <a:r>
              <a:rPr lang="en-US" sz="2200" dirty="0" err="1">
                <a:latin typeface="Calibri" charset="0"/>
              </a:rPr>
              <a:t>recv</a:t>
            </a:r>
            <a:r>
              <a:rPr lang="en-US" sz="2200" dirty="0">
                <a:latin typeface="Calibri" charset="0"/>
              </a:rPr>
              <a:t> off core events.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Event &amp; Network memory is managed directly.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宋体" charset="0"/>
              </a:rPr>
              <a:t>Pool is allocated @ startup</a:t>
            </a:r>
          </a:p>
          <a:p>
            <a:pPr lvl="1">
              <a:lnSpc>
                <a:spcPct val="80000"/>
              </a:lnSpc>
            </a:pPr>
            <a:r>
              <a:rPr lang="en-US" sz="22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AVL tree used to match anti-</a:t>
            </a:r>
            <a:r>
              <a:rPr lang="en-US" sz="2200" b="1" dirty="0" err="1">
                <a:solidFill>
                  <a:srgbClr val="FF0000"/>
                </a:solidFill>
                <a:latin typeface="Calibri" charset="0"/>
                <a:ea typeface="宋体" charset="0"/>
              </a:rPr>
              <a:t>msgs</a:t>
            </a:r>
            <a:r>
              <a:rPr lang="en-US" sz="22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 w/ events across processors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Event list keep sorted using a Splay Tree (</a:t>
            </a:r>
            <a:r>
              <a:rPr lang="en-US" sz="2200" dirty="0" err="1">
                <a:latin typeface="Calibri" charset="0"/>
              </a:rPr>
              <a:t>logN</a:t>
            </a:r>
            <a:r>
              <a:rPr lang="en-US" sz="2200" dirty="0">
                <a:latin typeface="Calibri" charset="0"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LP-2-Core mapping tables are computed and not stored to avoid the need for large global LP maps.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44563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ROSS: Global Control Implementation</a:t>
            </a:r>
          </a:p>
        </p:txBody>
      </p:sp>
      <p:sp>
        <p:nvSpPr>
          <p:cNvPr id="23554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4800600" cy="4495800"/>
          </a:xfrm>
          <a:noFill/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200" dirty="0">
                <a:latin typeface="Calibri" charset="0"/>
              </a:rPr>
              <a:t>GVT (kicks off when memory is low):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200" dirty="0">
                <a:latin typeface="Calibri" charset="0"/>
                <a:ea typeface="宋体" charset="0"/>
              </a:rPr>
              <a:t>Each core counts #sent, #</a:t>
            </a:r>
            <a:r>
              <a:rPr lang="en-US" sz="2200" dirty="0" err="1">
                <a:latin typeface="Calibri" charset="0"/>
                <a:ea typeface="宋体" charset="0"/>
              </a:rPr>
              <a:t>recv</a:t>
            </a:r>
            <a:endParaRPr lang="en-US" sz="2200" dirty="0">
              <a:latin typeface="Calibri" charset="0"/>
              <a:ea typeface="宋体" charset="0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200" dirty="0" err="1">
                <a:latin typeface="Calibri" charset="0"/>
                <a:ea typeface="宋体" charset="0"/>
              </a:rPr>
              <a:t>Recv</a:t>
            </a:r>
            <a:r>
              <a:rPr lang="en-US" sz="2200" dirty="0">
                <a:latin typeface="Calibri" charset="0"/>
                <a:ea typeface="宋体" charset="0"/>
              </a:rPr>
              <a:t> all pending MPI </a:t>
            </a:r>
            <a:r>
              <a:rPr lang="en-US" sz="2200" dirty="0" err="1">
                <a:latin typeface="Calibri" charset="0"/>
                <a:ea typeface="宋体" charset="0"/>
              </a:rPr>
              <a:t>msgs</a:t>
            </a:r>
            <a:r>
              <a:rPr lang="en-US" sz="2200" dirty="0">
                <a:latin typeface="Calibri" charset="0"/>
                <a:ea typeface="宋体" charset="0"/>
              </a:rPr>
              <a:t>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200" b="1" dirty="0" err="1">
                <a:latin typeface="Calibri" charset="0"/>
                <a:ea typeface="宋体" charset="0"/>
              </a:rPr>
              <a:t>MPI_Allreduce</a:t>
            </a:r>
            <a:r>
              <a:rPr lang="en-US" sz="2200" dirty="0">
                <a:latin typeface="Calibri" charset="0"/>
                <a:ea typeface="宋体" charset="0"/>
              </a:rPr>
              <a:t> Sum on (#sent - #</a:t>
            </a:r>
            <a:r>
              <a:rPr lang="en-US" sz="2200" dirty="0" err="1">
                <a:latin typeface="Calibri" charset="0"/>
                <a:ea typeface="宋体" charset="0"/>
              </a:rPr>
              <a:t>recv</a:t>
            </a:r>
            <a:r>
              <a:rPr lang="en-US" sz="2200" dirty="0">
                <a:latin typeface="Calibri" charset="0"/>
                <a:ea typeface="宋体" charset="0"/>
              </a:rPr>
              <a:t>)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200" dirty="0">
                <a:latin typeface="Calibri" charset="0"/>
                <a:ea typeface="宋体" charset="0"/>
              </a:rPr>
              <a:t>If #sent - #</a:t>
            </a:r>
            <a:r>
              <a:rPr lang="en-US" sz="2200" dirty="0" err="1">
                <a:latin typeface="Calibri" charset="0"/>
                <a:ea typeface="宋体" charset="0"/>
              </a:rPr>
              <a:t>recv</a:t>
            </a:r>
            <a:r>
              <a:rPr lang="en-US" sz="2200" dirty="0">
                <a:latin typeface="Calibri" charset="0"/>
                <a:ea typeface="宋体" charset="0"/>
              </a:rPr>
              <a:t> != 0 </a:t>
            </a:r>
            <a:r>
              <a:rPr lang="en-US" sz="2200" dirty="0" err="1">
                <a:latin typeface="Calibri" charset="0"/>
                <a:ea typeface="宋体" charset="0"/>
              </a:rPr>
              <a:t>goto</a:t>
            </a:r>
            <a:r>
              <a:rPr lang="en-US" sz="2200" dirty="0">
                <a:latin typeface="Calibri" charset="0"/>
                <a:ea typeface="宋体" charset="0"/>
              </a:rPr>
              <a:t> 2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200" dirty="0">
                <a:latin typeface="Calibri" charset="0"/>
                <a:ea typeface="宋体" charset="0"/>
              </a:rPr>
              <a:t>Compute local core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 dirty="0">
                <a:latin typeface="Calibri" charset="0"/>
                <a:ea typeface="宋体" charset="0"/>
              </a:rPr>
              <a:t>s lower bound time-stamp (LVT).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200" dirty="0">
                <a:latin typeface="Calibri" charset="0"/>
                <a:ea typeface="宋体" charset="0"/>
              </a:rPr>
              <a:t>GVT = </a:t>
            </a:r>
            <a:r>
              <a:rPr lang="en-US" sz="2200" b="1" dirty="0" err="1">
                <a:latin typeface="Calibri" charset="0"/>
                <a:ea typeface="宋体" charset="0"/>
              </a:rPr>
              <a:t>MPI_Allreduce</a:t>
            </a:r>
            <a:r>
              <a:rPr lang="en-US" sz="2200" dirty="0">
                <a:latin typeface="Calibri" charset="0"/>
                <a:ea typeface="宋体" charset="0"/>
              </a:rPr>
              <a:t> Min on LVTs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200" b="1" dirty="0">
                <a:solidFill>
                  <a:srgbClr val="FF0000"/>
                </a:solidFill>
                <a:latin typeface="Calibri" charset="0"/>
              </a:rPr>
              <a:t>Algorithms needs efficient MPI collective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200" b="1" dirty="0">
                <a:solidFill>
                  <a:srgbClr val="FF0000"/>
                </a:solidFill>
                <a:latin typeface="Calibri" charset="0"/>
              </a:rPr>
              <a:t>LC/GC can be very sensitive to OS jitter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200" b="1" dirty="0">
                <a:solidFill>
                  <a:srgbClr val="FF0000"/>
                </a:solidFill>
                <a:latin typeface="Calibri" charset="0"/>
              </a:rPr>
              <a:t>(17</a:t>
            </a:r>
            <a:r>
              <a:rPr lang="en-US" sz="2200" b="1" baseline="30000" dirty="0">
                <a:solidFill>
                  <a:srgbClr val="FF0000"/>
                </a:solidFill>
                <a:latin typeface="Calibri" charset="0"/>
              </a:rPr>
              <a:t>th</a:t>
            </a:r>
            <a:r>
              <a:rPr lang="en-US" sz="2200" b="1" dirty="0">
                <a:solidFill>
                  <a:srgbClr val="FF0000"/>
                </a:solidFill>
                <a:latin typeface="Calibri" charset="0"/>
              </a:rPr>
              <a:t> core should avoid this)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200" dirty="0">
              <a:latin typeface="Calibri" charset="0"/>
            </a:endParaRPr>
          </a:p>
          <a:p>
            <a:pPr marL="609600" indent="-609600">
              <a:lnSpc>
                <a:spcPct val="90000"/>
              </a:lnSpc>
              <a:buFontTx/>
              <a:buChar char="–"/>
            </a:pPr>
            <a:endParaRPr lang="en-US" sz="2200" dirty="0">
              <a:latin typeface="Calibri" charset="0"/>
            </a:endParaRPr>
          </a:p>
        </p:txBody>
      </p:sp>
      <p:sp>
        <p:nvSpPr>
          <p:cNvPr id="203805" name="Rectangle 29"/>
          <p:cNvSpPr>
            <a:spLocks noChangeArrowheads="1"/>
          </p:cNvSpPr>
          <p:nvPr/>
        </p:nvSpPr>
        <p:spPr bwMode="auto">
          <a:xfrm>
            <a:off x="4800600" y="1039813"/>
            <a:ext cx="4254500" cy="4044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06" name="Rectangle 30"/>
          <p:cNvSpPr>
            <a:spLocks noChangeArrowheads="1"/>
          </p:cNvSpPr>
          <p:nvPr/>
        </p:nvSpPr>
        <p:spPr bwMode="auto">
          <a:xfrm>
            <a:off x="5286375" y="990600"/>
            <a:ext cx="3754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Global Control Mechanism:</a:t>
            </a:r>
          </a:p>
          <a:p>
            <a:pPr eaLnBrk="0" hangingPunct="0">
              <a:defRPr/>
            </a:pPr>
            <a:r>
              <a:rPr lang="en-US">
                <a:latin typeface="Arial" charset="0"/>
              </a:rPr>
              <a:t>compute Global Virtual Time (GVT)</a:t>
            </a:r>
          </a:p>
        </p:txBody>
      </p:sp>
      <p:sp>
        <p:nvSpPr>
          <p:cNvPr id="203807" name="Line 31"/>
          <p:cNvSpPr>
            <a:spLocks noChangeShapeType="1"/>
          </p:cNvSpPr>
          <p:nvPr/>
        </p:nvSpPr>
        <p:spPr bwMode="auto">
          <a:xfrm>
            <a:off x="5267325" y="4595813"/>
            <a:ext cx="35131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 flipH="1" flipV="1">
            <a:off x="5240338" y="1108075"/>
            <a:ext cx="3175" cy="34782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09" name="Rectangle 33"/>
          <p:cNvSpPr>
            <a:spLocks noChangeArrowheads="1"/>
          </p:cNvSpPr>
          <p:nvPr/>
        </p:nvSpPr>
        <p:spPr bwMode="auto">
          <a:xfrm>
            <a:off x="5692775" y="46609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LP 1</a:t>
            </a:r>
          </a:p>
        </p:txBody>
      </p:sp>
      <p:sp>
        <p:nvSpPr>
          <p:cNvPr id="203810" name="Rectangle 34"/>
          <p:cNvSpPr>
            <a:spLocks noChangeArrowheads="1"/>
          </p:cNvSpPr>
          <p:nvPr/>
        </p:nvSpPr>
        <p:spPr bwMode="auto">
          <a:xfrm>
            <a:off x="5715000" y="4114800"/>
            <a:ext cx="444500" cy="465138"/>
          </a:xfrm>
          <a:prstGeom prst="rect">
            <a:avLst/>
          </a:prstGeom>
          <a:solidFill>
            <a:srgbClr val="D6009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11" name="Rectangle 35"/>
          <p:cNvSpPr>
            <a:spLocks noChangeArrowheads="1"/>
          </p:cNvSpPr>
          <p:nvPr/>
        </p:nvSpPr>
        <p:spPr bwMode="auto">
          <a:xfrm>
            <a:off x="6831013" y="1779588"/>
            <a:ext cx="444500" cy="4651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12" name="Rectangle 36"/>
          <p:cNvSpPr>
            <a:spLocks noChangeArrowheads="1"/>
          </p:cNvSpPr>
          <p:nvPr/>
        </p:nvSpPr>
        <p:spPr bwMode="auto">
          <a:xfrm>
            <a:off x="5716588" y="3552825"/>
            <a:ext cx="444500" cy="465138"/>
          </a:xfrm>
          <a:prstGeom prst="rect">
            <a:avLst/>
          </a:prstGeom>
          <a:solidFill>
            <a:srgbClr val="D6009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13" name="Rectangle 37"/>
          <p:cNvSpPr>
            <a:spLocks noChangeArrowheads="1"/>
          </p:cNvSpPr>
          <p:nvPr/>
        </p:nvSpPr>
        <p:spPr bwMode="auto">
          <a:xfrm>
            <a:off x="6713538" y="46529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LP 2</a:t>
            </a:r>
          </a:p>
        </p:txBody>
      </p:sp>
      <p:sp>
        <p:nvSpPr>
          <p:cNvPr id="203814" name="Rectangle 38"/>
          <p:cNvSpPr>
            <a:spLocks noChangeArrowheads="1"/>
          </p:cNvSpPr>
          <p:nvPr/>
        </p:nvSpPr>
        <p:spPr bwMode="auto">
          <a:xfrm>
            <a:off x="7797800" y="46577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LP 3</a:t>
            </a:r>
          </a:p>
        </p:txBody>
      </p:sp>
      <p:sp>
        <p:nvSpPr>
          <p:cNvPr id="203815" name="Rectangle 39"/>
          <p:cNvSpPr>
            <a:spLocks noChangeArrowheads="1"/>
          </p:cNvSpPr>
          <p:nvPr/>
        </p:nvSpPr>
        <p:spPr bwMode="auto">
          <a:xfrm>
            <a:off x="6819900" y="4087813"/>
            <a:ext cx="444500" cy="465137"/>
          </a:xfrm>
          <a:prstGeom prst="rect">
            <a:avLst/>
          </a:prstGeom>
          <a:solidFill>
            <a:srgbClr val="D6009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16" name="Rectangle 40"/>
          <p:cNvSpPr>
            <a:spLocks noChangeArrowheads="1"/>
          </p:cNvSpPr>
          <p:nvPr/>
        </p:nvSpPr>
        <p:spPr bwMode="auto">
          <a:xfrm>
            <a:off x="6834188" y="2365375"/>
            <a:ext cx="444500" cy="46513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17" name="Rectangle 41"/>
          <p:cNvSpPr>
            <a:spLocks noChangeArrowheads="1"/>
          </p:cNvSpPr>
          <p:nvPr/>
        </p:nvSpPr>
        <p:spPr bwMode="auto">
          <a:xfrm>
            <a:off x="6829425" y="2952750"/>
            <a:ext cx="444500" cy="46513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18" name="Rectangle 42"/>
          <p:cNvSpPr>
            <a:spLocks noChangeArrowheads="1"/>
          </p:cNvSpPr>
          <p:nvPr/>
        </p:nvSpPr>
        <p:spPr bwMode="auto">
          <a:xfrm>
            <a:off x="6821488" y="3525838"/>
            <a:ext cx="444500" cy="465137"/>
          </a:xfrm>
          <a:prstGeom prst="rect">
            <a:avLst/>
          </a:prstGeom>
          <a:solidFill>
            <a:srgbClr val="D6009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19" name="Rectangle 43"/>
          <p:cNvSpPr>
            <a:spLocks noChangeArrowheads="1"/>
          </p:cNvSpPr>
          <p:nvPr/>
        </p:nvSpPr>
        <p:spPr bwMode="auto">
          <a:xfrm>
            <a:off x="7883525" y="4081463"/>
            <a:ext cx="444500" cy="465137"/>
          </a:xfrm>
          <a:prstGeom prst="rect">
            <a:avLst/>
          </a:prstGeom>
          <a:solidFill>
            <a:srgbClr val="D6009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20" name="Rectangle 44"/>
          <p:cNvSpPr>
            <a:spLocks noChangeArrowheads="1"/>
          </p:cNvSpPr>
          <p:nvPr/>
        </p:nvSpPr>
        <p:spPr bwMode="auto">
          <a:xfrm>
            <a:off x="7897813" y="2359025"/>
            <a:ext cx="444500" cy="46513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21" name="Rectangle 45"/>
          <p:cNvSpPr>
            <a:spLocks noChangeArrowheads="1"/>
          </p:cNvSpPr>
          <p:nvPr/>
        </p:nvSpPr>
        <p:spPr bwMode="auto">
          <a:xfrm>
            <a:off x="7893050" y="2946400"/>
            <a:ext cx="444500" cy="465138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22" name="Rectangle 46"/>
          <p:cNvSpPr>
            <a:spLocks noChangeArrowheads="1"/>
          </p:cNvSpPr>
          <p:nvPr/>
        </p:nvSpPr>
        <p:spPr bwMode="auto">
          <a:xfrm>
            <a:off x="7885113" y="3519488"/>
            <a:ext cx="444500" cy="465137"/>
          </a:xfrm>
          <a:prstGeom prst="rect">
            <a:avLst/>
          </a:prstGeom>
          <a:solidFill>
            <a:srgbClr val="D6009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23" name="Rectangle 47"/>
          <p:cNvSpPr>
            <a:spLocks noChangeArrowheads="1"/>
          </p:cNvSpPr>
          <p:nvPr/>
        </p:nvSpPr>
        <p:spPr bwMode="auto">
          <a:xfrm>
            <a:off x="4905375" y="1089025"/>
            <a:ext cx="3873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V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i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r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t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u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a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l</a:t>
            </a:r>
          </a:p>
          <a:p>
            <a:pPr eaLnBrk="0" hangingPunct="0">
              <a:defRPr/>
            </a:pPr>
            <a:endParaRPr lang="en-US" b="1">
              <a:latin typeface="Arial" charset="0"/>
            </a:endParaRP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T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i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m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e</a:t>
            </a:r>
          </a:p>
        </p:txBody>
      </p:sp>
      <p:sp>
        <p:nvSpPr>
          <p:cNvPr id="203824" name="Line 48"/>
          <p:cNvSpPr>
            <a:spLocks noChangeShapeType="1"/>
          </p:cNvSpPr>
          <p:nvPr/>
        </p:nvSpPr>
        <p:spPr bwMode="auto">
          <a:xfrm flipV="1">
            <a:off x="5294313" y="3455988"/>
            <a:ext cx="3248025" cy="11112"/>
          </a:xfrm>
          <a:prstGeom prst="line">
            <a:avLst/>
          </a:prstGeom>
          <a:noFill/>
          <a:ln w="508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25" name="Rectangle 49"/>
          <p:cNvSpPr>
            <a:spLocks noChangeArrowheads="1"/>
          </p:cNvSpPr>
          <p:nvPr/>
        </p:nvSpPr>
        <p:spPr bwMode="auto">
          <a:xfrm>
            <a:off x="5297488" y="2967038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chemeClr val="tx2"/>
                </a:solidFill>
                <a:latin typeface="Times New Roman" charset="0"/>
              </a:rPr>
              <a:t>GVT</a:t>
            </a:r>
          </a:p>
        </p:txBody>
      </p:sp>
      <p:sp>
        <p:nvSpPr>
          <p:cNvPr id="203826" name="Rectangle 50"/>
          <p:cNvSpPr>
            <a:spLocks noChangeArrowheads="1"/>
          </p:cNvSpPr>
          <p:nvPr/>
        </p:nvSpPr>
        <p:spPr bwMode="auto">
          <a:xfrm>
            <a:off x="5208588" y="1666875"/>
            <a:ext cx="1524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chemeClr val="tx2"/>
                </a:solidFill>
                <a:latin typeface="Times New Roman" charset="0"/>
              </a:rPr>
              <a:t>collect versions</a:t>
            </a:r>
          </a:p>
          <a:p>
            <a:pPr eaLnBrk="0" hangingPunct="0">
              <a:defRPr/>
            </a:pPr>
            <a:r>
              <a:rPr lang="en-US" sz="1600" b="1">
                <a:solidFill>
                  <a:schemeClr val="tx2"/>
                </a:solidFill>
                <a:latin typeface="Times New Roman" charset="0"/>
              </a:rPr>
              <a:t>of state / events</a:t>
            </a:r>
          </a:p>
          <a:p>
            <a:pPr eaLnBrk="0" hangingPunct="0">
              <a:defRPr/>
            </a:pPr>
            <a:r>
              <a:rPr lang="en-US" sz="1600" b="1">
                <a:solidFill>
                  <a:schemeClr val="tx2"/>
                </a:solidFill>
                <a:latin typeface="Times New Roman" charset="0"/>
              </a:rPr>
              <a:t>&amp; perform I/O</a:t>
            </a:r>
          </a:p>
          <a:p>
            <a:pPr eaLnBrk="0" hangingPunct="0">
              <a:defRPr/>
            </a:pPr>
            <a:r>
              <a:rPr lang="en-US" sz="1600" b="1">
                <a:solidFill>
                  <a:schemeClr val="tx2"/>
                </a:solidFill>
                <a:latin typeface="Times New Roman" charset="0"/>
              </a:rPr>
              <a:t>operations</a:t>
            </a:r>
          </a:p>
          <a:p>
            <a:pPr eaLnBrk="0" hangingPunct="0">
              <a:defRPr/>
            </a:pPr>
            <a:r>
              <a:rPr lang="en-US" sz="1600" b="1">
                <a:solidFill>
                  <a:schemeClr val="tx2"/>
                </a:solidFill>
                <a:latin typeface="Times New Roman" charset="0"/>
              </a:rPr>
              <a:t>that are &lt; GVT</a:t>
            </a:r>
          </a:p>
        </p:txBody>
      </p:sp>
      <p:sp>
        <p:nvSpPr>
          <p:cNvPr id="203827" name="Line 51"/>
          <p:cNvSpPr>
            <a:spLocks noChangeShapeType="1"/>
          </p:cNvSpPr>
          <p:nvPr/>
        </p:nvSpPr>
        <p:spPr bwMode="auto">
          <a:xfrm>
            <a:off x="6278563" y="2917825"/>
            <a:ext cx="465137" cy="8366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828" name="Text Box 52"/>
          <p:cNvSpPr txBox="1">
            <a:spLocks noChangeArrowheads="1"/>
          </p:cNvSpPr>
          <p:nvPr/>
        </p:nvSpPr>
        <p:spPr bwMode="auto">
          <a:xfrm>
            <a:off x="381000" y="5780088"/>
            <a:ext cx="8534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</a:rPr>
              <a:t>So, how does this translate into Time Warp performance on BG/Q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PHOLD Configuration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PHOLD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宋体" charset="0"/>
              </a:rPr>
              <a:t>Synthetic “</a:t>
            </a:r>
            <a:r>
              <a:rPr lang="en-US" altLang="ja-JP" sz="2200" dirty="0" err="1">
                <a:latin typeface="Calibri" charset="0"/>
                <a:ea typeface="宋体" charset="0"/>
              </a:rPr>
              <a:t>pathelogical</a:t>
            </a:r>
            <a:r>
              <a:rPr lang="en-US" sz="2200" dirty="0">
                <a:latin typeface="Calibri" charset="0"/>
                <a:ea typeface="宋体" charset="0"/>
              </a:rPr>
              <a:t>”</a:t>
            </a:r>
            <a:r>
              <a:rPr lang="en-US" altLang="ja-JP" sz="2200" dirty="0">
                <a:latin typeface="Calibri" charset="0"/>
                <a:ea typeface="宋体" charset="0"/>
              </a:rPr>
              <a:t> </a:t>
            </a:r>
            <a:r>
              <a:rPr lang="en-US" altLang="ja-JP" sz="2200" dirty="0" smtClean="0">
                <a:latin typeface="Calibri" charset="0"/>
                <a:ea typeface="宋体" charset="0"/>
              </a:rPr>
              <a:t>benchmark </a:t>
            </a:r>
            <a:r>
              <a:rPr lang="en-US" altLang="ja-JP" sz="2200" dirty="0">
                <a:latin typeface="Arial" charset="0"/>
                <a:ea typeface="ＭＳ Ｐゴシック" charset="0"/>
                <a:cs typeface="ＭＳ Ｐゴシック" charset="0"/>
              </a:rPr>
              <a:t>workload </a:t>
            </a:r>
            <a:r>
              <a:rPr lang="en-US" altLang="ja-JP" sz="2200" dirty="0">
                <a:latin typeface="Calibri" charset="0"/>
                <a:ea typeface="宋体" charset="0"/>
              </a:rPr>
              <a:t>model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宋体" charset="0"/>
              </a:rPr>
              <a:t>40 LPs for each MPI tasks, ~251 million LPs total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 charset="0"/>
                <a:ea typeface="宋体" charset="0"/>
              </a:rPr>
              <a:t>Originally designed for 96 racks running 6,291,456 MPI tasks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宋体" charset="0"/>
              </a:rPr>
              <a:t>At 120 racks and 7.8M MPI ranks, yields 32 LPs per MPI task.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宋体" charset="0"/>
              </a:rPr>
              <a:t>Each LP has 16 initial events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宋体" charset="0"/>
              </a:rPr>
              <a:t>Remote LP events occur 10% of the time and scheduled for random </a:t>
            </a:r>
            <a:r>
              <a:rPr lang="en-US" sz="2200" dirty="0" smtClean="0">
                <a:latin typeface="Calibri" charset="0"/>
                <a:ea typeface="宋体" charset="0"/>
              </a:rPr>
              <a:t>LP </a:t>
            </a:r>
            <a:endParaRPr lang="en-US" sz="2200" dirty="0">
              <a:latin typeface="Calibri" charset="0"/>
              <a:ea typeface="宋体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  <a:ea typeface="宋体" charset="0"/>
              </a:rPr>
              <a:t>Time stamps are exponentially distributed with a mean of </a:t>
            </a:r>
            <a:r>
              <a:rPr lang="en-US" sz="2200" dirty="0" smtClean="0">
                <a:latin typeface="Calibri" charset="0"/>
                <a:ea typeface="宋体" charset="0"/>
              </a:rPr>
              <a:t>0.9 + fixed time of 0.10 </a:t>
            </a:r>
            <a:r>
              <a:rPr lang="en-US" sz="22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(i.e., </a:t>
            </a:r>
            <a:r>
              <a:rPr lang="en-US" sz="2200" b="1" dirty="0" err="1">
                <a:solidFill>
                  <a:srgbClr val="FF0000"/>
                </a:solidFill>
                <a:latin typeface="Calibri" charset="0"/>
                <a:ea typeface="宋体" charset="0"/>
              </a:rPr>
              <a:t>lookahead</a:t>
            </a:r>
            <a:r>
              <a:rPr lang="en-US" sz="22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 is 0.10)</a:t>
            </a:r>
            <a:r>
              <a:rPr lang="en-US" sz="2200" dirty="0">
                <a:latin typeface="Calibri" charset="0"/>
                <a:ea typeface="宋体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ROSS parameters</a:t>
            </a:r>
          </a:p>
          <a:p>
            <a:pPr lvl="1">
              <a:lnSpc>
                <a:spcPct val="80000"/>
              </a:lnSpc>
            </a:pPr>
            <a:r>
              <a:rPr lang="en-US" sz="2200" dirty="0" err="1">
                <a:solidFill>
                  <a:srgbClr val="FF0000"/>
                </a:solidFill>
                <a:latin typeface="Calibri" charset="0"/>
                <a:ea typeface="宋体" charset="0"/>
              </a:rPr>
              <a:t>GVT_Interval</a:t>
            </a:r>
            <a:r>
              <a:rPr lang="en-US" sz="2200" dirty="0">
                <a:solidFill>
                  <a:srgbClr val="FF0000"/>
                </a:solidFill>
                <a:latin typeface="Calibri" charset="0"/>
                <a:ea typeface="宋体" charset="0"/>
              </a:rPr>
              <a:t> (512)</a:t>
            </a:r>
            <a:r>
              <a:rPr lang="en-US" sz="2200" dirty="0">
                <a:latin typeface="Calibri" charset="0"/>
                <a:ea typeface="宋体" charset="0"/>
              </a:rPr>
              <a:t> </a:t>
            </a:r>
            <a:r>
              <a:rPr lang="en-US" sz="2200" dirty="0">
                <a:latin typeface="Calibri" charset="0"/>
                <a:ea typeface="宋体" charset="0"/>
                <a:sym typeface="Wingdings" charset="0"/>
              </a:rPr>
              <a:t> number of times thru 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“</a:t>
            </a:r>
            <a:r>
              <a:rPr lang="en-US" altLang="ja-JP" sz="2200" dirty="0">
                <a:latin typeface="Calibri" charset="0"/>
                <a:ea typeface="宋体" charset="0"/>
                <a:sym typeface="Wingdings" charset="0"/>
              </a:rPr>
              <a:t>scheduler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”</a:t>
            </a:r>
            <a:r>
              <a:rPr lang="en-US" altLang="ja-JP" sz="2200" dirty="0">
                <a:latin typeface="Calibri" charset="0"/>
                <a:ea typeface="宋体" charset="0"/>
                <a:sym typeface="Wingdings" charset="0"/>
              </a:rPr>
              <a:t> loop before computing GVT.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FF0000"/>
                </a:solidFill>
                <a:latin typeface="Calibri" charset="0"/>
                <a:ea typeface="宋体" charset="0"/>
              </a:rPr>
              <a:t>Batch(8)</a:t>
            </a:r>
            <a:r>
              <a:rPr lang="en-US" sz="2200" dirty="0">
                <a:latin typeface="Calibri" charset="0"/>
                <a:ea typeface="宋体" charset="0"/>
              </a:rPr>
              <a:t> </a:t>
            </a:r>
            <a:r>
              <a:rPr lang="en-US" sz="2200" dirty="0">
                <a:latin typeface="Calibri" charset="0"/>
                <a:ea typeface="宋体" charset="0"/>
                <a:sym typeface="Wingdings" charset="0"/>
              </a:rPr>
              <a:t> number of local events to process before 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“</a:t>
            </a:r>
            <a:r>
              <a:rPr lang="en-US" altLang="ja-JP" sz="2200" dirty="0">
                <a:latin typeface="Calibri" charset="0"/>
                <a:ea typeface="宋体" charset="0"/>
                <a:sym typeface="Wingdings" charset="0"/>
              </a:rPr>
              <a:t>check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”</a:t>
            </a:r>
            <a:r>
              <a:rPr lang="en-US" altLang="ja-JP" sz="2200" dirty="0">
                <a:latin typeface="Calibri" charset="0"/>
                <a:ea typeface="宋体" charset="0"/>
                <a:sym typeface="Wingdings" charset="0"/>
              </a:rPr>
              <a:t> network for new events.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Batch X </a:t>
            </a:r>
            <a:r>
              <a:rPr lang="en-US" sz="2200" dirty="0" err="1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GVT_Interval</a:t>
            </a:r>
            <a:r>
              <a:rPr lang="en-US" sz="2200" dirty="0">
                <a:latin typeface="Calibri" charset="0"/>
                <a:ea typeface="宋体" charset="0"/>
                <a:sym typeface="Wingdings" charset="0"/>
              </a:rPr>
              <a:t> events processed per GVT epoch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FF0000"/>
                </a:solidFill>
                <a:latin typeface="Calibri" charset="0"/>
                <a:ea typeface="宋体" charset="0"/>
              </a:rPr>
              <a:t>KPs (16 per MPI task)</a:t>
            </a:r>
            <a:r>
              <a:rPr lang="en-US" sz="2200" dirty="0">
                <a:latin typeface="Calibri" charset="0"/>
                <a:ea typeface="宋体" charset="0"/>
              </a:rPr>
              <a:t> </a:t>
            </a:r>
            <a:r>
              <a:rPr lang="en-US" sz="2200" dirty="0">
                <a:latin typeface="Calibri" charset="0"/>
                <a:ea typeface="宋体" charset="0"/>
                <a:sym typeface="Wingdings" charset="0"/>
              </a:rPr>
              <a:t> kernel processes that hold the aggregated processed event lists for LPs to lower search overheads for fossil collection of 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“</a:t>
            </a:r>
            <a:r>
              <a:rPr lang="en-US" altLang="ja-JP" sz="2200" dirty="0">
                <a:latin typeface="Calibri" charset="0"/>
                <a:ea typeface="宋体" charset="0"/>
                <a:sym typeface="Wingdings" charset="0"/>
              </a:rPr>
              <a:t>old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”</a:t>
            </a:r>
            <a:r>
              <a:rPr lang="en-US" altLang="ja-JP" sz="2200" dirty="0">
                <a:latin typeface="Calibri" charset="0"/>
                <a:ea typeface="宋体" charset="0"/>
                <a:sym typeface="Wingdings" charset="0"/>
              </a:rPr>
              <a:t> events.</a:t>
            </a:r>
          </a:p>
          <a:p>
            <a:pPr lvl="1">
              <a:lnSpc>
                <a:spcPct val="80000"/>
              </a:lnSpc>
            </a:pPr>
            <a:r>
              <a:rPr lang="en-US" altLang="ja-JP" sz="2200" dirty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RNGs:</a:t>
            </a:r>
            <a:r>
              <a:rPr lang="en-US" altLang="ja-JP" sz="2200" dirty="0">
                <a:latin typeface="Calibri" charset="0"/>
                <a:ea typeface="宋体" charset="0"/>
                <a:sym typeface="Wingdings" charset="0"/>
              </a:rPr>
              <a:t> each LP has own seed set that are ~2^70 calls apart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>
                <a:latin typeface="Calibri" charset="0"/>
              </a:rPr>
              <a:t>PHOLD Implementation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5943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void </a:t>
            </a:r>
            <a:r>
              <a:rPr lang="en-US" sz="2000" dirty="0" err="1">
                <a:latin typeface="Calibri" charset="0"/>
              </a:rPr>
              <a:t>phold_event_handler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 err="1">
                <a:latin typeface="Calibri" charset="0"/>
              </a:rPr>
              <a:t>phold_state</a:t>
            </a:r>
            <a:r>
              <a:rPr lang="en-US" sz="2000" dirty="0">
                <a:latin typeface="Calibri" charset="0"/>
              </a:rPr>
              <a:t> * s, </a:t>
            </a:r>
            <a:r>
              <a:rPr lang="en-US" sz="2000" dirty="0" err="1">
                <a:latin typeface="Calibri" charset="0"/>
              </a:rPr>
              <a:t>tw_bf</a:t>
            </a:r>
            <a:r>
              <a:rPr lang="en-US" sz="2000" dirty="0">
                <a:latin typeface="Calibri" charset="0"/>
              </a:rPr>
              <a:t> * bf, </a:t>
            </a:r>
            <a:endParaRPr lang="en-US" sz="2000" dirty="0" smtClean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                                                </a:t>
            </a:r>
            <a:r>
              <a:rPr lang="en-US" sz="2000" dirty="0" err="1" smtClean="0">
                <a:latin typeface="Calibri" charset="0"/>
              </a:rPr>
              <a:t>phold_message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* m, </a:t>
            </a:r>
            <a:r>
              <a:rPr lang="en-US" sz="2000" dirty="0" err="1">
                <a:latin typeface="Calibri" charset="0"/>
              </a:rPr>
              <a:t>tw_lp</a:t>
            </a:r>
            <a:r>
              <a:rPr lang="en-US" sz="2000" dirty="0">
                <a:latin typeface="Calibri" charset="0"/>
              </a:rPr>
              <a:t> * </a:t>
            </a:r>
            <a:r>
              <a:rPr lang="en-US" sz="2000" dirty="0" err="1">
                <a:latin typeface="Calibri" charset="0"/>
              </a:rPr>
              <a:t>lp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{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</a:t>
            </a:r>
            <a:r>
              <a:rPr lang="en-US" sz="2000" dirty="0" err="1">
                <a:latin typeface="Calibri" charset="0"/>
              </a:rPr>
              <a:t>tw_lpid</a:t>
            </a:r>
            <a:r>
              <a:rPr lang="en-US" sz="2000" dirty="0">
                <a:latin typeface="Calibri" charset="0"/>
              </a:rPr>
              <a:t>  </a:t>
            </a:r>
            <a:r>
              <a:rPr lang="en-US" sz="2000" dirty="0" err="1">
                <a:latin typeface="Calibri" charset="0"/>
              </a:rPr>
              <a:t>dest</a:t>
            </a:r>
            <a:r>
              <a:rPr lang="en-US" sz="2000" dirty="0">
                <a:latin typeface="Calibri" charset="0"/>
              </a:rPr>
              <a:t>;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if(</a:t>
            </a:r>
            <a:r>
              <a:rPr lang="en-US" sz="2000" dirty="0" err="1">
                <a:latin typeface="Calibri" charset="0"/>
              </a:rPr>
              <a:t>tw_rand_unif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 err="1">
                <a:latin typeface="Calibri" charset="0"/>
              </a:rPr>
              <a:t>lp</a:t>
            </a:r>
            <a:r>
              <a:rPr lang="en-US" sz="2000" dirty="0">
                <a:latin typeface="Calibri" charset="0"/>
              </a:rPr>
              <a:t>-&gt;</a:t>
            </a:r>
            <a:r>
              <a:rPr lang="en-US" sz="2000" dirty="0" err="1">
                <a:latin typeface="Calibri" charset="0"/>
              </a:rPr>
              <a:t>rng</a:t>
            </a:r>
            <a:r>
              <a:rPr lang="en-US" sz="2000" dirty="0">
                <a:latin typeface="Calibri" charset="0"/>
              </a:rPr>
              <a:t>) &lt;= </a:t>
            </a:r>
            <a:r>
              <a:rPr lang="en-US" sz="2000" dirty="0" err="1">
                <a:latin typeface="Calibri" charset="0"/>
              </a:rPr>
              <a:t>percent_remote</a:t>
            </a:r>
            <a:r>
              <a:rPr lang="en-US" sz="2000" dirty="0">
                <a:latin typeface="Calibri" charset="0"/>
              </a:rPr>
              <a:t>) {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        </a:t>
            </a:r>
            <a:r>
              <a:rPr lang="en-US" sz="2000" b="1" dirty="0">
                <a:latin typeface="Calibri" charset="0"/>
              </a:rPr>
              <a:t>bf-&gt;c1 = 1;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        </a:t>
            </a:r>
            <a:r>
              <a:rPr lang="en-US" sz="2000" dirty="0" err="1">
                <a:latin typeface="Calibri" charset="0"/>
              </a:rPr>
              <a:t>dest</a:t>
            </a:r>
            <a:r>
              <a:rPr lang="en-US" sz="2000" dirty="0">
                <a:latin typeface="Calibri" charset="0"/>
              </a:rPr>
              <a:t> = </a:t>
            </a:r>
            <a:r>
              <a:rPr lang="en-US" sz="2000" dirty="0" err="1">
                <a:latin typeface="Calibri" charset="0"/>
              </a:rPr>
              <a:t>tw_rand_integer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 err="1">
                <a:latin typeface="Calibri" charset="0"/>
              </a:rPr>
              <a:t>lp</a:t>
            </a:r>
            <a:r>
              <a:rPr lang="en-US" sz="2000" dirty="0">
                <a:latin typeface="Calibri" charset="0"/>
              </a:rPr>
              <a:t>-&gt;</a:t>
            </a:r>
            <a:r>
              <a:rPr lang="en-US" sz="2000" dirty="0" err="1">
                <a:latin typeface="Calibri" charset="0"/>
              </a:rPr>
              <a:t>rng</a:t>
            </a:r>
            <a:r>
              <a:rPr lang="en-US" sz="2000" dirty="0">
                <a:latin typeface="Calibri" charset="0"/>
              </a:rPr>
              <a:t>, 0, </a:t>
            </a:r>
            <a:r>
              <a:rPr lang="en-US" sz="2000" dirty="0" err="1">
                <a:latin typeface="Calibri" charset="0"/>
              </a:rPr>
              <a:t>ttl_lps</a:t>
            </a:r>
            <a:r>
              <a:rPr lang="en-US" sz="2000" dirty="0">
                <a:latin typeface="Calibri" charset="0"/>
              </a:rPr>
              <a:t> - 1);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>
                <a:latin typeface="Calibri" charset="0"/>
              </a:rPr>
              <a:t>        } </a:t>
            </a:r>
            <a:r>
              <a:rPr lang="en-US" sz="2000" dirty="0">
                <a:latin typeface="Calibri" charset="0"/>
              </a:rPr>
              <a:t>else {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       </a:t>
            </a:r>
            <a:r>
              <a:rPr lang="en-US" sz="2000" b="1" dirty="0">
                <a:latin typeface="Calibri" charset="0"/>
              </a:rPr>
              <a:t> bf-&gt;c1 = 0;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        </a:t>
            </a:r>
            <a:r>
              <a:rPr lang="en-US" sz="2000" dirty="0" err="1">
                <a:latin typeface="Calibri" charset="0"/>
              </a:rPr>
              <a:t>dest</a:t>
            </a:r>
            <a:r>
              <a:rPr lang="en-US" sz="2000" dirty="0">
                <a:latin typeface="Calibri" charset="0"/>
              </a:rPr>
              <a:t> = </a:t>
            </a:r>
            <a:r>
              <a:rPr lang="en-US" sz="2000" dirty="0" err="1">
                <a:latin typeface="Calibri" charset="0"/>
              </a:rPr>
              <a:t>lp</a:t>
            </a:r>
            <a:r>
              <a:rPr lang="en-US" sz="2000" dirty="0">
                <a:latin typeface="Calibri" charset="0"/>
              </a:rPr>
              <a:t>-&gt;</a:t>
            </a:r>
            <a:r>
              <a:rPr lang="en-US" sz="2000" dirty="0" err="1">
                <a:latin typeface="Calibri" charset="0"/>
              </a:rPr>
              <a:t>gid</a:t>
            </a:r>
            <a:r>
              <a:rPr lang="en-US" sz="2000" dirty="0">
                <a:latin typeface="Calibri" charset="0"/>
              </a:rPr>
              <a:t>;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</a:t>
            </a:r>
            <a:r>
              <a:rPr lang="en-US" sz="2000" dirty="0" smtClean="0">
                <a:latin typeface="Calibri" charset="0"/>
              </a:rPr>
              <a:t>}</a:t>
            </a:r>
            <a:endParaRPr lang="en-US" sz="20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if(</a:t>
            </a:r>
            <a:r>
              <a:rPr lang="en-US" sz="2000" dirty="0" err="1">
                <a:latin typeface="Calibri" charset="0"/>
              </a:rPr>
              <a:t>dest</a:t>
            </a:r>
            <a:r>
              <a:rPr lang="en-US" sz="2000" dirty="0">
                <a:latin typeface="Calibri" charset="0"/>
              </a:rPr>
              <a:t> &lt; 0 || </a:t>
            </a:r>
            <a:r>
              <a:rPr lang="en-US" sz="2000" dirty="0" err="1">
                <a:latin typeface="Calibri" charset="0"/>
              </a:rPr>
              <a:t>dest</a:t>
            </a:r>
            <a:r>
              <a:rPr lang="en-US" sz="2000" dirty="0">
                <a:latin typeface="Calibri" charset="0"/>
              </a:rPr>
              <a:t> &gt;= (</a:t>
            </a:r>
            <a:r>
              <a:rPr lang="en-US" sz="2000" dirty="0" err="1">
                <a:latin typeface="Calibri" charset="0"/>
              </a:rPr>
              <a:t>g_tw_nlp</a:t>
            </a:r>
            <a:r>
              <a:rPr lang="en-US" sz="2000" dirty="0">
                <a:latin typeface="Calibri" charset="0"/>
              </a:rPr>
              <a:t> * </a:t>
            </a:r>
            <a:r>
              <a:rPr lang="en-US" sz="2000" dirty="0" err="1">
                <a:latin typeface="Calibri" charset="0"/>
              </a:rPr>
              <a:t>tw_nnodes</a:t>
            </a:r>
            <a:r>
              <a:rPr lang="en-US" sz="2000" dirty="0">
                <a:latin typeface="Calibri" charset="0"/>
              </a:rPr>
              <a:t>()))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        </a:t>
            </a:r>
            <a:r>
              <a:rPr lang="en-US" sz="2000" dirty="0" err="1">
                <a:latin typeface="Calibri" charset="0"/>
              </a:rPr>
              <a:t>tw_error</a:t>
            </a:r>
            <a:r>
              <a:rPr lang="en-US" sz="2000" dirty="0">
                <a:latin typeface="Calibri" charset="0"/>
              </a:rPr>
              <a:t>(TW_LOC, "bad </a:t>
            </a:r>
            <a:r>
              <a:rPr lang="en-US" sz="2000" dirty="0" err="1">
                <a:latin typeface="Calibri" charset="0"/>
              </a:rPr>
              <a:t>dest</a:t>
            </a:r>
            <a:r>
              <a:rPr lang="en-US" sz="2000" dirty="0">
                <a:latin typeface="Calibri" charset="0"/>
              </a:rPr>
              <a:t>");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       </a:t>
            </a:r>
            <a:r>
              <a:rPr lang="en-US" sz="2000" dirty="0" err="1">
                <a:latin typeface="Calibri" charset="0"/>
              </a:rPr>
              <a:t>tw_event_send</a:t>
            </a:r>
            <a:r>
              <a:rPr lang="en-US" sz="2000" dirty="0">
                <a:latin typeface="Calibri" charset="0"/>
              </a:rPr>
              <a:t>( </a:t>
            </a:r>
            <a:r>
              <a:rPr lang="en-US" sz="2000" dirty="0" err="1">
                <a:latin typeface="Calibri" charset="0"/>
              </a:rPr>
              <a:t>tw_event_new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 err="1">
                <a:latin typeface="Calibri" charset="0"/>
              </a:rPr>
              <a:t>dest</a:t>
            </a:r>
            <a:r>
              <a:rPr lang="en-US" sz="2000" dirty="0">
                <a:latin typeface="Calibri" charset="0"/>
              </a:rPr>
              <a:t>, </a:t>
            </a:r>
            <a:endParaRPr lang="en-US" sz="2000" dirty="0" smtClean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                                     </a:t>
            </a:r>
            <a:r>
              <a:rPr lang="en-US" sz="2000" dirty="0" err="1" smtClean="0">
                <a:latin typeface="Calibri" charset="0"/>
              </a:rPr>
              <a:t>tw_rand_exponential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 err="1">
                <a:latin typeface="Calibri" charset="0"/>
              </a:rPr>
              <a:t>lp</a:t>
            </a:r>
            <a:r>
              <a:rPr lang="en-US" sz="2000" dirty="0">
                <a:latin typeface="Calibri" charset="0"/>
              </a:rPr>
              <a:t>-&gt;</a:t>
            </a:r>
            <a:r>
              <a:rPr lang="en-US" sz="2000" dirty="0" err="1">
                <a:latin typeface="Calibri" charset="0"/>
              </a:rPr>
              <a:t>rng</a:t>
            </a:r>
            <a:r>
              <a:rPr lang="en-US" sz="2000" dirty="0">
                <a:latin typeface="Calibri" charset="0"/>
              </a:rPr>
              <a:t>, mean) + LA, </a:t>
            </a:r>
            <a:r>
              <a:rPr lang="en-US" sz="2000" dirty="0" err="1">
                <a:latin typeface="Calibri" charset="0"/>
              </a:rPr>
              <a:t>lp</a:t>
            </a:r>
            <a:r>
              <a:rPr lang="en-US" sz="2000" dirty="0">
                <a:latin typeface="Calibri" charset="0"/>
              </a:rPr>
              <a:t>) );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PADS</Template>
  <TotalTime>19196</TotalTime>
  <Words>1838</Words>
  <Application>Microsoft Macintosh PowerPoint</Application>
  <PresentationFormat>On-screen Show (4:3)</PresentationFormat>
  <Paragraphs>271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PADS</vt:lpstr>
      <vt:lpstr>Worksheet</vt:lpstr>
      <vt:lpstr>Using Charm++ to Improve Extreme Parallel Discrete-Event Simulation (XPDES) Performance and Capability</vt:lpstr>
      <vt:lpstr>Outline</vt:lpstr>
      <vt:lpstr>The Big Push…</vt:lpstr>
      <vt:lpstr>IBM Blue Gene/Q Architecture</vt:lpstr>
      <vt:lpstr>LLNL’s “Sequoia” Blue Gene/Q</vt:lpstr>
      <vt:lpstr>ROSS: Local Control Implementation</vt:lpstr>
      <vt:lpstr>ROSS: Global Control Implementation</vt:lpstr>
      <vt:lpstr>PHOLD Configuration</vt:lpstr>
      <vt:lpstr>PHOLD Implementation</vt:lpstr>
      <vt:lpstr>CCI/LLNL Performance Runs</vt:lpstr>
      <vt:lpstr>Impact of Multiple MPI Tasks per Core</vt:lpstr>
      <vt:lpstr>Detailed Sequoia Results: Jan 24 - Feb 5, 2013</vt:lpstr>
      <vt:lpstr>Excitement, Warp Speed &amp; Frustration</vt:lpstr>
      <vt:lpstr>Detailed Sequoia Results: March 8 – 11, 2013</vt:lpstr>
      <vt:lpstr>ROSS/PHOLD Strong Scaling Performance</vt:lpstr>
      <vt:lpstr>PHOLD Performance History</vt:lpstr>
      <vt:lpstr>LLNL/LDRD: Planetary Scale Simulation Project</vt:lpstr>
      <vt:lpstr>Shifting ROSS from MPI to Charm++</vt:lpstr>
      <vt:lpstr>PDES Miniapp: LP Density</vt:lpstr>
      <vt:lpstr>PDES Miniapp: Event Density </vt:lpstr>
      <vt:lpstr>Impact on Research Activities With ROSS</vt:lpstr>
      <vt:lpstr>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Billion-Node Torus Networks Using Massively Parallel Discrete-Event Simulation</dc:title>
  <dc:creator>Ning Liu</dc:creator>
  <cp:lastModifiedBy>Christopher Carothers</cp:lastModifiedBy>
  <cp:revision>1283</cp:revision>
  <dcterms:created xsi:type="dcterms:W3CDTF">2011-05-25T04:48:32Z</dcterms:created>
  <dcterms:modified xsi:type="dcterms:W3CDTF">2014-04-30T17:21:00Z</dcterms:modified>
</cp:coreProperties>
</file>