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8" r:id="rId2"/>
    <p:sldId id="259" r:id="rId3"/>
    <p:sldId id="260" r:id="rId4"/>
    <p:sldId id="265" r:id="rId5"/>
    <p:sldId id="263" r:id="rId6"/>
    <p:sldId id="307" r:id="rId7"/>
    <p:sldId id="264" r:id="rId8"/>
    <p:sldId id="261" r:id="rId9"/>
    <p:sldId id="302" r:id="rId10"/>
    <p:sldId id="268" r:id="rId11"/>
    <p:sldId id="266" r:id="rId12"/>
    <p:sldId id="267" r:id="rId13"/>
    <p:sldId id="304" r:id="rId14"/>
    <p:sldId id="270" r:id="rId15"/>
    <p:sldId id="271" r:id="rId16"/>
    <p:sldId id="305" r:id="rId17"/>
    <p:sldId id="306" r:id="rId18"/>
    <p:sldId id="274" r:id="rId19"/>
    <p:sldId id="275" r:id="rId20"/>
    <p:sldId id="303" r:id="rId21"/>
    <p:sldId id="294"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D3D"/>
    <a:srgbClr val="1751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44" autoAdjust="0"/>
  </p:normalViewPr>
  <p:slideViewPr>
    <p:cSldViewPr snapToGrid="0" snapToObjects="1">
      <p:cViewPr varScale="1">
        <p:scale>
          <a:sx n="90" d="100"/>
          <a:sy n="90" d="100"/>
        </p:scale>
        <p:origin x="-12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bisset:Dropbox:NDSSL:Charm++%20EpiSimdemics%20Resources:2013Workshop:slidematerial:US-strongEfficienc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bisset:Dropbox:NDSSL:Charm++%20EpiSimdemics%20Resources:2013Workshop:slidematerial:US-strongEfficienc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bisset:Dropbox:NDSSL:Charm++%20EpiSimdemics%20Resources:2013Workshop:reducedEdg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kbisset:Dropbox:NDSSL:Charm++%20EpiSimdemics%20Resources:2013Workshop:graphsize.splitloc.ereduc.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Ashwin\Documents\temp\Epi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891294838145"/>
          <c:y val="0.0514005540974045"/>
          <c:w val="0.816150481189851"/>
          <c:h val="0.781693642461359"/>
        </c:manualLayout>
      </c:layout>
      <c:scatterChart>
        <c:scatterStyle val="lineMarker"/>
        <c:varyColors val="0"/>
        <c:ser>
          <c:idx val="0"/>
          <c:order val="0"/>
          <c:tx>
            <c:strRef>
              <c:f>'US-strong'!$E$1</c:f>
              <c:strCache>
                <c:ptCount val="1"/>
                <c:pt idx="0">
                  <c:v>RR-splitLoc</c:v>
                </c:pt>
              </c:strCache>
            </c:strRef>
          </c:tx>
          <c:xVal>
            <c:numRef>
              <c:f>'US-strong'!$B$2:$B$15</c:f>
              <c:numCache>
                <c:formatCode>General</c:formatCode>
                <c:ptCount val="14"/>
                <c:pt idx="0">
                  <c:v>180.0</c:v>
                </c:pt>
                <c:pt idx="1">
                  <c:v>192.0</c:v>
                </c:pt>
                <c:pt idx="2">
                  <c:v>384.0</c:v>
                </c:pt>
                <c:pt idx="3">
                  <c:v>768.0</c:v>
                </c:pt>
                <c:pt idx="4">
                  <c:v>1536.0</c:v>
                </c:pt>
                <c:pt idx="5">
                  <c:v>3072.0</c:v>
                </c:pt>
                <c:pt idx="6">
                  <c:v>6144.0</c:v>
                </c:pt>
                <c:pt idx="7">
                  <c:v>12288.0</c:v>
                </c:pt>
                <c:pt idx="8">
                  <c:v>24576.0</c:v>
                </c:pt>
                <c:pt idx="9">
                  <c:v>49152.0</c:v>
                </c:pt>
                <c:pt idx="10">
                  <c:v>98304.0</c:v>
                </c:pt>
                <c:pt idx="11">
                  <c:v>196608.0</c:v>
                </c:pt>
                <c:pt idx="12">
                  <c:v>245760.0</c:v>
                </c:pt>
                <c:pt idx="13">
                  <c:v>270336.0</c:v>
                </c:pt>
              </c:numCache>
            </c:numRef>
          </c:xVal>
          <c:yVal>
            <c:numRef>
              <c:f>'US-strong'!$E$2:$E$15</c:f>
              <c:numCache>
                <c:formatCode>General</c:formatCode>
                <c:ptCount val="14"/>
                <c:pt idx="0">
                  <c:v>1.0</c:v>
                </c:pt>
                <c:pt idx="1">
                  <c:v>1.029650509162333</c:v>
                </c:pt>
                <c:pt idx="2">
                  <c:v>1.039197371548948</c:v>
                </c:pt>
                <c:pt idx="3">
                  <c:v>1.029069671174639</c:v>
                </c:pt>
                <c:pt idx="4">
                  <c:v>0.980827553721523</c:v>
                </c:pt>
                <c:pt idx="5">
                  <c:v>0.77569214886638</c:v>
                </c:pt>
                <c:pt idx="6">
                  <c:v>0.672089566325115</c:v>
                </c:pt>
                <c:pt idx="7">
                  <c:v>0.406066840301073</c:v>
                </c:pt>
                <c:pt idx="8">
                  <c:v>0.286661549550823</c:v>
                </c:pt>
                <c:pt idx="9">
                  <c:v>0.219067632694755</c:v>
                </c:pt>
                <c:pt idx="10">
                  <c:v>0.181411832417888</c:v>
                </c:pt>
                <c:pt idx="11">
                  <c:v>0.16740244968093</c:v>
                </c:pt>
                <c:pt idx="12">
                  <c:v>0.162273658207516</c:v>
                </c:pt>
                <c:pt idx="13">
                  <c:v>0.162710046197274</c:v>
                </c:pt>
              </c:numCache>
            </c:numRef>
          </c:yVal>
          <c:smooth val="0"/>
        </c:ser>
        <c:ser>
          <c:idx val="1"/>
          <c:order val="1"/>
          <c:tx>
            <c:strRef>
              <c:f>'US-strong'!$F$1</c:f>
              <c:strCache>
                <c:ptCount val="1"/>
                <c:pt idx="0">
                  <c:v>RR</c:v>
                </c:pt>
              </c:strCache>
            </c:strRef>
          </c:tx>
          <c:xVal>
            <c:numRef>
              <c:f>'US-strong'!$B$2:$B$15</c:f>
              <c:numCache>
                <c:formatCode>General</c:formatCode>
                <c:ptCount val="14"/>
                <c:pt idx="0">
                  <c:v>180.0</c:v>
                </c:pt>
                <c:pt idx="1">
                  <c:v>192.0</c:v>
                </c:pt>
                <c:pt idx="2">
                  <c:v>384.0</c:v>
                </c:pt>
                <c:pt idx="3">
                  <c:v>768.0</c:v>
                </c:pt>
                <c:pt idx="4">
                  <c:v>1536.0</c:v>
                </c:pt>
                <c:pt idx="5">
                  <c:v>3072.0</c:v>
                </c:pt>
                <c:pt idx="6">
                  <c:v>6144.0</c:v>
                </c:pt>
                <c:pt idx="7">
                  <c:v>12288.0</c:v>
                </c:pt>
                <c:pt idx="8">
                  <c:v>24576.0</c:v>
                </c:pt>
                <c:pt idx="9">
                  <c:v>49152.0</c:v>
                </c:pt>
                <c:pt idx="10">
                  <c:v>98304.0</c:v>
                </c:pt>
                <c:pt idx="11">
                  <c:v>196608.0</c:v>
                </c:pt>
                <c:pt idx="12">
                  <c:v>245760.0</c:v>
                </c:pt>
                <c:pt idx="13">
                  <c:v>270336.0</c:v>
                </c:pt>
              </c:numCache>
            </c:numRef>
          </c:xVal>
          <c:yVal>
            <c:numRef>
              <c:f>'US-strong'!$F$2:$F$15</c:f>
              <c:numCache>
                <c:formatCode>General</c:formatCode>
                <c:ptCount val="14"/>
                <c:pt idx="2">
                  <c:v>1.0</c:v>
                </c:pt>
                <c:pt idx="3">
                  <c:v>0.842371283481087</c:v>
                </c:pt>
                <c:pt idx="4">
                  <c:v>0.631893310107567</c:v>
                </c:pt>
                <c:pt idx="5">
                  <c:v>0.426402664300859</c:v>
                </c:pt>
                <c:pt idx="6">
                  <c:v>0.248236942018532</c:v>
                </c:pt>
                <c:pt idx="7">
                  <c:v>0.133100748978358</c:v>
                </c:pt>
                <c:pt idx="8">
                  <c:v>0.0701650541608687</c:v>
                </c:pt>
                <c:pt idx="9">
                  <c:v>0.0346348308031744</c:v>
                </c:pt>
                <c:pt idx="10">
                  <c:v>0.019986422418582</c:v>
                </c:pt>
                <c:pt idx="11">
                  <c:v>0.00900054321822891</c:v>
                </c:pt>
              </c:numCache>
            </c:numRef>
          </c:yVal>
          <c:smooth val="0"/>
        </c:ser>
        <c:dLbls>
          <c:showLegendKey val="0"/>
          <c:showVal val="0"/>
          <c:showCatName val="0"/>
          <c:showSerName val="0"/>
          <c:showPercent val="0"/>
          <c:showBubbleSize val="0"/>
        </c:dLbls>
        <c:axId val="2128485176"/>
        <c:axId val="-2093078344"/>
      </c:scatterChart>
      <c:valAx>
        <c:axId val="2128485176"/>
        <c:scaling>
          <c:logBase val="10.0"/>
          <c:orientation val="minMax"/>
          <c:min val="100.0"/>
        </c:scaling>
        <c:delete val="0"/>
        <c:axPos val="b"/>
        <c:title>
          <c:tx>
            <c:rich>
              <a:bodyPr/>
              <a:lstStyle/>
              <a:p>
                <a:pPr>
                  <a:defRPr/>
                </a:pPr>
                <a:r>
                  <a:rPr lang="en-US"/>
                  <a:t>Number of Compute PEs</a:t>
                </a:r>
              </a:p>
            </c:rich>
          </c:tx>
          <c:layout/>
          <c:overlay val="0"/>
        </c:title>
        <c:numFmt formatCode="General" sourceLinked="1"/>
        <c:majorTickMark val="out"/>
        <c:minorTickMark val="none"/>
        <c:tickLblPos val="nextTo"/>
        <c:crossAx val="-2093078344"/>
        <c:crosses val="autoZero"/>
        <c:crossBetween val="midCat"/>
      </c:valAx>
      <c:valAx>
        <c:axId val="-2093078344"/>
        <c:scaling>
          <c:orientation val="minMax"/>
          <c:max val="1.2"/>
          <c:min val="0.0"/>
        </c:scaling>
        <c:delete val="0"/>
        <c:axPos val="l"/>
        <c:majorGridlines/>
        <c:title>
          <c:tx>
            <c:rich>
              <a:bodyPr rot="-5400000" vert="horz"/>
              <a:lstStyle/>
              <a:p>
                <a:pPr>
                  <a:defRPr/>
                </a:pPr>
                <a:r>
                  <a:rPr lang="en-US"/>
                  <a:t>Efficiency</a:t>
                </a:r>
              </a:p>
            </c:rich>
          </c:tx>
          <c:layout/>
          <c:overlay val="0"/>
        </c:title>
        <c:numFmt formatCode="General" sourceLinked="1"/>
        <c:majorTickMark val="out"/>
        <c:minorTickMark val="none"/>
        <c:tickLblPos val="nextTo"/>
        <c:crossAx val="2128485176"/>
        <c:crosses val="autoZero"/>
        <c:crossBetween val="midCat"/>
      </c:valAx>
    </c:plotArea>
    <c:legend>
      <c:legendPos val="r"/>
      <c:layout>
        <c:manualLayout>
          <c:xMode val="edge"/>
          <c:yMode val="edge"/>
          <c:x val="0.711846675415573"/>
          <c:y val="0.119986512102654"/>
          <c:w val="0.207597769028871"/>
          <c:h val="0.167434383202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905074365704"/>
          <c:y val="0.0514005540974045"/>
          <c:w val="0.77480271216098"/>
          <c:h val="0.781693642461359"/>
        </c:manualLayout>
      </c:layout>
      <c:scatterChart>
        <c:scatterStyle val="lineMarker"/>
        <c:varyColors val="0"/>
        <c:ser>
          <c:idx val="0"/>
          <c:order val="0"/>
          <c:tx>
            <c:strRef>
              <c:f>'US-strong'!$C$1</c:f>
              <c:strCache>
                <c:ptCount val="1"/>
                <c:pt idx="0">
                  <c:v>RR-splitLoc</c:v>
                </c:pt>
              </c:strCache>
            </c:strRef>
          </c:tx>
          <c:xVal>
            <c:numRef>
              <c:f>'US-strong'!$B$2:$B$15</c:f>
              <c:numCache>
                <c:formatCode>General</c:formatCode>
                <c:ptCount val="14"/>
                <c:pt idx="0">
                  <c:v>180.0</c:v>
                </c:pt>
                <c:pt idx="1">
                  <c:v>192.0</c:v>
                </c:pt>
                <c:pt idx="2">
                  <c:v>384.0</c:v>
                </c:pt>
                <c:pt idx="3">
                  <c:v>768.0</c:v>
                </c:pt>
                <c:pt idx="4">
                  <c:v>1536.0</c:v>
                </c:pt>
                <c:pt idx="5">
                  <c:v>3072.0</c:v>
                </c:pt>
                <c:pt idx="6">
                  <c:v>6144.0</c:v>
                </c:pt>
                <c:pt idx="7">
                  <c:v>12288.0</c:v>
                </c:pt>
                <c:pt idx="8">
                  <c:v>24576.0</c:v>
                </c:pt>
                <c:pt idx="9">
                  <c:v>49152.0</c:v>
                </c:pt>
                <c:pt idx="10">
                  <c:v>98304.0</c:v>
                </c:pt>
                <c:pt idx="11">
                  <c:v>196608.0</c:v>
                </c:pt>
                <c:pt idx="12">
                  <c:v>245760.0</c:v>
                </c:pt>
                <c:pt idx="13">
                  <c:v>270336.0</c:v>
                </c:pt>
              </c:numCache>
            </c:numRef>
          </c:xVal>
          <c:yVal>
            <c:numRef>
              <c:f>'US-strong'!$C$2:$C$15</c:f>
              <c:numCache>
                <c:formatCode>General</c:formatCode>
                <c:ptCount val="14"/>
                <c:pt idx="0">
                  <c:v>180.0</c:v>
                </c:pt>
                <c:pt idx="1">
                  <c:v>197.692897759168</c:v>
                </c:pt>
                <c:pt idx="2">
                  <c:v>399.051790674796</c:v>
                </c:pt>
                <c:pt idx="3">
                  <c:v>790.325507462123</c:v>
                </c:pt>
                <c:pt idx="4">
                  <c:v>1506.55112251626</c:v>
                </c:pt>
                <c:pt idx="5">
                  <c:v>2382.92628131752</c:v>
                </c:pt>
                <c:pt idx="6">
                  <c:v>4129.31829550151</c:v>
                </c:pt>
                <c:pt idx="7">
                  <c:v>4989.74933361958</c:v>
                </c:pt>
                <c:pt idx="8">
                  <c:v>7044.99424176103</c:v>
                </c:pt>
                <c:pt idx="9">
                  <c:v>10767.6122822126</c:v>
                </c:pt>
                <c:pt idx="10">
                  <c:v>17833.5087740081</c:v>
                </c:pt>
                <c:pt idx="11">
                  <c:v>32912.6608268682</c:v>
                </c:pt>
                <c:pt idx="12">
                  <c:v>39880.3742410791</c:v>
                </c:pt>
                <c:pt idx="13">
                  <c:v>43986.3830487863</c:v>
                </c:pt>
              </c:numCache>
            </c:numRef>
          </c:yVal>
          <c:smooth val="0"/>
        </c:ser>
        <c:ser>
          <c:idx val="1"/>
          <c:order val="1"/>
          <c:tx>
            <c:strRef>
              <c:f>'US-strong'!$D$1</c:f>
              <c:strCache>
                <c:ptCount val="1"/>
                <c:pt idx="0">
                  <c:v>RR</c:v>
                </c:pt>
              </c:strCache>
            </c:strRef>
          </c:tx>
          <c:xVal>
            <c:numRef>
              <c:f>'US-strong'!$B$2:$B$15</c:f>
              <c:numCache>
                <c:formatCode>General</c:formatCode>
                <c:ptCount val="14"/>
                <c:pt idx="0">
                  <c:v>180.0</c:v>
                </c:pt>
                <c:pt idx="1">
                  <c:v>192.0</c:v>
                </c:pt>
                <c:pt idx="2">
                  <c:v>384.0</c:v>
                </c:pt>
                <c:pt idx="3">
                  <c:v>768.0</c:v>
                </c:pt>
                <c:pt idx="4">
                  <c:v>1536.0</c:v>
                </c:pt>
                <c:pt idx="5">
                  <c:v>3072.0</c:v>
                </c:pt>
                <c:pt idx="6">
                  <c:v>6144.0</c:v>
                </c:pt>
                <c:pt idx="7">
                  <c:v>12288.0</c:v>
                </c:pt>
                <c:pt idx="8">
                  <c:v>24576.0</c:v>
                </c:pt>
                <c:pt idx="9">
                  <c:v>49152.0</c:v>
                </c:pt>
                <c:pt idx="10">
                  <c:v>98304.0</c:v>
                </c:pt>
                <c:pt idx="11">
                  <c:v>196608.0</c:v>
                </c:pt>
                <c:pt idx="12">
                  <c:v>245760.0</c:v>
                </c:pt>
                <c:pt idx="13">
                  <c:v>270336.0</c:v>
                </c:pt>
              </c:numCache>
            </c:numRef>
          </c:xVal>
          <c:yVal>
            <c:numRef>
              <c:f>'US-strong'!$D$2:$D$15</c:f>
              <c:numCache>
                <c:formatCode>General</c:formatCode>
                <c:ptCount val="14"/>
                <c:pt idx="2">
                  <c:v>384.0</c:v>
                </c:pt>
                <c:pt idx="3">
                  <c:v>646.941145713475</c:v>
                </c:pt>
                <c:pt idx="4">
                  <c:v>970.588124325223</c:v>
                </c:pt>
                <c:pt idx="5">
                  <c:v>1309.90898473224</c:v>
                </c:pt>
                <c:pt idx="6">
                  <c:v>1525.16777176186</c:v>
                </c:pt>
                <c:pt idx="7">
                  <c:v>1635.54200344606</c:v>
                </c:pt>
                <c:pt idx="8">
                  <c:v>1724.37637105751</c:v>
                </c:pt>
                <c:pt idx="9">
                  <c:v>1702.37120363763</c:v>
                </c:pt>
                <c:pt idx="10">
                  <c:v>1964.74526943629</c:v>
                </c:pt>
                <c:pt idx="11">
                  <c:v>1769.57880104955</c:v>
                </c:pt>
              </c:numCache>
            </c:numRef>
          </c:yVal>
          <c:smooth val="0"/>
        </c:ser>
        <c:dLbls>
          <c:showLegendKey val="0"/>
          <c:showVal val="0"/>
          <c:showCatName val="0"/>
          <c:showSerName val="0"/>
          <c:showPercent val="0"/>
          <c:showBubbleSize val="0"/>
        </c:dLbls>
        <c:axId val="-2096853368"/>
        <c:axId val="2037008552"/>
      </c:scatterChart>
      <c:valAx>
        <c:axId val="-2096853368"/>
        <c:scaling>
          <c:orientation val="minMax"/>
        </c:scaling>
        <c:delete val="0"/>
        <c:axPos val="b"/>
        <c:title>
          <c:tx>
            <c:rich>
              <a:bodyPr/>
              <a:lstStyle/>
              <a:p>
                <a:pPr>
                  <a:defRPr/>
                </a:pPr>
                <a:r>
                  <a:rPr lang="en-US"/>
                  <a:t>Number of Compute Pes</a:t>
                </a:r>
              </a:p>
            </c:rich>
          </c:tx>
          <c:layout/>
          <c:overlay val="0"/>
        </c:title>
        <c:numFmt formatCode="General" sourceLinked="1"/>
        <c:majorTickMark val="out"/>
        <c:minorTickMark val="none"/>
        <c:tickLblPos val="nextTo"/>
        <c:crossAx val="2037008552"/>
        <c:crosses val="autoZero"/>
        <c:crossBetween val="midCat"/>
      </c:valAx>
      <c:valAx>
        <c:axId val="2037008552"/>
        <c:scaling>
          <c:orientation val="minMax"/>
        </c:scaling>
        <c:delete val="0"/>
        <c:axPos val="l"/>
        <c:majorGridlines/>
        <c:title>
          <c:tx>
            <c:rich>
              <a:bodyPr rot="-5400000" vert="horz"/>
              <a:lstStyle/>
              <a:p>
                <a:pPr>
                  <a:defRPr/>
                </a:pPr>
                <a:r>
                  <a:rPr lang="en-US"/>
                  <a:t>Speedup</a:t>
                </a:r>
              </a:p>
            </c:rich>
          </c:tx>
          <c:layout>
            <c:manualLayout>
              <c:xMode val="edge"/>
              <c:yMode val="edge"/>
              <c:x val="0.00498600174978128"/>
              <c:y val="0.369897564887722"/>
            </c:manualLayout>
          </c:layout>
          <c:overlay val="0"/>
        </c:title>
        <c:numFmt formatCode="General" sourceLinked="1"/>
        <c:majorTickMark val="out"/>
        <c:minorTickMark val="none"/>
        <c:tickLblPos val="nextTo"/>
        <c:crossAx val="-2096853368"/>
        <c:crosses val="autoZero"/>
        <c:crossBetween val="midCat"/>
      </c:valAx>
    </c:plotArea>
    <c:legend>
      <c:legendPos val="r"/>
      <c:layout>
        <c:manualLayout>
          <c:xMode val="edge"/>
          <c:yMode val="edge"/>
          <c:x val="0.175735564304462"/>
          <c:y val="0.0783198454359872"/>
          <c:w val="0.207597769028871"/>
          <c:h val="0.1674343832021"/>
        </c:manualLayout>
      </c:layout>
      <c:overlay val="0"/>
      <c:spPr>
        <a:solidFill>
          <a:schemeClr val="bg1">
            <a:lumMod val="95000"/>
            <a:alpha val="75000"/>
          </a:schemeClr>
        </a:solidFill>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MI</a:t>
            </a:r>
          </a:p>
        </c:rich>
      </c:tx>
      <c:layout/>
      <c:overlay val="1"/>
    </c:title>
    <c:autoTitleDeleted val="0"/>
    <c:plotArea>
      <c:layout/>
      <c:scatterChart>
        <c:scatterStyle val="lineMarker"/>
        <c:varyColors val="0"/>
        <c:ser>
          <c:idx val="0"/>
          <c:order val="0"/>
          <c:tx>
            <c:strRef>
              <c:f>'comm-real'!$AR$36</c:f>
              <c:strCache>
                <c:ptCount val="1"/>
                <c:pt idx="0">
                  <c:v>full</c:v>
                </c:pt>
              </c:strCache>
            </c:strRef>
          </c:tx>
          <c:xVal>
            <c:numRef>
              <c:f>'comm-real'!$AP$37:$AP$50</c:f>
              <c:numCache>
                <c:formatCode>General</c:formatCode>
                <c:ptCount val="14"/>
                <c:pt idx="0">
                  <c:v>12.0</c:v>
                </c:pt>
                <c:pt idx="1">
                  <c:v>24.0</c:v>
                </c:pt>
                <c:pt idx="2">
                  <c:v>48.0</c:v>
                </c:pt>
                <c:pt idx="3">
                  <c:v>96.0</c:v>
                </c:pt>
                <c:pt idx="4">
                  <c:v>192.0</c:v>
                </c:pt>
                <c:pt idx="5">
                  <c:v>384.0</c:v>
                </c:pt>
                <c:pt idx="6">
                  <c:v>768.0</c:v>
                </c:pt>
                <c:pt idx="7">
                  <c:v>1536.0</c:v>
                </c:pt>
                <c:pt idx="8">
                  <c:v>3072.0</c:v>
                </c:pt>
                <c:pt idx="9">
                  <c:v>6144.0</c:v>
                </c:pt>
                <c:pt idx="10">
                  <c:v>12288.0</c:v>
                </c:pt>
                <c:pt idx="11">
                  <c:v>24576.0</c:v>
                </c:pt>
                <c:pt idx="12">
                  <c:v>49152.0</c:v>
                </c:pt>
                <c:pt idx="13">
                  <c:v>98304.0</c:v>
                </c:pt>
              </c:numCache>
            </c:numRef>
          </c:xVal>
          <c:yVal>
            <c:numRef>
              <c:f>'comm-real'!$AR$37:$AR$50</c:f>
              <c:numCache>
                <c:formatCode>0</c:formatCode>
                <c:ptCount val="14"/>
                <c:pt idx="0">
                  <c:v>519068.0</c:v>
                </c:pt>
                <c:pt idx="1">
                  <c:v>492291.0</c:v>
                </c:pt>
                <c:pt idx="2">
                  <c:v>390228.0</c:v>
                </c:pt>
                <c:pt idx="3">
                  <c:v>270357.5</c:v>
                </c:pt>
                <c:pt idx="4">
                  <c:v>204543.5</c:v>
                </c:pt>
                <c:pt idx="5">
                  <c:v>140943.0</c:v>
                </c:pt>
                <c:pt idx="6">
                  <c:v>94793.5</c:v>
                </c:pt>
                <c:pt idx="7">
                  <c:v>72255.0</c:v>
                </c:pt>
                <c:pt idx="8">
                  <c:v>38811.5</c:v>
                </c:pt>
                <c:pt idx="9">
                  <c:v>19251.0</c:v>
                </c:pt>
                <c:pt idx="10">
                  <c:v>12049.5</c:v>
                </c:pt>
                <c:pt idx="11">
                  <c:v>5875.0</c:v>
                </c:pt>
                <c:pt idx="12">
                  <c:v>3849.0</c:v>
                </c:pt>
                <c:pt idx="13">
                  <c:v>2662.0</c:v>
                </c:pt>
              </c:numCache>
            </c:numRef>
          </c:yVal>
          <c:smooth val="0"/>
        </c:ser>
        <c:ser>
          <c:idx val="1"/>
          <c:order val="1"/>
          <c:tx>
            <c:strRef>
              <c:f>'comm-real'!$AS$36</c:f>
              <c:strCache>
                <c:ptCount val="1"/>
                <c:pt idx="0">
                  <c:v>200</c:v>
                </c:pt>
              </c:strCache>
            </c:strRef>
          </c:tx>
          <c:xVal>
            <c:numRef>
              <c:f>'comm-real'!$AP$37:$AP$50</c:f>
              <c:numCache>
                <c:formatCode>General</c:formatCode>
                <c:ptCount val="14"/>
                <c:pt idx="0">
                  <c:v>12.0</c:v>
                </c:pt>
                <c:pt idx="1">
                  <c:v>24.0</c:v>
                </c:pt>
                <c:pt idx="2">
                  <c:v>48.0</c:v>
                </c:pt>
                <c:pt idx="3">
                  <c:v>96.0</c:v>
                </c:pt>
                <c:pt idx="4">
                  <c:v>192.0</c:v>
                </c:pt>
                <c:pt idx="5">
                  <c:v>384.0</c:v>
                </c:pt>
                <c:pt idx="6">
                  <c:v>768.0</c:v>
                </c:pt>
                <c:pt idx="7">
                  <c:v>1536.0</c:v>
                </c:pt>
                <c:pt idx="8">
                  <c:v>3072.0</c:v>
                </c:pt>
                <c:pt idx="9">
                  <c:v>6144.0</c:v>
                </c:pt>
                <c:pt idx="10">
                  <c:v>12288.0</c:v>
                </c:pt>
                <c:pt idx="11">
                  <c:v>24576.0</c:v>
                </c:pt>
                <c:pt idx="12">
                  <c:v>49152.0</c:v>
                </c:pt>
                <c:pt idx="13">
                  <c:v>98304.0</c:v>
                </c:pt>
              </c:numCache>
            </c:numRef>
          </c:xVal>
          <c:yVal>
            <c:numRef>
              <c:f>'comm-real'!$AS$37:$AS$50</c:f>
              <c:numCache>
                <c:formatCode>0</c:formatCode>
                <c:ptCount val="14"/>
                <c:pt idx="0">
                  <c:v>611680.0</c:v>
                </c:pt>
                <c:pt idx="1">
                  <c:v>578506.5</c:v>
                </c:pt>
                <c:pt idx="2">
                  <c:v>440733.0</c:v>
                </c:pt>
                <c:pt idx="3">
                  <c:v>300005.0</c:v>
                </c:pt>
                <c:pt idx="4">
                  <c:v>212179.5</c:v>
                </c:pt>
                <c:pt idx="5">
                  <c:v>125253.5</c:v>
                </c:pt>
                <c:pt idx="6">
                  <c:v>100764.5</c:v>
                </c:pt>
                <c:pt idx="7">
                  <c:v>69734.5</c:v>
                </c:pt>
                <c:pt idx="8">
                  <c:v>37705.0</c:v>
                </c:pt>
                <c:pt idx="9">
                  <c:v>19004.5</c:v>
                </c:pt>
                <c:pt idx="10">
                  <c:v>12837.0</c:v>
                </c:pt>
                <c:pt idx="11">
                  <c:v>5195.0</c:v>
                </c:pt>
                <c:pt idx="12">
                  <c:v>3094.5</c:v>
                </c:pt>
                <c:pt idx="13">
                  <c:v>2073.5</c:v>
                </c:pt>
              </c:numCache>
            </c:numRef>
          </c:yVal>
          <c:smooth val="0"/>
        </c:ser>
        <c:ser>
          <c:idx val="2"/>
          <c:order val="2"/>
          <c:tx>
            <c:strRef>
              <c:f>'comm-real'!$AT$36</c:f>
              <c:strCache>
                <c:ptCount val="1"/>
                <c:pt idx="0">
                  <c:v>100</c:v>
                </c:pt>
              </c:strCache>
            </c:strRef>
          </c:tx>
          <c:xVal>
            <c:numRef>
              <c:f>'comm-real'!$AP$37:$AP$50</c:f>
              <c:numCache>
                <c:formatCode>General</c:formatCode>
                <c:ptCount val="14"/>
                <c:pt idx="0">
                  <c:v>12.0</c:v>
                </c:pt>
                <c:pt idx="1">
                  <c:v>24.0</c:v>
                </c:pt>
                <c:pt idx="2">
                  <c:v>48.0</c:v>
                </c:pt>
                <c:pt idx="3">
                  <c:v>96.0</c:v>
                </c:pt>
                <c:pt idx="4">
                  <c:v>192.0</c:v>
                </c:pt>
                <c:pt idx="5">
                  <c:v>384.0</c:v>
                </c:pt>
                <c:pt idx="6">
                  <c:v>768.0</c:v>
                </c:pt>
                <c:pt idx="7">
                  <c:v>1536.0</c:v>
                </c:pt>
                <c:pt idx="8">
                  <c:v>3072.0</c:v>
                </c:pt>
                <c:pt idx="9">
                  <c:v>6144.0</c:v>
                </c:pt>
                <c:pt idx="10">
                  <c:v>12288.0</c:v>
                </c:pt>
                <c:pt idx="11">
                  <c:v>24576.0</c:v>
                </c:pt>
                <c:pt idx="12">
                  <c:v>49152.0</c:v>
                </c:pt>
                <c:pt idx="13">
                  <c:v>98304.0</c:v>
                </c:pt>
              </c:numCache>
            </c:numRef>
          </c:xVal>
          <c:yVal>
            <c:numRef>
              <c:f>'comm-real'!$AT$37:$AT$50</c:f>
              <c:numCache>
                <c:formatCode>0</c:formatCode>
                <c:ptCount val="14"/>
                <c:pt idx="0">
                  <c:v>802591.5</c:v>
                </c:pt>
                <c:pt idx="1">
                  <c:v>646009.5</c:v>
                </c:pt>
                <c:pt idx="2">
                  <c:v>477621.0</c:v>
                </c:pt>
                <c:pt idx="3">
                  <c:v>357536.5</c:v>
                </c:pt>
                <c:pt idx="4">
                  <c:v>228537.0</c:v>
                </c:pt>
                <c:pt idx="5">
                  <c:v>166447.0</c:v>
                </c:pt>
                <c:pt idx="6">
                  <c:v>109198.0</c:v>
                </c:pt>
                <c:pt idx="7">
                  <c:v>68008.5</c:v>
                </c:pt>
                <c:pt idx="8">
                  <c:v>37344.5</c:v>
                </c:pt>
                <c:pt idx="9">
                  <c:v>19842.0</c:v>
                </c:pt>
                <c:pt idx="10">
                  <c:v>11303.0</c:v>
                </c:pt>
                <c:pt idx="11">
                  <c:v>5842.0</c:v>
                </c:pt>
                <c:pt idx="12">
                  <c:v>4420.5</c:v>
                </c:pt>
                <c:pt idx="13">
                  <c:v>2915.0</c:v>
                </c:pt>
              </c:numCache>
            </c:numRef>
          </c:yVal>
          <c:smooth val="0"/>
        </c:ser>
        <c:ser>
          <c:idx val="3"/>
          <c:order val="3"/>
          <c:tx>
            <c:strRef>
              <c:f>'comm-real'!$AU$36</c:f>
              <c:strCache>
                <c:ptCount val="1"/>
                <c:pt idx="0">
                  <c:v>20</c:v>
                </c:pt>
              </c:strCache>
            </c:strRef>
          </c:tx>
          <c:xVal>
            <c:numRef>
              <c:f>'comm-real'!$AP$37:$AP$50</c:f>
              <c:numCache>
                <c:formatCode>General</c:formatCode>
                <c:ptCount val="14"/>
                <c:pt idx="0">
                  <c:v>12.0</c:v>
                </c:pt>
                <c:pt idx="1">
                  <c:v>24.0</c:v>
                </c:pt>
                <c:pt idx="2">
                  <c:v>48.0</c:v>
                </c:pt>
                <c:pt idx="3">
                  <c:v>96.0</c:v>
                </c:pt>
                <c:pt idx="4">
                  <c:v>192.0</c:v>
                </c:pt>
                <c:pt idx="5">
                  <c:v>384.0</c:v>
                </c:pt>
                <c:pt idx="6">
                  <c:v>768.0</c:v>
                </c:pt>
                <c:pt idx="7">
                  <c:v>1536.0</c:v>
                </c:pt>
                <c:pt idx="8">
                  <c:v>3072.0</c:v>
                </c:pt>
                <c:pt idx="9">
                  <c:v>6144.0</c:v>
                </c:pt>
                <c:pt idx="10">
                  <c:v>12288.0</c:v>
                </c:pt>
                <c:pt idx="11">
                  <c:v>24576.0</c:v>
                </c:pt>
                <c:pt idx="12">
                  <c:v>49152.0</c:v>
                </c:pt>
                <c:pt idx="13">
                  <c:v>98304.0</c:v>
                </c:pt>
              </c:numCache>
            </c:numRef>
          </c:xVal>
          <c:yVal>
            <c:numRef>
              <c:f>'comm-real'!$AU$37:$AU$50</c:f>
              <c:numCache>
                <c:formatCode>0</c:formatCode>
                <c:ptCount val="14"/>
                <c:pt idx="0">
                  <c:v>2.3432385E6</c:v>
                </c:pt>
                <c:pt idx="1">
                  <c:v>1.52762E6</c:v>
                </c:pt>
                <c:pt idx="2">
                  <c:v>1.0560035E6</c:v>
                </c:pt>
                <c:pt idx="3">
                  <c:v>605746.0</c:v>
                </c:pt>
                <c:pt idx="4">
                  <c:v>341119.0</c:v>
                </c:pt>
                <c:pt idx="5">
                  <c:v>233310.5</c:v>
                </c:pt>
                <c:pt idx="6">
                  <c:v>141274.0</c:v>
                </c:pt>
                <c:pt idx="7">
                  <c:v>73995.5</c:v>
                </c:pt>
                <c:pt idx="8">
                  <c:v>36285.0</c:v>
                </c:pt>
                <c:pt idx="9">
                  <c:v>20271.5</c:v>
                </c:pt>
                <c:pt idx="10">
                  <c:v>10981.0</c:v>
                </c:pt>
                <c:pt idx="11">
                  <c:v>7403.0</c:v>
                </c:pt>
                <c:pt idx="12">
                  <c:v>3795.5</c:v>
                </c:pt>
                <c:pt idx="13">
                  <c:v>2658.5</c:v>
                </c:pt>
              </c:numCache>
            </c:numRef>
          </c:yVal>
          <c:smooth val="0"/>
        </c:ser>
        <c:ser>
          <c:idx val="4"/>
          <c:order val="4"/>
          <c:tx>
            <c:strRef>
              <c:f>'comm-real'!$AV$36</c:f>
              <c:strCache>
                <c:ptCount val="1"/>
                <c:pt idx="0">
                  <c:v>10</c:v>
                </c:pt>
              </c:strCache>
            </c:strRef>
          </c:tx>
          <c:xVal>
            <c:numRef>
              <c:f>'comm-real'!$AP$37:$AP$50</c:f>
              <c:numCache>
                <c:formatCode>General</c:formatCode>
                <c:ptCount val="14"/>
                <c:pt idx="0">
                  <c:v>12.0</c:v>
                </c:pt>
                <c:pt idx="1">
                  <c:v>24.0</c:v>
                </c:pt>
                <c:pt idx="2">
                  <c:v>48.0</c:v>
                </c:pt>
                <c:pt idx="3">
                  <c:v>96.0</c:v>
                </c:pt>
                <c:pt idx="4">
                  <c:v>192.0</c:v>
                </c:pt>
                <c:pt idx="5">
                  <c:v>384.0</c:v>
                </c:pt>
                <c:pt idx="6">
                  <c:v>768.0</c:v>
                </c:pt>
                <c:pt idx="7">
                  <c:v>1536.0</c:v>
                </c:pt>
                <c:pt idx="8">
                  <c:v>3072.0</c:v>
                </c:pt>
                <c:pt idx="9">
                  <c:v>6144.0</c:v>
                </c:pt>
                <c:pt idx="10">
                  <c:v>12288.0</c:v>
                </c:pt>
                <c:pt idx="11">
                  <c:v>24576.0</c:v>
                </c:pt>
                <c:pt idx="12">
                  <c:v>49152.0</c:v>
                </c:pt>
                <c:pt idx="13">
                  <c:v>98304.0</c:v>
                </c:pt>
              </c:numCache>
            </c:numRef>
          </c:xVal>
          <c:yVal>
            <c:numRef>
              <c:f>'comm-real'!$AV$37:$AV$50</c:f>
              <c:numCache>
                <c:formatCode>0</c:formatCode>
                <c:ptCount val="14"/>
                <c:pt idx="0">
                  <c:v>3.69592E6</c:v>
                </c:pt>
                <c:pt idx="1">
                  <c:v>1.9962845E6</c:v>
                </c:pt>
                <c:pt idx="2">
                  <c:v>1.0963735E6</c:v>
                </c:pt>
                <c:pt idx="3">
                  <c:v>582423.0</c:v>
                </c:pt>
                <c:pt idx="4">
                  <c:v>304995.5</c:v>
                </c:pt>
                <c:pt idx="5">
                  <c:v>160748.5</c:v>
                </c:pt>
                <c:pt idx="6">
                  <c:v>84408.0</c:v>
                </c:pt>
                <c:pt idx="7">
                  <c:v>43624.0</c:v>
                </c:pt>
                <c:pt idx="8">
                  <c:v>24133.5</c:v>
                </c:pt>
                <c:pt idx="9">
                  <c:v>14610.5</c:v>
                </c:pt>
                <c:pt idx="10">
                  <c:v>9331.0</c:v>
                </c:pt>
                <c:pt idx="11">
                  <c:v>5179.5</c:v>
                </c:pt>
                <c:pt idx="12">
                  <c:v>3656.0</c:v>
                </c:pt>
                <c:pt idx="13">
                  <c:v>5382.5</c:v>
                </c:pt>
              </c:numCache>
            </c:numRef>
          </c:yVal>
          <c:smooth val="0"/>
        </c:ser>
        <c:dLbls>
          <c:showLegendKey val="0"/>
          <c:showVal val="0"/>
          <c:showCatName val="0"/>
          <c:showSerName val="0"/>
          <c:showPercent val="0"/>
          <c:showBubbleSize val="0"/>
        </c:dLbls>
        <c:axId val="1797892088"/>
        <c:axId val="1797663496"/>
      </c:scatterChart>
      <c:valAx>
        <c:axId val="1797892088"/>
        <c:scaling>
          <c:logBase val="10.0"/>
          <c:orientation val="minMax"/>
        </c:scaling>
        <c:delete val="0"/>
        <c:axPos val="b"/>
        <c:title>
          <c:tx>
            <c:rich>
              <a:bodyPr/>
              <a:lstStyle/>
              <a:p>
                <a:pPr>
                  <a:defRPr/>
                </a:pPr>
                <a:r>
                  <a:rPr lang="en-US"/>
                  <a:t>Number of Partitions</a:t>
                </a:r>
              </a:p>
            </c:rich>
          </c:tx>
          <c:layout/>
          <c:overlay val="0"/>
        </c:title>
        <c:numFmt formatCode="General" sourceLinked="1"/>
        <c:majorTickMark val="out"/>
        <c:minorTickMark val="none"/>
        <c:tickLblPos val="nextTo"/>
        <c:crossAx val="1797663496"/>
        <c:crosses val="autoZero"/>
        <c:crossBetween val="midCat"/>
      </c:valAx>
      <c:valAx>
        <c:axId val="1797663496"/>
        <c:scaling>
          <c:logBase val="10.0"/>
          <c:orientation val="minMax"/>
        </c:scaling>
        <c:delete val="0"/>
        <c:axPos val="l"/>
        <c:majorGridlines/>
        <c:title>
          <c:tx>
            <c:rich>
              <a:bodyPr rot="-5400000" vert="horz"/>
              <a:lstStyle/>
              <a:p>
                <a:pPr>
                  <a:defRPr/>
                </a:pPr>
                <a:r>
                  <a:rPr lang="en-US"/>
                  <a:t>Maximum Number of Remote Message per Partition</a:t>
                </a:r>
              </a:p>
            </c:rich>
          </c:tx>
          <c:layout/>
          <c:overlay val="0"/>
        </c:title>
        <c:numFmt formatCode="0" sourceLinked="1"/>
        <c:majorTickMark val="out"/>
        <c:minorTickMark val="none"/>
        <c:tickLblPos val="nextTo"/>
        <c:crossAx val="179789208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graphsize.splitloc.full.txt!$H$14</c:f>
              <c:strCache>
                <c:ptCount val="1"/>
                <c:pt idx="0">
                  <c:v>me200</c:v>
                </c:pt>
              </c:strCache>
            </c:strRef>
          </c:tx>
          <c:invertIfNegative val="0"/>
          <c:cat>
            <c:strRef>
              <c:f>graphsize.splitloc.full.txt!$A$15:$A$21</c:f>
              <c:strCache>
                <c:ptCount val="7"/>
                <c:pt idx="0">
                  <c:v>CA</c:v>
                </c:pt>
                <c:pt idx="1">
                  <c:v>NY</c:v>
                </c:pt>
                <c:pt idx="2">
                  <c:v>MI</c:v>
                </c:pt>
                <c:pt idx="3">
                  <c:v>NC</c:v>
                </c:pt>
                <c:pt idx="4">
                  <c:v>IA</c:v>
                </c:pt>
                <c:pt idx="5">
                  <c:v>AR</c:v>
                </c:pt>
                <c:pt idx="6">
                  <c:v>WY</c:v>
                </c:pt>
              </c:strCache>
            </c:strRef>
          </c:cat>
          <c:val>
            <c:numRef>
              <c:f>graphsize.splitloc.full.txt!$H$15:$H$21</c:f>
              <c:numCache>
                <c:formatCode>General</c:formatCode>
                <c:ptCount val="7"/>
                <c:pt idx="0">
                  <c:v>0.7625376311718</c:v>
                </c:pt>
                <c:pt idx="1">
                  <c:v>0.771678530686148</c:v>
                </c:pt>
                <c:pt idx="2">
                  <c:v>0.772512961762583</c:v>
                </c:pt>
                <c:pt idx="3">
                  <c:v>0.773673031458508</c:v>
                </c:pt>
                <c:pt idx="4">
                  <c:v>0.799421672373782</c:v>
                </c:pt>
                <c:pt idx="5">
                  <c:v>0.791407693511789</c:v>
                </c:pt>
                <c:pt idx="6">
                  <c:v>0.840831705677216</c:v>
                </c:pt>
              </c:numCache>
            </c:numRef>
          </c:val>
        </c:ser>
        <c:ser>
          <c:idx val="1"/>
          <c:order val="1"/>
          <c:tx>
            <c:strRef>
              <c:f>graphsize.splitloc.full.txt!$I$14</c:f>
              <c:strCache>
                <c:ptCount val="1"/>
                <c:pt idx="0">
                  <c:v>me100</c:v>
                </c:pt>
              </c:strCache>
            </c:strRef>
          </c:tx>
          <c:invertIfNegative val="0"/>
          <c:cat>
            <c:strRef>
              <c:f>graphsize.splitloc.full.txt!$A$15:$A$21</c:f>
              <c:strCache>
                <c:ptCount val="7"/>
                <c:pt idx="0">
                  <c:v>CA</c:v>
                </c:pt>
                <c:pt idx="1">
                  <c:v>NY</c:v>
                </c:pt>
                <c:pt idx="2">
                  <c:v>MI</c:v>
                </c:pt>
                <c:pt idx="3">
                  <c:v>NC</c:v>
                </c:pt>
                <c:pt idx="4">
                  <c:v>IA</c:v>
                </c:pt>
                <c:pt idx="5">
                  <c:v>AR</c:v>
                </c:pt>
                <c:pt idx="6">
                  <c:v>WY</c:v>
                </c:pt>
              </c:strCache>
            </c:strRef>
          </c:cat>
          <c:val>
            <c:numRef>
              <c:f>graphsize.splitloc.full.txt!$I$15:$I$21</c:f>
              <c:numCache>
                <c:formatCode>General</c:formatCode>
                <c:ptCount val="7"/>
                <c:pt idx="0">
                  <c:v>0.567971815898898</c:v>
                </c:pt>
                <c:pt idx="1">
                  <c:v>0.588699131920773</c:v>
                </c:pt>
                <c:pt idx="2">
                  <c:v>0.577479200478413</c:v>
                </c:pt>
                <c:pt idx="3">
                  <c:v>0.582176745747384</c:v>
                </c:pt>
                <c:pt idx="4">
                  <c:v>0.605480565969693</c:v>
                </c:pt>
                <c:pt idx="5">
                  <c:v>0.595694246977977</c:v>
                </c:pt>
                <c:pt idx="6">
                  <c:v>0.651082695913339</c:v>
                </c:pt>
              </c:numCache>
            </c:numRef>
          </c:val>
        </c:ser>
        <c:ser>
          <c:idx val="2"/>
          <c:order val="2"/>
          <c:tx>
            <c:strRef>
              <c:f>graphsize.splitloc.full.txt!$J$14</c:f>
              <c:strCache>
                <c:ptCount val="1"/>
                <c:pt idx="0">
                  <c:v>m20</c:v>
                </c:pt>
              </c:strCache>
            </c:strRef>
          </c:tx>
          <c:invertIfNegative val="0"/>
          <c:cat>
            <c:strRef>
              <c:f>graphsize.splitloc.full.txt!$A$15:$A$21</c:f>
              <c:strCache>
                <c:ptCount val="7"/>
                <c:pt idx="0">
                  <c:v>CA</c:v>
                </c:pt>
                <c:pt idx="1">
                  <c:v>NY</c:v>
                </c:pt>
                <c:pt idx="2">
                  <c:v>MI</c:v>
                </c:pt>
                <c:pt idx="3">
                  <c:v>NC</c:v>
                </c:pt>
                <c:pt idx="4">
                  <c:v>IA</c:v>
                </c:pt>
                <c:pt idx="5">
                  <c:v>AR</c:v>
                </c:pt>
                <c:pt idx="6">
                  <c:v>WY</c:v>
                </c:pt>
              </c:strCache>
            </c:strRef>
          </c:cat>
          <c:val>
            <c:numRef>
              <c:f>graphsize.splitloc.full.txt!$J$15:$J$21</c:f>
              <c:numCache>
                <c:formatCode>General</c:formatCode>
                <c:ptCount val="7"/>
                <c:pt idx="0">
                  <c:v>0.231146220041164</c:v>
                </c:pt>
                <c:pt idx="1">
                  <c:v>0.269164683900689</c:v>
                </c:pt>
                <c:pt idx="2">
                  <c:v>0.263683049328281</c:v>
                </c:pt>
                <c:pt idx="3">
                  <c:v>0.266746150888861</c:v>
                </c:pt>
                <c:pt idx="4">
                  <c:v>0.270575976370806</c:v>
                </c:pt>
                <c:pt idx="5">
                  <c:v>0.271161123168297</c:v>
                </c:pt>
                <c:pt idx="6">
                  <c:v>0.293130999461509</c:v>
                </c:pt>
              </c:numCache>
            </c:numRef>
          </c:val>
        </c:ser>
        <c:ser>
          <c:idx val="3"/>
          <c:order val="3"/>
          <c:tx>
            <c:strRef>
              <c:f>graphsize.splitloc.full.txt!$K$14</c:f>
              <c:strCache>
                <c:ptCount val="1"/>
                <c:pt idx="0">
                  <c:v>me10</c:v>
                </c:pt>
              </c:strCache>
            </c:strRef>
          </c:tx>
          <c:invertIfNegative val="0"/>
          <c:cat>
            <c:strRef>
              <c:f>graphsize.splitloc.full.txt!$A$15:$A$21</c:f>
              <c:strCache>
                <c:ptCount val="7"/>
                <c:pt idx="0">
                  <c:v>CA</c:v>
                </c:pt>
                <c:pt idx="1">
                  <c:v>NY</c:v>
                </c:pt>
                <c:pt idx="2">
                  <c:v>MI</c:v>
                </c:pt>
                <c:pt idx="3">
                  <c:v>NC</c:v>
                </c:pt>
                <c:pt idx="4">
                  <c:v>IA</c:v>
                </c:pt>
                <c:pt idx="5">
                  <c:v>AR</c:v>
                </c:pt>
                <c:pt idx="6">
                  <c:v>WY</c:v>
                </c:pt>
              </c:strCache>
            </c:strRef>
          </c:cat>
          <c:val>
            <c:numRef>
              <c:f>graphsize.splitloc.full.txt!$K$15:$K$21</c:f>
              <c:numCache>
                <c:formatCode>General</c:formatCode>
                <c:ptCount val="7"/>
                <c:pt idx="0">
                  <c:v>0.107069673224825</c:v>
                </c:pt>
                <c:pt idx="1">
                  <c:v>0.131550159153502</c:v>
                </c:pt>
                <c:pt idx="2">
                  <c:v>0.126979060930682</c:v>
                </c:pt>
                <c:pt idx="3">
                  <c:v>0.131590257343441</c:v>
                </c:pt>
                <c:pt idx="4">
                  <c:v>0.13712709808943</c:v>
                </c:pt>
                <c:pt idx="5">
                  <c:v>0.135872225144631</c:v>
                </c:pt>
                <c:pt idx="6">
                  <c:v>0.151180509723207</c:v>
                </c:pt>
              </c:numCache>
            </c:numRef>
          </c:val>
        </c:ser>
        <c:dLbls>
          <c:showLegendKey val="0"/>
          <c:showVal val="0"/>
          <c:showCatName val="0"/>
          <c:showSerName val="0"/>
          <c:showPercent val="0"/>
          <c:showBubbleSize val="0"/>
        </c:dLbls>
        <c:gapWidth val="150"/>
        <c:axId val="2126051896"/>
        <c:axId val="1797782488"/>
      </c:barChart>
      <c:catAx>
        <c:axId val="2126051896"/>
        <c:scaling>
          <c:orientation val="minMax"/>
        </c:scaling>
        <c:delete val="0"/>
        <c:axPos val="b"/>
        <c:majorTickMark val="out"/>
        <c:minorTickMark val="none"/>
        <c:tickLblPos val="nextTo"/>
        <c:crossAx val="1797782488"/>
        <c:crosses val="autoZero"/>
        <c:auto val="1"/>
        <c:lblAlgn val="ctr"/>
        <c:lblOffset val="100"/>
        <c:noMultiLvlLbl val="0"/>
      </c:catAx>
      <c:valAx>
        <c:axId val="1797782488"/>
        <c:scaling>
          <c:orientation val="minMax"/>
        </c:scaling>
        <c:delete val="0"/>
        <c:axPos val="l"/>
        <c:majorGridlines/>
        <c:title>
          <c:tx>
            <c:rich>
              <a:bodyPr rot="-5400000" vert="horz"/>
              <a:lstStyle/>
              <a:p>
                <a:pPr>
                  <a:defRPr/>
                </a:pPr>
                <a:r>
                  <a:rPr lang="en-US"/>
                  <a:t>Ratio of Number of Edges to the Original Number of Edges</a:t>
                </a:r>
              </a:p>
            </c:rich>
          </c:tx>
          <c:layout/>
          <c:overlay val="0"/>
        </c:title>
        <c:numFmt formatCode="General" sourceLinked="1"/>
        <c:majorTickMark val="out"/>
        <c:minorTickMark val="none"/>
        <c:tickLblPos val="nextTo"/>
        <c:crossAx val="21260518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Sheet1!$B$14</c:f>
              <c:strCache>
                <c:ptCount val="1"/>
                <c:pt idx="0">
                  <c:v>StartOfDay</c:v>
                </c:pt>
              </c:strCache>
            </c:strRef>
          </c:tx>
          <c:invertIfNegative val="0"/>
          <c:cat>
            <c:strRef>
              <c:f>Sheet1!$C$13:$D$13</c:f>
              <c:strCache>
                <c:ptCount val="2"/>
                <c:pt idx="0">
                  <c:v>without GPU</c:v>
                </c:pt>
                <c:pt idx="1">
                  <c:v>with GPU</c:v>
                </c:pt>
              </c:strCache>
            </c:strRef>
          </c:cat>
          <c:val>
            <c:numRef>
              <c:f>Sheet1!$C$14:$D$14</c:f>
              <c:numCache>
                <c:formatCode>General</c:formatCode>
                <c:ptCount val="2"/>
                <c:pt idx="0">
                  <c:v>11.5908</c:v>
                </c:pt>
                <c:pt idx="1">
                  <c:v>4.98639</c:v>
                </c:pt>
              </c:numCache>
            </c:numRef>
          </c:val>
        </c:ser>
        <c:ser>
          <c:idx val="1"/>
          <c:order val="1"/>
          <c:tx>
            <c:strRef>
              <c:f>Sheet1!$B$15</c:f>
              <c:strCache>
                <c:ptCount val="1"/>
                <c:pt idx="0">
                  <c:v>Schedule</c:v>
                </c:pt>
              </c:strCache>
            </c:strRef>
          </c:tx>
          <c:invertIfNegative val="0"/>
          <c:cat>
            <c:strRef>
              <c:f>Sheet1!$C$13:$D$13</c:f>
              <c:strCache>
                <c:ptCount val="2"/>
                <c:pt idx="0">
                  <c:v>without GPU</c:v>
                </c:pt>
                <c:pt idx="1">
                  <c:v>with GPU</c:v>
                </c:pt>
              </c:strCache>
            </c:strRef>
          </c:cat>
          <c:val>
            <c:numRef>
              <c:f>Sheet1!$C$15:$D$15</c:f>
              <c:numCache>
                <c:formatCode>General</c:formatCode>
                <c:ptCount val="2"/>
                <c:pt idx="0">
                  <c:v>145.346</c:v>
                </c:pt>
                <c:pt idx="1">
                  <c:v>97.6152</c:v>
                </c:pt>
              </c:numCache>
            </c:numRef>
          </c:val>
        </c:ser>
        <c:ser>
          <c:idx val="2"/>
          <c:order val="2"/>
          <c:tx>
            <c:strRef>
              <c:f>Sheet1!$B$16</c:f>
              <c:strCache>
                <c:ptCount val="1"/>
                <c:pt idx="0">
                  <c:v>Infect</c:v>
                </c:pt>
              </c:strCache>
            </c:strRef>
          </c:tx>
          <c:invertIfNegative val="0"/>
          <c:cat>
            <c:strRef>
              <c:f>Sheet1!$C$13:$D$13</c:f>
              <c:strCache>
                <c:ptCount val="2"/>
                <c:pt idx="0">
                  <c:v>without GPU</c:v>
                </c:pt>
                <c:pt idx="1">
                  <c:v>with GPU</c:v>
                </c:pt>
              </c:strCache>
            </c:strRef>
          </c:cat>
          <c:val>
            <c:numRef>
              <c:f>Sheet1!$C$16:$D$16</c:f>
              <c:numCache>
                <c:formatCode>General</c:formatCode>
                <c:ptCount val="2"/>
                <c:pt idx="0">
                  <c:v>369.2719999999995</c:v>
                </c:pt>
                <c:pt idx="1">
                  <c:v>47.49820000000001</c:v>
                </c:pt>
              </c:numCache>
            </c:numRef>
          </c:val>
        </c:ser>
        <c:ser>
          <c:idx val="3"/>
          <c:order val="3"/>
          <c:tx>
            <c:strRef>
              <c:f>Sheet1!$B$17</c:f>
              <c:strCache>
                <c:ptCount val="1"/>
                <c:pt idx="0">
                  <c:v>Barrier</c:v>
                </c:pt>
              </c:strCache>
            </c:strRef>
          </c:tx>
          <c:invertIfNegative val="0"/>
          <c:cat>
            <c:strRef>
              <c:f>Sheet1!$C$13:$D$13</c:f>
              <c:strCache>
                <c:ptCount val="2"/>
                <c:pt idx="0">
                  <c:v>without GPU</c:v>
                </c:pt>
                <c:pt idx="1">
                  <c:v>with GPU</c:v>
                </c:pt>
              </c:strCache>
            </c:strRef>
          </c:cat>
          <c:val>
            <c:numRef>
              <c:f>Sheet1!$C$17:$D$17</c:f>
              <c:numCache>
                <c:formatCode>General</c:formatCode>
                <c:ptCount val="2"/>
                <c:pt idx="0">
                  <c:v>18.157</c:v>
                </c:pt>
                <c:pt idx="1">
                  <c:v>1.33714</c:v>
                </c:pt>
              </c:numCache>
            </c:numRef>
          </c:val>
        </c:ser>
        <c:ser>
          <c:idx val="4"/>
          <c:order val="4"/>
          <c:tx>
            <c:strRef>
              <c:f>Sheet1!$B$18</c:f>
              <c:strCache>
                <c:ptCount val="1"/>
                <c:pt idx="0">
                  <c:v>EndOfDay</c:v>
                </c:pt>
              </c:strCache>
            </c:strRef>
          </c:tx>
          <c:invertIfNegative val="0"/>
          <c:cat>
            <c:strRef>
              <c:f>Sheet1!$C$13:$D$13</c:f>
              <c:strCache>
                <c:ptCount val="2"/>
                <c:pt idx="0">
                  <c:v>without GPU</c:v>
                </c:pt>
                <c:pt idx="1">
                  <c:v>with GPU</c:v>
                </c:pt>
              </c:strCache>
            </c:strRef>
          </c:cat>
          <c:val>
            <c:numRef>
              <c:f>Sheet1!$C$18:$D$18</c:f>
              <c:numCache>
                <c:formatCode>General</c:formatCode>
                <c:ptCount val="2"/>
                <c:pt idx="0">
                  <c:v>11.5908</c:v>
                </c:pt>
                <c:pt idx="1">
                  <c:v>10.3712</c:v>
                </c:pt>
              </c:numCache>
            </c:numRef>
          </c:val>
        </c:ser>
        <c:dLbls>
          <c:showLegendKey val="0"/>
          <c:showVal val="0"/>
          <c:showCatName val="0"/>
          <c:showSerName val="0"/>
          <c:showPercent val="0"/>
          <c:showBubbleSize val="0"/>
        </c:dLbls>
        <c:gapWidth val="150"/>
        <c:overlap val="100"/>
        <c:axId val="-2091015032"/>
        <c:axId val="-2092507496"/>
      </c:barChart>
      <c:catAx>
        <c:axId val="-2091015032"/>
        <c:scaling>
          <c:orientation val="minMax"/>
        </c:scaling>
        <c:delete val="0"/>
        <c:axPos val="b"/>
        <c:majorTickMark val="out"/>
        <c:minorTickMark val="none"/>
        <c:tickLblPos val="nextTo"/>
        <c:crossAx val="-2092507496"/>
        <c:crosses val="autoZero"/>
        <c:auto val="1"/>
        <c:lblAlgn val="ctr"/>
        <c:lblOffset val="100"/>
        <c:noMultiLvlLbl val="0"/>
      </c:catAx>
      <c:valAx>
        <c:axId val="-2092507496"/>
        <c:scaling>
          <c:orientation val="minMax"/>
        </c:scaling>
        <c:delete val="0"/>
        <c:axPos val="l"/>
        <c:majorGridlines/>
        <c:title>
          <c:tx>
            <c:rich>
              <a:bodyPr rot="-5400000" vert="horz"/>
              <a:lstStyle/>
              <a:p>
                <a:pPr>
                  <a:defRPr/>
                </a:pPr>
                <a:r>
                  <a:rPr lang="en-US"/>
                  <a:t>Execution Time (seconds)</a:t>
                </a:r>
              </a:p>
            </c:rich>
          </c:tx>
          <c:layout/>
          <c:overlay val="0"/>
        </c:title>
        <c:numFmt formatCode="General" sourceLinked="1"/>
        <c:majorTickMark val="out"/>
        <c:minorTickMark val="none"/>
        <c:tickLblPos val="nextTo"/>
        <c:crossAx val="-2091015032"/>
        <c:crosses val="autoZero"/>
        <c:crossBetween val="between"/>
      </c:valAx>
    </c:plotArea>
    <c:legend>
      <c:legendPos val="r"/>
      <c:layout/>
      <c:overlay val="0"/>
    </c:legend>
    <c:plotVisOnly val="1"/>
    <c:dispBlanksAs val="gap"/>
    <c:showDLblsOverMax val="0"/>
  </c:chart>
  <c:txPr>
    <a:bodyPr/>
    <a:lstStyle/>
    <a:p>
      <a:pPr>
        <a:defRPr sz="20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F8C2F-89BF-6F46-92A2-42D68D126ED7}" type="datetimeFigureOut">
              <a:rPr lang="en-US" smtClean="0"/>
              <a:t>4/15/13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34099-EB90-DA46-8B3C-D19A4F6D7ABF}" type="slidenum">
              <a:rPr lang="en-US" smtClean="0"/>
              <a:t>‹#›</a:t>
            </a:fld>
            <a:endParaRPr lang="en-US"/>
          </a:p>
        </p:txBody>
      </p:sp>
    </p:spTree>
    <p:extLst>
      <p:ext uri="{BB962C8B-B14F-4D97-AF65-F5344CB8AC3E}">
        <p14:creationId xmlns:p14="http://schemas.microsoft.com/office/powerpoint/2010/main" val="677366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a:solidFill>
            <a:srgbClr val="FFFFFF"/>
          </a:solidFill>
          <a:ln/>
        </p:spPr>
      </p:sp>
      <p:sp>
        <p:nvSpPr>
          <p:cNvPr id="7170" name="Rectangle 2"/>
          <p:cNvSpPr>
            <a:spLocks noGrp="1" noChangeArrowheads="1"/>
          </p:cNvSpPr>
          <p:nvPr>
            <p:ph type="body" idx="1"/>
          </p:nvPr>
        </p:nvSpPr>
        <p:spPr>
          <a:ln/>
        </p:spPr>
        <p:txBody>
          <a:bodyPr/>
          <a:lstStyle/>
          <a:p>
            <a:pPr eaLnBrk="1" hangingPunct="1">
              <a:spcBef>
                <a:spcPts val="425"/>
              </a:spcBef>
              <a:defRPr/>
            </a:pPr>
            <a:r>
              <a:rPr lang="en-US" smtClean="0">
                <a:solidFill>
                  <a:srgbClr val="000000"/>
                </a:solidFill>
                <a:latin typeface="Arial" charset="0"/>
                <a:cs typeface="Arial" charset="0"/>
                <a:sym typeface="Arial" charset="0"/>
              </a:rPr>
              <a:t>Numbers for bipartite person-location graph, interaction graph much more dense</a:t>
            </a:r>
            <a:endParaRPr lang="en-US" smtClean="0">
              <a:solidFill>
                <a:srgbClr val="000000"/>
              </a:solidFill>
              <a:latin typeface="Arial" charset="0"/>
              <a:cs typeface="Lucida Grande" charset="0"/>
              <a:sym typeface="Arial" charset="0"/>
            </a:endParaRPr>
          </a:p>
          <a:p>
            <a:pPr eaLnBrk="1" hangingPunct="1">
              <a:spcBef>
                <a:spcPts val="425"/>
              </a:spcBef>
              <a:defRPr/>
            </a:pPr>
            <a:r>
              <a:rPr lang="en-US" smtClean="0">
                <a:solidFill>
                  <a:srgbClr val="000000"/>
                </a:solidFill>
                <a:latin typeface="Arial" charset="0"/>
                <a:cs typeface="Lucida Grande" charset="0"/>
                <a:sym typeface="Arial" charset="0"/>
              </a:rPr>
              <a:t>Interaction based computing</a:t>
            </a:r>
          </a:p>
          <a:p>
            <a:pPr eaLnBrk="1" hangingPunct="1">
              <a:spcBef>
                <a:spcPts val="425"/>
              </a:spcBef>
              <a:defRPr/>
            </a:pPr>
            <a:r>
              <a:rPr lang="en-US" smtClean="0">
                <a:solidFill>
                  <a:srgbClr val="000000"/>
                </a:solidFill>
                <a:latin typeface="Arial" charset="0"/>
                <a:cs typeface="Arial" charset="0"/>
                <a:sym typeface="Arial" charset="0"/>
              </a:rPr>
              <a:t>Agent based</a:t>
            </a:r>
            <a:endParaRPr lang="en-US" smtClean="0">
              <a:solidFill>
                <a:srgbClr val="000000"/>
              </a:solidFill>
              <a:latin typeface="Arial" charset="0"/>
              <a:cs typeface="Lucida Grande" charset="0"/>
              <a:sym typeface="Arial" charset="0"/>
            </a:endParaRPr>
          </a:p>
          <a:p>
            <a:pPr eaLnBrk="1" hangingPunct="1">
              <a:spcBef>
                <a:spcPts val="425"/>
              </a:spcBef>
              <a:defRPr/>
            </a:pPr>
            <a:r>
              <a:rPr lang="en-US" smtClean="0">
                <a:solidFill>
                  <a:srgbClr val="000000"/>
                </a:solidFill>
                <a:latin typeface="Arial" charset="0"/>
                <a:cs typeface="Arial" charset="0"/>
                <a:sym typeface="Arial" charset="0"/>
              </a:rPr>
              <a:t>General purpose diffusion simulator</a:t>
            </a:r>
            <a:endParaRPr lang="en-US" smtClean="0">
              <a:solidFill>
                <a:srgbClr val="000000"/>
              </a:solidFill>
              <a:latin typeface="Arial" charset="0"/>
              <a:cs typeface="Lucida Grande" charset="0"/>
              <a:sym typeface="Arial" charset="0"/>
            </a:endParaRPr>
          </a:p>
          <a:p>
            <a:pPr eaLnBrk="1" hangingPunct="1">
              <a:spcBef>
                <a:spcPts val="425"/>
              </a:spcBef>
              <a:defRPr/>
            </a:pPr>
            <a:r>
              <a:rPr lang="en-US" smtClean="0">
                <a:solidFill>
                  <a:srgbClr val="000000"/>
                </a:solidFill>
                <a:latin typeface="Arial" charset="0"/>
                <a:cs typeface="Arial" charset="0"/>
                <a:sym typeface="Arial" charset="0"/>
              </a:rPr>
              <a:t>2 use cases: Epi, Immunology</a:t>
            </a:r>
            <a:endParaRPr lang="en-US" smtClean="0">
              <a:solidFill>
                <a:srgbClr val="000000"/>
              </a:solidFill>
              <a:latin typeface="Arial" charset="0"/>
              <a:cs typeface="Lucida Grande" charset="0"/>
              <a:sym typeface="Arial" charset="0"/>
            </a:endParaRPr>
          </a:p>
          <a:p>
            <a:pPr eaLnBrk="1" hangingPunct="1">
              <a:spcBef>
                <a:spcPts val="425"/>
              </a:spcBef>
              <a:defRPr/>
            </a:pPr>
            <a:endParaRPr lang="en-US" smtClean="0">
              <a:solidFill>
                <a:srgbClr val="000000"/>
              </a:solidFill>
              <a:latin typeface="Arial" charset="0"/>
              <a:cs typeface="Lucida Grande" charset="0"/>
              <a:sym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with scaled </a:t>
            </a:r>
          </a:p>
          <a:p>
            <a:r>
              <a:rPr lang="en-US" dirty="0" smtClean="0"/>
              <a:t>MI with 256 nodes (3072 cores)</a:t>
            </a:r>
            <a:endParaRPr lang="en-US" dirty="0"/>
          </a:p>
        </p:txBody>
      </p:sp>
      <p:sp>
        <p:nvSpPr>
          <p:cNvPr id="4" name="Slide Number Placeholder 3"/>
          <p:cNvSpPr>
            <a:spLocks noGrp="1"/>
          </p:cNvSpPr>
          <p:nvPr>
            <p:ph type="sldNum" sz="quarter" idx="10"/>
          </p:nvPr>
        </p:nvSpPr>
        <p:spPr/>
        <p:txBody>
          <a:bodyPr/>
          <a:lstStyle/>
          <a:p>
            <a:fld id="{53134099-EB90-DA46-8B3C-D19A4F6D7ABF}" type="slidenum">
              <a:rPr lang="en-US" smtClean="0"/>
              <a:t>15</a:t>
            </a:fld>
            <a:endParaRPr lang="en-US"/>
          </a:p>
        </p:txBody>
      </p:sp>
    </p:spTree>
    <p:extLst>
      <p:ext uri="{BB962C8B-B14F-4D97-AF65-F5344CB8AC3E}">
        <p14:creationId xmlns:p14="http://schemas.microsoft.com/office/powerpoint/2010/main" val="5689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34099-EB90-DA46-8B3C-D19A4F6D7ABF}" type="slidenum">
              <a:rPr lang="en-US" smtClean="0"/>
              <a:t>16</a:t>
            </a:fld>
            <a:endParaRPr lang="en-US"/>
          </a:p>
        </p:txBody>
      </p:sp>
    </p:spTree>
    <p:extLst>
      <p:ext uri="{BB962C8B-B14F-4D97-AF65-F5344CB8AC3E}">
        <p14:creationId xmlns:p14="http://schemas.microsoft.com/office/powerpoint/2010/main" val="3052040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presents the potential benefits of GPU acceleration. The “Infect” phase gets accelerated by 7.7x and the overall application performance improves by 70.9%. The numbers are for </a:t>
            </a:r>
            <a:r>
              <a:rPr lang="en-US" dirty="0" smtClean="0"/>
              <a:t>WA (5.8M),</a:t>
            </a:r>
            <a:r>
              <a:rPr lang="en-US" baseline="0" dirty="0" smtClean="0"/>
              <a:t> e</a:t>
            </a:r>
            <a:r>
              <a:rPr lang="en-US" dirty="0" smtClean="0"/>
              <a:t>xperimental platform</a:t>
            </a:r>
            <a:r>
              <a:rPr lang="en-US" baseline="0" dirty="0" smtClean="0"/>
              <a:t> is </a:t>
            </a:r>
            <a:r>
              <a:rPr lang="en-US" baseline="0" dirty="0" err="1" smtClean="0"/>
              <a:t>HokieSpeed</a:t>
            </a:r>
            <a:r>
              <a:rPr lang="en-US" baseline="0" dirty="0" smtClean="0"/>
              <a:t> @ VT, and </a:t>
            </a:r>
            <a:r>
              <a:rPr lang="en-US" dirty="0" smtClean="0"/>
              <a:t>8 nodes and 2 CPUs per node are used.</a:t>
            </a:r>
            <a:r>
              <a:rPr lang="en-US" baseline="0" dirty="0" smtClean="0"/>
              <a:t> There are 2 GPUs per node as well. This means that each CPU core gets exclusive access to a full GPU. This is to motivate the potential benefits of GPU acceleration. Of course, in reality, each CPU does not get exclusive access to a GPU, i.e. there will be many more CPUs per node than GPUs per node. So, GPUs are basically shared by different CPUs. This ties in to why we want to use the load balancing strategy of Charm++ in conjunction with </a:t>
            </a:r>
            <a:r>
              <a:rPr lang="en-US" baseline="0" dirty="0" err="1" smtClean="0"/>
              <a:t>GPUCharmSimdemics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6C43A25-BF1C-490D-B714-F862A828FD0B}" type="slidenum">
              <a:rPr lang="en-US" smtClean="0"/>
              <a:t>18</a:t>
            </a:fld>
            <a:endParaRPr lang="en-US"/>
          </a:p>
        </p:txBody>
      </p:sp>
    </p:spTree>
    <p:extLst>
      <p:ext uri="{BB962C8B-B14F-4D97-AF65-F5344CB8AC3E}">
        <p14:creationId xmlns:p14="http://schemas.microsoft.com/office/powerpoint/2010/main" val="260748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a:solidFill>
            <a:srgbClr val="FFFFFF"/>
          </a:solidFill>
          <a:ln/>
        </p:spPr>
      </p:sp>
      <p:sp>
        <p:nvSpPr>
          <p:cNvPr id="9218" name="Rectangle 2"/>
          <p:cNvSpPr>
            <a:spLocks noGrp="1" noChangeArrowheads="1"/>
          </p:cNvSpPr>
          <p:nvPr>
            <p:ph type="body" idx="1"/>
          </p:nvPr>
        </p:nvSpPr>
        <p:spPr>
          <a:ln/>
        </p:spPr>
        <p:txBody>
          <a:bodyPr/>
          <a:lstStyle/>
          <a:p>
            <a:pPr eaLnBrk="1" hangingPunct="1">
              <a:spcBef>
                <a:spcPts val="425"/>
              </a:spcBef>
              <a:defRPr/>
            </a:pPr>
            <a:r>
              <a:rPr lang="en-US" smtClean="0">
                <a:solidFill>
                  <a:srgbClr val="000000"/>
                </a:solidFill>
                <a:latin typeface="Arial" charset="0"/>
                <a:cs typeface="Arial" charset="0"/>
                <a:sym typeface="Arial" charset="0"/>
              </a:rPr>
              <a:t>Highly parallel agent based system</a:t>
            </a:r>
            <a:endParaRPr lang="en-US" smtClean="0">
              <a:solidFill>
                <a:srgbClr val="000000"/>
              </a:solidFill>
              <a:latin typeface="Arial" charset="0"/>
              <a:cs typeface="Lucida Grande" charset="0"/>
              <a:sym typeface="Arial" charset="0"/>
            </a:endParaRPr>
          </a:p>
          <a:p>
            <a:pPr eaLnBrk="1" hangingPunct="1">
              <a:spcBef>
                <a:spcPts val="425"/>
              </a:spcBef>
              <a:defRPr/>
            </a:pPr>
            <a:r>
              <a:rPr lang="en-US" smtClean="0">
                <a:solidFill>
                  <a:srgbClr val="000000"/>
                </a:solidFill>
                <a:latin typeface="Arial" charset="0"/>
                <a:cs typeface="Arial" charset="0"/>
                <a:sym typeface="Arial" charset="0"/>
              </a:rPr>
              <a:t>Interactor states described via automata</a:t>
            </a:r>
            <a:endParaRPr lang="en-US" smtClean="0">
              <a:solidFill>
                <a:srgbClr val="000000"/>
              </a:solidFill>
              <a:latin typeface="Arial" charset="0"/>
              <a:cs typeface="Lucida Grande" charset="0"/>
              <a:sym typeface="Arial" charset="0"/>
            </a:endParaRPr>
          </a:p>
          <a:p>
            <a:pPr eaLnBrk="1" hangingPunct="1">
              <a:spcBef>
                <a:spcPts val="425"/>
              </a:spcBef>
              <a:defRPr/>
            </a:pPr>
            <a:r>
              <a:rPr lang="en-US" smtClean="0">
                <a:solidFill>
                  <a:srgbClr val="000000"/>
                </a:solidFill>
                <a:latin typeface="Arial" charset="0"/>
                <a:cs typeface="Arial" charset="0"/>
                <a:sym typeface="Arial" charset="0"/>
              </a:rPr>
              <a:t>Scenario (agent behavior, interventions)</a:t>
            </a:r>
            <a:endParaRPr lang="en-US" smtClean="0">
              <a:solidFill>
                <a:srgbClr val="000000"/>
              </a:solidFill>
              <a:latin typeface="Arial" charset="0"/>
              <a:cs typeface="Lucida Grande" charset="0"/>
              <a:sym typeface="Arial" charset="0"/>
            </a:endParaRPr>
          </a:p>
          <a:p>
            <a:pPr eaLnBrk="1" hangingPunct="1">
              <a:spcBef>
                <a:spcPts val="425"/>
              </a:spcBef>
              <a:defRPr/>
            </a:pPr>
            <a:r>
              <a:rPr lang="en-US" smtClean="0">
                <a:solidFill>
                  <a:srgbClr val="000000"/>
                </a:solidFill>
                <a:latin typeface="Arial" charset="0"/>
                <a:cs typeface="Arial" charset="0"/>
                <a:sym typeface="Arial" charset="0"/>
              </a:rPr>
              <a:t>Bio 10^6, plam 10^8-10^10</a:t>
            </a:r>
            <a:endParaRPr lang="en-US" smtClean="0">
              <a:solidFill>
                <a:srgbClr val="000000"/>
              </a:solidFill>
              <a:latin typeface="Arial" charset="0"/>
              <a:cs typeface="Lucida Grande" charset="0"/>
              <a:sym typeface="Arial" charset="0"/>
            </a:endParaRPr>
          </a:p>
          <a:p>
            <a:pPr eaLnBrk="1" hangingPunct="1">
              <a:spcBef>
                <a:spcPts val="425"/>
              </a:spcBef>
              <a:defRPr/>
            </a:pPr>
            <a:r>
              <a:rPr lang="en-US" smtClean="0">
                <a:solidFill>
                  <a:srgbClr val="000000"/>
                </a:solidFill>
                <a:latin typeface="Arial" charset="0"/>
                <a:cs typeface="Arial" charset="0"/>
                <a:sym typeface="Arial" charset="0"/>
              </a:rPr>
              <a:t>Epi entire US (300 million)</a:t>
            </a:r>
            <a:endParaRPr lang="en-US" smtClean="0">
              <a:solidFill>
                <a:srgbClr val="000000"/>
              </a:solidFill>
              <a:latin typeface="Arial" charset="0"/>
              <a:cs typeface="Lucida Grande" charset="0"/>
              <a:sym typeface="Arial" charset="0"/>
            </a:endParaRPr>
          </a:p>
          <a:p>
            <a:pPr eaLnBrk="1" hangingPunct="1">
              <a:spcBef>
                <a:spcPts val="425"/>
              </a:spcBef>
              <a:defRPr/>
            </a:pPr>
            <a:r>
              <a:rPr lang="en-US" smtClean="0">
                <a:solidFill>
                  <a:srgbClr val="000000"/>
                </a:solidFill>
                <a:latin typeface="Arial" charset="0"/>
                <a:cs typeface="Arial" charset="0"/>
                <a:sym typeface="Arial" charset="0"/>
              </a:rPr>
              <a:t>Supports complex contagion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sendInteractors</a:t>
            </a:r>
            <a:r>
              <a:rPr lang="en-US" dirty="0" smtClean="0"/>
              <a:t>() Each</a:t>
            </a:r>
            <a:r>
              <a:rPr lang="en-US" baseline="0" dirty="0" smtClean="0"/>
              <a:t> person sends a lightweight copy to each location it will visit</a:t>
            </a:r>
          </a:p>
          <a:p>
            <a:pPr marL="171450" indent="-171450">
              <a:buFontTx/>
              <a:buChar char="-"/>
            </a:pPr>
            <a:r>
              <a:rPr lang="en-US" baseline="0" dirty="0" smtClean="0"/>
              <a:t>sync – ensure each location has all </a:t>
            </a:r>
            <a:r>
              <a:rPr lang="en-US" baseline="0" dirty="0" err="1" smtClean="0"/>
              <a:t>interactors</a:t>
            </a:r>
            <a:endParaRPr lang="en-US" baseline="0" dirty="0" smtClean="0"/>
          </a:p>
          <a:p>
            <a:pPr marL="171450" indent="-171450">
              <a:buFontTx/>
              <a:buChar char="-"/>
            </a:pPr>
            <a:r>
              <a:rPr lang="en-US" baseline="0" dirty="0" err="1" smtClean="0"/>
              <a:t>computeInfections</a:t>
            </a:r>
            <a:r>
              <a:rPr lang="en-US" baseline="0" dirty="0" smtClean="0"/>
              <a:t>() Sequential DES, compute interactions between each pair of </a:t>
            </a:r>
            <a:r>
              <a:rPr lang="en-US" baseline="0" dirty="0" err="1" smtClean="0"/>
              <a:t>colocated</a:t>
            </a:r>
            <a:r>
              <a:rPr lang="en-US" baseline="0" dirty="0" smtClean="0"/>
              <a:t> people.  Send message to each infected person</a:t>
            </a:r>
          </a:p>
          <a:p>
            <a:pPr marL="171450" indent="-171450">
              <a:buFontTx/>
              <a:buChar char="-"/>
            </a:pPr>
            <a:r>
              <a:rPr lang="en-US" baseline="0" dirty="0" smtClean="0"/>
              <a:t>sync – ensure each infected person has received notification</a:t>
            </a:r>
          </a:p>
          <a:p>
            <a:pPr marL="171450" indent="-171450">
              <a:buFontTx/>
              <a:buChar char="-"/>
            </a:pPr>
            <a:r>
              <a:rPr lang="en-US" baseline="0" dirty="0" err="1" smtClean="0"/>
              <a:t>endOfDay</a:t>
            </a:r>
            <a:r>
              <a:rPr lang="en-US" baseline="0" dirty="0" smtClean="0"/>
              <a:t> – each infected person updates state, update global simulation state variables (e.g., number of infected)</a:t>
            </a:r>
          </a:p>
        </p:txBody>
      </p:sp>
      <p:sp>
        <p:nvSpPr>
          <p:cNvPr id="4" name="Slide Number Placeholder 3"/>
          <p:cNvSpPr>
            <a:spLocks noGrp="1"/>
          </p:cNvSpPr>
          <p:nvPr>
            <p:ph type="sldNum" sz="quarter" idx="10"/>
          </p:nvPr>
        </p:nvSpPr>
        <p:spPr/>
        <p:txBody>
          <a:bodyPr/>
          <a:lstStyle/>
          <a:p>
            <a:fld id="{53134099-EB90-DA46-8B3C-D19A4F6D7ABF}" type="slidenum">
              <a:rPr lang="en-US" smtClean="0"/>
              <a:t>6</a:t>
            </a:fld>
            <a:endParaRPr lang="en-US"/>
          </a:p>
        </p:txBody>
      </p:sp>
    </p:spTree>
    <p:extLst>
      <p:ext uri="{BB962C8B-B14F-4D97-AF65-F5344CB8AC3E}">
        <p14:creationId xmlns:p14="http://schemas.microsoft.com/office/powerpoint/2010/main" val="344721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Prevent 30% of treated individuals from becoming infected.</a:t>
            </a:r>
          </a:p>
          <a:p>
            <a:pPr>
              <a:defRPr/>
            </a:pPr>
            <a:r>
              <a:rPr lang="en-US" dirty="0" smtClean="0"/>
              <a:t>Children stay home during school hours (with adult if under 13). Compliant children stay home outside of school hours.</a:t>
            </a:r>
          </a:p>
          <a:p>
            <a:pPr>
              <a:defRPr/>
            </a:pPr>
            <a:r>
              <a:rPr lang="en-US" dirty="0" smtClean="0"/>
              <a:t>Critical workers removed from general population and isolated in small groups.</a:t>
            </a:r>
          </a:p>
          <a:p>
            <a:pPr>
              <a:defRPr/>
            </a:pPr>
            <a:r>
              <a:rPr lang="en-US" dirty="0" smtClean="0"/>
              <a:t>Eliminate all activities outside of the home.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nodes</a:t>
            </a:r>
            <a:r>
              <a:rPr lang="en-US" baseline="0" dirty="0" smtClean="0"/>
              <a:t> not cores in plot</a:t>
            </a:r>
          </a:p>
          <a:p>
            <a:r>
              <a:rPr lang="en-US" dirty="0" smtClean="0"/>
              <a:t> 22,528 out of 22,640 XE compute nodes (99.5%)</a:t>
            </a:r>
          </a:p>
          <a:p>
            <a:endParaRPr lang="en-US" dirty="0"/>
          </a:p>
        </p:txBody>
      </p:sp>
      <p:sp>
        <p:nvSpPr>
          <p:cNvPr id="4" name="Slide Number Placeholder 3"/>
          <p:cNvSpPr>
            <a:spLocks noGrp="1"/>
          </p:cNvSpPr>
          <p:nvPr>
            <p:ph type="sldNum" sz="quarter" idx="10"/>
          </p:nvPr>
        </p:nvSpPr>
        <p:spPr/>
        <p:txBody>
          <a:bodyPr/>
          <a:lstStyle/>
          <a:p>
            <a:fld id="{53134099-EB90-DA46-8B3C-D19A4F6D7ABF}" type="slidenum">
              <a:rPr lang="en-US" smtClean="0"/>
              <a:t>10</a:t>
            </a:fld>
            <a:endParaRPr lang="en-US"/>
          </a:p>
        </p:txBody>
      </p:sp>
    </p:spTree>
    <p:extLst>
      <p:ext uri="{BB962C8B-B14F-4D97-AF65-F5344CB8AC3E}">
        <p14:creationId xmlns:p14="http://schemas.microsoft.com/office/powerpoint/2010/main" val="7704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per PE</a:t>
            </a:r>
            <a:r>
              <a:rPr lang="en-US" baseline="0" dirty="0" smtClean="0"/>
              <a:t> constant</a:t>
            </a:r>
          </a:p>
          <a:p>
            <a:r>
              <a:rPr lang="en-US" baseline="0" dirty="0" smtClean="0"/>
              <a:t>Last point US population (270 million agents, 1.5 billion edges, ~75 billion potential interactions per day)</a:t>
            </a:r>
            <a:endParaRPr lang="en-US" dirty="0"/>
          </a:p>
        </p:txBody>
      </p:sp>
    </p:spTree>
    <p:extLst>
      <p:ext uri="{BB962C8B-B14F-4D97-AF65-F5344CB8AC3E}">
        <p14:creationId xmlns:p14="http://schemas.microsoft.com/office/powerpoint/2010/main" val="232443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log-log plots</a:t>
            </a:r>
            <a:endParaRPr lang="en-US" dirty="0"/>
          </a:p>
        </p:txBody>
      </p:sp>
    </p:spTree>
    <p:extLst>
      <p:ext uri="{BB962C8B-B14F-4D97-AF65-F5344CB8AC3E}">
        <p14:creationId xmlns:p14="http://schemas.microsoft.com/office/powerpoint/2010/main" val="380998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a:t>
            </a:r>
            <a:r>
              <a:rPr lang="en-US" baseline="0" dirty="0" smtClean="0"/>
              <a:t> memory/network effects</a:t>
            </a:r>
          </a:p>
          <a:p>
            <a:r>
              <a:rPr lang="en-US" baseline="0" dirty="0" err="1" smtClean="0"/>
              <a:t>effciency</a:t>
            </a:r>
            <a:r>
              <a:rPr lang="en-US" baseline="0" dirty="0" smtClean="0"/>
              <a:t> compares well to </a:t>
            </a:r>
            <a:r>
              <a:rPr lang="en-US" baseline="0" dirty="0" err="1" smtClean="0"/>
              <a:t>Kalyan</a:t>
            </a:r>
            <a:r>
              <a:rPr lang="en-US" baseline="0" dirty="0" smtClean="0"/>
              <a:t> S. </a:t>
            </a:r>
            <a:r>
              <a:rPr lang="en-US" baseline="0" dirty="0" err="1" smtClean="0"/>
              <a:t>Perumalla</a:t>
            </a:r>
            <a:r>
              <a:rPr lang="en-US" baseline="0" dirty="0" smtClean="0"/>
              <a:t> and </a:t>
            </a:r>
            <a:r>
              <a:rPr lang="en-US" baseline="0" dirty="0" err="1" smtClean="0"/>
              <a:t>Sudip</a:t>
            </a:r>
            <a:r>
              <a:rPr lang="en-US" baseline="0" dirty="0" smtClean="0"/>
              <a:t> K. Seal (~15%, 64k cores XT5)</a:t>
            </a:r>
            <a:endParaRPr lang="en-US" dirty="0"/>
          </a:p>
        </p:txBody>
      </p:sp>
      <p:sp>
        <p:nvSpPr>
          <p:cNvPr id="4" name="Slide Number Placeholder 3"/>
          <p:cNvSpPr>
            <a:spLocks noGrp="1"/>
          </p:cNvSpPr>
          <p:nvPr>
            <p:ph type="sldNum" sz="quarter" idx="10"/>
          </p:nvPr>
        </p:nvSpPr>
        <p:spPr/>
        <p:txBody>
          <a:bodyPr/>
          <a:lstStyle/>
          <a:p>
            <a:fld id="{53134099-EB90-DA46-8B3C-D19A4F6D7ABF}" type="slidenum">
              <a:rPr lang="en-US" smtClean="0"/>
              <a:t>13</a:t>
            </a:fld>
            <a:endParaRPr lang="en-US"/>
          </a:p>
        </p:txBody>
      </p:sp>
    </p:spTree>
    <p:extLst>
      <p:ext uri="{BB962C8B-B14F-4D97-AF65-F5344CB8AC3E}">
        <p14:creationId xmlns:p14="http://schemas.microsoft.com/office/powerpoint/2010/main" val="111734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geographic region highly clustered</a:t>
            </a:r>
          </a:p>
          <a:p>
            <a:r>
              <a:rPr lang="en-US" dirty="0" smtClean="0"/>
              <a:t>location assignment gravity model with 60 mile</a:t>
            </a:r>
            <a:r>
              <a:rPr lang="en-US" baseline="0" dirty="0" smtClean="0"/>
              <a:t> radius</a:t>
            </a:r>
            <a:endParaRPr lang="en-US" dirty="0"/>
          </a:p>
        </p:txBody>
      </p:sp>
      <p:sp>
        <p:nvSpPr>
          <p:cNvPr id="4" name="Slide Number Placeholder 3"/>
          <p:cNvSpPr>
            <a:spLocks noGrp="1"/>
          </p:cNvSpPr>
          <p:nvPr>
            <p:ph type="sldNum" sz="quarter" idx="10"/>
          </p:nvPr>
        </p:nvSpPr>
        <p:spPr/>
        <p:txBody>
          <a:bodyPr/>
          <a:lstStyle/>
          <a:p>
            <a:fld id="{53134099-EB90-DA46-8B3C-D19A4F6D7ABF}" type="slidenum">
              <a:rPr lang="en-US" smtClean="0"/>
              <a:t>14</a:t>
            </a:fld>
            <a:endParaRPr lang="en-US"/>
          </a:p>
        </p:txBody>
      </p:sp>
    </p:spTree>
    <p:extLst>
      <p:ext uri="{BB962C8B-B14F-4D97-AF65-F5344CB8AC3E}">
        <p14:creationId xmlns:p14="http://schemas.microsoft.com/office/powerpoint/2010/main" val="216903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970" y="3376702"/>
            <a:ext cx="8152990" cy="548878"/>
          </a:xfrm>
          <a:prstGeom prst="rect">
            <a:avLst/>
          </a:prstGeom>
        </p:spPr>
        <p:txBody>
          <a:bodyPr>
            <a:normAutofit/>
          </a:bodyPr>
          <a:lstStyle>
            <a:lvl1pPr algn="l">
              <a:defRPr sz="3000">
                <a:solidFill>
                  <a:srgbClr val="175183"/>
                </a:solidFill>
                <a:latin typeface="Verdan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3970" y="4154426"/>
            <a:ext cx="7388430" cy="541454"/>
          </a:xfrm>
        </p:spPr>
        <p:txBody>
          <a:bodyPr>
            <a:normAutofit/>
          </a:bodyPr>
          <a:lstStyle>
            <a:lvl1pPr marL="0" indent="0" algn="l">
              <a:buNone/>
              <a:defRPr sz="2400">
                <a:solidFill>
                  <a:srgbClr val="3D3D3D"/>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5206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89759" y="274638"/>
            <a:ext cx="7397041" cy="650755"/>
          </a:xfrm>
          <a:prstGeom prst="rect">
            <a:avLst/>
          </a:prstGeom>
        </p:spPr>
        <p:txBody>
          <a:bodyPr>
            <a:normAutofit/>
          </a:bodyPr>
          <a:lstStyle>
            <a:lvl1pPr algn="l">
              <a:defRPr sz="2800">
                <a:latin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960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89759" y="274638"/>
            <a:ext cx="7397041" cy="650755"/>
          </a:xfrm>
          <a:prstGeom prst="rect">
            <a:avLst/>
          </a:prstGeom>
        </p:spPr>
        <p:txBody>
          <a:bodyPr>
            <a:normAutofit/>
          </a:bodyPr>
          <a:lstStyle>
            <a:lvl1pPr algn="l">
              <a:defRPr sz="2800">
                <a:latin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3852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000" b="0" i="0" cap="all">
                <a:latin typeface="Verdan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05800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0"/>
          </p:nvPr>
        </p:nvSpPr>
        <p:spPr>
          <a:xfrm>
            <a:off x="4648200" y="1600460"/>
            <a:ext cx="4038600" cy="4525963"/>
          </a:xfrm>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289759" y="274638"/>
            <a:ext cx="7397041" cy="650755"/>
          </a:xfrm>
          <a:prstGeom prst="rect">
            <a:avLst/>
          </a:prstGeom>
        </p:spPr>
        <p:txBody>
          <a:bodyPr>
            <a:normAutofit/>
          </a:bodyPr>
          <a:lstStyle>
            <a:lvl1pPr algn="l">
              <a:defRPr sz="2800">
                <a:latin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1232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1289759" y="274638"/>
            <a:ext cx="7397041" cy="650755"/>
          </a:xfrm>
          <a:prstGeom prst="rect">
            <a:avLst/>
          </a:prstGeom>
        </p:spPr>
        <p:txBody>
          <a:bodyPr>
            <a:normAutofit/>
          </a:bodyPr>
          <a:lstStyle>
            <a:lvl1pPr algn="l">
              <a:defRPr sz="2800">
                <a:latin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931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89759" y="274638"/>
            <a:ext cx="7397041" cy="650755"/>
          </a:xfrm>
          <a:prstGeom prst="rect">
            <a:avLst/>
          </a:prstGeom>
        </p:spPr>
        <p:txBody>
          <a:bodyPr>
            <a:normAutofit/>
          </a:bodyPr>
          <a:lstStyle>
            <a:lvl1pPr algn="l">
              <a:defRPr sz="2800">
                <a:latin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704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74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099"/>
            <a:ext cx="3008313" cy="1144187"/>
          </a:xfrm>
          <a:prstGeom prst="rect">
            <a:avLst/>
          </a:prstGeom>
        </p:spPr>
        <p:txBody>
          <a:bodyPr anchor="b"/>
          <a:lstStyle>
            <a:lvl1pPr algn="l">
              <a:defRPr sz="2400" b="1">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79287"/>
            <a:ext cx="3008313" cy="354687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4626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a:xfrm>
            <a:off x="1289050" y="274638"/>
            <a:ext cx="7397750" cy="650875"/>
          </a:xfrm>
          <a:prstGeom prst="rect">
            <a:avLst/>
          </a:prstGeom>
        </p:spPr>
        <p:txBody>
          <a:bodyPr anchor="ctr">
            <a:normAutofit/>
          </a:bodyPr>
          <a:lstStyle>
            <a:lvl1pPr>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2800">
                <a:latin typeface="Verdana" charset="0"/>
              </a:rPr>
              <a:t>Click to edit Master title style</a:t>
            </a: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0" i="0">
                <a:latin typeface="Verdana"/>
                <a:cs typeface="Verdan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348711"/>
            <a:ext cx="5486400" cy="3378864"/>
          </a:xfrm>
        </p:spPr>
        <p:txBody>
          <a:bodyPr rtlCol="0">
            <a:normAutofit/>
          </a:bodyPr>
          <a:lstStyle>
            <a:lvl1pPr marL="0" indent="0">
              <a:buNone/>
              <a:defRPr sz="24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34972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VBI_logo_maroon(1).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738" y="6339744"/>
            <a:ext cx="1713061" cy="677018"/>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64" r:id="rId5"/>
    <p:sldLayoutId id="2147483665" r:id="rId6"/>
    <p:sldLayoutId id="2147483666" r:id="rId7"/>
    <p:sldLayoutId id="2147483667" r:id="rId8"/>
    <p:sldLayoutId id="2147483670" r:id="rId9"/>
    <p:sldLayoutId id="2147483668" r:id="rId10"/>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Verdana"/>
          <a:ea typeface="ＭＳ Ｐゴシック" charset="0"/>
          <a:cs typeface="Verdana"/>
        </a:defRPr>
      </a:lvl1pPr>
      <a:lvl2pPr marL="742950" indent="-285750" algn="l" defTabSz="457200" rtl="0" fontAlgn="base">
        <a:spcBef>
          <a:spcPct val="20000"/>
        </a:spcBef>
        <a:spcAft>
          <a:spcPct val="0"/>
        </a:spcAft>
        <a:buFont typeface="Arial" charset="0"/>
        <a:buChar char="–"/>
        <a:defRPr sz="2000" kern="1200">
          <a:solidFill>
            <a:schemeClr val="tx1"/>
          </a:solidFill>
          <a:latin typeface="Verdana"/>
          <a:ea typeface="ＭＳ Ｐゴシック" charset="0"/>
          <a:cs typeface="Verdana"/>
        </a:defRPr>
      </a:lvl2pPr>
      <a:lvl3pPr marL="1143000" indent="-228600" algn="l" defTabSz="457200" rtl="0" fontAlgn="base">
        <a:spcBef>
          <a:spcPct val="20000"/>
        </a:spcBef>
        <a:spcAft>
          <a:spcPct val="0"/>
        </a:spcAft>
        <a:buFont typeface="Arial" charset="0"/>
        <a:buChar char="•"/>
        <a:defRPr kern="1200">
          <a:solidFill>
            <a:schemeClr val="tx1"/>
          </a:solidFill>
          <a:latin typeface="Verdana"/>
          <a:ea typeface="ＭＳ Ｐゴシック" charset="0"/>
          <a:cs typeface="Verdana"/>
        </a:defRPr>
      </a:lvl3pPr>
      <a:lvl4pPr marL="1600200" indent="-228600" algn="l" defTabSz="457200" rtl="0" fontAlgn="base">
        <a:spcBef>
          <a:spcPct val="20000"/>
        </a:spcBef>
        <a:spcAft>
          <a:spcPct val="0"/>
        </a:spcAft>
        <a:buFont typeface="Arial" charset="0"/>
        <a:buChar char="–"/>
        <a:defRPr sz="1600" kern="1200">
          <a:solidFill>
            <a:schemeClr val="tx1"/>
          </a:solidFill>
          <a:latin typeface="Verdana"/>
          <a:ea typeface="ＭＳ Ｐゴシック" charset="0"/>
          <a:cs typeface="Verdana"/>
        </a:defRPr>
      </a:lvl4pPr>
      <a:lvl5pPr marL="2057400" indent="-228600" algn="l" defTabSz="457200" rtl="0" fontAlgn="base">
        <a:spcBef>
          <a:spcPct val="20000"/>
        </a:spcBef>
        <a:spcAft>
          <a:spcPct val="0"/>
        </a:spcAft>
        <a:buFont typeface="Arial" charset="0"/>
        <a:buChar char="»"/>
        <a:defRPr sz="1600" kern="1200">
          <a:solidFill>
            <a:schemeClr val="tx1"/>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bisset@vbi.vt.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838200" y="6553200"/>
            <a:ext cx="79248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39" name="Line 3"/>
          <p:cNvSpPr>
            <a:spLocks noChangeShapeType="1"/>
          </p:cNvSpPr>
          <p:nvPr/>
        </p:nvSpPr>
        <p:spPr bwMode="auto">
          <a:xfrm rot="10800000" flipH="1">
            <a:off x="8763000" y="5791200"/>
            <a:ext cx="0" cy="7620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40" name="Line 4"/>
          <p:cNvSpPr>
            <a:spLocks noChangeShapeType="1"/>
          </p:cNvSpPr>
          <p:nvPr/>
        </p:nvSpPr>
        <p:spPr bwMode="auto">
          <a:xfrm flipH="1">
            <a:off x="6477000" y="5791200"/>
            <a:ext cx="22860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08" name="Rectangle 12"/>
          <p:cNvSpPr>
            <a:spLocks noGrp="1" noChangeArrowheads="1"/>
          </p:cNvSpPr>
          <p:nvPr>
            <p:ph type="title"/>
          </p:nvPr>
        </p:nvSpPr>
        <p:spPr>
          <a:xfrm>
            <a:off x="609600" y="1524000"/>
            <a:ext cx="8537575" cy="1974850"/>
          </a:xfrm>
        </p:spPr>
        <p:txBody>
          <a:bodyPr>
            <a:normAutofit fontScale="90000"/>
          </a:bodyPr>
          <a:lstStyle/>
          <a:p>
            <a:pPr algn="ctr" eaLnBrk="1" hangingPunct="1">
              <a:defRPr/>
            </a:pPr>
            <a:r>
              <a:rPr lang="en-US" sz="3600" dirty="0"/>
              <a:t>Scaling Agent-based Simulation of Contagion Diffusion</a:t>
            </a:r>
            <a:br>
              <a:rPr lang="en-US" sz="3600" dirty="0"/>
            </a:br>
            <a:r>
              <a:rPr lang="en-US" sz="3600" dirty="0"/>
              <a:t>over Dynamic Networks on </a:t>
            </a:r>
            <a:r>
              <a:rPr lang="en-US" sz="3600" dirty="0" err="1"/>
              <a:t>Petascale</a:t>
            </a:r>
            <a:r>
              <a:rPr lang="en-US" sz="3600" dirty="0"/>
              <a:t> Machines</a:t>
            </a:r>
            <a:endParaRPr lang="en-US" sz="3600" dirty="0" smtClean="0"/>
          </a:p>
        </p:txBody>
      </p:sp>
      <p:sp>
        <p:nvSpPr>
          <p:cNvPr id="4109" name="Rectangle 13"/>
          <p:cNvSpPr>
            <a:spLocks noGrp="1" noChangeArrowheads="1"/>
          </p:cNvSpPr>
          <p:nvPr>
            <p:ph idx="1"/>
          </p:nvPr>
        </p:nvSpPr>
        <p:spPr>
          <a:xfrm>
            <a:off x="1765300" y="3581400"/>
            <a:ext cx="6311900" cy="2743200"/>
          </a:xfrm>
        </p:spPr>
        <p:txBody>
          <a:bodyPr/>
          <a:lstStyle/>
          <a:p>
            <a:pPr marL="0" indent="0" algn="ctr" eaLnBrk="1" hangingPunct="1">
              <a:spcBef>
                <a:spcPct val="0"/>
              </a:spcBef>
              <a:buFont typeface="Arial" charset="0"/>
              <a:buNone/>
              <a:defRPr/>
            </a:pPr>
            <a:r>
              <a:rPr lang="en-US" sz="2000" dirty="0" smtClean="0">
                <a:latin typeface="Arial" charset="0"/>
                <a:cs typeface="Arial" charset="0"/>
              </a:rPr>
              <a:t>Keith Bisset</a:t>
            </a:r>
          </a:p>
          <a:p>
            <a:pPr marL="0" indent="0" algn="ctr">
              <a:spcBef>
                <a:spcPct val="0"/>
              </a:spcBef>
              <a:buNone/>
              <a:defRPr/>
            </a:pPr>
            <a:r>
              <a:rPr lang="en-US" sz="2000" dirty="0">
                <a:latin typeface="Arial" charset="0"/>
                <a:cs typeface="Arial" charset="0"/>
              </a:rPr>
              <a:t>Jae-</a:t>
            </a:r>
            <a:r>
              <a:rPr lang="en-US" sz="2000" dirty="0" err="1">
                <a:latin typeface="Arial" charset="0"/>
                <a:cs typeface="Arial" charset="0"/>
              </a:rPr>
              <a:t>Seung</a:t>
            </a:r>
            <a:r>
              <a:rPr lang="en-US" sz="2000" dirty="0">
                <a:latin typeface="Arial" charset="0"/>
                <a:cs typeface="Arial" charset="0"/>
              </a:rPr>
              <a:t> </a:t>
            </a:r>
            <a:r>
              <a:rPr lang="en-US" sz="2000" dirty="0" err="1" smtClean="0">
                <a:latin typeface="Arial" charset="0"/>
                <a:cs typeface="Arial" charset="0"/>
              </a:rPr>
              <a:t>Yeom</a:t>
            </a:r>
            <a:r>
              <a:rPr lang="en-US" sz="2000" dirty="0" smtClean="0">
                <a:latin typeface="Arial" charset="0"/>
                <a:cs typeface="Arial" charset="0"/>
              </a:rPr>
              <a:t>, </a:t>
            </a:r>
            <a:r>
              <a:rPr lang="en-US" sz="2000" dirty="0" err="1" smtClean="0">
                <a:latin typeface="Arial" charset="0"/>
                <a:cs typeface="Arial" charset="0"/>
              </a:rPr>
              <a:t>Ashwin</a:t>
            </a:r>
            <a:r>
              <a:rPr lang="en-US" sz="2000" dirty="0" smtClean="0">
                <a:latin typeface="Arial" charset="0"/>
                <a:cs typeface="Arial" charset="0"/>
              </a:rPr>
              <a:t> </a:t>
            </a:r>
            <a:r>
              <a:rPr lang="en-US" sz="2000" dirty="0" err="1" smtClean="0">
                <a:latin typeface="Arial" charset="0"/>
                <a:cs typeface="Arial" charset="0"/>
              </a:rPr>
              <a:t>Aji</a:t>
            </a:r>
            <a:endParaRPr lang="en-US" sz="2000" dirty="0">
              <a:latin typeface="Arial" charset="0"/>
              <a:cs typeface="Arial" charset="0"/>
            </a:endParaRPr>
          </a:p>
          <a:p>
            <a:pPr marL="0" indent="0" algn="ctr" eaLnBrk="1" hangingPunct="1">
              <a:spcBef>
                <a:spcPct val="0"/>
              </a:spcBef>
              <a:buFont typeface="Arial" charset="0"/>
              <a:buNone/>
              <a:defRPr/>
            </a:pPr>
            <a:r>
              <a:rPr lang="en-US" sz="2000" u="sng" dirty="0" smtClean="0">
                <a:solidFill>
                  <a:srgbClr val="0000FF"/>
                </a:solidFill>
                <a:latin typeface="Arial" charset="0"/>
                <a:cs typeface="Arial" charset="0"/>
                <a:hlinkClick r:id="rId2"/>
              </a:rPr>
              <a:t>kbisset</a:t>
            </a:r>
            <a:r>
              <a:rPr lang="en-US" sz="2000" u="sng" dirty="0" smtClean="0">
                <a:solidFill>
                  <a:srgbClr val="0000FF"/>
                </a:solidFill>
                <a:latin typeface="Arial" charset="0"/>
                <a:cs typeface="Arial" charset="0"/>
                <a:hlinkClick r:id="rId2"/>
              </a:rPr>
              <a:t>@vbi.vt.edu</a:t>
            </a:r>
            <a:r>
              <a:rPr lang="en-US" sz="2000" dirty="0" smtClean="0">
                <a:solidFill>
                  <a:srgbClr val="0000FF"/>
                </a:solidFill>
                <a:latin typeface="Arial" charset="0"/>
                <a:cs typeface="Arial" charset="0"/>
              </a:rPr>
              <a:t> </a:t>
            </a:r>
            <a:endParaRPr lang="en-US" sz="2000" dirty="0" smtClean="0">
              <a:solidFill>
                <a:srgbClr val="0000FF"/>
              </a:solidFill>
              <a:latin typeface="Arial" charset="0"/>
            </a:endParaRPr>
          </a:p>
          <a:p>
            <a:pPr marL="0" indent="0" algn="ctr" eaLnBrk="1" hangingPunct="1">
              <a:spcBef>
                <a:spcPts val="500"/>
              </a:spcBef>
              <a:buFont typeface="Arial" charset="0"/>
              <a:buNone/>
              <a:defRPr/>
            </a:pPr>
            <a:r>
              <a:rPr lang="en-US" sz="2000" dirty="0" err="1" smtClean="0">
                <a:solidFill>
                  <a:srgbClr val="0000FF"/>
                </a:solidFill>
                <a:latin typeface="Arial" charset="0"/>
                <a:cs typeface="Arial" charset="0"/>
              </a:rPr>
              <a:t>ndssl.vbi.vt.edu</a:t>
            </a:r>
            <a:endParaRPr lang="en-US" dirty="0" smtClean="0">
              <a:solidFill>
                <a:srgbClr val="0000FF"/>
              </a:solidFill>
            </a:endParaRPr>
          </a:p>
          <a:p>
            <a:pPr marL="0" indent="0" algn="ctr" eaLnBrk="1" hangingPunct="1">
              <a:spcBef>
                <a:spcPts val="500"/>
              </a:spcBef>
              <a:buFont typeface="Arial" charset="0"/>
              <a:buNone/>
              <a:defRPr/>
            </a:pPr>
            <a:r>
              <a:rPr lang="en-US" sz="2000" dirty="0" smtClean="0">
                <a:latin typeface="Arial" charset="0"/>
                <a:cs typeface="Arial" charset="0"/>
              </a:rPr>
              <a:t>Network Dynamics and Simulation Science Lab</a:t>
            </a:r>
            <a:endParaRPr lang="en-US" dirty="0" smtClean="0"/>
          </a:p>
          <a:p>
            <a:pPr marL="0" indent="0" algn="ctr" eaLnBrk="1" hangingPunct="1">
              <a:spcBef>
                <a:spcPts val="500"/>
              </a:spcBef>
              <a:buFont typeface="Arial" charset="0"/>
              <a:buNone/>
              <a:defRPr/>
            </a:pPr>
            <a:r>
              <a:rPr lang="en-US" sz="2000" dirty="0" smtClean="0">
                <a:latin typeface="Arial" charset="0"/>
                <a:cs typeface="Arial" charset="0"/>
              </a:rPr>
              <a:t>Virginia Bioinformatics Institute</a:t>
            </a:r>
            <a:endParaRPr lang="en-US" dirty="0" smtClean="0"/>
          </a:p>
          <a:p>
            <a:pPr marL="0" indent="0" algn="ctr" eaLnBrk="1" hangingPunct="1">
              <a:spcBef>
                <a:spcPts val="500"/>
              </a:spcBef>
              <a:buFont typeface="Arial" charset="0"/>
              <a:buNone/>
              <a:defRPr/>
            </a:pPr>
            <a:r>
              <a:rPr lang="en-US" sz="2000" dirty="0" smtClean="0">
                <a:latin typeface="Arial" charset="0"/>
                <a:cs typeface="Arial" charset="0"/>
              </a:rPr>
              <a:t>Virginia Tech</a:t>
            </a:r>
            <a:endParaRPr lang="en-US" sz="2000" dirty="0" smtClean="0">
              <a:latin typeface="Arial" charset="0"/>
            </a:endParaRPr>
          </a:p>
        </p:txBody>
      </p:sp>
    </p:spTree>
    <p:extLst>
      <p:ext uri="{BB962C8B-B14F-4D97-AF65-F5344CB8AC3E}">
        <p14:creationId xmlns:p14="http://schemas.microsoft.com/office/powerpoint/2010/main" val="3357698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Charm++ SMP </a:t>
            </a:r>
            <a:r>
              <a:rPr lang="en-US" dirty="0" smtClean="0"/>
              <a:t>mode</a:t>
            </a:r>
          </a:p>
          <a:p>
            <a:r>
              <a:rPr lang="en-US" dirty="0" smtClean="0"/>
              <a:t>Gemini network layer</a:t>
            </a:r>
          </a:p>
          <a:p>
            <a:r>
              <a:rPr lang="en-US" dirty="0" smtClean="0"/>
              <a:t>4 processes/node</a:t>
            </a:r>
          </a:p>
          <a:p>
            <a:r>
              <a:rPr lang="en-US" dirty="0" smtClean="0"/>
              <a:t>3 compute 1 </a:t>
            </a:r>
            <a:r>
              <a:rPr lang="en-US" dirty="0" err="1" smtClean="0"/>
              <a:t>comm</a:t>
            </a:r>
            <a:r>
              <a:rPr lang="en-US" dirty="0" smtClean="0"/>
              <a:t> threads per process</a:t>
            </a:r>
          </a:p>
          <a:p>
            <a:r>
              <a:rPr lang="en-US" dirty="0" smtClean="0"/>
              <a:t>Application based message coalescence</a:t>
            </a:r>
          </a:p>
          <a:p>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err="1" smtClean="0"/>
              <a:t>BlueWaters</a:t>
            </a:r>
            <a:r>
              <a:rPr lang="en-US" dirty="0" smtClean="0"/>
              <a:t> Setup</a:t>
            </a:r>
            <a:endParaRPr lang="en-US" dirty="0"/>
          </a:p>
        </p:txBody>
      </p:sp>
      <p:pic>
        <p:nvPicPr>
          <p:cNvPr id="6" name="Picture 5" descr="N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17" y="3808481"/>
            <a:ext cx="4572000" cy="2743200"/>
          </a:xfrm>
          <a:prstGeom prst="rect">
            <a:avLst/>
          </a:prstGeom>
        </p:spPr>
      </p:pic>
    </p:spTree>
    <p:extLst>
      <p:ext uri="{BB962C8B-B14F-4D97-AF65-F5344CB8AC3E}">
        <p14:creationId xmlns:p14="http://schemas.microsoft.com/office/powerpoint/2010/main" val="1307711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1202" r="1961"/>
          <a:stretch/>
        </p:blipFill>
        <p:spPr>
          <a:xfrm>
            <a:off x="273931" y="1600200"/>
            <a:ext cx="8529211" cy="4525963"/>
          </a:xfrm>
        </p:spPr>
      </p:pic>
      <p:sp>
        <p:nvSpPr>
          <p:cNvPr id="2" name="Title 1"/>
          <p:cNvSpPr>
            <a:spLocks noGrp="1"/>
          </p:cNvSpPr>
          <p:nvPr>
            <p:ph type="title"/>
          </p:nvPr>
        </p:nvSpPr>
        <p:spPr/>
        <p:txBody>
          <a:bodyPr/>
          <a:lstStyle/>
          <a:p>
            <a:r>
              <a:rPr lang="en-US" dirty="0" smtClean="0"/>
              <a:t>Weak Scaling</a:t>
            </a:r>
            <a:endParaRPr lang="en-US" dirty="0"/>
          </a:p>
        </p:txBody>
      </p:sp>
    </p:spTree>
    <p:extLst>
      <p:ext uri="{BB962C8B-B14F-4D97-AF65-F5344CB8AC3E}">
        <p14:creationId xmlns:p14="http://schemas.microsoft.com/office/powerpoint/2010/main" val="491267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00200"/>
            <a:ext cx="8229600" cy="2147885"/>
          </a:xfrm>
        </p:spPr>
        <p:txBody>
          <a:bodyPr/>
          <a:lstStyle/>
          <a:p>
            <a:r>
              <a:rPr lang="en-US" dirty="0" smtClean="0"/>
              <a:t>Location load depends on number of visits</a:t>
            </a:r>
          </a:p>
          <a:p>
            <a:r>
              <a:rPr lang="en-US" dirty="0" smtClean="0"/>
              <a:t>Location size follows power law</a:t>
            </a:r>
          </a:p>
          <a:p>
            <a:r>
              <a:rPr lang="en-US" dirty="0" smtClean="0"/>
              <a:t>Not apparent until running at scale</a:t>
            </a:r>
          </a:p>
          <a:p>
            <a:endParaRPr lang="en-US" dirty="0"/>
          </a:p>
        </p:txBody>
      </p:sp>
      <p:sp>
        <p:nvSpPr>
          <p:cNvPr id="2" name="Title 1"/>
          <p:cNvSpPr>
            <a:spLocks noGrp="1"/>
          </p:cNvSpPr>
          <p:nvPr>
            <p:ph type="title"/>
          </p:nvPr>
        </p:nvSpPr>
        <p:spPr/>
        <p:txBody>
          <a:bodyPr/>
          <a:lstStyle/>
          <a:p>
            <a:r>
              <a:rPr lang="en-US" dirty="0" smtClean="0"/>
              <a:t>Location Granularity</a:t>
            </a:r>
            <a:endParaRPr lang="en-US" dirty="0"/>
          </a:p>
        </p:txBody>
      </p:sp>
      <p:pic>
        <p:nvPicPr>
          <p:cNvPr id="7" name="Picture 6"/>
          <p:cNvPicPr>
            <a:picLocks noChangeAspect="1"/>
          </p:cNvPicPr>
          <p:nvPr/>
        </p:nvPicPr>
        <p:blipFill>
          <a:blip r:embed="rId3"/>
          <a:stretch>
            <a:fillRect/>
          </a:stretch>
        </p:blipFill>
        <p:spPr>
          <a:xfrm>
            <a:off x="4406290" y="3897511"/>
            <a:ext cx="4675455" cy="2198489"/>
          </a:xfrm>
          <a:prstGeom prst="rect">
            <a:avLst/>
          </a:prstGeom>
        </p:spPr>
      </p:pic>
      <p:pic>
        <p:nvPicPr>
          <p:cNvPr id="9" name="Content Placeholder 5"/>
          <p:cNvPicPr>
            <a:picLocks noChangeAspect="1"/>
          </p:cNvPicPr>
          <p:nvPr/>
        </p:nvPicPr>
        <p:blipFill>
          <a:blip r:embed="rId4" cstate="print">
            <a:extLst>
              <a:ext uri="{28A0092B-C50C-407E-A947-70E740481C1C}">
                <a14:useLocalDpi xmlns:a14="http://schemas.microsoft.com/office/drawing/2010/main"/>
              </a:ext>
            </a:extLst>
          </a:blip>
          <a:srcRect l="2455" r="2455"/>
          <a:stretch>
            <a:fillRect/>
          </a:stretch>
        </p:blipFill>
        <p:spPr bwMode="auto">
          <a:xfrm>
            <a:off x="176403" y="3897511"/>
            <a:ext cx="4088420" cy="2198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550062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Scaling for US Population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364574603"/>
              </p:ext>
            </p:extLst>
          </p:nvPr>
        </p:nvGraphicFramePr>
        <p:xfrm>
          <a:off x="3835032" y="3660921"/>
          <a:ext cx="5308967" cy="29244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7924725"/>
              </p:ext>
            </p:extLst>
          </p:nvPr>
        </p:nvGraphicFramePr>
        <p:xfrm>
          <a:off x="158685" y="1299556"/>
          <a:ext cx="5016500" cy="2565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84485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Round Robin</a:t>
            </a:r>
          </a:p>
          <a:p>
            <a:pPr lvl="1"/>
            <a:r>
              <a:rPr lang="en-US" dirty="0" smtClean="0"/>
              <a:t>Random distribution</a:t>
            </a:r>
          </a:p>
          <a:p>
            <a:pPr lvl="1"/>
            <a:r>
              <a:rPr lang="en-US" dirty="0" smtClean="0"/>
              <a:t>Low overhead</a:t>
            </a:r>
          </a:p>
          <a:p>
            <a:pPr lvl="1"/>
            <a:r>
              <a:rPr lang="en-US" dirty="0" smtClean="0"/>
              <a:t>Works well for small geographic areas (metro area)</a:t>
            </a:r>
          </a:p>
          <a:p>
            <a:r>
              <a:rPr lang="en-US" dirty="0" smtClean="0"/>
              <a:t>Graph </a:t>
            </a:r>
            <a:r>
              <a:rPr lang="en-US" dirty="0" err="1" smtClean="0"/>
              <a:t>Partitioner</a:t>
            </a:r>
            <a:endParaRPr lang="en-US" dirty="0" smtClean="0"/>
          </a:p>
          <a:p>
            <a:pPr lvl="1"/>
            <a:r>
              <a:rPr lang="en-US" dirty="0" smtClean="0"/>
              <a:t>Metis based partitioning</a:t>
            </a:r>
          </a:p>
          <a:p>
            <a:pPr lvl="1"/>
            <a:r>
              <a:rPr lang="en-US" dirty="0"/>
              <a:t>M</a:t>
            </a:r>
            <a:r>
              <a:rPr lang="en-US" dirty="0" smtClean="0"/>
              <a:t>ulti-constraint (two phases separated by sync)</a:t>
            </a:r>
          </a:p>
          <a:p>
            <a:pPr lvl="1"/>
            <a:r>
              <a:rPr lang="en-US" dirty="0" smtClean="0"/>
              <a:t>Higher Overhead</a:t>
            </a:r>
          </a:p>
          <a:p>
            <a:pPr lvl="1"/>
            <a:r>
              <a:rPr lang="en-US" dirty="0" smtClean="0"/>
              <a:t>Helps as geographic area increases (state, national)</a:t>
            </a:r>
            <a:endParaRPr lang="en-US" dirty="0"/>
          </a:p>
        </p:txBody>
      </p:sp>
      <p:sp>
        <p:nvSpPr>
          <p:cNvPr id="2" name="Title 1"/>
          <p:cNvSpPr>
            <a:spLocks noGrp="1"/>
          </p:cNvSpPr>
          <p:nvPr>
            <p:ph type="title"/>
          </p:nvPr>
        </p:nvSpPr>
        <p:spPr/>
        <p:txBody>
          <a:bodyPr/>
          <a:lstStyle/>
          <a:p>
            <a:r>
              <a:rPr lang="en-US" dirty="0" smtClean="0"/>
              <a:t>Static Partitioning</a:t>
            </a:r>
            <a:endParaRPr lang="en-US" dirty="0"/>
          </a:p>
        </p:txBody>
      </p:sp>
    </p:spTree>
    <p:extLst>
      <p:ext uri="{BB962C8B-B14F-4D97-AF65-F5344CB8AC3E}">
        <p14:creationId xmlns:p14="http://schemas.microsoft.com/office/powerpoint/2010/main" val="39648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Partitioning - Results</a:t>
            </a:r>
            <a:endParaRPr lang="en-US" dirty="0"/>
          </a:p>
        </p:txBody>
      </p:sp>
      <p:sp>
        <p:nvSpPr>
          <p:cNvPr id="3" name="Content Placeholder 2"/>
          <p:cNvSpPr>
            <a:spLocks noGrp="1"/>
          </p:cNvSpPr>
          <p:nvPr>
            <p:ph idx="1"/>
          </p:nvPr>
        </p:nvSpPr>
        <p:spPr>
          <a:xfrm>
            <a:off x="5204685" y="1407088"/>
            <a:ext cx="3884837" cy="4059389"/>
          </a:xfrm>
        </p:spPr>
        <p:txBody>
          <a:bodyPr/>
          <a:lstStyle/>
          <a:p>
            <a:pPr marL="0" indent="0">
              <a:buNone/>
            </a:pPr>
            <a:r>
              <a:rPr lang="en-US" sz="1800" dirty="0" err="1" smtClean="0">
                <a:solidFill>
                  <a:srgbClr val="0000FF"/>
                </a:solidFill>
              </a:rPr>
              <a:t>SendInteractor</a:t>
            </a:r>
            <a:r>
              <a:rPr lang="en-US" sz="1800" dirty="0">
                <a:solidFill>
                  <a:srgbClr val="0000FF"/>
                </a:solidFill>
              </a:rPr>
              <a:t>()</a:t>
            </a:r>
            <a:r>
              <a:rPr lang="en-US" sz="1800" dirty="0"/>
              <a:t>. Person computation to generate visit messages</a:t>
            </a:r>
          </a:p>
          <a:p>
            <a:pPr marL="0" indent="0">
              <a:buNone/>
            </a:pPr>
            <a:r>
              <a:rPr lang="en-US" sz="1800" dirty="0" err="1" smtClean="0">
                <a:solidFill>
                  <a:srgbClr val="FF0000"/>
                </a:solidFill>
              </a:rPr>
              <a:t>AddVisitMessage</a:t>
            </a:r>
            <a:r>
              <a:rPr lang="en-US" sz="1800" dirty="0">
                <a:solidFill>
                  <a:srgbClr val="FF0000"/>
                </a:solidFill>
              </a:rPr>
              <a:t>()</a:t>
            </a:r>
            <a:r>
              <a:rPr lang="en-US" sz="1800" dirty="0"/>
              <a:t>. </a:t>
            </a:r>
            <a:r>
              <a:rPr lang="en-US" sz="1800" dirty="0" smtClean="0"/>
              <a:t>Location side </a:t>
            </a:r>
            <a:r>
              <a:rPr lang="en-US" sz="1800" dirty="0"/>
              <a:t>message </a:t>
            </a:r>
            <a:r>
              <a:rPr lang="en-US" sz="1800" dirty="0" smtClean="0"/>
              <a:t>receive handling</a:t>
            </a:r>
            <a:r>
              <a:rPr lang="en-US" sz="1800" dirty="0"/>
              <a:t>. </a:t>
            </a:r>
            <a:endParaRPr lang="en-US" sz="1800" dirty="0" smtClean="0"/>
          </a:p>
          <a:p>
            <a:pPr marL="0" indent="0">
              <a:buNone/>
            </a:pPr>
            <a:r>
              <a:rPr lang="en-US" sz="1800" dirty="0" err="1" smtClean="0">
                <a:solidFill>
                  <a:schemeClr val="accent6"/>
                </a:solidFill>
              </a:rPr>
              <a:t>ComputeInfections</a:t>
            </a:r>
            <a:r>
              <a:rPr lang="en-US" sz="1800" dirty="0">
                <a:solidFill>
                  <a:schemeClr val="accent6"/>
                </a:solidFill>
              </a:rPr>
              <a:t>()</a:t>
            </a:r>
            <a:r>
              <a:rPr lang="en-US" sz="1800" dirty="0"/>
              <a:t>. Location computation </a:t>
            </a:r>
            <a:r>
              <a:rPr lang="en-US" sz="1800" dirty="0" smtClean="0"/>
              <a:t>of interaction </a:t>
            </a:r>
            <a:r>
              <a:rPr lang="en-US" sz="1800" dirty="0"/>
              <a:t>among visitors</a:t>
            </a:r>
          </a:p>
        </p:txBody>
      </p:sp>
      <p:pic>
        <p:nvPicPr>
          <p:cNvPr id="5" name="Picture 4" descr="projectionsSize-kr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236695"/>
            <a:ext cx="4879428" cy="5188593"/>
          </a:xfrm>
          <a:prstGeom prst="rect">
            <a:avLst/>
          </a:prstGeom>
        </p:spPr>
      </p:pic>
    </p:spTree>
    <p:extLst>
      <p:ext uri="{BB962C8B-B14F-4D97-AF65-F5344CB8AC3E}">
        <p14:creationId xmlns:p14="http://schemas.microsoft.com/office/powerpoint/2010/main" val="1193568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Message Volume</a:t>
            </a:r>
            <a:endParaRPr lang="en-US" dirty="0"/>
          </a:p>
        </p:txBody>
      </p:sp>
      <p:sp>
        <p:nvSpPr>
          <p:cNvPr id="11" name="TextBox 10"/>
          <p:cNvSpPr txBox="1"/>
          <p:nvPr/>
        </p:nvSpPr>
        <p:spPr>
          <a:xfrm>
            <a:off x="523695" y="2361674"/>
            <a:ext cx="1532128" cy="369332"/>
          </a:xfrm>
          <a:prstGeom prst="rect">
            <a:avLst/>
          </a:prstGeom>
          <a:noFill/>
        </p:spPr>
        <p:txBody>
          <a:bodyPr wrap="none" rtlCol="0">
            <a:spAutoFit/>
          </a:bodyPr>
          <a:lstStyle/>
          <a:p>
            <a:r>
              <a:rPr lang="en-US" dirty="0" smtClean="0"/>
              <a:t>Round Robin</a:t>
            </a:r>
            <a:endParaRPr lang="en-US" dirty="0"/>
          </a:p>
        </p:txBody>
      </p:sp>
      <p:sp>
        <p:nvSpPr>
          <p:cNvPr id="12" name="TextBox 11"/>
          <p:cNvSpPr txBox="1"/>
          <p:nvPr/>
        </p:nvSpPr>
        <p:spPr>
          <a:xfrm>
            <a:off x="318561" y="5138494"/>
            <a:ext cx="1942396" cy="369332"/>
          </a:xfrm>
          <a:prstGeom prst="rect">
            <a:avLst/>
          </a:prstGeom>
          <a:noFill/>
        </p:spPr>
        <p:txBody>
          <a:bodyPr wrap="none" rtlCol="0">
            <a:spAutoFit/>
          </a:bodyPr>
          <a:lstStyle/>
          <a:p>
            <a:r>
              <a:rPr lang="en-US" dirty="0" smtClean="0"/>
              <a:t>Graph </a:t>
            </a:r>
            <a:r>
              <a:rPr lang="en-US" dirty="0" err="1"/>
              <a:t>P</a:t>
            </a:r>
            <a:r>
              <a:rPr lang="en-US" dirty="0" err="1" smtClean="0"/>
              <a:t>artitioner</a:t>
            </a:r>
            <a:endParaRPr lang="en-US" dirty="0"/>
          </a:p>
        </p:txBody>
      </p:sp>
      <p:pic>
        <p:nvPicPr>
          <p:cNvPr id="16" name="Picture 15"/>
          <p:cNvPicPr>
            <a:picLocks noChangeAspect="1"/>
          </p:cNvPicPr>
          <p:nvPr/>
        </p:nvPicPr>
        <p:blipFill>
          <a:blip r:embed="rId3"/>
          <a:stretch>
            <a:fillRect/>
          </a:stretch>
        </p:blipFill>
        <p:spPr>
          <a:xfrm>
            <a:off x="2511019" y="1332377"/>
            <a:ext cx="6494320" cy="5105362"/>
          </a:xfrm>
          <a:prstGeom prst="rect">
            <a:avLst/>
          </a:prstGeom>
        </p:spPr>
      </p:pic>
      <p:sp>
        <p:nvSpPr>
          <p:cNvPr id="17" name="TextBox 16"/>
          <p:cNvSpPr txBox="1"/>
          <p:nvPr/>
        </p:nvSpPr>
        <p:spPr>
          <a:xfrm>
            <a:off x="2067011" y="6487547"/>
            <a:ext cx="3123496" cy="369332"/>
          </a:xfrm>
          <a:prstGeom prst="rect">
            <a:avLst/>
          </a:prstGeom>
          <a:noFill/>
        </p:spPr>
        <p:txBody>
          <a:bodyPr wrap="none" rtlCol="0">
            <a:spAutoFit/>
          </a:bodyPr>
          <a:lstStyle/>
          <a:p>
            <a:r>
              <a:rPr lang="en-US" dirty="0" smtClean="0"/>
              <a:t>256 nodes, 10 million people </a:t>
            </a:r>
            <a:endParaRPr lang="en-US" dirty="0"/>
          </a:p>
        </p:txBody>
      </p:sp>
    </p:spTree>
    <p:extLst>
      <p:ext uri="{BB962C8B-B14F-4D97-AF65-F5344CB8AC3E}">
        <p14:creationId xmlns:p14="http://schemas.microsoft.com/office/powerpoint/2010/main" val="10694836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Graph </a:t>
            </a:r>
            <a:r>
              <a:rPr lang="en-US" dirty="0" err="1" smtClean="0"/>
              <a:t>Sparsification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989062288"/>
              </p:ext>
            </p:extLst>
          </p:nvPr>
        </p:nvGraphicFramePr>
        <p:xfrm>
          <a:off x="1033468" y="3959771"/>
          <a:ext cx="6266374" cy="27797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608144991"/>
              </p:ext>
            </p:extLst>
          </p:nvPr>
        </p:nvGraphicFramePr>
        <p:xfrm>
          <a:off x="4022366" y="1553649"/>
          <a:ext cx="5080000" cy="256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3737" y="1942529"/>
            <a:ext cx="3719174" cy="1477328"/>
          </a:xfrm>
          <a:prstGeom prst="rect">
            <a:avLst/>
          </a:prstGeom>
          <a:noFill/>
        </p:spPr>
        <p:txBody>
          <a:bodyPr wrap="square" rtlCol="0">
            <a:spAutoFit/>
          </a:bodyPr>
          <a:lstStyle/>
          <a:p>
            <a:pPr algn="ctr"/>
            <a:r>
              <a:rPr lang="en-US" dirty="0" smtClean="0"/>
              <a:t>Procedure</a:t>
            </a:r>
          </a:p>
          <a:p>
            <a:pPr marL="285750" indent="-285750">
              <a:buFont typeface="Arial"/>
              <a:buChar char="•"/>
            </a:pPr>
            <a:r>
              <a:rPr lang="en-US" dirty="0" smtClean="0"/>
              <a:t>Randomly remove edges from high degree nodes</a:t>
            </a:r>
          </a:p>
          <a:p>
            <a:pPr marL="285750" indent="-285750">
              <a:buFont typeface="Arial"/>
              <a:buChar char="•"/>
            </a:pPr>
            <a:r>
              <a:rPr lang="en-US" dirty="0" smtClean="0"/>
              <a:t>Partition sparse graph</a:t>
            </a:r>
          </a:p>
          <a:p>
            <a:pPr marL="285750" indent="-285750">
              <a:buFont typeface="Arial"/>
              <a:buChar char="•"/>
            </a:pPr>
            <a:r>
              <a:rPr lang="en-US" dirty="0" smtClean="0"/>
              <a:t>Use full graph for execution</a:t>
            </a:r>
            <a:endParaRPr lang="en-US" dirty="0"/>
          </a:p>
        </p:txBody>
      </p:sp>
      <p:sp>
        <p:nvSpPr>
          <p:cNvPr id="8" name="TextBox 7"/>
          <p:cNvSpPr txBox="1"/>
          <p:nvPr/>
        </p:nvSpPr>
        <p:spPr>
          <a:xfrm>
            <a:off x="1768120" y="1270117"/>
            <a:ext cx="6137768" cy="461665"/>
          </a:xfrm>
          <a:prstGeom prst="rect">
            <a:avLst/>
          </a:prstGeom>
          <a:noFill/>
        </p:spPr>
        <p:txBody>
          <a:bodyPr wrap="none" rtlCol="0">
            <a:spAutoFit/>
          </a:bodyPr>
          <a:lstStyle/>
          <a:p>
            <a:r>
              <a:rPr lang="en-US" sz="2400" dirty="0" smtClean="0"/>
              <a:t>Goal: Improve runtime of Graph Partitioning</a:t>
            </a:r>
          </a:p>
        </p:txBody>
      </p:sp>
    </p:spTree>
    <p:extLst>
      <p:ext uri="{BB962C8B-B14F-4D97-AF65-F5344CB8AC3E}">
        <p14:creationId xmlns:p14="http://schemas.microsoft.com/office/powerpoint/2010/main" val="4033522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GPU Acceleration on Execution Profile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4818952"/>
              </p:ext>
            </p:extLst>
          </p:nvPr>
        </p:nvGraphicFramePr>
        <p:xfrm>
          <a:off x="685800" y="1219200"/>
          <a:ext cx="7772400" cy="4572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bwMode="auto">
          <a:xfrm>
            <a:off x="3505200" y="1676400"/>
            <a:ext cx="1645920" cy="2590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3505200" y="3124200"/>
            <a:ext cx="1645920" cy="1371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TextBox 7"/>
          <p:cNvSpPr txBox="1"/>
          <p:nvPr/>
        </p:nvSpPr>
        <p:spPr>
          <a:xfrm>
            <a:off x="4038109" y="2297668"/>
            <a:ext cx="838691" cy="369332"/>
          </a:xfrm>
          <a:prstGeom prst="rect">
            <a:avLst/>
          </a:prstGeom>
          <a:noFill/>
        </p:spPr>
        <p:txBody>
          <a:bodyPr wrap="none" rtlCol="0">
            <a:spAutoFit/>
          </a:bodyPr>
          <a:lstStyle/>
          <a:p>
            <a:r>
              <a:rPr lang="en-US" dirty="0" smtClean="0"/>
              <a:t>70.9%</a:t>
            </a:r>
            <a:endParaRPr lang="en-US" dirty="0"/>
          </a:p>
        </p:txBody>
      </p:sp>
      <p:sp>
        <p:nvSpPr>
          <p:cNvPr id="9" name="TextBox 8"/>
          <p:cNvSpPr txBox="1"/>
          <p:nvPr/>
        </p:nvSpPr>
        <p:spPr>
          <a:xfrm>
            <a:off x="3570317" y="3581400"/>
            <a:ext cx="620683" cy="369332"/>
          </a:xfrm>
          <a:prstGeom prst="rect">
            <a:avLst/>
          </a:prstGeom>
          <a:noFill/>
        </p:spPr>
        <p:txBody>
          <a:bodyPr wrap="none" rtlCol="0">
            <a:spAutoFit/>
          </a:bodyPr>
          <a:lstStyle/>
          <a:p>
            <a:r>
              <a:rPr lang="en-US" dirty="0" smtClean="0"/>
              <a:t>7.7x</a:t>
            </a:r>
            <a:endParaRPr lang="en-US" dirty="0"/>
          </a:p>
        </p:txBody>
      </p:sp>
      <p:sp>
        <p:nvSpPr>
          <p:cNvPr id="3" name="TextBox 2"/>
          <p:cNvSpPr txBox="1"/>
          <p:nvPr/>
        </p:nvSpPr>
        <p:spPr>
          <a:xfrm>
            <a:off x="609600" y="5638800"/>
            <a:ext cx="8534400" cy="400110"/>
          </a:xfrm>
          <a:prstGeom prst="rect">
            <a:avLst/>
          </a:prstGeom>
          <a:noFill/>
        </p:spPr>
        <p:txBody>
          <a:bodyPr wrap="square" rtlCol="0">
            <a:spAutoFit/>
          </a:bodyPr>
          <a:lstStyle/>
          <a:p>
            <a:r>
              <a:rPr lang="en-US" sz="2000" dirty="0" smtClean="0"/>
              <a:t>Assume </a:t>
            </a:r>
            <a:r>
              <a:rPr lang="en-US" sz="2000" dirty="0" smtClean="0"/>
              <a:t>1CPU </a:t>
            </a:r>
            <a:r>
              <a:rPr lang="en-US" sz="2000" dirty="0" smtClean="0"/>
              <a:t>cores </a:t>
            </a:r>
            <a:r>
              <a:rPr lang="en-US" sz="2000" dirty="0" smtClean="0"/>
              <a:t>per </a:t>
            </a:r>
            <a:r>
              <a:rPr lang="en-US" sz="2000" dirty="0" smtClean="0"/>
              <a:t>GPU devices, in </a:t>
            </a:r>
            <a:r>
              <a:rPr lang="en-US" sz="2000" dirty="0" smtClean="0"/>
              <a:t>practice, </a:t>
            </a:r>
            <a:r>
              <a:rPr lang="en-US" sz="2000" dirty="0" smtClean="0"/>
              <a:t>CPU &gt; GPU</a:t>
            </a:r>
            <a:endParaRPr lang="en-US" sz="2000" dirty="0"/>
          </a:p>
        </p:txBody>
      </p:sp>
    </p:spTree>
    <p:extLst>
      <p:ext uri="{BB962C8B-B14F-4D97-AF65-F5344CB8AC3E}">
        <p14:creationId xmlns:p14="http://schemas.microsoft.com/office/powerpoint/2010/main" val="24857365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ontent Placeholder 108"/>
          <p:cNvSpPr>
            <a:spLocks noGrp="1"/>
          </p:cNvSpPr>
          <p:nvPr>
            <p:ph idx="1"/>
          </p:nvPr>
        </p:nvSpPr>
        <p:spPr>
          <a:xfrm>
            <a:off x="2362200" y="1600200"/>
            <a:ext cx="6324600" cy="4525963"/>
          </a:xfrm>
        </p:spPr>
        <p:txBody>
          <a:bodyPr>
            <a:normAutofit fontScale="92500" lnSpcReduction="20000"/>
          </a:bodyPr>
          <a:lstStyle/>
          <a:p>
            <a:r>
              <a:rPr lang="en-US" dirty="0" smtClean="0"/>
              <a:t>Scenario 1 – All </a:t>
            </a:r>
            <a:r>
              <a:rPr lang="en-US" dirty="0" err="1" smtClean="0"/>
              <a:t>chares</a:t>
            </a:r>
            <a:r>
              <a:rPr lang="en-US" dirty="0" smtClean="0"/>
              <a:t> from all CPU processes offload simultaneously to GPU</a:t>
            </a:r>
          </a:p>
          <a:p>
            <a:pPr lvl="1"/>
            <a:r>
              <a:rPr lang="en-US" dirty="0" smtClean="0"/>
              <a:t>GPUs (</a:t>
            </a:r>
            <a:r>
              <a:rPr lang="en-US" dirty="0" err="1" smtClean="0"/>
              <a:t>Kepler</a:t>
            </a:r>
            <a:r>
              <a:rPr lang="en-US" dirty="0" smtClean="0"/>
              <a:t>) maintain tasks queue from different processes</a:t>
            </a:r>
          </a:p>
          <a:p>
            <a:pPr lvl="1"/>
            <a:r>
              <a:rPr lang="en-US" dirty="0" smtClean="0"/>
              <a:t>Inefficient: CPUs will be idle waiting for GPU execution to complete</a:t>
            </a:r>
          </a:p>
          <a:p>
            <a:endParaRPr lang="en-US" dirty="0" smtClean="0"/>
          </a:p>
          <a:p>
            <a:endParaRPr lang="en-US" dirty="0" smtClean="0"/>
          </a:p>
          <a:p>
            <a:r>
              <a:rPr lang="en-US" dirty="0" smtClean="0"/>
              <a:t>Scenario 2 – </a:t>
            </a:r>
            <a:r>
              <a:rPr lang="en-US" dirty="0" err="1" smtClean="0"/>
              <a:t>Chares</a:t>
            </a:r>
            <a:r>
              <a:rPr lang="en-US" dirty="0" smtClean="0"/>
              <a:t> from only some select CPU processes offload to GPU</a:t>
            </a:r>
          </a:p>
          <a:p>
            <a:pPr lvl="1"/>
            <a:r>
              <a:rPr lang="en-US" dirty="0" smtClean="0"/>
              <a:t>1:1 ratio can be maintained between “GPU” processes and GPUs</a:t>
            </a:r>
          </a:p>
          <a:p>
            <a:pPr lvl="1"/>
            <a:r>
              <a:rPr lang="en-US" dirty="0" smtClean="0"/>
              <a:t>But, “GPU” </a:t>
            </a:r>
            <a:r>
              <a:rPr lang="en-US" dirty="0" err="1" smtClean="0"/>
              <a:t>chares</a:t>
            </a:r>
            <a:r>
              <a:rPr lang="en-US" dirty="0" smtClean="0"/>
              <a:t> will finish sooner than “CPU” </a:t>
            </a:r>
            <a:r>
              <a:rPr lang="en-US" dirty="0" err="1" smtClean="0"/>
              <a:t>chares</a:t>
            </a:r>
            <a:r>
              <a:rPr lang="en-US" dirty="0" smtClean="0"/>
              <a:t>, i.e. load imbalance</a:t>
            </a:r>
          </a:p>
          <a:p>
            <a:pPr lvl="1"/>
            <a:r>
              <a:rPr lang="en-US" dirty="0" smtClean="0"/>
              <a:t>Use LB methods of Charm++ to rebalance </a:t>
            </a:r>
            <a:r>
              <a:rPr lang="en-US" dirty="0" err="1" smtClean="0"/>
              <a:t>chares</a:t>
            </a:r>
            <a:endParaRPr lang="en-US" dirty="0" smtClean="0"/>
          </a:p>
        </p:txBody>
      </p:sp>
      <p:sp>
        <p:nvSpPr>
          <p:cNvPr id="64" name="Title 63"/>
          <p:cNvSpPr>
            <a:spLocks noGrp="1"/>
          </p:cNvSpPr>
          <p:nvPr>
            <p:ph type="title"/>
          </p:nvPr>
        </p:nvSpPr>
        <p:spPr/>
        <p:txBody>
          <a:bodyPr/>
          <a:lstStyle/>
          <a:p>
            <a:r>
              <a:rPr lang="en-US" dirty="0" smtClean="0"/>
              <a:t>GPU-</a:t>
            </a:r>
            <a:r>
              <a:rPr lang="en-US" dirty="0" err="1" smtClean="0"/>
              <a:t>CharmSimdemics</a:t>
            </a:r>
            <a:r>
              <a:rPr lang="en-US" dirty="0" smtClean="0"/>
              <a:t> Scenarios</a:t>
            </a:r>
            <a:endParaRPr lang="en-US" dirty="0"/>
          </a:p>
        </p:txBody>
      </p:sp>
      <p:grpSp>
        <p:nvGrpSpPr>
          <p:cNvPr id="95" name="Group 94"/>
          <p:cNvGrpSpPr/>
          <p:nvPr/>
        </p:nvGrpSpPr>
        <p:grpSpPr>
          <a:xfrm>
            <a:off x="512980" y="1331047"/>
            <a:ext cx="1600200" cy="2438399"/>
            <a:chOff x="8001000" y="29413200"/>
            <a:chExt cx="1600200" cy="2895600"/>
          </a:xfrm>
        </p:grpSpPr>
        <p:sp>
          <p:nvSpPr>
            <p:cNvPr id="96" name="Rectangle 95"/>
            <p:cNvSpPr/>
            <p:nvPr/>
          </p:nvSpPr>
          <p:spPr>
            <a:xfrm>
              <a:off x="8001000" y="29413200"/>
              <a:ext cx="1600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97" name="Rectangle 96"/>
            <p:cNvSpPr/>
            <p:nvPr/>
          </p:nvSpPr>
          <p:spPr>
            <a:xfrm>
              <a:off x="8115300" y="30921434"/>
              <a:ext cx="1371600" cy="12927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Calibri" pitchFamily="34" charset="0"/>
                </a:rPr>
                <a:t>Node</a:t>
              </a:r>
              <a:endParaRPr lang="en-US" sz="2600" dirty="0">
                <a:latin typeface="Calibri" pitchFamily="34" charset="0"/>
              </a:endParaRPr>
            </a:p>
          </p:txBody>
        </p:sp>
        <p:cxnSp>
          <p:nvCxnSpPr>
            <p:cNvPr id="98" name="Straight Connector 97"/>
            <p:cNvCxnSpPr>
              <a:endCxn id="97" idx="0"/>
            </p:cNvCxnSpPr>
            <p:nvPr/>
          </p:nvCxnSpPr>
          <p:spPr>
            <a:xfrm>
              <a:off x="8801100" y="30005721"/>
              <a:ext cx="0" cy="91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8305800" y="30167317"/>
              <a:ext cx="987552" cy="5386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Calibri" pitchFamily="34" charset="0"/>
                </a:rPr>
                <a:t>GPU</a:t>
              </a:r>
              <a:endParaRPr lang="en-US" sz="2600" dirty="0">
                <a:latin typeface="Calibri" pitchFamily="34" charset="0"/>
              </a:endParaRPr>
            </a:p>
          </p:txBody>
        </p:sp>
        <p:sp>
          <p:nvSpPr>
            <p:cNvPr id="100" name="Rounded Rectangle 99"/>
            <p:cNvSpPr/>
            <p:nvPr/>
          </p:nvSpPr>
          <p:spPr>
            <a:xfrm>
              <a:off x="8308848" y="29520931"/>
              <a:ext cx="987552" cy="5386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Calibri" pitchFamily="34" charset="0"/>
                </a:rPr>
                <a:t>GPU</a:t>
              </a:r>
              <a:endParaRPr lang="en-US" sz="2600" dirty="0">
                <a:latin typeface="Calibri" pitchFamily="34" charset="0"/>
              </a:endParaRPr>
            </a:p>
          </p:txBody>
        </p:sp>
        <p:sp>
          <p:nvSpPr>
            <p:cNvPr id="101" name="Oval 100"/>
            <p:cNvSpPr/>
            <p:nvPr/>
          </p:nvSpPr>
          <p:spPr bwMode="auto">
            <a:xfrm>
              <a:off x="8305800" y="30937200"/>
              <a:ext cx="2286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2" name="Oval 101"/>
            <p:cNvSpPr/>
            <p:nvPr/>
          </p:nvSpPr>
          <p:spPr bwMode="auto">
            <a:xfrm>
              <a:off x="8534400" y="30937200"/>
              <a:ext cx="2286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3" name="Oval 102"/>
            <p:cNvSpPr/>
            <p:nvPr/>
          </p:nvSpPr>
          <p:spPr bwMode="auto">
            <a:xfrm>
              <a:off x="8763000" y="30937200"/>
              <a:ext cx="2286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4" name="Oval 103"/>
            <p:cNvSpPr/>
            <p:nvPr/>
          </p:nvSpPr>
          <p:spPr bwMode="auto">
            <a:xfrm>
              <a:off x="8991600" y="30937200"/>
              <a:ext cx="2286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5" name="Oval 104"/>
            <p:cNvSpPr/>
            <p:nvPr/>
          </p:nvSpPr>
          <p:spPr bwMode="auto">
            <a:xfrm>
              <a:off x="8305800" y="31765883"/>
              <a:ext cx="228600" cy="4572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6" name="Oval 105"/>
            <p:cNvSpPr/>
            <p:nvPr/>
          </p:nvSpPr>
          <p:spPr bwMode="auto">
            <a:xfrm>
              <a:off x="8534400" y="31765887"/>
              <a:ext cx="228600" cy="4572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7" name="Oval 106"/>
            <p:cNvSpPr/>
            <p:nvPr/>
          </p:nvSpPr>
          <p:spPr bwMode="auto">
            <a:xfrm>
              <a:off x="8991600" y="31765883"/>
              <a:ext cx="228600" cy="4572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8" name="Oval 107"/>
            <p:cNvSpPr/>
            <p:nvPr/>
          </p:nvSpPr>
          <p:spPr bwMode="auto">
            <a:xfrm>
              <a:off x="8763000" y="31765883"/>
              <a:ext cx="228600" cy="4572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11" name="Group 110"/>
          <p:cNvGrpSpPr/>
          <p:nvPr/>
        </p:nvGrpSpPr>
        <p:grpSpPr>
          <a:xfrm>
            <a:off x="512980" y="3957937"/>
            <a:ext cx="1600200" cy="2438399"/>
            <a:chOff x="8001000" y="29413200"/>
            <a:chExt cx="1600200" cy="2895600"/>
          </a:xfrm>
        </p:grpSpPr>
        <p:sp>
          <p:nvSpPr>
            <p:cNvPr id="112" name="Rectangle 111"/>
            <p:cNvSpPr/>
            <p:nvPr/>
          </p:nvSpPr>
          <p:spPr>
            <a:xfrm>
              <a:off x="8001000" y="29413200"/>
              <a:ext cx="1600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113" name="Rectangle 112"/>
            <p:cNvSpPr/>
            <p:nvPr/>
          </p:nvSpPr>
          <p:spPr>
            <a:xfrm>
              <a:off x="8115300" y="30921434"/>
              <a:ext cx="1371600" cy="12927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Calibri" pitchFamily="34" charset="0"/>
                </a:rPr>
                <a:t>Node</a:t>
              </a:r>
              <a:endParaRPr lang="en-US" sz="2600" dirty="0">
                <a:latin typeface="Calibri" pitchFamily="34" charset="0"/>
              </a:endParaRPr>
            </a:p>
          </p:txBody>
        </p:sp>
        <p:cxnSp>
          <p:nvCxnSpPr>
            <p:cNvPr id="114" name="Straight Connector 113"/>
            <p:cNvCxnSpPr>
              <a:endCxn id="113" idx="0"/>
            </p:cNvCxnSpPr>
            <p:nvPr/>
          </p:nvCxnSpPr>
          <p:spPr>
            <a:xfrm>
              <a:off x="8801100" y="30005721"/>
              <a:ext cx="0" cy="91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8305800" y="30167317"/>
              <a:ext cx="987552" cy="5386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Calibri" pitchFamily="34" charset="0"/>
                </a:rPr>
                <a:t>GPU</a:t>
              </a:r>
              <a:endParaRPr lang="en-US" sz="2600" dirty="0">
                <a:latin typeface="Calibri" pitchFamily="34" charset="0"/>
              </a:endParaRPr>
            </a:p>
          </p:txBody>
        </p:sp>
        <p:sp>
          <p:nvSpPr>
            <p:cNvPr id="116" name="Rounded Rectangle 115"/>
            <p:cNvSpPr/>
            <p:nvPr/>
          </p:nvSpPr>
          <p:spPr>
            <a:xfrm>
              <a:off x="8308848" y="29520931"/>
              <a:ext cx="987552" cy="5386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Calibri" pitchFamily="34" charset="0"/>
                </a:rPr>
                <a:t>GPU</a:t>
              </a:r>
              <a:endParaRPr lang="en-US" sz="2600" dirty="0">
                <a:latin typeface="Calibri" pitchFamily="34" charset="0"/>
              </a:endParaRPr>
            </a:p>
          </p:txBody>
        </p:sp>
        <p:sp>
          <p:nvSpPr>
            <p:cNvPr id="117" name="Oval 116"/>
            <p:cNvSpPr/>
            <p:nvPr/>
          </p:nvSpPr>
          <p:spPr bwMode="auto">
            <a:xfrm>
              <a:off x="8305800" y="30937200"/>
              <a:ext cx="2286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8" name="Oval 117"/>
            <p:cNvSpPr/>
            <p:nvPr/>
          </p:nvSpPr>
          <p:spPr bwMode="auto">
            <a:xfrm>
              <a:off x="8534400" y="30937200"/>
              <a:ext cx="2286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9" name="Oval 118"/>
            <p:cNvSpPr/>
            <p:nvPr/>
          </p:nvSpPr>
          <p:spPr bwMode="auto">
            <a:xfrm>
              <a:off x="8763000" y="30937200"/>
              <a:ext cx="2286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0" name="Oval 119"/>
            <p:cNvSpPr/>
            <p:nvPr/>
          </p:nvSpPr>
          <p:spPr bwMode="auto">
            <a:xfrm>
              <a:off x="8991600" y="30937200"/>
              <a:ext cx="2286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1" name="Oval 120"/>
            <p:cNvSpPr/>
            <p:nvPr/>
          </p:nvSpPr>
          <p:spPr bwMode="auto">
            <a:xfrm>
              <a:off x="8305800" y="31765883"/>
              <a:ext cx="228600" cy="45720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2" name="Oval 121"/>
            <p:cNvSpPr/>
            <p:nvPr/>
          </p:nvSpPr>
          <p:spPr bwMode="auto">
            <a:xfrm>
              <a:off x="8534400" y="31765887"/>
              <a:ext cx="228600" cy="45720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3" name="Oval 122"/>
            <p:cNvSpPr/>
            <p:nvPr/>
          </p:nvSpPr>
          <p:spPr bwMode="auto">
            <a:xfrm>
              <a:off x="8991600" y="31765883"/>
              <a:ext cx="228600" cy="45720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4" name="Oval 123"/>
            <p:cNvSpPr/>
            <p:nvPr/>
          </p:nvSpPr>
          <p:spPr bwMode="auto">
            <a:xfrm>
              <a:off x="8763000" y="31765883"/>
              <a:ext cx="228600" cy="45720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spTree>
    <p:extLst>
      <p:ext uri="{BB962C8B-B14F-4D97-AF65-F5344CB8AC3E}">
        <p14:creationId xmlns:p14="http://schemas.microsoft.com/office/powerpoint/2010/main" val="2868485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Line 6"/>
          <p:cNvSpPr>
            <a:spLocks noChangeShapeType="1"/>
          </p:cNvSpPr>
          <p:nvPr/>
        </p:nvSpPr>
        <p:spPr bwMode="auto">
          <a:xfrm>
            <a:off x="152400" y="6629400"/>
            <a:ext cx="533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367" name="Line 7"/>
          <p:cNvSpPr>
            <a:spLocks noChangeShapeType="1"/>
          </p:cNvSpPr>
          <p:nvPr/>
        </p:nvSpPr>
        <p:spPr bwMode="auto">
          <a:xfrm rot="10800000" flipH="1">
            <a:off x="152400" y="6400800"/>
            <a:ext cx="0" cy="2286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368" name="Line 8"/>
          <p:cNvSpPr>
            <a:spLocks noChangeShapeType="1"/>
          </p:cNvSpPr>
          <p:nvPr/>
        </p:nvSpPr>
        <p:spPr bwMode="auto">
          <a:xfrm>
            <a:off x="152400" y="6400800"/>
            <a:ext cx="2286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32" name="Rectangle 12"/>
          <p:cNvSpPr>
            <a:spLocks noGrp="1" noChangeArrowheads="1"/>
          </p:cNvSpPr>
          <p:nvPr>
            <p:ph idx="1"/>
          </p:nvPr>
        </p:nvSpPr>
        <p:spPr/>
        <p:txBody>
          <a:bodyPr/>
          <a:lstStyle/>
          <a:p>
            <a:pPr marL="304800" indent="-304800" eaLnBrk="1" hangingPunct="1">
              <a:spcBef>
                <a:spcPct val="0"/>
              </a:spcBef>
              <a:defRPr/>
            </a:pPr>
            <a:r>
              <a:rPr lang="en-US" dirty="0" smtClean="0"/>
              <a:t>The problem we are trying to solve</a:t>
            </a:r>
          </a:p>
          <a:p>
            <a:pPr lvl="1" eaLnBrk="1" hangingPunct="1">
              <a:defRPr/>
            </a:pPr>
            <a:r>
              <a:rPr lang="en-US" sz="2000" dirty="0" smtClean="0"/>
              <a:t>Contagion propagation across large interaction networks </a:t>
            </a:r>
          </a:p>
          <a:p>
            <a:pPr lvl="1" eaLnBrk="1" hangingPunct="1">
              <a:defRPr/>
            </a:pPr>
            <a:r>
              <a:rPr lang="en-US" sz="2000" dirty="0" smtClean="0"/>
              <a:t>~300 million</a:t>
            </a:r>
            <a:r>
              <a:rPr lang="en-US" sz="2000" baseline="32000" dirty="0" smtClean="0"/>
              <a:t> </a:t>
            </a:r>
            <a:r>
              <a:rPr lang="en-US" sz="2000" dirty="0" smtClean="0"/>
              <a:t>nodes, </a:t>
            </a:r>
            <a:r>
              <a:rPr lang="en-US" sz="2000" dirty="0" smtClean="0"/>
              <a:t>~</a:t>
            </a:r>
            <a:r>
              <a:rPr lang="en-US" dirty="0" smtClean="0"/>
              <a:t>1.5</a:t>
            </a:r>
            <a:r>
              <a:rPr lang="en-US" dirty="0"/>
              <a:t>/</a:t>
            </a:r>
            <a:r>
              <a:rPr lang="en-US" sz="2000" dirty="0" smtClean="0"/>
              <a:t>70 billion edges</a:t>
            </a:r>
            <a:endParaRPr lang="en-US" sz="2000" dirty="0" smtClean="0"/>
          </a:p>
          <a:p>
            <a:pPr marL="304800" indent="-304800" eaLnBrk="1" hangingPunct="1">
              <a:defRPr/>
            </a:pPr>
            <a:r>
              <a:rPr lang="en-US" dirty="0" smtClean="0"/>
              <a:t>Examples</a:t>
            </a:r>
          </a:p>
          <a:p>
            <a:pPr lvl="1" eaLnBrk="1" hangingPunct="1">
              <a:defRPr/>
            </a:pPr>
            <a:r>
              <a:rPr lang="en-US" sz="2000" dirty="0" smtClean="0"/>
              <a:t>Infectious Disease</a:t>
            </a:r>
          </a:p>
          <a:p>
            <a:pPr lvl="1" eaLnBrk="1" hangingPunct="1">
              <a:defRPr/>
            </a:pPr>
            <a:r>
              <a:rPr lang="en-US" sz="2000" dirty="0" smtClean="0"/>
              <a:t>Norms and Fads (e.g., Smoking, Obesity)</a:t>
            </a:r>
          </a:p>
          <a:p>
            <a:pPr lvl="1" eaLnBrk="1" hangingPunct="1">
              <a:defRPr/>
            </a:pPr>
            <a:r>
              <a:rPr lang="en-US" sz="2000" dirty="0" smtClean="0"/>
              <a:t>Digital viruses (e.g., computer viruses, cell phone worms)</a:t>
            </a:r>
          </a:p>
          <a:p>
            <a:pPr lvl="1" eaLnBrk="1" hangingPunct="1">
              <a:defRPr/>
            </a:pPr>
            <a:r>
              <a:rPr lang="en-US" sz="2000" dirty="0" smtClean="0"/>
              <a:t>Human immune system modeling</a:t>
            </a:r>
          </a:p>
        </p:txBody>
      </p:sp>
      <p:sp>
        <p:nvSpPr>
          <p:cNvPr id="5131" name="Rectangle 11"/>
          <p:cNvSpPr>
            <a:spLocks noGrp="1" noChangeArrowheads="1"/>
          </p:cNvSpPr>
          <p:nvPr>
            <p:ph type="title"/>
          </p:nvPr>
        </p:nvSpPr>
        <p:spPr/>
        <p:txBody>
          <a:bodyPr/>
          <a:lstStyle/>
          <a:p>
            <a:pPr eaLnBrk="1" hangingPunct="1">
              <a:defRPr/>
            </a:pPr>
            <a:r>
              <a:rPr lang="en-US" dirty="0" smtClean="0"/>
              <a:t>Contagion Diffusion</a:t>
            </a:r>
          </a:p>
        </p:txBody>
      </p:sp>
    </p:spTree>
    <p:extLst>
      <p:ext uri="{BB962C8B-B14F-4D97-AF65-F5344CB8AC3E}">
        <p14:creationId xmlns:p14="http://schemas.microsoft.com/office/powerpoint/2010/main" val="4129573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Dynamic Load Balancing with semantic information</a:t>
            </a:r>
          </a:p>
          <a:p>
            <a:pPr lvl="1"/>
            <a:r>
              <a:rPr lang="en-US" dirty="0" smtClean="0"/>
              <a:t>Prediction model based on past runs</a:t>
            </a:r>
          </a:p>
          <a:p>
            <a:pPr lvl="1"/>
            <a:r>
              <a:rPr lang="en-US" dirty="0" smtClean="0"/>
              <a:t>Information from simulation state variables</a:t>
            </a:r>
          </a:p>
          <a:p>
            <a:pPr lvl="1"/>
            <a:r>
              <a:rPr lang="en-US" dirty="0" smtClean="0"/>
              <a:t>Use dynamic interventions – more variable load</a:t>
            </a:r>
          </a:p>
          <a:p>
            <a:r>
              <a:rPr lang="en-US" dirty="0" smtClean="0"/>
              <a:t>Try Charm++ Meta Load Balancer</a:t>
            </a:r>
          </a:p>
          <a:p>
            <a:r>
              <a:rPr lang="en-US" dirty="0" smtClean="0"/>
              <a:t>Further improvements to initial partitioning</a:t>
            </a:r>
          </a:p>
          <a:p>
            <a:pPr lvl="1"/>
            <a:r>
              <a:rPr lang="en-US" dirty="0" smtClean="0"/>
              <a:t>Minimize message imbalance as well as edge-cut</a:t>
            </a:r>
          </a:p>
          <a:p>
            <a:r>
              <a:rPr lang="en-US" dirty="0" smtClean="0"/>
              <a:t>Message reduction</a:t>
            </a:r>
          </a:p>
          <a:p>
            <a:r>
              <a:rPr lang="en-US" dirty="0" smtClean="0"/>
              <a:t>Sequential replicates to amortize data load time</a:t>
            </a:r>
          </a:p>
          <a:p>
            <a:r>
              <a:rPr lang="en-US" dirty="0" smtClean="0"/>
              <a:t>Scale to global population - 10 billion people</a:t>
            </a:r>
            <a:endParaRPr lang="en-US" dirty="0"/>
          </a:p>
        </p:txBody>
      </p:sp>
      <p:sp>
        <p:nvSpPr>
          <p:cNvPr id="3" name="Title 2"/>
          <p:cNvSpPr>
            <a:spLocks noGrp="1"/>
          </p:cNvSpPr>
          <p:nvPr>
            <p:ph type="title"/>
          </p:nvPr>
        </p:nvSpPr>
        <p:spPr/>
        <p:txBody>
          <a:bodyPr/>
          <a:lstStyle/>
          <a:p>
            <a:r>
              <a:rPr lang="en-US" dirty="0" smtClean="0"/>
              <a:t>Future Work</a:t>
            </a:r>
            <a:endParaRPr lang="en-US" dirty="0"/>
          </a:p>
        </p:txBody>
      </p:sp>
    </p:spTree>
    <p:extLst>
      <p:ext uri="{BB962C8B-B14F-4D97-AF65-F5344CB8AC3E}">
        <p14:creationId xmlns:p14="http://schemas.microsoft.com/office/powerpoint/2010/main" val="3104566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3976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4578" name="Line 2"/>
          <p:cNvSpPr>
            <a:spLocks noChangeShapeType="1"/>
          </p:cNvSpPr>
          <p:nvPr/>
        </p:nvSpPr>
        <p:spPr bwMode="auto">
          <a:xfrm>
            <a:off x="8839200" y="6129338"/>
            <a:ext cx="0" cy="503237"/>
          </a:xfrm>
          <a:prstGeom prst="line">
            <a:avLst/>
          </a:prstGeom>
          <a:noFill/>
          <a:ln w="9525">
            <a:solidFill>
              <a:srgbClr val="C9C9C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79" name="Line 3"/>
          <p:cNvSpPr>
            <a:spLocks noChangeShapeType="1"/>
          </p:cNvSpPr>
          <p:nvPr/>
        </p:nvSpPr>
        <p:spPr bwMode="auto">
          <a:xfrm>
            <a:off x="609600" y="6629400"/>
            <a:ext cx="8229600" cy="0"/>
          </a:xfrm>
          <a:prstGeom prst="line">
            <a:avLst/>
          </a:prstGeom>
          <a:noFill/>
          <a:ln w="9525">
            <a:solidFill>
              <a:srgbClr val="C9C9C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0" y="6205538"/>
            <a:ext cx="14954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4581" name="Line 5"/>
          <p:cNvSpPr>
            <a:spLocks noChangeShapeType="1"/>
          </p:cNvSpPr>
          <p:nvPr/>
        </p:nvSpPr>
        <p:spPr bwMode="auto">
          <a:xfrm>
            <a:off x="7239000" y="6129338"/>
            <a:ext cx="1600200" cy="0"/>
          </a:xfrm>
          <a:prstGeom prst="line">
            <a:avLst/>
          </a:prstGeom>
          <a:noFill/>
          <a:ln w="9525">
            <a:solidFill>
              <a:srgbClr val="C9C9C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82" name="Line 6"/>
          <p:cNvSpPr>
            <a:spLocks noChangeShapeType="1"/>
          </p:cNvSpPr>
          <p:nvPr/>
        </p:nvSpPr>
        <p:spPr bwMode="auto">
          <a:xfrm>
            <a:off x="152400" y="6629400"/>
            <a:ext cx="533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83" name="Line 7"/>
          <p:cNvSpPr>
            <a:spLocks noChangeShapeType="1"/>
          </p:cNvSpPr>
          <p:nvPr/>
        </p:nvSpPr>
        <p:spPr bwMode="auto">
          <a:xfrm rot="10800000" flipH="1">
            <a:off x="152400" y="6400800"/>
            <a:ext cx="0" cy="2286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84" name="Line 8"/>
          <p:cNvSpPr>
            <a:spLocks noChangeShapeType="1"/>
          </p:cNvSpPr>
          <p:nvPr/>
        </p:nvSpPr>
        <p:spPr bwMode="auto">
          <a:xfrm>
            <a:off x="152400" y="6400800"/>
            <a:ext cx="2286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24585"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6172200"/>
            <a:ext cx="1157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6875" name="Rectangle 11"/>
          <p:cNvSpPr>
            <a:spLocks noGrp="1" noChangeArrowheads="1"/>
          </p:cNvSpPr>
          <p:nvPr>
            <p:ph type="title"/>
          </p:nvPr>
        </p:nvSpPr>
        <p:spPr/>
        <p:txBody>
          <a:bodyPr/>
          <a:lstStyle/>
          <a:p>
            <a:pPr eaLnBrk="1" hangingPunct="1">
              <a:defRPr/>
            </a:pPr>
            <a:r>
              <a:rPr lang="en-US" smtClean="0"/>
              <a:t>Acknowledgements</a:t>
            </a:r>
          </a:p>
        </p:txBody>
      </p:sp>
      <p:sp>
        <p:nvSpPr>
          <p:cNvPr id="24587" name="Rectangle 12"/>
          <p:cNvSpPr>
            <a:spLocks/>
          </p:cNvSpPr>
          <p:nvPr/>
        </p:nvSpPr>
        <p:spPr bwMode="auto">
          <a:xfrm>
            <a:off x="609600" y="5372100"/>
            <a:ext cx="8534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just">
              <a:lnSpc>
                <a:spcPts val="1250"/>
              </a:lnSpc>
            </a:pPr>
            <a:r>
              <a:rPr lang="en-US" sz="1200">
                <a:solidFill>
                  <a:schemeClr val="tx1"/>
                </a:solidFill>
                <a:latin typeface="Calibri" charset="0"/>
                <a:ea typeface="ＭＳ Ｐゴシック" charset="0"/>
                <a:cs typeface="ＭＳ Ｐゴシック" charset="0"/>
                <a:sym typeface="Calibri" charset="0"/>
              </a:rPr>
              <a:t>NSF HSD Grant SES-0729441, NSF PetaApps Grant OCI-0904844, NSF NETS Grant CNS-0831633, NSF CAREER Grant CNS-0845700, NSF NetSE Grant CNS-1011769, NSF SDCI Grant OCI-1032677, DTRA R&amp;D Grant HDTRA1-09-1-0017, DTRA Grant HDTRA1-11-1-0016, DTRA CNIMS Contract HDTRA1-11-D-0016-0001, DOE Grant DE-SC0003957, PSU/DOE 4345-VT-DOE-4261, US Naval Surface Warfare Center Grant N00178-09-D-3017 DEL ORDER 13, NIH MIDAS Grant 2U01GM070694-09, NIH MIDAS Grant 3U01FM070694-09S1, LLNL Fellowship  SubB596713 DOI Contract D12PC00337</a:t>
            </a:r>
          </a:p>
        </p:txBody>
      </p:sp>
      <p:sp>
        <p:nvSpPr>
          <p:cNvPr id="24588" name="Rectangle 14"/>
          <p:cNvSpPr>
            <a:spLocks/>
          </p:cNvSpPr>
          <p:nvPr/>
        </p:nvSpPr>
        <p:spPr bwMode="auto">
          <a:xfrm>
            <a:off x="2590800" y="4914900"/>
            <a:ext cx="4470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p>
            <a:pPr algn="l"/>
            <a:r>
              <a:rPr lang="en-US" sz="2400">
                <a:solidFill>
                  <a:schemeClr val="tx1"/>
                </a:solidFill>
                <a:latin typeface="Arial" charset="0"/>
                <a:ea typeface="ＭＳ Ｐゴシック" charset="0"/>
                <a:cs typeface="ＭＳ Ｐゴシック" charset="0"/>
                <a:sym typeface="Arial" charset="0"/>
              </a:rPr>
              <a:t>UIUC Parallel Programming Lab</a:t>
            </a:r>
          </a:p>
        </p:txBody>
      </p:sp>
      <p:pic>
        <p:nvPicPr>
          <p:cNvPr id="24589" name="Picture 2" descr="NDSSL_Staff_2011.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46113" y="1143000"/>
            <a:ext cx="85344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Rectangle 13"/>
          <p:cNvSpPr>
            <a:spLocks/>
          </p:cNvSpPr>
          <p:nvPr/>
        </p:nvSpPr>
        <p:spPr bwMode="auto">
          <a:xfrm>
            <a:off x="2398713" y="1136650"/>
            <a:ext cx="4965700" cy="419100"/>
          </a:xfrm>
          <a:prstGeom prst="rect">
            <a:avLst/>
          </a:prstGeom>
          <a:solidFill>
            <a:schemeClr val="accent3"/>
          </a:solidFill>
          <a:ln>
            <a:noFill/>
          </a:ln>
        </p:spPr>
        <p:txBody>
          <a:bodyPr lIns="38100" tIns="38100" rIns="38100" bIns="38100"/>
          <a:lstStyle/>
          <a:p>
            <a:pPr algn="l">
              <a:defRPr/>
            </a:pPr>
            <a:r>
              <a:rPr lang="en-US" sz="2400" dirty="0">
                <a:solidFill>
                  <a:schemeClr val="tx1"/>
                </a:solidFill>
                <a:latin typeface="Arial" charset="0"/>
                <a:ea typeface="ＭＳ Ｐゴシック" charset="0"/>
                <a:sym typeface="Arial" charset="0"/>
              </a:rPr>
              <a:t>NDSSL Faculty, Staff and Students</a:t>
            </a:r>
          </a:p>
        </p:txBody>
      </p:sp>
    </p:spTree>
    <p:extLst>
      <p:ext uri="{BB962C8B-B14F-4D97-AF65-F5344CB8AC3E}">
        <p14:creationId xmlns:p14="http://schemas.microsoft.com/office/powerpoint/2010/main" val="638638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Line 6"/>
          <p:cNvSpPr>
            <a:spLocks noChangeShapeType="1"/>
          </p:cNvSpPr>
          <p:nvPr/>
        </p:nvSpPr>
        <p:spPr bwMode="auto">
          <a:xfrm>
            <a:off x="152400" y="6629400"/>
            <a:ext cx="533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7415" name="Line 7"/>
          <p:cNvSpPr>
            <a:spLocks noChangeShapeType="1"/>
          </p:cNvSpPr>
          <p:nvPr/>
        </p:nvSpPr>
        <p:spPr bwMode="auto">
          <a:xfrm rot="10800000" flipH="1">
            <a:off x="152400" y="6400800"/>
            <a:ext cx="0" cy="2286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7416" name="Line 8"/>
          <p:cNvSpPr>
            <a:spLocks noChangeShapeType="1"/>
          </p:cNvSpPr>
          <p:nvPr/>
        </p:nvSpPr>
        <p:spPr bwMode="auto">
          <a:xfrm>
            <a:off x="152400" y="6400800"/>
            <a:ext cx="2286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04" name="Rectangle 12"/>
          <p:cNvSpPr>
            <a:spLocks noGrp="1" noChangeArrowheads="1"/>
          </p:cNvSpPr>
          <p:nvPr>
            <p:ph idx="1"/>
          </p:nvPr>
        </p:nvSpPr>
        <p:spPr/>
        <p:txBody>
          <a:bodyPr/>
          <a:lstStyle/>
          <a:p>
            <a:pPr marL="304800" indent="-304800" eaLnBrk="1" hangingPunct="1">
              <a:spcBef>
                <a:spcPct val="0"/>
              </a:spcBef>
              <a:defRPr/>
            </a:pPr>
            <a:r>
              <a:rPr lang="en-US" dirty="0" err="1" smtClean="0"/>
              <a:t>Episimdemics</a:t>
            </a:r>
            <a:r>
              <a:rPr lang="en-US" dirty="0" smtClean="0"/>
              <a:t> is an individual-based modeling environment </a:t>
            </a:r>
          </a:p>
          <a:p>
            <a:pPr marL="704850" lvl="1" indent="-304800">
              <a:spcBef>
                <a:spcPts val="500"/>
              </a:spcBef>
              <a:defRPr/>
            </a:pPr>
            <a:r>
              <a:rPr lang="en-US" sz="1600" dirty="0" smtClean="0"/>
              <a:t>Each individual is represented based on synthetic population of US</a:t>
            </a:r>
            <a:endParaRPr lang="en-US" dirty="0" smtClean="0"/>
          </a:p>
          <a:p>
            <a:pPr marL="704850" lvl="1" indent="-304800">
              <a:spcBef>
                <a:spcPts val="500"/>
              </a:spcBef>
              <a:defRPr/>
            </a:pPr>
            <a:r>
              <a:rPr lang="en-US" sz="1600" dirty="0" smtClean="0"/>
              <a:t>Each interaction between two co-located individuals is represented</a:t>
            </a:r>
            <a:endParaRPr lang="en-US" dirty="0" smtClean="0"/>
          </a:p>
          <a:p>
            <a:pPr marL="304800" indent="-304800" eaLnBrk="1" hangingPunct="1">
              <a:spcBef>
                <a:spcPts val="500"/>
              </a:spcBef>
              <a:defRPr/>
            </a:pPr>
            <a:r>
              <a:rPr lang="en-US" dirty="0" smtClean="0"/>
              <a:t>Uses a people-location bipartite graph as the underlying network. </a:t>
            </a:r>
          </a:p>
          <a:p>
            <a:pPr marL="304800" indent="-304800" eaLnBrk="1" hangingPunct="1">
              <a:spcBef>
                <a:spcPts val="500"/>
              </a:spcBef>
              <a:defRPr/>
            </a:pPr>
            <a:r>
              <a:rPr lang="en-US" dirty="0" smtClean="0">
                <a:cs typeface="Lucida Grande" charset="0"/>
              </a:rPr>
              <a:t>Planned: Add people-people graph for direct interactions</a:t>
            </a:r>
          </a:p>
          <a:p>
            <a:pPr marL="304800" indent="-304800" eaLnBrk="1" hangingPunct="1">
              <a:spcBef>
                <a:spcPts val="500"/>
              </a:spcBef>
              <a:defRPr/>
            </a:pPr>
            <a:r>
              <a:rPr lang="en-US" dirty="0" smtClean="0">
                <a:cs typeface="Lucida Grande" charset="0"/>
              </a:rPr>
              <a:t>Features</a:t>
            </a:r>
          </a:p>
          <a:p>
            <a:pPr marL="704850" lvl="1" indent="-304800">
              <a:spcBef>
                <a:spcPts val="500"/>
              </a:spcBef>
              <a:defRPr/>
            </a:pPr>
            <a:r>
              <a:rPr lang="en-US" sz="1600" dirty="0" smtClean="0">
                <a:cs typeface="Lucida Grande" charset="0"/>
              </a:rPr>
              <a:t>Time</a:t>
            </a:r>
            <a:r>
              <a:rPr lang="en-US" sz="1600" dirty="0">
                <a:cs typeface="Lucida Grande" charset="0"/>
              </a:rPr>
              <a:t> </a:t>
            </a:r>
            <a:r>
              <a:rPr lang="en-US" sz="1600" dirty="0" smtClean="0">
                <a:cs typeface="Lucida Grande" charset="0"/>
              </a:rPr>
              <a:t>dependent and location dependent </a:t>
            </a:r>
            <a:r>
              <a:rPr lang="en-US" sz="1600" dirty="0" smtClean="0">
                <a:cs typeface="Lucida Grande" charset="0"/>
              </a:rPr>
              <a:t>interactions</a:t>
            </a:r>
            <a:endParaRPr lang="en-US" dirty="0" smtClean="0"/>
          </a:p>
          <a:p>
            <a:pPr marL="704850" lvl="1" indent="-304800">
              <a:spcBef>
                <a:spcPts val="500"/>
              </a:spcBef>
              <a:defRPr/>
            </a:pPr>
            <a:r>
              <a:rPr lang="en-US" sz="1600" dirty="0" smtClean="0"/>
              <a:t>A </a:t>
            </a:r>
            <a:r>
              <a:rPr lang="en-US" sz="1600" dirty="0" smtClean="0"/>
              <a:t>scripting language to specify complex </a:t>
            </a:r>
            <a:r>
              <a:rPr lang="en-US" sz="1600" dirty="0" smtClean="0"/>
              <a:t>interventions</a:t>
            </a:r>
          </a:p>
          <a:p>
            <a:pPr marL="704850" lvl="1" indent="-304800">
              <a:spcBef>
                <a:spcPts val="500"/>
              </a:spcBef>
              <a:defRPr/>
            </a:pPr>
            <a:r>
              <a:rPr lang="en-US" sz="1600" dirty="0" smtClean="0"/>
              <a:t>PTTS representation of disease and behavior</a:t>
            </a:r>
            <a:endParaRPr lang="en-US" sz="1600" dirty="0" smtClean="0"/>
          </a:p>
        </p:txBody>
      </p:sp>
      <p:sp>
        <p:nvSpPr>
          <p:cNvPr id="8203" name="Rectangle 11"/>
          <p:cNvSpPr>
            <a:spLocks noGrp="1" noChangeArrowheads="1"/>
          </p:cNvSpPr>
          <p:nvPr>
            <p:ph type="title"/>
          </p:nvPr>
        </p:nvSpPr>
        <p:spPr/>
        <p:txBody>
          <a:bodyPr/>
          <a:lstStyle/>
          <a:p>
            <a:pPr eaLnBrk="1" hangingPunct="1">
              <a:defRPr/>
            </a:pPr>
            <a:r>
              <a:rPr lang="en-US" smtClean="0"/>
              <a:t>EpiSimdemics</a:t>
            </a:r>
          </a:p>
        </p:txBody>
      </p:sp>
    </p:spTree>
    <p:extLst>
      <p:ext uri="{BB962C8B-B14F-4D97-AF65-F5344CB8AC3E}">
        <p14:creationId xmlns:p14="http://schemas.microsoft.com/office/powerpoint/2010/main" val="1892825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6" name="Title 5"/>
          <p:cNvSpPr>
            <a:spLocks noGrp="1"/>
          </p:cNvSpPr>
          <p:nvPr>
            <p:ph type="title"/>
          </p:nvPr>
        </p:nvSpPr>
        <p:spPr/>
        <p:txBody>
          <a:bodyPr/>
          <a:lstStyle/>
          <a:p>
            <a:r>
              <a:rPr lang="en-US" dirty="0" smtClean="0"/>
              <a:t>Example Person-Person Graph</a:t>
            </a:r>
            <a:endParaRPr lang="en-US" dirty="0"/>
          </a:p>
        </p:txBody>
      </p:sp>
      <p:pic>
        <p:nvPicPr>
          <p:cNvPr id="5" name="Picture 4" descr="Marathefigure6-cmyk.t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651" y="1316485"/>
            <a:ext cx="8208983" cy="4892553"/>
          </a:xfrm>
          <a:prstGeom prst="rect">
            <a:avLst/>
          </a:prstGeom>
        </p:spPr>
      </p:pic>
      <p:sp>
        <p:nvSpPr>
          <p:cNvPr id="8" name="TextBox 7"/>
          <p:cNvSpPr txBox="1"/>
          <p:nvPr/>
        </p:nvSpPr>
        <p:spPr>
          <a:xfrm>
            <a:off x="485608" y="6213605"/>
            <a:ext cx="1707018" cy="276999"/>
          </a:xfrm>
          <a:prstGeom prst="rect">
            <a:avLst/>
          </a:prstGeom>
          <a:noFill/>
        </p:spPr>
        <p:txBody>
          <a:bodyPr wrap="none" rtlCol="0">
            <a:spAutoFit/>
          </a:bodyPr>
          <a:lstStyle/>
          <a:p>
            <a:r>
              <a:rPr lang="en-US" sz="1200" dirty="0" smtClean="0"/>
              <a:t>Image courtesy SDSC</a:t>
            </a:r>
            <a:endParaRPr lang="en-US" sz="1200" dirty="0"/>
          </a:p>
        </p:txBody>
      </p:sp>
    </p:spTree>
    <p:extLst>
      <p:ext uri="{BB962C8B-B14F-4D97-AF65-F5344CB8AC3E}">
        <p14:creationId xmlns:p14="http://schemas.microsoft.com/office/powerpoint/2010/main" val="1885577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t>For each </a:t>
            </a:r>
            <a:r>
              <a:rPr lang="en-US" dirty="0" err="1" smtClean="0"/>
              <a:t>timestep</a:t>
            </a:r>
            <a:r>
              <a:rPr lang="en-US" dirty="0" smtClean="0"/>
              <a:t> (e.g., a day)</a:t>
            </a:r>
          </a:p>
          <a:p>
            <a:pPr lvl="1">
              <a:defRPr/>
            </a:pPr>
            <a:r>
              <a:rPr lang="en-US" dirty="0" smtClean="0"/>
              <a:t>In parallel, each person</a:t>
            </a:r>
          </a:p>
          <a:p>
            <a:pPr lvl="2">
              <a:defRPr/>
            </a:pPr>
            <a:r>
              <a:rPr lang="en-US" dirty="0" smtClean="0"/>
              <a:t>Determines where they will go</a:t>
            </a:r>
          </a:p>
          <a:p>
            <a:pPr lvl="2">
              <a:defRPr/>
            </a:pPr>
            <a:r>
              <a:rPr lang="en-US" dirty="0" smtClean="0"/>
              <a:t>Send a message to each location they will visit</a:t>
            </a:r>
          </a:p>
          <a:p>
            <a:pPr lvl="1">
              <a:defRPr/>
            </a:pPr>
            <a:r>
              <a:rPr lang="en-US" dirty="0" smtClean="0"/>
              <a:t>In parallel, each location</a:t>
            </a:r>
          </a:p>
          <a:p>
            <a:pPr lvl="2">
              <a:defRPr/>
            </a:pPr>
            <a:r>
              <a:rPr lang="en-US" dirty="0" smtClean="0"/>
              <a:t>Converts each message into an event pair</a:t>
            </a:r>
          </a:p>
          <a:p>
            <a:pPr lvl="2">
              <a:defRPr/>
            </a:pPr>
            <a:r>
              <a:rPr lang="en-US" dirty="0" smtClean="0"/>
              <a:t>Calculates probability of infection between each co-located pair of infectious, susceptible people</a:t>
            </a:r>
          </a:p>
          <a:p>
            <a:pPr lvl="2">
              <a:defRPr/>
            </a:pPr>
            <a:r>
              <a:rPr lang="en-US" dirty="0" smtClean="0"/>
              <a:t>Sends message to each newly infected person</a:t>
            </a:r>
          </a:p>
          <a:p>
            <a:pPr lvl="1">
              <a:defRPr/>
            </a:pPr>
            <a:r>
              <a:rPr lang="en-US" dirty="0" smtClean="0"/>
              <a:t>In parallel, each infected person updates state</a:t>
            </a:r>
          </a:p>
          <a:p>
            <a:pPr lvl="1">
              <a:defRPr/>
            </a:pPr>
            <a:r>
              <a:rPr lang="en-US" dirty="0" smtClean="0"/>
              <a:t>Global simulation state is updated</a:t>
            </a:r>
            <a:endParaRPr lang="en-US" dirty="0"/>
          </a:p>
        </p:txBody>
      </p:sp>
      <p:sp>
        <p:nvSpPr>
          <p:cNvPr id="2" name="Title 1"/>
          <p:cNvSpPr>
            <a:spLocks noGrp="1"/>
          </p:cNvSpPr>
          <p:nvPr>
            <p:ph type="title"/>
          </p:nvPr>
        </p:nvSpPr>
        <p:spPr/>
        <p:txBody>
          <a:bodyPr/>
          <a:lstStyle/>
          <a:p>
            <a:pPr>
              <a:defRPr/>
            </a:pPr>
            <a:r>
              <a:rPr lang="en-US" dirty="0" err="1" smtClean="0"/>
              <a:t>EpiSimdemics</a:t>
            </a:r>
            <a:r>
              <a:rPr lang="en-US" dirty="0" smtClean="0"/>
              <a:t> Algorithm</a:t>
            </a:r>
            <a:endParaRPr lang="en-US" dirty="0"/>
          </a:p>
        </p:txBody>
      </p:sp>
    </p:spTree>
    <p:extLst>
      <p:ext uri="{BB962C8B-B14F-4D97-AF65-F5344CB8AC3E}">
        <p14:creationId xmlns:p14="http://schemas.microsoft.com/office/powerpoint/2010/main" val="294878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Charm Implementation</a:t>
            </a:r>
            <a:endParaRPr lang="en-US" b="1" dirty="0">
              <a:solidFill>
                <a:schemeClr val="tx2">
                  <a:lumMod val="60000"/>
                  <a:lumOff val="40000"/>
                </a:schemeClr>
              </a:solidFill>
            </a:endParaRPr>
          </a:p>
        </p:txBody>
      </p:sp>
      <p:sp>
        <p:nvSpPr>
          <p:cNvPr id="4" name="Slide Number Placeholder 3"/>
          <p:cNvSpPr>
            <a:spLocks noGrp="1"/>
          </p:cNvSpPr>
          <p:nvPr>
            <p:ph type="sldNum" sz="quarter" idx="4294967295"/>
          </p:nvPr>
        </p:nvSpPr>
        <p:spPr>
          <a:xfrm>
            <a:off x="7010400" y="5909716"/>
            <a:ext cx="2133600" cy="365125"/>
          </a:xfrm>
          <a:prstGeom prst="rect">
            <a:avLst/>
          </a:prstGeom>
        </p:spPr>
        <p:txBody>
          <a:bodyPr/>
          <a:lstStyle/>
          <a:p>
            <a:fld id="{161CB612-E619-42EA-9E46-22DFCC027D06}" type="slidenum">
              <a:rPr lang="en-US" smtClean="0"/>
              <a:t>6</a:t>
            </a:fld>
            <a:endParaRPr lang="en-US"/>
          </a:p>
        </p:txBody>
      </p:sp>
      <p:grpSp>
        <p:nvGrpSpPr>
          <p:cNvPr id="35" name="Group 34"/>
          <p:cNvGrpSpPr>
            <a:grpSpLocks noChangeAspect="1"/>
          </p:cNvGrpSpPr>
          <p:nvPr/>
        </p:nvGrpSpPr>
        <p:grpSpPr>
          <a:xfrm>
            <a:off x="2333855" y="1217247"/>
            <a:ext cx="4754355" cy="3050804"/>
            <a:chOff x="1159571" y="1499093"/>
            <a:chExt cx="6871336" cy="4409245"/>
          </a:xfrm>
        </p:grpSpPr>
        <p:sp>
          <p:nvSpPr>
            <p:cNvPr id="65" name="Rectangle 64"/>
            <p:cNvSpPr/>
            <p:nvPr/>
          </p:nvSpPr>
          <p:spPr>
            <a:xfrm>
              <a:off x="1447800" y="3260028"/>
              <a:ext cx="5867400" cy="9444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1447800" y="2337293"/>
              <a:ext cx="5867400" cy="8262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724398" y="2337293"/>
              <a:ext cx="1219199" cy="2971800"/>
            </a:xfrm>
            <a:prstGeom prst="roundRect">
              <a:avLst/>
            </a:prstGeom>
            <a:solidFill>
              <a:srgbClr val="E5EB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747961" y="2337293"/>
              <a:ext cx="1219199" cy="2971800"/>
            </a:xfrm>
            <a:prstGeom prst="roundRect">
              <a:avLst/>
            </a:prstGeom>
            <a:solidFill>
              <a:srgbClr val="E5EB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00361" y="2489693"/>
              <a:ext cx="914400" cy="6096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60000"/>
                      <a:lumOff val="40000"/>
                    </a:schemeClr>
                  </a:solidFill>
                </a:rPr>
                <a:t>PM</a:t>
              </a:r>
              <a:r>
                <a:rPr lang="en-US" sz="1200" b="1" dirty="0" smtClean="0">
                  <a:solidFill>
                    <a:schemeClr val="accent6">
                      <a:lumMod val="60000"/>
                      <a:lumOff val="40000"/>
                    </a:schemeClr>
                  </a:solidFill>
                </a:rPr>
                <a:t>1</a:t>
              </a:r>
              <a:endParaRPr lang="en-US" b="1" dirty="0">
                <a:solidFill>
                  <a:schemeClr val="accent6">
                    <a:lumMod val="60000"/>
                    <a:lumOff val="40000"/>
                  </a:schemeClr>
                </a:solidFill>
              </a:endParaRPr>
            </a:p>
          </p:txBody>
        </p:sp>
        <p:sp>
          <p:nvSpPr>
            <p:cNvPr id="9" name="Rounded Rectangle 8"/>
            <p:cNvSpPr/>
            <p:nvPr/>
          </p:nvSpPr>
          <p:spPr>
            <a:xfrm>
              <a:off x="2895743" y="3251693"/>
              <a:ext cx="914400" cy="6096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60000"/>
                      <a:lumOff val="40000"/>
                    </a:schemeClr>
                  </a:solidFill>
                </a:rPr>
                <a:t>PM</a:t>
              </a:r>
              <a:r>
                <a:rPr lang="en-US" sz="1200" b="1" dirty="0" smtClean="0">
                  <a:solidFill>
                    <a:schemeClr val="accent6">
                      <a:lumMod val="60000"/>
                      <a:lumOff val="40000"/>
                    </a:schemeClr>
                  </a:solidFill>
                </a:rPr>
                <a:t>2</a:t>
              </a:r>
              <a:endParaRPr lang="en-US" b="1" dirty="0">
                <a:solidFill>
                  <a:schemeClr val="accent6">
                    <a:lumMod val="60000"/>
                    <a:lumOff val="40000"/>
                  </a:schemeClr>
                </a:solidFill>
              </a:endParaRPr>
            </a:p>
          </p:txBody>
        </p:sp>
        <p:sp>
          <p:nvSpPr>
            <p:cNvPr id="10" name="Rounded Rectangle 9"/>
            <p:cNvSpPr/>
            <p:nvPr/>
          </p:nvSpPr>
          <p:spPr>
            <a:xfrm>
              <a:off x="2895743" y="4547093"/>
              <a:ext cx="914400" cy="6096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accent6">
                      <a:lumMod val="60000"/>
                      <a:lumOff val="40000"/>
                    </a:schemeClr>
                  </a:solidFill>
                </a:rPr>
                <a:t>PM</a:t>
              </a:r>
              <a:r>
                <a:rPr lang="en-US" sz="1200" b="1" dirty="0" err="1" smtClean="0">
                  <a:solidFill>
                    <a:schemeClr val="accent6">
                      <a:lumMod val="60000"/>
                      <a:lumOff val="40000"/>
                    </a:schemeClr>
                  </a:solidFill>
                </a:rPr>
                <a:t>n</a:t>
              </a:r>
              <a:endParaRPr lang="en-US" b="1" dirty="0">
                <a:solidFill>
                  <a:schemeClr val="accent6">
                    <a:lumMod val="60000"/>
                    <a:lumOff val="40000"/>
                  </a:schemeClr>
                </a:solidFill>
              </a:endParaRPr>
            </a:p>
          </p:txBody>
        </p:sp>
        <p:grpSp>
          <p:nvGrpSpPr>
            <p:cNvPr id="11" name="Group 10"/>
            <p:cNvGrpSpPr/>
            <p:nvPr/>
          </p:nvGrpSpPr>
          <p:grpSpPr>
            <a:xfrm>
              <a:off x="3314843" y="4032743"/>
              <a:ext cx="76200" cy="381000"/>
              <a:chOff x="1605107" y="3705225"/>
              <a:chExt cx="76200" cy="381000"/>
            </a:xfrm>
          </p:grpSpPr>
          <p:sp>
            <p:nvSpPr>
              <p:cNvPr id="60" name="Flowchart: Connector 59"/>
              <p:cNvSpPr/>
              <p:nvPr/>
            </p:nvSpPr>
            <p:spPr>
              <a:xfrm>
                <a:off x="1605107" y="3705225"/>
                <a:ext cx="76200" cy="76200"/>
              </a:xfrm>
              <a:prstGeom prst="flowChartConnector">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1605107" y="3857625"/>
                <a:ext cx="76200" cy="76200"/>
              </a:xfrm>
              <a:prstGeom prst="flowChartConnector">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1605107" y="4010025"/>
                <a:ext cx="76200" cy="76200"/>
              </a:xfrm>
              <a:prstGeom prst="flowChartConnector">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828255" y="5502699"/>
              <a:ext cx="1112484" cy="400752"/>
            </a:xfrm>
            <a:prstGeom prst="rect">
              <a:avLst/>
            </a:prstGeom>
            <a:noFill/>
          </p:spPr>
          <p:txBody>
            <a:bodyPr wrap="none" rtlCol="0">
              <a:spAutoFit/>
            </a:bodyPr>
            <a:lstStyle/>
            <a:p>
              <a:pPr algn="ctr">
                <a:lnSpc>
                  <a:spcPts val="100"/>
                </a:lnSpc>
              </a:pPr>
              <a:r>
                <a:rPr lang="en-US" sz="1400" dirty="0" smtClean="0">
                  <a:solidFill>
                    <a:schemeClr val="tx1">
                      <a:lumMod val="65000"/>
                      <a:lumOff val="35000"/>
                    </a:schemeClr>
                  </a:solidFill>
                </a:rPr>
                <a:t>Person</a:t>
              </a:r>
            </a:p>
            <a:p>
              <a:r>
                <a:rPr lang="en-US" sz="1400" dirty="0" smtClean="0">
                  <a:solidFill>
                    <a:schemeClr val="tx1">
                      <a:lumMod val="65000"/>
                      <a:lumOff val="35000"/>
                    </a:schemeClr>
                  </a:solidFill>
                </a:rPr>
                <a:t>Manager</a:t>
              </a:r>
              <a:endParaRPr lang="en-US" sz="1400" dirty="0">
                <a:solidFill>
                  <a:schemeClr val="tx1">
                    <a:lumMod val="65000"/>
                    <a:lumOff val="35000"/>
                  </a:schemeClr>
                </a:solidFill>
              </a:endParaRPr>
            </a:p>
          </p:txBody>
        </p:sp>
        <p:sp>
          <p:nvSpPr>
            <p:cNvPr id="13" name="Rounded Rectangle 12"/>
            <p:cNvSpPr/>
            <p:nvPr/>
          </p:nvSpPr>
          <p:spPr>
            <a:xfrm>
              <a:off x="4876798" y="2489693"/>
              <a:ext cx="914400" cy="6096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60000"/>
                      <a:lumOff val="40000"/>
                    </a:schemeClr>
                  </a:solidFill>
                </a:rPr>
                <a:t>L</a:t>
              </a:r>
              <a:r>
                <a:rPr lang="en-US" sz="1600" b="1" dirty="0" smtClean="0">
                  <a:solidFill>
                    <a:schemeClr val="accent1">
                      <a:lumMod val="60000"/>
                      <a:lumOff val="40000"/>
                    </a:schemeClr>
                  </a:solidFill>
                </a:rPr>
                <a:t>M</a:t>
              </a:r>
              <a:r>
                <a:rPr lang="en-US" sz="1200" b="1" dirty="0" smtClean="0">
                  <a:solidFill>
                    <a:schemeClr val="accent1">
                      <a:lumMod val="60000"/>
                      <a:lumOff val="40000"/>
                    </a:schemeClr>
                  </a:solidFill>
                </a:rPr>
                <a:t>1</a:t>
              </a:r>
              <a:endParaRPr lang="en-US" b="1" dirty="0">
                <a:solidFill>
                  <a:schemeClr val="accent1">
                    <a:lumMod val="60000"/>
                    <a:lumOff val="40000"/>
                  </a:schemeClr>
                </a:solidFill>
              </a:endParaRPr>
            </a:p>
          </p:txBody>
        </p:sp>
        <p:sp>
          <p:nvSpPr>
            <p:cNvPr id="14" name="Rounded Rectangle 13"/>
            <p:cNvSpPr/>
            <p:nvPr/>
          </p:nvSpPr>
          <p:spPr>
            <a:xfrm>
              <a:off x="4872180" y="3251693"/>
              <a:ext cx="914400" cy="6096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60000"/>
                      <a:lumOff val="40000"/>
                    </a:schemeClr>
                  </a:solidFill>
                </a:rPr>
                <a:t>L</a:t>
              </a:r>
              <a:r>
                <a:rPr lang="en-US" sz="1600" b="1" dirty="0" smtClean="0">
                  <a:solidFill>
                    <a:schemeClr val="accent1">
                      <a:lumMod val="60000"/>
                      <a:lumOff val="40000"/>
                    </a:schemeClr>
                  </a:solidFill>
                </a:rPr>
                <a:t>M</a:t>
              </a:r>
              <a:r>
                <a:rPr lang="en-US" sz="1200" b="1" dirty="0" smtClean="0">
                  <a:solidFill>
                    <a:schemeClr val="accent1">
                      <a:lumMod val="60000"/>
                      <a:lumOff val="40000"/>
                    </a:schemeClr>
                  </a:solidFill>
                </a:rPr>
                <a:t>2</a:t>
              </a:r>
              <a:endParaRPr lang="en-US" b="1" dirty="0">
                <a:solidFill>
                  <a:schemeClr val="accent1">
                    <a:lumMod val="60000"/>
                    <a:lumOff val="40000"/>
                  </a:schemeClr>
                </a:solidFill>
              </a:endParaRPr>
            </a:p>
          </p:txBody>
        </p:sp>
        <p:sp>
          <p:nvSpPr>
            <p:cNvPr id="15" name="Rounded Rectangle 14"/>
            <p:cNvSpPr/>
            <p:nvPr/>
          </p:nvSpPr>
          <p:spPr>
            <a:xfrm>
              <a:off x="4872180" y="4547093"/>
              <a:ext cx="914400" cy="6096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accent1">
                      <a:lumMod val="60000"/>
                      <a:lumOff val="40000"/>
                    </a:schemeClr>
                  </a:solidFill>
                </a:rPr>
                <a:t>L</a:t>
              </a:r>
              <a:r>
                <a:rPr lang="en-US" sz="1600" b="1" dirty="0" err="1" smtClean="0">
                  <a:solidFill>
                    <a:schemeClr val="accent1">
                      <a:lumMod val="60000"/>
                      <a:lumOff val="40000"/>
                    </a:schemeClr>
                  </a:solidFill>
                </a:rPr>
                <a:t>M</a:t>
              </a:r>
              <a:r>
                <a:rPr lang="en-US" sz="1200" b="1" dirty="0" err="1" smtClean="0">
                  <a:solidFill>
                    <a:schemeClr val="accent1">
                      <a:lumMod val="60000"/>
                      <a:lumOff val="40000"/>
                    </a:schemeClr>
                  </a:solidFill>
                </a:rPr>
                <a:t>n</a:t>
              </a:r>
              <a:endParaRPr lang="en-US" b="1" dirty="0">
                <a:solidFill>
                  <a:schemeClr val="accent1">
                    <a:lumMod val="60000"/>
                    <a:lumOff val="40000"/>
                  </a:schemeClr>
                </a:solidFill>
              </a:endParaRPr>
            </a:p>
          </p:txBody>
        </p:sp>
        <p:grpSp>
          <p:nvGrpSpPr>
            <p:cNvPr id="16" name="Group 15"/>
            <p:cNvGrpSpPr/>
            <p:nvPr/>
          </p:nvGrpSpPr>
          <p:grpSpPr>
            <a:xfrm>
              <a:off x="5291280" y="4032743"/>
              <a:ext cx="76200" cy="381000"/>
              <a:chOff x="1605107" y="3705225"/>
              <a:chExt cx="76200" cy="381000"/>
            </a:xfrm>
            <a:solidFill>
              <a:schemeClr val="accent6">
                <a:lumMod val="60000"/>
                <a:lumOff val="40000"/>
              </a:schemeClr>
            </a:solidFill>
          </p:grpSpPr>
          <p:sp>
            <p:nvSpPr>
              <p:cNvPr id="57" name="Flowchart: Connector 56"/>
              <p:cNvSpPr/>
              <p:nvPr/>
            </p:nvSpPr>
            <p:spPr>
              <a:xfrm>
                <a:off x="1605107" y="3705225"/>
                <a:ext cx="76200" cy="76200"/>
              </a:xfrm>
              <a:prstGeom prst="flowChartConnector">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58" name="Flowchart: Connector 57"/>
              <p:cNvSpPr/>
              <p:nvPr/>
            </p:nvSpPr>
            <p:spPr>
              <a:xfrm>
                <a:off x="1605107" y="3857625"/>
                <a:ext cx="76200" cy="76200"/>
              </a:xfrm>
              <a:prstGeom prst="flowChartConnector">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59" name="Flowchart: Connector 58"/>
              <p:cNvSpPr/>
              <p:nvPr/>
            </p:nvSpPr>
            <p:spPr>
              <a:xfrm>
                <a:off x="1605107" y="4010025"/>
                <a:ext cx="76200" cy="76200"/>
              </a:xfrm>
              <a:prstGeom prst="flowChartConnector">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grpSp>
        <p:sp>
          <p:nvSpPr>
            <p:cNvPr id="17" name="TextBox 16"/>
            <p:cNvSpPr txBox="1"/>
            <p:nvPr/>
          </p:nvSpPr>
          <p:spPr>
            <a:xfrm>
              <a:off x="4746947" y="5502699"/>
              <a:ext cx="1209868" cy="400752"/>
            </a:xfrm>
            <a:prstGeom prst="rect">
              <a:avLst/>
            </a:prstGeom>
            <a:noFill/>
          </p:spPr>
          <p:txBody>
            <a:bodyPr wrap="none" rtlCol="0">
              <a:spAutoFit/>
            </a:bodyPr>
            <a:lstStyle/>
            <a:p>
              <a:pPr algn="ctr">
                <a:lnSpc>
                  <a:spcPts val="100"/>
                </a:lnSpc>
              </a:pPr>
              <a:r>
                <a:rPr lang="en-US" sz="1400" dirty="0" smtClean="0">
                  <a:solidFill>
                    <a:schemeClr val="tx1">
                      <a:lumMod val="65000"/>
                      <a:lumOff val="35000"/>
                    </a:schemeClr>
                  </a:solidFill>
                </a:rPr>
                <a:t>Location</a:t>
              </a:r>
            </a:p>
            <a:p>
              <a:r>
                <a:rPr lang="en-US" sz="1400" dirty="0" smtClean="0">
                  <a:solidFill>
                    <a:schemeClr val="tx1">
                      <a:lumMod val="65000"/>
                      <a:lumOff val="35000"/>
                    </a:schemeClr>
                  </a:solidFill>
                </a:rPr>
                <a:t>Manager</a:t>
              </a:r>
              <a:endParaRPr lang="en-US" sz="1400" dirty="0">
                <a:solidFill>
                  <a:schemeClr val="tx1">
                    <a:lumMod val="65000"/>
                    <a:lumOff val="35000"/>
                  </a:schemeClr>
                </a:solidFill>
              </a:endParaRPr>
            </a:p>
          </p:txBody>
        </p:sp>
        <p:grpSp>
          <p:nvGrpSpPr>
            <p:cNvPr id="18" name="Group 17"/>
            <p:cNvGrpSpPr/>
            <p:nvPr/>
          </p:nvGrpSpPr>
          <p:grpSpPr>
            <a:xfrm>
              <a:off x="1911997" y="2489693"/>
              <a:ext cx="685800" cy="545306"/>
              <a:chOff x="452437" y="1647822"/>
              <a:chExt cx="685800" cy="545306"/>
            </a:xfrm>
          </p:grpSpPr>
          <p:sp>
            <p:nvSpPr>
              <p:cNvPr id="54" name="Rectangle 53"/>
              <p:cNvSpPr/>
              <p:nvPr/>
            </p:nvSpPr>
            <p:spPr>
              <a:xfrm>
                <a:off x="452437" y="1647822"/>
                <a:ext cx="533400" cy="357188"/>
              </a:xfrm>
              <a:prstGeom prst="rect">
                <a:avLst/>
              </a:prstGeom>
              <a:solidFill>
                <a:schemeClr val="accent1">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28637" y="1738309"/>
                <a:ext cx="533400" cy="357188"/>
              </a:xfrm>
              <a:prstGeom prst="rect">
                <a:avLst/>
              </a:prstGeom>
              <a:solidFill>
                <a:schemeClr val="accent1">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04837" y="1835940"/>
                <a:ext cx="533400" cy="357188"/>
              </a:xfrm>
              <a:prstGeom prst="rect">
                <a:avLst/>
              </a:prstGeom>
              <a:solidFill>
                <a:schemeClr val="accent1">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60000"/>
                        <a:lumOff val="40000"/>
                      </a:schemeClr>
                    </a:solidFill>
                  </a:rPr>
                  <a:t>P</a:t>
                </a:r>
                <a:endParaRPr lang="en-US" dirty="0">
                  <a:solidFill>
                    <a:schemeClr val="accent6">
                      <a:lumMod val="60000"/>
                      <a:lumOff val="40000"/>
                    </a:schemeClr>
                  </a:solidFill>
                </a:endParaRPr>
              </a:p>
            </p:txBody>
          </p:sp>
        </p:grpSp>
        <p:cxnSp>
          <p:nvCxnSpPr>
            <p:cNvPr id="19" name="Straight Arrow Connector 18"/>
            <p:cNvCxnSpPr/>
            <p:nvPr/>
          </p:nvCxnSpPr>
          <p:spPr>
            <a:xfrm>
              <a:off x="3866705" y="2794493"/>
              <a:ext cx="948912" cy="738188"/>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66705" y="2873932"/>
              <a:ext cx="948912" cy="1877949"/>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866705" y="2873933"/>
              <a:ext cx="948912" cy="658748"/>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66705" y="4851893"/>
              <a:ext cx="948912" cy="0"/>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911997" y="3260028"/>
              <a:ext cx="685800" cy="545306"/>
              <a:chOff x="452437" y="1647822"/>
              <a:chExt cx="685800" cy="545306"/>
            </a:xfrm>
          </p:grpSpPr>
          <p:sp>
            <p:nvSpPr>
              <p:cNvPr id="51" name="Rectangle 50"/>
              <p:cNvSpPr/>
              <p:nvPr/>
            </p:nvSpPr>
            <p:spPr>
              <a:xfrm>
                <a:off x="452437" y="1647822"/>
                <a:ext cx="533400" cy="357188"/>
              </a:xfrm>
              <a:prstGeom prst="rect">
                <a:avLst/>
              </a:prstGeom>
              <a:solidFill>
                <a:schemeClr val="accent1">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28637" y="1738309"/>
                <a:ext cx="533400" cy="357188"/>
              </a:xfrm>
              <a:prstGeom prst="rect">
                <a:avLst/>
              </a:prstGeom>
              <a:solidFill>
                <a:schemeClr val="accent1">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4837" y="1835940"/>
                <a:ext cx="533400" cy="357188"/>
              </a:xfrm>
              <a:prstGeom prst="rect">
                <a:avLst/>
              </a:prstGeom>
              <a:solidFill>
                <a:schemeClr val="accent1">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60000"/>
                        <a:lumOff val="40000"/>
                      </a:schemeClr>
                    </a:solidFill>
                  </a:rPr>
                  <a:t>P</a:t>
                </a:r>
                <a:endParaRPr lang="en-US" dirty="0">
                  <a:solidFill>
                    <a:schemeClr val="accent6">
                      <a:lumMod val="60000"/>
                      <a:lumOff val="40000"/>
                    </a:schemeClr>
                  </a:solidFill>
                </a:endParaRPr>
              </a:p>
            </p:txBody>
          </p:sp>
        </p:grpSp>
        <p:grpSp>
          <p:nvGrpSpPr>
            <p:cNvPr id="24" name="Group 23"/>
            <p:cNvGrpSpPr/>
            <p:nvPr/>
          </p:nvGrpSpPr>
          <p:grpSpPr>
            <a:xfrm>
              <a:off x="1911997" y="4547093"/>
              <a:ext cx="685800" cy="545306"/>
              <a:chOff x="452437" y="1647822"/>
              <a:chExt cx="685800" cy="545306"/>
            </a:xfrm>
          </p:grpSpPr>
          <p:sp>
            <p:nvSpPr>
              <p:cNvPr id="48" name="Rectangle 47"/>
              <p:cNvSpPr/>
              <p:nvPr/>
            </p:nvSpPr>
            <p:spPr>
              <a:xfrm>
                <a:off x="452437" y="1647822"/>
                <a:ext cx="533400" cy="357188"/>
              </a:xfrm>
              <a:prstGeom prst="rect">
                <a:avLst/>
              </a:prstGeom>
              <a:solidFill>
                <a:schemeClr val="accent1">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8637" y="1738309"/>
                <a:ext cx="533400" cy="357188"/>
              </a:xfrm>
              <a:prstGeom prst="rect">
                <a:avLst/>
              </a:prstGeom>
              <a:solidFill>
                <a:schemeClr val="accent1">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4837" y="1835940"/>
                <a:ext cx="533400" cy="357188"/>
              </a:xfrm>
              <a:prstGeom prst="rect">
                <a:avLst/>
              </a:prstGeom>
              <a:solidFill>
                <a:schemeClr val="accent1">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60000"/>
                        <a:lumOff val="40000"/>
                      </a:schemeClr>
                    </a:solidFill>
                  </a:rPr>
                  <a:t>P</a:t>
                </a:r>
                <a:endParaRPr lang="en-US" dirty="0">
                  <a:solidFill>
                    <a:schemeClr val="accent6">
                      <a:lumMod val="60000"/>
                      <a:lumOff val="40000"/>
                    </a:schemeClr>
                  </a:solidFill>
                </a:endParaRPr>
              </a:p>
            </p:txBody>
          </p:sp>
        </p:grpSp>
        <p:sp>
          <p:nvSpPr>
            <p:cNvPr id="25" name="Minus 24"/>
            <p:cNvSpPr/>
            <p:nvPr/>
          </p:nvSpPr>
          <p:spPr>
            <a:xfrm>
              <a:off x="2597797" y="2794493"/>
              <a:ext cx="297946"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inus 25"/>
            <p:cNvSpPr/>
            <p:nvPr/>
          </p:nvSpPr>
          <p:spPr>
            <a:xfrm>
              <a:off x="2593034" y="3588640"/>
              <a:ext cx="297946" cy="76200"/>
            </a:xfrm>
            <a:prstGeom prst="mathMinu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inus 26"/>
            <p:cNvSpPr/>
            <p:nvPr/>
          </p:nvSpPr>
          <p:spPr>
            <a:xfrm>
              <a:off x="2602415" y="4875705"/>
              <a:ext cx="297946"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084526" y="2489693"/>
              <a:ext cx="685800" cy="545306"/>
              <a:chOff x="4953000" y="1635918"/>
              <a:chExt cx="685800" cy="545306"/>
            </a:xfrm>
          </p:grpSpPr>
          <p:sp>
            <p:nvSpPr>
              <p:cNvPr id="45" name="Rectangle 44"/>
              <p:cNvSpPr/>
              <p:nvPr/>
            </p:nvSpPr>
            <p:spPr>
              <a:xfrm>
                <a:off x="4953000" y="1635918"/>
                <a:ext cx="533400" cy="357188"/>
              </a:xfrm>
              <a:prstGeom prst="rect">
                <a:avLst/>
              </a:prstGeom>
              <a:solidFill>
                <a:schemeClr val="accent6">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1726405"/>
                <a:ext cx="533400" cy="357188"/>
              </a:xfrm>
              <a:prstGeom prst="rect">
                <a:avLst/>
              </a:prstGeom>
              <a:solidFill>
                <a:schemeClr val="accent6">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105400" y="1824036"/>
                <a:ext cx="533400" cy="357188"/>
              </a:xfrm>
              <a:prstGeom prst="rect">
                <a:avLst/>
              </a:prstGeom>
              <a:solidFill>
                <a:schemeClr val="accent6">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60000"/>
                        <a:lumOff val="40000"/>
                      </a:schemeClr>
                    </a:solidFill>
                  </a:rPr>
                  <a:t>L</a:t>
                </a:r>
                <a:endParaRPr lang="en-US" dirty="0">
                  <a:solidFill>
                    <a:schemeClr val="accent1">
                      <a:lumMod val="60000"/>
                      <a:lumOff val="40000"/>
                    </a:schemeClr>
                  </a:solidFill>
                </a:endParaRPr>
              </a:p>
            </p:txBody>
          </p:sp>
        </p:grpSp>
        <p:sp>
          <p:nvSpPr>
            <p:cNvPr id="29" name="Minus 28"/>
            <p:cNvSpPr/>
            <p:nvPr/>
          </p:nvSpPr>
          <p:spPr>
            <a:xfrm>
              <a:off x="5786580" y="2770681"/>
              <a:ext cx="297946" cy="76200"/>
            </a:xfrm>
            <a:prstGeom prst="mathMin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6084526" y="3260028"/>
              <a:ext cx="685800" cy="545306"/>
              <a:chOff x="4953000" y="1635918"/>
              <a:chExt cx="685800" cy="545306"/>
            </a:xfrm>
          </p:grpSpPr>
          <p:sp>
            <p:nvSpPr>
              <p:cNvPr id="42" name="Rectangle 41"/>
              <p:cNvSpPr/>
              <p:nvPr/>
            </p:nvSpPr>
            <p:spPr>
              <a:xfrm>
                <a:off x="4953000" y="1635918"/>
                <a:ext cx="533400" cy="357188"/>
              </a:xfrm>
              <a:prstGeom prst="rect">
                <a:avLst/>
              </a:prstGeom>
              <a:solidFill>
                <a:schemeClr val="accent6">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29200" y="1726405"/>
                <a:ext cx="533400" cy="357188"/>
              </a:xfrm>
              <a:prstGeom prst="rect">
                <a:avLst/>
              </a:prstGeom>
              <a:solidFill>
                <a:schemeClr val="accent6">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05400" y="1824036"/>
                <a:ext cx="533400" cy="357188"/>
              </a:xfrm>
              <a:prstGeom prst="rect">
                <a:avLst/>
              </a:prstGeom>
              <a:solidFill>
                <a:schemeClr val="accent6">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60000"/>
                        <a:lumOff val="40000"/>
                      </a:schemeClr>
                    </a:solidFill>
                  </a:rPr>
                  <a:t>L</a:t>
                </a:r>
                <a:endParaRPr lang="en-US" dirty="0">
                  <a:solidFill>
                    <a:schemeClr val="accent1">
                      <a:lumMod val="60000"/>
                      <a:lumOff val="40000"/>
                    </a:schemeClr>
                  </a:solidFill>
                </a:endParaRPr>
              </a:p>
            </p:txBody>
          </p:sp>
        </p:grpSp>
        <p:sp>
          <p:nvSpPr>
            <p:cNvPr id="31" name="Minus 30"/>
            <p:cNvSpPr/>
            <p:nvPr/>
          </p:nvSpPr>
          <p:spPr>
            <a:xfrm>
              <a:off x="5786580" y="3541016"/>
              <a:ext cx="297946" cy="76200"/>
            </a:xfrm>
            <a:prstGeom prst="mathMin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084526" y="4547093"/>
              <a:ext cx="685800" cy="545306"/>
              <a:chOff x="4953000" y="1635918"/>
              <a:chExt cx="685800" cy="545306"/>
            </a:xfrm>
          </p:grpSpPr>
          <p:sp>
            <p:nvSpPr>
              <p:cNvPr id="39" name="Rectangle 38"/>
              <p:cNvSpPr/>
              <p:nvPr/>
            </p:nvSpPr>
            <p:spPr>
              <a:xfrm>
                <a:off x="4953000" y="1635918"/>
                <a:ext cx="533400" cy="357188"/>
              </a:xfrm>
              <a:prstGeom prst="rect">
                <a:avLst/>
              </a:prstGeom>
              <a:solidFill>
                <a:schemeClr val="accent6">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29200" y="1726405"/>
                <a:ext cx="533400" cy="357188"/>
              </a:xfrm>
              <a:prstGeom prst="rect">
                <a:avLst/>
              </a:prstGeom>
              <a:solidFill>
                <a:schemeClr val="accent6">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05400" y="1824036"/>
                <a:ext cx="533400" cy="357188"/>
              </a:xfrm>
              <a:prstGeom prst="rect">
                <a:avLst/>
              </a:prstGeom>
              <a:solidFill>
                <a:schemeClr val="accent6">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60000"/>
                        <a:lumOff val="40000"/>
                      </a:schemeClr>
                    </a:solidFill>
                  </a:rPr>
                  <a:t>L</a:t>
                </a:r>
                <a:endParaRPr lang="en-US" dirty="0">
                  <a:solidFill>
                    <a:schemeClr val="accent1">
                      <a:lumMod val="60000"/>
                      <a:lumOff val="40000"/>
                    </a:schemeClr>
                  </a:solidFill>
                </a:endParaRPr>
              </a:p>
            </p:txBody>
          </p:sp>
        </p:grpSp>
        <p:sp>
          <p:nvSpPr>
            <p:cNvPr id="33" name="Minus 32"/>
            <p:cNvSpPr/>
            <p:nvPr/>
          </p:nvSpPr>
          <p:spPr>
            <a:xfrm>
              <a:off x="5786580" y="4828081"/>
              <a:ext cx="297946" cy="76200"/>
            </a:xfrm>
            <a:prstGeom prst="mathMin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671098" y="1499093"/>
              <a:ext cx="1127263" cy="609600"/>
            </a:xfrm>
            <a:prstGeom prst="roundRect">
              <a:avLst/>
            </a:prstGeom>
            <a:solidFill>
              <a:srgbClr val="E5FFF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lumMod val="75000"/>
                    </a:schemeClr>
                  </a:solidFill>
                </a:rPr>
                <a:t>main</a:t>
              </a:r>
              <a:endParaRPr lang="en-US" sz="1600" b="1" dirty="0">
                <a:solidFill>
                  <a:schemeClr val="accent1">
                    <a:lumMod val="75000"/>
                  </a:schemeClr>
                </a:solidFill>
              </a:endParaRPr>
            </a:p>
          </p:txBody>
        </p:sp>
        <p:sp>
          <p:nvSpPr>
            <p:cNvPr id="64" name="TextBox 63"/>
            <p:cNvSpPr txBox="1"/>
            <p:nvPr/>
          </p:nvSpPr>
          <p:spPr>
            <a:xfrm>
              <a:off x="7354959" y="2521887"/>
              <a:ext cx="655629" cy="384721"/>
            </a:xfrm>
            <a:prstGeom prst="rect">
              <a:avLst/>
            </a:prstGeom>
            <a:noFill/>
          </p:spPr>
          <p:txBody>
            <a:bodyPr wrap="none" rtlCol="0">
              <a:spAutoFit/>
            </a:bodyPr>
            <a:lstStyle/>
            <a:p>
              <a:r>
                <a:rPr lang="en-US" sz="1400" dirty="0" smtClean="0"/>
                <a:t>PE0</a:t>
              </a:r>
              <a:endParaRPr lang="en-US" sz="1400" dirty="0"/>
            </a:p>
          </p:txBody>
        </p:sp>
        <p:sp>
          <p:nvSpPr>
            <p:cNvPr id="66" name="TextBox 65"/>
            <p:cNvSpPr txBox="1"/>
            <p:nvPr/>
          </p:nvSpPr>
          <p:spPr>
            <a:xfrm>
              <a:off x="7375278" y="3432550"/>
              <a:ext cx="655629" cy="384721"/>
            </a:xfrm>
            <a:prstGeom prst="rect">
              <a:avLst/>
            </a:prstGeom>
            <a:noFill/>
          </p:spPr>
          <p:txBody>
            <a:bodyPr wrap="none" rtlCol="0">
              <a:spAutoFit/>
            </a:bodyPr>
            <a:lstStyle/>
            <a:p>
              <a:r>
                <a:rPr lang="en-US" sz="1400" dirty="0" smtClean="0"/>
                <a:t>PE1</a:t>
              </a:r>
              <a:endParaRPr lang="en-US" sz="1400" dirty="0"/>
            </a:p>
          </p:txBody>
        </p:sp>
        <p:sp>
          <p:nvSpPr>
            <p:cNvPr id="3" name="TextBox 2"/>
            <p:cNvSpPr txBox="1"/>
            <p:nvPr/>
          </p:nvSpPr>
          <p:spPr>
            <a:xfrm>
              <a:off x="1159571" y="5152142"/>
              <a:ext cx="1637132" cy="756196"/>
            </a:xfrm>
            <a:prstGeom prst="rect">
              <a:avLst/>
            </a:prstGeom>
            <a:noFill/>
          </p:spPr>
          <p:txBody>
            <a:bodyPr wrap="square" rtlCol="0">
              <a:spAutoFit/>
            </a:bodyPr>
            <a:lstStyle/>
            <a:p>
              <a:r>
                <a:rPr lang="en-US" sz="1400" dirty="0" smtClean="0">
                  <a:solidFill>
                    <a:schemeClr val="tx1">
                      <a:lumMod val="65000"/>
                      <a:lumOff val="35000"/>
                    </a:schemeClr>
                  </a:solidFill>
                </a:rPr>
                <a:t>person data</a:t>
              </a:r>
            </a:p>
            <a:p>
              <a:r>
                <a:rPr lang="en-US" sz="1400" dirty="0">
                  <a:solidFill>
                    <a:schemeClr val="tx1">
                      <a:lumMod val="65000"/>
                      <a:lumOff val="35000"/>
                    </a:schemeClr>
                  </a:solidFill>
                </a:rPr>
                <a:t>v</a:t>
              </a:r>
              <a:r>
                <a:rPr lang="en-US" sz="1400" dirty="0" smtClean="0">
                  <a:solidFill>
                    <a:schemeClr val="tx1">
                      <a:lumMod val="65000"/>
                      <a:lumOff val="35000"/>
                    </a:schemeClr>
                  </a:solidFill>
                </a:rPr>
                <a:t>isit data</a:t>
              </a:r>
              <a:endParaRPr lang="en-US" sz="1400" dirty="0">
                <a:solidFill>
                  <a:schemeClr val="tx1">
                    <a:lumMod val="65000"/>
                    <a:lumOff val="35000"/>
                  </a:schemeClr>
                </a:solidFill>
              </a:endParaRPr>
            </a:p>
          </p:txBody>
        </p:sp>
        <p:sp>
          <p:nvSpPr>
            <p:cNvPr id="67" name="TextBox 66"/>
            <p:cNvSpPr txBox="1"/>
            <p:nvPr/>
          </p:nvSpPr>
          <p:spPr>
            <a:xfrm>
              <a:off x="6109334" y="5156694"/>
              <a:ext cx="1863332" cy="412422"/>
            </a:xfrm>
            <a:prstGeom prst="rect">
              <a:avLst/>
            </a:prstGeom>
            <a:noFill/>
          </p:spPr>
          <p:txBody>
            <a:bodyPr wrap="square" rtlCol="0">
              <a:spAutoFit/>
            </a:bodyPr>
            <a:lstStyle/>
            <a:p>
              <a:r>
                <a:rPr lang="en-US" sz="1400" dirty="0" smtClean="0">
                  <a:solidFill>
                    <a:schemeClr val="tx1">
                      <a:lumMod val="65000"/>
                      <a:lumOff val="35000"/>
                    </a:schemeClr>
                  </a:solidFill>
                </a:rPr>
                <a:t>Location data</a:t>
              </a:r>
              <a:endParaRPr lang="en-US" sz="1400" dirty="0">
                <a:solidFill>
                  <a:schemeClr val="tx1">
                    <a:lumMod val="65000"/>
                    <a:lumOff val="35000"/>
                  </a:schemeClr>
                </a:solidFill>
              </a:endParaRPr>
            </a:p>
          </p:txBody>
        </p:sp>
        <p:sp>
          <p:nvSpPr>
            <p:cNvPr id="5" name="TextBox 4"/>
            <p:cNvSpPr txBox="1"/>
            <p:nvPr/>
          </p:nvSpPr>
          <p:spPr>
            <a:xfrm rot="3774290">
              <a:off x="3946535" y="3773166"/>
              <a:ext cx="671659" cy="423192"/>
            </a:xfrm>
            <a:prstGeom prst="rect">
              <a:avLst/>
            </a:prstGeom>
            <a:noFill/>
          </p:spPr>
          <p:txBody>
            <a:bodyPr wrap="none" rtlCol="0">
              <a:spAutoFit/>
            </a:bodyPr>
            <a:lstStyle/>
            <a:p>
              <a:r>
                <a:rPr lang="en-US" sz="1600" dirty="0" smtClean="0">
                  <a:solidFill>
                    <a:schemeClr val="tx1">
                      <a:lumMod val="65000"/>
                      <a:lumOff val="35000"/>
                    </a:schemeClr>
                  </a:solidFill>
                </a:rPr>
                <a:t>visit</a:t>
              </a:r>
              <a:endParaRPr lang="en-US" sz="1600" dirty="0">
                <a:solidFill>
                  <a:schemeClr val="tx1">
                    <a:lumMod val="65000"/>
                    <a:lumOff val="35000"/>
                  </a:schemeClr>
                </a:solidFill>
              </a:endParaRPr>
            </a:p>
          </p:txBody>
        </p:sp>
      </p:grpSp>
      <p:sp>
        <p:nvSpPr>
          <p:cNvPr id="68" name="Rounded Rectangle 67"/>
          <p:cNvSpPr/>
          <p:nvPr/>
        </p:nvSpPr>
        <p:spPr>
          <a:xfrm>
            <a:off x="155670" y="5180686"/>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PM</a:t>
            </a:r>
            <a:r>
              <a:rPr lang="en-US" sz="800" b="1" dirty="0" smtClean="0">
                <a:solidFill>
                  <a:schemeClr val="tx1"/>
                </a:solidFill>
              </a:rPr>
              <a:t>1</a:t>
            </a:r>
            <a:endParaRPr lang="en-US" sz="1000" b="1" dirty="0">
              <a:solidFill>
                <a:schemeClr val="tx1"/>
              </a:solidFill>
            </a:endParaRPr>
          </a:p>
        </p:txBody>
      </p:sp>
      <p:sp>
        <p:nvSpPr>
          <p:cNvPr id="69" name="Rounded Rectangle 68"/>
          <p:cNvSpPr/>
          <p:nvPr/>
        </p:nvSpPr>
        <p:spPr>
          <a:xfrm>
            <a:off x="155201" y="5523585"/>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PM</a:t>
            </a:r>
            <a:r>
              <a:rPr lang="en-US" sz="800" b="1" dirty="0">
                <a:solidFill>
                  <a:schemeClr val="tx1"/>
                </a:solidFill>
              </a:rPr>
              <a:t>2</a:t>
            </a:r>
            <a:endParaRPr lang="en-US" sz="1000" b="1" dirty="0">
              <a:solidFill>
                <a:schemeClr val="tx1"/>
              </a:solidFill>
            </a:endParaRPr>
          </a:p>
        </p:txBody>
      </p:sp>
      <p:sp>
        <p:nvSpPr>
          <p:cNvPr id="70" name="Rounded Rectangle 69"/>
          <p:cNvSpPr/>
          <p:nvPr/>
        </p:nvSpPr>
        <p:spPr>
          <a:xfrm>
            <a:off x="1068144" y="5180686"/>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60000"/>
                    <a:lumOff val="40000"/>
                  </a:schemeClr>
                </a:solidFill>
              </a:rPr>
              <a:t>L</a:t>
            </a:r>
            <a:r>
              <a:rPr lang="en-US" sz="1000" dirty="0" smtClean="0">
                <a:solidFill>
                  <a:schemeClr val="accent1">
                    <a:lumMod val="60000"/>
                    <a:lumOff val="40000"/>
                  </a:schemeClr>
                </a:solidFill>
              </a:rPr>
              <a:t>M</a:t>
            </a:r>
            <a:r>
              <a:rPr lang="en-US" sz="800" b="1" dirty="0" smtClean="0">
                <a:solidFill>
                  <a:schemeClr val="accent1">
                    <a:lumMod val="60000"/>
                    <a:lumOff val="40000"/>
                  </a:schemeClr>
                </a:solidFill>
              </a:rPr>
              <a:t>1</a:t>
            </a:r>
            <a:endParaRPr lang="en-US" sz="1000" b="1" dirty="0">
              <a:solidFill>
                <a:schemeClr val="accent1">
                  <a:lumMod val="60000"/>
                  <a:lumOff val="40000"/>
                </a:schemeClr>
              </a:solidFill>
            </a:endParaRPr>
          </a:p>
        </p:txBody>
      </p:sp>
      <p:sp>
        <p:nvSpPr>
          <p:cNvPr id="71" name="Rounded Rectangle 70"/>
          <p:cNvSpPr/>
          <p:nvPr/>
        </p:nvSpPr>
        <p:spPr>
          <a:xfrm>
            <a:off x="1068144" y="5523582"/>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1">
                    <a:lumMod val="60000"/>
                    <a:lumOff val="40000"/>
                  </a:schemeClr>
                </a:solidFill>
              </a:rPr>
              <a:t>LM</a:t>
            </a:r>
            <a:r>
              <a:rPr lang="en-US" sz="800" b="1" dirty="0">
                <a:solidFill>
                  <a:schemeClr val="accent1">
                    <a:lumMod val="60000"/>
                    <a:lumOff val="40000"/>
                  </a:schemeClr>
                </a:solidFill>
              </a:rPr>
              <a:t>2</a:t>
            </a:r>
            <a:endParaRPr lang="en-US" sz="1000" b="1" dirty="0">
              <a:solidFill>
                <a:schemeClr val="accent1">
                  <a:lumMod val="60000"/>
                  <a:lumOff val="40000"/>
                </a:schemeClr>
              </a:solidFill>
            </a:endParaRPr>
          </a:p>
        </p:txBody>
      </p:sp>
      <p:cxnSp>
        <p:nvCxnSpPr>
          <p:cNvPr id="37" name="Straight Arrow Connector 36"/>
          <p:cNvCxnSpPr>
            <a:stCxn id="68" idx="3"/>
            <a:endCxn id="71" idx="1"/>
          </p:cNvCxnSpPr>
          <p:nvPr/>
        </p:nvCxnSpPr>
        <p:spPr>
          <a:xfrm>
            <a:off x="625569" y="5333086"/>
            <a:ext cx="442575" cy="34289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8" idx="3"/>
            <a:endCxn id="70" idx="1"/>
          </p:cNvCxnSpPr>
          <p:nvPr/>
        </p:nvCxnSpPr>
        <p:spPr>
          <a:xfrm>
            <a:off x="625569" y="5333086"/>
            <a:ext cx="442575" cy="0"/>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8" idx="3"/>
            <a:endCxn id="70" idx="1"/>
          </p:cNvCxnSpPr>
          <p:nvPr/>
        </p:nvCxnSpPr>
        <p:spPr>
          <a:xfrm flipV="1">
            <a:off x="625569" y="5333086"/>
            <a:ext cx="442575" cy="695325"/>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79818" y="4997264"/>
            <a:ext cx="0" cy="1266829"/>
          </a:xfrm>
          <a:prstGeom prst="line">
            <a:avLst/>
          </a:prstGeom>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155670" y="5876011"/>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PM</a:t>
            </a:r>
            <a:r>
              <a:rPr lang="en-US" sz="800" b="1" dirty="0">
                <a:solidFill>
                  <a:schemeClr val="tx1"/>
                </a:solidFill>
              </a:rPr>
              <a:t>2</a:t>
            </a:r>
            <a:endParaRPr lang="en-US" sz="1000" b="1" dirty="0">
              <a:solidFill>
                <a:schemeClr val="tx1"/>
              </a:solidFill>
            </a:endParaRPr>
          </a:p>
        </p:txBody>
      </p:sp>
      <p:sp>
        <p:nvSpPr>
          <p:cNvPr id="82" name="Rounded Rectangle 81"/>
          <p:cNvSpPr/>
          <p:nvPr/>
        </p:nvSpPr>
        <p:spPr>
          <a:xfrm>
            <a:off x="1068144" y="5876011"/>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1">
                    <a:lumMod val="60000"/>
                    <a:lumOff val="40000"/>
                  </a:schemeClr>
                </a:solidFill>
              </a:rPr>
              <a:t>LM</a:t>
            </a:r>
            <a:r>
              <a:rPr lang="en-US" sz="800" b="1" dirty="0" smtClean="0">
                <a:solidFill>
                  <a:schemeClr val="accent1">
                    <a:lumMod val="60000"/>
                    <a:lumOff val="40000"/>
                  </a:schemeClr>
                </a:solidFill>
              </a:rPr>
              <a:t>3</a:t>
            </a:r>
            <a:endParaRPr lang="en-US" sz="1000" b="1" dirty="0">
              <a:solidFill>
                <a:schemeClr val="accent1">
                  <a:lumMod val="60000"/>
                  <a:lumOff val="40000"/>
                </a:schemeClr>
              </a:solidFill>
            </a:endParaRPr>
          </a:p>
        </p:txBody>
      </p:sp>
      <p:cxnSp>
        <p:nvCxnSpPr>
          <p:cNvPr id="89" name="Straight Connector 88"/>
          <p:cNvCxnSpPr/>
          <p:nvPr/>
        </p:nvCxnSpPr>
        <p:spPr>
          <a:xfrm flipV="1">
            <a:off x="155201" y="4449996"/>
            <a:ext cx="8700096" cy="19050"/>
          </a:xfrm>
          <a:prstGeom prst="line">
            <a:avLst/>
          </a:prstGeom>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1844264" y="5181400"/>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6">
                  <a:lumMod val="60000"/>
                  <a:lumOff val="40000"/>
                </a:schemeClr>
              </a:solidFill>
            </a:endParaRPr>
          </a:p>
        </p:txBody>
      </p:sp>
      <p:sp>
        <p:nvSpPr>
          <p:cNvPr id="91" name="Rounded Rectangle 90"/>
          <p:cNvSpPr/>
          <p:nvPr/>
        </p:nvSpPr>
        <p:spPr>
          <a:xfrm>
            <a:off x="1843795" y="5524299"/>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6">
                  <a:lumMod val="60000"/>
                  <a:lumOff val="40000"/>
                </a:schemeClr>
              </a:solidFill>
            </a:endParaRPr>
          </a:p>
        </p:txBody>
      </p:sp>
      <p:sp>
        <p:nvSpPr>
          <p:cNvPr id="92" name="Rounded Rectangle 91"/>
          <p:cNvSpPr/>
          <p:nvPr/>
        </p:nvSpPr>
        <p:spPr>
          <a:xfrm>
            <a:off x="2756738" y="5181400"/>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60000"/>
                    <a:lumOff val="40000"/>
                  </a:schemeClr>
                </a:solidFill>
              </a:rPr>
              <a:t>L</a:t>
            </a:r>
            <a:r>
              <a:rPr lang="en-US" sz="1000" dirty="0" smtClean="0">
                <a:solidFill>
                  <a:schemeClr val="accent1">
                    <a:lumMod val="60000"/>
                    <a:lumOff val="40000"/>
                  </a:schemeClr>
                </a:solidFill>
              </a:rPr>
              <a:t>M</a:t>
            </a:r>
            <a:r>
              <a:rPr lang="en-US" sz="800" b="1" dirty="0" smtClean="0">
                <a:solidFill>
                  <a:schemeClr val="accent1">
                    <a:lumMod val="60000"/>
                    <a:lumOff val="40000"/>
                  </a:schemeClr>
                </a:solidFill>
              </a:rPr>
              <a:t>1</a:t>
            </a:r>
            <a:endParaRPr lang="en-US" sz="1000" b="1" dirty="0">
              <a:solidFill>
                <a:schemeClr val="accent1">
                  <a:lumMod val="60000"/>
                  <a:lumOff val="40000"/>
                </a:schemeClr>
              </a:solidFill>
            </a:endParaRPr>
          </a:p>
        </p:txBody>
      </p:sp>
      <p:sp>
        <p:nvSpPr>
          <p:cNvPr id="93" name="Rounded Rectangle 92"/>
          <p:cNvSpPr/>
          <p:nvPr/>
        </p:nvSpPr>
        <p:spPr>
          <a:xfrm>
            <a:off x="2756738" y="5524296"/>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1">
                    <a:lumMod val="60000"/>
                    <a:lumOff val="40000"/>
                  </a:schemeClr>
                </a:solidFill>
              </a:rPr>
              <a:t>LM</a:t>
            </a:r>
            <a:r>
              <a:rPr lang="en-US" sz="800" b="1" dirty="0">
                <a:solidFill>
                  <a:schemeClr val="accent1">
                    <a:lumMod val="60000"/>
                    <a:lumOff val="40000"/>
                  </a:schemeClr>
                </a:solidFill>
              </a:rPr>
              <a:t>2</a:t>
            </a:r>
            <a:endParaRPr lang="en-US" sz="1000" b="1" dirty="0">
              <a:solidFill>
                <a:schemeClr val="accent1">
                  <a:lumMod val="60000"/>
                  <a:lumOff val="40000"/>
                </a:schemeClr>
              </a:solidFill>
            </a:endParaRPr>
          </a:p>
        </p:txBody>
      </p:sp>
      <p:cxnSp>
        <p:nvCxnSpPr>
          <p:cNvPr id="98" name="Straight Connector 97"/>
          <p:cNvCxnSpPr/>
          <p:nvPr/>
        </p:nvCxnSpPr>
        <p:spPr>
          <a:xfrm>
            <a:off x="3354173" y="5000447"/>
            <a:ext cx="0" cy="1266829"/>
          </a:xfrm>
          <a:prstGeom prst="line">
            <a:avLst/>
          </a:prstGeom>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1844264" y="5876725"/>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6">
                  <a:lumMod val="60000"/>
                  <a:lumOff val="40000"/>
                </a:schemeClr>
              </a:solidFill>
            </a:endParaRPr>
          </a:p>
        </p:txBody>
      </p:sp>
      <p:sp>
        <p:nvSpPr>
          <p:cNvPr id="100" name="Rounded Rectangle 99"/>
          <p:cNvSpPr/>
          <p:nvPr/>
        </p:nvSpPr>
        <p:spPr>
          <a:xfrm>
            <a:off x="2756738" y="5876725"/>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1">
                    <a:lumMod val="60000"/>
                    <a:lumOff val="40000"/>
                  </a:schemeClr>
                </a:solidFill>
              </a:rPr>
              <a:t>LM</a:t>
            </a:r>
            <a:r>
              <a:rPr lang="en-US" sz="800" b="1" dirty="0" smtClean="0">
                <a:solidFill>
                  <a:schemeClr val="accent1">
                    <a:lumMod val="60000"/>
                    <a:lumOff val="40000"/>
                  </a:schemeClr>
                </a:solidFill>
              </a:rPr>
              <a:t>3</a:t>
            </a:r>
            <a:endParaRPr lang="en-US" sz="1000" b="1" dirty="0">
              <a:solidFill>
                <a:schemeClr val="accent1">
                  <a:lumMod val="60000"/>
                  <a:lumOff val="40000"/>
                </a:schemeClr>
              </a:solidFill>
            </a:endParaRPr>
          </a:p>
        </p:txBody>
      </p:sp>
      <p:sp>
        <p:nvSpPr>
          <p:cNvPr id="101" name="TextBox 100"/>
          <p:cNvSpPr txBox="1"/>
          <p:nvPr/>
        </p:nvSpPr>
        <p:spPr>
          <a:xfrm>
            <a:off x="1802065" y="5211405"/>
            <a:ext cx="553357" cy="246221"/>
          </a:xfrm>
          <a:prstGeom prst="rect">
            <a:avLst/>
          </a:prstGeom>
          <a:noFill/>
        </p:spPr>
        <p:txBody>
          <a:bodyPr wrap="none" rtlCol="0">
            <a:spAutoFit/>
          </a:bodyPr>
          <a:lstStyle/>
          <a:p>
            <a:r>
              <a:rPr lang="en-US" sz="1000" dirty="0" smtClean="0"/>
              <a:t>done()</a:t>
            </a:r>
            <a:endParaRPr lang="en-US" sz="1000" dirty="0"/>
          </a:p>
        </p:txBody>
      </p:sp>
      <p:sp>
        <p:nvSpPr>
          <p:cNvPr id="102" name="TextBox 101"/>
          <p:cNvSpPr txBox="1"/>
          <p:nvPr/>
        </p:nvSpPr>
        <p:spPr>
          <a:xfrm>
            <a:off x="1802534" y="5557637"/>
            <a:ext cx="553357" cy="246221"/>
          </a:xfrm>
          <a:prstGeom prst="rect">
            <a:avLst/>
          </a:prstGeom>
          <a:noFill/>
        </p:spPr>
        <p:txBody>
          <a:bodyPr wrap="none" rtlCol="0">
            <a:spAutoFit/>
          </a:bodyPr>
          <a:lstStyle/>
          <a:p>
            <a:r>
              <a:rPr lang="en-US" sz="1000" dirty="0" smtClean="0"/>
              <a:t>done()</a:t>
            </a:r>
            <a:endParaRPr lang="en-US" sz="1000" dirty="0"/>
          </a:p>
        </p:txBody>
      </p:sp>
      <p:sp>
        <p:nvSpPr>
          <p:cNvPr id="103" name="TextBox 102"/>
          <p:cNvSpPr txBox="1"/>
          <p:nvPr/>
        </p:nvSpPr>
        <p:spPr>
          <a:xfrm>
            <a:off x="1802534" y="5906017"/>
            <a:ext cx="553357" cy="246221"/>
          </a:xfrm>
          <a:prstGeom prst="rect">
            <a:avLst/>
          </a:prstGeom>
          <a:noFill/>
        </p:spPr>
        <p:txBody>
          <a:bodyPr wrap="none" rtlCol="0">
            <a:spAutoFit/>
          </a:bodyPr>
          <a:lstStyle/>
          <a:p>
            <a:r>
              <a:rPr lang="en-US" sz="1000" dirty="0" smtClean="0"/>
              <a:t>done()</a:t>
            </a:r>
            <a:endParaRPr lang="en-US" sz="1000" dirty="0"/>
          </a:p>
        </p:txBody>
      </p:sp>
      <p:sp>
        <p:nvSpPr>
          <p:cNvPr id="104" name="Rounded Rectangle 103"/>
          <p:cNvSpPr/>
          <p:nvPr/>
        </p:nvSpPr>
        <p:spPr>
          <a:xfrm>
            <a:off x="3947621" y="4814264"/>
            <a:ext cx="584689" cy="240362"/>
          </a:xfrm>
          <a:prstGeom prst="roundRect">
            <a:avLst/>
          </a:prstGeom>
          <a:solidFill>
            <a:srgbClr val="E5FFF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2">
                    <a:lumMod val="75000"/>
                  </a:schemeClr>
                </a:solidFill>
              </a:rPr>
              <a:t>main</a:t>
            </a:r>
            <a:endParaRPr lang="en-US" sz="900" b="1" dirty="0">
              <a:solidFill>
                <a:schemeClr val="tx2">
                  <a:lumMod val="75000"/>
                </a:schemeClr>
              </a:solidFill>
            </a:endParaRPr>
          </a:p>
        </p:txBody>
      </p:sp>
      <p:sp>
        <p:nvSpPr>
          <p:cNvPr id="105" name="Rounded Rectangle 104"/>
          <p:cNvSpPr/>
          <p:nvPr/>
        </p:nvSpPr>
        <p:spPr>
          <a:xfrm>
            <a:off x="3501492" y="5167323"/>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smtClean="0">
                <a:solidFill>
                  <a:schemeClr val="accent6">
                    <a:lumMod val="60000"/>
                    <a:lumOff val="40000"/>
                  </a:schemeClr>
                </a:solidFill>
              </a:rPr>
              <a:t>1</a:t>
            </a:r>
            <a:endParaRPr lang="en-US" sz="1000" b="1" dirty="0">
              <a:solidFill>
                <a:schemeClr val="accent6">
                  <a:lumMod val="60000"/>
                  <a:lumOff val="40000"/>
                </a:schemeClr>
              </a:solidFill>
            </a:endParaRPr>
          </a:p>
        </p:txBody>
      </p:sp>
      <p:sp>
        <p:nvSpPr>
          <p:cNvPr id="106" name="Rounded Rectangle 105"/>
          <p:cNvSpPr/>
          <p:nvPr/>
        </p:nvSpPr>
        <p:spPr>
          <a:xfrm>
            <a:off x="3501023" y="5510222"/>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a:solidFill>
                  <a:schemeClr val="accent6">
                    <a:lumMod val="60000"/>
                    <a:lumOff val="40000"/>
                  </a:schemeClr>
                </a:solidFill>
              </a:rPr>
              <a:t>2</a:t>
            </a:r>
            <a:endParaRPr lang="en-US" sz="1000" b="1" dirty="0">
              <a:solidFill>
                <a:schemeClr val="accent6">
                  <a:lumMod val="60000"/>
                  <a:lumOff val="40000"/>
                </a:schemeClr>
              </a:solidFill>
            </a:endParaRPr>
          </a:p>
        </p:txBody>
      </p:sp>
      <p:sp>
        <p:nvSpPr>
          <p:cNvPr id="107" name="Rounded Rectangle 106"/>
          <p:cNvSpPr/>
          <p:nvPr/>
        </p:nvSpPr>
        <p:spPr>
          <a:xfrm>
            <a:off x="4413966" y="5167323"/>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60000"/>
                    <a:lumOff val="40000"/>
                  </a:schemeClr>
                </a:solidFill>
              </a:rPr>
              <a:t>L</a:t>
            </a:r>
            <a:r>
              <a:rPr lang="en-US" sz="1000" dirty="0" smtClean="0">
                <a:solidFill>
                  <a:schemeClr val="accent1">
                    <a:lumMod val="60000"/>
                    <a:lumOff val="40000"/>
                  </a:schemeClr>
                </a:solidFill>
              </a:rPr>
              <a:t>M</a:t>
            </a:r>
            <a:r>
              <a:rPr lang="en-US" sz="800" b="1" dirty="0" smtClean="0">
                <a:solidFill>
                  <a:schemeClr val="accent1">
                    <a:lumMod val="60000"/>
                    <a:lumOff val="40000"/>
                  </a:schemeClr>
                </a:solidFill>
              </a:rPr>
              <a:t>1</a:t>
            </a:r>
            <a:endParaRPr lang="en-US" sz="1000" b="1" dirty="0">
              <a:solidFill>
                <a:schemeClr val="accent1">
                  <a:lumMod val="60000"/>
                  <a:lumOff val="40000"/>
                </a:schemeClr>
              </a:solidFill>
            </a:endParaRPr>
          </a:p>
        </p:txBody>
      </p:sp>
      <p:sp>
        <p:nvSpPr>
          <p:cNvPr id="108" name="Rounded Rectangle 107"/>
          <p:cNvSpPr/>
          <p:nvPr/>
        </p:nvSpPr>
        <p:spPr>
          <a:xfrm>
            <a:off x="4413966" y="5510219"/>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1">
                    <a:lumMod val="60000"/>
                    <a:lumOff val="40000"/>
                  </a:schemeClr>
                </a:solidFill>
              </a:rPr>
              <a:t>LM</a:t>
            </a:r>
            <a:r>
              <a:rPr lang="en-US" sz="800" b="1" dirty="0">
                <a:solidFill>
                  <a:schemeClr val="accent1">
                    <a:lumMod val="60000"/>
                    <a:lumOff val="40000"/>
                  </a:schemeClr>
                </a:solidFill>
              </a:rPr>
              <a:t>2</a:t>
            </a:r>
            <a:endParaRPr lang="en-US" sz="1000" b="1" dirty="0">
              <a:solidFill>
                <a:schemeClr val="accent1">
                  <a:lumMod val="60000"/>
                  <a:lumOff val="40000"/>
                </a:schemeClr>
              </a:solidFill>
            </a:endParaRPr>
          </a:p>
        </p:txBody>
      </p:sp>
      <p:cxnSp>
        <p:nvCxnSpPr>
          <p:cNvPr id="109" name="Straight Connector 108"/>
          <p:cNvCxnSpPr/>
          <p:nvPr/>
        </p:nvCxnSpPr>
        <p:spPr>
          <a:xfrm>
            <a:off x="5008992" y="4997264"/>
            <a:ext cx="0" cy="1266829"/>
          </a:xfrm>
          <a:prstGeom prst="line">
            <a:avLst/>
          </a:prstGeom>
        </p:spPr>
        <p:style>
          <a:lnRef idx="1">
            <a:schemeClr val="accent1"/>
          </a:lnRef>
          <a:fillRef idx="0">
            <a:schemeClr val="accent1"/>
          </a:fillRef>
          <a:effectRef idx="0">
            <a:schemeClr val="accent1"/>
          </a:effectRef>
          <a:fontRef idx="minor">
            <a:schemeClr val="tx1"/>
          </a:fontRef>
        </p:style>
      </p:cxnSp>
      <p:sp>
        <p:nvSpPr>
          <p:cNvPr id="110" name="Rounded Rectangle 109"/>
          <p:cNvSpPr/>
          <p:nvPr/>
        </p:nvSpPr>
        <p:spPr>
          <a:xfrm>
            <a:off x="3501492" y="5862648"/>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a:solidFill>
                  <a:schemeClr val="accent6">
                    <a:lumMod val="60000"/>
                    <a:lumOff val="40000"/>
                  </a:schemeClr>
                </a:solidFill>
              </a:rPr>
              <a:t>2</a:t>
            </a:r>
            <a:endParaRPr lang="en-US" sz="1000" b="1" dirty="0">
              <a:solidFill>
                <a:schemeClr val="accent6">
                  <a:lumMod val="60000"/>
                  <a:lumOff val="40000"/>
                </a:schemeClr>
              </a:solidFill>
            </a:endParaRPr>
          </a:p>
        </p:txBody>
      </p:sp>
      <p:sp>
        <p:nvSpPr>
          <p:cNvPr id="111" name="Rounded Rectangle 110"/>
          <p:cNvSpPr/>
          <p:nvPr/>
        </p:nvSpPr>
        <p:spPr>
          <a:xfrm>
            <a:off x="4413966" y="5862648"/>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1">
                    <a:lumMod val="60000"/>
                    <a:lumOff val="40000"/>
                  </a:schemeClr>
                </a:solidFill>
              </a:rPr>
              <a:t>LM</a:t>
            </a:r>
            <a:r>
              <a:rPr lang="en-US" sz="800" b="1" dirty="0" smtClean="0">
                <a:solidFill>
                  <a:schemeClr val="accent1">
                    <a:lumMod val="60000"/>
                    <a:lumOff val="40000"/>
                  </a:schemeClr>
                </a:solidFill>
              </a:rPr>
              <a:t>3</a:t>
            </a:r>
            <a:endParaRPr lang="en-US" sz="1000" b="1" dirty="0">
              <a:solidFill>
                <a:schemeClr val="accent1">
                  <a:lumMod val="60000"/>
                  <a:lumOff val="40000"/>
                </a:schemeClr>
              </a:solidFill>
            </a:endParaRPr>
          </a:p>
        </p:txBody>
      </p:sp>
      <p:sp>
        <p:nvSpPr>
          <p:cNvPr id="115" name="TextBox 114"/>
          <p:cNvSpPr txBox="1"/>
          <p:nvPr/>
        </p:nvSpPr>
        <p:spPr>
          <a:xfrm>
            <a:off x="226333" y="6222371"/>
            <a:ext cx="1241045" cy="261610"/>
          </a:xfrm>
          <a:prstGeom prst="rect">
            <a:avLst/>
          </a:prstGeom>
          <a:noFill/>
        </p:spPr>
        <p:txBody>
          <a:bodyPr wrap="none" rtlCol="0">
            <a:spAutoFit/>
          </a:bodyPr>
          <a:lstStyle/>
          <a:p>
            <a:r>
              <a:rPr lang="en-US" sz="1100" dirty="0" err="1" smtClean="0"/>
              <a:t>sendInteractors</a:t>
            </a:r>
            <a:r>
              <a:rPr lang="en-US" sz="1100" dirty="0" smtClean="0"/>
              <a:t>()</a:t>
            </a:r>
            <a:endParaRPr lang="en-US" sz="1100" dirty="0"/>
          </a:p>
        </p:txBody>
      </p:sp>
      <p:cxnSp>
        <p:nvCxnSpPr>
          <p:cNvPr id="117" name="Elbow Connector 116"/>
          <p:cNvCxnSpPr>
            <a:stCxn id="104" idx="2"/>
            <a:endCxn id="111" idx="1"/>
          </p:cNvCxnSpPr>
          <p:nvPr/>
        </p:nvCxnSpPr>
        <p:spPr>
          <a:xfrm rot="16200000" flipH="1">
            <a:off x="3846755" y="5447837"/>
            <a:ext cx="960422" cy="174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04" idx="2"/>
            <a:endCxn id="108" idx="1"/>
          </p:cNvCxnSpPr>
          <p:nvPr/>
        </p:nvCxnSpPr>
        <p:spPr>
          <a:xfrm rot="16200000" flipH="1">
            <a:off x="4022970" y="5271622"/>
            <a:ext cx="607993" cy="174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104" idx="2"/>
            <a:endCxn id="107" idx="1"/>
          </p:cNvCxnSpPr>
          <p:nvPr/>
        </p:nvCxnSpPr>
        <p:spPr>
          <a:xfrm rot="16200000" flipH="1">
            <a:off x="4194418" y="5100174"/>
            <a:ext cx="265097" cy="174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552316" y="6222371"/>
            <a:ext cx="1343638" cy="261610"/>
          </a:xfrm>
          <a:prstGeom prst="rect">
            <a:avLst/>
          </a:prstGeom>
          <a:noFill/>
        </p:spPr>
        <p:txBody>
          <a:bodyPr wrap="none" rtlCol="0">
            <a:spAutoFit/>
          </a:bodyPr>
          <a:lstStyle/>
          <a:p>
            <a:r>
              <a:rPr lang="en-US" sz="1100" dirty="0" err="1" smtClean="0"/>
              <a:t>computeInfection</a:t>
            </a:r>
            <a:r>
              <a:rPr lang="en-US" sz="1100" dirty="0" smtClean="0"/>
              <a:t>()</a:t>
            </a:r>
            <a:endParaRPr lang="en-US" sz="1100" dirty="0"/>
          </a:p>
        </p:txBody>
      </p:sp>
      <p:sp>
        <p:nvSpPr>
          <p:cNvPr id="124" name="Rounded Rectangle 123"/>
          <p:cNvSpPr/>
          <p:nvPr/>
        </p:nvSpPr>
        <p:spPr>
          <a:xfrm>
            <a:off x="5135033" y="5167323"/>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smtClean="0">
                <a:solidFill>
                  <a:schemeClr val="accent6">
                    <a:lumMod val="60000"/>
                    <a:lumOff val="40000"/>
                  </a:schemeClr>
                </a:solidFill>
              </a:rPr>
              <a:t>1</a:t>
            </a:r>
            <a:endParaRPr lang="en-US" sz="1000" b="1" dirty="0">
              <a:solidFill>
                <a:schemeClr val="accent6">
                  <a:lumMod val="60000"/>
                  <a:lumOff val="40000"/>
                </a:schemeClr>
              </a:solidFill>
            </a:endParaRPr>
          </a:p>
        </p:txBody>
      </p:sp>
      <p:sp>
        <p:nvSpPr>
          <p:cNvPr id="125" name="Rounded Rectangle 124"/>
          <p:cNvSpPr/>
          <p:nvPr/>
        </p:nvSpPr>
        <p:spPr>
          <a:xfrm>
            <a:off x="5134564" y="5510222"/>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a:solidFill>
                  <a:schemeClr val="accent6">
                    <a:lumMod val="60000"/>
                    <a:lumOff val="40000"/>
                  </a:schemeClr>
                </a:solidFill>
              </a:rPr>
              <a:t>2</a:t>
            </a:r>
            <a:endParaRPr lang="en-US" sz="1000" b="1" dirty="0">
              <a:solidFill>
                <a:schemeClr val="accent6">
                  <a:lumMod val="60000"/>
                  <a:lumOff val="40000"/>
                </a:schemeClr>
              </a:solidFill>
            </a:endParaRPr>
          </a:p>
        </p:txBody>
      </p:sp>
      <p:sp>
        <p:nvSpPr>
          <p:cNvPr id="126" name="Rounded Rectangle 125"/>
          <p:cNvSpPr/>
          <p:nvPr/>
        </p:nvSpPr>
        <p:spPr>
          <a:xfrm>
            <a:off x="6047507" y="5167323"/>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t>
            </a:r>
            <a:r>
              <a:rPr lang="en-US" sz="1000" dirty="0" smtClean="0">
                <a:solidFill>
                  <a:schemeClr val="tx1"/>
                </a:solidFill>
              </a:rPr>
              <a:t>M</a:t>
            </a:r>
            <a:r>
              <a:rPr lang="en-US" sz="800" b="1" dirty="0" smtClean="0">
                <a:solidFill>
                  <a:schemeClr val="tx1"/>
                </a:solidFill>
              </a:rPr>
              <a:t>1</a:t>
            </a:r>
            <a:endParaRPr lang="en-US" sz="1000" b="1" dirty="0">
              <a:solidFill>
                <a:schemeClr val="tx1"/>
              </a:solidFill>
            </a:endParaRPr>
          </a:p>
        </p:txBody>
      </p:sp>
      <p:sp>
        <p:nvSpPr>
          <p:cNvPr id="127" name="Rounded Rectangle 126"/>
          <p:cNvSpPr/>
          <p:nvPr/>
        </p:nvSpPr>
        <p:spPr>
          <a:xfrm>
            <a:off x="6047507" y="5510219"/>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LM</a:t>
            </a:r>
            <a:r>
              <a:rPr lang="en-US" sz="800" b="1" dirty="0">
                <a:solidFill>
                  <a:schemeClr val="tx1"/>
                </a:solidFill>
              </a:rPr>
              <a:t>2</a:t>
            </a:r>
            <a:endParaRPr lang="en-US" sz="1000" b="1" dirty="0">
              <a:solidFill>
                <a:schemeClr val="tx1"/>
              </a:solidFill>
            </a:endParaRPr>
          </a:p>
        </p:txBody>
      </p:sp>
      <p:sp>
        <p:nvSpPr>
          <p:cNvPr id="128" name="Rounded Rectangle 127"/>
          <p:cNvSpPr/>
          <p:nvPr/>
        </p:nvSpPr>
        <p:spPr>
          <a:xfrm>
            <a:off x="5135033" y="5862648"/>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a:solidFill>
                  <a:schemeClr val="accent6">
                    <a:lumMod val="60000"/>
                    <a:lumOff val="40000"/>
                  </a:schemeClr>
                </a:solidFill>
              </a:rPr>
              <a:t>2</a:t>
            </a:r>
            <a:endParaRPr lang="en-US" sz="1000" b="1" dirty="0">
              <a:solidFill>
                <a:schemeClr val="accent6">
                  <a:lumMod val="60000"/>
                  <a:lumOff val="40000"/>
                </a:schemeClr>
              </a:solidFill>
            </a:endParaRPr>
          </a:p>
        </p:txBody>
      </p:sp>
      <p:sp>
        <p:nvSpPr>
          <p:cNvPr id="129" name="Rounded Rectangle 128"/>
          <p:cNvSpPr/>
          <p:nvPr/>
        </p:nvSpPr>
        <p:spPr>
          <a:xfrm>
            <a:off x="6047507" y="5862648"/>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LM</a:t>
            </a:r>
            <a:r>
              <a:rPr lang="en-US" sz="800" b="1" dirty="0" smtClean="0">
                <a:solidFill>
                  <a:schemeClr val="tx1"/>
                </a:solidFill>
              </a:rPr>
              <a:t>3</a:t>
            </a:r>
            <a:endParaRPr lang="en-US" sz="1000" b="1" dirty="0">
              <a:solidFill>
                <a:schemeClr val="tx1"/>
              </a:solidFill>
            </a:endParaRPr>
          </a:p>
        </p:txBody>
      </p:sp>
      <p:cxnSp>
        <p:nvCxnSpPr>
          <p:cNvPr id="134" name="Straight Arrow Connector 133"/>
          <p:cNvCxnSpPr>
            <a:stCxn id="127" idx="1"/>
            <a:endCxn id="124" idx="3"/>
          </p:cNvCxnSpPr>
          <p:nvPr/>
        </p:nvCxnSpPr>
        <p:spPr>
          <a:xfrm flipH="1" flipV="1">
            <a:off x="5604932" y="5319723"/>
            <a:ext cx="442575" cy="34289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26" idx="1"/>
            <a:endCxn id="128" idx="3"/>
          </p:cNvCxnSpPr>
          <p:nvPr/>
        </p:nvCxnSpPr>
        <p:spPr>
          <a:xfrm flipH="1">
            <a:off x="5604932" y="5319723"/>
            <a:ext cx="442575" cy="6953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654912" y="4997264"/>
            <a:ext cx="0" cy="1266829"/>
          </a:xfrm>
          <a:prstGeom prst="line">
            <a:avLst/>
          </a:prstGeom>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780269" y="5180446"/>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smtClean="0">
                <a:solidFill>
                  <a:schemeClr val="accent6">
                    <a:lumMod val="60000"/>
                    <a:lumOff val="40000"/>
                  </a:schemeClr>
                </a:solidFill>
              </a:rPr>
              <a:t>1</a:t>
            </a:r>
            <a:endParaRPr lang="en-US" sz="1000" b="1" dirty="0">
              <a:solidFill>
                <a:schemeClr val="accent6">
                  <a:lumMod val="60000"/>
                  <a:lumOff val="40000"/>
                </a:schemeClr>
              </a:solidFill>
            </a:endParaRPr>
          </a:p>
        </p:txBody>
      </p:sp>
      <p:sp>
        <p:nvSpPr>
          <p:cNvPr id="154" name="Rounded Rectangle 153"/>
          <p:cNvSpPr/>
          <p:nvPr/>
        </p:nvSpPr>
        <p:spPr>
          <a:xfrm>
            <a:off x="6779800" y="5523345"/>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a:solidFill>
                  <a:schemeClr val="accent6">
                    <a:lumMod val="60000"/>
                    <a:lumOff val="40000"/>
                  </a:schemeClr>
                </a:solidFill>
              </a:rPr>
              <a:t>2</a:t>
            </a:r>
            <a:endParaRPr lang="en-US" sz="1000" b="1" dirty="0">
              <a:solidFill>
                <a:schemeClr val="accent6">
                  <a:lumMod val="60000"/>
                  <a:lumOff val="40000"/>
                </a:schemeClr>
              </a:solidFill>
            </a:endParaRPr>
          </a:p>
        </p:txBody>
      </p:sp>
      <p:sp>
        <p:nvSpPr>
          <p:cNvPr id="155" name="Rounded Rectangle 154"/>
          <p:cNvSpPr/>
          <p:nvPr/>
        </p:nvSpPr>
        <p:spPr>
          <a:xfrm>
            <a:off x="7527610" y="5179489"/>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lumMod val="60000"/>
                  <a:lumOff val="40000"/>
                </a:schemeClr>
              </a:solidFill>
            </a:endParaRPr>
          </a:p>
        </p:txBody>
      </p:sp>
      <p:sp>
        <p:nvSpPr>
          <p:cNvPr id="156" name="Rounded Rectangle 155"/>
          <p:cNvSpPr/>
          <p:nvPr/>
        </p:nvSpPr>
        <p:spPr>
          <a:xfrm>
            <a:off x="7527610" y="5522385"/>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lumMod val="60000"/>
                  <a:lumOff val="40000"/>
                </a:schemeClr>
              </a:solidFill>
            </a:endParaRPr>
          </a:p>
        </p:txBody>
      </p:sp>
      <p:sp>
        <p:nvSpPr>
          <p:cNvPr id="157" name="Rounded Rectangle 156"/>
          <p:cNvSpPr/>
          <p:nvPr/>
        </p:nvSpPr>
        <p:spPr>
          <a:xfrm>
            <a:off x="6780269" y="5875771"/>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a:solidFill>
                  <a:schemeClr val="accent6">
                    <a:lumMod val="60000"/>
                    <a:lumOff val="40000"/>
                  </a:schemeClr>
                </a:solidFill>
              </a:rPr>
              <a:t>2</a:t>
            </a:r>
            <a:endParaRPr lang="en-US" sz="1000" b="1" dirty="0">
              <a:solidFill>
                <a:schemeClr val="accent6">
                  <a:lumMod val="60000"/>
                  <a:lumOff val="40000"/>
                </a:schemeClr>
              </a:solidFill>
            </a:endParaRPr>
          </a:p>
        </p:txBody>
      </p:sp>
      <p:sp>
        <p:nvSpPr>
          <p:cNvPr id="158" name="Rounded Rectangle 157"/>
          <p:cNvSpPr/>
          <p:nvPr/>
        </p:nvSpPr>
        <p:spPr>
          <a:xfrm>
            <a:off x="7527610" y="5874814"/>
            <a:ext cx="465277" cy="3048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lumMod val="60000"/>
                  <a:lumOff val="40000"/>
                </a:schemeClr>
              </a:solidFill>
            </a:endParaRPr>
          </a:p>
        </p:txBody>
      </p:sp>
      <p:sp>
        <p:nvSpPr>
          <p:cNvPr id="161" name="TextBox 160"/>
          <p:cNvSpPr txBox="1"/>
          <p:nvPr/>
        </p:nvSpPr>
        <p:spPr>
          <a:xfrm>
            <a:off x="7483569" y="5210449"/>
            <a:ext cx="553357" cy="246221"/>
          </a:xfrm>
          <a:prstGeom prst="rect">
            <a:avLst/>
          </a:prstGeom>
          <a:noFill/>
        </p:spPr>
        <p:txBody>
          <a:bodyPr wrap="none" rtlCol="0">
            <a:spAutoFit/>
          </a:bodyPr>
          <a:lstStyle/>
          <a:p>
            <a:r>
              <a:rPr lang="en-US" sz="1000" dirty="0" smtClean="0"/>
              <a:t>done()</a:t>
            </a:r>
            <a:endParaRPr lang="en-US" sz="1000" dirty="0"/>
          </a:p>
        </p:txBody>
      </p:sp>
      <p:sp>
        <p:nvSpPr>
          <p:cNvPr id="162" name="TextBox 161"/>
          <p:cNvSpPr txBox="1"/>
          <p:nvPr/>
        </p:nvSpPr>
        <p:spPr>
          <a:xfrm>
            <a:off x="7483568" y="5543317"/>
            <a:ext cx="553357" cy="246221"/>
          </a:xfrm>
          <a:prstGeom prst="rect">
            <a:avLst/>
          </a:prstGeom>
          <a:noFill/>
        </p:spPr>
        <p:txBody>
          <a:bodyPr wrap="none" rtlCol="0">
            <a:spAutoFit/>
          </a:bodyPr>
          <a:lstStyle/>
          <a:p>
            <a:r>
              <a:rPr lang="en-US" sz="1000" dirty="0" smtClean="0"/>
              <a:t>done()</a:t>
            </a:r>
            <a:endParaRPr lang="en-US" sz="1000" dirty="0"/>
          </a:p>
        </p:txBody>
      </p:sp>
      <p:sp>
        <p:nvSpPr>
          <p:cNvPr id="163" name="TextBox 162"/>
          <p:cNvSpPr txBox="1"/>
          <p:nvPr/>
        </p:nvSpPr>
        <p:spPr>
          <a:xfrm>
            <a:off x="7483569" y="5905060"/>
            <a:ext cx="553357" cy="246221"/>
          </a:xfrm>
          <a:prstGeom prst="rect">
            <a:avLst/>
          </a:prstGeom>
          <a:noFill/>
        </p:spPr>
        <p:txBody>
          <a:bodyPr wrap="none" rtlCol="0">
            <a:spAutoFit/>
          </a:bodyPr>
          <a:lstStyle/>
          <a:p>
            <a:r>
              <a:rPr lang="en-US" sz="1000" dirty="0" smtClean="0"/>
              <a:t>done()</a:t>
            </a:r>
            <a:endParaRPr lang="en-US" sz="1000" dirty="0"/>
          </a:p>
        </p:txBody>
      </p:sp>
      <p:sp>
        <p:nvSpPr>
          <p:cNvPr id="164" name="TextBox 163"/>
          <p:cNvSpPr txBox="1"/>
          <p:nvPr/>
        </p:nvSpPr>
        <p:spPr>
          <a:xfrm>
            <a:off x="5192631" y="6218126"/>
            <a:ext cx="1343638" cy="261610"/>
          </a:xfrm>
          <a:prstGeom prst="rect">
            <a:avLst/>
          </a:prstGeom>
          <a:noFill/>
        </p:spPr>
        <p:txBody>
          <a:bodyPr wrap="none" rtlCol="0">
            <a:spAutoFit/>
          </a:bodyPr>
          <a:lstStyle/>
          <a:p>
            <a:r>
              <a:rPr lang="en-US" sz="1100" dirty="0" err="1" smtClean="0"/>
              <a:t>computeInfection</a:t>
            </a:r>
            <a:r>
              <a:rPr lang="en-US" sz="1100" dirty="0" smtClean="0"/>
              <a:t>()</a:t>
            </a:r>
            <a:endParaRPr lang="en-US" sz="1100" dirty="0"/>
          </a:p>
        </p:txBody>
      </p:sp>
      <p:cxnSp>
        <p:nvCxnSpPr>
          <p:cNvPr id="167" name="Straight Connector 166"/>
          <p:cNvCxnSpPr/>
          <p:nvPr/>
        </p:nvCxnSpPr>
        <p:spPr>
          <a:xfrm>
            <a:off x="8123507" y="4996307"/>
            <a:ext cx="0" cy="1266829"/>
          </a:xfrm>
          <a:prstGeom prst="line">
            <a:avLst/>
          </a:prstGeom>
        </p:spPr>
        <p:style>
          <a:lnRef idx="1">
            <a:schemeClr val="accent1"/>
          </a:lnRef>
          <a:fillRef idx="0">
            <a:schemeClr val="accent1"/>
          </a:fillRef>
          <a:effectRef idx="0">
            <a:schemeClr val="accent1"/>
          </a:effectRef>
          <a:fontRef idx="minor">
            <a:schemeClr val="tx1"/>
          </a:fontRef>
        </p:style>
      </p:cxnSp>
      <p:sp>
        <p:nvSpPr>
          <p:cNvPr id="168" name="Rounded Rectangle 167"/>
          <p:cNvSpPr/>
          <p:nvPr/>
        </p:nvSpPr>
        <p:spPr>
          <a:xfrm>
            <a:off x="8229600" y="5167323"/>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smtClean="0">
                <a:solidFill>
                  <a:schemeClr val="accent6">
                    <a:lumMod val="60000"/>
                    <a:lumOff val="40000"/>
                  </a:schemeClr>
                </a:solidFill>
              </a:rPr>
              <a:t>1</a:t>
            </a:r>
            <a:endParaRPr lang="en-US" sz="1000" b="1" dirty="0">
              <a:solidFill>
                <a:schemeClr val="accent6">
                  <a:lumMod val="60000"/>
                  <a:lumOff val="40000"/>
                </a:schemeClr>
              </a:solidFill>
            </a:endParaRPr>
          </a:p>
        </p:txBody>
      </p:sp>
      <p:sp>
        <p:nvSpPr>
          <p:cNvPr id="169" name="Rounded Rectangle 168"/>
          <p:cNvSpPr/>
          <p:nvPr/>
        </p:nvSpPr>
        <p:spPr>
          <a:xfrm>
            <a:off x="8229131" y="5510222"/>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a:solidFill>
                  <a:schemeClr val="accent6">
                    <a:lumMod val="60000"/>
                    <a:lumOff val="40000"/>
                  </a:schemeClr>
                </a:solidFill>
              </a:rPr>
              <a:t>2</a:t>
            </a:r>
            <a:endParaRPr lang="en-US" sz="1000" b="1" dirty="0">
              <a:solidFill>
                <a:schemeClr val="accent6">
                  <a:lumMod val="60000"/>
                  <a:lumOff val="40000"/>
                </a:schemeClr>
              </a:solidFill>
            </a:endParaRPr>
          </a:p>
        </p:txBody>
      </p:sp>
      <p:sp>
        <p:nvSpPr>
          <p:cNvPr id="170" name="Rounded Rectangle 169"/>
          <p:cNvSpPr/>
          <p:nvPr/>
        </p:nvSpPr>
        <p:spPr>
          <a:xfrm>
            <a:off x="8229600" y="5862648"/>
            <a:ext cx="469899" cy="3048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6">
                    <a:lumMod val="60000"/>
                    <a:lumOff val="40000"/>
                  </a:schemeClr>
                </a:solidFill>
              </a:rPr>
              <a:t>PM</a:t>
            </a:r>
            <a:r>
              <a:rPr lang="en-US" sz="800" b="1" dirty="0">
                <a:solidFill>
                  <a:schemeClr val="accent6">
                    <a:lumMod val="60000"/>
                    <a:lumOff val="40000"/>
                  </a:schemeClr>
                </a:solidFill>
              </a:rPr>
              <a:t>2</a:t>
            </a:r>
            <a:endParaRPr lang="en-US" sz="1000" b="1" dirty="0">
              <a:solidFill>
                <a:schemeClr val="accent6">
                  <a:lumMod val="60000"/>
                  <a:lumOff val="40000"/>
                </a:schemeClr>
              </a:solidFill>
            </a:endParaRPr>
          </a:p>
        </p:txBody>
      </p:sp>
      <p:sp>
        <p:nvSpPr>
          <p:cNvPr id="171" name="Rounded Rectangle 170"/>
          <p:cNvSpPr/>
          <p:nvPr/>
        </p:nvSpPr>
        <p:spPr>
          <a:xfrm>
            <a:off x="8516761" y="4752873"/>
            <a:ext cx="560183" cy="301752"/>
          </a:xfrm>
          <a:prstGeom prst="roundRect">
            <a:avLst/>
          </a:prstGeom>
          <a:solidFill>
            <a:srgbClr val="E5FFF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1">
                    <a:lumMod val="75000"/>
                  </a:schemeClr>
                </a:solidFill>
              </a:rPr>
              <a:t>main</a:t>
            </a:r>
            <a:endParaRPr lang="en-US" sz="900" b="1" dirty="0">
              <a:solidFill>
                <a:schemeClr val="accent1">
                  <a:lumMod val="75000"/>
                </a:schemeClr>
              </a:solidFill>
            </a:endParaRPr>
          </a:p>
        </p:txBody>
      </p:sp>
      <p:cxnSp>
        <p:nvCxnSpPr>
          <p:cNvPr id="173" name="Elbow Connector 172"/>
          <p:cNvCxnSpPr>
            <a:stCxn id="171" idx="2"/>
            <a:endCxn id="168" idx="3"/>
          </p:cNvCxnSpPr>
          <p:nvPr/>
        </p:nvCxnSpPr>
        <p:spPr>
          <a:xfrm rot="5400000">
            <a:off x="8615627" y="5138497"/>
            <a:ext cx="265098" cy="9735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171" idx="2"/>
            <a:endCxn id="169" idx="3"/>
          </p:cNvCxnSpPr>
          <p:nvPr/>
        </p:nvCxnSpPr>
        <p:spPr>
          <a:xfrm rot="5400000">
            <a:off x="8443944" y="5309712"/>
            <a:ext cx="607997" cy="978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71" idx="2"/>
            <a:endCxn id="170" idx="3"/>
          </p:cNvCxnSpPr>
          <p:nvPr/>
        </p:nvCxnSpPr>
        <p:spPr>
          <a:xfrm rot="5400000">
            <a:off x="8267965" y="5486159"/>
            <a:ext cx="960423" cy="9735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8123507" y="6211836"/>
            <a:ext cx="912429" cy="261610"/>
          </a:xfrm>
          <a:prstGeom prst="rect">
            <a:avLst/>
          </a:prstGeom>
          <a:solidFill>
            <a:schemeClr val="bg1"/>
          </a:solidFill>
        </p:spPr>
        <p:txBody>
          <a:bodyPr wrap="none" rtlCol="0">
            <a:spAutoFit/>
          </a:bodyPr>
          <a:lstStyle/>
          <a:p>
            <a:r>
              <a:rPr lang="en-US" sz="1100" dirty="0" err="1" smtClean="0"/>
              <a:t>endOfDay</a:t>
            </a:r>
            <a:r>
              <a:rPr lang="en-US" sz="1100" dirty="0" smtClean="0"/>
              <a:t>()</a:t>
            </a:r>
            <a:endParaRPr lang="en-US" sz="1100" dirty="0"/>
          </a:p>
        </p:txBody>
      </p:sp>
      <p:sp>
        <p:nvSpPr>
          <p:cNvPr id="73" name="Right Arrow 72"/>
          <p:cNvSpPr/>
          <p:nvPr/>
        </p:nvSpPr>
        <p:spPr>
          <a:xfrm>
            <a:off x="3501492" y="4667920"/>
            <a:ext cx="756886" cy="190712"/>
          </a:xfrm>
          <a:prstGeom prst="righ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133349" y="4578610"/>
            <a:ext cx="3377848" cy="369332"/>
          </a:xfrm>
          <a:prstGeom prst="rect">
            <a:avLst/>
          </a:prstGeom>
          <a:noFill/>
        </p:spPr>
        <p:txBody>
          <a:bodyPr wrap="none" rtlCol="0">
            <a:spAutoFit/>
          </a:bodyPr>
          <a:lstStyle/>
          <a:p>
            <a:r>
              <a:rPr lang="en-US" dirty="0" smtClean="0">
                <a:solidFill>
                  <a:srgbClr val="FF0066"/>
                </a:solidFill>
              </a:rPr>
              <a:t>Processing steps of an iteration</a:t>
            </a:r>
            <a:endParaRPr lang="en-US" dirty="0">
              <a:solidFill>
                <a:srgbClr val="FF0066"/>
              </a:solidFill>
            </a:endParaRPr>
          </a:p>
        </p:txBody>
      </p:sp>
      <p:sp>
        <p:nvSpPr>
          <p:cNvPr id="79" name="TextBox 78"/>
          <p:cNvSpPr txBox="1"/>
          <p:nvPr/>
        </p:nvSpPr>
        <p:spPr>
          <a:xfrm>
            <a:off x="1710168" y="6218126"/>
            <a:ext cx="1650260" cy="276999"/>
          </a:xfrm>
          <a:prstGeom prst="rect">
            <a:avLst/>
          </a:prstGeom>
          <a:noFill/>
        </p:spPr>
        <p:txBody>
          <a:bodyPr wrap="none" rtlCol="0">
            <a:spAutoFit/>
          </a:bodyPr>
          <a:lstStyle/>
          <a:p>
            <a:r>
              <a:rPr lang="en-US" sz="1200" dirty="0" smtClean="0"/>
              <a:t>Sync. by </a:t>
            </a:r>
            <a:r>
              <a:rPr lang="en-US" sz="1100" dirty="0" smtClean="0"/>
              <a:t>Charm’s</a:t>
            </a:r>
            <a:r>
              <a:rPr lang="en-US" sz="1200" dirty="0" smtClean="0"/>
              <a:t> CD</a:t>
            </a:r>
            <a:endParaRPr lang="en-US" sz="1200" dirty="0"/>
          </a:p>
        </p:txBody>
      </p:sp>
      <p:sp>
        <p:nvSpPr>
          <p:cNvPr id="145" name="TextBox 144"/>
          <p:cNvSpPr txBox="1"/>
          <p:nvPr/>
        </p:nvSpPr>
        <p:spPr>
          <a:xfrm>
            <a:off x="6525355" y="6222371"/>
            <a:ext cx="1650260" cy="276999"/>
          </a:xfrm>
          <a:prstGeom prst="rect">
            <a:avLst/>
          </a:prstGeom>
          <a:noFill/>
        </p:spPr>
        <p:txBody>
          <a:bodyPr wrap="none" rtlCol="0">
            <a:spAutoFit/>
          </a:bodyPr>
          <a:lstStyle/>
          <a:p>
            <a:r>
              <a:rPr lang="en-US" sz="1200" dirty="0" smtClean="0"/>
              <a:t>Sync. by </a:t>
            </a:r>
            <a:r>
              <a:rPr lang="en-US" sz="1100" dirty="0" smtClean="0"/>
              <a:t>Charm’s</a:t>
            </a:r>
            <a:r>
              <a:rPr lang="en-US" sz="1200" dirty="0" smtClean="0"/>
              <a:t> CD</a:t>
            </a:r>
            <a:endParaRPr lang="en-US" sz="1200" dirty="0"/>
          </a:p>
        </p:txBody>
      </p:sp>
    </p:spTree>
    <p:extLst>
      <p:ext uri="{BB962C8B-B14F-4D97-AF65-F5344CB8AC3E}">
        <p14:creationId xmlns:p14="http://schemas.microsoft.com/office/powerpoint/2010/main" val="37376350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488"/>
            <a:ext cx="8229600" cy="2877289"/>
          </a:xfrm>
        </p:spPr>
        <p:txBody>
          <a:bodyPr/>
          <a:lstStyle/>
          <a:p>
            <a:r>
              <a:rPr lang="en-US" sz="2000" dirty="0" smtClean="0"/>
              <a:t>P-L graph explicit, defines communication</a:t>
            </a:r>
          </a:p>
          <a:p>
            <a:r>
              <a:rPr lang="en-US" sz="2000" dirty="0" smtClean="0"/>
              <a:t>P-P graph implicit, defines computation, 50x more edges</a:t>
            </a:r>
          </a:p>
          <a:p>
            <a:r>
              <a:rPr lang="en-US" sz="2000" dirty="0" smtClean="0"/>
              <a:t>Both graphs evolve over time</a:t>
            </a:r>
          </a:p>
          <a:p>
            <a:r>
              <a:rPr lang="en-US" sz="2000" dirty="0" smtClean="0"/>
              <a:t>US Population</a:t>
            </a:r>
          </a:p>
          <a:p>
            <a:pPr lvl="1"/>
            <a:r>
              <a:rPr lang="en-US" sz="2000" dirty="0" smtClean="0"/>
              <a:t>270 million people, 70 million locations</a:t>
            </a:r>
          </a:p>
          <a:p>
            <a:pPr lvl="1"/>
            <a:r>
              <a:rPr lang="en-US" sz="2000" dirty="0" smtClean="0"/>
              <a:t>1.5 billion edges P-L graph</a:t>
            </a:r>
          </a:p>
          <a:p>
            <a:pPr lvl="1"/>
            <a:r>
              <a:rPr lang="en-US" sz="2000" dirty="0" smtClean="0"/>
              <a:t>~75 billion edges P-P graph (potential interactions/step)</a:t>
            </a:r>
          </a:p>
        </p:txBody>
      </p:sp>
      <p:sp>
        <p:nvSpPr>
          <p:cNvPr id="2" name="Title 1"/>
          <p:cNvSpPr>
            <a:spLocks noGrp="1"/>
          </p:cNvSpPr>
          <p:nvPr>
            <p:ph type="title"/>
          </p:nvPr>
        </p:nvSpPr>
        <p:spPr/>
        <p:txBody>
          <a:bodyPr/>
          <a:lstStyle/>
          <a:p>
            <a:r>
              <a:rPr lang="en-US" dirty="0" smtClean="0"/>
              <a:t>Data organization</a:t>
            </a:r>
            <a:endParaRPr lang="en-US" dirty="0"/>
          </a:p>
        </p:txBody>
      </p:sp>
      <p:pic>
        <p:nvPicPr>
          <p:cNvPr id="5" name="Picture 96" descr="bipartite.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57400" y="1337077"/>
            <a:ext cx="5111750"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pic>
      <p:sp>
        <p:nvSpPr>
          <p:cNvPr id="7" name="&quot;No&quot; Symbol 6"/>
          <p:cNvSpPr/>
          <p:nvPr/>
        </p:nvSpPr>
        <p:spPr>
          <a:xfrm>
            <a:off x="5889513" y="2204023"/>
            <a:ext cx="510508" cy="522989"/>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7977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700495" y="4146372"/>
            <a:ext cx="3965885" cy="2049651"/>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eaLnBrk="1" hangingPunct="1">
              <a:defRPr/>
            </a:pPr>
            <a:r>
              <a:rPr lang="en-US" dirty="0" smtClean="0"/>
              <a:t>Complex, Layered Interventions</a:t>
            </a:r>
          </a:p>
        </p:txBody>
      </p:sp>
      <p:graphicFrame>
        <p:nvGraphicFramePr>
          <p:cNvPr id="6" name="Table 5"/>
          <p:cNvGraphicFramePr>
            <a:graphicFrameLocks noGrp="1"/>
          </p:cNvGraphicFramePr>
          <p:nvPr>
            <p:extLst>
              <p:ext uri="{D42A27DB-BD31-4B8C-83A1-F6EECF244321}">
                <p14:modId xmlns:p14="http://schemas.microsoft.com/office/powerpoint/2010/main" val="2284987532"/>
              </p:ext>
            </p:extLst>
          </p:nvPr>
        </p:nvGraphicFramePr>
        <p:xfrm>
          <a:off x="589180" y="1351708"/>
          <a:ext cx="8077200" cy="2667000"/>
        </p:xfrm>
        <a:graphic>
          <a:graphicData uri="http://schemas.openxmlformats.org/drawingml/2006/table">
            <a:tbl>
              <a:tblPr firstRow="1" bandRow="1">
                <a:tableStyleId>{5C22544A-7EE6-4342-B048-85BDC9FD1C3A}</a:tableStyleId>
              </a:tblPr>
              <a:tblGrid>
                <a:gridCol w="1600200"/>
                <a:gridCol w="1600200"/>
                <a:gridCol w="1524000"/>
                <a:gridCol w="3352800"/>
              </a:tblGrid>
              <a:tr h="370840">
                <a:tc>
                  <a:txBody>
                    <a:bodyPr/>
                    <a:lstStyle/>
                    <a:p>
                      <a:pPr algn="ctr"/>
                      <a:r>
                        <a:rPr lang="en-US" sz="1800" dirty="0" smtClean="0">
                          <a:solidFill>
                            <a:schemeClr val="tx1"/>
                          </a:solidFill>
                        </a:rPr>
                        <a:t>Intervention</a:t>
                      </a:r>
                      <a:endParaRPr lang="en-US" sz="1800" dirty="0">
                        <a:solidFill>
                          <a:schemeClr val="tx1"/>
                        </a:solidFill>
                      </a:endParaRPr>
                    </a:p>
                  </a:txBody>
                  <a:tcPr/>
                </a:tc>
                <a:tc>
                  <a:txBody>
                    <a:bodyPr/>
                    <a:lstStyle/>
                    <a:p>
                      <a:pPr algn="ctr"/>
                      <a:r>
                        <a:rPr lang="en-US" sz="1800" dirty="0" smtClean="0">
                          <a:solidFill>
                            <a:schemeClr val="tx1"/>
                          </a:solidFill>
                        </a:rPr>
                        <a:t>Population</a:t>
                      </a:r>
                      <a:endParaRPr lang="en-US" sz="1800" dirty="0">
                        <a:solidFill>
                          <a:schemeClr val="tx1"/>
                        </a:solidFill>
                      </a:endParaRPr>
                    </a:p>
                  </a:txBody>
                  <a:tcPr/>
                </a:tc>
                <a:tc>
                  <a:txBody>
                    <a:bodyPr/>
                    <a:lstStyle/>
                    <a:p>
                      <a:pPr algn="ctr"/>
                      <a:r>
                        <a:rPr lang="en-US" sz="1800" dirty="0" smtClean="0">
                          <a:solidFill>
                            <a:schemeClr val="tx1"/>
                          </a:solidFill>
                        </a:rPr>
                        <a:t>Compliance</a:t>
                      </a:r>
                      <a:endParaRPr lang="en-US" sz="1800" dirty="0">
                        <a:solidFill>
                          <a:schemeClr val="tx1"/>
                        </a:solidFill>
                      </a:endParaRPr>
                    </a:p>
                  </a:txBody>
                  <a:tcPr/>
                </a:tc>
                <a:tc>
                  <a:txBody>
                    <a:bodyPr/>
                    <a:lstStyle/>
                    <a:p>
                      <a:pPr algn="ctr"/>
                      <a:r>
                        <a:rPr lang="en-US" sz="1800" dirty="0" smtClean="0">
                          <a:solidFill>
                            <a:schemeClr val="tx1"/>
                          </a:solidFill>
                        </a:rPr>
                        <a:t>When</a:t>
                      </a:r>
                      <a:endParaRPr lang="en-US" sz="1800" dirty="0">
                        <a:solidFill>
                          <a:schemeClr val="tx1"/>
                        </a:solidFill>
                      </a:endParaRPr>
                    </a:p>
                  </a:txBody>
                  <a:tcPr/>
                </a:tc>
              </a:tr>
              <a:tr h="914400">
                <a:tc>
                  <a:txBody>
                    <a:bodyPr/>
                    <a:lstStyle/>
                    <a:p>
                      <a:endParaRPr lang="en-US" sz="1800" dirty="0" smtClean="0"/>
                    </a:p>
                    <a:p>
                      <a:r>
                        <a:rPr lang="en-US" sz="1800" dirty="0" smtClean="0"/>
                        <a:t>Vaccination</a:t>
                      </a:r>
                      <a:endParaRPr lang="en-US" sz="1800" dirty="0"/>
                    </a:p>
                  </a:txBody>
                  <a:tcPr/>
                </a:tc>
                <a:tc>
                  <a:txBody>
                    <a:bodyPr/>
                    <a:lstStyle/>
                    <a:p>
                      <a:pPr algn="ctr"/>
                      <a:r>
                        <a:rPr lang="en-US" sz="1800" dirty="0" smtClean="0"/>
                        <a:t>Adult</a:t>
                      </a:r>
                    </a:p>
                    <a:p>
                      <a:pPr algn="ctr"/>
                      <a:r>
                        <a:rPr lang="en-US" sz="1800" dirty="0" smtClean="0"/>
                        <a:t>Children</a:t>
                      </a:r>
                    </a:p>
                    <a:p>
                      <a:pPr algn="ctr"/>
                      <a:r>
                        <a:rPr lang="en-US" sz="1800" dirty="0" err="1" smtClean="0"/>
                        <a:t>Crit</a:t>
                      </a:r>
                      <a:r>
                        <a:rPr lang="en-US" sz="1800" dirty="0" smtClean="0"/>
                        <a:t> Workers</a:t>
                      </a:r>
                      <a:endParaRPr lang="en-US" sz="1800" dirty="0"/>
                    </a:p>
                  </a:txBody>
                  <a:tcPr/>
                </a:tc>
                <a:tc>
                  <a:txBody>
                    <a:bodyPr/>
                    <a:lstStyle/>
                    <a:p>
                      <a:pPr algn="r"/>
                      <a:r>
                        <a:rPr lang="en-US" sz="1800" dirty="0" smtClean="0"/>
                        <a:t>25%</a:t>
                      </a:r>
                    </a:p>
                    <a:p>
                      <a:pPr algn="r"/>
                      <a:r>
                        <a:rPr lang="en-US" sz="1800" dirty="0" smtClean="0"/>
                        <a:t>60%</a:t>
                      </a:r>
                    </a:p>
                    <a:p>
                      <a:pPr algn="r"/>
                      <a:r>
                        <a:rPr lang="en-US" sz="1800" dirty="0" smtClean="0"/>
                        <a:t>100%</a:t>
                      </a:r>
                    </a:p>
                  </a:txBody>
                  <a:tcPr/>
                </a:tc>
                <a:tc>
                  <a:txBody>
                    <a:bodyPr/>
                    <a:lstStyle/>
                    <a:p>
                      <a:endParaRPr lang="en-US" sz="1800" dirty="0" smtClean="0"/>
                    </a:p>
                    <a:p>
                      <a:pPr algn="ctr"/>
                      <a:r>
                        <a:rPr lang="en-US" sz="1800" dirty="0" smtClean="0"/>
                        <a:t>Day 0</a:t>
                      </a:r>
                      <a:endParaRPr lang="en-US" sz="1800" dirty="0"/>
                    </a:p>
                  </a:txBody>
                  <a:tcPr/>
                </a:tc>
              </a:tr>
              <a:tr h="640080">
                <a:tc>
                  <a:txBody>
                    <a:bodyPr/>
                    <a:lstStyle/>
                    <a:p>
                      <a:r>
                        <a:rPr lang="en-US" sz="1800" dirty="0" smtClean="0"/>
                        <a:t>School</a:t>
                      </a:r>
                      <a:endParaRPr lang="en-US" sz="1800" dirty="0"/>
                    </a:p>
                  </a:txBody>
                  <a:tcPr/>
                </a:tc>
                <a:tc>
                  <a:txBody>
                    <a:bodyPr/>
                    <a:lstStyle/>
                    <a:p>
                      <a:pPr algn="ctr"/>
                      <a:r>
                        <a:rPr lang="en-US" sz="1800" dirty="0" smtClean="0"/>
                        <a:t>Closure</a:t>
                      </a:r>
                    </a:p>
                    <a:p>
                      <a:pPr algn="ctr"/>
                      <a:r>
                        <a:rPr lang="en-US" sz="1800" dirty="0" smtClean="0"/>
                        <a:t>Reopen</a:t>
                      </a:r>
                      <a:endParaRPr lang="en-US" sz="1800" dirty="0"/>
                    </a:p>
                  </a:txBody>
                  <a:tcPr/>
                </a:tc>
                <a:tc>
                  <a:txBody>
                    <a:bodyPr/>
                    <a:lstStyle/>
                    <a:p>
                      <a:pPr algn="r"/>
                      <a:r>
                        <a:rPr lang="en-US" sz="1800" dirty="0" smtClean="0"/>
                        <a:t>60%</a:t>
                      </a:r>
                      <a:endParaRPr lang="en-US" sz="1800" dirty="0"/>
                    </a:p>
                  </a:txBody>
                  <a:tcPr/>
                </a:tc>
                <a:tc>
                  <a:txBody>
                    <a:bodyPr/>
                    <a:lstStyle/>
                    <a:p>
                      <a:pPr algn="ctr"/>
                      <a:r>
                        <a:rPr lang="en-US" sz="1800" dirty="0" smtClean="0"/>
                        <a:t>1.0% Children diagnosed </a:t>
                      </a:r>
                    </a:p>
                    <a:p>
                      <a:pPr algn="ctr"/>
                      <a:r>
                        <a:rPr lang="en-US" sz="1800" dirty="0" smtClean="0"/>
                        <a:t>(by county)</a:t>
                      </a:r>
                      <a:endParaRPr lang="en-US" sz="1800" dirty="0"/>
                    </a:p>
                  </a:txBody>
                  <a:tcPr/>
                </a:tc>
              </a:tr>
              <a:tr h="370840">
                <a:tc>
                  <a:txBody>
                    <a:bodyPr/>
                    <a:lstStyle/>
                    <a:p>
                      <a:r>
                        <a:rPr lang="en-US" sz="1800" dirty="0" smtClean="0"/>
                        <a:t>Quarantine</a:t>
                      </a:r>
                      <a:endParaRPr lang="en-US" sz="1800" dirty="0"/>
                    </a:p>
                  </a:txBody>
                  <a:tcPr/>
                </a:tc>
                <a:tc>
                  <a:txBody>
                    <a:bodyPr/>
                    <a:lstStyle/>
                    <a:p>
                      <a:pPr algn="ctr"/>
                      <a:r>
                        <a:rPr lang="en-US" sz="1800" dirty="0" err="1" smtClean="0"/>
                        <a:t>Crit</a:t>
                      </a:r>
                      <a:r>
                        <a:rPr lang="en-US" sz="1800" dirty="0" smtClean="0"/>
                        <a:t> Workers</a:t>
                      </a:r>
                    </a:p>
                  </a:txBody>
                  <a:tcPr/>
                </a:tc>
                <a:tc>
                  <a:txBody>
                    <a:bodyPr/>
                    <a:lstStyle/>
                    <a:p>
                      <a:pPr algn="r"/>
                      <a:r>
                        <a:rPr lang="en-US" sz="1800" dirty="0" smtClean="0"/>
                        <a:t>100%</a:t>
                      </a:r>
                      <a:endParaRPr lang="en-US" sz="1800" dirty="0"/>
                    </a:p>
                  </a:txBody>
                  <a:tcPr/>
                </a:tc>
                <a:tc>
                  <a:txBody>
                    <a:bodyPr/>
                    <a:lstStyle/>
                    <a:p>
                      <a:pPr algn="ctr"/>
                      <a:r>
                        <a:rPr lang="en-US" sz="1800" dirty="0" smtClean="0"/>
                        <a:t>1.0% adults diagnosed</a:t>
                      </a:r>
                      <a:endParaRPr lang="en-US" sz="1800" dirty="0"/>
                    </a:p>
                  </a:txBody>
                  <a:tcPr/>
                </a:tc>
              </a:tr>
              <a:tr h="370840">
                <a:tc>
                  <a:txBody>
                    <a:bodyPr/>
                    <a:lstStyle/>
                    <a:p>
                      <a:r>
                        <a:rPr lang="en-US" sz="1800" dirty="0" smtClean="0"/>
                        <a:t>Self Isolate</a:t>
                      </a:r>
                      <a:endParaRPr lang="en-US" sz="1800" dirty="0"/>
                    </a:p>
                  </a:txBody>
                  <a:tcPr/>
                </a:tc>
                <a:tc>
                  <a:txBody>
                    <a:bodyPr/>
                    <a:lstStyle/>
                    <a:p>
                      <a:pPr algn="ctr"/>
                      <a:r>
                        <a:rPr lang="en-US" sz="1800" dirty="0" smtClean="0"/>
                        <a:t>All</a:t>
                      </a:r>
                    </a:p>
                  </a:txBody>
                  <a:tcPr/>
                </a:tc>
                <a:tc>
                  <a:txBody>
                    <a:bodyPr/>
                    <a:lstStyle/>
                    <a:p>
                      <a:pPr algn="r"/>
                      <a:r>
                        <a:rPr lang="en-US" sz="1800" dirty="0" smtClean="0"/>
                        <a:t>20%</a:t>
                      </a:r>
                      <a:endParaRPr lang="en-US" sz="1800" dirty="0"/>
                    </a:p>
                  </a:txBody>
                  <a:tcPr/>
                </a:tc>
                <a:tc>
                  <a:txBody>
                    <a:bodyPr/>
                    <a:lstStyle/>
                    <a:p>
                      <a:pPr algn="ctr"/>
                      <a:r>
                        <a:rPr lang="en-US" sz="1800" dirty="0" smtClean="0"/>
                        <a:t>2.5% adults diagnosed</a:t>
                      </a:r>
                      <a:endParaRPr lang="en-US" sz="1800" dirty="0"/>
                    </a:p>
                  </a:txBody>
                  <a:tcPr/>
                </a:tc>
              </a:tr>
            </a:tbl>
          </a:graphicData>
        </a:graphic>
      </p:graphicFrame>
      <p:sp>
        <p:nvSpPr>
          <p:cNvPr id="3" name="Rounded Rectangle 2"/>
          <p:cNvSpPr/>
          <p:nvPr/>
        </p:nvSpPr>
        <p:spPr>
          <a:xfrm>
            <a:off x="589180" y="4158824"/>
            <a:ext cx="3672376" cy="2049651"/>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44401" y="4146372"/>
            <a:ext cx="4092548" cy="2062103"/>
          </a:xfrm>
          <a:prstGeom prst="rect">
            <a:avLst/>
          </a:prstGeom>
        </p:spPr>
        <p:txBody>
          <a:bodyPr wrap="square">
            <a:spAutoFit/>
          </a:bodyPr>
          <a:lstStyle/>
          <a:p>
            <a:r>
              <a:rPr lang="en-US" sz="1600" dirty="0" smtClean="0"/>
              <a:t># stay home when symptomatic.  </a:t>
            </a:r>
          </a:p>
          <a:p>
            <a:r>
              <a:rPr lang="en-US" sz="1600" dirty="0" smtClean="0"/>
              <a:t>intervention symptomatic</a:t>
            </a:r>
          </a:p>
          <a:p>
            <a:r>
              <a:rPr lang="en-US" sz="1600" dirty="0" smtClean="0"/>
              <a:t>  set </a:t>
            </a:r>
            <a:r>
              <a:rPr lang="en-US" sz="1600" dirty="0" err="1" smtClean="0"/>
              <a:t>num_symptomatic</a:t>
            </a:r>
            <a:r>
              <a:rPr lang="en-US" sz="1600" dirty="0" smtClean="0"/>
              <a:t>++</a:t>
            </a:r>
          </a:p>
          <a:p>
            <a:r>
              <a:rPr lang="en-US" sz="1600" dirty="0" smtClean="0"/>
              <a:t>  apply diagnose with </a:t>
            </a:r>
            <a:r>
              <a:rPr lang="en-US" sz="1600" dirty="0" err="1" smtClean="0"/>
              <a:t>prob</a:t>
            </a:r>
            <a:r>
              <a:rPr lang="en-US" sz="1600" dirty="0" smtClean="0"/>
              <a:t>=0.60</a:t>
            </a:r>
          </a:p>
          <a:p>
            <a:r>
              <a:rPr lang="en-US" sz="1600" dirty="0" smtClean="0"/>
              <a:t>  schedule </a:t>
            </a:r>
            <a:r>
              <a:rPr lang="en-US" sz="1600" dirty="0" err="1" smtClean="0"/>
              <a:t>stayhome</a:t>
            </a:r>
            <a:r>
              <a:rPr lang="en-US" sz="1600" dirty="0" smtClean="0"/>
              <a:t> 3</a:t>
            </a:r>
          </a:p>
          <a:p>
            <a:endParaRPr lang="en-US" sz="1600" dirty="0"/>
          </a:p>
          <a:p>
            <a:r>
              <a:rPr lang="en-US" sz="1600" dirty="0" smtClean="0"/>
              <a:t>trigger </a:t>
            </a:r>
            <a:r>
              <a:rPr lang="en-US" sz="1600" dirty="0" err="1" smtClean="0"/>
              <a:t>disease.symptom</a:t>
            </a:r>
            <a:r>
              <a:rPr lang="en-US" sz="1600" dirty="0" smtClean="0"/>
              <a:t> &gt;= 2</a:t>
            </a:r>
          </a:p>
          <a:p>
            <a:r>
              <a:rPr lang="en-US" sz="1600" dirty="0"/>
              <a:t>	</a:t>
            </a:r>
            <a:r>
              <a:rPr lang="en-US" sz="1600" dirty="0" smtClean="0"/>
              <a:t>apply symptomatic</a:t>
            </a:r>
          </a:p>
        </p:txBody>
      </p:sp>
      <p:sp>
        <p:nvSpPr>
          <p:cNvPr id="8" name="Rectangle 7"/>
          <p:cNvSpPr/>
          <p:nvPr/>
        </p:nvSpPr>
        <p:spPr>
          <a:xfrm>
            <a:off x="4883938" y="4158824"/>
            <a:ext cx="4092548" cy="1815882"/>
          </a:xfrm>
          <a:prstGeom prst="rect">
            <a:avLst/>
          </a:prstGeom>
        </p:spPr>
        <p:txBody>
          <a:bodyPr wrap="square">
            <a:spAutoFit/>
          </a:bodyPr>
          <a:lstStyle/>
          <a:p>
            <a:r>
              <a:rPr lang="en-US" sz="1600" dirty="0" smtClean="0"/>
              <a:t># vaccinate 25% of adults</a:t>
            </a:r>
          </a:p>
          <a:p>
            <a:r>
              <a:rPr lang="en-US" sz="1600" dirty="0" smtClean="0"/>
              <a:t>intervention </a:t>
            </a:r>
            <a:r>
              <a:rPr lang="en-US" sz="1600" dirty="0" err="1" smtClean="0"/>
              <a:t>vaccinate_adult</a:t>
            </a:r>
            <a:endParaRPr lang="en-US" sz="1600" dirty="0" smtClean="0"/>
          </a:p>
          <a:p>
            <a:r>
              <a:rPr lang="en-US" sz="1600" dirty="0" smtClean="0"/>
              <a:t>	treat vaccine</a:t>
            </a:r>
          </a:p>
          <a:p>
            <a:r>
              <a:rPr lang="en-US" sz="1600" dirty="0"/>
              <a:t>	</a:t>
            </a:r>
            <a:r>
              <a:rPr lang="en-US" sz="1600" dirty="0" smtClean="0"/>
              <a:t>set </a:t>
            </a:r>
            <a:r>
              <a:rPr lang="en-US" sz="1600" dirty="0" err="1" smtClean="0"/>
              <a:t>num_vac_adult</a:t>
            </a:r>
            <a:r>
              <a:rPr lang="en-US" sz="1600" dirty="0" smtClean="0"/>
              <a:t>++</a:t>
            </a:r>
          </a:p>
          <a:p>
            <a:r>
              <a:rPr lang="en-US" sz="1600" dirty="0"/>
              <a:t>	</a:t>
            </a:r>
            <a:endParaRPr lang="en-US" sz="1600" dirty="0" smtClean="0"/>
          </a:p>
          <a:p>
            <a:r>
              <a:rPr lang="en-US" sz="1600" dirty="0" smtClean="0"/>
              <a:t>trigger </a:t>
            </a:r>
            <a:r>
              <a:rPr lang="en-US" sz="1600" dirty="0" err="1" smtClean="0"/>
              <a:t>person.age</a:t>
            </a:r>
            <a:r>
              <a:rPr lang="en-US" sz="1600" dirty="0" smtClean="0"/>
              <a:t> &gt; 18</a:t>
            </a:r>
          </a:p>
          <a:p>
            <a:r>
              <a:rPr lang="en-US" sz="1600" dirty="0" smtClean="0"/>
              <a:t>  apply </a:t>
            </a:r>
            <a:r>
              <a:rPr lang="en-US" sz="1600" dirty="0" err="1" smtClean="0"/>
              <a:t>vaccinate_adult</a:t>
            </a:r>
            <a:r>
              <a:rPr lang="en-US" sz="1600" dirty="0" smtClean="0"/>
              <a:t> with </a:t>
            </a:r>
            <a:r>
              <a:rPr lang="en-US" sz="1600" dirty="0" err="1" smtClean="0"/>
              <a:t>prob</a:t>
            </a:r>
            <a:r>
              <a:rPr lang="en-US" sz="1600" dirty="0" smtClean="0"/>
              <a:t>=0.25</a:t>
            </a:r>
            <a:endParaRPr lang="en-US" sz="1600" dirty="0"/>
          </a:p>
        </p:txBody>
      </p:sp>
    </p:spTree>
    <p:extLst>
      <p:ext uri="{BB962C8B-B14F-4D97-AF65-F5344CB8AC3E}">
        <p14:creationId xmlns:p14="http://schemas.microsoft.com/office/powerpoint/2010/main" val="3468021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Interventions</a:t>
            </a:r>
            <a:endParaRPr lang="en-US" dirty="0"/>
          </a:p>
        </p:txBody>
      </p:sp>
      <p:pic>
        <p:nvPicPr>
          <p:cNvPr id="3" name="Picture 6" descr="dailyinf-annotated.pd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4525" y="1327897"/>
            <a:ext cx="46101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schoolClosureSorted.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4400" y="4109197"/>
            <a:ext cx="3962400" cy="235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542280"/>
      </p:ext>
    </p:extLst>
  </p:cSld>
  <p:clrMapOvr>
    <a:masterClrMapping/>
  </p:clrMapOvr>
</p:sld>
</file>

<file path=ppt/theme/theme1.xml><?xml version="1.0" encoding="utf-8"?>
<a:theme xmlns:a="http://schemas.openxmlformats.org/drawingml/2006/main" name="NDSS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NDSSL Template.potx</Template>
  <TotalTime>1417</TotalTime>
  <Words>1486</Words>
  <Application>Microsoft Macintosh PowerPoint</Application>
  <PresentationFormat>On-screen Show (4:3)</PresentationFormat>
  <Paragraphs>279</Paragraphs>
  <Slides>21</Slides>
  <Notes>12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ＭＳ Ｐゴシック</vt:lpstr>
      <vt:lpstr>Verdana</vt:lpstr>
      <vt:lpstr>Calibri</vt:lpstr>
      <vt:lpstr>NDSSL Template</vt:lpstr>
      <vt:lpstr>Scaling Agent-based Simulation of Contagion Diffusion over Dynamic Networks on Petascale Machines</vt:lpstr>
      <vt:lpstr>Contagion Diffusion</vt:lpstr>
      <vt:lpstr>EpiSimdemics</vt:lpstr>
      <vt:lpstr>Example Person-Person Graph</vt:lpstr>
      <vt:lpstr>EpiSimdemics Algorithm</vt:lpstr>
      <vt:lpstr>Charm Implementation</vt:lpstr>
      <vt:lpstr>Data organization</vt:lpstr>
      <vt:lpstr>Complex, Layered Interventions</vt:lpstr>
      <vt:lpstr>Effects of Interventions</vt:lpstr>
      <vt:lpstr>BlueWaters Setup</vt:lpstr>
      <vt:lpstr>Weak Scaling</vt:lpstr>
      <vt:lpstr>Location Granularity</vt:lpstr>
      <vt:lpstr>Scaling for US Population</vt:lpstr>
      <vt:lpstr>Static Partitioning</vt:lpstr>
      <vt:lpstr>Static Partitioning - Results</vt:lpstr>
      <vt:lpstr>Message Volume</vt:lpstr>
      <vt:lpstr>Graph Sparsification</vt:lpstr>
      <vt:lpstr>Impact of GPU Acceleration on Execution Profile</vt:lpstr>
      <vt:lpstr>GPU-CharmSimdemics Scenarios</vt:lpstr>
      <vt:lpstr>Future Work</vt:lpstr>
      <vt:lpstr>Acknowledgements</vt:lpstr>
    </vt:vector>
  </TitlesOfParts>
  <Company>Mountain Lumber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 Walker</dc:creator>
  <cp:lastModifiedBy>Keith Bisset</cp:lastModifiedBy>
  <cp:revision>31</cp:revision>
  <dcterms:created xsi:type="dcterms:W3CDTF">2012-10-11T22:54:13Z</dcterms:created>
  <dcterms:modified xsi:type="dcterms:W3CDTF">2013-04-16T18:10:26Z</dcterms:modified>
</cp:coreProperties>
</file>