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78" r:id="rId3"/>
    <p:sldId id="279" r:id="rId4"/>
    <p:sldId id="258" r:id="rId5"/>
    <p:sldId id="261" r:id="rId6"/>
    <p:sldId id="259" r:id="rId7"/>
    <p:sldId id="280" r:id="rId8"/>
    <p:sldId id="260" r:id="rId9"/>
    <p:sldId id="289" r:id="rId10"/>
    <p:sldId id="285" r:id="rId11"/>
    <p:sldId id="266" r:id="rId12"/>
    <p:sldId id="281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82" r:id="rId21"/>
    <p:sldId id="284" r:id="rId22"/>
    <p:sldId id="273" r:id="rId23"/>
    <p:sldId id="290" r:id="rId24"/>
    <p:sldId id="288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94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F6D92-7983-4AC8-A965-8E6D4CA475F9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58FE8-08ED-4176-9DA1-2C099A6D9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5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73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8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2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8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8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9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20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58FE8-08ED-4176-9DA1-2C099A6D9B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6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0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8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5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6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0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7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6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8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3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B1347-3C36-4DDE-98C2-8250E22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5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Scalable Algorithms for Structured Adaptive Mesh Refinement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Akhil</a:t>
            </a:r>
            <a:r>
              <a:rPr lang="en-US" b="1" i="1" dirty="0" smtClean="0">
                <a:solidFill>
                  <a:schemeClr val="tx1"/>
                </a:solidFill>
              </a:rPr>
              <a:t> Langer</a:t>
            </a:r>
            <a:r>
              <a:rPr lang="en-US" i="1" dirty="0" smtClean="0">
                <a:solidFill>
                  <a:schemeClr val="tx1"/>
                </a:solidFill>
              </a:rPr>
              <a:t>, Jonathan </a:t>
            </a:r>
            <a:r>
              <a:rPr lang="en-US" i="1" dirty="0" err="1" smtClean="0">
                <a:solidFill>
                  <a:schemeClr val="tx1"/>
                </a:solidFill>
              </a:rPr>
              <a:t>Lifflander</a:t>
            </a:r>
            <a:r>
              <a:rPr lang="en-US" i="1" dirty="0" smtClean="0">
                <a:solidFill>
                  <a:schemeClr val="tx1"/>
                </a:solidFill>
              </a:rPr>
              <a:t>, Phil Miller, </a:t>
            </a:r>
            <a:r>
              <a:rPr lang="en-US" i="1" dirty="0" err="1" smtClean="0">
                <a:solidFill>
                  <a:schemeClr val="tx1"/>
                </a:solidFill>
              </a:rPr>
              <a:t>Laxmikant</a:t>
            </a:r>
            <a:r>
              <a:rPr lang="en-US" i="1" dirty="0" smtClean="0">
                <a:solidFill>
                  <a:schemeClr val="tx1"/>
                </a:solidFill>
              </a:rPr>
              <a:t> Kale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Programming Laboratory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Illinois at Urbana-Champaign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err="1" smtClean="0">
                <a:solidFill>
                  <a:schemeClr val="tx1"/>
                </a:solidFill>
              </a:rPr>
              <a:t>Kuo-Chuan</a:t>
            </a:r>
            <a:r>
              <a:rPr lang="en-US" i="1" dirty="0" smtClean="0">
                <a:solidFill>
                  <a:schemeClr val="tx1"/>
                </a:solidFill>
              </a:rPr>
              <a:t> Pan, Paul Ricker</a:t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Astronomy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Illinois at Urbana-Champaign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4" descr="http://charm.cs.illinois.edu/charmWorkshop/images/WebGraphic_WithoutSlas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charm.cs.illinois.edu/charmWorkshop/images/WebGraphic_WithoutSl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10200"/>
            <a:ext cx="38862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10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28800"/>
            <a:ext cx="5029199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1905000"/>
            <a:ext cx="3712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 set of blocks assigned to a </a:t>
            </a:r>
            <a:r>
              <a:rPr lang="en-US" dirty="0" smtClean="0"/>
              <a:t>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space-filling curves for load balancing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Traditional Approach</a:t>
            </a:r>
          </a:p>
          <a:p>
            <a:r>
              <a:rPr lang="en-US" sz="2200" i="1" dirty="0" smtClean="0"/>
              <a:t>Typical Implementations</a:t>
            </a:r>
            <a:endParaRPr lang="en-US" sz="2200" i="1" dirty="0"/>
          </a:p>
        </p:txBody>
      </p:sp>
      <p:pic>
        <p:nvPicPr>
          <p:cNvPr id="1026" name="Picture 2" descr="http://ars.els-cdn.com/content/image/1-s2.0-S0021999110004705-g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2452130" cy="243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2800" dirty="0" smtClean="0"/>
                  <a:t>Adaptive Mesh Restructuring</a:t>
                </a:r>
              </a:p>
              <a:p>
                <a:pPr lvl="1"/>
                <a:r>
                  <a:rPr lang="en-US" sz="2600" dirty="0" smtClean="0"/>
                  <a:t>Tree meta-data replicated on each process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(#</m:t>
                    </m:r>
                    <m:r>
                      <a:rPr lang="en-US" i="1" dirty="0" smtClean="0">
                        <a:latin typeface="Cambria Math"/>
                      </a:rPr>
                      <m:t>𝑏𝑙𝑜𝑐𝑘𝑠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memory per-process</a:t>
                </a:r>
              </a:p>
              <a:p>
                <a:pPr lvl="2"/>
                <a:r>
                  <a:rPr lang="en-US" dirty="0" smtClean="0"/>
                  <a:t>High memory footprint</a:t>
                </a:r>
              </a:p>
              <a:p>
                <a:pPr lvl="1"/>
                <a:r>
                  <a:rPr lang="en-US" sz="2600" dirty="0" smtClean="0"/>
                  <a:t>Level-by-level restructuring</a:t>
                </a:r>
              </a:p>
              <a:p>
                <a:pPr lvl="2"/>
                <a:r>
                  <a:rPr lang="en-US" sz="2200" dirty="0" smtClean="0"/>
                  <a:t>ripple propagation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reductions </a:t>
                </a:r>
              </a:p>
              <a:p>
                <a:pPr lvl="2"/>
                <a:endParaRPr lang="en-US" dirty="0" smtClean="0"/>
              </a:p>
              <a:p>
                <a:r>
                  <a:rPr lang="en-US" sz="2800" dirty="0" smtClean="0"/>
                  <a:t>Load balancing</a:t>
                </a:r>
              </a:p>
              <a:p>
                <a:pPr lvl="1"/>
                <a:r>
                  <a:rPr lang="en-US" sz="2600" dirty="0" smtClean="0"/>
                  <a:t>Centralized Load Balancing takes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𝑂</m:t>
                    </m:r>
                    <m:r>
                      <a:rPr lang="en-US" sz="2600" i="1" dirty="0" smtClean="0">
                        <a:latin typeface="Cambria Math"/>
                      </a:rPr>
                      <m:t>(#</m:t>
                    </m:r>
                    <m:r>
                      <a:rPr lang="en-US" sz="2600" i="1" dirty="0" smtClean="0">
                        <a:latin typeface="Cambria Math"/>
                      </a:rPr>
                      <m:t>𝑏𝑙𝑜𝑐𝑘𝑠</m:t>
                    </m:r>
                    <m:r>
                      <a:rPr lang="en-US" sz="26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600" dirty="0" smtClean="0"/>
                  <a:t>time and memory</a:t>
                </a:r>
              </a:p>
              <a:p>
                <a:pPr lvl="1"/>
                <a:endParaRPr lang="en-US" dirty="0" smtClean="0"/>
              </a:p>
              <a:p>
                <a:r>
                  <a:rPr lang="en-US" sz="2800" dirty="0" smtClean="0"/>
                  <a:t>Does not allow coarsening of sibling blocks residing on different processors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2"/>
                <a:stretch>
                  <a:fillRect l="-963" t="-2561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Traditional Approach</a:t>
            </a:r>
          </a:p>
          <a:p>
            <a:r>
              <a:rPr lang="en-US" sz="2200" i="1" dirty="0" smtClean="0"/>
              <a:t>Disadvantages</a:t>
            </a:r>
            <a:endParaRPr lang="en-US" sz="2200" i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806996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2057400"/>
            <a:ext cx="3581400" cy="342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O(#blocks) memory per-process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4267200"/>
            <a:ext cx="1447800" cy="342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bg1"/>
                </a:solidFill>
              </a:rPr>
              <a:t>O(#blocks)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3771900"/>
            <a:ext cx="3581400" cy="342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Memory bottlenecks!!!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0200" y="3314700"/>
            <a:ext cx="1790700" cy="342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dirty="0" smtClean="0">
                <a:solidFill>
                  <a:schemeClr val="bg1"/>
                </a:solidFill>
              </a:rPr>
              <a:t>O(d) reductions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3771900"/>
            <a:ext cx="3581400" cy="342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Synchronization overheads!!!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1" grpId="0" animBg="1"/>
      <p:bldP spid="11" grpId="1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1915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800600"/>
            <a:ext cx="91440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5334000"/>
            <a:ext cx="8229600" cy="3810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Experimental Results/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9857" y="12954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/>
                </a:solidFill>
              </a:rPr>
              <a:t>Introduction to Adaptive Mesh Refinement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9857" y="1828800"/>
            <a:ext cx="8229600" cy="138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Traditional Approach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Existing Frameworks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Algorithm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Disadvantages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9857" y="3352800"/>
            <a:ext cx="82296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New Scalable Approach</a:t>
            </a:r>
          </a:p>
          <a:p>
            <a:pPr lvl="1"/>
            <a:r>
              <a:rPr lang="en-US" dirty="0" smtClean="0"/>
              <a:t>Doing it the Charm++ way</a:t>
            </a:r>
          </a:p>
          <a:p>
            <a:pPr lvl="1"/>
            <a:r>
              <a:rPr lang="en-US" dirty="0" smtClean="0"/>
              <a:t>The Mesh Restructuring Algorithm</a:t>
            </a:r>
          </a:p>
          <a:p>
            <a:pPr lvl="1"/>
            <a:r>
              <a:rPr lang="en-US" dirty="0" smtClean="0"/>
              <a:t>Dynamic Distributed Load Balancing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9857" y="4800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/>
                </a:solidFill>
              </a:rPr>
              <a:t>Comparison with Traditional Approach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8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Instead of processes, promote individual blocks to first class entities </a:t>
            </a:r>
          </a:p>
          <a:p>
            <a:pPr lvl="1"/>
            <a:r>
              <a:rPr lang="en-US" sz="2000" dirty="0" err="1" smtClean="0"/>
              <a:t>chare</a:t>
            </a:r>
            <a:r>
              <a:rPr lang="en-US" sz="2000" dirty="0" smtClean="0"/>
              <a:t> array with custom indices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err="1" smtClean="0"/>
              <a:t>chare</a:t>
            </a:r>
            <a:r>
              <a:rPr lang="en-US" sz="2000" dirty="0" smtClean="0"/>
              <a:t> corresponds to a block</a:t>
            </a:r>
          </a:p>
          <a:p>
            <a:pPr lvl="1"/>
            <a:r>
              <a:rPr lang="en-US" sz="2000" dirty="0" smtClean="0"/>
              <a:t>A block is now the end point of communication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Scalable Approach</a:t>
            </a:r>
          </a:p>
          <a:p>
            <a:r>
              <a:rPr lang="en-US" sz="2200" i="1" dirty="0" smtClean="0"/>
              <a:t>Doing it the Charm++ way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66396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93038" cy="4800600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 smtClean="0"/>
              <a:t>Block Naming</a:t>
            </a:r>
            <a:endParaRPr lang="en-US" sz="2200" dirty="0"/>
          </a:p>
          <a:p>
            <a:pPr lvl="1"/>
            <a:r>
              <a:rPr lang="en-US" sz="2000" dirty="0" err="1"/>
              <a:t>Bitvector</a:t>
            </a:r>
            <a:r>
              <a:rPr lang="en-US" sz="2000" dirty="0"/>
              <a:t> describing path from root to block’s node</a:t>
            </a:r>
          </a:p>
          <a:p>
            <a:pPr lvl="1"/>
            <a:r>
              <a:rPr lang="en-US" sz="2000" dirty="0"/>
              <a:t>One bit per dimension at each level</a:t>
            </a:r>
          </a:p>
          <a:p>
            <a:pPr lvl="1"/>
            <a:r>
              <a:rPr lang="en-US" sz="2000" dirty="0"/>
              <a:t>Easy to compute parent, children, </a:t>
            </a:r>
            <a:r>
              <a:rPr lang="en-US" sz="2000" dirty="0" smtClean="0"/>
              <a:t>siblings </a:t>
            </a:r>
          </a:p>
          <a:p>
            <a:pPr lvl="2"/>
            <a:r>
              <a:rPr lang="en-US" sz="1600" dirty="0" smtClean="0"/>
              <a:t>using bit manipulation</a:t>
            </a:r>
          </a:p>
          <a:p>
            <a:pPr lvl="1"/>
            <a:endParaRPr lang="en-US" sz="2000" dirty="0"/>
          </a:p>
          <a:p>
            <a:r>
              <a:rPr lang="en-US" sz="2200" dirty="0" smtClean="0"/>
              <a:t>Block acts </a:t>
            </a:r>
            <a:r>
              <a:rPr lang="en-US" sz="2200" dirty="0"/>
              <a:t>as a virtual </a:t>
            </a:r>
            <a:r>
              <a:rPr lang="en-US" sz="2200" dirty="0" smtClean="0"/>
              <a:t>processor</a:t>
            </a:r>
          </a:p>
          <a:p>
            <a:pPr lvl="1"/>
            <a:r>
              <a:rPr lang="en-US" sz="2000" dirty="0" smtClean="0"/>
              <a:t>Run time handles communication between arbitrary blocks</a:t>
            </a:r>
            <a:endParaRPr lang="en-US" sz="2000" dirty="0"/>
          </a:p>
          <a:p>
            <a:pPr lvl="1"/>
            <a:r>
              <a:rPr lang="en-US" sz="2000" dirty="0"/>
              <a:t>overlap of computation with communication </a:t>
            </a:r>
            <a:r>
              <a:rPr lang="en-US" sz="2000" dirty="0" smtClean="0"/>
              <a:t>of </a:t>
            </a:r>
            <a:r>
              <a:rPr lang="en-US" sz="2000" dirty="0"/>
              <a:t>other blocks on same physical </a:t>
            </a:r>
            <a:r>
              <a:rPr lang="en-US" sz="2000" dirty="0" smtClean="0"/>
              <a:t>process</a:t>
            </a:r>
          </a:p>
          <a:p>
            <a:pPr lvl="1"/>
            <a:endParaRPr lang="en-US" sz="2000" dirty="0"/>
          </a:p>
          <a:p>
            <a:r>
              <a:rPr lang="en-US" sz="2200" dirty="0"/>
              <a:t>Dynamic placement of </a:t>
            </a:r>
            <a:r>
              <a:rPr lang="en-US" sz="2200" dirty="0" smtClean="0"/>
              <a:t>blocks (</a:t>
            </a:r>
            <a:r>
              <a:rPr lang="en-US" sz="2200" dirty="0" err="1" smtClean="0"/>
              <a:t>chares</a:t>
            </a:r>
            <a:r>
              <a:rPr lang="en-US" sz="2200" dirty="0" smtClean="0"/>
              <a:t>) </a:t>
            </a:r>
            <a:r>
              <a:rPr lang="en-US" sz="2200" dirty="0"/>
              <a:t>on processes</a:t>
            </a:r>
          </a:p>
          <a:p>
            <a:pPr lvl="1"/>
            <a:r>
              <a:rPr lang="en-US" sz="2000" dirty="0"/>
              <a:t>Facilitates dynamic load </a:t>
            </a:r>
            <a:r>
              <a:rPr lang="en-US" sz="2000" dirty="0" smtClean="0"/>
              <a:t>balancing</a:t>
            </a:r>
          </a:p>
          <a:p>
            <a:pPr lvl="1"/>
            <a:endParaRPr lang="en-US" sz="2000" dirty="0"/>
          </a:p>
          <a:p>
            <a:r>
              <a:rPr lang="en-US" sz="2200" dirty="0" smtClean="0"/>
              <a:t>Block is a unit </a:t>
            </a:r>
            <a:r>
              <a:rPr lang="en-US" sz="2200" dirty="0"/>
              <a:t>of algorithm expression</a:t>
            </a:r>
          </a:p>
          <a:p>
            <a:pPr lvl="1"/>
            <a:r>
              <a:rPr lang="en-US" sz="2000" dirty="0"/>
              <a:t>Simplifies implementation complexity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Scalable Approach</a:t>
            </a:r>
          </a:p>
          <a:p>
            <a:r>
              <a:rPr lang="en-US" sz="2200" i="1" dirty="0" smtClean="0"/>
              <a:t>Doing it the Charm++ way</a:t>
            </a:r>
            <a:endParaRPr lang="en-US" sz="2200" i="1" dirty="0"/>
          </a:p>
        </p:txBody>
      </p:sp>
      <p:sp>
        <p:nvSpPr>
          <p:cNvPr id="2" name="Oval 1"/>
          <p:cNvSpPr/>
          <p:nvPr/>
        </p:nvSpPr>
        <p:spPr>
          <a:xfrm>
            <a:off x="7772400" y="152400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82000" y="213360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62800" y="213360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67600" y="274320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58000" y="274320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77200" y="274320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686800" y="2743200"/>
            <a:ext cx="304800" cy="304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2" idx="3"/>
            <a:endCxn id="10" idx="7"/>
          </p:cNvCxnSpPr>
          <p:nvPr/>
        </p:nvCxnSpPr>
        <p:spPr>
          <a:xfrm flipH="1">
            <a:off x="7422963" y="1784163"/>
            <a:ext cx="394074" cy="394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 flipH="1">
            <a:off x="7010400" y="2393763"/>
            <a:ext cx="197037" cy="349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5"/>
            <a:endCxn id="11" idx="0"/>
          </p:cNvCxnSpPr>
          <p:nvPr/>
        </p:nvCxnSpPr>
        <p:spPr>
          <a:xfrm>
            <a:off x="7422963" y="2393763"/>
            <a:ext cx="197037" cy="349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5"/>
            <a:endCxn id="9" idx="1"/>
          </p:cNvCxnSpPr>
          <p:nvPr/>
        </p:nvCxnSpPr>
        <p:spPr>
          <a:xfrm>
            <a:off x="8032563" y="1784163"/>
            <a:ext cx="394074" cy="3940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3"/>
            <a:endCxn id="13" idx="0"/>
          </p:cNvCxnSpPr>
          <p:nvPr/>
        </p:nvCxnSpPr>
        <p:spPr>
          <a:xfrm flipH="1">
            <a:off x="8229600" y="2393763"/>
            <a:ext cx="197037" cy="349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5"/>
            <a:endCxn id="14" idx="0"/>
          </p:cNvCxnSpPr>
          <p:nvPr/>
        </p:nvCxnSpPr>
        <p:spPr>
          <a:xfrm>
            <a:off x="8642163" y="2393763"/>
            <a:ext cx="197037" cy="349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45281" y="1688068"/>
            <a:ext cx="25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153400" y="1688068"/>
            <a:ext cx="25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50238" y="228600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001001" y="228600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543800" y="228600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686800" y="2286000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315200" y="3625596"/>
            <a:ext cx="1326963" cy="1143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529642" y="3706368"/>
            <a:ext cx="412563" cy="4084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077200" y="3706368"/>
            <a:ext cx="419098" cy="4084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37305" y="3276600"/>
            <a:ext cx="708119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7422963" y="4237940"/>
            <a:ext cx="165025" cy="1633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7200" y="4197096"/>
            <a:ext cx="412563" cy="4084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7422963" y="4114800"/>
            <a:ext cx="273237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50238" y="5029200"/>
            <a:ext cx="1174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computing</a:t>
            </a:r>
            <a:endParaRPr lang="en-US" sz="1600" dirty="0"/>
          </a:p>
        </p:txBody>
      </p:sp>
      <p:cxnSp>
        <p:nvCxnSpPr>
          <p:cNvPr id="50" name="Straight Arrow Connector 49"/>
          <p:cNvCxnSpPr>
            <a:stCxn id="36" idx="4"/>
          </p:cNvCxnSpPr>
          <p:nvPr/>
        </p:nvCxnSpPr>
        <p:spPr>
          <a:xfrm flipH="1">
            <a:off x="8278859" y="4114800"/>
            <a:ext cx="7890" cy="10836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817038" y="5216765"/>
            <a:ext cx="117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Waiting for boundary layers</a:t>
            </a:r>
            <a:endParaRPr lang="en-US" sz="1600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697499" y="4237940"/>
            <a:ext cx="165025" cy="1633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7422963" y="4542740"/>
            <a:ext cx="165025" cy="1633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7697498" y="4531768"/>
            <a:ext cx="165025" cy="16337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00" y="1219200"/>
            <a:ext cx="8229600" cy="2849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Based on local error estimate, each block makes one of the following decisions: </a:t>
            </a:r>
            <a:r>
              <a:rPr lang="en-US" sz="2000" i="1" dirty="0" smtClean="0"/>
              <a:t>refine, coarse or stay</a:t>
            </a:r>
          </a:p>
          <a:p>
            <a:r>
              <a:rPr lang="en-US" sz="2000" i="1" dirty="0" smtClean="0"/>
              <a:t>refine </a:t>
            </a:r>
            <a:r>
              <a:rPr lang="en-US" sz="2000" dirty="0" smtClean="0"/>
              <a:t>and </a:t>
            </a:r>
            <a:r>
              <a:rPr lang="en-US" sz="2000" i="1" dirty="0" smtClean="0"/>
              <a:t>stay </a:t>
            </a:r>
            <a:r>
              <a:rPr lang="en-US" sz="2000" dirty="0" smtClean="0"/>
              <a:t>decisions are communicated to neighbors</a:t>
            </a:r>
          </a:p>
          <a:p>
            <a:pPr lvl="1"/>
            <a:r>
              <a:rPr lang="en-US" sz="1600" i="1" dirty="0"/>
              <a:t>c</a:t>
            </a:r>
            <a:r>
              <a:rPr lang="en-US" sz="1600" i="1" dirty="0" smtClean="0"/>
              <a:t>oarse</a:t>
            </a:r>
            <a:r>
              <a:rPr lang="en-US" sz="1600" dirty="0" smtClean="0"/>
              <a:t> decision is implied if either refine, stay message is not received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15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Scalable Approach</a:t>
            </a:r>
          </a:p>
          <a:p>
            <a:r>
              <a:rPr lang="en-US" sz="2200" i="1" dirty="0" smtClean="0"/>
              <a:t>The Mesh Restructuring (</a:t>
            </a:r>
            <a:r>
              <a:rPr lang="en-US" sz="2200" i="1" dirty="0" err="1" smtClean="0"/>
              <a:t>Remeshing</a:t>
            </a:r>
            <a:r>
              <a:rPr lang="en-US" sz="2200" i="1" dirty="0" smtClean="0"/>
              <a:t>) Algorithm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8317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990600"/>
            <a:ext cx="8686801" cy="79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 smtClean="0"/>
              <a:t>refine, stay </a:t>
            </a:r>
            <a:r>
              <a:rPr lang="en-US" sz="1800" dirty="0" smtClean="0"/>
              <a:t>decisions will propagate</a:t>
            </a:r>
            <a:endParaRPr lang="en-US" sz="18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16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76662"/>
            <a:ext cx="729615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Scalable Approach</a:t>
            </a:r>
          </a:p>
          <a:p>
            <a:r>
              <a:rPr lang="en-US" sz="2200" i="1" dirty="0" smtClean="0"/>
              <a:t>The Mesh Restructuring Algorithm</a:t>
            </a:r>
            <a:endParaRPr lang="en-US" sz="2200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0448"/>
            <a:ext cx="8616601" cy="18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3475037"/>
            <a:ext cx="8686801" cy="79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Decisions are updated based on the DFA and change in decisions are again communicated</a:t>
            </a:r>
          </a:p>
        </p:txBody>
      </p:sp>
    </p:spTree>
    <p:extLst>
      <p:ext uri="{BB962C8B-B14F-4D97-AF65-F5344CB8AC3E}">
        <p14:creationId xmlns:p14="http://schemas.microsoft.com/office/powerpoint/2010/main" val="41088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300" y="1600200"/>
            <a:ext cx="8229600" cy="284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When to stop?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616601" cy="18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74500" y="4122003"/>
                <a:ext cx="83820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/>
                  <a:t>Answer  :</a:t>
                </a:r>
                <a:r>
                  <a:rPr lang="en-US" sz="1600" dirty="0" smtClean="0"/>
                  <a:t> 	A </a:t>
                </a:r>
                <a:r>
                  <a:rPr lang="en-US" sz="1600" dirty="0"/>
                  <a:t>quiescence detection indicates global consensus on refinement </a:t>
                </a:r>
                <a:r>
                  <a:rPr lang="en-US" sz="1600" dirty="0" smtClean="0"/>
                  <a:t>decisions</a:t>
                </a:r>
              </a:p>
              <a:p>
                <a:endParaRPr lang="en-US" sz="1600" dirty="0"/>
              </a:p>
              <a:p>
                <a:r>
                  <a:rPr lang="en-US" sz="1600" b="1" dirty="0" smtClean="0"/>
                  <a:t>Cost        :</a:t>
                </a:r>
                <a:r>
                  <a:rPr lang="en-US" sz="1600" dirty="0" smtClean="0"/>
                  <a:t> 	Charm</a:t>
                </a:r>
                <a:r>
                  <a:rPr lang="en-US" sz="1600" dirty="0"/>
                  <a:t>++ provides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/>
                      </a:rPr>
                      <m:t>𝑂</m:t>
                    </m:r>
                    <m:r>
                      <a:rPr lang="en-US" sz="1600" i="1" dirty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1600" i="1" dirty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dirty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1600" i="1" dirty="0">
                            <a:latin typeface="Cambria Math"/>
                          </a:rPr>
                          <m:t>𝑃</m:t>
                        </m:r>
                      </m:e>
                    </m:func>
                    <m:r>
                      <a:rPr lang="en-US" sz="16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1600" dirty="0"/>
                  <a:t>implementation of Quiescence </a:t>
                </a:r>
                <a:r>
                  <a:rPr lang="en-US" sz="1600" dirty="0" smtClean="0"/>
                  <a:t>detection</a:t>
                </a:r>
              </a:p>
              <a:p>
                <a:endParaRPr lang="en-US" sz="1600" dirty="0"/>
              </a:p>
              <a:p>
                <a:r>
                  <a:rPr lang="en-US" sz="1600" b="1" dirty="0" smtClean="0"/>
                  <a:t>Other     :</a:t>
                </a:r>
                <a:r>
                  <a:rPr lang="en-US" sz="1600" dirty="0" smtClean="0"/>
                  <a:t>  	Blocks </a:t>
                </a:r>
                <a:r>
                  <a:rPr lang="en-US" sz="1600" dirty="0"/>
                  <a:t>can proceed to next iteration as soon as </a:t>
                </a:r>
                <a:r>
                  <a:rPr lang="en-US" sz="1600" dirty="0" smtClean="0"/>
                  <a:t>quiescence is detected.</a:t>
                </a:r>
              </a:p>
              <a:p>
                <a:r>
                  <a:rPr lang="en-US" sz="1600" b="1" dirty="0" smtClean="0"/>
                  <a:t>Benefits</a:t>
                </a:r>
                <a:r>
                  <a:rPr lang="en-US" sz="1600" dirty="0"/>
                  <a:t>	</a:t>
                </a:r>
                <a:r>
                  <a:rPr lang="en-US" sz="1600" dirty="0" smtClean="0"/>
                  <a:t>Messages </a:t>
                </a:r>
                <a:r>
                  <a:rPr lang="en-US" sz="1600" dirty="0"/>
                  <a:t>directed </a:t>
                </a:r>
                <a:r>
                  <a:rPr lang="en-US" sz="1600" dirty="0" smtClean="0"/>
                  <a:t>to  </a:t>
                </a:r>
                <a:r>
                  <a:rPr lang="en-US" sz="1600" dirty="0"/>
                  <a:t>yet uncreated blocks will be buffered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	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0" y="4122003"/>
                <a:ext cx="83820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364" t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Scalable Approach</a:t>
            </a:r>
          </a:p>
          <a:p>
            <a:r>
              <a:rPr lang="en-US" sz="2200" i="1" dirty="0" smtClean="0"/>
              <a:t>The Mesh Restructuring Algorithm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5580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 smtClean="0"/>
                  <a:t>Blocks are created and destroyed as simulation progresses, creating load imbalance</a:t>
                </a:r>
              </a:p>
              <a:p>
                <a:r>
                  <a:rPr lang="en-US" sz="2200" dirty="0" smtClean="0"/>
                  <a:t>Need for dynamic load balancing of blocks</a:t>
                </a:r>
              </a:p>
              <a:p>
                <a:r>
                  <a:rPr lang="en-US" sz="2200" dirty="0" smtClean="0"/>
                  <a:t>Use </a:t>
                </a:r>
                <a:r>
                  <a:rPr lang="en-US" sz="2200" i="1" dirty="0" smtClean="0"/>
                  <a:t>Grapevine</a:t>
                </a:r>
                <a:r>
                  <a:rPr lang="en-US" sz="2200" dirty="0" smtClean="0"/>
                  <a:t> – Charm++ provided distributed load </a:t>
                </a:r>
                <a:r>
                  <a:rPr lang="en-US" sz="2200" dirty="0"/>
                  <a:t>balancer</a:t>
                </a:r>
                <a:endParaRPr lang="en-US" sz="22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𝑂</m:t>
                    </m:r>
                    <m:r>
                      <a:rPr lang="en-US" sz="1800" i="1" dirty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1800" i="1" dirty="0">
                        <a:latin typeface="Cambria Math"/>
                      </a:rPr>
                      <m:t>log</m:t>
                    </m:r>
                    <m:r>
                      <a:rPr lang="en-US" sz="1800" i="1" dirty="0">
                        <a:latin typeface="Cambria Math"/>
                      </a:rPr>
                      <m:t>⁡</m:t>
                    </m:r>
                    <m:r>
                      <a:rPr lang="en-US" sz="1800" i="1" dirty="0">
                        <a:latin typeface="Cambria Math"/>
                      </a:rPr>
                      <m:t>𝑃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 smtClean="0"/>
                  <a:t> space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𝑂</m:t>
                    </m:r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1800" i="1" dirty="0" smtClean="0">
                        <a:latin typeface="Cambria Math"/>
                      </a:rPr>
                      <m:t>log</m:t>
                    </m:r>
                    <m:r>
                      <a:rPr lang="en-US" sz="1800" i="1" dirty="0" smtClean="0">
                        <a:latin typeface="Cambria Math"/>
                      </a:rPr>
                      <m:t>⁡</m:t>
                    </m:r>
                    <m:r>
                      <a:rPr lang="en-US" sz="1800" i="1" dirty="0" smtClean="0">
                        <a:latin typeface="Cambria Math"/>
                      </a:rPr>
                      <m:t>𝑃</m:t>
                    </m:r>
                    <m:r>
                      <a:rPr lang="en-US" sz="1800" i="1" dirty="0" smtClean="0">
                        <a:latin typeface="Cambria Math"/>
                      </a:rPr>
                      <m:t> + </m:t>
                    </m:r>
                    <m:f>
                      <m:f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/>
                          </a:rPr>
                          <m:t>#</m:t>
                        </m:r>
                        <m:r>
                          <a:rPr lang="en-US" sz="1800" b="0" i="1" dirty="0" smtClean="0">
                            <a:latin typeface="Cambria Math"/>
                          </a:rPr>
                          <m:t>𝑏𝑙𝑜𝑐𝑘𝑠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sz="18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1800" dirty="0" smtClean="0"/>
                  <a:t>time complexity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809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18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Dynamic Load Balancing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2562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33527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372100"/>
            <a:ext cx="9144000" cy="571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5334000"/>
            <a:ext cx="8229600" cy="3810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Experimental Results/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9857" y="12954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/>
                </a:solidFill>
              </a:rPr>
              <a:t>Introduction to Adaptive Mesh Refinement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9857" y="1828800"/>
            <a:ext cx="8229600" cy="138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Traditional Approach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Existing Frameworks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Algorithm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Disadvantages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9857" y="3352800"/>
            <a:ext cx="82296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Scalable Approach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Doing it the Charm++ way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Mesh Restructuring Algorithm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Dynamic Distributed Load Balancing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9857" y="4800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Comparison with Traditional Approach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Outline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35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5334000"/>
            <a:ext cx="8229600" cy="381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Experimental Results/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9857" y="12954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Introduction to Adaptive Mesh Refinement (AMR)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9857" y="1828800"/>
            <a:ext cx="8229600" cy="138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Traditional Approach</a:t>
            </a:r>
          </a:p>
          <a:p>
            <a:pPr lvl="1"/>
            <a:r>
              <a:rPr lang="en-US" dirty="0" smtClean="0"/>
              <a:t>Existing Frameworks</a:t>
            </a:r>
          </a:p>
          <a:p>
            <a:pPr lvl="1"/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Disadvantages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9857" y="3352800"/>
            <a:ext cx="82296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New Scalable Approach</a:t>
            </a:r>
          </a:p>
          <a:p>
            <a:pPr lvl="1"/>
            <a:r>
              <a:rPr lang="en-US" dirty="0" smtClean="0"/>
              <a:t>Doing it the Charm++ way</a:t>
            </a:r>
          </a:p>
          <a:p>
            <a:pPr lvl="1"/>
            <a:r>
              <a:rPr lang="en-US" dirty="0" smtClean="0"/>
              <a:t>The Mesh Restructuring Algorithm</a:t>
            </a:r>
          </a:p>
          <a:p>
            <a:pPr lvl="1"/>
            <a:r>
              <a:rPr lang="en-US" dirty="0" smtClean="0"/>
              <a:t>Dynamic Distributed Load Balancing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9857" y="4800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Comparison with Traditional Approach</a:t>
            </a:r>
          </a:p>
        </p:txBody>
      </p:sp>
    </p:spTree>
    <p:extLst>
      <p:ext uri="{BB962C8B-B14F-4D97-AF65-F5344CB8AC3E}">
        <p14:creationId xmlns:p14="http://schemas.microsoft.com/office/powerpoint/2010/main" val="42456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15451732"/>
                  </p:ext>
                </p:extLst>
              </p:nvPr>
            </p:nvGraphicFramePr>
            <p:xfrm>
              <a:off x="704850" y="1066800"/>
              <a:ext cx="7677150" cy="389382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559050"/>
                    <a:gridCol w="2559050"/>
                    <a:gridCol w="255905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Traditional Approach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Scalable Approach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Memory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dirty="0" smtClean="0">
                                  <a:latin typeface="Cambria Math"/>
                                </a:rPr>
                                <m:t>(#</m:t>
                              </m:r>
                              <m:r>
                                <a:rPr lang="en-US" dirty="0" smtClean="0">
                                  <a:latin typeface="Cambria Math"/>
                                </a:rPr>
                                <m:t>𝑏𝑙𝑜𝑐𝑘𝑠</m:t>
                              </m:r>
                              <m:r>
                                <a:rPr lang="en-US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per</a:t>
                          </a:r>
                          <a:r>
                            <a:rPr lang="en-US" baseline="0" dirty="0" smtClean="0"/>
                            <a:t> process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smtClean="0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mtClean="0">
                                      <a:latin typeface="Cambria Math"/>
                                    </a:rPr>
                                    <m:t>#</m:t>
                                  </m:r>
                                  <m:r>
                                    <a:rPr lang="en-US" smtClean="0">
                                      <a:latin typeface="Cambria Math"/>
                                    </a:rPr>
                                    <m:t>𝑏𝑙𝑜𝑐𝑘𝑠</m:t>
                                  </m:r>
                                </m:num>
                                <m:den>
                                  <m:r>
                                    <a:rPr lang="en-US" smtClean="0">
                                      <a:latin typeface="Cambria Math"/>
                                    </a:rPr>
                                    <m:t>𝑃</m:t>
                                  </m:r>
                                </m:den>
                              </m:f>
                              <m:r>
                                <a:rPr lang="en-US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per</a:t>
                          </a:r>
                          <a:r>
                            <a:rPr lang="en-US" baseline="0" dirty="0" smtClean="0"/>
                            <a:t> process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Mesh Restructuring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dirty="0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reductions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baseline="0" dirty="0" smtClean="0"/>
                            <a:t> Quiescence detection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Synchronized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Highly asynchronous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Load Balancing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Centralized and Distributed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Distributed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Neighbor Lookup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dirty="0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dirty="0" smtClean="0">
                                  <a:latin typeface="Cambria Math"/>
                                </a:rPr>
                                <m:t>) </m:t>
                              </m:r>
                            </m:oMath>
                          </a14:m>
                          <a:r>
                            <a:rPr lang="en-US" baseline="0" dirty="0" smtClean="0"/>
                            <a:t>data structure 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Hash table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dirty="0" smtClean="0"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 dirty="0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dirty="0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</m:func>
                              <m:r>
                                <a:rPr lang="en-US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 lookup time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dirty="0" smtClean="0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dirty="0" smtClean="0">
                                  <a:latin typeface="Cambria Math"/>
                                </a:rPr>
                                <m:t>(1)</m:t>
                              </m:r>
                            </m:oMath>
                          </a14:m>
                          <a:r>
                            <a:rPr lang="en-US" dirty="0" smtClean="0"/>
                            <a:t> lookup time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Implementation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Complex implementation </a:t>
                          </a:r>
                          <a:br>
                            <a:rPr lang="en-US" dirty="0" smtClean="0"/>
                          </a:b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Simple implementation (SLOC:</a:t>
                          </a:r>
                          <a:r>
                            <a:rPr lang="en-US" baseline="0" dirty="0" smtClean="0"/>
                            <a:t> 1300 for 2D, 1600 for 3D Advection)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15451732"/>
                  </p:ext>
                </p:extLst>
              </p:nvPr>
            </p:nvGraphicFramePr>
            <p:xfrm>
              <a:off x="704850" y="1066800"/>
              <a:ext cx="7677150" cy="389382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559050"/>
                    <a:gridCol w="2559050"/>
                    <a:gridCol w="255905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Traditional Approach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Scalable Approach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4851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Memory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77" t="-83544" r="-100239" b="-651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83544" b="-651899"/>
                          </a:stretch>
                        </a:blipFill>
                      </a:tcPr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Mesh Restructuring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77" t="-237705" r="-100239" b="-7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237705" b="-744262"/>
                          </a:stretch>
                        </a:blip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Synchronized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Highly asynchronous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Load Balancing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Centralized and Distributed</a:t>
                          </a: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Distributed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Neighbor Lookup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77" t="-609836" r="-100239" b="-3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Hash table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477" t="-709836" r="-100239" b="-2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709836" b="-272131"/>
                          </a:stretch>
                        </a:blipFill>
                      </a:tcPr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Implementation</a:t>
                          </a:r>
                          <a:endParaRPr lang="en-US" b="1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Complex implementation </a:t>
                          </a:r>
                          <a:br>
                            <a:rPr lang="en-US" dirty="0" smtClean="0"/>
                          </a:br>
                          <a:endParaRPr lang="en-US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Simple implementation (SLOC:</a:t>
                          </a:r>
                          <a:r>
                            <a:rPr lang="en-US" baseline="0" dirty="0" smtClean="0"/>
                            <a:t> 1300 for 2D, 1600 for 3D Advection)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92D05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38662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Conclusion</a:t>
            </a:r>
          </a:p>
          <a:p>
            <a:r>
              <a:rPr lang="en-US" sz="1600" dirty="0" smtClean="0"/>
              <a:t>New approach promises high performance for much more deeply refined computations than are currently practiced</a:t>
            </a: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Comparison with the Traditional Approach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579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4076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5334000"/>
            <a:ext cx="8229600" cy="381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Experimental Results/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9857" y="12954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/>
                </a:solidFill>
              </a:rPr>
              <a:t>Introduction to Adaptive Mesh Refinement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9857" y="1828800"/>
            <a:ext cx="8229600" cy="138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Traditional Approach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Existing Frameworks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Algorithm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Disadvantages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9857" y="3352800"/>
            <a:ext cx="82296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Scalable Approach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Doing it the Charm++ way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Mesh Restructuring Algorithm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Dynamic Distributed Load Balancing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9857" y="4800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/>
                </a:solidFill>
              </a:rPr>
              <a:t>Comparison with Traditional Approach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/>
              <a:t>Outline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71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22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Performance</a:t>
            </a:r>
          </a:p>
          <a:p>
            <a:r>
              <a:rPr lang="en-US" sz="2200" i="1" dirty="0" smtClean="0"/>
              <a:t>Benchmark</a:t>
            </a:r>
            <a:endParaRPr lang="en-US" sz="22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2192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Advection benchmark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First-order upwind method in 2D space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Advection of a tracer along with the fluid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" y="2438400"/>
            <a:ext cx="8881110" cy="266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5222"/>
            <a:ext cx="5029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23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Performance</a:t>
            </a:r>
          </a:p>
          <a:p>
            <a:r>
              <a:rPr lang="en-US" sz="2200" i="1" dirty="0" smtClean="0"/>
              <a:t>Mesh Restructuring Latency</a:t>
            </a:r>
            <a:endParaRPr lang="en-US" sz="2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5343525"/>
            <a:ext cx="554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 Advection on BG/Q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0" y="2674203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Two components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/>
              <a:t>Remeshing</a:t>
            </a:r>
            <a:r>
              <a:rPr lang="en-US" sz="1600" dirty="0" smtClean="0"/>
              <a:t> decisions and communication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scales well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Termination detection time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Logarithmic in #processes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218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24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995" y="1676400"/>
            <a:ext cx="61150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Performance</a:t>
            </a:r>
          </a:p>
          <a:p>
            <a:r>
              <a:rPr lang="en-US" sz="2200" i="1" dirty="0" smtClean="0"/>
              <a:t>Strong Scaling</a:t>
            </a:r>
            <a:endParaRPr lang="en-US" sz="2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343525"/>
            <a:ext cx="554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 Advection on BG/Q with max-depth of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Scalable Algorithms for Structured Adaptive Mesh Refinement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Akhil</a:t>
            </a:r>
            <a:r>
              <a:rPr lang="en-US" b="1" i="1" dirty="0" smtClean="0">
                <a:solidFill>
                  <a:schemeClr val="tx1"/>
                </a:solidFill>
              </a:rPr>
              <a:t> Langer</a:t>
            </a:r>
            <a:r>
              <a:rPr lang="en-US" i="1" dirty="0" smtClean="0">
                <a:solidFill>
                  <a:schemeClr val="tx1"/>
                </a:solidFill>
              </a:rPr>
              <a:t>, Jonathan </a:t>
            </a:r>
            <a:r>
              <a:rPr lang="en-US" i="1" dirty="0" err="1" smtClean="0">
                <a:solidFill>
                  <a:schemeClr val="tx1"/>
                </a:solidFill>
              </a:rPr>
              <a:t>Lifflander</a:t>
            </a:r>
            <a:r>
              <a:rPr lang="en-US" i="1" dirty="0" smtClean="0">
                <a:solidFill>
                  <a:schemeClr val="tx1"/>
                </a:solidFill>
              </a:rPr>
              <a:t>, Phil Miller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 Programming Laboratory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Illinois at Urbana-Champaign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err="1" smtClean="0">
                <a:solidFill>
                  <a:schemeClr val="tx1"/>
                </a:solidFill>
              </a:rPr>
              <a:t>Kuo-Chuan</a:t>
            </a:r>
            <a:r>
              <a:rPr lang="en-US" i="1" dirty="0" smtClean="0">
                <a:solidFill>
                  <a:schemeClr val="tx1"/>
                </a:solidFill>
              </a:rPr>
              <a:t> Pan, Paul Ricker</a:t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Astronomy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Illinois at Urbana-Champaign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4" descr="http://charm.cs.illinois.edu/charmWorkshop/images/WebGraphic_WithoutSlash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charm.cs.illinois.edu/charmWorkshop/images/WebGraphic_WithoutSla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99100"/>
            <a:ext cx="38862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7122319" cy="2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228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 you!</a:t>
            </a:r>
          </a:p>
          <a:p>
            <a:pPr algn="ctr"/>
            <a:r>
              <a:rPr lang="en-US" dirty="0" smtClean="0"/>
              <a:t>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7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752600"/>
            <a:ext cx="9144000" cy="419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5334000"/>
            <a:ext cx="8229600" cy="3810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Experimental Results/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9857" y="12954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Introduction to Adaptive Mesh Refinement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9857" y="1828800"/>
            <a:ext cx="8229600" cy="138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Traditional Approach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Existing Frameworks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Algorithm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Disadvantages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9857" y="3352800"/>
            <a:ext cx="82296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Scalable Approach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Doing it the Charm++ way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Mesh Restructuring Algorithm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Dynamic Distributed Load Balancing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9857" y="4800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/>
                </a:solidFill>
              </a:rPr>
              <a:t>Comparison with Traditional Approach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87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900" dirty="0" smtClean="0"/>
              <a:t>Adaptive Mesh Refinement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400" i="1" dirty="0" smtClean="0"/>
              <a:t>Introduction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Solving Partial Differential Equations (PDEs)</a:t>
            </a:r>
          </a:p>
          <a:p>
            <a:pPr lvl="1"/>
            <a:r>
              <a:rPr lang="en-US" sz="2000" dirty="0" smtClean="0"/>
              <a:t>PDEs solved using discrete domain</a:t>
            </a:r>
          </a:p>
          <a:p>
            <a:pPr lvl="1"/>
            <a:r>
              <a:rPr lang="en-US" sz="2000" dirty="0" smtClean="0"/>
              <a:t>Algebraic equations estimate values of unknowns at the mesh points</a:t>
            </a:r>
          </a:p>
          <a:p>
            <a:pPr lvl="1"/>
            <a:r>
              <a:rPr lang="en-US" sz="2000" dirty="0" smtClean="0"/>
              <a:t>Resolution/Spacing of mesh points determines error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nger\Dropbox\amr\unif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63805"/>
            <a:ext cx="4901194" cy="490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anger\Dropbox\amr\adap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63805"/>
            <a:ext cx="4901194" cy="490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1828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u="sng" dirty="0"/>
              <a:t>Uniform </a:t>
            </a:r>
            <a:r>
              <a:rPr lang="en-US" b="1" i="1" u="sng" dirty="0" smtClean="0"/>
              <a:t>meshes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High resolution required for handling difficult regions (discontinuities, steep gradients, shocks, etc.)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Computationally </a:t>
            </a:r>
            <a:r>
              <a:rPr lang="en-US" dirty="0"/>
              <a:t>extremely costly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Adaptive Mesh Refinement</a:t>
            </a:r>
          </a:p>
          <a:p>
            <a:r>
              <a:rPr lang="en-US" sz="2200" i="1" dirty="0" smtClean="0"/>
              <a:t>Introduction</a:t>
            </a:r>
            <a:endParaRPr lang="en-US" sz="2200" i="1" dirty="0"/>
          </a:p>
        </p:txBody>
      </p:sp>
      <p:sp>
        <p:nvSpPr>
          <p:cNvPr id="9" name="Rectangle 8"/>
          <p:cNvSpPr/>
          <p:nvPr/>
        </p:nvSpPr>
        <p:spPr>
          <a:xfrm>
            <a:off x="4800600" y="4085272"/>
            <a:ext cx="441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/>
              <a:t>Adaptive Mesh </a:t>
            </a:r>
            <a:r>
              <a:rPr lang="en-US" b="1" i="1" u="sng" dirty="0" smtClean="0"/>
              <a:t>Refinement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Start </a:t>
            </a:r>
            <a:r>
              <a:rPr lang="en-US" dirty="0"/>
              <a:t>with a coarse </a:t>
            </a:r>
            <a:r>
              <a:rPr lang="en-US" dirty="0" smtClean="0"/>
              <a:t>grid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Identify </a:t>
            </a:r>
            <a:r>
              <a:rPr lang="en-US" dirty="0"/>
              <a:t>regions that need finer </a:t>
            </a:r>
            <a:r>
              <a:rPr lang="en-US" dirty="0" smtClean="0"/>
              <a:t>resolution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Superimpose </a:t>
            </a:r>
            <a:r>
              <a:rPr lang="en-US" dirty="0"/>
              <a:t>finer </a:t>
            </a:r>
            <a:r>
              <a:rPr lang="en-US" dirty="0" err="1"/>
              <a:t>subgrids</a:t>
            </a:r>
            <a:r>
              <a:rPr lang="en-US" dirty="0"/>
              <a:t> only on those regions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60198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AMR makes it feasible to solve problems that are intractable on uniform grid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154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Uniform Mesh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1154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Adaptively Refined Mesh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49045 0.0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4" y="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  <p:bldP spid="9" grpId="0"/>
      <p:bldP spid="9" grpId="1"/>
      <p:bldP spid="2" grpId="0"/>
      <p:bldP spid="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a_snms_3d.m4v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143000"/>
            <a:ext cx="5607050" cy="420565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5410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Impact of Type </a:t>
            </a:r>
            <a:r>
              <a:rPr lang="en-US" sz="1600" dirty="0" err="1" smtClean="0"/>
              <a:t>Ia</a:t>
            </a:r>
            <a:r>
              <a:rPr lang="en-US" sz="1600" dirty="0" smtClean="0"/>
              <a:t> super nova explosion on a main –sequence binary companion, rendered using FLASH</a:t>
            </a:r>
            <a:endParaRPr lang="en-US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8412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Adaptive Mesh Refinement</a:t>
            </a:r>
          </a:p>
          <a:p>
            <a:r>
              <a:rPr lang="en-US" sz="2200" i="1" dirty="0" smtClean="0"/>
              <a:t>Applications</a:t>
            </a:r>
            <a:endParaRPr lang="en-US" sz="2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16002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CFD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Astrophysics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Climate Modeling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Turbulence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Mantle Convection Modeling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Combustion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Biophysics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and many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95400"/>
            <a:ext cx="91440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211286"/>
            <a:ext cx="9144000" cy="2732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5334000"/>
            <a:ext cx="8229600" cy="3810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Experimental Results/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9857" y="12954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/>
                </a:solidFill>
              </a:rPr>
              <a:t>Introduction to Adaptive Mesh Refinement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9857" y="1828800"/>
            <a:ext cx="8229600" cy="1382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Traditional Approach</a:t>
            </a:r>
          </a:p>
          <a:p>
            <a:pPr lvl="1"/>
            <a:r>
              <a:rPr lang="en-US" dirty="0" smtClean="0"/>
              <a:t>Existing Frameworks</a:t>
            </a:r>
          </a:p>
          <a:p>
            <a:pPr lvl="1"/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Disadvantages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9857" y="3352800"/>
            <a:ext cx="8229600" cy="1295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Scalable Approach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Doing it the Charm++ way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Mesh Restructuring Algorithm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Dynamic Distributed Load Balancing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89857" y="4800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bg1"/>
                </a:solidFill>
              </a:rPr>
              <a:t>Comparison with Traditional Approach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32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PARAMESH</a:t>
            </a:r>
          </a:p>
          <a:p>
            <a:r>
              <a:rPr lang="en-US" sz="2000" dirty="0" smtClean="0"/>
              <a:t>SAMRAI </a:t>
            </a:r>
          </a:p>
          <a:p>
            <a:r>
              <a:rPr lang="en-US" sz="2000" dirty="0" smtClean="0"/>
              <a:t>FLASH </a:t>
            </a:r>
          </a:p>
          <a:p>
            <a:r>
              <a:rPr lang="en-US" sz="2000" dirty="0" smtClean="0"/>
              <a:t>p4est </a:t>
            </a:r>
          </a:p>
          <a:p>
            <a:r>
              <a:rPr lang="en-US" sz="2000" dirty="0" err="1" smtClean="0"/>
              <a:t>Enzo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Chombo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deal.II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and many more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Our current work focusses on Oct-tree based simulations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Traditional Approach</a:t>
            </a:r>
          </a:p>
          <a:p>
            <a:r>
              <a:rPr lang="en-US" sz="2200" i="1" dirty="0" smtClean="0"/>
              <a:t>Existing Frameworks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1655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16th April,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Scalable Algorithms for AMR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B1347-3C36-4DDE-98C2-8250E2233978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2057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Refinement structure can be represented using a quad-tree (2D)/ </a:t>
            </a:r>
            <a:r>
              <a:rPr lang="en-US" dirty="0" err="1"/>
              <a:t>oct</a:t>
            </a:r>
            <a:r>
              <a:rPr lang="en-US" dirty="0"/>
              <a:t>-tree (3D)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 smtClean="0"/>
              <a:t>Little more background on AMR</a:t>
            </a:r>
            <a:endParaRPr lang="en-US" sz="2200" i="1" dirty="0"/>
          </a:p>
        </p:txBody>
      </p:sp>
      <p:sp>
        <p:nvSpPr>
          <p:cNvPr id="2" name="Rectangle 1"/>
          <p:cNvSpPr/>
          <p:nvPr/>
        </p:nvSpPr>
        <p:spPr>
          <a:xfrm>
            <a:off x="5562600" y="387727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/>
              <a:t>An important condition in AMR</a:t>
            </a:r>
          </a:p>
          <a:p>
            <a:r>
              <a:rPr lang="en-US" dirty="0"/>
              <a:t>Refinement levels of neighboring blocks differ by ±1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876800" cy="302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2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1213</Words>
  <Application>Microsoft Office PowerPoint</Application>
  <PresentationFormat>On-screen Show (4:3)</PresentationFormat>
  <Paragraphs>329</Paragraphs>
  <Slides>25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Scalable Algorithms for Structured Adaptive Mesh Refinement</vt:lpstr>
      <vt:lpstr>Outline</vt:lpstr>
      <vt:lpstr>Outline</vt:lpstr>
      <vt:lpstr>Adaptive Mesh Refinement Introduction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Scalable Algorithms for Structured Adaptive Mesh Refinement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alanger</dc:creator>
  <cp:lastModifiedBy>alanger</cp:lastModifiedBy>
  <cp:revision>318</cp:revision>
  <dcterms:created xsi:type="dcterms:W3CDTF">2013-04-13T14:28:50Z</dcterms:created>
  <dcterms:modified xsi:type="dcterms:W3CDTF">2013-04-16T22:09:59Z</dcterms:modified>
</cp:coreProperties>
</file>