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r:id="rId1"/>
  </p:sldMasterIdLst>
  <p:notesMasterIdLst>
    <p:notesMasterId r:id="rId33"/>
  </p:notesMasterIdLst>
  <p:handoutMasterIdLst>
    <p:handoutMasterId r:id="rId34"/>
  </p:handoutMasterIdLst>
  <p:sldIdLst>
    <p:sldId id="256" r:id="rId2"/>
    <p:sldId id="273" r:id="rId3"/>
    <p:sldId id="274" r:id="rId4"/>
    <p:sldId id="275" r:id="rId5"/>
    <p:sldId id="276" r:id="rId6"/>
    <p:sldId id="277" r:id="rId7"/>
    <p:sldId id="281" r:id="rId8"/>
    <p:sldId id="278" r:id="rId9"/>
    <p:sldId id="257" r:id="rId10"/>
    <p:sldId id="258" r:id="rId11"/>
    <p:sldId id="260" r:id="rId12"/>
    <p:sldId id="259" r:id="rId13"/>
    <p:sldId id="263" r:id="rId14"/>
    <p:sldId id="265" r:id="rId15"/>
    <p:sldId id="279" r:id="rId16"/>
    <p:sldId id="266" r:id="rId17"/>
    <p:sldId id="267" r:id="rId18"/>
    <p:sldId id="268" r:id="rId19"/>
    <p:sldId id="269" r:id="rId20"/>
    <p:sldId id="280" r:id="rId21"/>
    <p:sldId id="270" r:id="rId22"/>
    <p:sldId id="288" r:id="rId23"/>
    <p:sldId id="284" r:id="rId24"/>
    <p:sldId id="285" r:id="rId25"/>
    <p:sldId id="286" r:id="rId26"/>
    <p:sldId id="282" r:id="rId27"/>
    <p:sldId id="262" r:id="rId28"/>
    <p:sldId id="272" r:id="rId29"/>
    <p:sldId id="261" r:id="rId30"/>
    <p:sldId id="283"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8883D"/>
    <a:srgbClr val="5E8804"/>
    <a:srgbClr val="FF10C2"/>
    <a:srgbClr val="FF2DCF"/>
    <a:srgbClr val="9F099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407" autoAdjust="0"/>
    <p:restoredTop sz="83729" autoAdjust="0"/>
  </p:normalViewPr>
  <p:slideViewPr>
    <p:cSldViewPr snapToObjects="1">
      <p:cViewPr>
        <p:scale>
          <a:sx n="100" d="100"/>
          <a:sy n="100" d="100"/>
        </p:scale>
        <p:origin x="-592" y="5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FA39E7-26B1-0541-90B1-A78DC3372ED8}" type="datetimeFigureOut">
              <a:rPr lang="en-US" smtClean="0"/>
              <a:pPr/>
              <a:t>4/18/11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AA5B55-8B3C-874D-997A-17125841090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98808-3B00-3643-9D6E-5B5E56234820}" type="datetimeFigureOut">
              <a:rPr lang="en-US" smtClean="0"/>
              <a:pPr/>
              <a:t>4/18/11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43612-EB84-BC47-AEB3-F4F5694E6EF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Data centers have been reported to have consumed energy equivalent to 2% of the total US energy budget in 2006</a:t>
            </a:r>
          </a:p>
          <a:p>
            <a:r>
              <a:rPr lang="en-US" baseline="0" dirty="0" smtClean="0"/>
              <a:t>Their operation </a:t>
            </a:r>
            <a:r>
              <a:rPr lang="en-US" baseline="0" dirty="0" err="1" smtClean="0"/>
              <a:t>costed</a:t>
            </a:r>
            <a:r>
              <a:rPr lang="en-US" baseline="0" dirty="0" smtClean="0"/>
              <a:t> 4.1 billion and consumed a total of 59 billion </a:t>
            </a:r>
          </a:p>
          <a:p>
            <a:r>
              <a:rPr lang="en-US" baseline="0" dirty="0" smtClean="0"/>
              <a:t>There have also been estimates to show that the cost of powering the server for only 3 years exceeds the cost of purchasing them</a:t>
            </a:r>
          </a:p>
          <a:p>
            <a:r>
              <a:rPr lang="en-US" baseline="0" dirty="0" smtClean="0"/>
              <a:t>Now, although there has been a 2.5 times improvement in system level energy consumption, it is still far away from the 100 times improvement required for moving to </a:t>
            </a:r>
            <a:r>
              <a:rPr lang="en-US" baseline="0" dirty="0" err="1" smtClean="0"/>
              <a:t>exascale</a:t>
            </a:r>
            <a:r>
              <a:rPr lang="en-US" baseline="0" dirty="0" smtClean="0"/>
              <a:t> computing  </a:t>
            </a:r>
          </a:p>
          <a:p>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compare </a:t>
            </a:r>
            <a:r>
              <a:rPr lang="en-US" dirty="0" smtClean="0"/>
              <a:t>the timing penalties</a:t>
            </a:r>
            <a:r>
              <a:rPr lang="en-US" baseline="0" dirty="0" smtClean="0"/>
              <a:t> for both the schemes. The figure shows the normalized execution times for all three applications using different CRAC set points.</a:t>
            </a:r>
          </a:p>
          <a:p>
            <a:r>
              <a:rPr lang="en-US" baseline="0" dirty="0" smtClean="0"/>
              <a:t>Our scheme consistently performs better than the other scheme.</a:t>
            </a:r>
          </a:p>
          <a:p>
            <a:r>
              <a:rPr lang="en-US" baseline="0" dirty="0" smtClean="0"/>
              <a:t>We can that the timing penalty increases with a decrease in cooling but also the advantage of our scheme increases at the same time.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see the difference in</a:t>
            </a:r>
            <a:r>
              <a:rPr lang="en-US" baseline="0" dirty="0" smtClean="0"/>
              <a:t> both the schemes, we present the processor timelines for both.</a:t>
            </a:r>
          </a:p>
          <a:p>
            <a:r>
              <a:rPr lang="en-US" baseline="0" dirty="0" smtClean="0"/>
              <a:t>The top part shows the scheme without our load balancing whereas the bottom one uses our load balancing.</a:t>
            </a:r>
          </a:p>
          <a:p>
            <a:r>
              <a:rPr lang="en-US" baseline="0" dirty="0" smtClean="0"/>
              <a:t>The white lines in the yellow rectangle show the idle time cores 4-12 are spending due the first four cores shifting to lower frequency. This results in a big penalty as only 4 cores now dictate the execution time</a:t>
            </a:r>
          </a:p>
          <a:p>
            <a:r>
              <a:rPr lang="en-US" baseline="0" dirty="0" smtClean="0"/>
              <a:t>We can see that our scheme doesn’t suffer from any such problem.</a:t>
            </a:r>
          </a:p>
          <a:p>
            <a:r>
              <a:rPr lang="en-US" baseline="0" dirty="0" smtClean="0"/>
              <a:t>In order to understand it better we enlarged the area in the yellow rectangle and reproduced it. The two shaded portions represent the idle time due to first 4 cores operating at lower frequency. </a:t>
            </a:r>
          </a:p>
          <a:p>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figure shows the minimum frequency of any core when we are not using our load balancer.</a:t>
            </a:r>
          </a:p>
          <a:p>
            <a:r>
              <a:rPr lang="en-US" baseline="0" dirty="0" smtClean="0"/>
              <a:t>We can see that Wave2D and Mol3D has much lower minimum frequencies as compared to Jacobi2D. And hence, the face higher timing penalty.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overhead</a:t>
            </a:r>
            <a:r>
              <a:rPr lang="en-US" baseline="0" dirty="0" smtClean="0"/>
              <a:t> of our scheme mainly results migrations to do load balance as the frequency scaling and temperature comparison hardly takes any time</a:t>
            </a:r>
          </a:p>
          <a:p>
            <a:r>
              <a:rPr lang="en-US" baseline="0" dirty="0" smtClean="0"/>
              <a:t>The figure here shows the percentage of objects migrated at each decision time. We can see that these numbers are too small to cause any sizeable overhead.</a:t>
            </a:r>
          </a:p>
          <a:p>
            <a:r>
              <a:rPr lang="en-US" baseline="0" dirty="0" smtClean="0"/>
              <a:t>However we can see that wave2D has the highest migrations as it undergoes the most frequency transitions</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see the response of Applications to increasing CRAC set points i.e. decreasing cooling, we plotted the timing penalty against CRAC set point</a:t>
            </a:r>
          </a:p>
          <a:p>
            <a:r>
              <a:rPr lang="en-US" baseline="0" dirty="0" smtClean="0"/>
              <a:t>The slope of these curves represent timing penalty in seconds for every 1C increase in CRAC set point.</a:t>
            </a:r>
          </a:p>
          <a:p>
            <a:r>
              <a:rPr lang="en-US" baseline="0" dirty="0" smtClean="0"/>
              <a:t>Combining these curves with the table from previous slide, we can conclude that the timing penalty depends on the MFLOP/</a:t>
            </a:r>
            <a:r>
              <a:rPr lang="en-US" baseline="0" dirty="0" err="1" smtClean="0"/>
              <a:t>s</a:t>
            </a:r>
            <a:r>
              <a:rPr lang="en-US" baseline="0" dirty="0" smtClean="0"/>
              <a:t> given by the application. This is why Wave2D ends up the the largest penalty followed by Mol3D and Jacobi2D.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normalized machine energy consumption for all three applications. </a:t>
            </a:r>
          </a:p>
          <a:p>
            <a:r>
              <a:rPr lang="en-US" baseline="0" dirty="0" smtClean="0"/>
              <a:t>The normalized energy increases in case of the other scheme whereas our scheme keeps it very close to 1.</a:t>
            </a:r>
          </a:p>
          <a:p>
            <a:r>
              <a:rPr lang="en-US" baseline="0" dirty="0" smtClean="0"/>
              <a:t>The high idle power was the cause due to which we couldn’t get any machine energy savings. Still we keep the machine energy to within 4% of the base case.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Saving cooling energy was the motive</a:t>
            </a:r>
            <a:r>
              <a:rPr lang="en-US" baseline="0" dirty="0" smtClean="0"/>
              <a:t> of our research. </a:t>
            </a:r>
            <a:r>
              <a:rPr lang="en-US" dirty="0" smtClean="0"/>
              <a:t>To</a:t>
            </a:r>
            <a:r>
              <a:rPr lang="en-US" baseline="0" dirty="0" smtClean="0"/>
              <a:t> gauge cooling energy saved, we normalized the cooling energy for each run according to the base run where all cores were running with max frequency without temperature control</a:t>
            </a:r>
          </a:p>
          <a:p>
            <a:r>
              <a:rPr lang="en-US" baseline="0" dirty="0" smtClean="0"/>
              <a:t>The figure shows the normalized cooling energy for both the schemes. Both the schemes end up saving some cooling energy but these savings are more in case of our temperature aware load balancer</a:t>
            </a:r>
          </a:p>
          <a:p>
            <a:r>
              <a:rPr lang="en-US" baseline="0" dirty="0" smtClean="0"/>
              <a:t>We end up saving as high as 57% of the cooling cost.</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get the bigger</a:t>
            </a:r>
            <a:r>
              <a:rPr lang="en-US" baseline="0" dirty="0" smtClean="0"/>
              <a:t> picture, we plotted % savings in total energy savings with percent timing penalties.</a:t>
            </a:r>
          </a:p>
          <a:p>
            <a:r>
              <a:rPr lang="en-US" baseline="0" dirty="0" smtClean="0"/>
              <a:t>This Figure shows the great potential of saving energy in case of Mol3D and Jacobi2D.</a:t>
            </a:r>
          </a:p>
          <a:p>
            <a:r>
              <a:rPr lang="en-US" baseline="0" dirty="0" smtClean="0"/>
              <a:t>However, it seems that Wave2D is not a good candidate for energy savings.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should be mentioned that our constraints for these experiments were too tight. We trying to maintain a very low average temperature. </a:t>
            </a:r>
          </a:p>
          <a:p>
            <a:r>
              <a:rPr lang="en-US" baseline="0" dirty="0" smtClean="0"/>
              <a:t>In order to demonstrate what could be expected from our scheme, we did another experiment with Mol3D where instead of setting a hard </a:t>
            </a:r>
            <a:r>
              <a:rPr lang="en-US" baseline="0" dirty="0" err="1" smtClean="0"/>
              <a:t>threhold</a:t>
            </a:r>
            <a:r>
              <a:rPr lang="en-US" baseline="0" dirty="0" smtClean="0"/>
              <a:t>, we defined an </a:t>
            </a:r>
            <a:r>
              <a:rPr lang="en-US" baseline="0" dirty="0" err="1" smtClean="0"/>
              <a:t>accpetable</a:t>
            </a:r>
            <a:r>
              <a:rPr lang="en-US" baseline="0" dirty="0" smtClean="0"/>
              <a:t> temperature range. </a:t>
            </a:r>
          </a:p>
          <a:p>
            <a:r>
              <a:rPr lang="en-US" baseline="0" dirty="0" smtClean="0"/>
              <a:t>The figure shows that we were able to save a lot of energy with very little timing penalties.</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 everything</a:t>
            </a:r>
            <a:r>
              <a:rPr lang="en-US" baseline="0" dirty="0" smtClean="0"/>
              <a:t> up we came up with these figures where we plotted the normalized execution time against normalized energy.</a:t>
            </a:r>
          </a:p>
          <a:p>
            <a:r>
              <a:rPr lang="en-US" baseline="0" dirty="0" smtClean="0"/>
              <a:t>The slope of these curves represent the increase in execution time that would result in saving 1 joule of total energy. </a:t>
            </a:r>
          </a:p>
          <a:p>
            <a:r>
              <a:rPr lang="en-US" baseline="0" dirty="0" smtClean="0"/>
              <a:t>We can also see the impact of our scheme on both time and energy. Our load balancer brings the green curve onto the red where a </a:t>
            </a:r>
            <a:r>
              <a:rPr lang="en-US" baseline="0" dirty="0" err="1" smtClean="0"/>
              <a:t>movenment</a:t>
            </a:r>
            <a:r>
              <a:rPr lang="en-US" baseline="0" dirty="0" smtClean="0"/>
              <a:t> to the left results in energy savings and to right corresponds to execution time savings</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Cooling</a:t>
            </a:r>
            <a:r>
              <a:rPr lang="en-US" baseline="0" dirty="0" smtClean="0"/>
              <a:t> costs form a major part of the total energy </a:t>
            </a:r>
            <a:r>
              <a:rPr lang="en-US" baseline="0" smtClean="0"/>
              <a:t>budget for </a:t>
            </a:r>
            <a:r>
              <a:rPr lang="en-US" baseline="0" dirty="0" smtClean="0"/>
              <a:t>data centers. </a:t>
            </a:r>
            <a:r>
              <a:rPr lang="en-US" baseline="0" dirty="0" err="1" smtClean="0"/>
              <a:t>Infact</a:t>
            </a:r>
            <a:r>
              <a:rPr lang="en-US" baseline="0" dirty="0" smtClean="0"/>
              <a:t> they account for 50% of the total energy consumed</a:t>
            </a:r>
          </a:p>
          <a:p>
            <a:r>
              <a:rPr lang="en-US" baseline="0" dirty="0" smtClean="0"/>
              <a:t>This high figure can also be attributed to hotspots which force data center operators to decrease the room temperature for the entire room</a:t>
            </a:r>
          </a:p>
          <a:p>
            <a:r>
              <a:rPr lang="en-US" baseline="0" dirty="0" smtClean="0"/>
              <a:t>Studies show that for every 1C increase in room temperature, 7% of total cooling energy can be saved. In fact data centers can save half of the total cooling cost by raising the room temperature from 20C to 26.6C.</a:t>
            </a:r>
          </a:p>
          <a:p>
            <a:r>
              <a:rPr lang="en-US" baseline="0" dirty="0" smtClean="0"/>
              <a:t>Data center operators can increase the room temperatures if they can be confident that there would be no hotspot formation and </a:t>
            </a:r>
            <a:r>
              <a:rPr lang="en-US" baseline="0" dirty="0" err="1" smtClean="0"/>
              <a:t>cpu</a:t>
            </a:r>
            <a:r>
              <a:rPr lang="en-US" baseline="0" dirty="0" smtClean="0"/>
              <a:t> cores wont reach very high temperatures.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normalized machine energy consumption for all three applications. </a:t>
            </a:r>
          </a:p>
          <a:p>
            <a:r>
              <a:rPr lang="en-US" baseline="0" dirty="0" smtClean="0"/>
              <a:t>The normalized energy increases in case of the other scheme whereas our scheme keeps it very close to 1.</a:t>
            </a:r>
          </a:p>
          <a:p>
            <a:r>
              <a:rPr lang="en-US" baseline="0" dirty="0" smtClean="0"/>
              <a:t>The high idle power was the cause due to which we couldn’t get any machine energy savings. Still we keep the machine energy to within 4% of the base case.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upper figure shows the average frequency across all 128 cores over ten</a:t>
            </a:r>
            <a:r>
              <a:rPr lang="en-US" baseline="0" dirty="0" smtClean="0"/>
              <a:t> minutes of execution with CRAC set at 23.3C</a:t>
            </a:r>
          </a:p>
          <a:p>
            <a:r>
              <a:rPr lang="en-US" baseline="0" dirty="0" smtClean="0"/>
              <a:t>Mol3D’s average frequency is lesser than Jacobi2D whereas the CPU utilization and power draw of Jacobi is greater than it</a:t>
            </a:r>
          </a:p>
          <a:p>
            <a:r>
              <a:rPr lang="en-US" baseline="0" dirty="0" smtClean="0"/>
              <a:t>Now the question arises, why are cores getting heated resulting in frequency dropping in case of Mol3D?</a:t>
            </a:r>
          </a:p>
          <a:p>
            <a:r>
              <a:rPr lang="en-US" baseline="0" dirty="0" smtClean="0"/>
              <a:t>This can only happen if the CPU power consumption for Mol3D is greater than Jacobi2D. But there are no counters of meters to perform that measurement</a:t>
            </a:r>
          </a:p>
          <a:p>
            <a:r>
              <a:rPr lang="en-US" baseline="0" dirty="0" smtClean="0"/>
              <a:t>In order to verify our claim, we ran all three applications using the profiling abilities of </a:t>
            </a:r>
            <a:r>
              <a:rPr lang="en-US" baseline="0" dirty="0" err="1" smtClean="0"/>
              <a:t>Perfsuite</a:t>
            </a:r>
            <a:r>
              <a:rPr lang="en-US" baseline="0" dirty="0" smtClean="0"/>
              <a:t>. The results are tabulated in the lower figure</a:t>
            </a:r>
          </a:p>
          <a:p>
            <a:r>
              <a:rPr lang="en-US" baseline="0" dirty="0" smtClean="0"/>
              <a:t>There are two important things to be noted here. 1. 10 times higher data traffic between L1-L2 cache and 5-6 times lesser DRAM misses for Mol3D as compared to Jacobi2D</a:t>
            </a:r>
          </a:p>
        </p:txBody>
      </p:sp>
      <p:sp>
        <p:nvSpPr>
          <p:cNvPr id="4" name="Slide Number Placeholder 3"/>
          <p:cNvSpPr>
            <a:spLocks noGrp="1"/>
          </p:cNvSpPr>
          <p:nvPr>
            <p:ph type="sldNum" sz="quarter" idx="10"/>
          </p:nvPr>
        </p:nvSpPr>
        <p:spPr/>
        <p:txBody>
          <a:bodyPr/>
          <a:lstStyle/>
          <a:p>
            <a:fld id="{97243612-EB84-BC47-AEB3-F4F5694E6EFE}"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see the behavior of core temperatures, we ran a Charm++ application (Wave2D) on 128 cores and measured the core temperatures.</a:t>
            </a:r>
          </a:p>
          <a:p>
            <a:r>
              <a:rPr lang="en-US" baseline="0" dirty="0" smtClean="0"/>
              <a:t>The figure shows the average core temperature over 10 minutes using different CRAC set points.</a:t>
            </a:r>
          </a:p>
          <a:p>
            <a:r>
              <a:rPr lang="en-US" baseline="0" dirty="0" smtClean="0"/>
              <a:t>We noticed a difference of about 6C due to reduced cooling by moving from 23.3C to 25.6C</a:t>
            </a:r>
          </a:p>
          <a:p>
            <a:r>
              <a:rPr lang="en-US" baseline="0" dirty="0" smtClean="0"/>
              <a:t>The lower two curves in the figure represent the maximum difference of any core from the average. There is a difference of 11C between the max difference after increasing CRAC set point. A difference of 20C from an average of 57C clearly points towards existence of Hotspots</a:t>
            </a:r>
          </a:p>
        </p:txBody>
      </p:sp>
      <p:sp>
        <p:nvSpPr>
          <p:cNvPr id="4" name="Slide Number Placeholder 3"/>
          <p:cNvSpPr>
            <a:spLocks noGrp="1"/>
          </p:cNvSpPr>
          <p:nvPr>
            <p:ph type="sldNum" sz="quarter" idx="10"/>
          </p:nvPr>
        </p:nvSpPr>
        <p:spPr/>
        <p:txBody>
          <a:bodyPr/>
          <a:lstStyle/>
          <a:p>
            <a:fld id="{97243612-EB84-BC47-AEB3-F4F5694E6EF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tried to constrain core temperatures using Dynamic Voltage and Frequency scaling. It is a technique widely used to change core frequency and voltage in order to save power.</a:t>
            </a:r>
          </a:p>
          <a:p>
            <a:r>
              <a:rPr lang="en-US" baseline="0" dirty="0" smtClean="0"/>
              <a:t>While doing these runs, we periodically measured core temperatures and scaled down cores that crossed a specified maximum threshold</a:t>
            </a:r>
          </a:p>
          <a:p>
            <a:r>
              <a:rPr lang="en-US" baseline="0" dirty="0" smtClean="0"/>
              <a:t>The figure shows the normalized execution times and energy after constraining core temperatures. The numbers are normalized based on the run where all cores are working at maximum frequency without any temperature control.</a:t>
            </a:r>
          </a:p>
          <a:p>
            <a:r>
              <a:rPr lang="en-US" baseline="0" dirty="0" smtClean="0"/>
              <a:t>The results don’t show an encouraging picture, as we end up spending more time and machine power in order to constrain core temperatures.</a:t>
            </a:r>
          </a:p>
          <a:p>
            <a:r>
              <a:rPr lang="en-US" baseline="0" dirty="0" smtClean="0"/>
              <a:t>The main reason behind such high penalties is the tightly coupled nature of applications under consideration.</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scheme, Temperature aware load balancing, combines DVFS and temperature control in an efficient way to reduce timing penalty and total energy</a:t>
            </a:r>
          </a:p>
          <a:p>
            <a:r>
              <a:rPr lang="en-US" baseline="0" dirty="0" smtClean="0"/>
              <a:t>Each application can define the maximum threshold along with the interval after which it periodically wants to check core </a:t>
            </a:r>
            <a:r>
              <a:rPr lang="en-US" baseline="0" dirty="0" err="1" smtClean="0"/>
              <a:t>tempeartures</a:t>
            </a:r>
            <a:endParaRPr lang="en-US" baseline="0" dirty="0" smtClean="0"/>
          </a:p>
          <a:p>
            <a:r>
              <a:rPr lang="en-US" baseline="0" dirty="0" smtClean="0"/>
              <a:t>At each decision time, the core temperature is compared to the threshold and the frequency is shifted depending on whether core temperature exceeds or falls below the threshold</a:t>
            </a:r>
          </a:p>
          <a:p>
            <a:r>
              <a:rPr lang="en-US" baseline="0" dirty="0" smtClean="0"/>
              <a:t>The frequency scaling for each core results in speed differential with which the cores can complete tasks. We transfer tasks from slow cores to fast cores in order to load balancer the application</a:t>
            </a:r>
          </a:p>
          <a:p>
            <a:r>
              <a:rPr lang="en-US" baseline="0" dirty="0" smtClean="0"/>
              <a:t>We take a refinement based approach instead of re-assigning each task in order to make our load balancer scalable.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Charm++</a:t>
            </a:r>
            <a:r>
              <a:rPr lang="en-US" baseline="0" dirty="0" smtClean="0"/>
              <a:t> is a perfect match for our technique.</a:t>
            </a:r>
          </a:p>
          <a:p>
            <a:r>
              <a:rPr lang="en-US" baseline="0" dirty="0" smtClean="0"/>
              <a:t>Its object based over-decomposition coupled with </a:t>
            </a:r>
            <a:r>
              <a:rPr lang="en-US" baseline="0" dirty="0" err="1" smtClean="0"/>
              <a:t>migrateability</a:t>
            </a:r>
            <a:r>
              <a:rPr lang="en-US" baseline="0" dirty="0" smtClean="0"/>
              <a:t> of objects allows us to </a:t>
            </a:r>
            <a:r>
              <a:rPr lang="en-US" baseline="0" dirty="0" err="1" smtClean="0"/>
              <a:t>trasnfer</a:t>
            </a:r>
            <a:r>
              <a:rPr lang="en-US" baseline="0" dirty="0" smtClean="0"/>
              <a:t> tasks to load balance the application</a:t>
            </a:r>
          </a:p>
          <a:p>
            <a:r>
              <a:rPr lang="en-US" baseline="0" dirty="0" smtClean="0"/>
              <a:t>Time logging of task, provided by charm++, is also an essential part of our scheme. We use these times to come up with decisions about which tasks to migrate in order to restore load balance.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test our scheme, we used a </a:t>
            </a:r>
            <a:r>
              <a:rPr lang="en-US" baseline="0" dirty="0" err="1" smtClean="0"/>
              <a:t>testbed</a:t>
            </a:r>
            <a:r>
              <a:rPr lang="en-US" baseline="0" dirty="0" smtClean="0"/>
              <a:t> having 40 single socket nodes connected through a 48-port gigabit switch. The power consumption of these machines were measured using </a:t>
            </a:r>
            <a:r>
              <a:rPr lang="en-US" baseline="0" dirty="0" err="1" smtClean="0"/>
              <a:t>Liebert</a:t>
            </a:r>
            <a:r>
              <a:rPr lang="en-US" baseline="0" dirty="0" smtClean="0"/>
              <a:t> Power unit</a:t>
            </a:r>
          </a:p>
          <a:p>
            <a:r>
              <a:rPr lang="en-US" baseline="0" dirty="0" smtClean="0"/>
              <a:t>All our experiments were done using 128 cores. The machine room had a dedicated CRAC.</a:t>
            </a:r>
          </a:p>
          <a:p>
            <a:r>
              <a:rPr lang="en-US" baseline="0" dirty="0" smtClean="0"/>
              <a:t>We used temperature sensors at the CRAC air inlet and outlet to measure air temperatures for hot air entering and cold air leaving the CRAC. </a:t>
            </a:r>
          </a:p>
          <a:p>
            <a:r>
              <a:rPr lang="en-US" baseline="0" dirty="0" smtClean="0"/>
              <a:t>For all our experiments, we used a max threshold of 44C which got from some preliminary studies</a:t>
            </a:r>
          </a:p>
        </p:txBody>
      </p:sp>
      <p:sp>
        <p:nvSpPr>
          <p:cNvPr id="4" name="Slide Number Placeholder 3"/>
          <p:cNvSpPr>
            <a:spLocks noGrp="1"/>
          </p:cNvSpPr>
          <p:nvPr>
            <p:ph type="sldNum" sz="quarter" idx="10"/>
          </p:nvPr>
        </p:nvSpPr>
        <p:spPr/>
        <p:txBody>
          <a:bodyPr/>
          <a:lstStyle/>
          <a:p>
            <a:fld id="{97243612-EB84-BC47-AEB3-F4F5694E6EF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result of some experiments where we tried to constrain the core temperatures within the threshold.</a:t>
            </a:r>
          </a:p>
          <a:p>
            <a:r>
              <a:rPr lang="en-US" baseline="0" dirty="0" smtClean="0"/>
              <a:t>As can be seen once the cores reach the threshold we were able to maintain a very tight control over the core temperatures</a:t>
            </a:r>
          </a:p>
          <a:p>
            <a:r>
              <a:rPr lang="en-US" baseline="0" dirty="0" smtClean="0"/>
              <a:t>This was true for all the 3 apps even though they had different temperature gradient to start with</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here we</a:t>
            </a:r>
            <a:r>
              <a:rPr lang="en-US" baseline="0" dirty="0" smtClean="0"/>
              <a:t> show the results to see how well our scheme does in terms of hot spot </a:t>
            </a:r>
            <a:r>
              <a:rPr lang="en-US" baseline="0" dirty="0" err="1" smtClean="0"/>
              <a:t>aviodance</a:t>
            </a:r>
            <a:r>
              <a:rPr lang="en-US" baseline="0" dirty="0" smtClean="0"/>
              <a:t>.</a:t>
            </a:r>
          </a:p>
          <a:p>
            <a:r>
              <a:rPr lang="en-US" baseline="0" dirty="0" smtClean="0"/>
              <a:t>The graph shows the maximum difference of any core’s temperature from the average. </a:t>
            </a:r>
          </a:p>
          <a:p>
            <a:r>
              <a:rPr lang="en-US" baseline="0" dirty="0" smtClean="0"/>
              <a:t>The red and green curves represent different CRAC set points where we do not use our scheme. As you can see, that w/o our scheme the core temperature on some nodes keep on deviating more and more from the average which gets worse with the passage of time.</a:t>
            </a:r>
          </a:p>
          <a:p>
            <a:r>
              <a:rPr lang="en-US" baseline="0" dirty="0" smtClean="0"/>
              <a:t>The CRAC </a:t>
            </a:r>
            <a:r>
              <a:rPr lang="en-US" baseline="0" dirty="0" err="1" smtClean="0"/>
              <a:t>setpoint</a:t>
            </a:r>
            <a:r>
              <a:rPr lang="en-US" baseline="0" dirty="0" smtClean="0"/>
              <a:t> also affects the temperature deviations which can be seen by the </a:t>
            </a:r>
            <a:r>
              <a:rPr lang="en-US" baseline="0" dirty="0" err="1" smtClean="0"/>
              <a:t>seperation</a:t>
            </a:r>
            <a:r>
              <a:rPr lang="en-US" baseline="0" dirty="0" smtClean="0"/>
              <a:t> between the red and green curves. The higher the CRAC </a:t>
            </a:r>
            <a:r>
              <a:rPr lang="en-US" baseline="0" dirty="0" err="1" smtClean="0"/>
              <a:t>setpoint</a:t>
            </a:r>
            <a:r>
              <a:rPr lang="en-US" baseline="0" dirty="0" smtClean="0"/>
              <a:t> the greater the deviation.</a:t>
            </a:r>
          </a:p>
          <a:p>
            <a:r>
              <a:rPr lang="en-US" baseline="0" dirty="0" smtClean="0"/>
              <a:t>On the other hand, with our scheme we were able to constrain the max temperature deviation to within 4C of the average. </a:t>
            </a:r>
          </a:p>
          <a:p>
            <a:r>
              <a:rPr lang="en-US" baseline="0" dirty="0" smtClean="0"/>
              <a:t>This shows the success of our scheme in avoiding hotspots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F850C0-3B1B-654F-B665-153A504C6E9B}" type="datetime1">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F4B5D-F577-834B-BC6D-98C10C172902}" type="datetime1">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207AA-1DB4-D945-847B-768293125B49}" type="datetime1">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6C338-39EC-AE47-AF7E-0FEDA92FD185}" type="datetime1">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29E7A-4555-7144-A2D7-CE49EBEB7632}" type="datetime1">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9D9C0-FC3B-4843-9DA7-7801B1FA3CDE}" type="datetime1">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36159-7A88-2049-BEC3-0E88E050C39C}" type="datetime1">
              <a:rPr lang="en-US" smtClean="0"/>
              <a:pPr/>
              <a:t>4/18/11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23007C-D9FE-EB41-816F-CF3634ADEA06}" type="datetime1">
              <a:rPr lang="en-US" smtClean="0"/>
              <a:pPr/>
              <a:t>4/18/11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88A84-1849-DB47-9629-40FDE10302A0}" type="datetime1">
              <a:rPr lang="en-US" smtClean="0"/>
              <a:pPr/>
              <a:t>4/18/11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2DB3F-82D0-9E42-947F-2CA76BB4CD3F}" type="datetime1">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D72B2-204E-2A41-93CB-7B9680BDD397}" type="datetime1">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8C016-B06B-6740-A4F8-10CE03492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3CA9-3CFE-854B-8867-6198A2730BAA}" type="datetime1">
              <a:rPr lang="en-US" smtClean="0"/>
              <a:pPr/>
              <a:t>4/18/11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8C016-B06B-6740-A4F8-10CE0349227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30.xm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slide" Target="slide24.xm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 Target="slide25.xm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Temperature Aware Load Balancing For Parallel Applications</a:t>
            </a:r>
            <a:endParaRPr lang="en-US" dirty="0"/>
          </a:p>
        </p:txBody>
      </p:sp>
      <p:sp>
        <p:nvSpPr>
          <p:cNvPr id="3" name="Subtitle 2"/>
          <p:cNvSpPr>
            <a:spLocks noGrp="1"/>
          </p:cNvSpPr>
          <p:nvPr>
            <p:ph type="subTitle" idx="1"/>
          </p:nvPr>
        </p:nvSpPr>
        <p:spPr/>
        <p:txBody>
          <a:bodyPr>
            <a:normAutofit fontScale="92500"/>
          </a:bodyPr>
          <a:lstStyle/>
          <a:p>
            <a:r>
              <a:rPr lang="en-US" dirty="0" err="1" smtClean="0"/>
              <a:t>Osman</a:t>
            </a:r>
            <a:r>
              <a:rPr lang="en-US" dirty="0" smtClean="0"/>
              <a:t> </a:t>
            </a:r>
            <a:r>
              <a:rPr lang="en-US" dirty="0" err="1" smtClean="0"/>
              <a:t>Sarood</a:t>
            </a:r>
            <a:endParaRPr lang="en-US" dirty="0" smtClean="0"/>
          </a:p>
          <a:p>
            <a:r>
              <a:rPr lang="en-US" dirty="0" smtClean="0"/>
              <a:t>Parallel Programming Lab (PPL)</a:t>
            </a:r>
          </a:p>
          <a:p>
            <a:r>
              <a:rPr lang="en-US" dirty="0" smtClean="0"/>
              <a:t>University of Illinois Urbana Champaign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Hotspot Avoidance</a:t>
            </a:r>
            <a:endParaRPr lang="en-US" dirty="0"/>
          </a:p>
        </p:txBody>
      </p:sp>
      <p:sp>
        <p:nvSpPr>
          <p:cNvPr id="6" name="TextBox 5"/>
          <p:cNvSpPr txBox="1"/>
          <p:nvPr/>
        </p:nvSpPr>
        <p:spPr>
          <a:xfrm>
            <a:off x="6019800" y="5786735"/>
            <a:ext cx="2667000" cy="461665"/>
          </a:xfrm>
          <a:prstGeom prst="rect">
            <a:avLst/>
          </a:prstGeom>
          <a:noFill/>
        </p:spPr>
        <p:txBody>
          <a:bodyPr wrap="square" rtlCol="0">
            <a:spAutoFit/>
          </a:bodyPr>
          <a:lstStyle/>
          <a:p>
            <a:r>
              <a:rPr lang="en-US" sz="2400" b="1" dirty="0" smtClean="0">
                <a:solidFill>
                  <a:srgbClr val="FF0000"/>
                </a:solidFill>
              </a:rPr>
              <a:t>Hot Spots Avoided!</a:t>
            </a:r>
            <a:endParaRPr lang="en-US" sz="2400" b="1" dirty="0">
              <a:solidFill>
                <a:srgbClr val="FF0000"/>
              </a:solidFill>
            </a:endParaRPr>
          </a:p>
        </p:txBody>
      </p:sp>
      <p:sp>
        <p:nvSpPr>
          <p:cNvPr id="8" name="Content Placeholder 2"/>
          <p:cNvSpPr>
            <a:spLocks noGrp="1"/>
          </p:cNvSpPr>
          <p:nvPr>
            <p:ph idx="1"/>
          </p:nvPr>
        </p:nvSpPr>
        <p:spPr>
          <a:xfrm>
            <a:off x="457200" y="1600200"/>
            <a:ext cx="4336141" cy="4800600"/>
          </a:xfrm>
        </p:spPr>
        <p:txBody>
          <a:bodyPr>
            <a:normAutofit fontScale="92500" lnSpcReduction="20000"/>
          </a:bodyPr>
          <a:lstStyle/>
          <a:p>
            <a:r>
              <a:rPr lang="en-US" dirty="0" smtClean="0"/>
              <a:t>Without our scheme max. difference:</a:t>
            </a:r>
          </a:p>
          <a:p>
            <a:pPr lvl="1"/>
            <a:r>
              <a:rPr lang="en-US" dirty="0" smtClean="0"/>
              <a:t>Increases over time</a:t>
            </a:r>
          </a:p>
          <a:p>
            <a:pPr lvl="1"/>
            <a:r>
              <a:rPr lang="en-US" dirty="0" smtClean="0"/>
              <a:t>Increases with CRAC set point</a:t>
            </a:r>
          </a:p>
          <a:p>
            <a:r>
              <a:rPr lang="en-US" dirty="0" smtClean="0"/>
              <a:t>With our scheme</a:t>
            </a:r>
          </a:p>
          <a:p>
            <a:pPr lvl="1"/>
            <a:r>
              <a:rPr lang="en-US" dirty="0" smtClean="0"/>
              <a:t>Max. temperature decreases with time</a:t>
            </a:r>
          </a:p>
          <a:p>
            <a:pPr lvl="1"/>
            <a:r>
              <a:rPr lang="en-US" dirty="0" smtClean="0"/>
              <a:t>Insensitive to CRAC set point</a:t>
            </a:r>
          </a:p>
          <a:p>
            <a:r>
              <a:rPr lang="en-US" dirty="0" smtClean="0"/>
              <a:t>Our scheme avoids Hotspots</a:t>
            </a:r>
          </a:p>
        </p:txBody>
      </p:sp>
      <p:cxnSp>
        <p:nvCxnSpPr>
          <p:cNvPr id="14" name="Straight Arrow Connector 13"/>
          <p:cNvCxnSpPr/>
          <p:nvPr/>
        </p:nvCxnSpPr>
        <p:spPr>
          <a:xfrm rot="5400000">
            <a:off x="8153400" y="3276600"/>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3238C016-B06B-6740-A4F8-10CE03492272}" type="slidenum">
              <a:rPr lang="en-US" smtClean="0"/>
              <a:pPr/>
              <a:t>10</a:t>
            </a:fld>
            <a:endParaRPr lang="en-US"/>
          </a:p>
        </p:txBody>
      </p:sp>
      <p:pic>
        <p:nvPicPr>
          <p:cNvPr id="11" name="Picture 10"/>
          <p:cNvPicPr>
            <a:picLocks noChangeAspect="1"/>
          </p:cNvPicPr>
          <p:nvPr/>
        </p:nvPicPr>
        <p:blipFill>
          <a:blip r:embed="rId3"/>
          <a:stretch>
            <a:fillRect/>
          </a:stretch>
        </p:blipFill>
        <p:spPr>
          <a:xfrm>
            <a:off x="4640941" y="2283483"/>
            <a:ext cx="4350659" cy="3046052"/>
          </a:xfrm>
          <a:prstGeom prst="rect">
            <a:avLst/>
          </a:prstGeom>
        </p:spPr>
      </p:pic>
      <p:cxnSp>
        <p:nvCxnSpPr>
          <p:cNvPr id="13" name="Straight Arrow Connector 12"/>
          <p:cNvCxnSpPr>
            <a:stCxn id="6" idx="0"/>
          </p:cNvCxnSpPr>
          <p:nvPr/>
        </p:nvCxnSpPr>
        <p:spPr>
          <a:xfrm rot="5400000" flipH="1" flipV="1">
            <a:off x="7258050" y="4738985"/>
            <a:ext cx="1143000" cy="9525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8153797" y="3729732"/>
            <a:ext cx="762794" cy="158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91200" y="1840468"/>
            <a:ext cx="2286000" cy="369332"/>
          </a:xfrm>
          <a:prstGeom prst="rect">
            <a:avLst/>
          </a:prstGeom>
          <a:noFill/>
        </p:spPr>
        <p:txBody>
          <a:bodyPr wrap="square" rtlCol="0">
            <a:spAutoFit/>
          </a:bodyPr>
          <a:lstStyle/>
          <a:p>
            <a:r>
              <a:rPr lang="en-US" dirty="0" smtClean="0"/>
              <a:t>Wave2D on 128 Cores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Penalty</a:t>
            </a:r>
            <a:endParaRPr lang="en-US" dirty="0"/>
          </a:p>
        </p:txBody>
      </p:sp>
      <p:sp>
        <p:nvSpPr>
          <p:cNvPr id="9" name="Content Placeholder 2"/>
          <p:cNvSpPr>
            <a:spLocks noGrp="1"/>
          </p:cNvSpPr>
          <p:nvPr>
            <p:ph idx="1"/>
          </p:nvPr>
        </p:nvSpPr>
        <p:spPr>
          <a:xfrm>
            <a:off x="457200" y="4528806"/>
            <a:ext cx="8229600" cy="2252994"/>
          </a:xfrm>
        </p:spPr>
        <p:txBody>
          <a:bodyPr>
            <a:normAutofit/>
          </a:bodyPr>
          <a:lstStyle/>
          <a:p>
            <a:r>
              <a:rPr lang="en-US" dirty="0" smtClean="0"/>
              <a:t>Our load balancer performs better</a:t>
            </a:r>
          </a:p>
          <a:p>
            <a:r>
              <a:rPr lang="en-US" dirty="0" smtClean="0"/>
              <a:t>Decrease in cooling, increases:</a:t>
            </a:r>
          </a:p>
          <a:p>
            <a:pPr lvl="1"/>
            <a:r>
              <a:rPr lang="en-US" dirty="0" smtClean="0"/>
              <a:t>Timing penalty </a:t>
            </a:r>
          </a:p>
          <a:p>
            <a:pPr lvl="1"/>
            <a:r>
              <a:rPr lang="en-US" dirty="0" smtClean="0"/>
              <a:t>Advantage of our scheme</a:t>
            </a:r>
          </a:p>
        </p:txBody>
      </p:sp>
      <p:sp>
        <p:nvSpPr>
          <p:cNvPr id="10" name="Slide Number Placeholder 9"/>
          <p:cNvSpPr>
            <a:spLocks noGrp="1"/>
          </p:cNvSpPr>
          <p:nvPr>
            <p:ph type="sldNum" sz="quarter" idx="12"/>
          </p:nvPr>
        </p:nvSpPr>
        <p:spPr/>
        <p:txBody>
          <a:bodyPr/>
          <a:lstStyle/>
          <a:p>
            <a:fld id="{3238C016-B06B-6740-A4F8-10CE03492272}" type="slidenum">
              <a:rPr lang="en-US" smtClean="0"/>
              <a:pPr/>
              <a:t>11</a:t>
            </a:fld>
            <a:endParaRPr lang="en-US"/>
          </a:p>
        </p:txBody>
      </p:sp>
      <p:pic>
        <p:nvPicPr>
          <p:cNvPr id="12" name="Picture 11">
            <a:hlinkClick r:id="rId3" action="ppaction://hlinksldjump"/>
          </p:cNvPr>
          <p:cNvPicPr>
            <a:picLocks noChangeAspect="1"/>
          </p:cNvPicPr>
          <p:nvPr/>
        </p:nvPicPr>
        <p:blipFill>
          <a:blip r:embed="rId4"/>
          <a:stretch>
            <a:fillRect/>
          </a:stretch>
        </p:blipFill>
        <p:spPr>
          <a:xfrm>
            <a:off x="2133600" y="1417638"/>
            <a:ext cx="4419600" cy="3079425"/>
          </a:xfrm>
          <a:prstGeom prst="rect">
            <a:avLst/>
          </a:prstGeom>
        </p:spPr>
      </p:pic>
      <p:cxnSp>
        <p:nvCxnSpPr>
          <p:cNvPr id="14" name="Straight Arrow Connector 13"/>
          <p:cNvCxnSpPr/>
          <p:nvPr/>
        </p:nvCxnSpPr>
        <p:spPr>
          <a:xfrm flipV="1">
            <a:off x="3733800" y="2209800"/>
            <a:ext cx="15240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86600" y="882874"/>
            <a:ext cx="2286000" cy="369332"/>
          </a:xfrm>
          <a:prstGeom prst="rect">
            <a:avLst/>
          </a:prstGeom>
          <a:noFill/>
        </p:spPr>
        <p:txBody>
          <a:bodyPr wrap="square" rtlCol="0">
            <a:spAutoFit/>
          </a:bodyPr>
          <a:lstStyle/>
          <a:p>
            <a:r>
              <a:rPr lang="en-US" dirty="0" smtClean="0"/>
              <a:t>Jacobi2D on 128 Cores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Processor Timelines for Wave2D</a:t>
            </a:r>
            <a:endParaRPr lang="en-US" dirty="0"/>
          </a:p>
        </p:txBody>
      </p:sp>
      <p:pic>
        <p:nvPicPr>
          <p:cNvPr id="6" name="Picture 5"/>
          <p:cNvPicPr>
            <a:picLocks noChangeAspect="1"/>
          </p:cNvPicPr>
          <p:nvPr/>
        </p:nvPicPr>
        <p:blipFill>
          <a:blip r:embed="rId3"/>
          <a:stretch>
            <a:fillRect/>
          </a:stretch>
        </p:blipFill>
        <p:spPr>
          <a:xfrm>
            <a:off x="1600200" y="1447800"/>
            <a:ext cx="5662603" cy="1758950"/>
          </a:xfrm>
          <a:prstGeom prst="rect">
            <a:avLst/>
          </a:prstGeom>
        </p:spPr>
      </p:pic>
      <p:sp>
        <p:nvSpPr>
          <p:cNvPr id="9" name="TextBox 8"/>
          <p:cNvSpPr txBox="1"/>
          <p:nvPr/>
        </p:nvSpPr>
        <p:spPr>
          <a:xfrm>
            <a:off x="228600" y="1992868"/>
            <a:ext cx="1295400" cy="369332"/>
          </a:xfrm>
          <a:prstGeom prst="rect">
            <a:avLst/>
          </a:prstGeom>
          <a:noFill/>
        </p:spPr>
        <p:txBody>
          <a:bodyPr wrap="square" rtlCol="0">
            <a:spAutoFit/>
          </a:bodyPr>
          <a:lstStyle/>
          <a:p>
            <a:r>
              <a:rPr lang="en-US" dirty="0" smtClean="0"/>
              <a:t>No </a:t>
            </a:r>
            <a:r>
              <a:rPr lang="en-US" dirty="0" err="1" smtClean="0"/>
              <a:t>TempLB</a:t>
            </a:r>
            <a:endParaRPr lang="en-US" dirty="0" smtClean="0"/>
          </a:p>
        </p:txBody>
      </p:sp>
      <p:sp>
        <p:nvSpPr>
          <p:cNvPr id="14" name="Rectangle 13"/>
          <p:cNvSpPr/>
          <p:nvPr/>
        </p:nvSpPr>
        <p:spPr>
          <a:xfrm>
            <a:off x="3581400" y="1950818"/>
            <a:ext cx="914400" cy="1255931"/>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48403" y="1950818"/>
            <a:ext cx="914400" cy="1211152"/>
          </a:xfrm>
          <a:prstGeom prst="rect">
            <a:avLst/>
          </a:prstGeom>
          <a:solidFill>
            <a:schemeClr val="accent4">
              <a:lumMod val="60000"/>
              <a:lumOff val="40000"/>
              <a:alpha val="42000"/>
            </a:scheme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696200" y="1581486"/>
            <a:ext cx="1447800" cy="369332"/>
          </a:xfrm>
          <a:prstGeom prst="rect">
            <a:avLst/>
          </a:prstGeom>
          <a:noFill/>
        </p:spPr>
        <p:txBody>
          <a:bodyPr wrap="square" rtlCol="0">
            <a:spAutoFit/>
          </a:bodyPr>
          <a:lstStyle/>
          <a:p>
            <a:r>
              <a:rPr lang="en-US" dirty="0" smtClean="0"/>
              <a:t>Idle Time</a:t>
            </a:r>
            <a:endParaRPr lang="en-US" dirty="0"/>
          </a:p>
        </p:txBody>
      </p:sp>
      <p:sp>
        <p:nvSpPr>
          <p:cNvPr id="17" name="Slide Number Placeholder 16"/>
          <p:cNvSpPr>
            <a:spLocks noGrp="1"/>
          </p:cNvSpPr>
          <p:nvPr>
            <p:ph type="sldNum" sz="quarter" idx="12"/>
          </p:nvPr>
        </p:nvSpPr>
        <p:spPr/>
        <p:txBody>
          <a:bodyPr/>
          <a:lstStyle/>
          <a:p>
            <a:fld id="{3238C016-B06B-6740-A4F8-10CE03492272}" type="slidenum">
              <a:rPr lang="en-US" smtClean="0"/>
              <a:pPr/>
              <a:t>12</a:t>
            </a:fld>
            <a:endParaRPr lang="en-US"/>
          </a:p>
        </p:txBody>
      </p:sp>
      <p:cxnSp>
        <p:nvCxnSpPr>
          <p:cNvPr id="21" name="Straight Arrow Connector 20"/>
          <p:cNvCxnSpPr>
            <a:stCxn id="16" idx="2"/>
          </p:cNvCxnSpPr>
          <p:nvPr/>
        </p:nvCxnSpPr>
        <p:spPr>
          <a:xfrm rot="5400000">
            <a:off x="7635761" y="1577861"/>
            <a:ext cx="411382" cy="11572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6" idx="2"/>
          </p:cNvCxnSpPr>
          <p:nvPr/>
        </p:nvCxnSpPr>
        <p:spPr>
          <a:xfrm rot="5400000">
            <a:off x="6328459" y="118159"/>
            <a:ext cx="258982" cy="3924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Content Placeholder 2"/>
          <p:cNvSpPr>
            <a:spLocks noGrp="1"/>
          </p:cNvSpPr>
          <p:nvPr>
            <p:ph idx="1"/>
          </p:nvPr>
        </p:nvSpPr>
        <p:spPr>
          <a:xfrm>
            <a:off x="457200" y="3429000"/>
            <a:ext cx="8229600" cy="2514601"/>
          </a:xfrm>
        </p:spPr>
        <p:txBody>
          <a:bodyPr>
            <a:normAutofit fontScale="92500"/>
          </a:bodyPr>
          <a:lstStyle/>
          <a:p>
            <a:r>
              <a:rPr lang="en-US" dirty="0" smtClean="0"/>
              <a:t>Shows processor utilization during execution time (green and pink correspond to computations)</a:t>
            </a:r>
          </a:p>
          <a:p>
            <a:r>
              <a:rPr lang="en-US" dirty="0" smtClean="0"/>
              <a:t>Execution time dependent on slowest core</a:t>
            </a:r>
          </a:p>
          <a:p>
            <a:r>
              <a:rPr lang="en-US" dirty="0" smtClean="0"/>
              <a:t>One core can cause timing penalty/slowdown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Frequency (No </a:t>
            </a:r>
            <a:r>
              <a:rPr lang="en-US" dirty="0" err="1" smtClean="0"/>
              <a:t>TempLB</a:t>
            </a:r>
            <a:r>
              <a:rPr lang="en-US" dirty="0" smtClean="0"/>
              <a:t>)</a:t>
            </a:r>
            <a:endParaRPr lang="en-US" dirty="0"/>
          </a:p>
        </p:txBody>
      </p:sp>
      <p:sp>
        <p:nvSpPr>
          <p:cNvPr id="3" name="Content Placeholder 2"/>
          <p:cNvSpPr>
            <a:spLocks noGrp="1"/>
          </p:cNvSpPr>
          <p:nvPr>
            <p:ph idx="1"/>
          </p:nvPr>
        </p:nvSpPr>
        <p:spPr>
          <a:xfrm>
            <a:off x="457200" y="1600201"/>
            <a:ext cx="8229600" cy="1905000"/>
          </a:xfrm>
        </p:spPr>
        <p:txBody>
          <a:bodyPr>
            <a:normAutofit fontScale="92500" lnSpcReduction="20000"/>
          </a:bodyPr>
          <a:lstStyle/>
          <a:p>
            <a:r>
              <a:rPr lang="en-US" dirty="0" smtClean="0"/>
              <a:t>Frequency of slowest core for (CRAC 23.3C)</a:t>
            </a:r>
          </a:p>
          <a:p>
            <a:r>
              <a:rPr lang="en-US" dirty="0" smtClean="0"/>
              <a:t>Wave2D and Mol3D</a:t>
            </a:r>
          </a:p>
          <a:p>
            <a:pPr lvl="1"/>
            <a:r>
              <a:rPr lang="en-US" dirty="0" smtClean="0"/>
              <a:t>Lower minimum frequencies</a:t>
            </a:r>
          </a:p>
          <a:p>
            <a:pPr lvl="1"/>
            <a:r>
              <a:rPr lang="en-US" dirty="0" smtClean="0"/>
              <a:t>Higher timing penalties</a:t>
            </a:r>
          </a:p>
        </p:txBody>
      </p:sp>
      <p:graphicFrame>
        <p:nvGraphicFramePr>
          <p:cNvPr id="5" name="Table 4"/>
          <p:cNvGraphicFramePr>
            <a:graphicFrameLocks noGrp="1"/>
          </p:cNvGraphicFramePr>
          <p:nvPr/>
        </p:nvGraphicFramePr>
        <p:xfrm>
          <a:off x="6019800" y="4038600"/>
          <a:ext cx="2819400" cy="180848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Application</a:t>
                      </a:r>
                      <a:endParaRPr lang="en-US" dirty="0"/>
                    </a:p>
                  </a:txBody>
                  <a:tcPr/>
                </a:tc>
                <a:tc>
                  <a:txBody>
                    <a:bodyPr/>
                    <a:lstStyle/>
                    <a:p>
                      <a:pPr algn="ctr"/>
                      <a:r>
                        <a:rPr lang="en-US" dirty="0" smtClean="0"/>
                        <a:t>Time</a:t>
                      </a:r>
                      <a:r>
                        <a:rPr lang="en-US" baseline="0" dirty="0" smtClean="0"/>
                        <a:t> Penalty(%)</a:t>
                      </a:r>
                      <a:endParaRPr lang="en-US" dirty="0"/>
                    </a:p>
                  </a:txBody>
                  <a:tcPr/>
                </a:tc>
              </a:tr>
              <a:tr h="370840">
                <a:tc>
                  <a:txBody>
                    <a:bodyPr/>
                    <a:lstStyle/>
                    <a:p>
                      <a:pPr algn="ctr"/>
                      <a:r>
                        <a:rPr lang="en-US" dirty="0" smtClean="0"/>
                        <a:t>Wave</a:t>
                      </a:r>
                      <a:endParaRPr lang="en-US" dirty="0"/>
                    </a:p>
                  </a:txBody>
                  <a:tcPr/>
                </a:tc>
                <a:tc>
                  <a:txBody>
                    <a:bodyPr/>
                    <a:lstStyle/>
                    <a:p>
                      <a:pPr algn="ctr"/>
                      <a:r>
                        <a:rPr lang="en-US" dirty="0" smtClean="0"/>
                        <a:t>38</a:t>
                      </a:r>
                      <a:endParaRPr lang="en-US" dirty="0"/>
                    </a:p>
                  </a:txBody>
                  <a:tcPr/>
                </a:tc>
              </a:tr>
              <a:tr h="370840">
                <a:tc>
                  <a:txBody>
                    <a:bodyPr/>
                    <a:lstStyle/>
                    <a:p>
                      <a:pPr algn="ctr"/>
                      <a:r>
                        <a:rPr lang="en-US" dirty="0" smtClean="0"/>
                        <a:t>Mol3D</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smtClean="0"/>
                        <a:t>Jacobi2D</a:t>
                      </a:r>
                      <a:endParaRPr lang="en-US" dirty="0"/>
                    </a:p>
                  </a:txBody>
                  <a:tcPr/>
                </a:tc>
                <a:tc>
                  <a:txBody>
                    <a:bodyPr/>
                    <a:lstStyle/>
                    <a:p>
                      <a:pPr algn="ctr"/>
                      <a:r>
                        <a:rPr lang="en-US" dirty="0" smtClean="0"/>
                        <a:t>23</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3238C016-B06B-6740-A4F8-10CE03492272}" type="slidenum">
              <a:rPr lang="en-US" smtClean="0"/>
              <a:pPr/>
              <a:t>13</a:t>
            </a:fld>
            <a:endParaRPr lang="en-US"/>
          </a:p>
        </p:txBody>
      </p:sp>
      <p:pic>
        <p:nvPicPr>
          <p:cNvPr id="7" name="Picture 6"/>
          <p:cNvPicPr>
            <a:picLocks noChangeAspect="1"/>
          </p:cNvPicPr>
          <p:nvPr/>
        </p:nvPicPr>
        <p:blipFill>
          <a:blip r:embed="rId3"/>
          <a:stretch>
            <a:fillRect/>
          </a:stretch>
        </p:blipFill>
        <p:spPr>
          <a:xfrm>
            <a:off x="1271901" y="3505200"/>
            <a:ext cx="4214499" cy="2939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Overhead</a:t>
            </a:r>
            <a:endParaRPr lang="en-US" dirty="0"/>
          </a:p>
        </p:txBody>
      </p:sp>
      <p:sp>
        <p:nvSpPr>
          <p:cNvPr id="3" name="Content Placeholder 2"/>
          <p:cNvSpPr>
            <a:spLocks noGrp="1"/>
          </p:cNvSpPr>
          <p:nvPr>
            <p:ph idx="1"/>
          </p:nvPr>
        </p:nvSpPr>
        <p:spPr>
          <a:xfrm>
            <a:off x="457200" y="4419600"/>
            <a:ext cx="8229600" cy="2133600"/>
          </a:xfrm>
        </p:spPr>
        <p:txBody>
          <a:bodyPr>
            <a:normAutofit lnSpcReduction="10000"/>
          </a:bodyPr>
          <a:lstStyle/>
          <a:p>
            <a:r>
              <a:rPr lang="en-US" dirty="0" smtClean="0"/>
              <a:t>Dependent on: </a:t>
            </a:r>
          </a:p>
          <a:p>
            <a:pPr lvl="1"/>
            <a:r>
              <a:rPr lang="en-US" dirty="0" smtClean="0"/>
              <a:t>How frequently temperatures checked</a:t>
            </a:r>
          </a:p>
          <a:p>
            <a:pPr lvl="1"/>
            <a:r>
              <a:rPr lang="en-US" dirty="0" smtClean="0"/>
              <a:t>How many migrations</a:t>
            </a:r>
          </a:p>
          <a:p>
            <a:r>
              <a:rPr lang="en-US" dirty="0" smtClean="0"/>
              <a:t>Wave2D has the highest migration percentage</a:t>
            </a:r>
            <a:endParaRPr lang="en-US" dirty="0"/>
          </a:p>
        </p:txBody>
      </p:sp>
      <p:sp>
        <p:nvSpPr>
          <p:cNvPr id="5" name="Slide Number Placeholder 4"/>
          <p:cNvSpPr>
            <a:spLocks noGrp="1"/>
          </p:cNvSpPr>
          <p:nvPr>
            <p:ph type="sldNum" sz="quarter" idx="12"/>
          </p:nvPr>
        </p:nvSpPr>
        <p:spPr/>
        <p:txBody>
          <a:bodyPr/>
          <a:lstStyle/>
          <a:p>
            <a:fld id="{3238C016-B06B-6740-A4F8-10CE03492272}" type="slidenum">
              <a:rPr lang="en-US" smtClean="0"/>
              <a:pPr/>
              <a:t>14</a:t>
            </a:fld>
            <a:endParaRPr lang="en-US"/>
          </a:p>
        </p:txBody>
      </p:sp>
      <p:pic>
        <p:nvPicPr>
          <p:cNvPr id="6" name="Picture 5"/>
          <p:cNvPicPr>
            <a:picLocks noChangeAspect="1"/>
          </p:cNvPicPr>
          <p:nvPr/>
        </p:nvPicPr>
        <p:blipFill>
          <a:blip r:embed="rId3"/>
          <a:stretch>
            <a:fillRect/>
          </a:stretch>
        </p:blipFill>
        <p:spPr>
          <a:xfrm>
            <a:off x="2286000" y="1325753"/>
            <a:ext cx="4419600" cy="31700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Penalty and CRAC Set Point</a:t>
            </a:r>
            <a:endParaRPr lang="en-US" dirty="0"/>
          </a:p>
        </p:txBody>
      </p:sp>
      <p:sp>
        <p:nvSpPr>
          <p:cNvPr id="3" name="Content Placeholder 2"/>
          <p:cNvSpPr>
            <a:spLocks noGrp="1"/>
          </p:cNvSpPr>
          <p:nvPr>
            <p:ph idx="1"/>
          </p:nvPr>
        </p:nvSpPr>
        <p:spPr>
          <a:xfrm>
            <a:off x="457200" y="1600201"/>
            <a:ext cx="8229600" cy="2209799"/>
          </a:xfrm>
        </p:spPr>
        <p:txBody>
          <a:bodyPr/>
          <a:lstStyle/>
          <a:p>
            <a:r>
              <a:rPr lang="en-US" dirty="0" smtClean="0"/>
              <a:t>Slope: timing penalty (</a:t>
            </a:r>
            <a:r>
              <a:rPr lang="en-US" dirty="0" err="1" smtClean="0"/>
              <a:t>secs</a:t>
            </a:r>
            <a:r>
              <a:rPr lang="en-US" dirty="0" smtClean="0"/>
              <a:t>) per 1C increase in CRAC set point</a:t>
            </a:r>
          </a:p>
          <a:p>
            <a:r>
              <a:rPr lang="en-US" dirty="0" smtClean="0"/>
              <a:t>Correlation between Timing penalty and MFLOP/</a:t>
            </a:r>
            <a:r>
              <a:rPr lang="en-US" dirty="0" err="1" smtClean="0"/>
              <a:t>s</a:t>
            </a:r>
            <a:endParaRPr lang="en-US" dirty="0"/>
          </a:p>
        </p:txBody>
      </p:sp>
      <p:pic>
        <p:nvPicPr>
          <p:cNvPr id="4" name="Picture 3"/>
          <p:cNvPicPr>
            <a:picLocks noChangeAspect="1"/>
          </p:cNvPicPr>
          <p:nvPr/>
        </p:nvPicPr>
        <p:blipFill>
          <a:blip r:embed="rId3"/>
          <a:stretch>
            <a:fillRect/>
          </a:stretch>
        </p:blipFill>
        <p:spPr>
          <a:xfrm>
            <a:off x="1905000" y="3810000"/>
            <a:ext cx="3709555" cy="2743200"/>
          </a:xfrm>
          <a:prstGeom prst="rect">
            <a:avLst/>
          </a:prstGeom>
        </p:spPr>
      </p:pic>
      <p:graphicFrame>
        <p:nvGraphicFramePr>
          <p:cNvPr id="5" name="Table 4"/>
          <p:cNvGraphicFramePr>
            <a:graphicFrameLocks noGrp="1"/>
          </p:cNvGraphicFramePr>
          <p:nvPr/>
        </p:nvGraphicFramePr>
        <p:xfrm>
          <a:off x="6019800" y="4409440"/>
          <a:ext cx="2819400" cy="1534160"/>
        </p:xfrm>
        <a:graphic>
          <a:graphicData uri="http://schemas.openxmlformats.org/drawingml/2006/table">
            <a:tbl>
              <a:tblPr firstRow="1" bandRow="1">
                <a:tableStyleId>{5C22544A-7EE6-4342-B048-85BDC9FD1C3A}</a:tableStyleId>
              </a:tblPr>
              <a:tblGrid>
                <a:gridCol w="1409700"/>
                <a:gridCol w="1409700"/>
              </a:tblGrid>
              <a:tr h="370840">
                <a:tc>
                  <a:txBody>
                    <a:bodyPr/>
                    <a:lstStyle/>
                    <a:p>
                      <a:pPr algn="ctr"/>
                      <a:r>
                        <a:rPr lang="en-US" dirty="0" smtClean="0"/>
                        <a:t>Application</a:t>
                      </a:r>
                      <a:endParaRPr lang="en-US" dirty="0"/>
                    </a:p>
                  </a:txBody>
                  <a:tcPr/>
                </a:tc>
                <a:tc>
                  <a:txBody>
                    <a:bodyPr/>
                    <a:lstStyle/>
                    <a:p>
                      <a:pPr algn="ctr"/>
                      <a:r>
                        <a:rPr lang="en-US" dirty="0" smtClean="0"/>
                        <a:t>MFLOP/</a:t>
                      </a:r>
                      <a:r>
                        <a:rPr lang="en-US" dirty="0" err="1" smtClean="0"/>
                        <a:t>s</a:t>
                      </a:r>
                      <a:endParaRPr lang="en-US" dirty="0"/>
                    </a:p>
                  </a:txBody>
                  <a:tcPr/>
                </a:tc>
              </a:tr>
              <a:tr h="370840">
                <a:tc>
                  <a:txBody>
                    <a:bodyPr/>
                    <a:lstStyle/>
                    <a:p>
                      <a:pPr algn="ctr"/>
                      <a:r>
                        <a:rPr lang="en-US" dirty="0" smtClean="0"/>
                        <a:t>Wave</a:t>
                      </a:r>
                      <a:endParaRPr lang="en-US" dirty="0"/>
                    </a:p>
                  </a:txBody>
                  <a:tcPr/>
                </a:tc>
                <a:tc>
                  <a:txBody>
                    <a:bodyPr/>
                    <a:lstStyle/>
                    <a:p>
                      <a:pPr algn="ctr"/>
                      <a:r>
                        <a:rPr lang="en-US" dirty="0" smtClean="0"/>
                        <a:t>292</a:t>
                      </a:r>
                      <a:endParaRPr lang="en-US" dirty="0"/>
                    </a:p>
                  </a:txBody>
                  <a:tcPr/>
                </a:tc>
              </a:tr>
              <a:tr h="370840">
                <a:tc>
                  <a:txBody>
                    <a:bodyPr/>
                    <a:lstStyle/>
                    <a:p>
                      <a:pPr algn="ctr"/>
                      <a:r>
                        <a:rPr lang="en-US" dirty="0" smtClean="0"/>
                        <a:t>Mol3D</a:t>
                      </a:r>
                      <a:endParaRPr lang="en-US" dirty="0"/>
                    </a:p>
                  </a:txBody>
                  <a:tcPr/>
                </a:tc>
                <a:tc>
                  <a:txBody>
                    <a:bodyPr/>
                    <a:lstStyle/>
                    <a:p>
                      <a:pPr algn="ctr"/>
                      <a:r>
                        <a:rPr lang="en-US" dirty="0" smtClean="0"/>
                        <a:t>252</a:t>
                      </a:r>
                      <a:endParaRPr lang="en-US" dirty="0"/>
                    </a:p>
                  </a:txBody>
                  <a:tcPr/>
                </a:tc>
              </a:tr>
              <a:tr h="370840">
                <a:tc>
                  <a:txBody>
                    <a:bodyPr/>
                    <a:lstStyle/>
                    <a:p>
                      <a:pPr algn="ctr"/>
                      <a:r>
                        <a:rPr lang="en-US" dirty="0" smtClean="0"/>
                        <a:t>Jacobi2D</a:t>
                      </a:r>
                      <a:endParaRPr lang="en-US" dirty="0"/>
                    </a:p>
                  </a:txBody>
                  <a:tcPr/>
                </a:tc>
                <a:tc>
                  <a:txBody>
                    <a:bodyPr/>
                    <a:lstStyle/>
                    <a:p>
                      <a:pPr algn="ctr"/>
                      <a:r>
                        <a:rPr lang="en-US" dirty="0" smtClean="0"/>
                        <a:t>240</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3238C016-B06B-6740-A4F8-10CE03492272}"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Energy Consumption</a:t>
            </a:r>
            <a:endParaRPr lang="en-US" dirty="0"/>
          </a:p>
        </p:txBody>
      </p:sp>
      <p:sp>
        <p:nvSpPr>
          <p:cNvPr id="3" name="Content Placeholder 2"/>
          <p:cNvSpPr>
            <a:spLocks noGrp="1"/>
          </p:cNvSpPr>
          <p:nvPr>
            <p:ph idx="1"/>
          </p:nvPr>
        </p:nvSpPr>
        <p:spPr>
          <a:xfrm>
            <a:off x="457200" y="4191000"/>
            <a:ext cx="8229600" cy="1905000"/>
          </a:xfrm>
        </p:spPr>
        <p:txBody>
          <a:bodyPr>
            <a:normAutofit fontScale="92500" lnSpcReduction="10000"/>
          </a:bodyPr>
          <a:lstStyle/>
          <a:p>
            <a:r>
              <a:rPr lang="en-US" dirty="0" smtClean="0"/>
              <a:t>Our scheme consistently saves machine power in comparison to `w/o </a:t>
            </a:r>
            <a:r>
              <a:rPr lang="en-US" dirty="0" err="1" smtClean="0"/>
              <a:t>TempLB</a:t>
            </a:r>
            <a:r>
              <a:rPr lang="en-US" dirty="0" smtClean="0"/>
              <a:t>’. </a:t>
            </a:r>
          </a:p>
          <a:p>
            <a:r>
              <a:rPr lang="en-US" dirty="0" smtClean="0"/>
              <a:t>High idle power coupled with timing penalty doesn’t allow machine energy savings. </a:t>
            </a:r>
            <a:endParaRPr lang="en-US" dirty="0"/>
          </a:p>
        </p:txBody>
      </p:sp>
      <p:sp>
        <p:nvSpPr>
          <p:cNvPr id="11" name="Slide Number Placeholder 10"/>
          <p:cNvSpPr>
            <a:spLocks noGrp="1"/>
          </p:cNvSpPr>
          <p:nvPr>
            <p:ph type="sldNum" sz="quarter" idx="12"/>
          </p:nvPr>
        </p:nvSpPr>
        <p:spPr/>
        <p:txBody>
          <a:bodyPr/>
          <a:lstStyle/>
          <a:p>
            <a:fld id="{3238C016-B06B-6740-A4F8-10CE03492272}" type="slidenum">
              <a:rPr lang="en-US" smtClean="0"/>
              <a:pPr/>
              <a:t>16</a:t>
            </a:fld>
            <a:endParaRPr lang="en-US"/>
          </a:p>
        </p:txBody>
      </p:sp>
      <p:pic>
        <p:nvPicPr>
          <p:cNvPr id="15" name="Picture 14">
            <a:hlinkClick r:id="rId3" action="ppaction://hlinksldjump"/>
          </p:cNvPr>
          <p:cNvPicPr>
            <a:picLocks noChangeAspect="1"/>
          </p:cNvPicPr>
          <p:nvPr/>
        </p:nvPicPr>
        <p:blipFill>
          <a:blip r:embed="rId4"/>
          <a:stretch>
            <a:fillRect/>
          </a:stretch>
        </p:blipFill>
        <p:spPr>
          <a:xfrm>
            <a:off x="2305050" y="1271727"/>
            <a:ext cx="3867150" cy="2766873"/>
          </a:xfrm>
          <a:prstGeom prst="rect">
            <a:avLst/>
          </a:prstGeom>
        </p:spPr>
      </p:pic>
      <p:sp>
        <p:nvSpPr>
          <p:cNvPr id="17" name="TextBox 16"/>
          <p:cNvSpPr txBox="1"/>
          <p:nvPr/>
        </p:nvSpPr>
        <p:spPr>
          <a:xfrm>
            <a:off x="6324600" y="2450068"/>
            <a:ext cx="2286000" cy="369332"/>
          </a:xfrm>
          <a:prstGeom prst="rect">
            <a:avLst/>
          </a:prstGeom>
          <a:noFill/>
        </p:spPr>
        <p:txBody>
          <a:bodyPr wrap="square" rtlCol="0">
            <a:spAutoFit/>
          </a:bodyPr>
          <a:lstStyle/>
          <a:p>
            <a:r>
              <a:rPr lang="en-US" dirty="0" smtClean="0"/>
              <a:t>Mol3D on 128 Cores</a:t>
            </a:r>
            <a:endParaRPr lang="en-US" dirty="0"/>
          </a:p>
        </p:txBody>
      </p:sp>
      <p:cxnSp>
        <p:nvCxnSpPr>
          <p:cNvPr id="20" name="Straight Connector 19"/>
          <p:cNvCxnSpPr/>
          <p:nvPr/>
        </p:nvCxnSpPr>
        <p:spPr>
          <a:xfrm>
            <a:off x="3200400" y="2360612"/>
            <a:ext cx="25146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200400" y="1905000"/>
            <a:ext cx="2133600" cy="4556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Energy Consumption</a:t>
            </a:r>
            <a:endParaRPr lang="en-US" dirty="0"/>
          </a:p>
        </p:txBody>
      </p:sp>
      <p:sp>
        <p:nvSpPr>
          <p:cNvPr id="3" name="Content Placeholder 2"/>
          <p:cNvSpPr>
            <a:spLocks noGrp="1"/>
          </p:cNvSpPr>
          <p:nvPr>
            <p:ph idx="1"/>
          </p:nvPr>
        </p:nvSpPr>
        <p:spPr>
          <a:xfrm>
            <a:off x="457200" y="4508500"/>
            <a:ext cx="8229600" cy="1617663"/>
          </a:xfrm>
        </p:spPr>
        <p:txBody>
          <a:bodyPr/>
          <a:lstStyle/>
          <a:p>
            <a:r>
              <a:rPr lang="en-US" dirty="0" smtClean="0"/>
              <a:t>Both schemes save energy (</a:t>
            </a:r>
            <a:r>
              <a:rPr lang="en-US" dirty="0" err="1" smtClean="0"/>
              <a:t>TempLDB</a:t>
            </a:r>
            <a:r>
              <a:rPr lang="en-US" dirty="0" smtClean="0"/>
              <a:t> better)</a:t>
            </a:r>
          </a:p>
          <a:p>
            <a:r>
              <a:rPr lang="en-US" dirty="0" smtClean="0"/>
              <a:t>Our scheme saves </a:t>
            </a:r>
            <a:r>
              <a:rPr lang="en-US" dirty="0" err="1" smtClean="0"/>
              <a:t>upto</a:t>
            </a:r>
            <a:r>
              <a:rPr lang="en-US" dirty="0" smtClean="0"/>
              <a:t> 57%</a:t>
            </a:r>
          </a:p>
          <a:p>
            <a:pPr>
              <a:buNone/>
            </a:pPr>
            <a:endParaRPr lang="en-US" dirty="0"/>
          </a:p>
        </p:txBody>
      </p:sp>
      <p:pic>
        <p:nvPicPr>
          <p:cNvPr id="7" name="Picture 6"/>
          <p:cNvPicPr>
            <a:picLocks noChangeAspect="1"/>
          </p:cNvPicPr>
          <p:nvPr/>
        </p:nvPicPr>
        <p:blipFill>
          <a:blip r:embed="rId3"/>
          <a:stretch>
            <a:fillRect/>
          </a:stretch>
        </p:blipFill>
        <p:spPr>
          <a:xfrm>
            <a:off x="5943600" y="2298700"/>
            <a:ext cx="2705100" cy="596900"/>
          </a:xfrm>
          <a:prstGeom prst="rect">
            <a:avLst/>
          </a:prstGeom>
        </p:spPr>
      </p:pic>
      <p:sp>
        <p:nvSpPr>
          <p:cNvPr id="8" name="Slide Number Placeholder 7"/>
          <p:cNvSpPr>
            <a:spLocks noGrp="1"/>
          </p:cNvSpPr>
          <p:nvPr>
            <p:ph type="sldNum" sz="quarter" idx="12"/>
          </p:nvPr>
        </p:nvSpPr>
        <p:spPr/>
        <p:txBody>
          <a:bodyPr/>
          <a:lstStyle/>
          <a:p>
            <a:fld id="{3238C016-B06B-6740-A4F8-10CE03492272}" type="slidenum">
              <a:rPr lang="en-US" smtClean="0"/>
              <a:pPr/>
              <a:t>17</a:t>
            </a:fld>
            <a:endParaRPr lang="en-US"/>
          </a:p>
        </p:txBody>
      </p:sp>
      <p:sp>
        <p:nvSpPr>
          <p:cNvPr id="9" name="Oval 8"/>
          <p:cNvSpPr/>
          <p:nvPr/>
        </p:nvSpPr>
        <p:spPr>
          <a:xfrm>
            <a:off x="8134350" y="2298700"/>
            <a:ext cx="514350" cy="596900"/>
          </a:xfrm>
          <a:prstGeom prst="ellipse">
            <a:avLst/>
          </a:prstGeom>
          <a:solidFill>
            <a:srgbClr val="FF0000">
              <a:alpha val="24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stretch>
            <a:fillRect/>
          </a:stretch>
        </p:blipFill>
        <p:spPr>
          <a:xfrm>
            <a:off x="1524000" y="1379769"/>
            <a:ext cx="3930650" cy="2963631"/>
          </a:xfrm>
          <a:prstGeom prst="rect">
            <a:avLst/>
          </a:prstGeom>
        </p:spPr>
      </p:pic>
      <p:sp>
        <p:nvSpPr>
          <p:cNvPr id="11" name="TextBox 10"/>
          <p:cNvSpPr txBox="1"/>
          <p:nvPr/>
        </p:nvSpPr>
        <p:spPr>
          <a:xfrm>
            <a:off x="6096000" y="3135868"/>
            <a:ext cx="2286000" cy="369332"/>
          </a:xfrm>
          <a:prstGeom prst="rect">
            <a:avLst/>
          </a:prstGeom>
          <a:noFill/>
        </p:spPr>
        <p:txBody>
          <a:bodyPr wrap="square" rtlCol="0">
            <a:spAutoFit/>
          </a:bodyPr>
          <a:lstStyle/>
          <a:p>
            <a:r>
              <a:rPr lang="en-US" dirty="0" smtClean="0"/>
              <a:t>Jacobi2D on 128 Cores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Penalty/ Total Energy Savings</a:t>
            </a:r>
            <a:endParaRPr lang="en-US" dirty="0"/>
          </a:p>
        </p:txBody>
      </p:sp>
      <p:sp>
        <p:nvSpPr>
          <p:cNvPr id="3" name="Content Placeholder 2"/>
          <p:cNvSpPr>
            <a:spLocks noGrp="1"/>
          </p:cNvSpPr>
          <p:nvPr>
            <p:ph idx="1"/>
          </p:nvPr>
        </p:nvSpPr>
        <p:spPr>
          <a:xfrm>
            <a:off x="457200" y="4495800"/>
            <a:ext cx="8229600" cy="1828800"/>
          </a:xfrm>
        </p:spPr>
        <p:txBody>
          <a:bodyPr/>
          <a:lstStyle/>
          <a:p>
            <a:r>
              <a:rPr lang="en-US" dirty="0" smtClean="0"/>
              <a:t>Mol3D and Jacobi2D show good energy savings</a:t>
            </a:r>
          </a:p>
          <a:p>
            <a:r>
              <a:rPr lang="en-US" dirty="0" smtClean="0"/>
              <a:t>Wave2D not appropriate for energy savings?</a:t>
            </a:r>
            <a:endParaRPr lang="en-US" dirty="0"/>
          </a:p>
        </p:txBody>
      </p:sp>
      <p:sp>
        <p:nvSpPr>
          <p:cNvPr id="6" name="Slide Number Placeholder 5"/>
          <p:cNvSpPr>
            <a:spLocks noGrp="1"/>
          </p:cNvSpPr>
          <p:nvPr>
            <p:ph type="sldNum" sz="quarter" idx="12"/>
          </p:nvPr>
        </p:nvSpPr>
        <p:spPr/>
        <p:txBody>
          <a:bodyPr/>
          <a:lstStyle/>
          <a:p>
            <a:fld id="{3238C016-B06B-6740-A4F8-10CE03492272}" type="slidenum">
              <a:rPr lang="en-US" smtClean="0"/>
              <a:pPr/>
              <a:t>18</a:t>
            </a:fld>
            <a:endParaRPr lang="en-US"/>
          </a:p>
        </p:txBody>
      </p:sp>
      <p:pic>
        <p:nvPicPr>
          <p:cNvPr id="8" name="Picture 7">
            <a:hlinkClick r:id="rId3" action="ppaction://hlinksldjump"/>
          </p:cNvPr>
          <p:cNvPicPr>
            <a:picLocks noChangeAspect="1"/>
          </p:cNvPicPr>
          <p:nvPr/>
        </p:nvPicPr>
        <p:blipFill>
          <a:blip r:embed="rId4"/>
          <a:stretch>
            <a:fillRect/>
          </a:stretch>
        </p:blipFill>
        <p:spPr>
          <a:xfrm>
            <a:off x="2057400" y="1282165"/>
            <a:ext cx="4222750" cy="3137435"/>
          </a:xfrm>
          <a:prstGeom prst="rect">
            <a:avLst/>
          </a:prstGeom>
        </p:spPr>
      </p:pic>
      <p:sp>
        <p:nvSpPr>
          <p:cNvPr id="7" name="TextBox 6"/>
          <p:cNvSpPr txBox="1"/>
          <p:nvPr/>
        </p:nvSpPr>
        <p:spPr>
          <a:xfrm>
            <a:off x="6324600" y="2602468"/>
            <a:ext cx="2286000" cy="369332"/>
          </a:xfrm>
          <a:prstGeom prst="rect">
            <a:avLst/>
          </a:prstGeom>
          <a:noFill/>
        </p:spPr>
        <p:txBody>
          <a:bodyPr wrap="square" rtlCol="0">
            <a:spAutoFit/>
          </a:bodyPr>
          <a:lstStyle/>
          <a:p>
            <a:r>
              <a:rPr lang="en-US" dirty="0" smtClean="0"/>
              <a:t>Jacobi2D on 128 Cores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Temperature range instead of Threshold</a:t>
            </a:r>
            <a:endParaRPr lang="en-US" dirty="0"/>
          </a:p>
        </p:txBody>
      </p:sp>
      <p:sp>
        <p:nvSpPr>
          <p:cNvPr id="3" name="Content Placeholder 2"/>
          <p:cNvSpPr>
            <a:spLocks noGrp="1"/>
          </p:cNvSpPr>
          <p:nvPr>
            <p:ph idx="1"/>
          </p:nvPr>
        </p:nvSpPr>
        <p:spPr/>
        <p:txBody>
          <a:bodyPr/>
          <a:lstStyle/>
          <a:p>
            <a:r>
              <a:rPr lang="en-US" dirty="0" smtClean="0"/>
              <a:t>Temperature Range: 44C – 49C</a:t>
            </a:r>
          </a:p>
          <a:p>
            <a:r>
              <a:rPr lang="en-US" dirty="0" smtClean="0"/>
              <a:t>Scale down if core temperature &gt; upper limit</a:t>
            </a:r>
          </a:p>
          <a:p>
            <a:r>
              <a:rPr lang="en-US" dirty="0" smtClean="0"/>
              <a:t>Scale up if core temperature &lt; lower limit</a:t>
            </a:r>
            <a:endParaRPr lang="en-US" dirty="0"/>
          </a:p>
        </p:txBody>
      </p:sp>
      <p:graphicFrame>
        <p:nvGraphicFramePr>
          <p:cNvPr id="4" name="Table 3"/>
          <p:cNvGraphicFramePr>
            <a:graphicFrameLocks noGrp="1"/>
          </p:cNvGraphicFramePr>
          <p:nvPr/>
        </p:nvGraphicFramePr>
        <p:xfrm>
          <a:off x="457200" y="4267200"/>
          <a:ext cx="7924800" cy="1699259"/>
        </p:xfrm>
        <a:graphic>
          <a:graphicData uri="http://schemas.openxmlformats.org/drawingml/2006/table">
            <a:tbl>
              <a:tblPr firstRow="1" bandRow="1">
                <a:tableStyleId>{1FECB4D8-DB02-4DC6-A0A2-4F2EBAE1DC90}</a:tableStyleId>
              </a:tblPr>
              <a:tblGrid>
                <a:gridCol w="1584960"/>
                <a:gridCol w="1584960"/>
                <a:gridCol w="1584960"/>
                <a:gridCol w="1584960"/>
                <a:gridCol w="1584960"/>
              </a:tblGrid>
              <a:tr h="370840">
                <a:tc>
                  <a:txBody>
                    <a:bodyPr/>
                    <a:lstStyle/>
                    <a:p>
                      <a:pPr algn="ctr"/>
                      <a:r>
                        <a:rPr lang="en-US" dirty="0" smtClean="0"/>
                        <a:t>CRAC Set</a:t>
                      </a:r>
                      <a:r>
                        <a:rPr lang="en-US" baseline="0" dirty="0" smtClean="0"/>
                        <a:t> Point</a:t>
                      </a:r>
                      <a:endParaRPr lang="en-US" dirty="0"/>
                    </a:p>
                  </a:txBody>
                  <a:tcPr/>
                </a:tc>
                <a:tc>
                  <a:txBody>
                    <a:bodyPr/>
                    <a:lstStyle/>
                    <a:p>
                      <a:pPr algn="ctr"/>
                      <a:r>
                        <a:rPr lang="en-US" dirty="0" smtClean="0"/>
                        <a:t>Timing Penalty: Range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Timing Penalty: Threshold(%)</a:t>
                      </a:r>
                    </a:p>
                    <a:p>
                      <a:pPr algn="ctr"/>
                      <a:endParaRPr lang="en-US" dirty="0"/>
                    </a:p>
                  </a:txBody>
                  <a:tcPr/>
                </a:tc>
                <a:tc>
                  <a:txBody>
                    <a:bodyPr/>
                    <a:lstStyle/>
                    <a:p>
                      <a:pPr algn="ctr"/>
                      <a:r>
                        <a:rPr lang="en-US" dirty="0" smtClean="0"/>
                        <a:t>Power Saving: Range</a:t>
                      </a:r>
                      <a:r>
                        <a:rPr lang="en-US" baseline="0" dirty="0" smtClean="0"/>
                        <a:t> (%)</a:t>
                      </a:r>
                      <a:endParaRPr lang="en-US" dirty="0"/>
                    </a:p>
                  </a:txBody>
                  <a:tcPr/>
                </a:tc>
                <a:tc>
                  <a:txBody>
                    <a:bodyPr/>
                    <a:lstStyle/>
                    <a:p>
                      <a:pPr algn="ctr"/>
                      <a:r>
                        <a:rPr lang="en-US" dirty="0" smtClean="0"/>
                        <a:t>Power Saving: Threshold (%)</a:t>
                      </a:r>
                      <a:endParaRPr lang="en-US" dirty="0"/>
                    </a:p>
                  </a:txBody>
                  <a:tcPr/>
                </a:tc>
              </a:tr>
              <a:tr h="370840">
                <a:tc>
                  <a:txBody>
                    <a:bodyPr/>
                    <a:lstStyle/>
                    <a:p>
                      <a:pPr algn="ctr"/>
                      <a:r>
                        <a:rPr lang="en-US" dirty="0" smtClean="0"/>
                        <a:t>23.3</a:t>
                      </a:r>
                      <a:endParaRPr lang="en-US" dirty="0"/>
                    </a:p>
                  </a:txBody>
                  <a:tcPr/>
                </a:tc>
                <a:tc>
                  <a:txBody>
                    <a:bodyPr/>
                    <a:lstStyle/>
                    <a:p>
                      <a:pPr algn="ctr"/>
                      <a:r>
                        <a:rPr lang="en-US" dirty="0" smtClean="0">
                          <a:solidFill>
                            <a:srgbClr val="FF0000"/>
                          </a:solidFill>
                        </a:rPr>
                        <a:t>3</a:t>
                      </a:r>
                      <a:endParaRPr lang="en-US" dirty="0">
                        <a:solidFill>
                          <a:srgbClr val="FF0000"/>
                        </a:solidFill>
                      </a:endParaRPr>
                    </a:p>
                  </a:txBody>
                  <a:tcPr/>
                </a:tc>
                <a:tc>
                  <a:txBody>
                    <a:bodyPr/>
                    <a:lstStyle/>
                    <a:p>
                      <a:pPr algn="ctr"/>
                      <a:r>
                        <a:rPr lang="en-US" dirty="0" smtClean="0"/>
                        <a:t>15</a:t>
                      </a:r>
                      <a:endParaRPr lang="en-US" dirty="0"/>
                    </a:p>
                  </a:txBody>
                  <a:tcPr/>
                </a:tc>
                <a:tc>
                  <a:txBody>
                    <a:bodyPr/>
                    <a:lstStyle/>
                    <a:p>
                      <a:pPr algn="ctr"/>
                      <a:r>
                        <a:rPr lang="en-US" dirty="0" smtClean="0">
                          <a:solidFill>
                            <a:srgbClr val="FF0000"/>
                          </a:solidFill>
                        </a:rPr>
                        <a:t>19</a:t>
                      </a:r>
                      <a:endParaRPr lang="en-US" dirty="0">
                        <a:solidFill>
                          <a:srgbClr val="FF0000"/>
                        </a:solidFill>
                      </a:endParaRPr>
                    </a:p>
                  </a:txBody>
                  <a:tcPr/>
                </a:tc>
                <a:tc>
                  <a:txBody>
                    <a:bodyPr/>
                    <a:lstStyle/>
                    <a:p>
                      <a:pPr algn="ctr"/>
                      <a:r>
                        <a:rPr lang="en-US" dirty="0" smtClean="0"/>
                        <a:t>11</a:t>
                      </a:r>
                      <a:endParaRPr lang="en-US" dirty="0"/>
                    </a:p>
                  </a:txBody>
                  <a:tcPr/>
                </a:tc>
              </a:tr>
              <a:tr h="370840">
                <a:tc>
                  <a:txBody>
                    <a:bodyPr/>
                    <a:lstStyle/>
                    <a:p>
                      <a:pPr algn="ctr"/>
                      <a:r>
                        <a:rPr lang="en-US" dirty="0" smtClean="0"/>
                        <a:t>25.6</a:t>
                      </a:r>
                      <a:endParaRPr lang="en-US" dirty="0"/>
                    </a:p>
                  </a:txBody>
                  <a:tcPr/>
                </a:tc>
                <a:tc>
                  <a:txBody>
                    <a:bodyPr/>
                    <a:lstStyle/>
                    <a:p>
                      <a:pPr algn="ctr"/>
                      <a:r>
                        <a:rPr lang="en-US" dirty="0" smtClean="0">
                          <a:solidFill>
                            <a:srgbClr val="FF0000"/>
                          </a:solidFill>
                        </a:rPr>
                        <a:t>12</a:t>
                      </a:r>
                      <a:endParaRPr lang="en-US" dirty="0">
                        <a:solidFill>
                          <a:srgbClr val="FF0000"/>
                        </a:solidFill>
                      </a:endParaRPr>
                    </a:p>
                  </a:txBody>
                  <a:tcPr/>
                </a:tc>
                <a:tc>
                  <a:txBody>
                    <a:bodyPr/>
                    <a:lstStyle/>
                    <a:p>
                      <a:pPr algn="ctr"/>
                      <a:r>
                        <a:rPr lang="en-US" dirty="0" smtClean="0"/>
                        <a:t>22</a:t>
                      </a:r>
                      <a:endParaRPr lang="en-US" dirty="0"/>
                    </a:p>
                  </a:txBody>
                  <a:tcPr/>
                </a:tc>
                <a:tc>
                  <a:txBody>
                    <a:bodyPr/>
                    <a:lstStyle/>
                    <a:p>
                      <a:pPr algn="ctr"/>
                      <a:r>
                        <a:rPr lang="en-US" dirty="0" smtClean="0">
                          <a:solidFill>
                            <a:srgbClr val="FF0000"/>
                          </a:solidFill>
                        </a:rPr>
                        <a:t>23</a:t>
                      </a:r>
                      <a:endParaRPr lang="en-US" dirty="0">
                        <a:solidFill>
                          <a:srgbClr val="FF0000"/>
                        </a:solidFill>
                      </a:endParaRPr>
                    </a:p>
                  </a:txBody>
                  <a:tcPr/>
                </a:tc>
                <a:tc>
                  <a:txBody>
                    <a:bodyPr/>
                    <a:lstStyle/>
                    <a:p>
                      <a:pPr algn="ctr"/>
                      <a:r>
                        <a:rPr lang="en-US" dirty="0" smtClean="0"/>
                        <a:t>20</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238C016-B06B-6740-A4F8-10CE0349227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Energy?</a:t>
            </a:r>
            <a:endParaRPr lang="en-US" dirty="0"/>
          </a:p>
        </p:txBody>
      </p:sp>
      <p:sp>
        <p:nvSpPr>
          <p:cNvPr id="3" name="Content Placeholder 2"/>
          <p:cNvSpPr>
            <a:spLocks noGrp="1"/>
          </p:cNvSpPr>
          <p:nvPr>
            <p:ph idx="1"/>
          </p:nvPr>
        </p:nvSpPr>
        <p:spPr/>
        <p:txBody>
          <a:bodyPr>
            <a:normAutofit lnSpcReduction="10000"/>
          </a:bodyPr>
          <a:lstStyle/>
          <a:p>
            <a:r>
              <a:rPr lang="en-US" dirty="0" smtClean="0"/>
              <a:t>Data centers consume 2% of US Energy Budget in 2006</a:t>
            </a:r>
          </a:p>
          <a:p>
            <a:r>
              <a:rPr lang="en-US" dirty="0" err="1" smtClean="0"/>
              <a:t>Costed</a:t>
            </a:r>
            <a:r>
              <a:rPr lang="en-US" dirty="0" smtClean="0"/>
              <a:t> $4.1 billion consumed 59 billion KWh </a:t>
            </a:r>
          </a:p>
          <a:p>
            <a:r>
              <a:rPr lang="en-US" dirty="0" smtClean="0"/>
              <a:t>The 3-year cost of powering and cooling servers exceeds the cost of purchasing the server hardware</a:t>
            </a:r>
          </a:p>
          <a:p>
            <a:r>
              <a:rPr lang="en-US" dirty="0" smtClean="0"/>
              <a:t>2.5X system level power efficiency improvement in last three years (100X needed for </a:t>
            </a:r>
            <a:r>
              <a:rPr lang="en-US" dirty="0" err="1" smtClean="0"/>
              <a:t>exascale</a:t>
            </a:r>
            <a:r>
              <a:rPr lang="en-US" dirty="0" smtClean="0"/>
              <a:t>)</a:t>
            </a:r>
            <a:endParaRPr lang="en-US" dirty="0"/>
          </a:p>
        </p:txBody>
      </p:sp>
      <p:sp>
        <p:nvSpPr>
          <p:cNvPr id="4" name="Slide Number Placeholder 3"/>
          <p:cNvSpPr>
            <a:spLocks noGrp="1"/>
          </p:cNvSpPr>
          <p:nvPr>
            <p:ph type="sldNum" sz="quarter" idx="12"/>
          </p:nvPr>
        </p:nvSpPr>
        <p:spPr/>
        <p:txBody>
          <a:bodyPr/>
          <a:lstStyle/>
          <a:p>
            <a:fld id="{3238C016-B06B-6740-A4F8-10CE0349227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Vs Execution Time</a:t>
            </a:r>
            <a:endParaRPr lang="en-US" dirty="0"/>
          </a:p>
        </p:txBody>
      </p:sp>
      <p:sp>
        <p:nvSpPr>
          <p:cNvPr id="3" name="Content Placeholder 2"/>
          <p:cNvSpPr>
            <a:spLocks noGrp="1"/>
          </p:cNvSpPr>
          <p:nvPr>
            <p:ph idx="1"/>
          </p:nvPr>
        </p:nvSpPr>
        <p:spPr>
          <a:xfrm>
            <a:off x="457200" y="4583112"/>
            <a:ext cx="8229600" cy="1543051"/>
          </a:xfrm>
        </p:spPr>
        <p:txBody>
          <a:bodyPr>
            <a:normAutofit fontScale="77500" lnSpcReduction="20000"/>
          </a:bodyPr>
          <a:lstStyle/>
          <a:p>
            <a:r>
              <a:rPr lang="en-US" dirty="0" smtClean="0"/>
              <a:t>Our scheme brings green line to red line</a:t>
            </a:r>
          </a:p>
          <a:p>
            <a:pPr lvl="1"/>
            <a:r>
              <a:rPr lang="en-US" dirty="0" smtClean="0"/>
              <a:t>Moving left: saving total energy</a:t>
            </a:r>
          </a:p>
          <a:p>
            <a:pPr lvl="1"/>
            <a:r>
              <a:rPr lang="en-US" dirty="0" smtClean="0"/>
              <a:t>Moving down: saving execution time penalty</a:t>
            </a:r>
          </a:p>
          <a:p>
            <a:r>
              <a:rPr lang="en-US" dirty="0" smtClean="0"/>
              <a:t>Slope: timing penalty (</a:t>
            </a:r>
            <a:r>
              <a:rPr lang="en-US" dirty="0" err="1" smtClean="0"/>
              <a:t>secs</a:t>
            </a:r>
            <a:r>
              <a:rPr lang="en-US" dirty="0" smtClean="0"/>
              <a:t>) per joule saved in energy</a:t>
            </a:r>
            <a:endParaRPr lang="en-US" dirty="0"/>
          </a:p>
        </p:txBody>
      </p:sp>
      <p:cxnSp>
        <p:nvCxnSpPr>
          <p:cNvPr id="11" name="Straight Arrow Connector 10"/>
          <p:cNvCxnSpPr/>
          <p:nvPr/>
        </p:nvCxnSpPr>
        <p:spPr>
          <a:xfrm rot="10800000" flipV="1">
            <a:off x="4724400" y="1752600"/>
            <a:ext cx="685800" cy="76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V="1">
            <a:off x="4724400" y="2286000"/>
            <a:ext cx="304800" cy="762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3238C016-B06B-6740-A4F8-10CE03492272}" type="slidenum">
              <a:rPr lang="en-US" smtClean="0"/>
              <a:pPr/>
              <a:t>20</a:t>
            </a:fld>
            <a:endParaRPr lang="en-US"/>
          </a:p>
        </p:txBody>
      </p:sp>
      <p:pic>
        <p:nvPicPr>
          <p:cNvPr id="16" name="Picture 15">
            <a:hlinkClick r:id="rId3" action="ppaction://hlinksldjump"/>
          </p:cNvPr>
          <p:cNvPicPr>
            <a:picLocks noChangeAspect="1"/>
          </p:cNvPicPr>
          <p:nvPr/>
        </p:nvPicPr>
        <p:blipFill>
          <a:blip r:embed="rId4"/>
          <a:stretch>
            <a:fillRect/>
          </a:stretch>
        </p:blipFill>
        <p:spPr>
          <a:xfrm>
            <a:off x="1143000" y="1282743"/>
            <a:ext cx="4648199" cy="3289257"/>
          </a:xfrm>
          <a:prstGeom prst="rect">
            <a:avLst/>
          </a:prstGeom>
        </p:spPr>
      </p:pic>
      <p:cxnSp>
        <p:nvCxnSpPr>
          <p:cNvPr id="18" name="Straight Arrow Connector 17"/>
          <p:cNvCxnSpPr/>
          <p:nvPr/>
        </p:nvCxnSpPr>
        <p:spPr>
          <a:xfrm rot="10800000" flipV="1">
            <a:off x="3352800" y="2362201"/>
            <a:ext cx="685800" cy="685799"/>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38800" y="2658070"/>
            <a:ext cx="3352800" cy="923330"/>
          </a:xfrm>
          <a:prstGeom prst="rect">
            <a:avLst/>
          </a:prstGeom>
          <a:noFill/>
        </p:spPr>
        <p:txBody>
          <a:bodyPr wrap="square" rtlCol="0">
            <a:spAutoFit/>
          </a:bodyPr>
          <a:lstStyle/>
          <a:p>
            <a:pPr algn="ctr"/>
            <a:r>
              <a:rPr lang="en-US" dirty="0" smtClean="0"/>
              <a:t>Normalization </a:t>
            </a:r>
            <a:r>
              <a:rPr lang="en-US" dirty="0" err="1" smtClean="0"/>
              <a:t>w.r.t</a:t>
            </a:r>
            <a:r>
              <a:rPr lang="en-US" dirty="0" smtClean="0"/>
              <a:t> all cores running at maximum frequency without temperature control</a:t>
            </a:r>
            <a:endParaRPr lang="en-US" dirty="0"/>
          </a:p>
        </p:txBody>
      </p:sp>
      <p:sp>
        <p:nvSpPr>
          <p:cNvPr id="10" name="TextBox 9"/>
          <p:cNvSpPr txBox="1"/>
          <p:nvPr/>
        </p:nvSpPr>
        <p:spPr>
          <a:xfrm>
            <a:off x="6019800" y="1828800"/>
            <a:ext cx="2286000" cy="369332"/>
          </a:xfrm>
          <a:prstGeom prst="rect">
            <a:avLst/>
          </a:prstGeom>
          <a:noFill/>
        </p:spPr>
        <p:txBody>
          <a:bodyPr wrap="square" rtlCol="0">
            <a:spAutoFit/>
          </a:bodyPr>
          <a:lstStyle/>
          <a:p>
            <a:r>
              <a:rPr lang="en-US" dirty="0" smtClean="0"/>
              <a:t>Mol3D on 128 Cores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smtClean="0"/>
              <a:t>Stabilizing core temperatures</a:t>
            </a:r>
          </a:p>
          <a:p>
            <a:r>
              <a:rPr lang="en-US" dirty="0" smtClean="0"/>
              <a:t>Avoiding Hotspot</a:t>
            </a:r>
          </a:p>
          <a:p>
            <a:r>
              <a:rPr lang="en-US" dirty="0" smtClean="0"/>
              <a:t>Minimize timing penalty/ slowdown</a:t>
            </a:r>
          </a:p>
          <a:p>
            <a:r>
              <a:rPr lang="en-US" dirty="0" smtClean="0"/>
              <a:t>Minimize Cooling costs</a:t>
            </a:r>
          </a:p>
          <a:p>
            <a:pPr lvl="1"/>
            <a:r>
              <a:rPr lang="en-US" dirty="0" smtClean="0"/>
              <a:t>Saved 48% cooling moving from 18.9C </a:t>
            </a:r>
            <a:r>
              <a:rPr lang="en-US" smtClean="0"/>
              <a:t>– 25.6C</a:t>
            </a:r>
          </a:p>
        </p:txBody>
      </p:sp>
      <p:sp>
        <p:nvSpPr>
          <p:cNvPr id="4" name="Slide Number Placeholder 3"/>
          <p:cNvSpPr>
            <a:spLocks noGrp="1"/>
          </p:cNvSpPr>
          <p:nvPr>
            <p:ph type="sldNum" sz="quarter" idx="12"/>
          </p:nvPr>
        </p:nvSpPr>
        <p:spPr/>
        <p:txBody>
          <a:bodyPr/>
          <a:lstStyle/>
          <a:p>
            <a:fld id="{3238C016-B06B-6740-A4F8-10CE0349227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38C016-B06B-6740-A4F8-10CE0349227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Energy Consumption</a:t>
            </a:r>
            <a:endParaRPr lang="en-US" dirty="0"/>
          </a:p>
        </p:txBody>
      </p:sp>
      <p:pic>
        <p:nvPicPr>
          <p:cNvPr id="5" name="Picture 4">
            <a:hlinkClick r:id="rId3" action="ppaction://hlinksldjump"/>
          </p:cNvPr>
          <p:cNvPicPr>
            <a:picLocks noChangeAspect="1"/>
          </p:cNvPicPr>
          <p:nvPr/>
        </p:nvPicPr>
        <p:blipFill>
          <a:blip r:embed="rId4"/>
          <a:stretch>
            <a:fillRect/>
          </a:stretch>
        </p:blipFill>
        <p:spPr>
          <a:xfrm>
            <a:off x="304800" y="2333065"/>
            <a:ext cx="8458200" cy="2238935"/>
          </a:xfrm>
          <a:prstGeom prst="rect">
            <a:avLst/>
          </a:prstGeom>
        </p:spPr>
      </p:pic>
      <p:cxnSp>
        <p:nvCxnSpPr>
          <p:cNvPr id="7" name="Straight Connector 6"/>
          <p:cNvCxnSpPr/>
          <p:nvPr/>
        </p:nvCxnSpPr>
        <p:spPr>
          <a:xfrm>
            <a:off x="914400" y="3122612"/>
            <a:ext cx="18288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53200" y="3122612"/>
            <a:ext cx="18288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14400" y="2667000"/>
            <a:ext cx="15240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733800" y="2667000"/>
            <a:ext cx="1600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6553200" y="2743200"/>
            <a:ext cx="16764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fld id="{3238C016-B06B-6740-A4F8-10CE03492272}" type="slidenum">
              <a:rPr lang="en-US" smtClean="0"/>
              <a:pPr/>
              <a:t>23</a:t>
            </a:fld>
            <a:endParaRPr lang="en-US"/>
          </a:p>
        </p:txBody>
      </p:sp>
      <p:cxnSp>
        <p:nvCxnSpPr>
          <p:cNvPr id="19" name="Straight Connector 18"/>
          <p:cNvCxnSpPr/>
          <p:nvPr/>
        </p:nvCxnSpPr>
        <p:spPr>
          <a:xfrm>
            <a:off x="3886200" y="3048000"/>
            <a:ext cx="16764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Energy Savings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238C016-B06B-6740-A4F8-10CE03492272}" type="slidenum">
              <a:rPr lang="en-US" smtClean="0"/>
              <a:pPr/>
              <a:t>24</a:t>
            </a:fld>
            <a:endParaRPr lang="en-US"/>
          </a:p>
        </p:txBody>
      </p:sp>
      <p:pic>
        <p:nvPicPr>
          <p:cNvPr id="5" name="Picture 4">
            <a:hlinkClick r:id="rId2" action="ppaction://hlinksldjump"/>
          </p:cNvPr>
          <p:cNvPicPr>
            <a:picLocks noChangeAspect="1"/>
          </p:cNvPicPr>
          <p:nvPr/>
        </p:nvPicPr>
        <p:blipFill>
          <a:blip r:embed="rId3"/>
          <a:stretch>
            <a:fillRect/>
          </a:stretch>
        </p:blipFill>
        <p:spPr>
          <a:xfrm>
            <a:off x="381000" y="1703001"/>
            <a:ext cx="8362950" cy="23355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Penalty/ Total Energy Savings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38C016-B06B-6740-A4F8-10CE03492272}" type="slidenum">
              <a:rPr lang="en-US" smtClean="0"/>
              <a:pPr/>
              <a:t>25</a:t>
            </a:fld>
            <a:endParaRPr lang="en-US"/>
          </a:p>
        </p:txBody>
      </p:sp>
      <p:pic>
        <p:nvPicPr>
          <p:cNvPr id="5" name="Picture 4">
            <a:hlinkClick r:id="rId2" action="ppaction://hlinksldjump"/>
          </p:cNvPr>
          <p:cNvPicPr>
            <a:picLocks noChangeAspect="1"/>
          </p:cNvPicPr>
          <p:nvPr/>
        </p:nvPicPr>
        <p:blipFill>
          <a:blip r:embed="rId3"/>
          <a:stretch>
            <a:fillRect/>
          </a:stretch>
        </p:blipFill>
        <p:spPr>
          <a:xfrm>
            <a:off x="381000" y="1728671"/>
            <a:ext cx="8382000" cy="215752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Vs Execution Time</a:t>
            </a:r>
            <a:endParaRPr lang="en-US" dirty="0"/>
          </a:p>
        </p:txBody>
      </p:sp>
      <p:sp>
        <p:nvSpPr>
          <p:cNvPr id="3" name="Content Placeholder 2"/>
          <p:cNvSpPr>
            <a:spLocks noGrp="1"/>
          </p:cNvSpPr>
          <p:nvPr>
            <p:ph idx="1"/>
          </p:nvPr>
        </p:nvSpPr>
        <p:spPr/>
        <p:txBody>
          <a:bodyPr/>
          <a:lstStyle/>
          <a:p>
            <a:endParaRPr lang="en-US" dirty="0"/>
          </a:p>
        </p:txBody>
      </p:sp>
      <p:cxnSp>
        <p:nvCxnSpPr>
          <p:cNvPr id="6" name="Straight Arrow Connector 5"/>
          <p:cNvCxnSpPr/>
          <p:nvPr/>
        </p:nvCxnSpPr>
        <p:spPr>
          <a:xfrm rot="10800000" flipV="1">
            <a:off x="4724400" y="3276596"/>
            <a:ext cx="1143000" cy="53340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3238C016-B06B-6740-A4F8-10CE03492272}" type="slidenum">
              <a:rPr lang="en-US" smtClean="0"/>
              <a:pPr/>
              <a:t>26</a:t>
            </a:fld>
            <a:endParaRPr lang="en-US"/>
          </a:p>
        </p:txBody>
      </p:sp>
      <p:pic>
        <p:nvPicPr>
          <p:cNvPr id="11" name="Picture 10">
            <a:hlinkClick r:id="rId2" action="ppaction://hlinksldjump"/>
          </p:cNvPr>
          <p:cNvPicPr>
            <a:picLocks noChangeAspect="1"/>
          </p:cNvPicPr>
          <p:nvPr/>
        </p:nvPicPr>
        <p:blipFill>
          <a:blip r:embed="rId3"/>
          <a:stretch>
            <a:fillRect/>
          </a:stretch>
        </p:blipFill>
        <p:spPr>
          <a:xfrm>
            <a:off x="381000" y="2032706"/>
            <a:ext cx="8324850" cy="215829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Frequency</a:t>
            </a:r>
            <a:endParaRPr lang="en-US" dirty="0"/>
          </a:p>
        </p:txBody>
      </p:sp>
      <p:pic>
        <p:nvPicPr>
          <p:cNvPr id="7" name="Picture 6"/>
          <p:cNvPicPr>
            <a:picLocks noChangeAspect="1"/>
          </p:cNvPicPr>
          <p:nvPr/>
        </p:nvPicPr>
        <p:blipFill>
          <a:blip r:embed="rId3"/>
          <a:stretch>
            <a:fillRect/>
          </a:stretch>
        </p:blipFill>
        <p:spPr>
          <a:xfrm>
            <a:off x="4572000" y="4636959"/>
            <a:ext cx="4191000" cy="1909475"/>
          </a:xfrm>
          <a:prstGeom prst="rect">
            <a:avLst/>
          </a:prstGeom>
        </p:spPr>
      </p:pic>
      <p:sp>
        <p:nvSpPr>
          <p:cNvPr id="8" name="Rectangle 7"/>
          <p:cNvSpPr/>
          <p:nvPr/>
        </p:nvSpPr>
        <p:spPr>
          <a:xfrm>
            <a:off x="4953000" y="4648200"/>
            <a:ext cx="685800" cy="23984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238C016-B06B-6740-A4F8-10CE03492272}" type="slidenum">
              <a:rPr lang="en-US" smtClean="0"/>
              <a:pPr/>
              <a:t>27</a:t>
            </a:fld>
            <a:endParaRPr lang="en-US"/>
          </a:p>
        </p:txBody>
      </p:sp>
      <p:pic>
        <p:nvPicPr>
          <p:cNvPr id="10" name="Picture 9"/>
          <p:cNvPicPr>
            <a:picLocks noChangeAspect="1"/>
          </p:cNvPicPr>
          <p:nvPr/>
        </p:nvPicPr>
        <p:blipFill>
          <a:blip r:embed="rId4"/>
          <a:stretch>
            <a:fillRect/>
          </a:stretch>
        </p:blipFill>
        <p:spPr>
          <a:xfrm>
            <a:off x="4495800" y="1493915"/>
            <a:ext cx="4343400" cy="3032074"/>
          </a:xfrm>
          <a:prstGeom prst="rect">
            <a:avLst/>
          </a:prstGeom>
        </p:spPr>
      </p:pic>
      <p:sp>
        <p:nvSpPr>
          <p:cNvPr id="11" name="Content Placeholder 2"/>
          <p:cNvSpPr>
            <a:spLocks noGrp="1"/>
          </p:cNvSpPr>
          <p:nvPr>
            <p:ph idx="1"/>
          </p:nvPr>
        </p:nvSpPr>
        <p:spPr>
          <a:xfrm>
            <a:off x="457201" y="1493915"/>
            <a:ext cx="4038600" cy="4906885"/>
          </a:xfrm>
        </p:spPr>
        <p:txBody>
          <a:bodyPr>
            <a:normAutofit fontScale="77500" lnSpcReduction="20000"/>
          </a:bodyPr>
          <a:lstStyle/>
          <a:p>
            <a:r>
              <a:rPr lang="en-US" dirty="0" smtClean="0"/>
              <a:t>Mol3D’s average frequency lower than Jacobi even with less power/CPU utilization</a:t>
            </a:r>
          </a:p>
          <a:p>
            <a:r>
              <a:rPr lang="en-US" dirty="0" smtClean="0"/>
              <a:t>High total power for Jacobi</a:t>
            </a:r>
          </a:p>
          <a:p>
            <a:pPr lvl="1">
              <a:buFont typeface="Arial"/>
              <a:buChar char="•"/>
            </a:pPr>
            <a:r>
              <a:rPr lang="en-US" dirty="0" smtClean="0"/>
              <a:t>Greater number of DRAM accesses</a:t>
            </a:r>
          </a:p>
          <a:p>
            <a:pPr lvl="1">
              <a:buFont typeface="Arial"/>
              <a:buChar char="•"/>
            </a:pPr>
            <a:r>
              <a:rPr lang="en-US" dirty="0" smtClean="0"/>
              <a:t>Overall large memory footprint</a:t>
            </a:r>
          </a:p>
          <a:p>
            <a:r>
              <a:rPr lang="en-US" dirty="0" smtClean="0"/>
              <a:t>High MFLOP/</a:t>
            </a:r>
            <a:r>
              <a:rPr lang="en-US" dirty="0" err="1" smtClean="0"/>
              <a:t>s</a:t>
            </a:r>
            <a:r>
              <a:rPr lang="en-US" dirty="0" smtClean="0"/>
              <a:t> for Mol3D considering low CPU utilization</a:t>
            </a:r>
          </a:p>
          <a:p>
            <a:pPr lvl="1">
              <a:buFont typeface="Arial"/>
              <a:buChar char="•"/>
            </a:pPr>
            <a:r>
              <a:rPr lang="en-US" dirty="0" smtClean="0"/>
              <a:t>Data readily available in L1+L2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Energy Savings</a:t>
            </a:r>
            <a:endParaRPr lang="en-US" dirty="0"/>
          </a:p>
        </p:txBody>
      </p:sp>
      <p:graphicFrame>
        <p:nvGraphicFramePr>
          <p:cNvPr id="6" name="Content Placeholder 5"/>
          <p:cNvGraphicFramePr>
            <a:graphicFrameLocks noGrp="1"/>
          </p:cNvGraphicFramePr>
          <p:nvPr>
            <p:ph idx="1"/>
          </p:nvPr>
        </p:nvGraphicFramePr>
        <p:xfrm>
          <a:off x="457200" y="2057400"/>
          <a:ext cx="8229599" cy="22225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444500">
                <a:tc>
                  <a:txBody>
                    <a:bodyPr/>
                    <a:lstStyle/>
                    <a:p>
                      <a:pPr algn="r" fontAlgn="b"/>
                      <a:r>
                        <a:rPr lang="en-US" sz="1600" b="0" i="0" u="none" strike="noStrike" dirty="0">
                          <a:latin typeface="Times New Roman"/>
                          <a:cs typeface="Times New Roman"/>
                        </a:rPr>
                        <a:t>57</a:t>
                      </a:r>
                    </a:p>
                  </a:txBody>
                  <a:tcPr marL="12700" marR="12700" marT="12700" marB="0" anchor="b"/>
                </a:tc>
                <a:tc>
                  <a:txBody>
                    <a:bodyPr/>
                    <a:lstStyle/>
                    <a:p>
                      <a:pPr algn="r" fontAlgn="b"/>
                      <a:r>
                        <a:rPr lang="en-US" sz="1400" b="0" i="0" u="none" strike="noStrike" dirty="0">
                          <a:latin typeface="Verdana"/>
                        </a:rPr>
                        <a:t>0.83008303</a:t>
                      </a:r>
                    </a:p>
                  </a:txBody>
                  <a:tcPr marL="12700" marR="12700" marT="12700" marB="0" anchor="b"/>
                </a:tc>
                <a:tc>
                  <a:txBody>
                    <a:bodyPr/>
                    <a:lstStyle/>
                    <a:p>
                      <a:pPr algn="r" fontAlgn="b"/>
                      <a:r>
                        <a:rPr lang="en-US" sz="1400" b="0" i="0" u="none" strike="noStrike">
                          <a:latin typeface="Verdana"/>
                        </a:rPr>
                        <a:t>0.92662993</a:t>
                      </a:r>
                    </a:p>
                  </a:txBody>
                  <a:tcPr marL="12700" marR="12700" marT="12700" marB="0" anchor="b"/>
                </a:tc>
                <a:tc>
                  <a:txBody>
                    <a:bodyPr/>
                    <a:lstStyle/>
                    <a:p>
                      <a:pPr algn="r" fontAlgn="b"/>
                      <a:r>
                        <a:rPr lang="en-US" sz="1400" b="0" i="0" u="none" strike="noStrike" dirty="0" smtClean="0">
                          <a:latin typeface="Verdana"/>
                        </a:rPr>
                        <a:t>0.9535189</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0.9825494</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1.08436118</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1.10835359</a:t>
                      </a:r>
                      <a:endParaRPr lang="en-US" sz="1400" b="0" i="0" u="none" strike="noStrike" dirty="0">
                        <a:latin typeface="Verdana"/>
                      </a:endParaRPr>
                    </a:p>
                  </a:txBody>
                  <a:tcPr marL="12700" marR="12700" marT="12700" marB="0" anchor="b"/>
                </a:tc>
              </a:tr>
              <a:tr h="444500">
                <a:tc>
                  <a:txBody>
                    <a:bodyPr/>
                    <a:lstStyle/>
                    <a:p>
                      <a:pPr algn="r" fontAlgn="b"/>
                      <a:r>
                        <a:rPr lang="en-US" sz="1600" b="0" i="0" u="none" strike="noStrike">
                          <a:latin typeface="Times New Roman"/>
                          <a:cs typeface="Times New Roman"/>
                        </a:rPr>
                        <a:t>62</a:t>
                      </a:r>
                    </a:p>
                  </a:txBody>
                  <a:tcPr marL="12700" marR="12700" marT="12700" marB="0" anchor="b"/>
                </a:tc>
                <a:tc>
                  <a:txBody>
                    <a:bodyPr/>
                    <a:lstStyle/>
                    <a:p>
                      <a:pPr algn="r" fontAlgn="b"/>
                      <a:r>
                        <a:rPr lang="en-US" sz="1400" b="0" i="0" u="none" strike="noStrike" dirty="0" smtClean="0">
                          <a:latin typeface="Verdana"/>
                        </a:rPr>
                        <a:t>0.91371415</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0.91630064</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1.02676076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0.94843724</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0.94017829</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0.94566919</a:t>
                      </a:r>
                      <a:endParaRPr lang="en-US" sz="1400" b="0" i="0" u="none" strike="noStrike" dirty="0">
                        <a:latin typeface="Verdana"/>
                      </a:endParaRPr>
                    </a:p>
                  </a:txBody>
                  <a:tcPr marL="12700" marR="12700" marT="12700" marB="0" anchor="b"/>
                </a:tc>
              </a:tr>
              <a:tr h="444500">
                <a:tc>
                  <a:txBody>
                    <a:bodyPr/>
                    <a:lstStyle/>
                    <a:p>
                      <a:pPr algn="r" fontAlgn="b"/>
                      <a:r>
                        <a:rPr lang="en-US" sz="1600" b="0" i="0" u="none" strike="noStrike">
                          <a:latin typeface="Times New Roman"/>
                          <a:cs typeface="Times New Roman"/>
                        </a:rPr>
                        <a:t>66</a:t>
                      </a:r>
                    </a:p>
                  </a:txBody>
                  <a:tcPr marL="12700" marR="12700" marT="12700" marB="0" anchor="b"/>
                </a:tc>
                <a:tc>
                  <a:txBody>
                    <a:bodyPr/>
                    <a:lstStyle/>
                    <a:p>
                      <a:pPr algn="r" fontAlgn="b"/>
                      <a:r>
                        <a:rPr lang="en-US" sz="1400" b="0" i="0" u="none" strike="noStrike" dirty="0" smtClean="0">
                          <a:latin typeface="Verdana"/>
                        </a:rPr>
                        <a:t>0.87636352</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0.95424306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0.89537819</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0.95016447</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0.89775714</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0.9712767</a:t>
                      </a:r>
                      <a:endParaRPr lang="en-US" sz="1400" b="0" i="0" u="none" strike="noStrike" dirty="0">
                        <a:latin typeface="Verdana"/>
                      </a:endParaRPr>
                    </a:p>
                  </a:txBody>
                  <a:tcPr marL="12700" marR="12700" marT="12700" marB="0" anchor="b"/>
                </a:tc>
              </a:tr>
              <a:tr h="444500">
                <a:tc>
                  <a:txBody>
                    <a:bodyPr/>
                    <a:lstStyle/>
                    <a:p>
                      <a:pPr algn="r" fontAlgn="b"/>
                      <a:r>
                        <a:rPr lang="en-US" sz="1600" b="0" i="0" u="none" strike="noStrike">
                          <a:latin typeface="Times New Roman"/>
                          <a:cs typeface="Times New Roman"/>
                        </a:rPr>
                        <a:t>70</a:t>
                      </a:r>
                    </a:p>
                  </a:txBody>
                  <a:tcPr marL="12700" marR="12700" marT="12700" marB="0" anchor="b"/>
                </a:tc>
                <a:tc>
                  <a:txBody>
                    <a:bodyPr/>
                    <a:lstStyle/>
                    <a:p>
                      <a:pPr algn="r" fontAlgn="b"/>
                      <a:r>
                        <a:rPr lang="en-US" sz="1400" b="0" i="0" u="none" strike="noStrike" dirty="0" smtClean="0">
                          <a:latin typeface="Verdana"/>
                        </a:rPr>
                        <a:t>0.84932621</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0.90341406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0.75526485</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0.87756626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0.87606527</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0.88519665</a:t>
                      </a:r>
                      <a:endParaRPr lang="en-US" sz="1400" b="0" i="0" u="none" strike="noStrike" dirty="0">
                        <a:latin typeface="Verdana"/>
                      </a:endParaRPr>
                    </a:p>
                  </a:txBody>
                  <a:tcPr marL="12700" marR="12700" marT="12700" marB="0" anchor="b"/>
                </a:tc>
              </a:tr>
              <a:tr h="444500">
                <a:tc>
                  <a:txBody>
                    <a:bodyPr/>
                    <a:lstStyle/>
                    <a:p>
                      <a:pPr algn="r" fontAlgn="b"/>
                      <a:r>
                        <a:rPr lang="en-US" sz="1600" b="0" i="0" u="none" strike="noStrike">
                          <a:latin typeface="Times New Roman"/>
                          <a:cs typeface="Times New Roman"/>
                        </a:rPr>
                        <a:t>74</a:t>
                      </a:r>
                    </a:p>
                  </a:txBody>
                  <a:tcPr marL="12700" marR="12700" marT="12700" marB="0" anchor="b"/>
                </a:tc>
                <a:tc>
                  <a:txBody>
                    <a:bodyPr/>
                    <a:lstStyle/>
                    <a:p>
                      <a:pPr algn="r" fontAlgn="b"/>
                      <a:r>
                        <a:rPr lang="en-US" sz="1400" b="0" i="0" u="none" strike="noStrike" dirty="0" smtClean="0">
                          <a:solidFill>
                            <a:srgbClr val="FF0000"/>
                          </a:solidFill>
                          <a:latin typeface="Verdana"/>
                        </a:rPr>
                        <a:t>0.69208677</a:t>
                      </a:r>
                      <a:endParaRPr lang="en-US" sz="1400" b="0" i="0" u="none" strike="noStrike" dirty="0">
                        <a:solidFill>
                          <a:srgbClr val="FF0000"/>
                        </a:solidFill>
                        <a:latin typeface="Verdana"/>
                      </a:endParaRPr>
                    </a:p>
                  </a:txBody>
                  <a:tcPr marL="12700" marR="12700" marT="12700" marB="0" anchor="b"/>
                </a:tc>
                <a:tc>
                  <a:txBody>
                    <a:bodyPr/>
                    <a:lstStyle/>
                    <a:p>
                      <a:pPr algn="r" fontAlgn="b"/>
                      <a:r>
                        <a:rPr lang="en-US" sz="1400" b="0" i="0" u="none" strike="noStrike" dirty="0" smtClean="0">
                          <a:latin typeface="Verdana"/>
                        </a:rPr>
                        <a:t>0.76990626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solidFill>
                            <a:srgbClr val="FF0000"/>
                          </a:solidFill>
                          <a:latin typeface="Verdana"/>
                        </a:rPr>
                        <a:t>0.66527495</a:t>
                      </a:r>
                      <a:endParaRPr lang="en-US" sz="1400" b="0" i="0" u="none" strike="noStrike" dirty="0">
                        <a:solidFill>
                          <a:srgbClr val="FF0000"/>
                        </a:solidFill>
                        <a:latin typeface="Verdana"/>
                      </a:endParaRPr>
                    </a:p>
                  </a:txBody>
                  <a:tcPr marL="12700" marR="12700" marT="12700" marB="0" anchor="b"/>
                </a:tc>
                <a:tc>
                  <a:txBody>
                    <a:bodyPr/>
                    <a:lstStyle/>
                    <a:p>
                      <a:pPr algn="r" fontAlgn="b"/>
                      <a:r>
                        <a:rPr lang="en-US" sz="1400" b="0" i="0" u="none" strike="noStrike" dirty="0" smtClean="0">
                          <a:latin typeface="Verdana"/>
                        </a:rPr>
                        <a:t>0.79335206</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solidFill>
                            <a:srgbClr val="FF0000"/>
                          </a:solidFill>
                          <a:latin typeface="Verdana"/>
                        </a:rPr>
                        <a:t>0.71963512</a:t>
                      </a:r>
                      <a:endParaRPr lang="en-US" sz="1400" b="0" i="0" u="none" strike="noStrike" dirty="0">
                        <a:solidFill>
                          <a:srgbClr val="FF0000"/>
                        </a:solidFill>
                        <a:latin typeface="Verdana"/>
                      </a:endParaRPr>
                    </a:p>
                  </a:txBody>
                  <a:tcPr marL="12700" marR="12700" marT="12700" marB="0" anchor="b"/>
                </a:tc>
                <a:tc>
                  <a:txBody>
                    <a:bodyPr/>
                    <a:lstStyle/>
                    <a:p>
                      <a:pPr algn="r" fontAlgn="b"/>
                      <a:r>
                        <a:rPr lang="en-US" sz="1400" b="0" i="0" u="none" strike="noStrike" dirty="0" smtClean="0">
                          <a:latin typeface="Verdana"/>
                        </a:rPr>
                        <a:t>0.89981607</a:t>
                      </a:r>
                      <a:endParaRPr lang="en-US" sz="1400" b="0" i="0" u="none" strike="noStrike" dirty="0">
                        <a:latin typeface="Verdana"/>
                      </a:endParaRPr>
                    </a:p>
                  </a:txBody>
                  <a:tcPr marL="12700" marR="12700" marT="12700" marB="0" anchor="b"/>
                </a:tc>
              </a:tr>
            </a:tbl>
          </a:graphicData>
        </a:graphic>
      </p:graphicFrame>
      <p:sp>
        <p:nvSpPr>
          <p:cNvPr id="7" name="TextBox 6"/>
          <p:cNvSpPr txBox="1"/>
          <p:nvPr/>
        </p:nvSpPr>
        <p:spPr>
          <a:xfrm>
            <a:off x="1600200" y="1417638"/>
            <a:ext cx="2362200" cy="369332"/>
          </a:xfrm>
          <a:prstGeom prst="rect">
            <a:avLst/>
          </a:prstGeom>
          <a:noFill/>
        </p:spPr>
        <p:txBody>
          <a:bodyPr wrap="square" rtlCol="0">
            <a:spAutoFit/>
          </a:bodyPr>
          <a:lstStyle/>
          <a:p>
            <a:r>
              <a:rPr lang="en-US" dirty="0" smtClean="0"/>
              <a:t>               Mol3D</a:t>
            </a:r>
            <a:endParaRPr lang="en-US" dirty="0"/>
          </a:p>
        </p:txBody>
      </p:sp>
      <p:sp>
        <p:nvSpPr>
          <p:cNvPr id="8" name="TextBox 7"/>
          <p:cNvSpPr txBox="1"/>
          <p:nvPr/>
        </p:nvSpPr>
        <p:spPr>
          <a:xfrm>
            <a:off x="3962400" y="1371600"/>
            <a:ext cx="2362200" cy="369332"/>
          </a:xfrm>
          <a:prstGeom prst="rect">
            <a:avLst/>
          </a:prstGeom>
          <a:noFill/>
        </p:spPr>
        <p:txBody>
          <a:bodyPr wrap="square" rtlCol="0">
            <a:spAutoFit/>
          </a:bodyPr>
          <a:lstStyle/>
          <a:p>
            <a:r>
              <a:rPr lang="en-US" dirty="0" smtClean="0"/>
              <a:t>              Jacobi</a:t>
            </a:r>
            <a:endParaRPr lang="en-US" dirty="0"/>
          </a:p>
        </p:txBody>
      </p:sp>
      <p:sp>
        <p:nvSpPr>
          <p:cNvPr id="9" name="TextBox 8"/>
          <p:cNvSpPr txBox="1"/>
          <p:nvPr/>
        </p:nvSpPr>
        <p:spPr>
          <a:xfrm>
            <a:off x="6324599" y="1447800"/>
            <a:ext cx="2362200" cy="369332"/>
          </a:xfrm>
          <a:prstGeom prst="rect">
            <a:avLst/>
          </a:prstGeom>
          <a:noFill/>
        </p:spPr>
        <p:txBody>
          <a:bodyPr wrap="square" rtlCol="0">
            <a:spAutoFit/>
          </a:bodyPr>
          <a:lstStyle/>
          <a:p>
            <a:r>
              <a:rPr lang="en-US" dirty="0" smtClean="0"/>
              <a:t>              Wave2D</a:t>
            </a:r>
            <a:endParaRPr lang="en-US" dirty="0"/>
          </a:p>
        </p:txBody>
      </p:sp>
      <p:sp>
        <p:nvSpPr>
          <p:cNvPr id="10" name="TextBox 9"/>
          <p:cNvSpPr txBox="1"/>
          <p:nvPr/>
        </p:nvSpPr>
        <p:spPr>
          <a:xfrm>
            <a:off x="1905000" y="1447800"/>
            <a:ext cx="914400" cy="584776"/>
          </a:xfrm>
          <a:prstGeom prst="rect">
            <a:avLst/>
          </a:prstGeom>
          <a:noFill/>
        </p:spPr>
        <p:txBody>
          <a:bodyPr wrap="square" rtlCol="0">
            <a:spAutoFit/>
          </a:bodyPr>
          <a:lstStyle/>
          <a:p>
            <a:r>
              <a:rPr lang="en-US" dirty="0" smtClean="0"/>
              <a:t>               </a:t>
            </a:r>
            <a:r>
              <a:rPr lang="en-US" sz="1400" dirty="0" err="1" smtClean="0"/>
              <a:t>TempLB</a:t>
            </a:r>
            <a:endParaRPr lang="en-US" sz="1400" dirty="0"/>
          </a:p>
        </p:txBody>
      </p:sp>
      <p:sp>
        <p:nvSpPr>
          <p:cNvPr id="11" name="TextBox 10"/>
          <p:cNvSpPr txBox="1"/>
          <p:nvPr/>
        </p:nvSpPr>
        <p:spPr>
          <a:xfrm>
            <a:off x="4191000" y="1371600"/>
            <a:ext cx="914400" cy="584776"/>
          </a:xfrm>
          <a:prstGeom prst="rect">
            <a:avLst/>
          </a:prstGeom>
          <a:noFill/>
        </p:spPr>
        <p:txBody>
          <a:bodyPr wrap="square" rtlCol="0">
            <a:spAutoFit/>
          </a:bodyPr>
          <a:lstStyle/>
          <a:p>
            <a:r>
              <a:rPr lang="en-US" dirty="0" smtClean="0"/>
              <a:t>               </a:t>
            </a:r>
            <a:r>
              <a:rPr lang="en-US" sz="1400" dirty="0" err="1" smtClean="0"/>
              <a:t>TempLB</a:t>
            </a:r>
            <a:endParaRPr lang="en-US" sz="1400" dirty="0"/>
          </a:p>
        </p:txBody>
      </p:sp>
      <p:sp>
        <p:nvSpPr>
          <p:cNvPr id="12" name="TextBox 11"/>
          <p:cNvSpPr txBox="1"/>
          <p:nvPr/>
        </p:nvSpPr>
        <p:spPr>
          <a:xfrm>
            <a:off x="6629400" y="1396424"/>
            <a:ext cx="914400" cy="584776"/>
          </a:xfrm>
          <a:prstGeom prst="rect">
            <a:avLst/>
          </a:prstGeom>
          <a:noFill/>
        </p:spPr>
        <p:txBody>
          <a:bodyPr wrap="square" rtlCol="0">
            <a:spAutoFit/>
          </a:bodyPr>
          <a:lstStyle/>
          <a:p>
            <a:r>
              <a:rPr lang="en-US" dirty="0" smtClean="0"/>
              <a:t>               </a:t>
            </a:r>
            <a:r>
              <a:rPr lang="en-US" sz="1400" dirty="0" err="1" smtClean="0"/>
              <a:t>TempLB</a:t>
            </a:r>
            <a:endParaRPr lang="en-US" sz="1400" dirty="0"/>
          </a:p>
        </p:txBody>
      </p:sp>
      <p:sp>
        <p:nvSpPr>
          <p:cNvPr id="14" name="TextBox 13"/>
          <p:cNvSpPr txBox="1"/>
          <p:nvPr/>
        </p:nvSpPr>
        <p:spPr>
          <a:xfrm>
            <a:off x="3048000" y="1673423"/>
            <a:ext cx="1143000" cy="307777"/>
          </a:xfrm>
          <a:prstGeom prst="rect">
            <a:avLst/>
          </a:prstGeom>
          <a:noFill/>
        </p:spPr>
        <p:txBody>
          <a:bodyPr wrap="square" rtlCol="0">
            <a:spAutoFit/>
          </a:bodyPr>
          <a:lstStyle/>
          <a:p>
            <a:r>
              <a:rPr lang="en-US" sz="1400" dirty="0" smtClean="0"/>
              <a:t>No </a:t>
            </a:r>
            <a:r>
              <a:rPr lang="en-US" sz="1400" dirty="0" err="1" smtClean="0"/>
              <a:t>TempLB</a:t>
            </a:r>
            <a:endParaRPr lang="en-US" sz="1400" dirty="0"/>
          </a:p>
        </p:txBody>
      </p:sp>
      <p:sp>
        <p:nvSpPr>
          <p:cNvPr id="15" name="TextBox 14"/>
          <p:cNvSpPr txBox="1"/>
          <p:nvPr/>
        </p:nvSpPr>
        <p:spPr>
          <a:xfrm>
            <a:off x="5181600" y="1749623"/>
            <a:ext cx="1143000" cy="307777"/>
          </a:xfrm>
          <a:prstGeom prst="rect">
            <a:avLst/>
          </a:prstGeom>
          <a:noFill/>
        </p:spPr>
        <p:txBody>
          <a:bodyPr wrap="square" rtlCol="0">
            <a:spAutoFit/>
          </a:bodyPr>
          <a:lstStyle/>
          <a:p>
            <a:r>
              <a:rPr lang="en-US" sz="1400" dirty="0" smtClean="0"/>
              <a:t>No </a:t>
            </a:r>
            <a:r>
              <a:rPr lang="en-US" sz="1400" dirty="0" err="1" smtClean="0"/>
              <a:t>TempLB</a:t>
            </a:r>
            <a:endParaRPr lang="en-US" sz="1400" dirty="0"/>
          </a:p>
        </p:txBody>
      </p:sp>
      <p:sp>
        <p:nvSpPr>
          <p:cNvPr id="16" name="TextBox 15"/>
          <p:cNvSpPr txBox="1"/>
          <p:nvPr/>
        </p:nvSpPr>
        <p:spPr>
          <a:xfrm>
            <a:off x="7543799" y="1673423"/>
            <a:ext cx="1143000" cy="307777"/>
          </a:xfrm>
          <a:prstGeom prst="rect">
            <a:avLst/>
          </a:prstGeom>
          <a:noFill/>
        </p:spPr>
        <p:txBody>
          <a:bodyPr wrap="square" rtlCol="0">
            <a:spAutoFit/>
          </a:bodyPr>
          <a:lstStyle/>
          <a:p>
            <a:r>
              <a:rPr lang="en-US" sz="1400" dirty="0" smtClean="0"/>
              <a:t>No </a:t>
            </a:r>
            <a:r>
              <a:rPr lang="en-US" sz="1400" dirty="0" err="1" smtClean="0"/>
              <a:t>TempLB</a:t>
            </a:r>
            <a:endParaRPr lang="en-US" sz="1400" dirty="0"/>
          </a:p>
        </p:txBody>
      </p:sp>
      <p:sp>
        <p:nvSpPr>
          <p:cNvPr id="13" name="Slide Number Placeholder 12"/>
          <p:cNvSpPr>
            <a:spLocks noGrp="1"/>
          </p:cNvSpPr>
          <p:nvPr>
            <p:ph type="sldNum" sz="quarter" idx="12"/>
          </p:nvPr>
        </p:nvSpPr>
        <p:spPr/>
        <p:txBody>
          <a:bodyPr/>
          <a:lstStyle/>
          <a:p>
            <a:fld id="{3238C016-B06B-6740-A4F8-10CE03492272}"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Penalty</a:t>
            </a:r>
            <a:endParaRPr lang="en-US" dirty="0"/>
          </a:p>
        </p:txBody>
      </p:sp>
      <p:graphicFrame>
        <p:nvGraphicFramePr>
          <p:cNvPr id="6" name="Content Placeholder 5"/>
          <p:cNvGraphicFramePr>
            <a:graphicFrameLocks noGrp="1"/>
          </p:cNvGraphicFramePr>
          <p:nvPr>
            <p:ph idx="1"/>
          </p:nvPr>
        </p:nvGraphicFramePr>
        <p:xfrm>
          <a:off x="457201" y="2286000"/>
          <a:ext cx="8229599" cy="3111500"/>
        </p:xfrm>
        <a:graphic>
          <a:graphicData uri="http://schemas.openxmlformats.org/drawingml/2006/table">
            <a:tbl>
              <a:tblPr firstRow="1" bandRow="1">
                <a:tableStyleId>{5C22544A-7EE6-4342-B048-85BDC9FD1C3A}</a:tableStyleId>
              </a:tblPr>
              <a:tblGrid>
                <a:gridCol w="518983"/>
                <a:gridCol w="1037968"/>
                <a:gridCol w="1338648"/>
                <a:gridCol w="1143000"/>
                <a:gridCol w="1447800"/>
                <a:gridCol w="1295400"/>
                <a:gridCol w="1447800"/>
              </a:tblGrid>
              <a:tr h="444500">
                <a:tc>
                  <a:txBody>
                    <a:bodyPr/>
                    <a:lstStyle/>
                    <a:p>
                      <a:pPr algn="ctr" fontAlgn="b"/>
                      <a:r>
                        <a:rPr lang="en-US" sz="1600" b="0" i="0" u="none" strike="noStrike" dirty="0">
                          <a:latin typeface="Times New Roman"/>
                          <a:cs typeface="Times New Roman"/>
                        </a:rPr>
                        <a:t>57</a:t>
                      </a:r>
                    </a:p>
                  </a:txBody>
                  <a:tcPr marL="12700" marR="12700" marT="12700" marB="0" anchor="b"/>
                </a:tc>
                <a:tc>
                  <a:txBody>
                    <a:bodyPr/>
                    <a:lstStyle/>
                    <a:p>
                      <a:pPr algn="ctr" fontAlgn="b"/>
                      <a:r>
                        <a:rPr lang="en-US" sz="1600" b="0" i="0" u="none" strike="noStrike" dirty="0" err="1" smtClean="0">
                          <a:latin typeface="Times New Roman"/>
                          <a:cs typeface="Times New Roman"/>
                        </a:rPr>
                        <a:t>Temp</a:t>
                      </a:r>
                      <a:r>
                        <a:rPr lang="en-US" sz="1600" b="0" i="0" u="none" strike="noStrike" baseline="0" dirty="0" err="1" smtClean="0">
                          <a:latin typeface="Times New Roman"/>
                          <a:cs typeface="Times New Roman"/>
                        </a:rPr>
                        <a:t>LDB</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w/o </a:t>
                      </a:r>
                      <a:r>
                        <a:rPr lang="en-US" sz="1600" b="0" i="0" u="none" strike="noStrike" dirty="0" err="1" smtClean="0">
                          <a:latin typeface="Times New Roman"/>
                          <a:cs typeface="Times New Roman"/>
                        </a:rPr>
                        <a:t>TempLDB</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err="1" smtClean="0">
                          <a:latin typeface="Times New Roman"/>
                          <a:cs typeface="Times New Roman"/>
                        </a:rPr>
                        <a:t>Temp</a:t>
                      </a:r>
                      <a:r>
                        <a:rPr lang="en-US" sz="1600" b="0" i="0" u="none" strike="noStrike" baseline="0" dirty="0" err="1" smtClean="0">
                          <a:latin typeface="Times New Roman"/>
                          <a:cs typeface="Times New Roman"/>
                        </a:rPr>
                        <a:t>LDB</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w/o </a:t>
                      </a:r>
                      <a:r>
                        <a:rPr lang="en-US" sz="1600" b="0" i="0" u="none" strike="noStrike" dirty="0" err="1" smtClean="0">
                          <a:latin typeface="Times New Roman"/>
                          <a:cs typeface="Times New Roman"/>
                        </a:rPr>
                        <a:t>TempLDB</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err="1" smtClean="0">
                          <a:latin typeface="Times New Roman"/>
                          <a:cs typeface="Times New Roman"/>
                        </a:rPr>
                        <a:t>Temp</a:t>
                      </a:r>
                      <a:r>
                        <a:rPr lang="en-US" sz="1600" b="0" i="0" u="none" strike="noStrike" baseline="0" dirty="0" err="1" smtClean="0">
                          <a:latin typeface="Times New Roman"/>
                          <a:cs typeface="Times New Roman"/>
                        </a:rPr>
                        <a:t>LDB</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w/o </a:t>
                      </a:r>
                      <a:r>
                        <a:rPr lang="en-US" sz="1600" b="0" i="0" u="none" strike="noStrike" dirty="0" err="1" smtClean="0">
                          <a:latin typeface="Times New Roman"/>
                          <a:cs typeface="Times New Roman"/>
                        </a:rPr>
                        <a:t>TempLDB</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a:latin typeface="Times New Roman"/>
                          <a:cs typeface="Times New Roman"/>
                        </a:rPr>
                        <a:t>57</a:t>
                      </a:r>
                    </a:p>
                  </a:txBody>
                  <a:tcPr marL="12700" marR="12700" marT="12700" marB="0" anchor="b"/>
                </a:tc>
                <a:tc>
                  <a:txBody>
                    <a:bodyPr/>
                    <a:lstStyle/>
                    <a:p>
                      <a:pPr algn="ctr" fontAlgn="b"/>
                      <a:r>
                        <a:rPr lang="en-US" sz="1600" b="0" i="0" u="none" strike="noStrike" dirty="0" smtClean="0">
                          <a:latin typeface="Times New Roman"/>
                          <a:cs typeface="Times New Roman"/>
                        </a:rPr>
                        <a:t>1.04</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1.11</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1.03</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1.06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1.11</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1.14</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a:latin typeface="Times New Roman"/>
                          <a:cs typeface="Times New Roman"/>
                        </a:rPr>
                        <a:t>62</a:t>
                      </a:r>
                    </a:p>
                  </a:txBody>
                  <a:tcPr marL="12700" marR="12700" marT="12700" marB="0" anchor="b"/>
                </a:tc>
                <a:tc>
                  <a:txBody>
                    <a:bodyPr/>
                    <a:lstStyle/>
                    <a:p>
                      <a:pPr algn="ctr" fontAlgn="b"/>
                      <a:r>
                        <a:rPr lang="en-US" sz="1600" b="0" i="0" u="none" strike="noStrike" dirty="0" smtClean="0">
                          <a:latin typeface="Times New Roman"/>
                          <a:cs typeface="Times New Roman"/>
                        </a:rPr>
                        <a:t>1.06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1.15</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1.04</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1.10</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1.13</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1.18</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a:latin typeface="Times New Roman"/>
                          <a:cs typeface="Times New Roman"/>
                        </a:rPr>
                        <a:t>66</a:t>
                      </a:r>
                    </a:p>
                  </a:txBody>
                  <a:tcPr marL="12700" marR="12700" marT="12700" marB="0" anchor="b"/>
                </a:tc>
                <a:tc>
                  <a:txBody>
                    <a:bodyPr/>
                    <a:lstStyle/>
                    <a:p>
                      <a:pPr algn="ctr" fontAlgn="b"/>
                      <a:r>
                        <a:rPr lang="en-US" sz="1600" b="0" i="0" u="none" strike="noStrike" dirty="0" smtClean="0">
                          <a:latin typeface="Times New Roman"/>
                          <a:cs typeface="Times New Roman"/>
                        </a:rPr>
                        <a:t>1.08</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1.06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1.14</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1.14</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1.21</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a:latin typeface="Times New Roman"/>
                          <a:cs typeface="Times New Roman"/>
                        </a:rPr>
                        <a:t>70</a:t>
                      </a:r>
                    </a:p>
                  </a:txBody>
                  <a:tcPr marL="12700" marR="12700" marT="12700" marB="0" anchor="b"/>
                </a:tc>
                <a:tc>
                  <a:txBody>
                    <a:bodyPr/>
                    <a:lstStyle/>
                    <a:p>
                      <a:pPr algn="ctr" fontAlgn="b"/>
                      <a:r>
                        <a:rPr lang="en-US" sz="1600" b="0" i="0" u="none" strike="noStrike" dirty="0" smtClean="0">
                          <a:latin typeface="Times New Roman"/>
                          <a:cs typeface="Times New Roman"/>
                        </a:rPr>
                        <a:t>1.11</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1.20</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1.08</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1.17</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1.17</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1.25</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smtClean="0">
                          <a:latin typeface="Times New Roman"/>
                          <a:cs typeface="Times New Roman"/>
                        </a:rPr>
                        <a:t>74</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1.15</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1.28</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1.13</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1.23</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1.26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1.38</a:t>
                      </a:r>
                      <a:endParaRPr lang="en-US" sz="1600" b="0" i="0" u="none" strike="noStrike" dirty="0">
                        <a:latin typeface="Times New Roman"/>
                        <a:cs typeface="Times New Roman"/>
                      </a:endParaRPr>
                    </a:p>
                  </a:txBody>
                  <a:tcPr marL="12700" marR="12700" marT="12700" marB="0" anchor="b"/>
                </a:tc>
              </a:tr>
              <a:tr h="444500">
                <a:tc>
                  <a:txBody>
                    <a:bodyPr/>
                    <a:lstStyle/>
                    <a:p>
                      <a:pPr algn="ctr" fontAlgn="b"/>
                      <a:r>
                        <a:rPr lang="en-US" sz="1600" b="0" i="0" u="none" strike="noStrike" dirty="0">
                          <a:latin typeface="Times New Roman"/>
                          <a:cs typeface="Times New Roman"/>
                        </a:rPr>
                        <a:t>78</a:t>
                      </a:r>
                    </a:p>
                  </a:txBody>
                  <a:tcPr marL="12700" marR="12700" marT="12700" marB="0" anchor="b"/>
                </a:tc>
                <a:tc>
                  <a:txBody>
                    <a:bodyPr/>
                    <a:lstStyle/>
                    <a:p>
                      <a:pPr algn="ctr" fontAlgn="b"/>
                      <a:r>
                        <a:rPr lang="en-US" sz="1600" b="0" i="0" u="none" strike="noStrike" dirty="0" smtClean="0">
                          <a:latin typeface="Times New Roman"/>
                          <a:cs typeface="Times New Roman"/>
                        </a:rPr>
                        <a:t>1.22</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solidFill>
                            <a:schemeClr val="bg1"/>
                          </a:solidFill>
                          <a:latin typeface="Times New Roman"/>
                          <a:cs typeface="Times New Roman"/>
                        </a:rPr>
                        <a:t>1.70</a:t>
                      </a:r>
                      <a:endParaRPr lang="en-US" sz="1600" b="0" i="0" u="none" strike="noStrike" dirty="0">
                        <a:solidFill>
                          <a:schemeClr val="bg1"/>
                        </a:solidFill>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1.19</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solidFill>
                            <a:srgbClr val="000000"/>
                          </a:solidFill>
                          <a:latin typeface="Times New Roman"/>
                          <a:cs typeface="Times New Roman"/>
                        </a:rPr>
                        <a:t>1.80</a:t>
                      </a:r>
                      <a:endParaRPr lang="en-US" sz="1600" b="0" i="0" u="none" strike="noStrike" dirty="0">
                        <a:solidFill>
                          <a:srgbClr val="000000"/>
                        </a:solidFill>
                        <a:latin typeface="Times New Roman"/>
                        <a:cs typeface="Times New Roman"/>
                      </a:endParaRPr>
                    </a:p>
                  </a:txBody>
                  <a:tcPr marL="12700" marR="12700" marT="12700" marB="0" anchor="b"/>
                </a:tc>
                <a:tc>
                  <a:txBody>
                    <a:bodyPr/>
                    <a:lstStyle/>
                    <a:p>
                      <a:pPr algn="ctr" fontAlgn="b"/>
                      <a:r>
                        <a:rPr lang="en-US" sz="1600" b="0" i="0" u="none" strike="noStrike" dirty="0" smtClean="0">
                          <a:latin typeface="Times New Roman"/>
                          <a:cs typeface="Times New Roman"/>
                        </a:rPr>
                        <a:t>1.36</a:t>
                      </a:r>
                      <a:endParaRPr lang="en-US" sz="1600" b="0" i="0" u="none" strike="noStrike" dirty="0">
                        <a:latin typeface="Times New Roman"/>
                        <a:cs typeface="Times New Roman"/>
                      </a:endParaRPr>
                    </a:p>
                  </a:txBody>
                  <a:tcPr marL="12700" marR="12700" marT="12700" marB="0" anchor="b"/>
                </a:tc>
                <a:tc>
                  <a:txBody>
                    <a:bodyPr/>
                    <a:lstStyle/>
                    <a:p>
                      <a:pPr algn="ctr" fontAlgn="b"/>
                      <a:r>
                        <a:rPr lang="en-US" sz="1600" b="0" i="0" u="none" strike="noStrike" dirty="0" smtClean="0">
                          <a:solidFill>
                            <a:srgbClr val="000000"/>
                          </a:solidFill>
                          <a:latin typeface="Times New Roman"/>
                          <a:cs typeface="Times New Roman"/>
                        </a:rPr>
                        <a:t>1.90</a:t>
                      </a:r>
                      <a:endParaRPr lang="en-US" sz="1600" b="0" i="0" u="none" strike="noStrike" dirty="0">
                        <a:solidFill>
                          <a:srgbClr val="000000"/>
                        </a:solidFill>
                        <a:latin typeface="Times New Roman"/>
                        <a:cs typeface="Times New Roman"/>
                      </a:endParaRPr>
                    </a:p>
                  </a:txBody>
                  <a:tcPr marL="12700" marR="12700" marT="12700" marB="0" anchor="b"/>
                </a:tc>
              </a:tr>
            </a:tbl>
          </a:graphicData>
        </a:graphic>
      </p:graphicFrame>
      <p:sp>
        <p:nvSpPr>
          <p:cNvPr id="7" name="TextBox 6"/>
          <p:cNvSpPr txBox="1"/>
          <p:nvPr/>
        </p:nvSpPr>
        <p:spPr>
          <a:xfrm>
            <a:off x="1600200" y="1639669"/>
            <a:ext cx="1219200" cy="646331"/>
          </a:xfrm>
          <a:prstGeom prst="rect">
            <a:avLst/>
          </a:prstGeom>
          <a:noFill/>
        </p:spPr>
        <p:txBody>
          <a:bodyPr wrap="square" rtlCol="0">
            <a:spAutoFit/>
          </a:bodyPr>
          <a:lstStyle/>
          <a:p>
            <a:r>
              <a:rPr lang="en-US" dirty="0" smtClean="0"/>
              <a:t>               Mol3D</a:t>
            </a:r>
            <a:endParaRPr lang="en-US" dirty="0"/>
          </a:p>
        </p:txBody>
      </p:sp>
      <p:sp>
        <p:nvSpPr>
          <p:cNvPr id="8" name="TextBox 7"/>
          <p:cNvSpPr txBox="1"/>
          <p:nvPr/>
        </p:nvSpPr>
        <p:spPr>
          <a:xfrm>
            <a:off x="3048000" y="1916668"/>
            <a:ext cx="1600200" cy="369332"/>
          </a:xfrm>
          <a:prstGeom prst="rect">
            <a:avLst/>
          </a:prstGeom>
          <a:noFill/>
        </p:spPr>
        <p:txBody>
          <a:bodyPr wrap="square" rtlCol="0">
            <a:spAutoFit/>
          </a:bodyPr>
          <a:lstStyle/>
          <a:p>
            <a:r>
              <a:rPr lang="en-US" dirty="0" smtClean="0"/>
              <a:t>              Jacobi</a:t>
            </a:r>
            <a:endParaRPr lang="en-US" dirty="0"/>
          </a:p>
        </p:txBody>
      </p:sp>
      <p:sp>
        <p:nvSpPr>
          <p:cNvPr id="9" name="TextBox 8"/>
          <p:cNvSpPr txBox="1"/>
          <p:nvPr/>
        </p:nvSpPr>
        <p:spPr>
          <a:xfrm>
            <a:off x="6324599" y="1447800"/>
            <a:ext cx="2362200" cy="369332"/>
          </a:xfrm>
          <a:prstGeom prst="rect">
            <a:avLst/>
          </a:prstGeom>
          <a:noFill/>
        </p:spPr>
        <p:txBody>
          <a:bodyPr wrap="square" rtlCol="0">
            <a:spAutoFit/>
          </a:bodyPr>
          <a:lstStyle/>
          <a:p>
            <a:r>
              <a:rPr lang="en-US" dirty="0" smtClean="0"/>
              <a:t>              Wave2D</a:t>
            </a:r>
            <a:endParaRPr lang="en-US" dirty="0"/>
          </a:p>
        </p:txBody>
      </p:sp>
      <p:sp>
        <p:nvSpPr>
          <p:cNvPr id="10" name="Slide Number Placeholder 9"/>
          <p:cNvSpPr>
            <a:spLocks noGrp="1"/>
          </p:cNvSpPr>
          <p:nvPr>
            <p:ph type="sldNum" sz="quarter" idx="12"/>
          </p:nvPr>
        </p:nvSpPr>
        <p:spPr/>
        <p:txBody>
          <a:bodyPr/>
          <a:lstStyle/>
          <a:p>
            <a:fld id="{3238C016-B06B-6740-A4F8-10CE0349227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Cooling?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Cooling accounts for 50% of total cost</a:t>
            </a:r>
          </a:p>
          <a:p>
            <a:r>
              <a:rPr lang="en-US" dirty="0" smtClean="0"/>
              <a:t>Most data centers face </a:t>
            </a:r>
            <a:r>
              <a:rPr lang="en-US" dirty="0" err="1" smtClean="0"/>
              <a:t>HotSpots</a:t>
            </a:r>
            <a:r>
              <a:rPr lang="en-US" dirty="0" smtClean="0"/>
              <a:t> responsible for lower temperatures in machine rooms</a:t>
            </a:r>
          </a:p>
          <a:p>
            <a:r>
              <a:rPr lang="en-US" dirty="0" smtClean="0"/>
              <a:t>Data center managers can save*:</a:t>
            </a:r>
          </a:p>
          <a:p>
            <a:pPr lvl="1"/>
            <a:r>
              <a:rPr lang="en-US" dirty="0" smtClean="0"/>
              <a:t> 4% (7%) for every degree F (C) </a:t>
            </a:r>
          </a:p>
          <a:p>
            <a:pPr lvl="1"/>
            <a:r>
              <a:rPr lang="en-US" dirty="0" smtClean="0"/>
              <a:t>50% going from 68F(20C )to 80F(26.6C)</a:t>
            </a:r>
          </a:p>
          <a:p>
            <a:r>
              <a:rPr lang="en-US" dirty="0" smtClean="0"/>
              <a:t>Room temperatures can be increased provided:</a:t>
            </a:r>
          </a:p>
          <a:p>
            <a:pPr lvl="1"/>
            <a:r>
              <a:rPr lang="en-US" dirty="0" smtClean="0"/>
              <a:t>No </a:t>
            </a:r>
            <a:r>
              <a:rPr lang="en-US" dirty="0" err="1" smtClean="0"/>
              <a:t>Hotposts</a:t>
            </a:r>
            <a:endParaRPr lang="en-US" dirty="0" smtClean="0"/>
          </a:p>
          <a:p>
            <a:pPr lvl="1"/>
            <a:r>
              <a:rPr lang="en-US" dirty="0" smtClean="0"/>
              <a:t>Cores temperatures don’t get too high</a:t>
            </a:r>
          </a:p>
          <a:p>
            <a:endParaRPr lang="en-US" dirty="0" smtClean="0"/>
          </a:p>
          <a:p>
            <a:endParaRPr lang="en-US" dirty="0"/>
          </a:p>
        </p:txBody>
      </p:sp>
      <p:sp>
        <p:nvSpPr>
          <p:cNvPr id="4" name="TextBox 3"/>
          <p:cNvSpPr txBox="1"/>
          <p:nvPr/>
        </p:nvSpPr>
        <p:spPr>
          <a:xfrm>
            <a:off x="1066800" y="6126163"/>
            <a:ext cx="5638800" cy="369332"/>
          </a:xfrm>
          <a:prstGeom prst="rect">
            <a:avLst/>
          </a:prstGeom>
          <a:noFill/>
        </p:spPr>
        <p:txBody>
          <a:bodyPr wrap="square" rtlCol="0">
            <a:spAutoFit/>
          </a:bodyPr>
          <a:lstStyle/>
          <a:p>
            <a:r>
              <a:rPr lang="en-US" dirty="0" smtClean="0"/>
              <a:t>*according to Mark Monroe of Sun </a:t>
            </a:r>
            <a:r>
              <a:rPr lang="en-US" dirty="0" err="1" smtClean="0"/>
              <a:t>Microsystem</a:t>
            </a:r>
            <a:endParaRPr lang="en-US" dirty="0"/>
          </a:p>
        </p:txBody>
      </p:sp>
      <p:sp>
        <p:nvSpPr>
          <p:cNvPr id="5" name="Slide Number Placeholder 4"/>
          <p:cNvSpPr>
            <a:spLocks noGrp="1"/>
          </p:cNvSpPr>
          <p:nvPr>
            <p:ph type="sldNum" sz="quarter" idx="12"/>
          </p:nvPr>
        </p:nvSpPr>
        <p:spPr/>
        <p:txBody>
          <a:bodyPr/>
          <a:lstStyle/>
          <a:p>
            <a:fld id="{3238C016-B06B-6740-A4F8-10CE03492272}"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Penalty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238C016-B06B-6740-A4F8-10CE03492272}" type="slidenum">
              <a:rPr lang="en-US" smtClean="0"/>
              <a:pPr/>
              <a:t>30</a:t>
            </a:fld>
            <a:endParaRPr lang="en-US"/>
          </a:p>
        </p:txBody>
      </p:sp>
      <p:pic>
        <p:nvPicPr>
          <p:cNvPr id="6" name="Picture 5">
            <a:hlinkClick r:id="rId2" action="ppaction://hlinksldjump"/>
          </p:cNvPr>
          <p:cNvPicPr>
            <a:picLocks noChangeAspect="1"/>
          </p:cNvPicPr>
          <p:nvPr/>
        </p:nvPicPr>
        <p:blipFill>
          <a:blip r:embed="rId3"/>
          <a:stretch>
            <a:fillRect/>
          </a:stretch>
        </p:blipFill>
        <p:spPr>
          <a:xfrm>
            <a:off x="304800" y="2557794"/>
            <a:ext cx="8604250" cy="2319006"/>
          </a:xfrm>
          <a:prstGeom prst="rect">
            <a:avLst/>
          </a:prstGeom>
        </p:spPr>
      </p:pic>
      <p:cxnSp>
        <p:nvCxnSpPr>
          <p:cNvPr id="7" name="Straight Arrow Connector 6"/>
          <p:cNvCxnSpPr/>
          <p:nvPr/>
        </p:nvCxnSpPr>
        <p:spPr>
          <a:xfrm flipV="1">
            <a:off x="1219200" y="3124200"/>
            <a:ext cx="12192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114800" y="3124200"/>
            <a:ext cx="12192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7010400" y="3124200"/>
            <a:ext cx="1219200"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238C016-B06B-6740-A4F8-10CE03492272}" type="slidenum">
              <a:rPr lang="en-US" smtClean="0"/>
              <a:pPr/>
              <a:t>31</a:t>
            </a:fld>
            <a:endParaRPr lang="en-US"/>
          </a:p>
        </p:txBody>
      </p:sp>
      <p:cxnSp>
        <p:nvCxnSpPr>
          <p:cNvPr id="6" name="Straight Connector 5"/>
          <p:cNvCxnSpPr/>
          <p:nvPr/>
        </p:nvCxnSpPr>
        <p:spPr>
          <a:xfrm>
            <a:off x="1752600" y="3429000"/>
            <a:ext cx="2667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752600" y="2438400"/>
            <a:ext cx="266700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52600" y="3505200"/>
            <a:ext cx="266700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33600" y="2971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57400" y="2590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514600" y="3886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191000" y="28956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71800" y="2971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590800" y="2590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581400" y="3124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971800" y="3505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124200" y="36576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971800" y="39624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429000" y="39624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81400" y="2590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657600" y="3886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114800" y="4114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962400" y="36576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667000" y="3124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1866900" y="36576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971800" y="3505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905000" y="39624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209800" y="27432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543300" y="28956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209800" y="3733800"/>
            <a:ext cx="762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Temperatures</a:t>
            </a:r>
            <a:endParaRPr lang="en-US" dirty="0"/>
          </a:p>
        </p:txBody>
      </p:sp>
      <p:sp>
        <p:nvSpPr>
          <p:cNvPr id="3" name="Content Placeholder 2"/>
          <p:cNvSpPr>
            <a:spLocks noGrp="1"/>
          </p:cNvSpPr>
          <p:nvPr>
            <p:ph idx="1"/>
          </p:nvPr>
        </p:nvSpPr>
        <p:spPr>
          <a:xfrm>
            <a:off x="457200" y="5029200"/>
            <a:ext cx="8229600" cy="1752600"/>
          </a:xfrm>
        </p:spPr>
        <p:txBody>
          <a:bodyPr>
            <a:normAutofit/>
          </a:bodyPr>
          <a:lstStyle/>
          <a:p>
            <a:r>
              <a:rPr lang="en-US" dirty="0" smtClean="0"/>
              <a:t>Reducing cooling results for Wave2D:</a:t>
            </a:r>
          </a:p>
          <a:p>
            <a:pPr lvl="1"/>
            <a:r>
              <a:rPr lang="en-US" dirty="0" smtClean="0"/>
              <a:t>Difference of 6C in average temperature</a:t>
            </a:r>
          </a:p>
          <a:p>
            <a:pPr lvl="1"/>
            <a:r>
              <a:rPr lang="en-US" dirty="0" smtClean="0"/>
              <a:t>Difference of 12C in deviation from average</a:t>
            </a:r>
            <a:endParaRPr lang="en-US" dirty="0"/>
          </a:p>
        </p:txBody>
      </p:sp>
      <p:sp>
        <p:nvSpPr>
          <p:cNvPr id="10" name="Slide Number Placeholder 9"/>
          <p:cNvSpPr>
            <a:spLocks noGrp="1"/>
          </p:cNvSpPr>
          <p:nvPr>
            <p:ph type="sldNum" sz="quarter" idx="12"/>
          </p:nvPr>
        </p:nvSpPr>
        <p:spPr/>
        <p:txBody>
          <a:bodyPr/>
          <a:lstStyle/>
          <a:p>
            <a:fld id="{3238C016-B06B-6740-A4F8-10CE03492272}" type="slidenum">
              <a:rPr lang="en-US" smtClean="0"/>
              <a:pPr/>
              <a:t>4</a:t>
            </a:fld>
            <a:endParaRPr lang="en-US"/>
          </a:p>
        </p:txBody>
      </p:sp>
      <p:pic>
        <p:nvPicPr>
          <p:cNvPr id="4" name="Picture 3"/>
          <p:cNvPicPr>
            <a:picLocks noChangeAspect="1"/>
          </p:cNvPicPr>
          <p:nvPr/>
        </p:nvPicPr>
        <p:blipFill>
          <a:blip r:embed="rId3"/>
          <a:stretch>
            <a:fillRect/>
          </a:stretch>
        </p:blipFill>
        <p:spPr>
          <a:xfrm>
            <a:off x="838200" y="1351687"/>
            <a:ext cx="5224130" cy="3677513"/>
          </a:xfrm>
          <a:prstGeom prst="rect">
            <a:avLst/>
          </a:prstGeom>
        </p:spPr>
      </p:pic>
      <p:sp>
        <p:nvSpPr>
          <p:cNvPr id="5" name="TextBox 4"/>
          <p:cNvSpPr txBox="1"/>
          <p:nvPr/>
        </p:nvSpPr>
        <p:spPr>
          <a:xfrm>
            <a:off x="6132932" y="2266087"/>
            <a:ext cx="1752600" cy="461665"/>
          </a:xfrm>
          <a:prstGeom prst="rect">
            <a:avLst/>
          </a:prstGeom>
          <a:noFill/>
        </p:spPr>
        <p:txBody>
          <a:bodyPr wrap="square" rtlCol="0">
            <a:spAutoFit/>
          </a:bodyPr>
          <a:lstStyle/>
          <a:p>
            <a:pPr algn="ctr"/>
            <a:r>
              <a:rPr lang="en-US" sz="2400" dirty="0" smtClean="0">
                <a:solidFill>
                  <a:srgbClr val="FF0000"/>
                </a:solidFill>
              </a:rPr>
              <a:t>Hotspot!</a:t>
            </a:r>
            <a:endParaRPr lang="en-US" sz="2400" dirty="0">
              <a:solidFill>
                <a:srgbClr val="FF0000"/>
              </a:solidFill>
            </a:endParaRPr>
          </a:p>
        </p:txBody>
      </p:sp>
      <p:cxnSp>
        <p:nvCxnSpPr>
          <p:cNvPr id="9" name="Straight Arrow Connector 8"/>
          <p:cNvCxnSpPr/>
          <p:nvPr/>
        </p:nvCxnSpPr>
        <p:spPr>
          <a:xfrm rot="16200000" flipH="1">
            <a:off x="5561829" y="2151391"/>
            <a:ext cx="228600" cy="794"/>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5372894" y="3903593"/>
            <a:ext cx="381000" cy="1588"/>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370932" y="2727751"/>
            <a:ext cx="1447800" cy="83373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96000" y="3429000"/>
            <a:ext cx="2895600" cy="646331"/>
          </a:xfrm>
          <a:prstGeom prst="rect">
            <a:avLst/>
          </a:prstGeom>
          <a:noFill/>
        </p:spPr>
        <p:txBody>
          <a:bodyPr wrap="square" rtlCol="0">
            <a:spAutoFit/>
          </a:bodyPr>
          <a:lstStyle/>
          <a:p>
            <a:r>
              <a:rPr lang="en-US" dirty="0" smtClean="0"/>
              <a:t>*CRAC stands for Computer Room Air Conditioning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Constraining Core Temperatures using DVFS</a:t>
            </a:r>
            <a:endParaRPr lang="en-US" dirty="0"/>
          </a:p>
        </p:txBody>
      </p:sp>
      <p:sp>
        <p:nvSpPr>
          <p:cNvPr id="3" name="Content Placeholder 2"/>
          <p:cNvSpPr>
            <a:spLocks noGrp="1"/>
          </p:cNvSpPr>
          <p:nvPr>
            <p:ph idx="1"/>
          </p:nvPr>
        </p:nvSpPr>
        <p:spPr>
          <a:xfrm>
            <a:off x="457200" y="1600200"/>
            <a:ext cx="4200525" cy="4525963"/>
          </a:xfrm>
        </p:spPr>
        <p:txBody>
          <a:bodyPr>
            <a:normAutofit fontScale="92500" lnSpcReduction="20000"/>
          </a:bodyPr>
          <a:lstStyle/>
          <a:p>
            <a:r>
              <a:rPr lang="en-US" dirty="0" smtClean="0"/>
              <a:t>Periodic check on core temperatures</a:t>
            </a:r>
          </a:p>
          <a:p>
            <a:r>
              <a:rPr lang="en-US" dirty="0" smtClean="0"/>
              <a:t>Timing penalty grows with a decrease in cooling</a:t>
            </a:r>
          </a:p>
          <a:p>
            <a:r>
              <a:rPr lang="en-US" dirty="0" smtClean="0"/>
              <a:t>Machine energy increases as well!</a:t>
            </a:r>
          </a:p>
          <a:p>
            <a:r>
              <a:rPr lang="en-US" dirty="0" smtClean="0"/>
              <a:t>Not useful due to tightly coupled nature of applications</a:t>
            </a:r>
            <a:endParaRPr lang="en-US" dirty="0"/>
          </a:p>
        </p:txBody>
      </p:sp>
      <p:pic>
        <p:nvPicPr>
          <p:cNvPr id="4" name="Picture 3"/>
          <p:cNvPicPr>
            <a:picLocks noChangeAspect="1"/>
          </p:cNvPicPr>
          <p:nvPr/>
        </p:nvPicPr>
        <p:blipFill>
          <a:blip r:embed="rId3"/>
          <a:stretch>
            <a:fillRect/>
          </a:stretch>
        </p:blipFill>
        <p:spPr>
          <a:xfrm>
            <a:off x="4657725" y="2667000"/>
            <a:ext cx="4029075" cy="2971800"/>
          </a:xfrm>
          <a:prstGeom prst="rect">
            <a:avLst/>
          </a:prstGeom>
        </p:spPr>
      </p:pic>
      <p:cxnSp>
        <p:nvCxnSpPr>
          <p:cNvPr id="7" name="Straight Arrow Connector 6"/>
          <p:cNvCxnSpPr/>
          <p:nvPr/>
        </p:nvCxnSpPr>
        <p:spPr>
          <a:xfrm flipV="1">
            <a:off x="5715000" y="3352800"/>
            <a:ext cx="1981200" cy="6096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19800" y="3505200"/>
            <a:ext cx="1447800" cy="457200"/>
          </a:xfrm>
          <a:prstGeom prst="straightConnector1">
            <a:avLst/>
          </a:prstGeom>
          <a:ln>
            <a:solidFill>
              <a:srgbClr val="FF10C2"/>
            </a:solidFill>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3238C016-B06B-6740-A4F8-10CE03492272}" type="slidenum">
              <a:rPr lang="en-US" smtClean="0"/>
              <a:pPr/>
              <a:t>5</a:t>
            </a:fld>
            <a:endParaRPr lang="en-US"/>
          </a:p>
        </p:txBody>
      </p:sp>
      <p:sp>
        <p:nvSpPr>
          <p:cNvPr id="9" name="TextBox 8"/>
          <p:cNvSpPr txBox="1"/>
          <p:nvPr/>
        </p:nvSpPr>
        <p:spPr>
          <a:xfrm>
            <a:off x="4876800" y="1600200"/>
            <a:ext cx="3352800" cy="923330"/>
          </a:xfrm>
          <a:prstGeom prst="rect">
            <a:avLst/>
          </a:prstGeom>
          <a:noFill/>
        </p:spPr>
        <p:txBody>
          <a:bodyPr wrap="square" rtlCol="0">
            <a:spAutoFit/>
          </a:bodyPr>
          <a:lstStyle/>
          <a:p>
            <a:pPr algn="ctr"/>
            <a:r>
              <a:rPr lang="en-US" dirty="0" smtClean="0"/>
              <a:t>Normalization </a:t>
            </a:r>
            <a:r>
              <a:rPr lang="en-US" dirty="0" err="1" smtClean="0"/>
              <a:t>w.r.t</a:t>
            </a:r>
            <a:r>
              <a:rPr lang="en-US" dirty="0" smtClean="0"/>
              <a:t> all cores running at maximum frequency without temperature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Aware Load Balancer	</a:t>
            </a:r>
            <a:endParaRPr lang="en-US" dirty="0"/>
          </a:p>
        </p:txBody>
      </p:sp>
      <p:sp>
        <p:nvSpPr>
          <p:cNvPr id="3" name="Content Placeholder 2"/>
          <p:cNvSpPr>
            <a:spLocks noGrp="1"/>
          </p:cNvSpPr>
          <p:nvPr>
            <p:ph idx="1"/>
          </p:nvPr>
        </p:nvSpPr>
        <p:spPr/>
        <p:txBody>
          <a:bodyPr/>
          <a:lstStyle/>
          <a:p>
            <a:r>
              <a:rPr lang="en-US" dirty="0" smtClean="0"/>
              <a:t>Specify temperature threshold and sampling interval</a:t>
            </a:r>
          </a:p>
          <a:p>
            <a:r>
              <a:rPr lang="en-US" dirty="0" smtClean="0"/>
              <a:t>Runtime system periodically checks core temperatures</a:t>
            </a:r>
          </a:p>
          <a:p>
            <a:r>
              <a:rPr lang="en-US" dirty="0" smtClean="0"/>
              <a:t>Scale down/up if temperature exceeds/below maximum threshold at each decision time</a:t>
            </a:r>
          </a:p>
          <a:p>
            <a:r>
              <a:rPr lang="en-US" dirty="0" smtClean="0"/>
              <a:t>Transfer tasks from slow cores to faster ones</a:t>
            </a:r>
          </a:p>
        </p:txBody>
      </p:sp>
      <p:sp>
        <p:nvSpPr>
          <p:cNvPr id="4" name="Slide Number Placeholder 3"/>
          <p:cNvSpPr>
            <a:spLocks noGrp="1"/>
          </p:cNvSpPr>
          <p:nvPr>
            <p:ph type="sldNum" sz="quarter" idx="12"/>
          </p:nvPr>
        </p:nvSpPr>
        <p:spPr/>
        <p:txBody>
          <a:bodyPr/>
          <a:lstStyle/>
          <a:p>
            <a:fld id="{3238C016-B06B-6740-A4F8-10CE0349227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Charm++</a:t>
            </a:r>
            <a:endParaRPr lang="en-US" dirty="0"/>
          </a:p>
        </p:txBody>
      </p:sp>
      <p:sp>
        <p:nvSpPr>
          <p:cNvPr id="3" name="Content Placeholder 2"/>
          <p:cNvSpPr>
            <a:spLocks noGrp="1"/>
          </p:cNvSpPr>
          <p:nvPr>
            <p:ph idx="1"/>
          </p:nvPr>
        </p:nvSpPr>
        <p:spPr/>
        <p:txBody>
          <a:bodyPr/>
          <a:lstStyle/>
          <a:p>
            <a:r>
              <a:rPr lang="en-US" dirty="0" smtClean="0"/>
              <a:t>Object-based over-decomposition</a:t>
            </a:r>
          </a:p>
          <a:p>
            <a:pPr lvl="1"/>
            <a:r>
              <a:rPr lang="en-US" dirty="0" smtClean="0"/>
              <a:t>Helpful for refinement load balancing</a:t>
            </a:r>
          </a:p>
          <a:p>
            <a:r>
              <a:rPr lang="en-US" dirty="0" err="1" smtClean="0"/>
              <a:t>Migrateable</a:t>
            </a:r>
            <a:r>
              <a:rPr lang="en-US" dirty="0" smtClean="0"/>
              <a:t> objects</a:t>
            </a:r>
          </a:p>
          <a:p>
            <a:pPr lvl="1"/>
            <a:r>
              <a:rPr lang="en-US" dirty="0" smtClean="0"/>
              <a:t>Mandatory for our scheme to work </a:t>
            </a:r>
          </a:p>
          <a:p>
            <a:r>
              <a:rPr lang="en-US" dirty="0" smtClean="0"/>
              <a:t>Time logging for all objects</a:t>
            </a:r>
          </a:p>
          <a:p>
            <a:pPr lvl="1"/>
            <a:r>
              <a:rPr lang="en-US" dirty="0" smtClean="0"/>
              <a:t>Central to load balancing decisions</a:t>
            </a:r>
          </a:p>
          <a:p>
            <a:endParaRPr lang="en-US" dirty="0"/>
          </a:p>
        </p:txBody>
      </p:sp>
      <p:sp>
        <p:nvSpPr>
          <p:cNvPr id="4" name="Slide Number Placeholder 3"/>
          <p:cNvSpPr>
            <a:spLocks noGrp="1"/>
          </p:cNvSpPr>
          <p:nvPr>
            <p:ph type="sldNum" sz="quarter" idx="12"/>
          </p:nvPr>
        </p:nvSpPr>
        <p:spPr/>
        <p:txBody>
          <a:bodyPr/>
          <a:lstStyle/>
          <a:p>
            <a:fld id="{3238C016-B06B-6740-A4F8-10CE0349227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128 cores (32 nodes), 10 different frequency levels (1.2GHz – 2.4GHz)</a:t>
            </a:r>
          </a:p>
          <a:p>
            <a:r>
              <a:rPr lang="en-US" dirty="0" smtClean="0"/>
              <a:t>Direct power measurement</a:t>
            </a:r>
          </a:p>
          <a:p>
            <a:r>
              <a:rPr lang="en-US" dirty="0" smtClean="0"/>
              <a:t>Dedicated CRAC</a:t>
            </a:r>
          </a:p>
          <a:p>
            <a:r>
              <a:rPr lang="en-US" dirty="0" smtClean="0"/>
              <a:t>Power estimation based on</a:t>
            </a:r>
          </a:p>
          <a:p>
            <a:endParaRPr lang="en-US" dirty="0" smtClean="0"/>
          </a:p>
          <a:p>
            <a:r>
              <a:rPr lang="en-US" dirty="0" smtClean="0"/>
              <a:t>Applications: Jacobi2D, Mol3D, and Wave2D</a:t>
            </a:r>
          </a:p>
          <a:p>
            <a:pPr lvl="1"/>
            <a:r>
              <a:rPr lang="en-US" dirty="0" smtClean="0"/>
              <a:t>Different power profiles</a:t>
            </a:r>
          </a:p>
          <a:p>
            <a:r>
              <a:rPr lang="en-US" dirty="0" smtClean="0"/>
              <a:t>Max threshold: 44C</a:t>
            </a:r>
          </a:p>
        </p:txBody>
      </p:sp>
      <p:sp>
        <p:nvSpPr>
          <p:cNvPr id="5" name="Slide Number Placeholder 4"/>
          <p:cNvSpPr>
            <a:spLocks noGrp="1"/>
          </p:cNvSpPr>
          <p:nvPr>
            <p:ph type="sldNum" sz="quarter" idx="12"/>
          </p:nvPr>
        </p:nvSpPr>
        <p:spPr/>
        <p:txBody>
          <a:bodyPr/>
          <a:lstStyle/>
          <a:p>
            <a:fld id="{3238C016-B06B-6740-A4F8-10CE03492272}" type="slidenum">
              <a:rPr lang="en-US" smtClean="0"/>
              <a:pPr/>
              <a:t>8</a:t>
            </a:fld>
            <a:endParaRPr lang="en-US"/>
          </a:p>
        </p:txBody>
      </p:sp>
      <p:graphicFrame>
        <p:nvGraphicFramePr>
          <p:cNvPr id="6" name="Object 5"/>
          <p:cNvGraphicFramePr>
            <a:graphicFrameLocks noChangeAspect="1"/>
          </p:cNvGraphicFramePr>
          <p:nvPr/>
        </p:nvGraphicFramePr>
        <p:xfrm>
          <a:off x="3200400" y="4191000"/>
          <a:ext cx="2924629" cy="330200"/>
        </p:xfrm>
        <a:graphic>
          <a:graphicData uri="http://schemas.openxmlformats.org/presentationml/2006/ole">
            <p:oleObj spid="_x0000_s27650" name="Equation" r:id="rId4" imgW="1574800" imgH="1778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888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Core Temperatures in Check</a:t>
            </a:r>
            <a:endParaRPr lang="en-US" dirty="0"/>
          </a:p>
        </p:txBody>
      </p:sp>
      <p:pic>
        <p:nvPicPr>
          <p:cNvPr id="4" name="Picture 3"/>
          <p:cNvPicPr>
            <a:picLocks noChangeAspect="1"/>
          </p:cNvPicPr>
          <p:nvPr/>
        </p:nvPicPr>
        <p:blipFill>
          <a:blip r:embed="rId3"/>
          <a:stretch>
            <a:fillRect/>
          </a:stretch>
        </p:blipFill>
        <p:spPr>
          <a:xfrm>
            <a:off x="2061030" y="1447800"/>
            <a:ext cx="4568370" cy="3308130"/>
          </a:xfrm>
          <a:prstGeom prst="rect">
            <a:avLst/>
          </a:prstGeom>
        </p:spPr>
      </p:pic>
      <p:sp>
        <p:nvSpPr>
          <p:cNvPr id="6" name="Content Placeholder 2"/>
          <p:cNvSpPr>
            <a:spLocks noGrp="1"/>
          </p:cNvSpPr>
          <p:nvPr>
            <p:ph idx="1"/>
          </p:nvPr>
        </p:nvSpPr>
        <p:spPr>
          <a:xfrm>
            <a:off x="457200" y="4724401"/>
            <a:ext cx="8229600" cy="1676399"/>
          </a:xfrm>
        </p:spPr>
        <p:txBody>
          <a:bodyPr>
            <a:normAutofit fontScale="92500"/>
          </a:bodyPr>
          <a:lstStyle/>
          <a:p>
            <a:r>
              <a:rPr lang="en-US" dirty="0" smtClean="0"/>
              <a:t>Avg. core temperature within 1-2 C of threshold</a:t>
            </a:r>
          </a:p>
          <a:p>
            <a:r>
              <a:rPr lang="en-US" dirty="0" smtClean="0"/>
              <a:t>Can handle applications having different temperature gradients</a:t>
            </a:r>
          </a:p>
        </p:txBody>
      </p:sp>
      <p:cxnSp>
        <p:nvCxnSpPr>
          <p:cNvPr id="8" name="Straight Arrow Connector 7"/>
          <p:cNvCxnSpPr/>
          <p:nvPr/>
        </p:nvCxnSpPr>
        <p:spPr>
          <a:xfrm>
            <a:off x="2590800" y="2438400"/>
            <a:ext cx="304800" cy="762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V="1">
            <a:off x="3390900" y="2552700"/>
            <a:ext cx="228600" cy="152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3238C016-B06B-6740-A4F8-10CE03492272}"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3447</TotalTime>
  <Words>2959</Words>
  <Application>Microsoft Macintosh PowerPoint</Application>
  <PresentationFormat>On-screen Show (4:3)</PresentationFormat>
  <Paragraphs>393</Paragraphs>
  <Slides>31</Slides>
  <Notes>21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Temperature Aware Load Balancing For Parallel Applications</vt:lpstr>
      <vt:lpstr>Why Energy?</vt:lpstr>
      <vt:lpstr>Why Cooling?</vt:lpstr>
      <vt:lpstr>Core Temperatures</vt:lpstr>
      <vt:lpstr>Constraining Core Temperatures using DVFS</vt:lpstr>
      <vt:lpstr>Temperature Aware Load Balancer </vt:lpstr>
      <vt:lpstr>Charm++</vt:lpstr>
      <vt:lpstr>Experimental Setup</vt:lpstr>
      <vt:lpstr>Average Core Temperatures in Check</vt:lpstr>
      <vt:lpstr>Hotspot Avoidance</vt:lpstr>
      <vt:lpstr>Timing Penalty</vt:lpstr>
      <vt:lpstr>Processor Timelines for Wave2D</vt:lpstr>
      <vt:lpstr>Minimum Frequency (No TempLB)</vt:lpstr>
      <vt:lpstr>Timing Overhead</vt:lpstr>
      <vt:lpstr>Timing Penalty and CRAC Set Point</vt:lpstr>
      <vt:lpstr>Machine Energy Consumption</vt:lpstr>
      <vt:lpstr>Cooling Energy Consumption</vt:lpstr>
      <vt:lpstr>Timing Penalty/ Total Energy Savings</vt:lpstr>
      <vt:lpstr>Temperature range instead of Threshold</vt:lpstr>
      <vt:lpstr>Energy Vs Execution Time</vt:lpstr>
      <vt:lpstr>Contributions</vt:lpstr>
      <vt:lpstr>Questions</vt:lpstr>
      <vt:lpstr>Machine Energy Consumption</vt:lpstr>
      <vt:lpstr>Cooling Energy Savings</vt:lpstr>
      <vt:lpstr>Timing Penalty/ Total Energy Savings</vt:lpstr>
      <vt:lpstr>Energy Vs Execution Time</vt:lpstr>
      <vt:lpstr>Average Frequency</vt:lpstr>
      <vt:lpstr>Cooling Energy Savings</vt:lpstr>
      <vt:lpstr>Timing Penalty</vt:lpstr>
      <vt:lpstr>Timing Penalty</vt:lpstr>
      <vt:lpstr>Slide 31</vt:lpstr>
    </vt:vector>
  </TitlesOfParts>
  <Company>UIUC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dc:creator>
  <cp:lastModifiedBy>OS</cp:lastModifiedBy>
  <cp:revision>524</cp:revision>
  <dcterms:created xsi:type="dcterms:W3CDTF">2011-04-18T15:34:26Z</dcterms:created>
  <dcterms:modified xsi:type="dcterms:W3CDTF">2011-04-18T15:44:08Z</dcterms:modified>
</cp:coreProperties>
</file>