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embeddings/oleObject1.bin" ContentType="application/vnd.openxmlformats-officedocument.oleObject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drawings/drawing1.xml" ContentType="application/vnd.openxmlformats-officedocument.drawingml.chartshapes+xml"/>
  <Override PartName="/ppt/theme/theme7.xml" ContentType="application/vnd.openxmlformats-officedocument.them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Default Extension="emf" ContentType="image/x-emf"/>
  <Override PartName="/ppt/slideLayouts/slideLayout35.xml" ContentType="application/vnd.openxmlformats-officedocument.presentationml.slideLayout+xml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embeddings/oleObject3.bin" ContentType="application/vnd.openxmlformats-officedocument.oleObject"/>
  <Override PartName="/ppt/charts/chart2.xml" ContentType="application/vnd.openxmlformats-officedocument.drawingml.chart+xml"/>
  <Override PartName="/ppt/slideLayouts/slideLayout45.xml" ContentType="application/vnd.openxmlformats-officedocument.presentationml.slideLayout+xml"/>
  <Default Extension="xlsx" ContentType="application/vnd.openxmlformats-officedocument.spreadsheetml.sheet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embeddings/oleObject4.bin" ContentType="application/vnd.openxmlformats-officedocument.oleObject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charts/chart3.xml" ContentType="application/vnd.openxmlformats-officedocument.drawingml.chart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Default Extension="pict" ContentType="image/pict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38.xml" ContentType="application/vnd.openxmlformats-officedocument.presentationml.slideLayout+xml"/>
  <Override PartName="/ppt/embeddings/oleObject5.bin" ContentType="application/vnd.openxmlformats-officedocument.oleObject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charts/chart4.xml" ContentType="application/vnd.openxmlformats-officedocument.drawingml.chart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9.xml" ContentType="application/vnd.openxmlformats-officedocument.presentationml.slideLayout+xml"/>
  <Override PartName="/ppt/embeddings/oleObject6.bin" ContentType="application/vnd.openxmlformats-officedocument.oleObject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8" r:id="rId2"/>
    <p:sldMasterId id="2147483684" r:id="rId3"/>
    <p:sldMasterId id="2147483786" r:id="rId4"/>
    <p:sldMasterId id="2147483863" r:id="rId5"/>
  </p:sldMasterIdLst>
  <p:notesMasterIdLst>
    <p:notesMasterId r:id="rId54"/>
  </p:notesMasterIdLst>
  <p:handoutMasterIdLst>
    <p:handoutMasterId r:id="rId55"/>
  </p:handoutMasterIdLst>
  <p:sldIdLst>
    <p:sldId id="1835" r:id="rId6"/>
    <p:sldId id="2213" r:id="rId7"/>
    <p:sldId id="2343" r:id="rId8"/>
    <p:sldId id="2242" r:id="rId9"/>
    <p:sldId id="2247" r:id="rId10"/>
    <p:sldId id="2357" r:id="rId11"/>
    <p:sldId id="2224" r:id="rId12"/>
    <p:sldId id="2237" r:id="rId13"/>
    <p:sldId id="2243" r:id="rId14"/>
    <p:sldId id="2239" r:id="rId15"/>
    <p:sldId id="2344" r:id="rId16"/>
    <p:sldId id="2358" r:id="rId17"/>
    <p:sldId id="2359" r:id="rId18"/>
    <p:sldId id="2256" r:id="rId19"/>
    <p:sldId id="2250" r:id="rId20"/>
    <p:sldId id="2265" r:id="rId21"/>
    <p:sldId id="2266" r:id="rId22"/>
    <p:sldId id="2352" r:id="rId23"/>
    <p:sldId id="2355" r:id="rId24"/>
    <p:sldId id="2340" r:id="rId25"/>
    <p:sldId id="2348" r:id="rId26"/>
    <p:sldId id="2349" r:id="rId27"/>
    <p:sldId id="2350" r:id="rId28"/>
    <p:sldId id="2351" r:id="rId29"/>
    <p:sldId id="2315" r:id="rId30"/>
    <p:sldId id="2316" r:id="rId31"/>
    <p:sldId id="2317" r:id="rId32"/>
    <p:sldId id="2318" r:id="rId33"/>
    <p:sldId id="2319" r:id="rId34"/>
    <p:sldId id="2320" r:id="rId35"/>
    <p:sldId id="2321" r:id="rId36"/>
    <p:sldId id="2322" r:id="rId37"/>
    <p:sldId id="2323" r:id="rId38"/>
    <p:sldId id="2324" r:id="rId39"/>
    <p:sldId id="2325" r:id="rId40"/>
    <p:sldId id="2253" r:id="rId41"/>
    <p:sldId id="2326" r:id="rId42"/>
    <p:sldId id="2327" r:id="rId43"/>
    <p:sldId id="2328" r:id="rId44"/>
    <p:sldId id="2330" r:id="rId45"/>
    <p:sldId id="2331" r:id="rId46"/>
    <p:sldId id="2329" r:id="rId47"/>
    <p:sldId id="2332" r:id="rId48"/>
    <p:sldId id="2334" r:id="rId49"/>
    <p:sldId id="2335" r:id="rId50"/>
    <p:sldId id="2336" r:id="rId51"/>
    <p:sldId id="2337" r:id="rId52"/>
    <p:sldId id="2338" r:id="rId53"/>
  </p:sldIdLst>
  <p:sldSz cx="9144000" cy="6858000" type="screen4x3"/>
  <p:notesSz cx="7315200" cy="9601200"/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DEDED"/>
    <a:srgbClr val="800040"/>
    <a:srgbClr val="C0C0C0"/>
    <a:srgbClr val="FFCC00"/>
    <a:srgbClr val="0099FF"/>
    <a:srgbClr val="000000"/>
    <a:srgbClr val="FFFFFF"/>
    <a:srgbClr val="333333"/>
    <a:srgbClr val="9999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23576" autoAdjust="0"/>
    <p:restoredTop sz="84464" autoAdjust="0"/>
  </p:normalViewPr>
  <p:slideViewPr>
    <p:cSldViewPr>
      <p:cViewPr>
        <p:scale>
          <a:sx n="100" d="100"/>
          <a:sy n="100" d="100"/>
        </p:scale>
        <p:origin x="-744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tags" Target="tags/tag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ngarra:Library:Mail%20Downloads:fermi_solv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ngarra:Library:Mail%20Downloads:fermi_solv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diamond"/>
            <c:size val="5"/>
          </c:marker>
          <c:cat>
            <c:numRef>
              <c:f>Sheet1!$A$2:$A$37</c:f>
              <c:numCache>
                <c:formatCode>General</c:formatCode>
                <c:ptCount val="36"/>
                <c:pt idx="2">
                  <c:v>1994.0</c:v>
                </c:pt>
                <c:pt idx="6">
                  <c:v>1996.0</c:v>
                </c:pt>
                <c:pt idx="10">
                  <c:v>1998.0</c:v>
                </c:pt>
                <c:pt idx="14">
                  <c:v>2000.0</c:v>
                </c:pt>
                <c:pt idx="18">
                  <c:v>2002.0</c:v>
                </c:pt>
                <c:pt idx="22">
                  <c:v>2004.0</c:v>
                </c:pt>
                <c:pt idx="26">
                  <c:v>2006.0</c:v>
                </c:pt>
                <c:pt idx="30">
                  <c:v>2008.0</c:v>
                </c:pt>
                <c:pt idx="32">
                  <c:v>2009.0</c:v>
                </c:pt>
                <c:pt idx="34">
                  <c:v>2010.0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1167.4</c:v>
                </c:pt>
                <c:pt idx="1">
                  <c:v>1469.5</c:v>
                </c:pt>
                <c:pt idx="2">
                  <c:v>2234.5</c:v>
                </c:pt>
                <c:pt idx="3">
                  <c:v>2623.0</c:v>
                </c:pt>
                <c:pt idx="4">
                  <c:v>3927.7</c:v>
                </c:pt>
                <c:pt idx="5">
                  <c:v>4785.400000000001</c:v>
                </c:pt>
                <c:pt idx="6">
                  <c:v>5895.4</c:v>
                </c:pt>
                <c:pt idx="7">
                  <c:v>7984.2</c:v>
                </c:pt>
                <c:pt idx="8">
                  <c:v>12858.4</c:v>
                </c:pt>
                <c:pt idx="9">
                  <c:v>16915.2</c:v>
                </c:pt>
                <c:pt idx="10">
                  <c:v>22625.9</c:v>
                </c:pt>
                <c:pt idx="11">
                  <c:v>29324.0</c:v>
                </c:pt>
                <c:pt idx="12">
                  <c:v>39107.8</c:v>
                </c:pt>
                <c:pt idx="13">
                  <c:v>50969.2</c:v>
                </c:pt>
                <c:pt idx="14">
                  <c:v>64333.4</c:v>
                </c:pt>
                <c:pt idx="15">
                  <c:v>88056.0</c:v>
                </c:pt>
                <c:pt idx="16">
                  <c:v>108800.0</c:v>
                </c:pt>
                <c:pt idx="17">
                  <c:v>134980.0</c:v>
                </c:pt>
                <c:pt idx="18">
                  <c:v>221555.0</c:v>
                </c:pt>
                <c:pt idx="19">
                  <c:v>293058.7</c:v>
                </c:pt>
                <c:pt idx="20">
                  <c:v>374644.0</c:v>
                </c:pt>
                <c:pt idx="21">
                  <c:v>529596.0</c:v>
                </c:pt>
                <c:pt idx="22">
                  <c:v>813230.0</c:v>
                </c:pt>
                <c:pt idx="23">
                  <c:v>1.12748E6</c:v>
                </c:pt>
                <c:pt idx="24">
                  <c:v>1.68693E6</c:v>
                </c:pt>
                <c:pt idx="25">
                  <c:v>2.30078E6</c:v>
                </c:pt>
                <c:pt idx="26">
                  <c:v>2.79066E6</c:v>
                </c:pt>
                <c:pt idx="27">
                  <c:v>3.53608E6</c:v>
                </c:pt>
                <c:pt idx="28">
                  <c:v>4.91698E6</c:v>
                </c:pt>
                <c:pt idx="29">
                  <c:v>6.965816E6</c:v>
                </c:pt>
                <c:pt idx="30">
                  <c:v>1.17E7</c:v>
                </c:pt>
                <c:pt idx="31">
                  <c:v>1.6953042E7</c:v>
                </c:pt>
                <c:pt idx="32">
                  <c:v>2.26079963E7</c:v>
                </c:pt>
                <c:pt idx="33">
                  <c:v>2.768E7</c:v>
                </c:pt>
                <c:pt idx="34">
                  <c:v>3.24346837E7</c:v>
                </c:pt>
                <c:pt idx="35">
                  <c:v>4.4162784E7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#1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Sheet1!$A$2:$A$37</c:f>
              <c:numCache>
                <c:formatCode>General</c:formatCode>
                <c:ptCount val="36"/>
                <c:pt idx="2">
                  <c:v>1994.0</c:v>
                </c:pt>
                <c:pt idx="6">
                  <c:v>1996.0</c:v>
                </c:pt>
                <c:pt idx="10">
                  <c:v>1998.0</c:v>
                </c:pt>
                <c:pt idx="14">
                  <c:v>2000.0</c:v>
                </c:pt>
                <c:pt idx="18">
                  <c:v>2002.0</c:v>
                </c:pt>
                <c:pt idx="22">
                  <c:v>2004.0</c:v>
                </c:pt>
                <c:pt idx="26">
                  <c:v>2006.0</c:v>
                </c:pt>
                <c:pt idx="30">
                  <c:v>2008.0</c:v>
                </c:pt>
                <c:pt idx="32">
                  <c:v>2009.0</c:v>
                </c:pt>
                <c:pt idx="34">
                  <c:v>2010.0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59.7</c:v>
                </c:pt>
                <c:pt idx="1">
                  <c:v>124.5</c:v>
                </c:pt>
                <c:pt idx="2">
                  <c:v>143.4</c:v>
                </c:pt>
                <c:pt idx="3">
                  <c:v>170.4</c:v>
                </c:pt>
                <c:pt idx="4">
                  <c:v>170.4</c:v>
                </c:pt>
                <c:pt idx="5">
                  <c:v>170.4</c:v>
                </c:pt>
                <c:pt idx="6">
                  <c:v>220.4</c:v>
                </c:pt>
                <c:pt idx="7">
                  <c:v>368.2</c:v>
                </c:pt>
                <c:pt idx="8">
                  <c:v>1068.0</c:v>
                </c:pt>
                <c:pt idx="9">
                  <c:v>1338.0</c:v>
                </c:pt>
                <c:pt idx="10">
                  <c:v>1338.0</c:v>
                </c:pt>
                <c:pt idx="11">
                  <c:v>1338.0</c:v>
                </c:pt>
                <c:pt idx="12">
                  <c:v>2121.3</c:v>
                </c:pt>
                <c:pt idx="13">
                  <c:v>2379.6</c:v>
                </c:pt>
                <c:pt idx="14">
                  <c:v>2379.6</c:v>
                </c:pt>
                <c:pt idx="15">
                  <c:v>4938.0</c:v>
                </c:pt>
                <c:pt idx="16">
                  <c:v>7226.0</c:v>
                </c:pt>
                <c:pt idx="17">
                  <c:v>7226.0</c:v>
                </c:pt>
                <c:pt idx="18">
                  <c:v>35860.0</c:v>
                </c:pt>
                <c:pt idx="19">
                  <c:v>35860.0</c:v>
                </c:pt>
                <c:pt idx="20">
                  <c:v>35860.0</c:v>
                </c:pt>
                <c:pt idx="21">
                  <c:v>35860.0</c:v>
                </c:pt>
                <c:pt idx="22">
                  <c:v>35860.0</c:v>
                </c:pt>
                <c:pt idx="23">
                  <c:v>70720.0</c:v>
                </c:pt>
                <c:pt idx="24">
                  <c:v>136800.0</c:v>
                </c:pt>
                <c:pt idx="25">
                  <c:v>280600.0</c:v>
                </c:pt>
                <c:pt idx="26">
                  <c:v>280600.0</c:v>
                </c:pt>
                <c:pt idx="27">
                  <c:v>280600.0</c:v>
                </c:pt>
                <c:pt idx="28">
                  <c:v>280600.0</c:v>
                </c:pt>
                <c:pt idx="29">
                  <c:v>478200.0</c:v>
                </c:pt>
                <c:pt idx="30">
                  <c:v>1.026E6</c:v>
                </c:pt>
                <c:pt idx="31">
                  <c:v>1.105E6</c:v>
                </c:pt>
                <c:pt idx="32">
                  <c:v>1.105E6</c:v>
                </c:pt>
                <c:pt idx="33">
                  <c:v>1.76E6</c:v>
                </c:pt>
                <c:pt idx="34">
                  <c:v>1.759E6</c:v>
                </c:pt>
                <c:pt idx="35">
                  <c:v>2.566E6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#500</c:v>
                </c:pt>
              </c:strCache>
            </c:strRef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triangle"/>
            <c:size val="5"/>
            <c:spPr>
              <a:solidFill>
                <a:schemeClr val="tx2"/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dPt>
            <c:idx val="10"/>
            <c:marker>
              <c:symbol val="triangle"/>
              <c:size val="7"/>
            </c:marker>
          </c:dPt>
          <c:cat>
            <c:numRef>
              <c:f>Sheet1!$A$2:$A$37</c:f>
              <c:numCache>
                <c:formatCode>General</c:formatCode>
                <c:ptCount val="36"/>
                <c:pt idx="2">
                  <c:v>1994.0</c:v>
                </c:pt>
                <c:pt idx="6">
                  <c:v>1996.0</c:v>
                </c:pt>
                <c:pt idx="10">
                  <c:v>1998.0</c:v>
                </c:pt>
                <c:pt idx="14">
                  <c:v>2000.0</c:v>
                </c:pt>
                <c:pt idx="18">
                  <c:v>2002.0</c:v>
                </c:pt>
                <c:pt idx="22">
                  <c:v>2004.0</c:v>
                </c:pt>
                <c:pt idx="26">
                  <c:v>2006.0</c:v>
                </c:pt>
                <c:pt idx="30">
                  <c:v>2008.0</c:v>
                </c:pt>
                <c:pt idx="32">
                  <c:v>2009.0</c:v>
                </c:pt>
                <c:pt idx="34">
                  <c:v>2010.0</c:v>
                </c:pt>
              </c:numCache>
            </c:numRef>
          </c:cat>
          <c:val>
            <c:numRef>
              <c:f>Sheet1!$D$2:$D$37</c:f>
              <c:numCache>
                <c:formatCode>General</c:formatCode>
                <c:ptCount val="36"/>
                <c:pt idx="0">
                  <c:v>0.4</c:v>
                </c:pt>
                <c:pt idx="1">
                  <c:v>0.5</c:v>
                </c:pt>
                <c:pt idx="2">
                  <c:v>0.8</c:v>
                </c:pt>
                <c:pt idx="3">
                  <c:v>1.1</c:v>
                </c:pt>
                <c:pt idx="4">
                  <c:v>2.0</c:v>
                </c:pt>
                <c:pt idx="5">
                  <c:v>2.5</c:v>
                </c:pt>
                <c:pt idx="6">
                  <c:v>3.3</c:v>
                </c:pt>
                <c:pt idx="7">
                  <c:v>4.6</c:v>
                </c:pt>
                <c:pt idx="8">
                  <c:v>7.7</c:v>
                </c:pt>
                <c:pt idx="9">
                  <c:v>9.5</c:v>
                </c:pt>
                <c:pt idx="10">
                  <c:v>13.4</c:v>
                </c:pt>
                <c:pt idx="11">
                  <c:v>17.1</c:v>
                </c:pt>
                <c:pt idx="12">
                  <c:v>24.7</c:v>
                </c:pt>
                <c:pt idx="13">
                  <c:v>33.1</c:v>
                </c:pt>
                <c:pt idx="14">
                  <c:v>43.8</c:v>
                </c:pt>
                <c:pt idx="15">
                  <c:v>55.1</c:v>
                </c:pt>
                <c:pt idx="16">
                  <c:v>67.78</c:v>
                </c:pt>
                <c:pt idx="17">
                  <c:v>94.19</c:v>
                </c:pt>
                <c:pt idx="18">
                  <c:v>134.3</c:v>
                </c:pt>
                <c:pt idx="19">
                  <c:v>195.8</c:v>
                </c:pt>
                <c:pt idx="20">
                  <c:v>245.1</c:v>
                </c:pt>
                <c:pt idx="21">
                  <c:v>403.4</c:v>
                </c:pt>
                <c:pt idx="22">
                  <c:v>624.26</c:v>
                </c:pt>
                <c:pt idx="23">
                  <c:v>850.6</c:v>
                </c:pt>
                <c:pt idx="24">
                  <c:v>1166.0</c:v>
                </c:pt>
                <c:pt idx="25">
                  <c:v>1645.7</c:v>
                </c:pt>
                <c:pt idx="26">
                  <c:v>2026.0</c:v>
                </c:pt>
                <c:pt idx="27">
                  <c:v>2726.9</c:v>
                </c:pt>
                <c:pt idx="28">
                  <c:v>4005.0</c:v>
                </c:pt>
                <c:pt idx="29">
                  <c:v>5929.6</c:v>
                </c:pt>
                <c:pt idx="30">
                  <c:v>8996.78</c:v>
                </c:pt>
                <c:pt idx="31">
                  <c:v>12640.0</c:v>
                </c:pt>
                <c:pt idx="32">
                  <c:v>17088.8</c:v>
                </c:pt>
                <c:pt idx="33">
                  <c:v>20000.0</c:v>
                </c:pt>
                <c:pt idx="34">
                  <c:v>24670.0</c:v>
                </c:pt>
                <c:pt idx="35">
                  <c:v>31035.9</c:v>
                </c:pt>
              </c:numCache>
            </c:numRef>
          </c:val>
        </c:ser>
        <c:marker val="1"/>
        <c:axId val="715658264"/>
        <c:axId val="715657720"/>
      </c:lineChart>
      <c:catAx>
        <c:axId val="715658264"/>
        <c:scaling>
          <c:orientation val="minMax"/>
        </c:scaling>
        <c:delete val="1"/>
        <c:axPos val="b"/>
        <c:numFmt formatCode="General" sourceLinked="1"/>
        <c:tickLblPos val="none"/>
        <c:crossAx val="715657720"/>
        <c:crosses val="autoZero"/>
        <c:auto val="1"/>
        <c:lblAlgn val="ctr"/>
        <c:lblOffset val="100"/>
        <c:tickLblSkip val="1"/>
        <c:tickMarkSkip val="1"/>
      </c:catAx>
      <c:valAx>
        <c:axId val="715657720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1565826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#1</c:v>
                </c:pt>
              </c:strCache>
            </c:strRef>
          </c:tx>
          <c:marker>
            <c:symbol val="square"/>
            <c:size val="5"/>
          </c:marker>
          <c:trendline>
            <c:spPr>
              <a:ln w="25400">
                <a:solidFill>
                  <a:schemeClr val="accent2"/>
                </a:solidFill>
                <a:prstDash val="dash"/>
              </a:ln>
            </c:spPr>
            <c:trendlineType val="exp"/>
          </c:trendline>
          <c:cat>
            <c:numRef>
              <c:f>Sheet1!$A$2:$A$56</c:f>
              <c:numCache>
                <c:formatCode>General</c:formatCode>
                <c:ptCount val="55"/>
                <c:pt idx="2">
                  <c:v>1994.0</c:v>
                </c:pt>
                <c:pt idx="6">
                  <c:v>1996.0</c:v>
                </c:pt>
                <c:pt idx="10">
                  <c:v>1998.0</c:v>
                </c:pt>
                <c:pt idx="14">
                  <c:v>2000.0</c:v>
                </c:pt>
                <c:pt idx="18">
                  <c:v>2002.0</c:v>
                </c:pt>
                <c:pt idx="22">
                  <c:v>2004.0</c:v>
                </c:pt>
                <c:pt idx="26">
                  <c:v>2006.0</c:v>
                </c:pt>
                <c:pt idx="30">
                  <c:v>2008.0</c:v>
                </c:pt>
                <c:pt idx="34">
                  <c:v>2010.0</c:v>
                </c:pt>
                <c:pt idx="38">
                  <c:v>2012.0</c:v>
                </c:pt>
                <c:pt idx="42">
                  <c:v>2014.0</c:v>
                </c:pt>
                <c:pt idx="46">
                  <c:v>2016.0</c:v>
                </c:pt>
                <c:pt idx="50">
                  <c:v>2018.0</c:v>
                </c:pt>
                <c:pt idx="54">
                  <c:v>2020.0</c:v>
                </c:pt>
              </c:numCache>
            </c:numRef>
          </c:cat>
          <c:val>
            <c:numRef>
              <c:f>Sheet1!$C$2:$C$56</c:f>
              <c:numCache>
                <c:formatCode>General</c:formatCode>
                <c:ptCount val="55"/>
                <c:pt idx="0">
                  <c:v>59.7</c:v>
                </c:pt>
                <c:pt idx="1">
                  <c:v>124.5</c:v>
                </c:pt>
                <c:pt idx="2">
                  <c:v>143.4</c:v>
                </c:pt>
                <c:pt idx="3">
                  <c:v>170.4</c:v>
                </c:pt>
                <c:pt idx="4">
                  <c:v>170.4</c:v>
                </c:pt>
                <c:pt idx="5">
                  <c:v>170.4</c:v>
                </c:pt>
                <c:pt idx="6">
                  <c:v>220.4</c:v>
                </c:pt>
                <c:pt idx="7">
                  <c:v>368.2</c:v>
                </c:pt>
                <c:pt idx="8">
                  <c:v>1068.0</c:v>
                </c:pt>
                <c:pt idx="9">
                  <c:v>1338.0</c:v>
                </c:pt>
                <c:pt idx="10">
                  <c:v>1338.0</c:v>
                </c:pt>
                <c:pt idx="11">
                  <c:v>1338.0</c:v>
                </c:pt>
                <c:pt idx="12">
                  <c:v>2121.3</c:v>
                </c:pt>
                <c:pt idx="13">
                  <c:v>2379.6</c:v>
                </c:pt>
                <c:pt idx="14">
                  <c:v>2379.6</c:v>
                </c:pt>
                <c:pt idx="15">
                  <c:v>4938.0</c:v>
                </c:pt>
                <c:pt idx="16">
                  <c:v>7226.0</c:v>
                </c:pt>
                <c:pt idx="17">
                  <c:v>7226.0</c:v>
                </c:pt>
                <c:pt idx="18">
                  <c:v>35860.0</c:v>
                </c:pt>
                <c:pt idx="19">
                  <c:v>35860.0</c:v>
                </c:pt>
                <c:pt idx="20">
                  <c:v>35860.0</c:v>
                </c:pt>
                <c:pt idx="21">
                  <c:v>35860.0</c:v>
                </c:pt>
                <c:pt idx="22">
                  <c:v>35860.0</c:v>
                </c:pt>
                <c:pt idx="23">
                  <c:v>70720.0</c:v>
                </c:pt>
                <c:pt idx="24">
                  <c:v>136800.0</c:v>
                </c:pt>
                <c:pt idx="25">
                  <c:v>280600.0</c:v>
                </c:pt>
                <c:pt idx="26">
                  <c:v>280600.0</c:v>
                </c:pt>
                <c:pt idx="27">
                  <c:v>280600.0</c:v>
                </c:pt>
                <c:pt idx="28">
                  <c:v>280600.0</c:v>
                </c:pt>
                <c:pt idx="29">
                  <c:v>478200.0</c:v>
                </c:pt>
                <c:pt idx="30">
                  <c:v>1.026E6</c:v>
                </c:pt>
                <c:pt idx="31">
                  <c:v>1.105E6</c:v>
                </c:pt>
                <c:pt idx="32">
                  <c:v>1.105E6</c:v>
                </c:pt>
                <c:pt idx="33">
                  <c:v>1.76E6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#500</c:v>
                </c:pt>
              </c:strCache>
            </c:strRef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marker>
          <c:trendline>
            <c:spPr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dash"/>
              </a:ln>
            </c:spPr>
            <c:trendlineType val="exp"/>
          </c:trendline>
          <c:cat>
            <c:numRef>
              <c:f>Sheet1!$A$2:$A$56</c:f>
              <c:numCache>
                <c:formatCode>General</c:formatCode>
                <c:ptCount val="55"/>
                <c:pt idx="2">
                  <c:v>1994.0</c:v>
                </c:pt>
                <c:pt idx="6">
                  <c:v>1996.0</c:v>
                </c:pt>
                <c:pt idx="10">
                  <c:v>1998.0</c:v>
                </c:pt>
                <c:pt idx="14">
                  <c:v>2000.0</c:v>
                </c:pt>
                <c:pt idx="18">
                  <c:v>2002.0</c:v>
                </c:pt>
                <c:pt idx="22">
                  <c:v>2004.0</c:v>
                </c:pt>
                <c:pt idx="26">
                  <c:v>2006.0</c:v>
                </c:pt>
                <c:pt idx="30">
                  <c:v>2008.0</c:v>
                </c:pt>
                <c:pt idx="34">
                  <c:v>2010.0</c:v>
                </c:pt>
                <c:pt idx="38">
                  <c:v>2012.0</c:v>
                </c:pt>
                <c:pt idx="42">
                  <c:v>2014.0</c:v>
                </c:pt>
                <c:pt idx="46">
                  <c:v>2016.0</c:v>
                </c:pt>
                <c:pt idx="50">
                  <c:v>2018.0</c:v>
                </c:pt>
                <c:pt idx="54">
                  <c:v>2020.0</c:v>
                </c:pt>
              </c:numCache>
            </c:numRef>
          </c:cat>
          <c:val>
            <c:numRef>
              <c:f>Sheet1!$D$2:$D$56</c:f>
              <c:numCache>
                <c:formatCode>General</c:formatCode>
                <c:ptCount val="55"/>
                <c:pt idx="0">
                  <c:v>0.4</c:v>
                </c:pt>
                <c:pt idx="1">
                  <c:v>0.5</c:v>
                </c:pt>
                <c:pt idx="2">
                  <c:v>0.8</c:v>
                </c:pt>
                <c:pt idx="3">
                  <c:v>1.1</c:v>
                </c:pt>
                <c:pt idx="4">
                  <c:v>2.0</c:v>
                </c:pt>
                <c:pt idx="5">
                  <c:v>2.5</c:v>
                </c:pt>
                <c:pt idx="6">
                  <c:v>3.3</c:v>
                </c:pt>
                <c:pt idx="7">
                  <c:v>4.6</c:v>
                </c:pt>
                <c:pt idx="8">
                  <c:v>7.7</c:v>
                </c:pt>
                <c:pt idx="9">
                  <c:v>9.5</c:v>
                </c:pt>
                <c:pt idx="10">
                  <c:v>13.4</c:v>
                </c:pt>
                <c:pt idx="11">
                  <c:v>17.1</c:v>
                </c:pt>
                <c:pt idx="12">
                  <c:v>24.7</c:v>
                </c:pt>
                <c:pt idx="13">
                  <c:v>33.1</c:v>
                </c:pt>
                <c:pt idx="14">
                  <c:v>43.8</c:v>
                </c:pt>
                <c:pt idx="15">
                  <c:v>55.1</c:v>
                </c:pt>
                <c:pt idx="16">
                  <c:v>67.78</c:v>
                </c:pt>
                <c:pt idx="17">
                  <c:v>94.19</c:v>
                </c:pt>
                <c:pt idx="18">
                  <c:v>134.3</c:v>
                </c:pt>
                <c:pt idx="19">
                  <c:v>195.8</c:v>
                </c:pt>
                <c:pt idx="20">
                  <c:v>245.1</c:v>
                </c:pt>
                <c:pt idx="21">
                  <c:v>403.4</c:v>
                </c:pt>
                <c:pt idx="22">
                  <c:v>624.26</c:v>
                </c:pt>
                <c:pt idx="23">
                  <c:v>850.6</c:v>
                </c:pt>
                <c:pt idx="24">
                  <c:v>1166.0</c:v>
                </c:pt>
                <c:pt idx="25">
                  <c:v>1645.7</c:v>
                </c:pt>
                <c:pt idx="26">
                  <c:v>2026.0</c:v>
                </c:pt>
                <c:pt idx="27">
                  <c:v>2726.9</c:v>
                </c:pt>
                <c:pt idx="28">
                  <c:v>4005.0</c:v>
                </c:pt>
                <c:pt idx="29">
                  <c:v>5929.6</c:v>
                </c:pt>
                <c:pt idx="30">
                  <c:v>8996.78</c:v>
                </c:pt>
                <c:pt idx="31">
                  <c:v>12640.0</c:v>
                </c:pt>
                <c:pt idx="32">
                  <c:v>17088.8</c:v>
                </c:pt>
                <c:pt idx="33">
                  <c:v>20000.0</c:v>
                </c:pt>
              </c:numCache>
            </c:numRef>
          </c:val>
        </c:ser>
        <c:marker val="1"/>
        <c:axId val="743387288"/>
        <c:axId val="743383912"/>
      </c:lineChart>
      <c:catAx>
        <c:axId val="743387288"/>
        <c:scaling>
          <c:orientation val="minMax"/>
        </c:scaling>
        <c:axPos val="b"/>
        <c:numFmt formatCode="General" sourceLinked="1"/>
        <c:tickLblPos val="nextTo"/>
        <c:crossAx val="743383912"/>
        <c:crosses val="autoZero"/>
        <c:auto val="1"/>
        <c:lblAlgn val="ctr"/>
        <c:lblOffset val="100"/>
      </c:catAx>
      <c:valAx>
        <c:axId val="743383912"/>
        <c:scaling>
          <c:logBase val="10.0"/>
          <c:orientation val="minMax"/>
          <c:max val="1.0E1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43387288"/>
        <c:crosses val="autoZero"/>
        <c:crossBetween val="between"/>
      </c:valAx>
      <c:spPr>
        <a:ln>
          <a:solidFill>
            <a:schemeClr val="tx2">
              <a:lumMod val="40000"/>
              <a:lumOff val="6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863040076721179"/>
          <c:y val="0.222017667567673"/>
          <c:w val="0.885934786997779"/>
          <c:h val="0.713003703707758"/>
        </c:manualLayout>
      </c:layout>
      <c:lineChart>
        <c:grouping val="standard"/>
        <c:ser>
          <c:idx val="0"/>
          <c:order val="0"/>
          <c:tx>
            <c:strRef>
              <c:f>Sheet1!$C$3</c:f>
              <c:strCache>
                <c:ptCount val="1"/>
                <c:pt idx="0">
                  <c:v>Single Prec</c:v>
                </c:pt>
              </c:strCache>
            </c:strRef>
          </c:tx>
          <c:spPr>
            <a:ln w="38100">
              <a:solidFill>
                <a:srgbClr val="00458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4586"/>
              </a:solidFill>
              <a:ln>
                <a:solidFill>
                  <a:srgbClr val="004586"/>
                </a:solidFill>
                <a:prstDash val="solid"/>
              </a:ln>
            </c:spPr>
          </c:marker>
          <c:cat>
            <c:numRef>
              <c:f>Sheet1!$B$4:$B$16</c:f>
              <c:numCache>
                <c:formatCode>General</c:formatCode>
                <c:ptCount val="13"/>
                <c:pt idx="0">
                  <c:v>960.0</c:v>
                </c:pt>
                <c:pt idx="1">
                  <c:v>2240.0</c:v>
                </c:pt>
                <c:pt idx="2">
                  <c:v>3200.0</c:v>
                </c:pt>
                <c:pt idx="3">
                  <c:v>4160.0</c:v>
                </c:pt>
                <c:pt idx="4">
                  <c:v>5120.0</c:v>
                </c:pt>
                <c:pt idx="5">
                  <c:v>6080.0</c:v>
                </c:pt>
                <c:pt idx="6">
                  <c:v>7040.0</c:v>
                </c:pt>
                <c:pt idx="7">
                  <c:v>8000.0</c:v>
                </c:pt>
                <c:pt idx="8">
                  <c:v>8960.0</c:v>
                </c:pt>
                <c:pt idx="9">
                  <c:v>10240.0</c:v>
                </c:pt>
                <c:pt idx="10">
                  <c:v>11200.0</c:v>
                </c:pt>
                <c:pt idx="11">
                  <c:v>12160.0</c:v>
                </c:pt>
                <c:pt idx="12">
                  <c:v>13120.0</c:v>
                </c:pt>
              </c:numCache>
            </c:numRef>
          </c:cat>
          <c:val>
            <c:numRef>
              <c:f>Sheet1!$C$4:$C$16</c:f>
              <c:numCache>
                <c:formatCode>General</c:formatCode>
                <c:ptCount val="13"/>
                <c:pt idx="0">
                  <c:v>48.85</c:v>
                </c:pt>
                <c:pt idx="1">
                  <c:v>154.72</c:v>
                </c:pt>
                <c:pt idx="2">
                  <c:v>214.33</c:v>
                </c:pt>
                <c:pt idx="3">
                  <c:v>247.31</c:v>
                </c:pt>
                <c:pt idx="4">
                  <c:v>294.19</c:v>
                </c:pt>
                <c:pt idx="5">
                  <c:v>344.76</c:v>
                </c:pt>
                <c:pt idx="6">
                  <c:v>374.2</c:v>
                </c:pt>
                <c:pt idx="7">
                  <c:v>393.97</c:v>
                </c:pt>
                <c:pt idx="8">
                  <c:v>413.59</c:v>
                </c:pt>
                <c:pt idx="9">
                  <c:v>429.97</c:v>
                </c:pt>
                <c:pt idx="10">
                  <c:v>444.12</c:v>
                </c:pt>
                <c:pt idx="11">
                  <c:v>452.92</c:v>
                </c:pt>
                <c:pt idx="12">
                  <c:v>461.58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Double Prec</c:v>
                </c:pt>
              </c:strCache>
            </c:strRef>
          </c:tx>
          <c:spPr>
            <a:ln w="38100">
              <a:solidFill>
                <a:srgbClr val="FF420E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420E"/>
              </a:solidFill>
              <a:ln>
                <a:solidFill>
                  <a:srgbClr val="FF420E"/>
                </a:solidFill>
                <a:prstDash val="solid"/>
              </a:ln>
            </c:spPr>
          </c:marker>
          <c:cat>
            <c:numRef>
              <c:f>Sheet1!$B$4:$B$16</c:f>
              <c:numCache>
                <c:formatCode>General</c:formatCode>
                <c:ptCount val="13"/>
                <c:pt idx="0">
                  <c:v>960.0</c:v>
                </c:pt>
                <c:pt idx="1">
                  <c:v>2240.0</c:v>
                </c:pt>
                <c:pt idx="2">
                  <c:v>3200.0</c:v>
                </c:pt>
                <c:pt idx="3">
                  <c:v>4160.0</c:v>
                </c:pt>
                <c:pt idx="4">
                  <c:v>5120.0</c:v>
                </c:pt>
                <c:pt idx="5">
                  <c:v>6080.0</c:v>
                </c:pt>
                <c:pt idx="6">
                  <c:v>7040.0</c:v>
                </c:pt>
                <c:pt idx="7">
                  <c:v>8000.0</c:v>
                </c:pt>
                <c:pt idx="8">
                  <c:v>8960.0</c:v>
                </c:pt>
                <c:pt idx="9">
                  <c:v>10240.0</c:v>
                </c:pt>
                <c:pt idx="10">
                  <c:v>11200.0</c:v>
                </c:pt>
                <c:pt idx="11">
                  <c:v>12160.0</c:v>
                </c:pt>
                <c:pt idx="12">
                  <c:v>13120.0</c:v>
                </c:pt>
              </c:numCache>
            </c:numRef>
          </c:cat>
          <c:val>
            <c:numRef>
              <c:f>Sheet1!$D$4:$D$16</c:f>
              <c:numCache>
                <c:formatCode>General</c:formatCode>
                <c:ptCount val="13"/>
                <c:pt idx="0">
                  <c:v>26.27</c:v>
                </c:pt>
                <c:pt idx="1">
                  <c:v>79.57</c:v>
                </c:pt>
                <c:pt idx="2">
                  <c:v>115.0</c:v>
                </c:pt>
                <c:pt idx="3">
                  <c:v>149.0</c:v>
                </c:pt>
                <c:pt idx="4">
                  <c:v>177.0</c:v>
                </c:pt>
                <c:pt idx="5">
                  <c:v>189.0</c:v>
                </c:pt>
                <c:pt idx="6">
                  <c:v>205.0</c:v>
                </c:pt>
                <c:pt idx="7">
                  <c:v>213.0</c:v>
                </c:pt>
                <c:pt idx="8">
                  <c:v>221.0</c:v>
                </c:pt>
                <c:pt idx="9">
                  <c:v>229.0</c:v>
                </c:pt>
                <c:pt idx="10">
                  <c:v>234.0</c:v>
                </c:pt>
                <c:pt idx="11">
                  <c:v>237.0</c:v>
                </c:pt>
                <c:pt idx="12">
                  <c:v>239.0</c:v>
                </c:pt>
              </c:numCache>
            </c:numRef>
          </c:val>
        </c:ser>
        <c:marker val="1"/>
        <c:axId val="672315640"/>
        <c:axId val="672894648"/>
      </c:lineChart>
      <c:catAx>
        <c:axId val="6723156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2894648"/>
        <c:crosses val="autoZero"/>
        <c:auto val="1"/>
        <c:lblAlgn val="ctr"/>
        <c:lblOffset val="100"/>
        <c:tickLblSkip val="2"/>
        <c:tickMarkSkip val="1"/>
      </c:catAx>
      <c:valAx>
        <c:axId val="672894648"/>
        <c:scaling>
          <c:orientation val="minMax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2315640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863040076721179"/>
          <c:y val="0.222017667567673"/>
          <c:w val="0.885934786997779"/>
          <c:h val="0.713003703707758"/>
        </c:manualLayout>
      </c:layout>
      <c:lineChart>
        <c:grouping val="standard"/>
        <c:ser>
          <c:idx val="0"/>
          <c:order val="0"/>
          <c:tx>
            <c:strRef>
              <c:f>Sheet1!$C$3</c:f>
              <c:strCache>
                <c:ptCount val="1"/>
                <c:pt idx="0">
                  <c:v>Single Prec</c:v>
                </c:pt>
              </c:strCache>
            </c:strRef>
          </c:tx>
          <c:spPr>
            <a:ln w="38100">
              <a:solidFill>
                <a:srgbClr val="00458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4586"/>
              </a:solidFill>
              <a:ln>
                <a:solidFill>
                  <a:srgbClr val="004586"/>
                </a:solidFill>
                <a:prstDash val="solid"/>
              </a:ln>
            </c:spPr>
          </c:marker>
          <c:cat>
            <c:numRef>
              <c:f>Sheet1!$B$4:$B$16</c:f>
              <c:numCache>
                <c:formatCode>General</c:formatCode>
                <c:ptCount val="13"/>
                <c:pt idx="0">
                  <c:v>960.0</c:v>
                </c:pt>
                <c:pt idx="1">
                  <c:v>2240.0</c:v>
                </c:pt>
                <c:pt idx="2">
                  <c:v>3200.0</c:v>
                </c:pt>
                <c:pt idx="3">
                  <c:v>4160.0</c:v>
                </c:pt>
                <c:pt idx="4">
                  <c:v>5120.0</c:v>
                </c:pt>
                <c:pt idx="5">
                  <c:v>6080.0</c:v>
                </c:pt>
                <c:pt idx="6">
                  <c:v>7040.0</c:v>
                </c:pt>
                <c:pt idx="7">
                  <c:v>8000.0</c:v>
                </c:pt>
                <c:pt idx="8">
                  <c:v>8960.0</c:v>
                </c:pt>
                <c:pt idx="9">
                  <c:v>10240.0</c:v>
                </c:pt>
                <c:pt idx="10">
                  <c:v>11200.0</c:v>
                </c:pt>
                <c:pt idx="11">
                  <c:v>12160.0</c:v>
                </c:pt>
                <c:pt idx="12">
                  <c:v>13120.0</c:v>
                </c:pt>
              </c:numCache>
            </c:numRef>
          </c:cat>
          <c:val>
            <c:numRef>
              <c:f>Sheet1!$C$4:$C$16</c:f>
              <c:numCache>
                <c:formatCode>General</c:formatCode>
                <c:ptCount val="13"/>
                <c:pt idx="0">
                  <c:v>48.85</c:v>
                </c:pt>
                <c:pt idx="1">
                  <c:v>154.72</c:v>
                </c:pt>
                <c:pt idx="2">
                  <c:v>214.33</c:v>
                </c:pt>
                <c:pt idx="3">
                  <c:v>247.31</c:v>
                </c:pt>
                <c:pt idx="4">
                  <c:v>294.19</c:v>
                </c:pt>
                <c:pt idx="5">
                  <c:v>344.76</c:v>
                </c:pt>
                <c:pt idx="6">
                  <c:v>374.2</c:v>
                </c:pt>
                <c:pt idx="7">
                  <c:v>393.97</c:v>
                </c:pt>
                <c:pt idx="8">
                  <c:v>413.59</c:v>
                </c:pt>
                <c:pt idx="9">
                  <c:v>429.97</c:v>
                </c:pt>
                <c:pt idx="10">
                  <c:v>444.12</c:v>
                </c:pt>
                <c:pt idx="11">
                  <c:v>452.92</c:v>
                </c:pt>
                <c:pt idx="12">
                  <c:v>461.58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Double Prec</c:v>
                </c:pt>
              </c:strCache>
            </c:strRef>
          </c:tx>
          <c:spPr>
            <a:ln w="38100">
              <a:solidFill>
                <a:srgbClr val="FF420E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420E"/>
              </a:solidFill>
              <a:ln>
                <a:solidFill>
                  <a:srgbClr val="FF420E"/>
                </a:solidFill>
                <a:prstDash val="solid"/>
              </a:ln>
            </c:spPr>
          </c:marker>
          <c:cat>
            <c:numRef>
              <c:f>Sheet1!$B$4:$B$16</c:f>
              <c:numCache>
                <c:formatCode>General</c:formatCode>
                <c:ptCount val="13"/>
                <c:pt idx="0">
                  <c:v>960.0</c:v>
                </c:pt>
                <c:pt idx="1">
                  <c:v>2240.0</c:v>
                </c:pt>
                <c:pt idx="2">
                  <c:v>3200.0</c:v>
                </c:pt>
                <c:pt idx="3">
                  <c:v>4160.0</c:v>
                </c:pt>
                <c:pt idx="4">
                  <c:v>5120.0</c:v>
                </c:pt>
                <c:pt idx="5">
                  <c:v>6080.0</c:v>
                </c:pt>
                <c:pt idx="6">
                  <c:v>7040.0</c:v>
                </c:pt>
                <c:pt idx="7">
                  <c:v>8000.0</c:v>
                </c:pt>
                <c:pt idx="8">
                  <c:v>8960.0</c:v>
                </c:pt>
                <c:pt idx="9">
                  <c:v>10240.0</c:v>
                </c:pt>
                <c:pt idx="10">
                  <c:v>11200.0</c:v>
                </c:pt>
                <c:pt idx="11">
                  <c:v>12160.0</c:v>
                </c:pt>
                <c:pt idx="12">
                  <c:v>13120.0</c:v>
                </c:pt>
              </c:numCache>
            </c:numRef>
          </c:cat>
          <c:val>
            <c:numRef>
              <c:f>Sheet1!$D$4:$D$16</c:f>
              <c:numCache>
                <c:formatCode>General</c:formatCode>
                <c:ptCount val="13"/>
                <c:pt idx="0">
                  <c:v>26.27</c:v>
                </c:pt>
                <c:pt idx="1">
                  <c:v>79.57</c:v>
                </c:pt>
                <c:pt idx="2">
                  <c:v>115.0</c:v>
                </c:pt>
                <c:pt idx="3">
                  <c:v>149.0</c:v>
                </c:pt>
                <c:pt idx="4">
                  <c:v>177.0</c:v>
                </c:pt>
                <c:pt idx="5">
                  <c:v>189.0</c:v>
                </c:pt>
                <c:pt idx="6">
                  <c:v>205.0</c:v>
                </c:pt>
                <c:pt idx="7">
                  <c:v>213.0</c:v>
                </c:pt>
                <c:pt idx="8">
                  <c:v>221.0</c:v>
                </c:pt>
                <c:pt idx="9">
                  <c:v>229.0</c:v>
                </c:pt>
                <c:pt idx="10">
                  <c:v>234.0</c:v>
                </c:pt>
                <c:pt idx="11">
                  <c:v>237.0</c:v>
                </c:pt>
                <c:pt idx="12">
                  <c:v>239.0</c:v>
                </c:pt>
              </c:numCache>
            </c:numRef>
          </c:val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Iter Ref</c:v>
                </c:pt>
              </c:strCache>
            </c:strRef>
          </c:tx>
          <c:spPr>
            <a:ln w="38100">
              <a:solidFill>
                <a:srgbClr val="FFD320"/>
              </a:solidFill>
              <a:prstDash val="solid"/>
            </a:ln>
          </c:spPr>
          <c:marker>
            <c:symbol val="dash"/>
            <c:size val="7"/>
            <c:spPr>
              <a:noFill/>
              <a:ln>
                <a:solidFill>
                  <a:srgbClr val="FFD320"/>
                </a:solidFill>
                <a:prstDash val="solid"/>
              </a:ln>
            </c:spPr>
          </c:marker>
          <c:cat>
            <c:numRef>
              <c:f>Sheet1!$B$4:$B$16</c:f>
              <c:numCache>
                <c:formatCode>General</c:formatCode>
                <c:ptCount val="13"/>
                <c:pt idx="0">
                  <c:v>960.0</c:v>
                </c:pt>
                <c:pt idx="1">
                  <c:v>2240.0</c:v>
                </c:pt>
                <c:pt idx="2">
                  <c:v>3200.0</c:v>
                </c:pt>
                <c:pt idx="3">
                  <c:v>4160.0</c:v>
                </c:pt>
                <c:pt idx="4">
                  <c:v>5120.0</c:v>
                </c:pt>
                <c:pt idx="5">
                  <c:v>6080.0</c:v>
                </c:pt>
                <c:pt idx="6">
                  <c:v>7040.0</c:v>
                </c:pt>
                <c:pt idx="7">
                  <c:v>8000.0</c:v>
                </c:pt>
                <c:pt idx="8">
                  <c:v>8960.0</c:v>
                </c:pt>
                <c:pt idx="9">
                  <c:v>10240.0</c:v>
                </c:pt>
                <c:pt idx="10">
                  <c:v>11200.0</c:v>
                </c:pt>
                <c:pt idx="11">
                  <c:v>12160.0</c:v>
                </c:pt>
                <c:pt idx="12">
                  <c:v>13120.0</c:v>
                </c:pt>
              </c:numCache>
            </c:numRef>
          </c:cat>
          <c:val>
            <c:numRef>
              <c:f>Sheet1!$E$4:$E$16</c:f>
              <c:numCache>
                <c:formatCode>General</c:formatCode>
                <c:ptCount val="13"/>
                <c:pt idx="0">
                  <c:v>23.44</c:v>
                </c:pt>
                <c:pt idx="1">
                  <c:v>122.43</c:v>
                </c:pt>
                <c:pt idx="2">
                  <c:v>180.96</c:v>
                </c:pt>
                <c:pt idx="3">
                  <c:v>213.39</c:v>
                </c:pt>
                <c:pt idx="4">
                  <c:v>260.95</c:v>
                </c:pt>
                <c:pt idx="5">
                  <c:v>304.95</c:v>
                </c:pt>
                <c:pt idx="6">
                  <c:v>342.57</c:v>
                </c:pt>
                <c:pt idx="7">
                  <c:v>359.24</c:v>
                </c:pt>
                <c:pt idx="8">
                  <c:v>381.76</c:v>
                </c:pt>
                <c:pt idx="9">
                  <c:v>396.53</c:v>
                </c:pt>
                <c:pt idx="10">
                  <c:v>400.13</c:v>
                </c:pt>
                <c:pt idx="11">
                  <c:v>421.87</c:v>
                </c:pt>
                <c:pt idx="12">
                  <c:v>437.62</c:v>
                </c:pt>
              </c:numCache>
            </c:numRef>
          </c:val>
        </c:ser>
        <c:marker val="1"/>
        <c:axId val="672533208"/>
        <c:axId val="672538632"/>
      </c:lineChart>
      <c:catAx>
        <c:axId val="672533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2538632"/>
        <c:crosses val="autoZero"/>
        <c:auto val="1"/>
        <c:lblAlgn val="ctr"/>
        <c:lblOffset val="100"/>
        <c:tickLblSkip val="2"/>
        <c:tickMarkSkip val="1"/>
      </c:catAx>
      <c:valAx>
        <c:axId val="672538632"/>
        <c:scaling>
          <c:orientation val="minMax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2533208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ict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0.14466</cdr:y>
    </cdr:from>
    <cdr:to>
      <cdr:x>0.08684</cdr:x>
      <cdr:y>0.19256</cdr:y>
    </cdr:to>
    <cdr:sp macro="" textlink="">
      <cdr:nvSpPr>
        <cdr:cNvPr id="2" name="Text Box 3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708819"/>
          <a:ext cx="732398" cy="2346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375" b="0" i="0" strike="noStrike" dirty="0" smtClean="0">
              <a:solidFill>
                <a:srgbClr val="000000"/>
              </a:solidFill>
              <a:latin typeface="Trebuchet MS"/>
              <a:ea typeface="Trebuchet MS"/>
              <a:cs typeface="Trebuchet MS"/>
            </a:rPr>
            <a:t>1 </a:t>
          </a:r>
          <a:r>
            <a:rPr lang="en-US" sz="1375" dirty="0" err="1">
              <a:solidFill>
                <a:srgbClr val="000000"/>
              </a:solidFill>
              <a:latin typeface="Trebuchet MS"/>
              <a:ea typeface="Trebuchet MS"/>
              <a:cs typeface="Trebuchet MS"/>
            </a:rPr>
            <a:t>E</a:t>
          </a:r>
          <a:r>
            <a:rPr lang="en-US" sz="1375" b="0" i="0" strike="noStrike" dirty="0" err="1" smtClean="0">
              <a:solidFill>
                <a:srgbClr val="000000"/>
              </a:solidFill>
              <a:latin typeface="Trebuchet MS"/>
              <a:ea typeface="Trebuchet MS"/>
              <a:cs typeface="Trebuchet MS"/>
            </a:rPr>
            <a:t>flop</a:t>
          </a:r>
          <a:r>
            <a:rPr lang="en-US" sz="1375" b="0" i="0" strike="noStrike" dirty="0" err="1">
              <a:solidFill>
                <a:srgbClr val="000000"/>
              </a:solidFill>
              <a:latin typeface="Trebuchet MS"/>
              <a:ea typeface="Trebuchet MS"/>
              <a:cs typeface="Trebuchet MS"/>
            </a:rPr>
            <a:t>/s</a:t>
          </a:r>
          <a:endParaRPr lang="en-US" sz="1375" b="0" i="0" strike="noStrike" dirty="0">
            <a:solidFill>
              <a:srgbClr val="000000"/>
            </a:solidFill>
            <a:latin typeface="Trebuchet MS"/>
            <a:ea typeface="Trebuchet MS"/>
            <a:cs typeface="Trebuchet M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575786-CC51-4A37-A2E0-0D38E145B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CBFFD8-CA30-499B-98E4-06CE8497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8C36E-3895-4B6E-BB9C-B5A3C9C8A69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 =</a:t>
            </a:r>
            <a:r>
              <a:rPr lang="en-US" dirty="0" err="1" smtClean="0"/>
              <a:t>c</a:t>
            </a:r>
            <a:r>
              <a:rPr lang="en-US" smtClean="0"/>
              <a:t>*v^2*f</a:t>
            </a:r>
          </a:p>
          <a:p>
            <a:pPr eaLnBrk="1" hangingPunct="1"/>
            <a:r>
              <a:rPr lang="en-US" smtClean="0"/>
              <a:t>C=capacity; f proposal to v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Its on a single chip </a:t>
            </a:r>
          </a:p>
          <a:p>
            <a:pPr eaLnBrk="1" hangingPunct="1"/>
            <a:r>
              <a:rPr lang="en-US" smtClean="0"/>
              <a:t>multiple distinct processing engines</a:t>
            </a:r>
          </a:p>
          <a:p>
            <a:pPr eaLnBrk="1" hangingPunct="1"/>
            <a:r>
              <a:rPr lang="en-US" smtClean="0"/>
              <a:t>multi independent threads of control or program counters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Bw discrete chips (on bus) 2GB/s multicore 40 GB/s</a:t>
            </a:r>
          </a:p>
          <a:p>
            <a:pPr eaLnBrk="1" hangingPunct="1"/>
            <a:r>
              <a:rPr lang="en-US" smtClean="0"/>
              <a:t>Latency 60 ns to 3 ns</a:t>
            </a:r>
          </a:p>
          <a:p>
            <a:pPr eaLnBrk="1" hangingPunct="1"/>
            <a:r>
              <a:rPr lang="en-US" smtClean="0"/>
              <a:t>Energy 500 pJ 5 pJ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Freq pro v</a:t>
            </a:r>
          </a:p>
          <a:p>
            <a:pPr eaLnBrk="1" hangingPunct="1"/>
            <a:r>
              <a:rPr lang="en-US" smtClean="0"/>
              <a:t>Power proposional to v^2F or v^3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872ACE-2392-314B-8395-B111201960DE}" type="slidenum">
              <a:rPr lang="en-US"/>
              <a:pPr/>
              <a:t>22</a:t>
            </a:fld>
            <a:endParaRPr lang="en-US"/>
          </a:p>
        </p:txBody>
      </p:sp>
      <p:sp>
        <p:nvSpPr>
          <p:cNvPr id="149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0625" y="4559662"/>
            <a:ext cx="5852458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CE0E4B-A345-9A4B-B9D3-51254948E65A}" type="slidenum">
              <a:rPr lang="en-US"/>
              <a:pPr/>
              <a:t>23</a:t>
            </a:fld>
            <a:endParaRPr lang="en-US"/>
          </a:p>
        </p:txBody>
      </p:sp>
      <p:sp>
        <p:nvSpPr>
          <p:cNvPr id="1505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0625" y="4559662"/>
            <a:ext cx="5852458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63CA43-442F-0A41-96FC-F8345BBE98ED}" type="slidenum">
              <a:rPr lang="en-US"/>
              <a:pPr/>
              <a:t>24</a:t>
            </a:fld>
            <a:endParaRPr lang="en-US"/>
          </a:p>
        </p:txBody>
      </p:sp>
      <p:sp>
        <p:nvSpPr>
          <p:cNvPr id="151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0625" y="4559662"/>
            <a:ext cx="5852458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58897-23F1-4DEA-8C5B-0F825481DBD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817D0-E816-46A7-A61B-6BD174346321}" type="slidenum">
              <a:rPr lang="en-US"/>
              <a:pPr/>
              <a:t>38</a:t>
            </a:fld>
            <a:endParaRPr lang="en-US"/>
          </a:p>
        </p:txBody>
      </p:sp>
      <p:sp>
        <p:nvSpPr>
          <p:cNvPr id="1689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689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7920" y="4560570"/>
            <a:ext cx="5364480" cy="4227195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D789B-5F9B-4623-B2C0-BF18C27F1D2C}" type="slidenum">
              <a:rPr lang="en-US"/>
              <a:pPr/>
              <a:t>39</a:t>
            </a:fld>
            <a:endParaRPr lang="en-US"/>
          </a:p>
        </p:txBody>
      </p:sp>
      <p:sp>
        <p:nvSpPr>
          <p:cNvPr id="1710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710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7920" y="4560570"/>
            <a:ext cx="5364480" cy="4227195"/>
          </a:xfrm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177248-5199-374C-B704-E7E2B27844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 was asked</a:t>
            </a:r>
            <a:r>
              <a:rPr lang="en-US" baseline="0" dirty="0" smtClean="0"/>
              <a:t> what are we really doing here construct a doc which has a coordinated research plan and roadmap to be used by agencies to build a program in </a:t>
            </a:r>
            <a:r>
              <a:rPr lang="en-US" baseline="0" dirty="0" err="1" smtClean="0"/>
              <a:t>exasw</a:t>
            </a:r>
            <a:r>
              <a:rPr lang="en-US" baseline="0" dirty="0" smtClean="0"/>
              <a:t>. Too big an effort to do along.</a:t>
            </a:r>
          </a:p>
          <a:p>
            <a:r>
              <a:rPr lang="en-US" dirty="0" smtClean="0"/>
              <a:t>We seek to create an common, open source software infrastructure for scientific computing that enables leading edge science and engineering groups to develop applications that exploit the full power of the </a:t>
            </a:r>
            <a:r>
              <a:rPr lang="en-US" dirty="0" err="1" smtClean="0"/>
              <a:t>exascale</a:t>
            </a:r>
            <a:r>
              <a:rPr lang="en-US" dirty="0" smtClean="0"/>
              <a:t> computing platforms that will come on-line in the 2018-2020 timeframe.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23C4C-28F7-EC44-91A2-2B3D8DF31B7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DB75-E1C6-4D93-A3C1-4336A989DD2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66D36-5D96-4989-B9A4-609C477AA60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23C4C-28F7-EC44-91A2-2B3D8DF31B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Missing Latencies</a:t>
            </a:r>
          </a:p>
          <a:p>
            <a:r>
              <a:rPr lang="en-US" dirty="0" smtClean="0"/>
              <a:t>Message injection</a:t>
            </a:r>
            <a:r>
              <a:rPr lang="en-US" baseline="0" dirty="0" smtClean="0"/>
              <a:t> rates</a:t>
            </a:r>
          </a:p>
          <a:p>
            <a:r>
              <a:rPr lang="en-US" dirty="0" smtClean="0"/>
              <a:t>Flops/watt</a:t>
            </a:r>
            <a:r>
              <a:rPr lang="en-US" baseline="0" dirty="0" smtClean="0"/>
              <a:t> cost money and bytes/flop that costs money</a:t>
            </a:r>
          </a:p>
          <a:p>
            <a:r>
              <a:rPr lang="en-US" baseline="0" dirty="0" smtClean="0"/>
              <a:t>Joule/op in 2009, 2015 and 2018: </a:t>
            </a:r>
          </a:p>
          <a:p>
            <a:r>
              <a:rPr lang="en-US" baseline="0" dirty="0" smtClean="0"/>
              <a:t>	2015: 100 </a:t>
            </a:r>
            <a:r>
              <a:rPr lang="en-US" baseline="0" dirty="0" err="1" smtClean="0"/>
              <a:t>pj</a:t>
            </a:r>
            <a:r>
              <a:rPr lang="en-US" baseline="0" dirty="0" smtClean="0"/>
              <a:t>/op</a:t>
            </a:r>
          </a:p>
          <a:p>
            <a:r>
              <a:rPr lang="en-US" baseline="0" dirty="0" smtClean="0"/>
              <a:t>Capacity doesn’t cost as much power as bandwidth </a:t>
            </a:r>
          </a:p>
          <a:p>
            <a:r>
              <a:rPr lang="en-US" baseline="0" dirty="0" smtClean="0"/>
              <a:t>	how many joules to move a bit</a:t>
            </a:r>
          </a:p>
          <a:p>
            <a:r>
              <a:rPr lang="en-US" baseline="0" dirty="0" smtClean="0"/>
              <a:t>	2 </a:t>
            </a:r>
            <a:r>
              <a:rPr lang="en-US" baseline="0" dirty="0" err="1" smtClean="0"/>
              <a:t>picojoule</a:t>
            </a:r>
            <a:r>
              <a:rPr lang="en-US" baseline="0" dirty="0" smtClean="0"/>
              <a:t>/bit</a:t>
            </a:r>
          </a:p>
          <a:p>
            <a:r>
              <a:rPr lang="en-US" baseline="0" dirty="0" smtClean="0"/>
              <a:t>	75pj/bit for accessing DRAM</a:t>
            </a:r>
          </a:p>
          <a:p>
            <a:r>
              <a:rPr lang="en-US" baseline="0" dirty="0" smtClean="0"/>
              <a:t>32 </a:t>
            </a:r>
            <a:r>
              <a:rPr lang="en-US" baseline="0" dirty="0" err="1" smtClean="0"/>
              <a:t>Petabytes</a:t>
            </a:r>
            <a:r>
              <a:rPr lang="en-US" baseline="0" dirty="0" smtClean="0"/>
              <a:t>: with system memory at same fraction of system </a:t>
            </a:r>
          </a:p>
          <a:p>
            <a:r>
              <a:rPr lang="en-US" baseline="0" dirty="0" smtClean="0"/>
              <a:t>Need $ number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Best machine for 20MW and best machine for $200M</a:t>
            </a:r>
          </a:p>
          <a:p>
            <a:r>
              <a:rPr lang="en-US" baseline="0" dirty="0" smtClean="0"/>
              <a:t>Memory op is 64 bit word of memory</a:t>
            </a:r>
          </a:p>
          <a:p>
            <a:r>
              <a:rPr lang="en-US" baseline="0" dirty="0" smtClean="0"/>
              <a:t>	75 </a:t>
            </a:r>
            <a:r>
              <a:rPr lang="en-US" baseline="0" dirty="0" err="1" smtClean="0"/>
              <a:t>picojoule</a:t>
            </a:r>
            <a:r>
              <a:rPr lang="en-US" baseline="0" dirty="0" smtClean="0"/>
              <a:t> bit for (multiply by 64) (DDR 3 spec)</a:t>
            </a:r>
          </a:p>
          <a:p>
            <a:r>
              <a:rPr lang="en-US" baseline="0" dirty="0" smtClean="0"/>
              <a:t>	50 </a:t>
            </a:r>
            <a:r>
              <a:rPr lang="en-US" baseline="0" dirty="0" err="1" smtClean="0"/>
              <a:t>pj</a:t>
            </a:r>
            <a:r>
              <a:rPr lang="en-US" baseline="0" dirty="0" smtClean="0"/>
              <a:t>/ for an entire 64 bit op</a:t>
            </a:r>
          </a:p>
          <a:p>
            <a:r>
              <a:rPr lang="en-US" dirty="0" smtClean="0"/>
              <a:t>Memory technology in 5pj/bit by 2015 if we invest soon</a:t>
            </a:r>
          </a:p>
          <a:p>
            <a:r>
              <a:rPr lang="en-US" dirty="0" smtClean="0"/>
              <a:t>Anything</a:t>
            </a:r>
            <a:r>
              <a:rPr lang="en-US" baseline="0" dirty="0" smtClean="0"/>
              <a:t> more aggressive than 4pj/bit is close to the limit  (will not sign up for 2pj/bit)</a:t>
            </a:r>
          </a:p>
          <a:p>
            <a:r>
              <a:rPr lang="en-US" baseline="0" dirty="0" smtClean="0"/>
              <a:t>2015 10 </a:t>
            </a:r>
            <a:r>
              <a:rPr lang="en-US" baseline="0" dirty="0" err="1" smtClean="0"/>
              <a:t>pj</a:t>
            </a:r>
            <a:r>
              <a:rPr lang="en-US" baseline="0" dirty="0" smtClean="0"/>
              <a:t>/flop</a:t>
            </a:r>
          </a:p>
          <a:p>
            <a:r>
              <a:rPr lang="en-US" baseline="0" dirty="0" smtClean="0"/>
              <a:t>	5pj/flop in 2018</a:t>
            </a:r>
          </a:p>
          <a:p>
            <a:r>
              <a:rPr lang="en-US" baseline="0" dirty="0" smtClean="0"/>
              <a:t>So we are talking 30:1 ratio of memory reference per flop</a:t>
            </a:r>
          </a:p>
          <a:p>
            <a:r>
              <a:rPr lang="en-US" baseline="0" dirty="0" smtClean="0"/>
              <a:t>    10pj/operation to bring a byte in</a:t>
            </a:r>
          </a:p>
          <a:p>
            <a:r>
              <a:rPr lang="en-US" baseline="0" dirty="0" smtClean="0"/>
              <a:t>8 terabits * 1pj -&gt;  8 watts</a:t>
            </a:r>
          </a:p>
          <a:p>
            <a:r>
              <a:rPr lang="en-US" baseline="0" dirty="0" smtClean="0"/>
              <a:t>JEDEC is fundamentally broken (DDR4 is the end)</a:t>
            </a:r>
          </a:p>
          <a:p>
            <a:r>
              <a:rPr lang="en-US" baseline="0" dirty="0" smtClean="0"/>
              <a:t>	Low swing differential</a:t>
            </a:r>
          </a:p>
          <a:p>
            <a:r>
              <a:rPr lang="en-US" baseline="0" dirty="0" smtClean="0"/>
              <a:t>	insertion of known technology</a:t>
            </a:r>
          </a:p>
          <a:p>
            <a:r>
              <a:rPr lang="en-US" baseline="0" dirty="0" smtClean="0"/>
              <a:t>20GB/s per component to 1 order of magnitude more</a:t>
            </a:r>
          </a:p>
          <a:p>
            <a:r>
              <a:rPr lang="en-US" baseline="0" dirty="0" smtClean="0"/>
              <a:t>	10-12 Gigabits/second per wire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16-64 using courant limited scaling of hydro codes</a:t>
            </a:r>
          </a:p>
          <a:p>
            <a:r>
              <a:rPr lang="en-US" baseline="0" dirty="0" smtClean="0"/>
              <a:t>Cost per DRAM in that timeframe and how much to spend</a:t>
            </a:r>
          </a:p>
          <a:p>
            <a:endParaRPr lang="en-US" baseline="0" dirty="0" smtClean="0"/>
          </a:p>
          <a:p>
            <a:r>
              <a:rPr lang="en-US" dirty="0" smtClean="0"/>
              <a:t>#</a:t>
            </a:r>
            <a:r>
              <a:rPr lang="en-US" baseline="0" dirty="0" smtClean="0"/>
              <a:t> outstanding memory references per cycle-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bandwidth * latency</a:t>
            </a:r>
          </a:p>
          <a:p>
            <a:r>
              <a:rPr lang="en-US" baseline="0" dirty="0" smtClean="0">
                <a:sym typeface="Wingdings"/>
              </a:rPr>
              <a:t>	above based on memory reference size </a:t>
            </a:r>
          </a:p>
          <a:p>
            <a:r>
              <a:rPr lang="en-US" baseline="0" dirty="0" smtClean="0">
                <a:sym typeface="Wingdings"/>
              </a:rPr>
              <a:t>	memory concurrency </a:t>
            </a:r>
          </a:p>
          <a:p>
            <a:r>
              <a:rPr lang="en-US" baseline="0" dirty="0" smtClean="0">
                <a:sym typeface="Wingdings"/>
              </a:rPr>
              <a:t>	200 cycles from DRAM  (2GHz) is 100ns  (40ns for memory alone).  With queues will be 100ns</a:t>
            </a:r>
          </a:p>
          <a:p>
            <a:r>
              <a:rPr lang="en-US" baseline="0" dirty="0" smtClean="0">
                <a:sym typeface="Wingdings"/>
              </a:rPr>
              <a:t>	O(1000) references per node to memory</a:t>
            </a:r>
          </a:p>
          <a:p>
            <a:r>
              <a:rPr lang="en-US" baseline="0" dirty="0" smtClean="0">
                <a:sym typeface="Wingdings"/>
              </a:rPr>
              <a:t>	O(10k) for 64 byte cache lines?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Need to add system bisection: </a:t>
            </a:r>
          </a:p>
          <a:p>
            <a:r>
              <a:rPr lang="en-US" baseline="0" dirty="0" smtClean="0">
                <a:sym typeface="Wingdings"/>
              </a:rPr>
              <a:t>	2015: whatever local node bandwidth:  factor of 4-8 or 2-4 against per-node interconnect bandwidth</a:t>
            </a:r>
          </a:p>
          <a:p>
            <a:r>
              <a:rPr lang="en-US" baseline="0" dirty="0" smtClean="0">
                <a:sym typeface="Wingdings"/>
              </a:rPr>
              <a:t>	2018:</a:t>
            </a:r>
          </a:p>
          <a:p>
            <a:r>
              <a:rPr lang="en-US" baseline="0" dirty="0" smtClean="0">
                <a:sym typeface="Wingdings"/>
              </a:rPr>
              <a:t>	</a:t>
            </a:r>
          </a:p>
          <a:p>
            <a:r>
              <a:rPr lang="en-US" baseline="0" dirty="0" smtClean="0">
                <a:sym typeface="Wingdings"/>
              </a:rPr>
              <a:t>Occupancy </a:t>
            </a:r>
            <a:r>
              <a:rPr lang="en-US" baseline="0" dirty="0" err="1" smtClean="0">
                <a:sym typeface="Wingdings"/>
              </a:rPr>
              <a:t>vs</a:t>
            </a:r>
            <a:r>
              <a:rPr lang="en-US" baseline="0" dirty="0" smtClean="0">
                <a:sym typeface="Wingdings"/>
              </a:rPr>
              <a:t> latency: </a:t>
            </a:r>
          </a:p>
          <a:p>
            <a:r>
              <a:rPr lang="en-US" baseline="0" dirty="0" smtClean="0">
                <a:sym typeface="Wingdings"/>
              </a:rPr>
              <a:t>	zero occupancy (1 slot for message launch)</a:t>
            </a:r>
          </a:p>
          <a:p>
            <a:r>
              <a:rPr lang="en-US" baseline="0" dirty="0" smtClean="0">
                <a:sym typeface="Wingdings"/>
              </a:rPr>
              <a:t>	5ns per </a:t>
            </a:r>
          </a:p>
          <a:p>
            <a:r>
              <a:rPr lang="en-US" baseline="0" dirty="0" smtClean="0">
                <a:sym typeface="Wingdings"/>
              </a:rPr>
              <a:t>	</a:t>
            </a:r>
          </a:p>
          <a:p>
            <a:r>
              <a:rPr lang="en-US" baseline="0" dirty="0" smtClean="0">
                <a:sym typeface="Wingdings"/>
              </a:rPr>
              <a:t>2-4 in 2015</a:t>
            </a:r>
          </a:p>
          <a:p>
            <a:r>
              <a:rPr lang="en-US" dirty="0" smtClean="0"/>
              <a:t>2-4 in 2018</a:t>
            </a:r>
          </a:p>
          <a:p>
            <a:endParaRPr lang="en-US" dirty="0" smtClean="0"/>
          </a:p>
          <a:p>
            <a:r>
              <a:rPr lang="en-US" dirty="0" smtClean="0"/>
              <a:t>10^4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10^9</a:t>
            </a:r>
            <a:r>
              <a:rPr lang="en-US" baseline="30000" dirty="0" smtClean="0"/>
              <a:t>th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1FE-14CD-0D48-A33C-859146054D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Missing Latencies</a:t>
            </a:r>
          </a:p>
          <a:p>
            <a:r>
              <a:rPr lang="en-US" dirty="0" smtClean="0"/>
              <a:t>Message injection</a:t>
            </a:r>
            <a:r>
              <a:rPr lang="en-US" baseline="0" dirty="0" smtClean="0"/>
              <a:t> rates</a:t>
            </a:r>
          </a:p>
          <a:p>
            <a:r>
              <a:rPr lang="en-US" dirty="0" smtClean="0"/>
              <a:t>Flops/watt</a:t>
            </a:r>
            <a:r>
              <a:rPr lang="en-US" baseline="0" dirty="0" smtClean="0"/>
              <a:t> cost money and bytes/flop that costs money</a:t>
            </a:r>
          </a:p>
          <a:p>
            <a:r>
              <a:rPr lang="en-US" baseline="0" dirty="0" smtClean="0"/>
              <a:t>Joule/op in 2009, 2015 and 2018: </a:t>
            </a:r>
          </a:p>
          <a:p>
            <a:r>
              <a:rPr lang="en-US" baseline="0" dirty="0" smtClean="0"/>
              <a:t>	2015: 100 </a:t>
            </a:r>
            <a:r>
              <a:rPr lang="en-US" baseline="0" dirty="0" err="1" smtClean="0"/>
              <a:t>pj</a:t>
            </a:r>
            <a:r>
              <a:rPr lang="en-US" baseline="0" dirty="0" smtClean="0"/>
              <a:t>/op</a:t>
            </a:r>
          </a:p>
          <a:p>
            <a:r>
              <a:rPr lang="en-US" baseline="0" dirty="0" smtClean="0"/>
              <a:t>Capacity doesn’t cost as much power as bandwidth </a:t>
            </a:r>
          </a:p>
          <a:p>
            <a:r>
              <a:rPr lang="en-US" baseline="0" dirty="0" smtClean="0"/>
              <a:t>	how many joules to move a bit</a:t>
            </a:r>
          </a:p>
          <a:p>
            <a:r>
              <a:rPr lang="en-US" baseline="0" dirty="0" smtClean="0"/>
              <a:t>	2 </a:t>
            </a:r>
            <a:r>
              <a:rPr lang="en-US" baseline="0" dirty="0" err="1" smtClean="0"/>
              <a:t>picojoule</a:t>
            </a:r>
            <a:r>
              <a:rPr lang="en-US" baseline="0" dirty="0" smtClean="0"/>
              <a:t>/bit</a:t>
            </a:r>
          </a:p>
          <a:p>
            <a:r>
              <a:rPr lang="en-US" baseline="0" dirty="0" smtClean="0"/>
              <a:t>	75pj/bit for accessing DRAM</a:t>
            </a:r>
          </a:p>
          <a:p>
            <a:r>
              <a:rPr lang="en-US" baseline="0" dirty="0" smtClean="0"/>
              <a:t>32 </a:t>
            </a:r>
            <a:r>
              <a:rPr lang="en-US" baseline="0" dirty="0" err="1" smtClean="0"/>
              <a:t>Petabytes</a:t>
            </a:r>
            <a:r>
              <a:rPr lang="en-US" baseline="0" dirty="0" smtClean="0"/>
              <a:t>: with system memory at same fraction of system </a:t>
            </a:r>
          </a:p>
          <a:p>
            <a:r>
              <a:rPr lang="en-US" baseline="0" dirty="0" smtClean="0"/>
              <a:t>Need $ number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Best machine for 20MW and best machine for $200M</a:t>
            </a:r>
          </a:p>
          <a:p>
            <a:r>
              <a:rPr lang="en-US" baseline="0" dirty="0" smtClean="0"/>
              <a:t>Memory op is 64 bit word of memory</a:t>
            </a:r>
          </a:p>
          <a:p>
            <a:r>
              <a:rPr lang="en-US" baseline="0" dirty="0" smtClean="0"/>
              <a:t>	75 </a:t>
            </a:r>
            <a:r>
              <a:rPr lang="en-US" baseline="0" dirty="0" err="1" smtClean="0"/>
              <a:t>picojoule</a:t>
            </a:r>
            <a:r>
              <a:rPr lang="en-US" baseline="0" dirty="0" smtClean="0"/>
              <a:t> bit for (multiply by 64) (DDR 3 spec)</a:t>
            </a:r>
          </a:p>
          <a:p>
            <a:r>
              <a:rPr lang="en-US" baseline="0" dirty="0" smtClean="0"/>
              <a:t>	50 </a:t>
            </a:r>
            <a:r>
              <a:rPr lang="en-US" baseline="0" dirty="0" err="1" smtClean="0"/>
              <a:t>pj</a:t>
            </a:r>
            <a:r>
              <a:rPr lang="en-US" baseline="0" dirty="0" smtClean="0"/>
              <a:t>/ for an entire 64 bit op</a:t>
            </a:r>
          </a:p>
          <a:p>
            <a:r>
              <a:rPr lang="en-US" dirty="0" smtClean="0"/>
              <a:t>Memory technology in 5pj/bit by 2015 if we invest soon</a:t>
            </a:r>
          </a:p>
          <a:p>
            <a:r>
              <a:rPr lang="en-US" dirty="0" smtClean="0"/>
              <a:t>Anything</a:t>
            </a:r>
            <a:r>
              <a:rPr lang="en-US" baseline="0" dirty="0" smtClean="0"/>
              <a:t> more aggressive than 4pj/bit is close to the limit  (will not sign up for 2pj/bit)</a:t>
            </a:r>
          </a:p>
          <a:p>
            <a:r>
              <a:rPr lang="en-US" baseline="0" dirty="0" smtClean="0"/>
              <a:t>2015 10 </a:t>
            </a:r>
            <a:r>
              <a:rPr lang="en-US" baseline="0" dirty="0" err="1" smtClean="0"/>
              <a:t>pj</a:t>
            </a:r>
            <a:r>
              <a:rPr lang="en-US" baseline="0" dirty="0" smtClean="0"/>
              <a:t>/flop</a:t>
            </a:r>
          </a:p>
          <a:p>
            <a:r>
              <a:rPr lang="en-US" baseline="0" dirty="0" smtClean="0"/>
              <a:t>	5pj/flop in 2018</a:t>
            </a:r>
          </a:p>
          <a:p>
            <a:r>
              <a:rPr lang="en-US" baseline="0" dirty="0" smtClean="0"/>
              <a:t>So we are talking 30:1 ratio of memory reference per flop</a:t>
            </a:r>
          </a:p>
          <a:p>
            <a:r>
              <a:rPr lang="en-US" baseline="0" dirty="0" smtClean="0"/>
              <a:t>    10pj/operation to bring a byte in</a:t>
            </a:r>
          </a:p>
          <a:p>
            <a:r>
              <a:rPr lang="en-US" baseline="0" dirty="0" smtClean="0"/>
              <a:t>8 terabits * 1pj -&gt;  8 watts</a:t>
            </a:r>
          </a:p>
          <a:p>
            <a:r>
              <a:rPr lang="en-US" baseline="0" dirty="0" smtClean="0"/>
              <a:t>JEDEC is fundamentally broken (DDR4 is the end)</a:t>
            </a:r>
          </a:p>
          <a:p>
            <a:r>
              <a:rPr lang="en-US" baseline="0" dirty="0" smtClean="0"/>
              <a:t>	Low swing differential</a:t>
            </a:r>
          </a:p>
          <a:p>
            <a:r>
              <a:rPr lang="en-US" baseline="0" dirty="0" smtClean="0"/>
              <a:t>	insertion of known technology</a:t>
            </a:r>
          </a:p>
          <a:p>
            <a:r>
              <a:rPr lang="en-US" baseline="0" dirty="0" smtClean="0"/>
              <a:t>20GB/s per component to 1 order of magnitude more</a:t>
            </a:r>
          </a:p>
          <a:p>
            <a:r>
              <a:rPr lang="en-US" baseline="0" dirty="0" smtClean="0"/>
              <a:t>	10-12 Gigabits/second per wire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16-64 using courant limited scaling of hydro codes</a:t>
            </a:r>
          </a:p>
          <a:p>
            <a:r>
              <a:rPr lang="en-US" baseline="0" dirty="0" smtClean="0"/>
              <a:t>Cost per DRAM in that timeframe and how much to spend</a:t>
            </a:r>
          </a:p>
          <a:p>
            <a:endParaRPr lang="en-US" baseline="0" dirty="0" smtClean="0"/>
          </a:p>
          <a:p>
            <a:r>
              <a:rPr lang="en-US" dirty="0" smtClean="0"/>
              <a:t>#</a:t>
            </a:r>
            <a:r>
              <a:rPr lang="en-US" baseline="0" dirty="0" smtClean="0"/>
              <a:t> outstanding memory references per cycle-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bandwidth * latency</a:t>
            </a:r>
          </a:p>
          <a:p>
            <a:r>
              <a:rPr lang="en-US" baseline="0" dirty="0" smtClean="0">
                <a:sym typeface="Wingdings"/>
              </a:rPr>
              <a:t>	above based on memory reference size </a:t>
            </a:r>
          </a:p>
          <a:p>
            <a:r>
              <a:rPr lang="en-US" baseline="0" dirty="0" smtClean="0">
                <a:sym typeface="Wingdings"/>
              </a:rPr>
              <a:t>	memory concurrency </a:t>
            </a:r>
          </a:p>
          <a:p>
            <a:r>
              <a:rPr lang="en-US" baseline="0" dirty="0" smtClean="0">
                <a:sym typeface="Wingdings"/>
              </a:rPr>
              <a:t>	200 cycles from DRAM  (2GHz) is 100ns  (40ns for memory alone).  With queues will be 100ns</a:t>
            </a:r>
          </a:p>
          <a:p>
            <a:r>
              <a:rPr lang="en-US" baseline="0" dirty="0" smtClean="0">
                <a:sym typeface="Wingdings"/>
              </a:rPr>
              <a:t>	O(1000) references per node to memory</a:t>
            </a:r>
          </a:p>
          <a:p>
            <a:r>
              <a:rPr lang="en-US" baseline="0" dirty="0" smtClean="0">
                <a:sym typeface="Wingdings"/>
              </a:rPr>
              <a:t>	O(10k) for 64 byte cache lines?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Need to add system bisection: </a:t>
            </a:r>
          </a:p>
          <a:p>
            <a:r>
              <a:rPr lang="en-US" baseline="0" dirty="0" smtClean="0">
                <a:sym typeface="Wingdings"/>
              </a:rPr>
              <a:t>	2015: whatever local node bandwidth:  factor of 4-8 or 2-4 against per-node interconnect bandwidth</a:t>
            </a:r>
          </a:p>
          <a:p>
            <a:r>
              <a:rPr lang="en-US" baseline="0" dirty="0" smtClean="0">
                <a:sym typeface="Wingdings"/>
              </a:rPr>
              <a:t>	2018:</a:t>
            </a:r>
          </a:p>
          <a:p>
            <a:r>
              <a:rPr lang="en-US" baseline="0" dirty="0" smtClean="0">
                <a:sym typeface="Wingdings"/>
              </a:rPr>
              <a:t>	</a:t>
            </a:r>
          </a:p>
          <a:p>
            <a:r>
              <a:rPr lang="en-US" baseline="0" dirty="0" smtClean="0">
                <a:sym typeface="Wingdings"/>
              </a:rPr>
              <a:t>Occupancy </a:t>
            </a:r>
            <a:r>
              <a:rPr lang="en-US" baseline="0" dirty="0" err="1" smtClean="0">
                <a:sym typeface="Wingdings"/>
              </a:rPr>
              <a:t>vs</a:t>
            </a:r>
            <a:r>
              <a:rPr lang="en-US" baseline="0" dirty="0" smtClean="0">
                <a:sym typeface="Wingdings"/>
              </a:rPr>
              <a:t> latency: </a:t>
            </a:r>
          </a:p>
          <a:p>
            <a:r>
              <a:rPr lang="en-US" baseline="0" dirty="0" smtClean="0">
                <a:sym typeface="Wingdings"/>
              </a:rPr>
              <a:t>	zero occupancy (1 slot for message launch)</a:t>
            </a:r>
          </a:p>
          <a:p>
            <a:r>
              <a:rPr lang="en-US" baseline="0" dirty="0" smtClean="0">
                <a:sym typeface="Wingdings"/>
              </a:rPr>
              <a:t>	5ns per </a:t>
            </a:r>
          </a:p>
          <a:p>
            <a:r>
              <a:rPr lang="en-US" baseline="0" dirty="0" smtClean="0">
                <a:sym typeface="Wingdings"/>
              </a:rPr>
              <a:t>	</a:t>
            </a:r>
          </a:p>
          <a:p>
            <a:r>
              <a:rPr lang="en-US" baseline="0" dirty="0" smtClean="0">
                <a:sym typeface="Wingdings"/>
              </a:rPr>
              <a:t>2-4 in 2015</a:t>
            </a:r>
          </a:p>
          <a:p>
            <a:r>
              <a:rPr lang="en-US" dirty="0" smtClean="0"/>
              <a:t>2-4 in 2018</a:t>
            </a:r>
          </a:p>
          <a:p>
            <a:endParaRPr lang="en-US" dirty="0" smtClean="0"/>
          </a:p>
          <a:p>
            <a:r>
              <a:rPr lang="en-US" dirty="0" smtClean="0"/>
              <a:t>10^4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10^9</a:t>
            </a:r>
            <a:r>
              <a:rPr lang="en-US" baseline="30000" dirty="0" smtClean="0"/>
              <a:t>th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1FE-14CD-0D48-A33C-859146054DC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10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E720A-9981-7F4C-B921-23D5A092D17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F68BE-B62B-4140-A70D-5FC535D12FA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E682AC-5FA0-484D-857D-E1EB2BC9C6A9}" type="slidenum">
              <a:rPr lang="en-US"/>
              <a:pPr/>
              <a:t>18</a:t>
            </a:fld>
            <a:endParaRPr lang="en-US"/>
          </a:p>
        </p:txBody>
      </p:sp>
      <p:sp>
        <p:nvSpPr>
          <p:cNvPr id="154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477C8F-934C-D547-8BCE-FAE4943703C5}" type="slidenum">
              <a:rPr lang="en-US"/>
              <a:pPr/>
              <a:t>21</a:t>
            </a:fld>
            <a:endParaRPr lang="en-US"/>
          </a:p>
        </p:txBody>
      </p:sp>
      <p:sp>
        <p:nvSpPr>
          <p:cNvPr id="1484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0625" y="4559662"/>
            <a:ext cx="5852458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ech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28D783-A6EA-4018-B03D-3A833EBAC89D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lIns="92075" tIns="46038" rIns="92075" bIns="46038"/>
          <a:lstStyle>
            <a:lvl1pPr>
              <a:defRPr/>
            </a:lvl1pPr>
          </a:lstStyle>
          <a:p>
            <a:pPr>
              <a:defRPr/>
            </a:pPr>
            <a:fld id="{7349F3BD-E1D2-42AF-9B2D-619F4675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573C0-2C78-4150-ADC0-4C69B275F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-152400"/>
            <a:ext cx="20383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-152400"/>
            <a:ext cx="59626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DDE3-9359-4ABA-BCB9-990B23A38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-152400"/>
            <a:ext cx="81534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25DCB-C47B-4545-B320-6BEA0B926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316CC-CA49-4DEE-BDB0-D1BC3B7BD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35050" y="1676400"/>
            <a:ext cx="7727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00281-7DE2-4F9A-9C17-AA6BA619D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75225" y="1676400"/>
            <a:ext cx="3787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75225" y="3810000"/>
            <a:ext cx="3787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9F1B-5D24-48BB-8BFF-2C6255D09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D5F2-4AC3-496E-A613-68FE91A54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3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6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C08B-B451-4960-90B9-971C40EBD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00A9-8CFE-45B5-946E-5E00C31EA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27779C6-C3CC-1148-8E42-361C29A9BF38}" type="datetime1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563E-3915-0B4B-8AA1-0F6CE1675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00A9-8CFE-45B5-946E-5E00C31EA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088F-157C-4EB1-ABEE-EA84ED526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2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4" y="6248404"/>
            <a:ext cx="1903413" cy="455613"/>
          </a:xfrm>
          <a:prstGeom prst="rect">
            <a:avLst/>
          </a:prstGeom>
        </p:spPr>
        <p:txBody>
          <a:bodyPr lIns="91400" tIns="45702" rIns="91400" bIns="45702"/>
          <a:lstStyle>
            <a:lvl1pPr eaLnBrk="0" hangingPunct="0"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553204" y="6248404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5C9FCE95-21E1-784E-ACCD-8FD6749D2B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8728C1-510E-E342-AC60-EEC97F9C8561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B9F261-C417-3643-8FAD-FE4923DA8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23D2-A39C-1B44-8832-465D0E7351C4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88E5-C312-3F47-8AC8-44E1E6EE9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47BF-E7E6-AB48-AE86-CC317F28F461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5D18BB-8321-EC44-9D3D-35EB95AC4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E29D78-D25C-3844-9B97-D199A4544D53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BCCFFF-E5FC-5342-B5F8-2FD54CC9C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0B7259-9C40-1F48-809C-105CC0555B73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667DBA-8749-9A42-BDBE-791CE02AE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FF960-23AA-A541-B1B9-88B96CCA1EFD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CC5D-19CF-A643-B527-2A7BA8F16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0325-B2A2-2744-BD1D-FB0397D91215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CC1478-5E3E-6241-9670-CF0237320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93F2F-A020-2D42-8CD1-7483B15FA271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34212-0483-2147-9288-31F0D0DBD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029DF-3B84-4B5E-8AB4-7CDB66663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95394D-6B12-0D4B-8D8E-9759F1420501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0157FD4-324A-6C41-8B97-5B09D23F8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9A35-2D55-5243-97BD-B3C5AB22B156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31B8-2DEA-F44E-83C1-FDA557BD0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0FBE5-94BF-1540-947E-04169362C058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6EC6-6357-2E47-A191-EF7CFC6F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>
                <a:latin typeface="Tech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fld id="{318DECE7-6DCE-6447-8658-068533141891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lIns="92075" tIns="46038" rIns="92075" bIns="46038"/>
          <a:lstStyle>
            <a:lvl1pPr>
              <a:defRPr/>
            </a:lvl1pPr>
          </a:lstStyle>
          <a:p>
            <a:pPr>
              <a:defRPr/>
            </a:pPr>
            <a:fld id="{02D1A66E-CB67-544F-8023-8DCB0648D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6076F-52BC-B441-BD71-2A1ED794F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D06D1-0D98-AC45-A945-9F00E15DC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2055-58C9-7844-8966-48D27AF3E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85E89-DD56-DA48-939F-A2448CA14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F7337-D8AA-3F43-BC22-6590FACC3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5619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DB4-1606-1244-8598-8927BD34A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C08B-B451-4960-90B9-971C40EBD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FE4EB-7BCD-BD4C-A13B-8AFBA3D48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F71B-61D8-484C-89A8-F72FF25B3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B234-6846-EF46-8EDE-5F44727E8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-152400"/>
            <a:ext cx="20383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-152400"/>
            <a:ext cx="59626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F74E9-CC91-AC42-8D82-65AB24C97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9756-A0BD-8248-8A98-B247EF90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-152400"/>
            <a:ext cx="81534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2C21-A3B4-7D41-8310-6E7E183C9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00" tIns="45702" rIns="91400" bIns="45702" anchor="ctr"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35" tIns="46019" rIns="92035" bIns="46019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ech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28D783-A6EA-4018-B03D-3A833EBAC89D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lIns="92035" tIns="46019" rIns="92035" bIns="46019"/>
          <a:lstStyle>
            <a:lvl1pPr>
              <a:defRPr/>
            </a:lvl1pPr>
          </a:lstStyle>
          <a:p>
            <a:pPr>
              <a:defRPr/>
            </a:pPr>
            <a:fld id="{7349F3BD-E1D2-42AF-9B2D-619F4675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00A9-8CFE-45B5-946E-5E00C31EA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1" indent="0">
              <a:buNone/>
              <a:defRPr sz="1600"/>
            </a:lvl3pPr>
            <a:lvl4pPr marL="1371032" indent="0">
              <a:buNone/>
              <a:defRPr sz="1400"/>
            </a:lvl4pPr>
            <a:lvl5pPr marL="1828041" indent="0">
              <a:buNone/>
              <a:defRPr sz="1400"/>
            </a:lvl5pPr>
            <a:lvl6pPr marL="2285052" indent="0">
              <a:buNone/>
              <a:defRPr sz="1400"/>
            </a:lvl6pPr>
            <a:lvl7pPr marL="2742062" indent="0">
              <a:buNone/>
              <a:defRPr sz="1400"/>
            </a:lvl7pPr>
            <a:lvl8pPr marL="3199072" indent="0">
              <a:buNone/>
              <a:defRPr sz="1400"/>
            </a:lvl8pPr>
            <a:lvl9pPr marL="36560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029DF-3B84-4B5E-8AB4-7CDB66663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4" y="1676404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9" y="1676404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C08B-B451-4960-90B9-971C40EBD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088F-157C-4EB1-ABEE-EA84ED526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088F-157C-4EB1-ABEE-EA84ED526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D68E-6D3F-4FC5-ADF7-BB8DF3A58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5134E-AA92-48C4-B38D-E1769754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1D540-2EB3-4883-992E-9C04150A0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44FFE-274F-4CE7-ABEC-E2C8DB325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573C0-2C78-4150-ADC0-4C69B275F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2" y="-152400"/>
            <a:ext cx="20383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-152400"/>
            <a:ext cx="59626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DDE3-9359-4ABA-BCB9-990B23A38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2" y="-152400"/>
            <a:ext cx="81534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25DCB-C47B-4545-B320-6BEA0B926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-1524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4" y="1676404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9" y="1676404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316CC-CA49-4DEE-BDB0-D1BC3B7BD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-1524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35050" y="1676404"/>
            <a:ext cx="7727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00281-7DE2-4F9A-9C17-AA6BA619D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D68E-6D3F-4FC5-ADF7-BB8DF3A58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-1524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4" y="1676404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75229" y="1676400"/>
            <a:ext cx="3787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75229" y="3810000"/>
            <a:ext cx="3787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9F1B-5D24-48BB-8BFF-2C6255D09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-1524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4" y="1676404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229" y="1676404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D5F2-4AC3-496E-A613-68FE91A54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5134E-AA92-48C4-B38D-E1769754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1D540-2EB3-4883-992E-9C04150A0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44FFE-274F-4CE7-ABEC-E2C8DB325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theme" Target="../theme/theme4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990600"/>
            <a:ext cx="8026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1524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Tech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latin typeface="Tech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C35ED1-1BFC-486C-A636-8F2636571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2711" name="Picture 8" descr="icl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5191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279525" y="5222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rgbClr val="8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990600"/>
            <a:ext cx="8026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00" tIns="45702" rIns="91400" bIns="45702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-152398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9" rIns="92035" bIns="460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35" tIns="46019" rIns="92035" bIns="46019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Tech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0" tIns="45702" rIns="91400" bIns="45702" numCol="1" anchor="ctr" anchorCtr="0" compatLnSpc="1">
            <a:prstTxWarp prst="textNoShape">
              <a:avLst/>
            </a:prstTxWarp>
          </a:bodyPr>
          <a:lstStyle>
            <a:lvl1pPr algn="r">
              <a:defRPr>
                <a:latin typeface="Tech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C35ED1-1BFC-486C-A636-8F2636571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2711" name="Picture 8" descr="icl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191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279525" y="5222879"/>
            <a:ext cx="184760" cy="37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0" tIns="45702" rIns="91400" bIns="45702">
            <a:spAutoFit/>
          </a:bodyPr>
          <a:lstStyle/>
          <a:p>
            <a:pPr>
              <a:defRPr/>
            </a:pPr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855" r:id="rId2"/>
    <p:sldLayoutId id="2147483858" r:id="rId3"/>
    <p:sldLayoutId id="2147483861" r:id="rId4"/>
    <p:sldLayoutId id="2147483862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011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021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032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041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758" indent="-3427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b="1">
          <a:solidFill>
            <a:schemeClr val="tx2"/>
          </a:solidFill>
          <a:latin typeface="+mn-lt"/>
          <a:ea typeface="+mn-ea"/>
          <a:cs typeface="+mn-cs"/>
        </a:defRPr>
      </a:lvl1pPr>
      <a:lvl2pPr marL="742642" indent="-2856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rgbClr val="800000"/>
          </a:solidFill>
          <a:latin typeface="+mn-lt"/>
        </a:defRPr>
      </a:lvl2pPr>
      <a:lvl3pPr marL="1142528" indent="-22850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599537" indent="-22850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6547" indent="-22850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3558" indent="-22850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0568" indent="-22850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7579" indent="-22850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4589" indent="-22850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0512C-E378-CC4E-83B9-BCA1C16177EB}" type="datetime1">
              <a:rPr lang="en-US"/>
              <a:pPr>
                <a:defRPr/>
              </a:pPr>
              <a:t>4/18/11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0668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CF6FFE-56C4-FE4F-9871-6F44C225C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-110" charset="2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-110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-110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-110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-110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990600"/>
            <a:ext cx="8026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1524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ech" pitchFamily="34" charset="0"/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07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ech" pitchFamily="34" charset="0"/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ech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fld id="{8E7E8509-14A9-CE43-99E8-0B969D9DE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8" descr="icl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5191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46125" y="4535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68686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1800">
              <a:latin typeface="Falstaff Festival MT" pitchFamily="2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Symbol" pitchFamily="-110" charset="2"/>
        <a:buChar char="¨"/>
        <a:defRPr sz="3200" b="1">
          <a:solidFill>
            <a:schemeClr val="tx2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-110" charset="2"/>
        <a:buChar char="Ø"/>
        <a:defRPr sz="2800" b="1">
          <a:solidFill>
            <a:srgbClr val="800000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-110" charset="2"/>
        <a:buChar char="Ø"/>
        <a:defRPr sz="2400" b="1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-110" charset="2"/>
        <a:buChar char="Ø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-110" charset="2"/>
        <a:buChar char="Ø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2" y="990600"/>
            <a:ext cx="8026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00" tIns="45702" rIns="91400" bIns="45702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-1524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9" rIns="92035" bIns="460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4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35" tIns="46019" rIns="92035" bIns="46019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Tech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0" tIns="45702" rIns="91400" bIns="45702" numCol="1" anchor="ctr" anchorCtr="0" compatLnSpc="1">
            <a:prstTxWarp prst="textNoShape">
              <a:avLst/>
            </a:prstTxWarp>
          </a:bodyPr>
          <a:lstStyle>
            <a:lvl1pPr algn="r">
              <a:defRPr>
                <a:latin typeface="Tech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C35ED1-1BFC-486C-A636-8F2636571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2711" name="Picture 8" descr="icl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" y="0"/>
            <a:ext cx="5191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279528" y="5222879"/>
            <a:ext cx="184644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0" tIns="45702" rIns="91400" bIns="45702">
            <a:spAutoFit/>
          </a:bodyPr>
          <a:lstStyle/>
          <a:p>
            <a:pPr>
              <a:defRPr/>
            </a:pPr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011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021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032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041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758" indent="-3427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b="1">
          <a:solidFill>
            <a:schemeClr val="tx2"/>
          </a:solidFill>
          <a:latin typeface="+mn-lt"/>
          <a:ea typeface="+mn-ea"/>
          <a:cs typeface="+mn-cs"/>
        </a:defRPr>
      </a:lvl1pPr>
      <a:lvl2pPr marL="742642" indent="-2856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rgbClr val="800000"/>
          </a:solidFill>
          <a:latin typeface="+mn-lt"/>
        </a:defRPr>
      </a:lvl2pPr>
      <a:lvl3pPr marL="1142528" indent="-22850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599537" indent="-22850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6547" indent="-22850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3558" indent="-22850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0568" indent="-22850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7579" indent="-22850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4589" indent="-22850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.ibm.com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8.xml"/><Relationship Id="rId3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594B61E-20D6-4623-8880-17D19A89218A}" type="datetime1">
              <a:rPr lang="en-US" smtClean="0"/>
              <a:pPr/>
              <a:t>4/18/11</a:t>
            </a:fld>
            <a:endParaRPr lang="en-US" dirty="0" smtClean="0"/>
          </a:p>
        </p:txBody>
      </p:sp>
      <p:sp>
        <p:nvSpPr>
          <p:cNvPr id="7680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DAF8E-F156-487F-9361-EB45C9E149D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2" y="3810000"/>
            <a:ext cx="7010400" cy="2514600"/>
          </a:xfrm>
        </p:spPr>
        <p:txBody>
          <a:bodyPr/>
          <a:lstStyle/>
          <a:p>
            <a:pPr>
              <a:lnSpc>
                <a:spcPct val="80000"/>
              </a:lnSpc>
              <a:buSzPct val="90000"/>
            </a:pPr>
            <a:r>
              <a:rPr lang="en-US" sz="2800" dirty="0" smtClean="0"/>
              <a:t>Jack Dongarra</a:t>
            </a:r>
          </a:p>
          <a:p>
            <a:pPr>
              <a:lnSpc>
                <a:spcPct val="80000"/>
              </a:lnSpc>
              <a:buSzPct val="90000"/>
            </a:pPr>
            <a:endParaRPr lang="en-US" sz="1400" dirty="0" smtClean="0"/>
          </a:p>
          <a:p>
            <a:pPr>
              <a:lnSpc>
                <a:spcPct val="80000"/>
              </a:lnSpc>
              <a:buSzPct val="90000"/>
            </a:pPr>
            <a:r>
              <a:rPr lang="en-US" sz="1800" dirty="0" smtClean="0"/>
              <a:t>University of Tennessee</a:t>
            </a:r>
          </a:p>
          <a:p>
            <a:pPr>
              <a:lnSpc>
                <a:spcPct val="80000"/>
              </a:lnSpc>
              <a:buSzPct val="90000"/>
            </a:pPr>
            <a:r>
              <a:rPr lang="en-US" sz="1800" dirty="0" smtClean="0"/>
              <a:t>Oak Ridge National Laboratory</a:t>
            </a:r>
          </a:p>
          <a:p>
            <a:pPr>
              <a:lnSpc>
                <a:spcPct val="80000"/>
              </a:lnSpc>
              <a:buSzPct val="90000"/>
            </a:pPr>
            <a:r>
              <a:rPr lang="en-US" sz="1800" dirty="0" smtClean="0"/>
              <a:t>University of Manchester </a:t>
            </a:r>
          </a:p>
          <a:p>
            <a:pPr>
              <a:lnSpc>
                <a:spcPct val="80000"/>
              </a:lnSpc>
              <a:buSzPct val="90000"/>
            </a:pPr>
            <a:endParaRPr lang="en-US" sz="1800" dirty="0" smtClean="0"/>
          </a:p>
          <a:p>
            <a:pPr>
              <a:lnSpc>
                <a:spcPct val="80000"/>
              </a:lnSpc>
              <a:buSzPct val="90000"/>
            </a:pPr>
            <a:endParaRPr lang="en-US" sz="1800" dirty="0" smtClean="0"/>
          </a:p>
          <a:p>
            <a:pPr>
              <a:lnSpc>
                <a:spcPct val="80000"/>
              </a:lnSpc>
              <a:buSzPct val="90000"/>
            </a:pPr>
            <a:endParaRPr lang="en-US" sz="1800" dirty="0" smtClean="0"/>
          </a:p>
        </p:txBody>
      </p:sp>
      <p:pic>
        <p:nvPicPr>
          <p:cNvPr id="76807" name="Picture 4" descr="IBM Research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9389" y="3086100"/>
            <a:ext cx="3248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5" descr="IBM Research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9389" y="3086100"/>
            <a:ext cx="3248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6" descr="IBM Research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048000"/>
            <a:ext cx="2190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2209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600" dirty="0" smtClean="0"/>
              <a:t>Architecture-Aware Algorithms and Software for Peta and Exascale Computing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0"/>
            <a:ext cx="7315200" cy="74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"/>
            <a:ext cx="7772400" cy="1104900"/>
          </a:xfrm>
        </p:spPr>
        <p:txBody>
          <a:bodyPr/>
          <a:lstStyle/>
          <a:p>
            <a:r>
              <a:rPr lang="en-US" sz="3600" dirty="0" smtClean="0"/>
              <a:t>Factors that Necessitate Redesign of Our Software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724400" cy="4114800"/>
          </a:xfrm>
        </p:spPr>
        <p:txBody>
          <a:bodyPr/>
          <a:lstStyle/>
          <a:p>
            <a:r>
              <a:rPr lang="en-US" sz="1800" b="1" dirty="0" smtClean="0"/>
              <a:t>Steepness of the ascent from </a:t>
            </a:r>
            <a:r>
              <a:rPr lang="en-US" sz="1800" b="1" dirty="0" err="1" smtClean="0"/>
              <a:t>terascale</a:t>
            </a:r>
            <a:r>
              <a:rPr lang="en-US" sz="1800" b="1" dirty="0" smtClean="0"/>
              <a:t> to </a:t>
            </a:r>
            <a:r>
              <a:rPr lang="en-US" sz="1800" b="1" dirty="0" err="1" smtClean="0"/>
              <a:t>petascale</a:t>
            </a:r>
            <a:r>
              <a:rPr lang="en-US" sz="1800" b="1" dirty="0" smtClean="0"/>
              <a:t> to </a:t>
            </a:r>
            <a:r>
              <a:rPr lang="en-US" sz="1800" b="1" dirty="0" err="1" smtClean="0"/>
              <a:t>exascale</a:t>
            </a:r>
            <a:endParaRPr lang="en-US" sz="1800" b="1" dirty="0" smtClean="0"/>
          </a:p>
          <a:p>
            <a:r>
              <a:rPr lang="en-US" sz="1800" dirty="0" smtClean="0"/>
              <a:t>Extreme parallelism and hybrid design</a:t>
            </a:r>
          </a:p>
          <a:p>
            <a:pPr lvl="1"/>
            <a:r>
              <a:rPr lang="en-US" sz="1600" dirty="0" smtClean="0"/>
              <a:t>Preparing for million/billion way parallelism</a:t>
            </a:r>
          </a:p>
          <a:p>
            <a:r>
              <a:rPr lang="en-US" sz="1800" dirty="0" smtClean="0"/>
              <a:t>Tightening memory/bandwidth bottleneck</a:t>
            </a:r>
          </a:p>
          <a:p>
            <a:pPr lvl="1"/>
            <a:r>
              <a:rPr lang="en-US" sz="1600" dirty="0" smtClean="0"/>
              <a:t>Limits on power/clock speed implication on </a:t>
            </a:r>
            <a:r>
              <a:rPr lang="en-US" sz="1600" dirty="0" err="1" smtClean="0"/>
              <a:t>multicore</a:t>
            </a:r>
            <a:endParaRPr lang="en-US" sz="1600" dirty="0" smtClean="0"/>
          </a:p>
          <a:p>
            <a:pPr lvl="1"/>
            <a:r>
              <a:rPr lang="en-US" sz="1600" dirty="0" smtClean="0"/>
              <a:t>Reducing communication will become much more intense </a:t>
            </a:r>
          </a:p>
          <a:p>
            <a:pPr lvl="1"/>
            <a:r>
              <a:rPr lang="en-US" sz="1600" dirty="0" smtClean="0"/>
              <a:t>Memory per core changes, byte-to-flop ratio will change</a:t>
            </a:r>
          </a:p>
          <a:p>
            <a:r>
              <a:rPr lang="en-US" sz="1800" dirty="0" smtClean="0"/>
              <a:t>Necessary Fault Tolerance</a:t>
            </a:r>
          </a:p>
          <a:p>
            <a:pPr lvl="1"/>
            <a:r>
              <a:rPr lang="en-US" sz="1600" dirty="0" smtClean="0"/>
              <a:t>MTTF will drop</a:t>
            </a:r>
          </a:p>
          <a:p>
            <a:pPr lvl="1"/>
            <a:r>
              <a:rPr lang="en-US" sz="1600" dirty="0" smtClean="0"/>
              <a:t>Checkpoint/restart has limitations</a:t>
            </a:r>
          </a:p>
          <a:p>
            <a:pPr lvl="1"/>
            <a:r>
              <a:rPr lang="en-US" sz="1600" dirty="0" smtClean="0"/>
              <a:t>shared responsibility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sz="1600" b="1" dirty="0" smtClean="0"/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1600" b="1" dirty="0" smtClean="0"/>
              <a:t>Software infrastructure does not exist today </a:t>
            </a:r>
          </a:p>
          <a:p>
            <a:pPr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561" y="1676400"/>
            <a:ext cx="4110439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28600"/>
            <a:ext cx="7772400" cy="1104900"/>
          </a:xfrm>
        </p:spPr>
        <p:txBody>
          <a:bodyPr/>
          <a:lstStyle/>
          <a:p>
            <a:r>
              <a:rPr lang="en-US" dirty="0" smtClean="0"/>
              <a:t>Commodity plus Accelerators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5943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B6076F-52BC-B441-BD71-2A1ED794FE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0800"/>
            <a:ext cx="679450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1371600"/>
            <a:ext cx="1598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Intel Xeon</a:t>
            </a:r>
          </a:p>
          <a:p>
            <a:pPr algn="ctr"/>
            <a:r>
              <a:rPr lang="en-US" sz="1600" dirty="0" smtClean="0"/>
              <a:t>8 cores</a:t>
            </a:r>
          </a:p>
          <a:p>
            <a:pPr algn="ctr"/>
            <a:r>
              <a:rPr lang="en-US" sz="1600" dirty="0" smtClean="0"/>
              <a:t>3 GHz</a:t>
            </a:r>
          </a:p>
          <a:p>
            <a:pPr algn="ctr"/>
            <a:r>
              <a:rPr lang="en-US" sz="1600" dirty="0" smtClean="0"/>
              <a:t>8*4 ops/cycle</a:t>
            </a:r>
          </a:p>
          <a:p>
            <a:pPr algn="ctr"/>
            <a:r>
              <a:rPr lang="en-US" sz="1600" dirty="0" smtClean="0"/>
              <a:t>96 </a:t>
            </a:r>
            <a:r>
              <a:rPr lang="en-US" sz="1600" dirty="0" err="1" smtClean="0"/>
              <a:t>Gflop/s</a:t>
            </a:r>
            <a:r>
              <a:rPr lang="en-US" sz="1600" dirty="0" smtClean="0"/>
              <a:t> (DP)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1214" y="1371600"/>
            <a:ext cx="21389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Nvidia</a:t>
            </a:r>
            <a:r>
              <a:rPr lang="en-US" sz="1600" dirty="0" smtClean="0"/>
              <a:t> C2050 “Fermi”</a:t>
            </a:r>
          </a:p>
          <a:p>
            <a:pPr algn="ctr"/>
            <a:r>
              <a:rPr lang="en-US" sz="1600" dirty="0" smtClean="0"/>
              <a:t>448 “</a:t>
            </a:r>
            <a:r>
              <a:rPr lang="en-US" sz="1600" dirty="0" err="1" smtClean="0"/>
              <a:t>Cuda</a:t>
            </a:r>
            <a:r>
              <a:rPr lang="en-US" sz="1600" dirty="0" smtClean="0"/>
              <a:t> cores”</a:t>
            </a:r>
          </a:p>
          <a:p>
            <a:pPr algn="ctr"/>
            <a:r>
              <a:rPr lang="en-US" sz="1600" dirty="0" smtClean="0"/>
              <a:t>1.15 GHz</a:t>
            </a:r>
          </a:p>
          <a:p>
            <a:pPr algn="ctr"/>
            <a:r>
              <a:rPr lang="en-US" sz="1600" dirty="0" smtClean="0"/>
              <a:t>448 ops/cycle</a:t>
            </a:r>
          </a:p>
          <a:p>
            <a:pPr algn="ctr"/>
            <a:r>
              <a:rPr lang="en-US" sz="1600" dirty="0" smtClean="0"/>
              <a:t>515 </a:t>
            </a:r>
            <a:r>
              <a:rPr lang="en-US" sz="1600" dirty="0" err="1" smtClean="0"/>
              <a:t>Gflop/s</a:t>
            </a:r>
            <a:r>
              <a:rPr lang="en-US" sz="1600" dirty="0" smtClean="0"/>
              <a:t> (DP)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990600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Commodity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990600"/>
            <a:ext cx="229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Accelerator (GPU)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5867400"/>
            <a:ext cx="1302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Interconnect</a:t>
            </a:r>
          </a:p>
          <a:p>
            <a:pPr algn="ctr"/>
            <a:r>
              <a:rPr lang="en-US" sz="1400" dirty="0" smtClean="0"/>
              <a:t>PCI-X 16 lane</a:t>
            </a:r>
          </a:p>
          <a:p>
            <a:pPr algn="ctr"/>
            <a:r>
              <a:rPr lang="en-US" sz="1400" dirty="0" smtClean="0"/>
              <a:t>64 </a:t>
            </a:r>
            <a:r>
              <a:rPr lang="en-US" sz="1400" dirty="0" err="1" smtClean="0"/>
              <a:t>Gb/s</a:t>
            </a:r>
            <a:endParaRPr lang="en-US" sz="1400" dirty="0" smtClean="0"/>
          </a:p>
          <a:p>
            <a:pPr algn="ctr"/>
            <a:r>
              <a:rPr lang="en-US" sz="1400" dirty="0" smtClean="0"/>
              <a:t>1 GW/</a:t>
            </a:r>
            <a:r>
              <a:rPr lang="en-US" sz="1400" dirty="0" err="1" smtClean="0"/>
              <a:t>s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 bwMode="auto">
          <a:xfrm>
            <a:off x="4343400" y="2286000"/>
            <a:ext cx="1828800" cy="533400"/>
          </a:xfrm>
          <a:prstGeom prst="ellipse">
            <a:avLst/>
          </a:pr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00200" y="6324600"/>
            <a:ext cx="2286000" cy="533400"/>
          </a:xfrm>
          <a:prstGeom prst="ellipse">
            <a:avLst/>
          </a:pr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6400800"/>
            <a:ext cx="4595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systems on the TOP500 use </a:t>
            </a:r>
            <a:r>
              <a:rPr lang="en-US" dirty="0" err="1" smtClean="0"/>
              <a:t>GPUs</a:t>
            </a:r>
            <a:r>
              <a:rPr lang="en-US" dirty="0" smtClean="0"/>
              <a:t> as accelerators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Seen This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727950" cy="4114800"/>
          </a:xfrm>
        </p:spPr>
        <p:txBody>
          <a:bodyPr/>
          <a:lstStyle/>
          <a:p>
            <a:r>
              <a:rPr lang="en-US" dirty="0" smtClean="0"/>
              <a:t>Floating Point Systems FPS-164/MAX Supercomputer (1976)</a:t>
            </a:r>
          </a:p>
          <a:p>
            <a:r>
              <a:rPr lang="en-US" dirty="0" smtClean="0"/>
              <a:t>Intel Math Co-processor (1980)</a:t>
            </a:r>
          </a:p>
          <a:p>
            <a:r>
              <a:rPr lang="en-US" dirty="0" err="1" smtClean="0"/>
              <a:t>Weitek</a:t>
            </a:r>
            <a:r>
              <a:rPr lang="en-US" dirty="0" smtClean="0"/>
              <a:t> Math Co-processor (1981)</a:t>
            </a:r>
            <a:endParaRPr lang="en-US" dirty="0"/>
          </a:p>
        </p:txBody>
      </p:sp>
      <p:grpSp>
        <p:nvGrpSpPr>
          <p:cNvPr id="5" name="Group 9"/>
          <p:cNvGrpSpPr/>
          <p:nvPr/>
        </p:nvGrpSpPr>
        <p:grpSpPr>
          <a:xfrm>
            <a:off x="3352800" y="3810000"/>
            <a:ext cx="5638800" cy="3048000"/>
            <a:chOff x="1143000" y="304800"/>
            <a:chExt cx="8001000" cy="3519714"/>
          </a:xfrm>
        </p:grpSpPr>
        <p:grpSp>
          <p:nvGrpSpPr>
            <p:cNvPr id="8" name="Group 7"/>
            <p:cNvGrpSpPr/>
            <p:nvPr/>
          </p:nvGrpSpPr>
          <p:grpSpPr>
            <a:xfrm>
              <a:off x="1143000" y="304800"/>
              <a:ext cx="8001000" cy="3519714"/>
              <a:chOff x="1143000" y="304800"/>
              <a:chExt cx="8001000" cy="351971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32795" y="304800"/>
                <a:ext cx="4411205" cy="35052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3000" y="304800"/>
                <a:ext cx="4267200" cy="3519714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638800" y="3429000"/>
              <a:ext cx="5840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1980</a:t>
              </a:r>
              <a:endParaRPr lang="en-US" dirty="0"/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381000" y="3276600"/>
            <a:ext cx="2743200" cy="3581400"/>
            <a:chOff x="2012950" y="-63500"/>
            <a:chExt cx="5118100" cy="6985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2950" y="-63500"/>
              <a:ext cx="5118100" cy="6985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19800" y="304800"/>
              <a:ext cx="5840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1976</a:t>
              </a:r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00" y="1905000"/>
            <a:ext cx="1422400" cy="1318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Future Computer Systems</a:t>
            </a:r>
            <a:endParaRPr lang="en-US" dirty="0"/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727950" cy="4114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Most likely be a hybrid design</a:t>
            </a:r>
          </a:p>
          <a:p>
            <a:pPr lvl="1"/>
            <a:r>
              <a:rPr lang="en-US" sz="2400" dirty="0" smtClean="0"/>
              <a:t>Think standard </a:t>
            </a:r>
            <a:r>
              <a:rPr lang="en-US" sz="2400" dirty="0" err="1" smtClean="0"/>
              <a:t>multicore</a:t>
            </a:r>
            <a:r>
              <a:rPr lang="en-US" sz="2400" dirty="0" smtClean="0"/>
              <a:t> chips and accelerator (</a:t>
            </a:r>
            <a:r>
              <a:rPr lang="en-US" sz="2400" dirty="0" err="1" smtClean="0"/>
              <a:t>GPUs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Today accelerators are attached</a:t>
            </a:r>
          </a:p>
          <a:p>
            <a:r>
              <a:rPr lang="en-US" sz="2400" dirty="0" smtClean="0"/>
              <a:t>Next generation more integrated</a:t>
            </a:r>
          </a:p>
          <a:p>
            <a:r>
              <a:rPr lang="en-US" sz="2400" dirty="0" smtClean="0"/>
              <a:t>Intel’s MIC architecture “Knights Ferry” and “Knights Corner” to come.</a:t>
            </a:r>
          </a:p>
          <a:p>
            <a:pPr lvl="1"/>
            <a:r>
              <a:rPr lang="en-US" sz="2000" dirty="0" smtClean="0"/>
              <a:t>48 x86 cores</a:t>
            </a:r>
          </a:p>
          <a:p>
            <a:r>
              <a:rPr lang="en-US" sz="2400" dirty="0" smtClean="0"/>
              <a:t>AMD’s Fusion in 2012 - 2013</a:t>
            </a:r>
          </a:p>
          <a:p>
            <a:pPr lvl="1"/>
            <a:r>
              <a:rPr lang="en-US" sz="2000" dirty="0" err="1" smtClean="0"/>
              <a:t>Multicore</a:t>
            </a:r>
            <a:r>
              <a:rPr lang="en-US" sz="2000" dirty="0" smtClean="0"/>
              <a:t> with embedded graphics ATI</a:t>
            </a:r>
          </a:p>
          <a:p>
            <a:r>
              <a:rPr lang="en-US" sz="2400" dirty="0" err="1" smtClean="0"/>
              <a:t>Nvidia’s</a:t>
            </a:r>
            <a:r>
              <a:rPr lang="en-US" sz="2400" dirty="0" smtClean="0"/>
              <a:t> Project Denver plans to develop               an integrated chip using ARM                      architecture in 2013.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</p:spPr>
        <p:txBody>
          <a:bodyPr lIns="92035" tIns="46019" rIns="92035" bIns="46019"/>
          <a:lstStyle/>
          <a:p>
            <a:pPr algn="ctr"/>
            <a:fld id="{AA5D078B-5376-FE45-836C-A0918673F4AA}" type="slidenum">
              <a:rPr lang="en-US" smtClean="0"/>
              <a:pPr algn="ctr"/>
              <a:t>13</a:t>
            </a:fld>
            <a:endParaRPr lang="en-US" smtClean="0"/>
          </a:p>
        </p:txBody>
      </p:sp>
      <p:pic>
        <p:nvPicPr>
          <p:cNvPr id="11367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0" y="304800"/>
            <a:ext cx="1803400" cy="120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581400"/>
            <a:ext cx="1181100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977" y="5257800"/>
            <a:ext cx="2564423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2103317"/>
            <a:ext cx="1517650" cy="1249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250" y="3886200"/>
            <a:ext cx="1943100" cy="971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94D419-ECFE-4450-836A-054CBB703A3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90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Major Changes to Software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1"/>
            <a:ext cx="7727950" cy="571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Must rethink the design of our software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Another disruptive technology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Similar to what happened with cluster computing and message passing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Rethink and rewrite the applications, algorithms, and software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Exascale</a:t>
            </a:r>
            <a:r>
              <a:rPr lang="en-US" sz="2800" dirty="0" smtClean="0"/>
              <a:t> algorithms that expose and exploit multiple levels of parallelism</a:t>
            </a:r>
            <a:endParaRPr lang="en-US" sz="28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114800"/>
          </a:xfrm>
        </p:spPr>
        <p:txBody>
          <a:bodyPr/>
          <a:lstStyle/>
          <a:p>
            <a:r>
              <a:rPr lang="en-US" sz="2800" dirty="0" smtClean="0"/>
              <a:t>Synchronization-reducing algorithms</a:t>
            </a:r>
          </a:p>
          <a:p>
            <a:pPr lvl="1"/>
            <a:r>
              <a:rPr lang="en-US" sz="2400" dirty="0" smtClean="0"/>
              <a:t>Break Fork-Join model</a:t>
            </a:r>
          </a:p>
          <a:p>
            <a:r>
              <a:rPr lang="en-US" sz="2800" dirty="0" smtClean="0"/>
              <a:t>Communication-reducing algorithms</a:t>
            </a:r>
          </a:p>
          <a:p>
            <a:pPr lvl="1"/>
            <a:r>
              <a:rPr lang="en-US" sz="2400" dirty="0" smtClean="0"/>
              <a:t>Use methods which have lower bound on communication</a:t>
            </a:r>
          </a:p>
          <a:p>
            <a:r>
              <a:rPr lang="en-US" sz="2800" dirty="0" smtClean="0"/>
              <a:t>Mixed precision methods</a:t>
            </a:r>
          </a:p>
          <a:p>
            <a:pPr lvl="1"/>
            <a:r>
              <a:rPr lang="en-US" sz="2400" dirty="0" smtClean="0"/>
              <a:t>2x speed of ops and 2x speed for data movement</a:t>
            </a:r>
          </a:p>
          <a:p>
            <a:r>
              <a:rPr lang="en-US" sz="2800" dirty="0" smtClean="0"/>
              <a:t>Reproducibility of results</a:t>
            </a:r>
          </a:p>
          <a:p>
            <a:pPr lvl="1"/>
            <a:r>
              <a:rPr lang="en-US" sz="2400" dirty="0" smtClean="0"/>
              <a:t>Today we can’t guarantee this</a:t>
            </a:r>
          </a:p>
          <a:p>
            <a:r>
              <a:rPr lang="en-US" sz="2800" dirty="0" smtClean="0"/>
              <a:t>Fault resilient algorithms</a:t>
            </a:r>
          </a:p>
          <a:p>
            <a:pPr lvl="1"/>
            <a:r>
              <a:rPr lang="en-US" sz="2400" dirty="0" smtClean="0"/>
              <a:t>Implement algorithms that can recover from failures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2AC08B-B451-4960-90B9-971C40EBD2D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0"/>
          <p:cNvGrpSpPr/>
          <p:nvPr/>
        </p:nvGrpSpPr>
        <p:grpSpPr>
          <a:xfrm>
            <a:off x="304800" y="3581400"/>
            <a:ext cx="6805613" cy="2662237"/>
            <a:chOff x="898525" y="1828800"/>
            <a:chExt cx="6805613" cy="2662237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914400" y="1828800"/>
              <a:ext cx="228600" cy="228600"/>
            </a:xfrm>
            <a:prstGeom prst="rtTriangle">
              <a:avLst/>
            </a:prstGeom>
            <a:solidFill>
              <a:srgbClr val="00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rot="10800000">
              <a:off x="914400" y="1835150"/>
              <a:ext cx="228600" cy="228600"/>
            </a:xfrm>
            <a:prstGeom prst="rtTriangl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890838" y="2057400"/>
              <a:ext cx="228600" cy="228600"/>
            </a:xfrm>
            <a:prstGeom prst="rtTriangle">
              <a:avLst/>
            </a:prstGeom>
            <a:solidFill>
              <a:srgbClr val="00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rot="10800000">
              <a:off x="2890838" y="2063750"/>
              <a:ext cx="228600" cy="228600"/>
            </a:xfrm>
            <a:prstGeom prst="rtTriangl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414838" y="2286000"/>
              <a:ext cx="228600" cy="228600"/>
            </a:xfrm>
            <a:prstGeom prst="rtTriangle">
              <a:avLst/>
            </a:prstGeom>
            <a:solidFill>
              <a:srgbClr val="00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10800000">
              <a:off x="4414838" y="2292350"/>
              <a:ext cx="228600" cy="228600"/>
            </a:xfrm>
            <a:prstGeom prst="rtTriangl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5938838" y="2438400"/>
              <a:ext cx="228600" cy="228600"/>
            </a:xfrm>
            <a:prstGeom prst="rtTriangle">
              <a:avLst/>
            </a:prstGeom>
            <a:solidFill>
              <a:srgbClr val="00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rot="10800000">
              <a:off x="5938838" y="2444750"/>
              <a:ext cx="228600" cy="228600"/>
            </a:xfrm>
            <a:prstGeom prst="rtTriangl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7475538" y="2562225"/>
              <a:ext cx="228600" cy="228600"/>
            </a:xfrm>
            <a:prstGeom prst="rtTriangle">
              <a:avLst/>
            </a:prstGeom>
            <a:solidFill>
              <a:srgbClr val="00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 rot="10800000">
              <a:off x="7475538" y="2568575"/>
              <a:ext cx="228600" cy="228600"/>
            </a:xfrm>
            <a:prstGeom prst="rtTriangl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143000" y="1978025"/>
              <a:ext cx="223838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143000" y="2138362"/>
              <a:ext cx="1747838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119438" y="2333625"/>
              <a:ext cx="12954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643438" y="2460625"/>
              <a:ext cx="12954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6167438" y="2628900"/>
              <a:ext cx="12954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119438" y="2138362"/>
              <a:ext cx="223837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643438" y="2333625"/>
              <a:ext cx="3810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6167438" y="2508250"/>
              <a:ext cx="3810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355725" y="3005137"/>
              <a:ext cx="244475" cy="219075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641475" y="3005137"/>
              <a:ext cx="244475" cy="219075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355725" y="3281362"/>
              <a:ext cx="244475" cy="219075"/>
            </a:xfrm>
            <a:prstGeom prst="rect">
              <a:avLst/>
            </a:prstGeom>
            <a:solidFill>
              <a:srgbClr val="F0E01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41475" y="3281362"/>
              <a:ext cx="244475" cy="219075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355725" y="3557587"/>
              <a:ext cx="244475" cy="219075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641475" y="3557587"/>
              <a:ext cx="244475" cy="219075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355725" y="3849687"/>
              <a:ext cx="244475" cy="219075"/>
            </a:xfrm>
            <a:prstGeom prst="rect">
              <a:avLst/>
            </a:prstGeom>
            <a:solidFill>
              <a:srgbClr val="F0E01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641475" y="3849687"/>
              <a:ext cx="244475" cy="219075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930400" y="3005137"/>
              <a:ext cx="244475" cy="219075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220913" y="3005137"/>
              <a:ext cx="244475" cy="219075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930400" y="3281362"/>
              <a:ext cx="244475" cy="219075"/>
            </a:xfrm>
            <a:prstGeom prst="rect">
              <a:avLst/>
            </a:prstGeom>
            <a:solidFill>
              <a:srgbClr val="F0E01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220913" y="3281362"/>
              <a:ext cx="244475" cy="219075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930400" y="3557587"/>
              <a:ext cx="244475" cy="219075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220913" y="3557587"/>
              <a:ext cx="244475" cy="219075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930400" y="3849687"/>
              <a:ext cx="244475" cy="219075"/>
            </a:xfrm>
            <a:prstGeom prst="rect">
              <a:avLst/>
            </a:prstGeom>
            <a:solidFill>
              <a:srgbClr val="F0E01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220913" y="3849687"/>
              <a:ext cx="244475" cy="219075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366838" y="1828800"/>
              <a:ext cx="244475" cy="219075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652588" y="1828800"/>
              <a:ext cx="244475" cy="219075"/>
            </a:xfrm>
            <a:prstGeom prst="rect">
              <a:avLst/>
            </a:prstGeom>
            <a:solidFill>
              <a:srgbClr val="33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941513" y="1828800"/>
              <a:ext cx="244475" cy="219075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232025" y="1828800"/>
              <a:ext cx="244475" cy="219075"/>
            </a:xfrm>
            <a:prstGeom prst="rect">
              <a:avLst/>
            </a:prstGeom>
            <a:solidFill>
              <a:srgbClr val="33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98525" y="2105025"/>
              <a:ext cx="244475" cy="219075"/>
            </a:xfrm>
            <a:prstGeom prst="rect">
              <a:avLst/>
            </a:prstGeom>
            <a:solidFill>
              <a:srgbClr val="00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98525" y="2381250"/>
              <a:ext cx="244475" cy="219075"/>
            </a:xfrm>
            <a:prstGeom prst="rect">
              <a:avLst/>
            </a:prstGeom>
            <a:solidFill>
              <a:srgbClr val="77F57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898525" y="2657475"/>
              <a:ext cx="244475" cy="219075"/>
            </a:xfrm>
            <a:prstGeom prst="rect">
              <a:avLst/>
            </a:prstGeom>
            <a:solidFill>
              <a:srgbClr val="00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98525" y="2949575"/>
              <a:ext cx="244475" cy="219075"/>
            </a:xfrm>
            <a:prstGeom prst="rect">
              <a:avLst/>
            </a:prstGeom>
            <a:solidFill>
              <a:srgbClr val="77F57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284538" y="3005137"/>
              <a:ext cx="244475" cy="219075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284538" y="3281362"/>
              <a:ext cx="244475" cy="219075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3284538" y="3573462"/>
              <a:ext cx="244475" cy="219075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573463" y="3005137"/>
              <a:ext cx="244475" cy="219075"/>
            </a:xfrm>
            <a:prstGeom prst="rect">
              <a:avLst/>
            </a:prstGeom>
            <a:solidFill>
              <a:srgbClr val="F0E01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863975" y="3005137"/>
              <a:ext cx="244475" cy="219075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573463" y="3281362"/>
              <a:ext cx="244475" cy="219075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863975" y="3281362"/>
              <a:ext cx="244475" cy="219075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573463" y="3573462"/>
              <a:ext cx="244475" cy="219075"/>
            </a:xfrm>
            <a:prstGeom prst="rect">
              <a:avLst/>
            </a:prstGeom>
            <a:solidFill>
              <a:srgbClr val="F0E01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863975" y="3573462"/>
              <a:ext cx="244475" cy="219075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4968875" y="3116262"/>
              <a:ext cx="244475" cy="219075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259388" y="3116262"/>
              <a:ext cx="244475" cy="219075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968875" y="3408362"/>
              <a:ext cx="244475" cy="219075"/>
            </a:xfrm>
            <a:prstGeom prst="rect">
              <a:avLst/>
            </a:prstGeom>
            <a:solidFill>
              <a:srgbClr val="F0E01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5259388" y="3408362"/>
              <a:ext cx="244475" cy="219075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6548438" y="3032125"/>
              <a:ext cx="244475" cy="219075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343275" y="1981200"/>
              <a:ext cx="244475" cy="219075"/>
            </a:xfrm>
            <a:prstGeom prst="rect">
              <a:avLst/>
            </a:prstGeom>
            <a:solidFill>
              <a:srgbClr val="33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632200" y="1981200"/>
              <a:ext cx="244475" cy="219075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3922713" y="1981200"/>
              <a:ext cx="244475" cy="219075"/>
            </a:xfrm>
            <a:prstGeom prst="rect">
              <a:avLst/>
            </a:prstGeom>
            <a:solidFill>
              <a:srgbClr val="33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5024438" y="2138362"/>
              <a:ext cx="244475" cy="219075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6548438" y="2295525"/>
              <a:ext cx="244475" cy="219075"/>
            </a:xfrm>
            <a:prstGeom prst="rect">
              <a:avLst/>
            </a:prstGeom>
            <a:solidFill>
              <a:srgbClr val="33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1014413" y="2200275"/>
              <a:ext cx="1587" cy="18684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1014413" y="3224212"/>
              <a:ext cx="341312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2874963" y="2438400"/>
              <a:ext cx="244475" cy="219075"/>
            </a:xfrm>
            <a:prstGeom prst="rect">
              <a:avLst/>
            </a:prstGeom>
            <a:solidFill>
              <a:srgbClr val="77F57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2874963" y="2714625"/>
              <a:ext cx="244475" cy="219075"/>
            </a:xfrm>
            <a:prstGeom prst="rect">
              <a:avLst/>
            </a:prstGeom>
            <a:solidFill>
              <a:srgbClr val="00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2874963" y="3006725"/>
              <a:ext cx="244475" cy="219075"/>
            </a:xfrm>
            <a:prstGeom prst="rect">
              <a:avLst/>
            </a:prstGeom>
            <a:solidFill>
              <a:srgbClr val="77F57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2963863" y="2508250"/>
              <a:ext cx="1587" cy="9207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 flipV="1">
              <a:off x="2963863" y="3413125"/>
              <a:ext cx="320675" cy="222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4414838" y="2657475"/>
              <a:ext cx="244475" cy="219075"/>
            </a:xfrm>
            <a:prstGeom prst="rect">
              <a:avLst/>
            </a:prstGeom>
            <a:solidFill>
              <a:srgbClr val="77F57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4414838" y="2933700"/>
              <a:ext cx="244475" cy="219075"/>
            </a:xfrm>
            <a:prstGeom prst="rect">
              <a:avLst/>
            </a:prstGeom>
            <a:solidFill>
              <a:srgbClr val="00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4503738" y="2727325"/>
              <a:ext cx="1587" cy="7016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4503738" y="3419475"/>
              <a:ext cx="4191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1408113" y="2403475"/>
              <a:ext cx="1587" cy="5524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1746250" y="2406650"/>
              <a:ext cx="1588" cy="5524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2041525" y="2406650"/>
              <a:ext cx="1588" cy="5302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2332038" y="2406650"/>
              <a:ext cx="1587" cy="5302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>
              <a:off x="1014413" y="3500437"/>
              <a:ext cx="352425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1014413" y="3776662"/>
              <a:ext cx="358775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1014413" y="4068762"/>
              <a:ext cx="3937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6040438" y="3006725"/>
              <a:ext cx="1587" cy="1460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6040438" y="3152775"/>
              <a:ext cx="5080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3343275" y="2514600"/>
              <a:ext cx="1588" cy="3619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>
              <a:off x="3671888" y="2533650"/>
              <a:ext cx="1587" cy="3619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>
              <a:off x="3975100" y="2514600"/>
              <a:ext cx="1588" cy="3619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5045075" y="2667000"/>
              <a:ext cx="1588" cy="3619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>
              <a:off x="5353050" y="2657475"/>
              <a:ext cx="1588" cy="3619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>
              <a:off x="6675438" y="2720975"/>
              <a:ext cx="1587" cy="2381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1471613" y="3116262"/>
              <a:ext cx="1587" cy="10969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1471613" y="4213225"/>
              <a:ext cx="1225550" cy="158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 flipV="1">
              <a:off x="2697163" y="2784475"/>
              <a:ext cx="1587" cy="143510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AutoShape 94"/>
            <p:cNvSpPr>
              <a:spLocks/>
            </p:cNvSpPr>
            <p:nvPr/>
          </p:nvSpPr>
          <p:spPr bwMode="auto">
            <a:xfrm>
              <a:off x="2697163" y="2138362"/>
              <a:ext cx="177800" cy="1112838"/>
            </a:xfrm>
            <a:prstGeom prst="leftBrace">
              <a:avLst>
                <a:gd name="adj1" fmla="val 52158"/>
                <a:gd name="adj2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95"/>
            <p:cNvSpPr>
              <a:spLocks/>
            </p:cNvSpPr>
            <p:nvPr/>
          </p:nvSpPr>
          <p:spPr bwMode="auto">
            <a:xfrm>
              <a:off x="4237038" y="2381250"/>
              <a:ext cx="177800" cy="735012"/>
            </a:xfrm>
            <a:prstGeom prst="leftBrace">
              <a:avLst>
                <a:gd name="adj1" fmla="val 34449"/>
                <a:gd name="adj2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>
              <a:off x="1773238" y="3335337"/>
              <a:ext cx="1587" cy="9731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>
              <a:off x="1773238" y="4303712"/>
              <a:ext cx="2468562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 flipV="1">
              <a:off x="4237038" y="2889250"/>
              <a:ext cx="4762" cy="14208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99"/>
            <p:cNvSpPr>
              <a:spLocks noChangeShapeType="1"/>
            </p:cNvSpPr>
            <p:nvPr/>
          </p:nvSpPr>
          <p:spPr bwMode="auto">
            <a:xfrm>
              <a:off x="2041525" y="3627437"/>
              <a:ext cx="1588" cy="7667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>
              <a:off x="2041525" y="4394200"/>
              <a:ext cx="3719513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5938838" y="2767012"/>
              <a:ext cx="244475" cy="219075"/>
            </a:xfrm>
            <a:prstGeom prst="rect">
              <a:avLst/>
            </a:prstGeom>
            <a:solidFill>
              <a:srgbClr val="00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AutoShape 102"/>
            <p:cNvSpPr>
              <a:spLocks/>
            </p:cNvSpPr>
            <p:nvPr/>
          </p:nvSpPr>
          <p:spPr bwMode="auto">
            <a:xfrm>
              <a:off x="5761038" y="2546350"/>
              <a:ext cx="177800" cy="439737"/>
            </a:xfrm>
            <a:prstGeom prst="leftBrace">
              <a:avLst>
                <a:gd name="adj1" fmla="val 20610"/>
                <a:gd name="adj2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 flipV="1">
              <a:off x="5761038" y="2784475"/>
              <a:ext cx="1587" cy="16160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 flipV="1">
              <a:off x="7462838" y="2889250"/>
              <a:ext cx="1587" cy="16017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>
              <a:off x="2332038" y="3943350"/>
              <a:ext cx="1587" cy="5413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>
              <a:off x="2332038" y="4468812"/>
              <a:ext cx="5143500" cy="158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Content Placeholder 132"/>
          <p:cNvSpPr>
            <a:spLocks noGrp="1"/>
          </p:cNvSpPr>
          <p:nvPr>
            <p:ph idx="1"/>
          </p:nvPr>
        </p:nvSpPr>
        <p:spPr>
          <a:xfrm>
            <a:off x="685800" y="2209800"/>
            <a:ext cx="7727950" cy="4114800"/>
          </a:xfrm>
        </p:spPr>
        <p:txBody>
          <a:bodyPr/>
          <a:lstStyle/>
          <a:p>
            <a:r>
              <a:rPr lang="en-US" b="0" dirty="0" smtClean="0"/>
              <a:t>Break into smaller tasks and remove dependencies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pPr>
              <a:buNone/>
            </a:pPr>
            <a:endParaRPr lang="en-US" sz="2000" b="0" dirty="0" smtClean="0"/>
          </a:p>
          <a:p>
            <a:pPr>
              <a:buNone/>
            </a:pPr>
            <a:r>
              <a:rPr lang="en-US" sz="2000" b="0" dirty="0" smtClean="0"/>
              <a:t>* LU does block pair wise pivoting</a:t>
            </a:r>
          </a:p>
          <a:p>
            <a:pPr>
              <a:buNone/>
            </a:pPr>
            <a:endParaRPr lang="en-US" b="0" dirty="0" smtClean="0"/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4231"/>
            <a:ext cx="4343400" cy="1261769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 bwMode="auto">
          <a:xfrm>
            <a:off x="736600" y="4724400"/>
            <a:ext cx="304800" cy="1143000"/>
          </a:xfrm>
          <a:prstGeom prst="rect">
            <a:avLst/>
          </a:prstGeom>
          <a:solidFill>
            <a:schemeClr val="bg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136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0" tIns="44280" rIns="90360" bIns="44280" numCol="1" anchor="b" anchorCtr="0" compatLnSpc="1">
            <a:prstTxWarp prst="textNoShape">
              <a:avLst/>
            </a:prstTxWarp>
          </a:bodyPr>
          <a:lstStyle/>
          <a:p>
            <a:pPr lvl="0" defTabSz="457200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Parallel Tasks in </a:t>
            </a:r>
            <a:r>
              <a:rPr lang="en-US" sz="4400" dirty="0" smtClean="0"/>
              <a:t>LU/LL</a:t>
            </a:r>
            <a:r>
              <a:rPr lang="en-US" sz="4400" baseline="30000" dirty="0" smtClean="0"/>
              <a:t>T</a:t>
            </a:r>
            <a:r>
              <a:rPr lang="en-US" sz="4400" dirty="0" smtClean="0"/>
              <a:t>/QR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36"/>
          <p:cNvGrpSpPr/>
          <p:nvPr/>
        </p:nvGrpSpPr>
        <p:grpSpPr>
          <a:xfrm>
            <a:off x="6781800" y="3581400"/>
            <a:ext cx="2309813" cy="3124200"/>
            <a:chOff x="6781800" y="3581400"/>
            <a:chExt cx="2309813" cy="3124200"/>
          </a:xfrm>
        </p:grpSpPr>
        <p:sp>
          <p:nvSpPr>
            <p:cNvPr id="138" name="Line 68"/>
            <p:cNvSpPr>
              <a:spLocks noChangeShapeType="1"/>
            </p:cNvSpPr>
            <p:nvPr/>
          </p:nvSpPr>
          <p:spPr bwMode="auto">
            <a:xfrm>
              <a:off x="7034213" y="3703638"/>
              <a:ext cx="295275" cy="247650"/>
            </a:xfrm>
            <a:prstGeom prst="line">
              <a:avLst/>
            </a:prstGeom>
            <a:noFill/>
            <a:ln w="90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69"/>
            <p:cNvSpPr>
              <a:spLocks noChangeShapeType="1"/>
            </p:cNvSpPr>
            <p:nvPr/>
          </p:nvSpPr>
          <p:spPr bwMode="auto">
            <a:xfrm>
              <a:off x="8426450" y="4105275"/>
              <a:ext cx="1588" cy="554038"/>
            </a:xfrm>
            <a:prstGeom prst="line">
              <a:avLst/>
            </a:prstGeom>
            <a:noFill/>
            <a:ln w="9000">
              <a:solidFill>
                <a:srgbClr val="ACB8B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70"/>
            <p:cNvSpPr>
              <a:spLocks noChangeShapeType="1"/>
            </p:cNvSpPr>
            <p:nvPr/>
          </p:nvSpPr>
          <p:spPr bwMode="auto">
            <a:xfrm>
              <a:off x="8426450" y="4843463"/>
              <a:ext cx="1588" cy="554038"/>
            </a:xfrm>
            <a:prstGeom prst="line">
              <a:avLst/>
            </a:prstGeom>
            <a:noFill/>
            <a:ln w="9000">
              <a:solidFill>
                <a:srgbClr val="ACB8B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71"/>
            <p:cNvSpPr>
              <a:spLocks noChangeShapeType="1"/>
            </p:cNvSpPr>
            <p:nvPr/>
          </p:nvSpPr>
          <p:spPr bwMode="auto">
            <a:xfrm>
              <a:off x="8426450" y="5581650"/>
              <a:ext cx="1588" cy="215900"/>
            </a:xfrm>
            <a:prstGeom prst="line">
              <a:avLst/>
            </a:prstGeom>
            <a:noFill/>
            <a:ln w="90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72"/>
            <p:cNvSpPr>
              <a:spLocks noChangeShapeType="1"/>
            </p:cNvSpPr>
            <p:nvPr/>
          </p:nvSpPr>
          <p:spPr bwMode="auto">
            <a:xfrm>
              <a:off x="7415213" y="4105275"/>
              <a:ext cx="1588" cy="215900"/>
            </a:xfrm>
            <a:prstGeom prst="line">
              <a:avLst/>
            </a:prstGeom>
            <a:noFill/>
            <a:ln w="90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73"/>
            <p:cNvSpPr>
              <a:spLocks noChangeShapeType="1"/>
            </p:cNvSpPr>
            <p:nvPr/>
          </p:nvSpPr>
          <p:spPr bwMode="auto">
            <a:xfrm>
              <a:off x="7920038" y="4843463"/>
              <a:ext cx="1588" cy="214313"/>
            </a:xfrm>
            <a:prstGeom prst="line">
              <a:avLst/>
            </a:prstGeom>
            <a:noFill/>
            <a:ln w="90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74"/>
            <p:cNvSpPr>
              <a:spLocks noChangeShapeType="1"/>
            </p:cNvSpPr>
            <p:nvPr/>
          </p:nvSpPr>
          <p:spPr bwMode="auto">
            <a:xfrm>
              <a:off x="7920038" y="4105275"/>
              <a:ext cx="1588" cy="554038"/>
            </a:xfrm>
            <a:prstGeom prst="line">
              <a:avLst/>
            </a:prstGeom>
            <a:noFill/>
            <a:ln w="9000">
              <a:solidFill>
                <a:srgbClr val="ACB8B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75"/>
            <p:cNvSpPr>
              <a:spLocks noChangeShapeType="1"/>
            </p:cNvSpPr>
            <p:nvPr/>
          </p:nvSpPr>
          <p:spPr bwMode="auto">
            <a:xfrm>
              <a:off x="7034213" y="3703638"/>
              <a:ext cx="801688" cy="247650"/>
            </a:xfrm>
            <a:prstGeom prst="line">
              <a:avLst/>
            </a:prstGeom>
            <a:noFill/>
            <a:ln w="9000">
              <a:solidFill>
                <a:srgbClr val="ACB8B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76"/>
            <p:cNvSpPr>
              <a:spLocks noChangeShapeType="1"/>
            </p:cNvSpPr>
            <p:nvPr/>
          </p:nvSpPr>
          <p:spPr bwMode="auto">
            <a:xfrm>
              <a:off x="7034213" y="3703638"/>
              <a:ext cx="1392238" cy="204788"/>
            </a:xfrm>
            <a:prstGeom prst="line">
              <a:avLst/>
            </a:prstGeom>
            <a:noFill/>
            <a:ln w="9000">
              <a:solidFill>
                <a:srgbClr val="ACB8B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77"/>
            <p:cNvSpPr>
              <a:spLocks noChangeShapeType="1"/>
            </p:cNvSpPr>
            <p:nvPr/>
          </p:nvSpPr>
          <p:spPr bwMode="auto">
            <a:xfrm>
              <a:off x="7540625" y="4443413"/>
              <a:ext cx="295275" cy="246063"/>
            </a:xfrm>
            <a:prstGeom prst="line">
              <a:avLst/>
            </a:prstGeom>
            <a:noFill/>
            <a:ln w="90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78"/>
            <p:cNvSpPr>
              <a:spLocks noChangeShapeType="1"/>
            </p:cNvSpPr>
            <p:nvPr/>
          </p:nvSpPr>
          <p:spPr bwMode="auto">
            <a:xfrm>
              <a:off x="7540625" y="4443413"/>
              <a:ext cx="801688" cy="246063"/>
            </a:xfrm>
            <a:prstGeom prst="line">
              <a:avLst/>
            </a:prstGeom>
            <a:noFill/>
            <a:ln w="9000">
              <a:solidFill>
                <a:srgbClr val="ACB8B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79"/>
            <p:cNvSpPr>
              <a:spLocks noChangeShapeType="1"/>
            </p:cNvSpPr>
            <p:nvPr/>
          </p:nvSpPr>
          <p:spPr bwMode="auto">
            <a:xfrm>
              <a:off x="8047038" y="5181600"/>
              <a:ext cx="295275" cy="246063"/>
            </a:xfrm>
            <a:prstGeom prst="line">
              <a:avLst/>
            </a:prstGeom>
            <a:noFill/>
            <a:ln w="90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Oval 80"/>
            <p:cNvSpPr>
              <a:spLocks/>
            </p:cNvSpPr>
            <p:nvPr/>
          </p:nvSpPr>
          <p:spPr bwMode="auto">
            <a:xfrm>
              <a:off x="6781800" y="3581400"/>
              <a:ext cx="252413" cy="185738"/>
            </a:xfrm>
            <a:prstGeom prst="ellipse">
              <a:avLst/>
            </a:prstGeom>
            <a:solidFill>
              <a:srgbClr val="9966CC"/>
            </a:solidFill>
            <a:ln w="90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81"/>
            <p:cNvSpPr>
              <a:spLocks/>
            </p:cNvSpPr>
            <p:nvPr/>
          </p:nvSpPr>
          <p:spPr bwMode="auto">
            <a:xfrm>
              <a:off x="7288213" y="4319588"/>
              <a:ext cx="252413" cy="185738"/>
            </a:xfrm>
            <a:prstGeom prst="ellipse">
              <a:avLst/>
            </a:prstGeom>
            <a:solidFill>
              <a:srgbClr val="9966CC"/>
            </a:solidFill>
            <a:ln w="90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82"/>
            <p:cNvSpPr>
              <a:spLocks/>
            </p:cNvSpPr>
            <p:nvPr/>
          </p:nvSpPr>
          <p:spPr bwMode="auto">
            <a:xfrm>
              <a:off x="7794625" y="5059363"/>
              <a:ext cx="252413" cy="185738"/>
            </a:xfrm>
            <a:prstGeom prst="ellipse">
              <a:avLst/>
            </a:prstGeom>
            <a:solidFill>
              <a:srgbClr val="9966CC"/>
            </a:solidFill>
            <a:ln w="90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83"/>
            <p:cNvSpPr>
              <a:spLocks/>
            </p:cNvSpPr>
            <p:nvPr/>
          </p:nvSpPr>
          <p:spPr bwMode="auto">
            <a:xfrm>
              <a:off x="8301038" y="5797550"/>
              <a:ext cx="252413" cy="184150"/>
            </a:xfrm>
            <a:prstGeom prst="ellipse">
              <a:avLst/>
            </a:prstGeom>
            <a:solidFill>
              <a:srgbClr val="9966CC"/>
            </a:solidFill>
            <a:ln w="90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84"/>
            <p:cNvSpPr>
              <a:spLocks/>
            </p:cNvSpPr>
            <p:nvPr/>
          </p:nvSpPr>
          <p:spPr bwMode="auto">
            <a:xfrm>
              <a:off x="7288213" y="3919538"/>
              <a:ext cx="252413" cy="185738"/>
            </a:xfrm>
            <a:prstGeom prst="ellipse">
              <a:avLst/>
            </a:prstGeom>
            <a:solidFill>
              <a:srgbClr val="0099FF"/>
            </a:solidFill>
            <a:ln w="90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85"/>
            <p:cNvSpPr>
              <a:spLocks/>
            </p:cNvSpPr>
            <p:nvPr/>
          </p:nvSpPr>
          <p:spPr bwMode="auto">
            <a:xfrm>
              <a:off x="7794625" y="4657725"/>
              <a:ext cx="252413" cy="185738"/>
            </a:xfrm>
            <a:prstGeom prst="ellipse">
              <a:avLst/>
            </a:prstGeom>
            <a:solidFill>
              <a:srgbClr val="0099FF"/>
            </a:solidFill>
            <a:ln w="90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86"/>
            <p:cNvSpPr>
              <a:spLocks/>
            </p:cNvSpPr>
            <p:nvPr/>
          </p:nvSpPr>
          <p:spPr bwMode="auto">
            <a:xfrm>
              <a:off x="8301038" y="5397500"/>
              <a:ext cx="252413" cy="184150"/>
            </a:xfrm>
            <a:prstGeom prst="ellipse">
              <a:avLst/>
            </a:prstGeom>
            <a:solidFill>
              <a:srgbClr val="0099FF"/>
            </a:solidFill>
            <a:ln w="90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87"/>
            <p:cNvSpPr>
              <a:spLocks/>
            </p:cNvSpPr>
            <p:nvPr/>
          </p:nvSpPr>
          <p:spPr bwMode="auto">
            <a:xfrm>
              <a:off x="8301038" y="4657725"/>
              <a:ext cx="252413" cy="185738"/>
            </a:xfrm>
            <a:prstGeom prst="ellipse">
              <a:avLst/>
            </a:prstGeom>
            <a:solidFill>
              <a:srgbClr val="0099FF"/>
            </a:solidFill>
            <a:ln w="90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88"/>
            <p:cNvSpPr>
              <a:spLocks/>
            </p:cNvSpPr>
            <p:nvPr/>
          </p:nvSpPr>
          <p:spPr bwMode="auto">
            <a:xfrm>
              <a:off x="7794625" y="3919538"/>
              <a:ext cx="252413" cy="185738"/>
            </a:xfrm>
            <a:prstGeom prst="ellipse">
              <a:avLst/>
            </a:prstGeom>
            <a:solidFill>
              <a:srgbClr val="0099FF"/>
            </a:solidFill>
            <a:ln w="90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89"/>
            <p:cNvSpPr>
              <a:spLocks/>
            </p:cNvSpPr>
            <p:nvPr/>
          </p:nvSpPr>
          <p:spPr bwMode="auto">
            <a:xfrm>
              <a:off x="8301038" y="3919538"/>
              <a:ext cx="252413" cy="185738"/>
            </a:xfrm>
            <a:prstGeom prst="ellipse">
              <a:avLst/>
            </a:prstGeom>
            <a:solidFill>
              <a:srgbClr val="0099FF"/>
            </a:solidFill>
            <a:ln w="90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89"/>
            <p:cNvSpPr>
              <a:spLocks/>
            </p:cNvSpPr>
            <p:nvPr/>
          </p:nvSpPr>
          <p:spPr bwMode="auto">
            <a:xfrm>
              <a:off x="8815387" y="3929062"/>
              <a:ext cx="252413" cy="185738"/>
            </a:xfrm>
            <a:prstGeom prst="ellipse">
              <a:avLst/>
            </a:prstGeom>
            <a:solidFill>
              <a:srgbClr val="0099FF"/>
            </a:solidFill>
            <a:ln w="90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89"/>
            <p:cNvSpPr>
              <a:spLocks/>
            </p:cNvSpPr>
            <p:nvPr/>
          </p:nvSpPr>
          <p:spPr bwMode="auto">
            <a:xfrm>
              <a:off x="8815387" y="4648200"/>
              <a:ext cx="252413" cy="185738"/>
            </a:xfrm>
            <a:prstGeom prst="ellipse">
              <a:avLst/>
            </a:prstGeom>
            <a:solidFill>
              <a:srgbClr val="0099FF"/>
            </a:solidFill>
            <a:ln w="90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89"/>
            <p:cNvSpPr>
              <a:spLocks/>
            </p:cNvSpPr>
            <p:nvPr/>
          </p:nvSpPr>
          <p:spPr bwMode="auto">
            <a:xfrm>
              <a:off x="8815387" y="5376862"/>
              <a:ext cx="252413" cy="185738"/>
            </a:xfrm>
            <a:prstGeom prst="ellipse">
              <a:avLst/>
            </a:prstGeom>
            <a:solidFill>
              <a:srgbClr val="0099FF"/>
            </a:solidFill>
            <a:ln w="90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89"/>
            <p:cNvSpPr>
              <a:spLocks/>
            </p:cNvSpPr>
            <p:nvPr/>
          </p:nvSpPr>
          <p:spPr bwMode="auto">
            <a:xfrm>
              <a:off x="8839200" y="6121400"/>
              <a:ext cx="252413" cy="185738"/>
            </a:xfrm>
            <a:prstGeom prst="ellipse">
              <a:avLst/>
            </a:prstGeom>
            <a:solidFill>
              <a:srgbClr val="0099FF"/>
            </a:solidFill>
            <a:ln w="90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83"/>
            <p:cNvSpPr>
              <a:spLocks/>
            </p:cNvSpPr>
            <p:nvPr/>
          </p:nvSpPr>
          <p:spPr bwMode="auto">
            <a:xfrm>
              <a:off x="8815387" y="6521450"/>
              <a:ext cx="252413" cy="184150"/>
            </a:xfrm>
            <a:prstGeom prst="ellipse">
              <a:avLst/>
            </a:prstGeom>
            <a:solidFill>
              <a:srgbClr val="9966CC"/>
            </a:solidFill>
            <a:ln w="90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71"/>
            <p:cNvSpPr>
              <a:spLocks noChangeShapeType="1"/>
            </p:cNvSpPr>
            <p:nvPr/>
          </p:nvSpPr>
          <p:spPr bwMode="auto">
            <a:xfrm>
              <a:off x="8953500" y="6299200"/>
              <a:ext cx="1588" cy="215900"/>
            </a:xfrm>
            <a:prstGeom prst="line">
              <a:avLst/>
            </a:prstGeom>
            <a:noFill/>
            <a:ln w="90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79"/>
            <p:cNvSpPr>
              <a:spLocks noChangeShapeType="1"/>
            </p:cNvSpPr>
            <p:nvPr/>
          </p:nvSpPr>
          <p:spPr bwMode="auto">
            <a:xfrm>
              <a:off x="8543925" y="5964237"/>
              <a:ext cx="295275" cy="246063"/>
            </a:xfrm>
            <a:prstGeom prst="line">
              <a:avLst/>
            </a:prstGeom>
            <a:noFill/>
            <a:ln w="90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70"/>
            <p:cNvSpPr>
              <a:spLocks noChangeShapeType="1"/>
            </p:cNvSpPr>
            <p:nvPr/>
          </p:nvSpPr>
          <p:spPr bwMode="auto">
            <a:xfrm>
              <a:off x="8939212" y="4843462"/>
              <a:ext cx="1588" cy="554038"/>
            </a:xfrm>
            <a:prstGeom prst="line">
              <a:avLst/>
            </a:prstGeom>
            <a:noFill/>
            <a:ln w="9000">
              <a:solidFill>
                <a:srgbClr val="ACB8B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70"/>
            <p:cNvSpPr>
              <a:spLocks noChangeShapeType="1"/>
            </p:cNvSpPr>
            <p:nvPr/>
          </p:nvSpPr>
          <p:spPr bwMode="auto">
            <a:xfrm>
              <a:off x="8939212" y="4094162"/>
              <a:ext cx="1588" cy="554038"/>
            </a:xfrm>
            <a:prstGeom prst="line">
              <a:avLst/>
            </a:prstGeom>
            <a:noFill/>
            <a:ln w="9000">
              <a:solidFill>
                <a:srgbClr val="ACB8B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76"/>
            <p:cNvSpPr>
              <a:spLocks noChangeShapeType="1"/>
            </p:cNvSpPr>
            <p:nvPr/>
          </p:nvSpPr>
          <p:spPr bwMode="auto">
            <a:xfrm>
              <a:off x="7086600" y="3733800"/>
              <a:ext cx="1828800" cy="177800"/>
            </a:xfrm>
            <a:prstGeom prst="line">
              <a:avLst/>
            </a:prstGeom>
            <a:noFill/>
            <a:ln w="9000">
              <a:solidFill>
                <a:srgbClr val="ACB8B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78"/>
            <p:cNvSpPr>
              <a:spLocks noChangeShapeType="1"/>
            </p:cNvSpPr>
            <p:nvPr/>
          </p:nvSpPr>
          <p:spPr bwMode="auto">
            <a:xfrm>
              <a:off x="7543800" y="4419601"/>
              <a:ext cx="1371600" cy="228600"/>
            </a:xfrm>
            <a:prstGeom prst="line">
              <a:avLst/>
            </a:prstGeom>
            <a:noFill/>
            <a:ln w="9000">
              <a:solidFill>
                <a:srgbClr val="ACB8B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78"/>
            <p:cNvSpPr>
              <a:spLocks noChangeShapeType="1"/>
            </p:cNvSpPr>
            <p:nvPr/>
          </p:nvSpPr>
          <p:spPr bwMode="auto">
            <a:xfrm>
              <a:off x="8024812" y="5176837"/>
              <a:ext cx="801688" cy="246063"/>
            </a:xfrm>
            <a:prstGeom prst="line">
              <a:avLst/>
            </a:prstGeom>
            <a:noFill/>
            <a:ln w="9000">
              <a:solidFill>
                <a:srgbClr val="ACB8B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70"/>
            <p:cNvSpPr>
              <a:spLocks noChangeShapeType="1"/>
            </p:cNvSpPr>
            <p:nvPr/>
          </p:nvSpPr>
          <p:spPr bwMode="auto">
            <a:xfrm>
              <a:off x="8940800" y="5554662"/>
              <a:ext cx="1588" cy="554038"/>
            </a:xfrm>
            <a:prstGeom prst="line">
              <a:avLst/>
            </a:prstGeom>
            <a:noFill/>
            <a:ln w="9000">
              <a:solidFill>
                <a:srgbClr val="ACB8B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29675" cy="5867400"/>
          </a:xfrm>
        </p:spPr>
        <p:txBody>
          <a:bodyPr rIns="130174"/>
          <a:lstStyle/>
          <a:p>
            <a:pPr marL="0" indent="0" eaLnBrk="1" hangingPunct="1"/>
            <a:r>
              <a:rPr lang="en-US" sz="2400" dirty="0" smtClean="0"/>
              <a:t>Objectives</a:t>
            </a:r>
          </a:p>
          <a:p>
            <a:pPr marL="781050" lvl="1" eaLnBrk="1" hangingPunct="1"/>
            <a:r>
              <a:rPr lang="en-US" sz="2000" dirty="0"/>
              <a:t>H</a:t>
            </a:r>
            <a:r>
              <a:rPr lang="en-US" sz="2000" dirty="0" smtClean="0"/>
              <a:t>igh </a:t>
            </a:r>
            <a:r>
              <a:rPr lang="en-US" sz="2000" dirty="0"/>
              <a:t>utilization of each core</a:t>
            </a:r>
            <a:endParaRPr lang="en-US" sz="2000" dirty="0" smtClean="0"/>
          </a:p>
          <a:p>
            <a:pPr marL="781050" lvl="1" eaLnBrk="1" hangingPunct="1"/>
            <a:r>
              <a:rPr lang="en-US" sz="2000" dirty="0"/>
              <a:t>S</a:t>
            </a:r>
            <a:r>
              <a:rPr lang="en-US" sz="2000" dirty="0" smtClean="0"/>
              <a:t>caling </a:t>
            </a:r>
            <a:r>
              <a:rPr lang="en-US" sz="2000" dirty="0"/>
              <a:t>to large number of cores</a:t>
            </a:r>
            <a:endParaRPr lang="en-US" sz="2000" dirty="0" smtClean="0"/>
          </a:p>
          <a:p>
            <a:pPr marL="781050" lvl="1" eaLnBrk="1" hangingPunct="1"/>
            <a:r>
              <a:rPr lang="en-US" sz="2000" dirty="0"/>
              <a:t>S</a:t>
            </a:r>
            <a:r>
              <a:rPr lang="en-US" sz="2000" dirty="0" smtClean="0"/>
              <a:t>hared </a:t>
            </a:r>
            <a:r>
              <a:rPr lang="en-US" sz="2000" dirty="0"/>
              <a:t>or distributed memory</a:t>
            </a:r>
          </a:p>
          <a:p>
            <a:pPr marL="0" indent="0" eaLnBrk="1" hangingPunct="1"/>
            <a:r>
              <a:rPr lang="en-US" sz="2400" dirty="0"/>
              <a:t>Methodology</a:t>
            </a:r>
            <a:endParaRPr lang="en-US" sz="2400" dirty="0" smtClean="0"/>
          </a:p>
          <a:p>
            <a:pPr marL="781050" lvl="1" eaLnBrk="1" hangingPunct="1"/>
            <a:r>
              <a:rPr lang="en-US" sz="2000" dirty="0" smtClean="0"/>
              <a:t>Dynamic DAG </a:t>
            </a:r>
            <a:r>
              <a:rPr lang="en-US" sz="2000" dirty="0"/>
              <a:t>scheduling</a:t>
            </a:r>
            <a:endParaRPr lang="en-US" sz="2000" dirty="0" smtClean="0"/>
          </a:p>
          <a:p>
            <a:pPr marL="781050" lvl="1" eaLnBrk="1" hangingPunct="1"/>
            <a:r>
              <a:rPr lang="en-US" sz="2000" dirty="0"/>
              <a:t>E</a:t>
            </a:r>
            <a:r>
              <a:rPr lang="en-US" sz="2000" dirty="0" smtClean="0"/>
              <a:t>xplicit </a:t>
            </a:r>
            <a:r>
              <a:rPr lang="en-US" sz="2000" dirty="0"/>
              <a:t>parallelism</a:t>
            </a:r>
            <a:endParaRPr lang="en-US" sz="2000" dirty="0" smtClean="0"/>
          </a:p>
          <a:p>
            <a:pPr marL="781050" lvl="1" eaLnBrk="1" hangingPunct="1"/>
            <a:r>
              <a:rPr lang="en-US" sz="2000" dirty="0"/>
              <a:t>I</a:t>
            </a:r>
            <a:r>
              <a:rPr lang="en-US" sz="2000" dirty="0" smtClean="0"/>
              <a:t>mplicit communication</a:t>
            </a:r>
          </a:p>
          <a:p>
            <a:pPr marL="781050" lvl="1" eaLnBrk="1" hangingPunct="1"/>
            <a:r>
              <a:rPr lang="en-US" sz="2000" dirty="0" smtClean="0"/>
              <a:t>Fine granularity / block data layout</a:t>
            </a:r>
          </a:p>
          <a:p>
            <a:pPr marL="0" indent="0" eaLnBrk="1" hangingPunct="1"/>
            <a:r>
              <a:rPr lang="en-US" sz="2400" dirty="0"/>
              <a:t>Arbitrary DAG with</a:t>
            </a:r>
            <a:r>
              <a:rPr lang="en-US" sz="2400" dirty="0" smtClean="0"/>
              <a:t> dynamic </a:t>
            </a:r>
            <a:r>
              <a:rPr lang="en-US" sz="2400" dirty="0"/>
              <a:t>scheduling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8362950" y="6502400"/>
            <a:ext cx="3127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fld id="{7EB44421-5149-7B4E-AC19-09721C7810F0}" type="slidenum">
              <a:rPr lang="en-US" sz="1400">
                <a:solidFill>
                  <a:srgbClr val="13346B"/>
                </a:solidFill>
                <a:ea typeface="Arial" pitchFamily="-65" charset="0"/>
                <a:cs typeface="Arial" pitchFamily="-65" charset="0"/>
              </a:rPr>
              <a:pPr algn="ctr"/>
              <a:t>17</a:t>
            </a:fld>
            <a:endParaRPr lang="en-US" sz="1400">
              <a:solidFill>
                <a:srgbClr val="13346B"/>
              </a:solidFill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273800" y="1431925"/>
            <a:ext cx="2833688" cy="4983163"/>
            <a:chOff x="0" y="0"/>
            <a:chExt cx="1785" cy="313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16" y="0"/>
              <a:ext cx="307" cy="228"/>
              <a:chOff x="0" y="0"/>
              <a:chExt cx="307" cy="228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307" cy="224"/>
                <a:chOff x="0" y="0"/>
                <a:chExt cx="307" cy="224"/>
              </a:xfrm>
            </p:grpSpPr>
            <p:sp>
              <p:nvSpPr>
                <p:cNvPr id="20845" name="AutoShape 14"/>
                <p:cNvSpPr>
                  <a:spLocks/>
                </p:cNvSpPr>
                <p:nvPr/>
              </p:nvSpPr>
              <p:spPr bwMode="auto">
                <a:xfrm>
                  <a:off x="0" y="31"/>
                  <a:ext cx="307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50" y="21600"/>
                        <a:pt x="10789" y="21600"/>
                      </a:cubicBezTo>
                      <a:cubicBezTo>
                        <a:pt x="4838" y="21600"/>
                        <a:pt x="0" y="16754"/>
                        <a:pt x="0" y="10800"/>
                      </a:cubicBezTo>
                      <a:cubicBezTo>
                        <a:pt x="0" y="4823"/>
                        <a:pt x="4838" y="0"/>
                        <a:pt x="10789" y="0"/>
                      </a:cubicBezTo>
                      <a:cubicBezTo>
                        <a:pt x="16750" y="0"/>
                        <a:pt x="21600" y="4823"/>
                        <a:pt x="21600" y="10800"/>
                      </a:cubicBezTo>
                    </a:path>
                  </a:pathLst>
                </a:custGeom>
                <a:solidFill>
                  <a:srgbClr val="4488AA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46" name="Rectangle 15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64" y="4"/>
                <a:ext cx="181" cy="224"/>
                <a:chOff x="0" y="0"/>
                <a:chExt cx="181" cy="224"/>
              </a:xfrm>
            </p:grpSpPr>
            <p:sp>
              <p:nvSpPr>
                <p:cNvPr id="20843" name="AutoShape 17"/>
                <p:cNvSpPr>
                  <a:spLocks/>
                </p:cNvSpPr>
                <p:nvPr/>
              </p:nvSpPr>
              <p:spPr bwMode="auto">
                <a:xfrm>
                  <a:off x="0" y="90"/>
                  <a:ext cx="181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758" y="6524"/>
                      </a:moveTo>
                      <a:cubicBezTo>
                        <a:pt x="2758" y="5642"/>
                        <a:pt x="2739" y="4937"/>
                        <a:pt x="2700" y="4320"/>
                      </a:cubicBezTo>
                      <a:cubicBezTo>
                        <a:pt x="2661" y="3703"/>
                        <a:pt x="2583" y="3262"/>
                        <a:pt x="2506" y="2821"/>
                      </a:cubicBezTo>
                      <a:cubicBezTo>
                        <a:pt x="2409" y="2380"/>
                        <a:pt x="2292" y="2204"/>
                        <a:pt x="2137" y="2028"/>
                      </a:cubicBezTo>
                      <a:cubicBezTo>
                        <a:pt x="2001" y="1763"/>
                        <a:pt x="1826" y="1675"/>
                        <a:pt x="1593" y="1675"/>
                      </a:cubicBezTo>
                      <a:lnTo>
                        <a:pt x="1263" y="1675"/>
                      </a:lnTo>
                      <a:lnTo>
                        <a:pt x="1263" y="11638"/>
                      </a:lnTo>
                      <a:lnTo>
                        <a:pt x="1612" y="11638"/>
                      </a:lnTo>
                      <a:cubicBezTo>
                        <a:pt x="1826" y="11638"/>
                        <a:pt x="2020" y="11549"/>
                        <a:pt x="2156" y="11285"/>
                      </a:cubicBezTo>
                      <a:cubicBezTo>
                        <a:pt x="2312" y="11020"/>
                        <a:pt x="2428" y="10756"/>
                        <a:pt x="2525" y="10227"/>
                      </a:cubicBezTo>
                      <a:cubicBezTo>
                        <a:pt x="2603" y="9786"/>
                        <a:pt x="2661" y="9257"/>
                        <a:pt x="2700" y="8640"/>
                      </a:cubicBezTo>
                      <a:cubicBezTo>
                        <a:pt x="2739" y="8023"/>
                        <a:pt x="2758" y="7318"/>
                        <a:pt x="2758" y="6524"/>
                      </a:cubicBezTo>
                      <a:close/>
                      <a:moveTo>
                        <a:pt x="1263" y="13048"/>
                      </a:moveTo>
                      <a:lnTo>
                        <a:pt x="1263" y="20013"/>
                      </a:lnTo>
                      <a:lnTo>
                        <a:pt x="2001" y="20454"/>
                      </a:lnTo>
                      <a:lnTo>
                        <a:pt x="2001" y="21336"/>
                      </a:lnTo>
                      <a:lnTo>
                        <a:pt x="39" y="21336"/>
                      </a:lnTo>
                      <a:lnTo>
                        <a:pt x="39" y="20454"/>
                      </a:lnTo>
                      <a:lnTo>
                        <a:pt x="583" y="20013"/>
                      </a:lnTo>
                      <a:lnTo>
                        <a:pt x="583" y="1499"/>
                      </a:lnTo>
                      <a:lnTo>
                        <a:pt x="0" y="1058"/>
                      </a:lnTo>
                      <a:lnTo>
                        <a:pt x="0" y="264"/>
                      </a:lnTo>
                      <a:lnTo>
                        <a:pt x="1748" y="264"/>
                      </a:lnTo>
                      <a:cubicBezTo>
                        <a:pt x="2078" y="264"/>
                        <a:pt x="2350" y="441"/>
                        <a:pt x="2564" y="793"/>
                      </a:cubicBezTo>
                      <a:cubicBezTo>
                        <a:pt x="2778" y="1058"/>
                        <a:pt x="2953" y="1499"/>
                        <a:pt x="3088" y="2028"/>
                      </a:cubicBezTo>
                      <a:cubicBezTo>
                        <a:pt x="3224" y="2645"/>
                        <a:pt x="3322" y="3262"/>
                        <a:pt x="3360" y="4056"/>
                      </a:cubicBezTo>
                      <a:cubicBezTo>
                        <a:pt x="3419" y="4849"/>
                        <a:pt x="3458" y="5642"/>
                        <a:pt x="3458" y="6436"/>
                      </a:cubicBezTo>
                      <a:cubicBezTo>
                        <a:pt x="3458" y="7318"/>
                        <a:pt x="3419" y="8199"/>
                        <a:pt x="3360" y="8993"/>
                      </a:cubicBezTo>
                      <a:cubicBezTo>
                        <a:pt x="3322" y="9786"/>
                        <a:pt x="3224" y="10403"/>
                        <a:pt x="3088" y="11020"/>
                      </a:cubicBezTo>
                      <a:cubicBezTo>
                        <a:pt x="2972" y="11638"/>
                        <a:pt x="2797" y="12167"/>
                        <a:pt x="2564" y="12519"/>
                      </a:cubicBezTo>
                      <a:cubicBezTo>
                        <a:pt x="2370" y="12872"/>
                        <a:pt x="2098" y="13048"/>
                        <a:pt x="1768" y="13048"/>
                      </a:cubicBezTo>
                      <a:lnTo>
                        <a:pt x="1263" y="13048"/>
                      </a:lnTo>
                      <a:close/>
                      <a:moveTo>
                        <a:pt x="4740" y="10756"/>
                      </a:moveTo>
                      <a:cubicBezTo>
                        <a:pt x="4740" y="12167"/>
                        <a:pt x="4778" y="13577"/>
                        <a:pt x="4817" y="14723"/>
                      </a:cubicBezTo>
                      <a:cubicBezTo>
                        <a:pt x="4856" y="15958"/>
                        <a:pt x="4953" y="16927"/>
                        <a:pt x="5070" y="17721"/>
                      </a:cubicBezTo>
                      <a:cubicBezTo>
                        <a:pt x="5186" y="18514"/>
                        <a:pt x="5342" y="19220"/>
                        <a:pt x="5536" y="19660"/>
                      </a:cubicBezTo>
                      <a:cubicBezTo>
                        <a:pt x="5750" y="20189"/>
                        <a:pt x="5983" y="20366"/>
                        <a:pt x="6294" y="20366"/>
                      </a:cubicBezTo>
                      <a:cubicBezTo>
                        <a:pt x="6585" y="20366"/>
                        <a:pt x="6837" y="20189"/>
                        <a:pt x="7032" y="19660"/>
                      </a:cubicBezTo>
                      <a:cubicBezTo>
                        <a:pt x="7245" y="19220"/>
                        <a:pt x="7381" y="18514"/>
                        <a:pt x="7517" y="17721"/>
                      </a:cubicBezTo>
                      <a:cubicBezTo>
                        <a:pt x="7634" y="16927"/>
                        <a:pt x="7712" y="15958"/>
                        <a:pt x="7770" y="14723"/>
                      </a:cubicBezTo>
                      <a:cubicBezTo>
                        <a:pt x="7809" y="13577"/>
                        <a:pt x="7828" y="12167"/>
                        <a:pt x="7828" y="10756"/>
                      </a:cubicBezTo>
                      <a:cubicBezTo>
                        <a:pt x="7828" y="9345"/>
                        <a:pt x="7809" y="8023"/>
                        <a:pt x="7770" y="6789"/>
                      </a:cubicBezTo>
                      <a:cubicBezTo>
                        <a:pt x="7712" y="5642"/>
                        <a:pt x="7634" y="4673"/>
                        <a:pt x="7517" y="3791"/>
                      </a:cubicBezTo>
                      <a:cubicBezTo>
                        <a:pt x="7381" y="2998"/>
                        <a:pt x="7245" y="2380"/>
                        <a:pt x="7032" y="1940"/>
                      </a:cubicBezTo>
                      <a:cubicBezTo>
                        <a:pt x="6837" y="1499"/>
                        <a:pt x="6585" y="1322"/>
                        <a:pt x="6294" y="1322"/>
                      </a:cubicBezTo>
                      <a:cubicBezTo>
                        <a:pt x="5983" y="1322"/>
                        <a:pt x="5750" y="1499"/>
                        <a:pt x="5536" y="1940"/>
                      </a:cubicBezTo>
                      <a:cubicBezTo>
                        <a:pt x="5342" y="2380"/>
                        <a:pt x="5186" y="2998"/>
                        <a:pt x="5070" y="3791"/>
                      </a:cubicBezTo>
                      <a:cubicBezTo>
                        <a:pt x="4953" y="4673"/>
                        <a:pt x="4856" y="5642"/>
                        <a:pt x="4817" y="6789"/>
                      </a:cubicBezTo>
                      <a:cubicBezTo>
                        <a:pt x="4778" y="8023"/>
                        <a:pt x="4740" y="9345"/>
                        <a:pt x="4740" y="10756"/>
                      </a:cubicBezTo>
                      <a:close/>
                      <a:moveTo>
                        <a:pt x="4021" y="10756"/>
                      </a:moveTo>
                      <a:cubicBezTo>
                        <a:pt x="4021" y="8904"/>
                        <a:pt x="4079" y="7318"/>
                        <a:pt x="4176" y="5995"/>
                      </a:cubicBezTo>
                      <a:cubicBezTo>
                        <a:pt x="4273" y="4584"/>
                        <a:pt x="4429" y="3438"/>
                        <a:pt x="4604" y="2645"/>
                      </a:cubicBezTo>
                      <a:cubicBezTo>
                        <a:pt x="4798" y="1763"/>
                        <a:pt x="5050" y="1058"/>
                        <a:pt x="5322" y="617"/>
                      </a:cubicBezTo>
                      <a:cubicBezTo>
                        <a:pt x="5614" y="264"/>
                        <a:pt x="5924" y="0"/>
                        <a:pt x="6294" y="0"/>
                      </a:cubicBezTo>
                      <a:cubicBezTo>
                        <a:pt x="6643" y="0"/>
                        <a:pt x="6954" y="264"/>
                        <a:pt x="7245" y="617"/>
                      </a:cubicBezTo>
                      <a:cubicBezTo>
                        <a:pt x="7517" y="1058"/>
                        <a:pt x="7750" y="1763"/>
                        <a:pt x="7964" y="2645"/>
                      </a:cubicBezTo>
                      <a:cubicBezTo>
                        <a:pt x="8139" y="3438"/>
                        <a:pt x="8294" y="4584"/>
                        <a:pt x="8391" y="5995"/>
                      </a:cubicBezTo>
                      <a:cubicBezTo>
                        <a:pt x="8508" y="7318"/>
                        <a:pt x="8566" y="8904"/>
                        <a:pt x="8566" y="10756"/>
                      </a:cubicBezTo>
                      <a:cubicBezTo>
                        <a:pt x="8566" y="12607"/>
                        <a:pt x="8508" y="14194"/>
                        <a:pt x="8391" y="15605"/>
                      </a:cubicBezTo>
                      <a:cubicBezTo>
                        <a:pt x="8294" y="16927"/>
                        <a:pt x="8139" y="18073"/>
                        <a:pt x="7964" y="18955"/>
                      </a:cubicBezTo>
                      <a:cubicBezTo>
                        <a:pt x="7750" y="19837"/>
                        <a:pt x="7517" y="20542"/>
                        <a:pt x="7245" y="20983"/>
                      </a:cubicBezTo>
                      <a:cubicBezTo>
                        <a:pt x="6954" y="21336"/>
                        <a:pt x="6643" y="21600"/>
                        <a:pt x="6294" y="21600"/>
                      </a:cubicBezTo>
                      <a:cubicBezTo>
                        <a:pt x="5924" y="21600"/>
                        <a:pt x="5614" y="21336"/>
                        <a:pt x="5342" y="20983"/>
                      </a:cubicBezTo>
                      <a:cubicBezTo>
                        <a:pt x="5070" y="20542"/>
                        <a:pt x="4817" y="19837"/>
                        <a:pt x="4642" y="18955"/>
                      </a:cubicBezTo>
                      <a:cubicBezTo>
                        <a:pt x="4429" y="18073"/>
                        <a:pt x="4293" y="16927"/>
                        <a:pt x="4176" y="15605"/>
                      </a:cubicBezTo>
                      <a:cubicBezTo>
                        <a:pt x="4079" y="14194"/>
                        <a:pt x="4021" y="12607"/>
                        <a:pt x="4021" y="10756"/>
                      </a:cubicBezTo>
                      <a:close/>
                      <a:moveTo>
                        <a:pt x="9945" y="21336"/>
                      </a:moveTo>
                      <a:lnTo>
                        <a:pt x="9945" y="20454"/>
                      </a:lnTo>
                      <a:lnTo>
                        <a:pt x="10683" y="20013"/>
                      </a:lnTo>
                      <a:lnTo>
                        <a:pt x="10683" y="1587"/>
                      </a:lnTo>
                      <a:lnTo>
                        <a:pt x="10509" y="1587"/>
                      </a:lnTo>
                      <a:cubicBezTo>
                        <a:pt x="10198" y="1587"/>
                        <a:pt x="9945" y="1587"/>
                        <a:pt x="9732" y="1675"/>
                      </a:cubicBezTo>
                      <a:cubicBezTo>
                        <a:pt x="9537" y="1763"/>
                        <a:pt x="9382" y="1851"/>
                        <a:pt x="9304" y="1940"/>
                      </a:cubicBezTo>
                      <a:lnTo>
                        <a:pt x="9207" y="5202"/>
                      </a:lnTo>
                      <a:lnTo>
                        <a:pt x="8974" y="5202"/>
                      </a:lnTo>
                      <a:lnTo>
                        <a:pt x="8974" y="264"/>
                      </a:lnTo>
                      <a:lnTo>
                        <a:pt x="13053" y="264"/>
                      </a:lnTo>
                      <a:lnTo>
                        <a:pt x="13053" y="5202"/>
                      </a:lnTo>
                      <a:lnTo>
                        <a:pt x="12820" y="5202"/>
                      </a:lnTo>
                      <a:lnTo>
                        <a:pt x="12723" y="1940"/>
                      </a:lnTo>
                      <a:cubicBezTo>
                        <a:pt x="12684" y="1851"/>
                        <a:pt x="12626" y="1851"/>
                        <a:pt x="12548" y="1851"/>
                      </a:cubicBezTo>
                      <a:cubicBezTo>
                        <a:pt x="12451" y="1851"/>
                        <a:pt x="12373" y="1763"/>
                        <a:pt x="12257" y="1763"/>
                      </a:cubicBezTo>
                      <a:cubicBezTo>
                        <a:pt x="12160" y="1675"/>
                        <a:pt x="12024" y="1675"/>
                        <a:pt x="11907" y="1675"/>
                      </a:cubicBezTo>
                      <a:cubicBezTo>
                        <a:pt x="11771" y="1675"/>
                        <a:pt x="11655" y="1587"/>
                        <a:pt x="11519" y="1587"/>
                      </a:cubicBezTo>
                      <a:lnTo>
                        <a:pt x="11344" y="1587"/>
                      </a:lnTo>
                      <a:lnTo>
                        <a:pt x="11344" y="20013"/>
                      </a:lnTo>
                      <a:lnTo>
                        <a:pt x="12082" y="20454"/>
                      </a:lnTo>
                      <a:lnTo>
                        <a:pt x="12082" y="21336"/>
                      </a:lnTo>
                      <a:lnTo>
                        <a:pt x="9945" y="21336"/>
                      </a:lnTo>
                      <a:close/>
                      <a:moveTo>
                        <a:pt x="14646" y="12078"/>
                      </a:moveTo>
                      <a:lnTo>
                        <a:pt x="14646" y="20013"/>
                      </a:lnTo>
                      <a:lnTo>
                        <a:pt x="15345" y="20454"/>
                      </a:lnTo>
                      <a:lnTo>
                        <a:pt x="15345" y="21336"/>
                      </a:lnTo>
                      <a:lnTo>
                        <a:pt x="13422" y="21336"/>
                      </a:lnTo>
                      <a:lnTo>
                        <a:pt x="13422" y="20454"/>
                      </a:lnTo>
                      <a:lnTo>
                        <a:pt x="13986" y="20013"/>
                      </a:lnTo>
                      <a:lnTo>
                        <a:pt x="13986" y="1499"/>
                      </a:lnTo>
                      <a:lnTo>
                        <a:pt x="13383" y="1058"/>
                      </a:lnTo>
                      <a:lnTo>
                        <a:pt x="13383" y="264"/>
                      </a:lnTo>
                      <a:lnTo>
                        <a:pt x="15384" y="264"/>
                      </a:lnTo>
                      <a:cubicBezTo>
                        <a:pt x="15714" y="264"/>
                        <a:pt x="15986" y="441"/>
                        <a:pt x="16200" y="617"/>
                      </a:cubicBezTo>
                      <a:cubicBezTo>
                        <a:pt x="16414" y="970"/>
                        <a:pt x="16588" y="1322"/>
                        <a:pt x="16724" y="1851"/>
                      </a:cubicBezTo>
                      <a:cubicBezTo>
                        <a:pt x="16860" y="2292"/>
                        <a:pt x="16958" y="2821"/>
                        <a:pt x="17016" y="3527"/>
                      </a:cubicBezTo>
                      <a:cubicBezTo>
                        <a:pt x="17055" y="4232"/>
                        <a:pt x="17094" y="5025"/>
                        <a:pt x="17094" y="5907"/>
                      </a:cubicBezTo>
                      <a:cubicBezTo>
                        <a:pt x="17094" y="6700"/>
                        <a:pt x="17055" y="7406"/>
                        <a:pt x="17016" y="8023"/>
                      </a:cubicBezTo>
                      <a:cubicBezTo>
                        <a:pt x="16958" y="8640"/>
                        <a:pt x="16880" y="9169"/>
                        <a:pt x="16802" y="9698"/>
                      </a:cubicBezTo>
                      <a:cubicBezTo>
                        <a:pt x="16705" y="10227"/>
                        <a:pt x="16608" y="10580"/>
                        <a:pt x="16491" y="10932"/>
                      </a:cubicBezTo>
                      <a:cubicBezTo>
                        <a:pt x="16394" y="11197"/>
                        <a:pt x="16258" y="11461"/>
                        <a:pt x="16142" y="11638"/>
                      </a:cubicBezTo>
                      <a:lnTo>
                        <a:pt x="17404" y="20013"/>
                      </a:lnTo>
                      <a:lnTo>
                        <a:pt x="17890" y="20454"/>
                      </a:lnTo>
                      <a:lnTo>
                        <a:pt x="17890" y="21336"/>
                      </a:lnTo>
                      <a:lnTo>
                        <a:pt x="16783" y="21336"/>
                      </a:lnTo>
                      <a:lnTo>
                        <a:pt x="15481" y="12078"/>
                      </a:lnTo>
                      <a:lnTo>
                        <a:pt x="14646" y="12078"/>
                      </a:lnTo>
                      <a:close/>
                      <a:moveTo>
                        <a:pt x="16394" y="6083"/>
                      </a:moveTo>
                      <a:cubicBezTo>
                        <a:pt x="16394" y="5290"/>
                        <a:pt x="16375" y="4584"/>
                        <a:pt x="16336" y="4056"/>
                      </a:cubicBezTo>
                      <a:cubicBezTo>
                        <a:pt x="16297" y="3438"/>
                        <a:pt x="16219" y="2998"/>
                        <a:pt x="16122" y="2645"/>
                      </a:cubicBezTo>
                      <a:cubicBezTo>
                        <a:pt x="16045" y="2292"/>
                        <a:pt x="15909" y="2028"/>
                        <a:pt x="15773" y="1940"/>
                      </a:cubicBezTo>
                      <a:cubicBezTo>
                        <a:pt x="15617" y="1763"/>
                        <a:pt x="15442" y="1675"/>
                        <a:pt x="15248" y="1675"/>
                      </a:cubicBezTo>
                      <a:lnTo>
                        <a:pt x="14646" y="1675"/>
                      </a:lnTo>
                      <a:lnTo>
                        <a:pt x="14646" y="10668"/>
                      </a:lnTo>
                      <a:lnTo>
                        <a:pt x="15268" y="10668"/>
                      </a:lnTo>
                      <a:cubicBezTo>
                        <a:pt x="15462" y="10668"/>
                        <a:pt x="15637" y="10580"/>
                        <a:pt x="15792" y="10403"/>
                      </a:cubicBezTo>
                      <a:cubicBezTo>
                        <a:pt x="15947" y="10227"/>
                        <a:pt x="16064" y="9962"/>
                        <a:pt x="16142" y="9610"/>
                      </a:cubicBezTo>
                      <a:cubicBezTo>
                        <a:pt x="16239" y="9169"/>
                        <a:pt x="16297" y="8728"/>
                        <a:pt x="16336" y="8199"/>
                      </a:cubicBezTo>
                      <a:cubicBezTo>
                        <a:pt x="16394" y="7582"/>
                        <a:pt x="16394" y="6877"/>
                        <a:pt x="16394" y="6083"/>
                      </a:cubicBezTo>
                      <a:close/>
                      <a:moveTo>
                        <a:pt x="19386" y="11814"/>
                      </a:moveTo>
                      <a:lnTo>
                        <a:pt x="19386" y="20013"/>
                      </a:lnTo>
                      <a:lnTo>
                        <a:pt x="20143" y="20454"/>
                      </a:lnTo>
                      <a:lnTo>
                        <a:pt x="20143" y="21336"/>
                      </a:lnTo>
                      <a:lnTo>
                        <a:pt x="18162" y="21336"/>
                      </a:lnTo>
                      <a:lnTo>
                        <a:pt x="18162" y="20454"/>
                      </a:lnTo>
                      <a:lnTo>
                        <a:pt x="18706" y="20013"/>
                      </a:lnTo>
                      <a:lnTo>
                        <a:pt x="18706" y="1499"/>
                      </a:lnTo>
                      <a:lnTo>
                        <a:pt x="18104" y="1058"/>
                      </a:lnTo>
                      <a:lnTo>
                        <a:pt x="18104" y="264"/>
                      </a:lnTo>
                      <a:lnTo>
                        <a:pt x="21600" y="264"/>
                      </a:lnTo>
                      <a:lnTo>
                        <a:pt x="21600" y="5290"/>
                      </a:lnTo>
                      <a:lnTo>
                        <a:pt x="21367" y="5290"/>
                      </a:lnTo>
                      <a:lnTo>
                        <a:pt x="21250" y="1940"/>
                      </a:lnTo>
                      <a:cubicBezTo>
                        <a:pt x="21192" y="1851"/>
                        <a:pt x="21095" y="1851"/>
                        <a:pt x="20978" y="1851"/>
                      </a:cubicBezTo>
                      <a:cubicBezTo>
                        <a:pt x="20881" y="1763"/>
                        <a:pt x="20765" y="1763"/>
                        <a:pt x="20668" y="1763"/>
                      </a:cubicBezTo>
                      <a:cubicBezTo>
                        <a:pt x="20551" y="1675"/>
                        <a:pt x="20454" y="1675"/>
                        <a:pt x="20357" y="1675"/>
                      </a:cubicBezTo>
                      <a:cubicBezTo>
                        <a:pt x="20260" y="1675"/>
                        <a:pt x="20182" y="1675"/>
                        <a:pt x="20143" y="1675"/>
                      </a:cubicBezTo>
                      <a:lnTo>
                        <a:pt x="19386" y="1675"/>
                      </a:lnTo>
                      <a:lnTo>
                        <a:pt x="19386" y="10403"/>
                      </a:lnTo>
                      <a:lnTo>
                        <a:pt x="20745" y="10403"/>
                      </a:lnTo>
                      <a:lnTo>
                        <a:pt x="20842" y="7935"/>
                      </a:lnTo>
                      <a:lnTo>
                        <a:pt x="21076" y="7935"/>
                      </a:lnTo>
                      <a:lnTo>
                        <a:pt x="21076" y="14371"/>
                      </a:lnTo>
                      <a:lnTo>
                        <a:pt x="20842" y="14371"/>
                      </a:lnTo>
                      <a:lnTo>
                        <a:pt x="20745" y="11814"/>
                      </a:lnTo>
                      <a:lnTo>
                        <a:pt x="19386" y="11814"/>
                      </a:lnTo>
                      <a:close/>
                      <a:moveTo>
                        <a:pt x="19386" y="11814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44" name="Rectangle 18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629" y="323"/>
              <a:ext cx="282" cy="228"/>
              <a:chOff x="0" y="0"/>
              <a:chExt cx="282" cy="227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0" y="0"/>
                <a:ext cx="282" cy="224"/>
                <a:chOff x="0" y="0"/>
                <a:chExt cx="282" cy="224"/>
              </a:xfrm>
            </p:grpSpPr>
            <p:sp>
              <p:nvSpPr>
                <p:cNvPr id="20839" name="AutoShape 21"/>
                <p:cNvSpPr>
                  <a:spLocks/>
                </p:cNvSpPr>
                <p:nvPr/>
              </p:nvSpPr>
              <p:spPr bwMode="auto">
                <a:xfrm>
                  <a:off x="0" y="31"/>
                  <a:ext cx="282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788"/>
                      </a:moveTo>
                      <a:cubicBezTo>
                        <a:pt x="21600" y="16749"/>
                        <a:pt x="16763" y="21600"/>
                        <a:pt x="10800" y="21600"/>
                      </a:cubicBezTo>
                      <a:cubicBezTo>
                        <a:pt x="4838" y="21600"/>
                        <a:pt x="0" y="16749"/>
                        <a:pt x="0" y="10788"/>
                      </a:cubicBezTo>
                      <a:cubicBezTo>
                        <a:pt x="0" y="4828"/>
                        <a:pt x="4838" y="0"/>
                        <a:pt x="10800" y="0"/>
                      </a:cubicBezTo>
                      <a:cubicBezTo>
                        <a:pt x="16763" y="0"/>
                        <a:pt x="21600" y="4828"/>
                        <a:pt x="21600" y="10788"/>
                      </a:cubicBezTo>
                    </a:path>
                  </a:pathLst>
                </a:custGeom>
                <a:solidFill>
                  <a:srgbClr val="CC99E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40" name="Rectangle 2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62" y="3"/>
                <a:ext cx="159" cy="224"/>
                <a:chOff x="0" y="0"/>
                <a:chExt cx="159" cy="224"/>
              </a:xfrm>
            </p:grpSpPr>
            <p:sp>
              <p:nvSpPr>
                <p:cNvPr id="20837" name="AutoShape 24"/>
                <p:cNvSpPr>
                  <a:spLocks/>
                </p:cNvSpPr>
                <p:nvPr/>
              </p:nvSpPr>
              <p:spPr bwMode="auto">
                <a:xfrm>
                  <a:off x="0" y="90"/>
                  <a:ext cx="159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3" y="21247"/>
                      </a:moveTo>
                      <a:lnTo>
                        <a:pt x="1083" y="20454"/>
                      </a:lnTo>
                      <a:lnTo>
                        <a:pt x="1946" y="20013"/>
                      </a:lnTo>
                      <a:lnTo>
                        <a:pt x="1946" y="1587"/>
                      </a:lnTo>
                      <a:lnTo>
                        <a:pt x="1747" y="1587"/>
                      </a:lnTo>
                      <a:cubicBezTo>
                        <a:pt x="1393" y="1587"/>
                        <a:pt x="1105" y="1587"/>
                        <a:pt x="862" y="1675"/>
                      </a:cubicBezTo>
                      <a:cubicBezTo>
                        <a:pt x="641" y="1675"/>
                        <a:pt x="464" y="1851"/>
                        <a:pt x="376" y="1940"/>
                      </a:cubicBezTo>
                      <a:lnTo>
                        <a:pt x="265" y="5202"/>
                      </a:lnTo>
                      <a:lnTo>
                        <a:pt x="0" y="5202"/>
                      </a:lnTo>
                      <a:lnTo>
                        <a:pt x="0" y="264"/>
                      </a:lnTo>
                      <a:lnTo>
                        <a:pt x="4643" y="264"/>
                      </a:lnTo>
                      <a:lnTo>
                        <a:pt x="4643" y="5202"/>
                      </a:lnTo>
                      <a:lnTo>
                        <a:pt x="4377" y="5202"/>
                      </a:lnTo>
                      <a:lnTo>
                        <a:pt x="4267" y="1940"/>
                      </a:lnTo>
                      <a:cubicBezTo>
                        <a:pt x="4223" y="1851"/>
                        <a:pt x="4156" y="1851"/>
                        <a:pt x="4046" y="1763"/>
                      </a:cubicBezTo>
                      <a:cubicBezTo>
                        <a:pt x="3957" y="1763"/>
                        <a:pt x="3847" y="1675"/>
                        <a:pt x="3736" y="1675"/>
                      </a:cubicBezTo>
                      <a:cubicBezTo>
                        <a:pt x="3604" y="1675"/>
                        <a:pt x="3471" y="1675"/>
                        <a:pt x="3338" y="1675"/>
                      </a:cubicBezTo>
                      <a:cubicBezTo>
                        <a:pt x="3184" y="1675"/>
                        <a:pt x="3051" y="1587"/>
                        <a:pt x="2896" y="1587"/>
                      </a:cubicBezTo>
                      <a:lnTo>
                        <a:pt x="2697" y="1587"/>
                      </a:lnTo>
                      <a:lnTo>
                        <a:pt x="2697" y="20013"/>
                      </a:lnTo>
                      <a:lnTo>
                        <a:pt x="3537" y="20454"/>
                      </a:lnTo>
                      <a:lnTo>
                        <a:pt x="3537" y="21247"/>
                      </a:lnTo>
                      <a:lnTo>
                        <a:pt x="1083" y="21247"/>
                      </a:lnTo>
                      <a:close/>
                      <a:moveTo>
                        <a:pt x="6456" y="12078"/>
                      </a:moveTo>
                      <a:lnTo>
                        <a:pt x="6456" y="20013"/>
                      </a:lnTo>
                      <a:lnTo>
                        <a:pt x="7252" y="20454"/>
                      </a:lnTo>
                      <a:lnTo>
                        <a:pt x="7252" y="21247"/>
                      </a:lnTo>
                      <a:lnTo>
                        <a:pt x="5063" y="21247"/>
                      </a:lnTo>
                      <a:lnTo>
                        <a:pt x="5063" y="20454"/>
                      </a:lnTo>
                      <a:lnTo>
                        <a:pt x="5704" y="20013"/>
                      </a:lnTo>
                      <a:lnTo>
                        <a:pt x="5704" y="1499"/>
                      </a:lnTo>
                      <a:lnTo>
                        <a:pt x="5019" y="1058"/>
                      </a:lnTo>
                      <a:lnTo>
                        <a:pt x="5019" y="264"/>
                      </a:lnTo>
                      <a:lnTo>
                        <a:pt x="7296" y="264"/>
                      </a:lnTo>
                      <a:cubicBezTo>
                        <a:pt x="7672" y="264"/>
                        <a:pt x="7981" y="353"/>
                        <a:pt x="8224" y="617"/>
                      </a:cubicBezTo>
                      <a:cubicBezTo>
                        <a:pt x="8468" y="882"/>
                        <a:pt x="8667" y="1322"/>
                        <a:pt x="8821" y="1763"/>
                      </a:cubicBezTo>
                      <a:cubicBezTo>
                        <a:pt x="8976" y="2292"/>
                        <a:pt x="9087" y="2821"/>
                        <a:pt x="9131" y="3527"/>
                      </a:cubicBezTo>
                      <a:cubicBezTo>
                        <a:pt x="9197" y="4232"/>
                        <a:pt x="9241" y="4937"/>
                        <a:pt x="9241" y="5907"/>
                      </a:cubicBezTo>
                      <a:cubicBezTo>
                        <a:pt x="9241" y="6700"/>
                        <a:pt x="9197" y="7406"/>
                        <a:pt x="9131" y="8023"/>
                      </a:cubicBezTo>
                      <a:cubicBezTo>
                        <a:pt x="9087" y="8640"/>
                        <a:pt x="8998" y="9169"/>
                        <a:pt x="8910" y="9698"/>
                      </a:cubicBezTo>
                      <a:cubicBezTo>
                        <a:pt x="8799" y="10139"/>
                        <a:pt x="8689" y="10580"/>
                        <a:pt x="8556" y="10844"/>
                      </a:cubicBezTo>
                      <a:cubicBezTo>
                        <a:pt x="8423" y="11197"/>
                        <a:pt x="8291" y="11461"/>
                        <a:pt x="8158" y="11638"/>
                      </a:cubicBezTo>
                      <a:lnTo>
                        <a:pt x="9595" y="20013"/>
                      </a:lnTo>
                      <a:lnTo>
                        <a:pt x="10148" y="20454"/>
                      </a:lnTo>
                      <a:lnTo>
                        <a:pt x="10148" y="21247"/>
                      </a:lnTo>
                      <a:lnTo>
                        <a:pt x="8888" y="21247"/>
                      </a:lnTo>
                      <a:lnTo>
                        <a:pt x="7406" y="12078"/>
                      </a:lnTo>
                      <a:lnTo>
                        <a:pt x="6456" y="12078"/>
                      </a:lnTo>
                      <a:close/>
                      <a:moveTo>
                        <a:pt x="8445" y="6083"/>
                      </a:moveTo>
                      <a:cubicBezTo>
                        <a:pt x="8445" y="5290"/>
                        <a:pt x="8423" y="4496"/>
                        <a:pt x="8379" y="3967"/>
                      </a:cubicBezTo>
                      <a:cubicBezTo>
                        <a:pt x="8335" y="3438"/>
                        <a:pt x="8246" y="2909"/>
                        <a:pt x="8136" y="2645"/>
                      </a:cubicBezTo>
                      <a:cubicBezTo>
                        <a:pt x="8025" y="2292"/>
                        <a:pt x="7893" y="2028"/>
                        <a:pt x="7716" y="1940"/>
                      </a:cubicBezTo>
                      <a:cubicBezTo>
                        <a:pt x="7561" y="1675"/>
                        <a:pt x="7362" y="1675"/>
                        <a:pt x="7119" y="1675"/>
                      </a:cubicBezTo>
                      <a:lnTo>
                        <a:pt x="6456" y="1675"/>
                      </a:lnTo>
                      <a:lnTo>
                        <a:pt x="6456" y="10668"/>
                      </a:lnTo>
                      <a:lnTo>
                        <a:pt x="7163" y="10668"/>
                      </a:lnTo>
                      <a:cubicBezTo>
                        <a:pt x="7384" y="10668"/>
                        <a:pt x="7583" y="10491"/>
                        <a:pt x="7760" y="10403"/>
                      </a:cubicBezTo>
                      <a:cubicBezTo>
                        <a:pt x="7937" y="10227"/>
                        <a:pt x="8070" y="9874"/>
                        <a:pt x="8158" y="9522"/>
                      </a:cubicBezTo>
                      <a:cubicBezTo>
                        <a:pt x="8269" y="9169"/>
                        <a:pt x="8335" y="8640"/>
                        <a:pt x="8379" y="8111"/>
                      </a:cubicBezTo>
                      <a:cubicBezTo>
                        <a:pt x="8423" y="7582"/>
                        <a:pt x="8445" y="6877"/>
                        <a:pt x="8445" y="6083"/>
                      </a:cubicBezTo>
                      <a:close/>
                      <a:moveTo>
                        <a:pt x="10723" y="15605"/>
                      </a:moveTo>
                      <a:lnTo>
                        <a:pt x="10966" y="15605"/>
                      </a:lnTo>
                      <a:lnTo>
                        <a:pt x="11098" y="18426"/>
                      </a:lnTo>
                      <a:cubicBezTo>
                        <a:pt x="11165" y="18691"/>
                        <a:pt x="11231" y="18867"/>
                        <a:pt x="11320" y="19131"/>
                      </a:cubicBezTo>
                      <a:cubicBezTo>
                        <a:pt x="11408" y="19396"/>
                        <a:pt x="11496" y="19572"/>
                        <a:pt x="11607" y="19749"/>
                      </a:cubicBezTo>
                      <a:cubicBezTo>
                        <a:pt x="11718" y="19925"/>
                        <a:pt x="11850" y="20013"/>
                        <a:pt x="11961" y="20189"/>
                      </a:cubicBezTo>
                      <a:cubicBezTo>
                        <a:pt x="12093" y="20189"/>
                        <a:pt x="12204" y="20278"/>
                        <a:pt x="12314" y="20278"/>
                      </a:cubicBezTo>
                      <a:cubicBezTo>
                        <a:pt x="12513" y="20278"/>
                        <a:pt x="12690" y="20189"/>
                        <a:pt x="12845" y="20013"/>
                      </a:cubicBezTo>
                      <a:cubicBezTo>
                        <a:pt x="12978" y="19749"/>
                        <a:pt x="13110" y="19396"/>
                        <a:pt x="13199" y="19043"/>
                      </a:cubicBezTo>
                      <a:cubicBezTo>
                        <a:pt x="13309" y="18691"/>
                        <a:pt x="13354" y="18250"/>
                        <a:pt x="13398" y="17721"/>
                      </a:cubicBezTo>
                      <a:cubicBezTo>
                        <a:pt x="13464" y="17280"/>
                        <a:pt x="13486" y="16663"/>
                        <a:pt x="13486" y="16046"/>
                      </a:cubicBezTo>
                      <a:cubicBezTo>
                        <a:pt x="13486" y="15340"/>
                        <a:pt x="13442" y="14723"/>
                        <a:pt x="13354" y="14282"/>
                      </a:cubicBezTo>
                      <a:cubicBezTo>
                        <a:pt x="13287" y="13665"/>
                        <a:pt x="13177" y="13313"/>
                        <a:pt x="13044" y="12960"/>
                      </a:cubicBezTo>
                      <a:cubicBezTo>
                        <a:pt x="12911" y="12696"/>
                        <a:pt x="12779" y="12343"/>
                        <a:pt x="12602" y="12078"/>
                      </a:cubicBezTo>
                      <a:cubicBezTo>
                        <a:pt x="12447" y="11902"/>
                        <a:pt x="12270" y="11638"/>
                        <a:pt x="12093" y="11373"/>
                      </a:cubicBezTo>
                      <a:cubicBezTo>
                        <a:pt x="11916" y="11109"/>
                        <a:pt x="11740" y="10844"/>
                        <a:pt x="11585" y="10580"/>
                      </a:cubicBezTo>
                      <a:cubicBezTo>
                        <a:pt x="11430" y="10315"/>
                        <a:pt x="11275" y="9874"/>
                        <a:pt x="11143" y="9433"/>
                      </a:cubicBezTo>
                      <a:cubicBezTo>
                        <a:pt x="11010" y="9081"/>
                        <a:pt x="10899" y="8464"/>
                        <a:pt x="10833" y="7847"/>
                      </a:cubicBezTo>
                      <a:cubicBezTo>
                        <a:pt x="10745" y="7141"/>
                        <a:pt x="10701" y="6348"/>
                        <a:pt x="10701" y="5378"/>
                      </a:cubicBezTo>
                      <a:cubicBezTo>
                        <a:pt x="10701" y="4496"/>
                        <a:pt x="10745" y="3791"/>
                        <a:pt x="10833" y="3174"/>
                      </a:cubicBezTo>
                      <a:cubicBezTo>
                        <a:pt x="10899" y="2469"/>
                        <a:pt x="11032" y="1940"/>
                        <a:pt x="11187" y="1499"/>
                      </a:cubicBezTo>
                      <a:cubicBezTo>
                        <a:pt x="11320" y="970"/>
                        <a:pt x="11519" y="617"/>
                        <a:pt x="11740" y="353"/>
                      </a:cubicBezTo>
                      <a:cubicBezTo>
                        <a:pt x="11939" y="88"/>
                        <a:pt x="12204" y="0"/>
                        <a:pt x="12491" y="0"/>
                      </a:cubicBezTo>
                      <a:cubicBezTo>
                        <a:pt x="12757" y="0"/>
                        <a:pt x="13000" y="88"/>
                        <a:pt x="13243" y="176"/>
                      </a:cubicBezTo>
                      <a:cubicBezTo>
                        <a:pt x="13464" y="353"/>
                        <a:pt x="13685" y="529"/>
                        <a:pt x="13884" y="705"/>
                      </a:cubicBezTo>
                      <a:lnTo>
                        <a:pt x="13884" y="5113"/>
                      </a:lnTo>
                      <a:lnTo>
                        <a:pt x="13619" y="5113"/>
                      </a:lnTo>
                      <a:lnTo>
                        <a:pt x="13486" y="2469"/>
                      </a:lnTo>
                      <a:cubicBezTo>
                        <a:pt x="13354" y="2116"/>
                        <a:pt x="13221" y="1940"/>
                        <a:pt x="13044" y="1675"/>
                      </a:cubicBezTo>
                      <a:cubicBezTo>
                        <a:pt x="12889" y="1411"/>
                        <a:pt x="12690" y="1322"/>
                        <a:pt x="12491" y="1322"/>
                      </a:cubicBezTo>
                      <a:cubicBezTo>
                        <a:pt x="12292" y="1322"/>
                        <a:pt x="12138" y="1411"/>
                        <a:pt x="12005" y="1587"/>
                      </a:cubicBezTo>
                      <a:cubicBezTo>
                        <a:pt x="11850" y="1675"/>
                        <a:pt x="11740" y="1940"/>
                        <a:pt x="11651" y="2292"/>
                      </a:cubicBezTo>
                      <a:cubicBezTo>
                        <a:pt x="11541" y="2557"/>
                        <a:pt x="11496" y="2909"/>
                        <a:pt x="11452" y="3262"/>
                      </a:cubicBezTo>
                      <a:cubicBezTo>
                        <a:pt x="11386" y="3703"/>
                        <a:pt x="11364" y="4056"/>
                        <a:pt x="11364" y="4496"/>
                      </a:cubicBezTo>
                      <a:cubicBezTo>
                        <a:pt x="11364" y="5202"/>
                        <a:pt x="11408" y="5731"/>
                        <a:pt x="11496" y="6260"/>
                      </a:cubicBezTo>
                      <a:cubicBezTo>
                        <a:pt x="11563" y="6700"/>
                        <a:pt x="11673" y="7053"/>
                        <a:pt x="11806" y="7406"/>
                      </a:cubicBezTo>
                      <a:cubicBezTo>
                        <a:pt x="11939" y="7670"/>
                        <a:pt x="12093" y="7935"/>
                        <a:pt x="12248" y="8199"/>
                      </a:cubicBezTo>
                      <a:cubicBezTo>
                        <a:pt x="12403" y="8464"/>
                        <a:pt x="12602" y="8640"/>
                        <a:pt x="12757" y="8904"/>
                      </a:cubicBezTo>
                      <a:cubicBezTo>
                        <a:pt x="12933" y="9169"/>
                        <a:pt x="13110" y="9433"/>
                        <a:pt x="13265" y="9698"/>
                      </a:cubicBezTo>
                      <a:cubicBezTo>
                        <a:pt x="13442" y="10051"/>
                        <a:pt x="13597" y="10491"/>
                        <a:pt x="13707" y="10932"/>
                      </a:cubicBezTo>
                      <a:cubicBezTo>
                        <a:pt x="13862" y="11373"/>
                        <a:pt x="13950" y="11990"/>
                        <a:pt x="14039" y="12696"/>
                      </a:cubicBezTo>
                      <a:cubicBezTo>
                        <a:pt x="14105" y="13313"/>
                        <a:pt x="14149" y="14194"/>
                        <a:pt x="14149" y="15164"/>
                      </a:cubicBezTo>
                      <a:cubicBezTo>
                        <a:pt x="14149" y="16134"/>
                        <a:pt x="14105" y="17016"/>
                        <a:pt x="14039" y="17809"/>
                      </a:cubicBezTo>
                      <a:cubicBezTo>
                        <a:pt x="13950" y="18602"/>
                        <a:pt x="13862" y="19220"/>
                        <a:pt x="13707" y="19837"/>
                      </a:cubicBezTo>
                      <a:cubicBezTo>
                        <a:pt x="13553" y="20454"/>
                        <a:pt x="13354" y="20807"/>
                        <a:pt x="13132" y="21159"/>
                      </a:cubicBezTo>
                      <a:cubicBezTo>
                        <a:pt x="12911" y="21424"/>
                        <a:pt x="12646" y="21600"/>
                        <a:pt x="12337" y="21600"/>
                      </a:cubicBezTo>
                      <a:cubicBezTo>
                        <a:pt x="12182" y="21600"/>
                        <a:pt x="12005" y="21512"/>
                        <a:pt x="11850" y="21424"/>
                      </a:cubicBezTo>
                      <a:cubicBezTo>
                        <a:pt x="11695" y="21424"/>
                        <a:pt x="11541" y="21336"/>
                        <a:pt x="11408" y="21247"/>
                      </a:cubicBezTo>
                      <a:cubicBezTo>
                        <a:pt x="11275" y="21071"/>
                        <a:pt x="11143" y="20983"/>
                        <a:pt x="11032" y="20807"/>
                      </a:cubicBezTo>
                      <a:cubicBezTo>
                        <a:pt x="10899" y="20718"/>
                        <a:pt x="10789" y="20630"/>
                        <a:pt x="10723" y="20454"/>
                      </a:cubicBezTo>
                      <a:lnTo>
                        <a:pt x="10723" y="15605"/>
                      </a:lnTo>
                      <a:close/>
                      <a:moveTo>
                        <a:pt x="18041" y="21247"/>
                      </a:moveTo>
                      <a:lnTo>
                        <a:pt x="17908" y="21247"/>
                      </a:lnTo>
                      <a:lnTo>
                        <a:pt x="15984" y="3174"/>
                      </a:lnTo>
                      <a:lnTo>
                        <a:pt x="15984" y="20013"/>
                      </a:lnTo>
                      <a:lnTo>
                        <a:pt x="16692" y="20454"/>
                      </a:lnTo>
                      <a:lnTo>
                        <a:pt x="16692" y="21247"/>
                      </a:lnTo>
                      <a:lnTo>
                        <a:pt x="14901" y="21247"/>
                      </a:lnTo>
                      <a:lnTo>
                        <a:pt x="14901" y="20454"/>
                      </a:lnTo>
                      <a:lnTo>
                        <a:pt x="15564" y="20013"/>
                      </a:lnTo>
                      <a:lnTo>
                        <a:pt x="15564" y="1499"/>
                      </a:lnTo>
                      <a:lnTo>
                        <a:pt x="14901" y="1058"/>
                      </a:lnTo>
                      <a:lnTo>
                        <a:pt x="14901" y="264"/>
                      </a:lnTo>
                      <a:lnTo>
                        <a:pt x="16493" y="264"/>
                      </a:lnTo>
                      <a:lnTo>
                        <a:pt x="18195" y="16222"/>
                      </a:lnTo>
                      <a:lnTo>
                        <a:pt x="20075" y="264"/>
                      </a:lnTo>
                      <a:lnTo>
                        <a:pt x="21600" y="264"/>
                      </a:lnTo>
                      <a:lnTo>
                        <a:pt x="21600" y="1058"/>
                      </a:lnTo>
                      <a:lnTo>
                        <a:pt x="20915" y="1499"/>
                      </a:lnTo>
                      <a:lnTo>
                        <a:pt x="20915" y="20013"/>
                      </a:lnTo>
                      <a:lnTo>
                        <a:pt x="21600" y="20454"/>
                      </a:lnTo>
                      <a:lnTo>
                        <a:pt x="21600" y="21247"/>
                      </a:lnTo>
                      <a:lnTo>
                        <a:pt x="19433" y="21247"/>
                      </a:lnTo>
                      <a:lnTo>
                        <a:pt x="19433" y="20454"/>
                      </a:lnTo>
                      <a:lnTo>
                        <a:pt x="20163" y="20013"/>
                      </a:lnTo>
                      <a:lnTo>
                        <a:pt x="20163" y="3174"/>
                      </a:lnTo>
                      <a:lnTo>
                        <a:pt x="18041" y="21247"/>
                      </a:lnTo>
                      <a:close/>
                      <a:moveTo>
                        <a:pt x="18041" y="21247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38" name="Rectangle 25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755" y="138"/>
              <a:ext cx="86" cy="305"/>
              <a:chOff x="0" y="0"/>
              <a:chExt cx="86" cy="305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14" y="0"/>
                <a:ext cx="72" cy="224"/>
                <a:chOff x="0" y="0"/>
                <a:chExt cx="72" cy="224"/>
              </a:xfrm>
            </p:grpSpPr>
            <p:sp>
              <p:nvSpPr>
                <p:cNvPr id="20833" name="Line 28"/>
                <p:cNvSpPr>
                  <a:spLocks noChangeShapeType="1"/>
                </p:cNvSpPr>
                <p:nvPr/>
              </p:nvSpPr>
              <p:spPr bwMode="auto">
                <a:xfrm>
                  <a:off x="0" y="53"/>
                  <a:ext cx="0" cy="1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34" name="Rectangle 29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>
                <a:off x="0" y="81"/>
                <a:ext cx="72" cy="224"/>
                <a:chOff x="0" y="0"/>
                <a:chExt cx="72" cy="224"/>
              </a:xfrm>
            </p:grpSpPr>
            <p:sp>
              <p:nvSpPr>
                <p:cNvPr id="20831" name="AutoShape 31"/>
                <p:cNvSpPr>
                  <a:spLocks/>
                </p:cNvSpPr>
                <p:nvPr/>
              </p:nvSpPr>
              <p:spPr bwMode="auto">
                <a:xfrm>
                  <a:off x="0" y="89"/>
                  <a:ext cx="29" cy="4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1080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32" name="Rectangle 3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114" y="647"/>
              <a:ext cx="282" cy="227"/>
              <a:chOff x="0" y="0"/>
              <a:chExt cx="282" cy="227"/>
            </a:xfrm>
          </p:grpSpPr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282" cy="224"/>
                <a:chOff x="0" y="0"/>
                <a:chExt cx="282" cy="224"/>
              </a:xfrm>
            </p:grpSpPr>
            <p:sp>
              <p:nvSpPr>
                <p:cNvPr id="20827" name="AutoShape 35"/>
                <p:cNvSpPr>
                  <a:spLocks/>
                </p:cNvSpPr>
                <p:nvPr/>
              </p:nvSpPr>
              <p:spPr bwMode="auto">
                <a:xfrm>
                  <a:off x="0" y="31"/>
                  <a:ext cx="282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72" y="21600"/>
                        <a:pt x="10794" y="21600"/>
                      </a:cubicBezTo>
                      <a:cubicBezTo>
                        <a:pt x="4828" y="21600"/>
                        <a:pt x="0" y="16754"/>
                        <a:pt x="0" y="10800"/>
                      </a:cubicBezTo>
                      <a:cubicBezTo>
                        <a:pt x="0" y="4823"/>
                        <a:pt x="4828" y="0"/>
                        <a:pt x="10794" y="0"/>
                      </a:cubicBezTo>
                      <a:cubicBezTo>
                        <a:pt x="16772" y="0"/>
                        <a:pt x="21600" y="4823"/>
                        <a:pt x="21600" y="10800"/>
                      </a:cubicBezTo>
                    </a:path>
                  </a:pathLst>
                </a:custGeom>
                <a:solidFill>
                  <a:srgbClr val="CC99E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28" name="Rectangle 36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63" y="3"/>
                <a:ext cx="160" cy="224"/>
                <a:chOff x="0" y="0"/>
                <a:chExt cx="159" cy="224"/>
              </a:xfrm>
            </p:grpSpPr>
            <p:sp>
              <p:nvSpPr>
                <p:cNvPr id="20825" name="AutoShape 38"/>
                <p:cNvSpPr>
                  <a:spLocks/>
                </p:cNvSpPr>
                <p:nvPr/>
              </p:nvSpPr>
              <p:spPr bwMode="auto">
                <a:xfrm>
                  <a:off x="0" y="90"/>
                  <a:ext cx="159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105" y="21334"/>
                      </a:moveTo>
                      <a:lnTo>
                        <a:pt x="1105" y="20449"/>
                      </a:lnTo>
                      <a:lnTo>
                        <a:pt x="1946" y="20007"/>
                      </a:lnTo>
                      <a:lnTo>
                        <a:pt x="1946" y="1593"/>
                      </a:lnTo>
                      <a:lnTo>
                        <a:pt x="1747" y="1593"/>
                      </a:lnTo>
                      <a:cubicBezTo>
                        <a:pt x="1393" y="1593"/>
                        <a:pt x="1105" y="1593"/>
                        <a:pt x="862" y="1593"/>
                      </a:cubicBezTo>
                      <a:cubicBezTo>
                        <a:pt x="641" y="1682"/>
                        <a:pt x="464" y="1770"/>
                        <a:pt x="376" y="1859"/>
                      </a:cubicBezTo>
                      <a:lnTo>
                        <a:pt x="265" y="5223"/>
                      </a:lnTo>
                      <a:lnTo>
                        <a:pt x="0" y="5223"/>
                      </a:lnTo>
                      <a:lnTo>
                        <a:pt x="0" y="177"/>
                      </a:lnTo>
                      <a:lnTo>
                        <a:pt x="4643" y="177"/>
                      </a:lnTo>
                      <a:lnTo>
                        <a:pt x="4643" y="5223"/>
                      </a:lnTo>
                      <a:lnTo>
                        <a:pt x="4377" y="5223"/>
                      </a:lnTo>
                      <a:lnTo>
                        <a:pt x="4267" y="1859"/>
                      </a:lnTo>
                      <a:cubicBezTo>
                        <a:pt x="4223" y="1770"/>
                        <a:pt x="4156" y="1770"/>
                        <a:pt x="4068" y="1770"/>
                      </a:cubicBezTo>
                      <a:cubicBezTo>
                        <a:pt x="3957" y="1770"/>
                        <a:pt x="3869" y="1682"/>
                        <a:pt x="3736" y="1682"/>
                      </a:cubicBezTo>
                      <a:cubicBezTo>
                        <a:pt x="3626" y="1593"/>
                        <a:pt x="3471" y="1593"/>
                        <a:pt x="3338" y="1593"/>
                      </a:cubicBezTo>
                      <a:cubicBezTo>
                        <a:pt x="3184" y="1593"/>
                        <a:pt x="3051" y="1593"/>
                        <a:pt x="2896" y="1593"/>
                      </a:cubicBezTo>
                      <a:lnTo>
                        <a:pt x="2697" y="1593"/>
                      </a:lnTo>
                      <a:lnTo>
                        <a:pt x="2697" y="20007"/>
                      </a:lnTo>
                      <a:lnTo>
                        <a:pt x="3537" y="20449"/>
                      </a:lnTo>
                      <a:lnTo>
                        <a:pt x="3537" y="21334"/>
                      </a:lnTo>
                      <a:lnTo>
                        <a:pt x="1105" y="21334"/>
                      </a:lnTo>
                      <a:close/>
                      <a:moveTo>
                        <a:pt x="6456" y="12039"/>
                      </a:moveTo>
                      <a:lnTo>
                        <a:pt x="6456" y="20007"/>
                      </a:lnTo>
                      <a:lnTo>
                        <a:pt x="7252" y="20449"/>
                      </a:lnTo>
                      <a:lnTo>
                        <a:pt x="7252" y="21334"/>
                      </a:lnTo>
                      <a:lnTo>
                        <a:pt x="5085" y="21334"/>
                      </a:lnTo>
                      <a:lnTo>
                        <a:pt x="5085" y="20449"/>
                      </a:lnTo>
                      <a:lnTo>
                        <a:pt x="5704" y="20007"/>
                      </a:lnTo>
                      <a:lnTo>
                        <a:pt x="5704" y="1416"/>
                      </a:lnTo>
                      <a:lnTo>
                        <a:pt x="5019" y="974"/>
                      </a:lnTo>
                      <a:lnTo>
                        <a:pt x="5019" y="177"/>
                      </a:lnTo>
                      <a:lnTo>
                        <a:pt x="7296" y="177"/>
                      </a:lnTo>
                      <a:cubicBezTo>
                        <a:pt x="7672" y="177"/>
                        <a:pt x="7981" y="354"/>
                        <a:pt x="8224" y="620"/>
                      </a:cubicBezTo>
                      <a:cubicBezTo>
                        <a:pt x="8468" y="885"/>
                        <a:pt x="8667" y="1239"/>
                        <a:pt x="8821" y="1770"/>
                      </a:cubicBezTo>
                      <a:cubicBezTo>
                        <a:pt x="8976" y="2213"/>
                        <a:pt x="9087" y="2833"/>
                        <a:pt x="9153" y="3452"/>
                      </a:cubicBezTo>
                      <a:cubicBezTo>
                        <a:pt x="9197" y="4161"/>
                        <a:pt x="9241" y="4957"/>
                        <a:pt x="9241" y="5843"/>
                      </a:cubicBezTo>
                      <a:cubicBezTo>
                        <a:pt x="9241" y="6639"/>
                        <a:pt x="9197" y="7348"/>
                        <a:pt x="9153" y="7967"/>
                      </a:cubicBezTo>
                      <a:cubicBezTo>
                        <a:pt x="9087" y="8587"/>
                        <a:pt x="8998" y="9207"/>
                        <a:pt x="8910" y="9649"/>
                      </a:cubicBezTo>
                      <a:cubicBezTo>
                        <a:pt x="8799" y="10180"/>
                        <a:pt x="8689" y="10623"/>
                        <a:pt x="8556" y="10889"/>
                      </a:cubicBezTo>
                      <a:cubicBezTo>
                        <a:pt x="8445" y="11154"/>
                        <a:pt x="8291" y="11420"/>
                        <a:pt x="8158" y="11597"/>
                      </a:cubicBezTo>
                      <a:lnTo>
                        <a:pt x="9595" y="20007"/>
                      </a:lnTo>
                      <a:lnTo>
                        <a:pt x="10148" y="20449"/>
                      </a:lnTo>
                      <a:lnTo>
                        <a:pt x="10148" y="21334"/>
                      </a:lnTo>
                      <a:lnTo>
                        <a:pt x="8888" y="21334"/>
                      </a:lnTo>
                      <a:lnTo>
                        <a:pt x="7406" y="12039"/>
                      </a:lnTo>
                      <a:lnTo>
                        <a:pt x="6456" y="12039"/>
                      </a:lnTo>
                      <a:close/>
                      <a:moveTo>
                        <a:pt x="8445" y="6020"/>
                      </a:moveTo>
                      <a:cubicBezTo>
                        <a:pt x="8445" y="5223"/>
                        <a:pt x="8423" y="4515"/>
                        <a:pt x="8379" y="3984"/>
                      </a:cubicBezTo>
                      <a:cubicBezTo>
                        <a:pt x="8335" y="3364"/>
                        <a:pt x="8246" y="2921"/>
                        <a:pt x="8136" y="2567"/>
                      </a:cubicBezTo>
                      <a:cubicBezTo>
                        <a:pt x="8047" y="2213"/>
                        <a:pt x="7893" y="1948"/>
                        <a:pt x="7738" y="1859"/>
                      </a:cubicBezTo>
                      <a:cubicBezTo>
                        <a:pt x="7561" y="1682"/>
                        <a:pt x="7362" y="1593"/>
                        <a:pt x="7141" y="1593"/>
                      </a:cubicBezTo>
                      <a:lnTo>
                        <a:pt x="6456" y="1593"/>
                      </a:lnTo>
                      <a:lnTo>
                        <a:pt x="6456" y="10623"/>
                      </a:lnTo>
                      <a:lnTo>
                        <a:pt x="7163" y="10623"/>
                      </a:lnTo>
                      <a:cubicBezTo>
                        <a:pt x="7384" y="10623"/>
                        <a:pt x="7583" y="10534"/>
                        <a:pt x="7760" y="10357"/>
                      </a:cubicBezTo>
                      <a:cubicBezTo>
                        <a:pt x="7937" y="10180"/>
                        <a:pt x="8070" y="9915"/>
                        <a:pt x="8158" y="9561"/>
                      </a:cubicBezTo>
                      <a:cubicBezTo>
                        <a:pt x="8269" y="9207"/>
                        <a:pt x="8335" y="8675"/>
                        <a:pt x="8401" y="8144"/>
                      </a:cubicBezTo>
                      <a:cubicBezTo>
                        <a:pt x="8445" y="7613"/>
                        <a:pt x="8445" y="6816"/>
                        <a:pt x="8445" y="6020"/>
                      </a:cubicBezTo>
                      <a:close/>
                      <a:moveTo>
                        <a:pt x="10723" y="15580"/>
                      </a:moveTo>
                      <a:lnTo>
                        <a:pt x="10966" y="15580"/>
                      </a:lnTo>
                      <a:lnTo>
                        <a:pt x="11098" y="18413"/>
                      </a:lnTo>
                      <a:cubicBezTo>
                        <a:pt x="11165" y="18767"/>
                        <a:pt x="11231" y="18944"/>
                        <a:pt x="11320" y="19210"/>
                      </a:cubicBezTo>
                      <a:cubicBezTo>
                        <a:pt x="11408" y="19387"/>
                        <a:pt x="11496" y="19564"/>
                        <a:pt x="11607" y="19830"/>
                      </a:cubicBezTo>
                      <a:cubicBezTo>
                        <a:pt x="11718" y="20007"/>
                        <a:pt x="11850" y="20095"/>
                        <a:pt x="11961" y="20184"/>
                      </a:cubicBezTo>
                      <a:cubicBezTo>
                        <a:pt x="12093" y="20272"/>
                        <a:pt x="12204" y="20361"/>
                        <a:pt x="12314" y="20361"/>
                      </a:cubicBezTo>
                      <a:cubicBezTo>
                        <a:pt x="12513" y="20361"/>
                        <a:pt x="12690" y="20184"/>
                        <a:pt x="12845" y="20007"/>
                      </a:cubicBezTo>
                      <a:cubicBezTo>
                        <a:pt x="12978" y="19830"/>
                        <a:pt x="13110" y="19475"/>
                        <a:pt x="13199" y="19121"/>
                      </a:cubicBezTo>
                      <a:cubicBezTo>
                        <a:pt x="13309" y="18767"/>
                        <a:pt x="13376" y="18325"/>
                        <a:pt x="13420" y="17793"/>
                      </a:cubicBezTo>
                      <a:cubicBezTo>
                        <a:pt x="13464" y="17262"/>
                        <a:pt x="13486" y="16731"/>
                        <a:pt x="13486" y="16111"/>
                      </a:cubicBezTo>
                      <a:cubicBezTo>
                        <a:pt x="13486" y="15403"/>
                        <a:pt x="13442" y="14784"/>
                        <a:pt x="13376" y="14252"/>
                      </a:cubicBezTo>
                      <a:cubicBezTo>
                        <a:pt x="13287" y="13721"/>
                        <a:pt x="13177" y="13367"/>
                        <a:pt x="13066" y="13013"/>
                      </a:cubicBezTo>
                      <a:cubicBezTo>
                        <a:pt x="12911" y="12659"/>
                        <a:pt x="12779" y="12393"/>
                        <a:pt x="12602" y="12128"/>
                      </a:cubicBezTo>
                      <a:cubicBezTo>
                        <a:pt x="12447" y="11862"/>
                        <a:pt x="12270" y="11597"/>
                        <a:pt x="12115" y="11420"/>
                      </a:cubicBezTo>
                      <a:cubicBezTo>
                        <a:pt x="11916" y="11154"/>
                        <a:pt x="11762" y="10889"/>
                        <a:pt x="11585" y="10623"/>
                      </a:cubicBezTo>
                      <a:cubicBezTo>
                        <a:pt x="11430" y="10357"/>
                        <a:pt x="11275" y="9915"/>
                        <a:pt x="11143" y="9472"/>
                      </a:cubicBezTo>
                      <a:cubicBezTo>
                        <a:pt x="11010" y="9030"/>
                        <a:pt x="10899" y="8498"/>
                        <a:pt x="10833" y="7790"/>
                      </a:cubicBezTo>
                      <a:cubicBezTo>
                        <a:pt x="10745" y="7170"/>
                        <a:pt x="10701" y="6374"/>
                        <a:pt x="10701" y="5400"/>
                      </a:cubicBezTo>
                      <a:cubicBezTo>
                        <a:pt x="10701" y="4515"/>
                        <a:pt x="10745" y="3807"/>
                        <a:pt x="10833" y="3187"/>
                      </a:cubicBezTo>
                      <a:cubicBezTo>
                        <a:pt x="10899" y="2479"/>
                        <a:pt x="11032" y="1859"/>
                        <a:pt x="11187" y="1416"/>
                      </a:cubicBezTo>
                      <a:cubicBezTo>
                        <a:pt x="11320" y="974"/>
                        <a:pt x="11519" y="620"/>
                        <a:pt x="11740" y="354"/>
                      </a:cubicBezTo>
                      <a:cubicBezTo>
                        <a:pt x="11961" y="89"/>
                        <a:pt x="12204" y="0"/>
                        <a:pt x="12491" y="0"/>
                      </a:cubicBezTo>
                      <a:cubicBezTo>
                        <a:pt x="12757" y="0"/>
                        <a:pt x="13000" y="0"/>
                        <a:pt x="13243" y="177"/>
                      </a:cubicBezTo>
                      <a:cubicBezTo>
                        <a:pt x="13464" y="354"/>
                        <a:pt x="13685" y="443"/>
                        <a:pt x="13884" y="620"/>
                      </a:cubicBezTo>
                      <a:lnTo>
                        <a:pt x="13884" y="5046"/>
                      </a:lnTo>
                      <a:lnTo>
                        <a:pt x="13619" y="5046"/>
                      </a:lnTo>
                      <a:lnTo>
                        <a:pt x="13486" y="2479"/>
                      </a:lnTo>
                      <a:cubicBezTo>
                        <a:pt x="13376" y="2125"/>
                        <a:pt x="13221" y="1859"/>
                        <a:pt x="13066" y="1593"/>
                      </a:cubicBezTo>
                      <a:cubicBezTo>
                        <a:pt x="12889" y="1416"/>
                        <a:pt x="12712" y="1328"/>
                        <a:pt x="12491" y="1328"/>
                      </a:cubicBezTo>
                      <a:cubicBezTo>
                        <a:pt x="12314" y="1328"/>
                        <a:pt x="12138" y="1416"/>
                        <a:pt x="12005" y="1593"/>
                      </a:cubicBezTo>
                      <a:cubicBezTo>
                        <a:pt x="11850" y="1682"/>
                        <a:pt x="11740" y="1948"/>
                        <a:pt x="11651" y="2213"/>
                      </a:cubicBezTo>
                      <a:cubicBezTo>
                        <a:pt x="11563" y="2567"/>
                        <a:pt x="11496" y="2833"/>
                        <a:pt x="11452" y="3275"/>
                      </a:cubicBezTo>
                      <a:cubicBezTo>
                        <a:pt x="11408" y="3630"/>
                        <a:pt x="11364" y="4072"/>
                        <a:pt x="11364" y="4515"/>
                      </a:cubicBezTo>
                      <a:cubicBezTo>
                        <a:pt x="11364" y="5223"/>
                        <a:pt x="11408" y="5754"/>
                        <a:pt x="11496" y="6197"/>
                      </a:cubicBezTo>
                      <a:cubicBezTo>
                        <a:pt x="11563" y="6639"/>
                        <a:pt x="11673" y="6993"/>
                        <a:pt x="11806" y="7348"/>
                      </a:cubicBezTo>
                      <a:cubicBezTo>
                        <a:pt x="11939" y="7702"/>
                        <a:pt x="12093" y="7967"/>
                        <a:pt x="12248" y="8233"/>
                      </a:cubicBezTo>
                      <a:cubicBezTo>
                        <a:pt x="12403" y="8410"/>
                        <a:pt x="12602" y="8675"/>
                        <a:pt x="12757" y="8941"/>
                      </a:cubicBezTo>
                      <a:cubicBezTo>
                        <a:pt x="12933" y="9207"/>
                        <a:pt x="13110" y="9384"/>
                        <a:pt x="13265" y="9738"/>
                      </a:cubicBezTo>
                      <a:cubicBezTo>
                        <a:pt x="13442" y="10003"/>
                        <a:pt x="13597" y="10446"/>
                        <a:pt x="13707" y="10977"/>
                      </a:cubicBezTo>
                      <a:cubicBezTo>
                        <a:pt x="13862" y="11420"/>
                        <a:pt x="13950" y="11951"/>
                        <a:pt x="14039" y="12659"/>
                      </a:cubicBezTo>
                      <a:cubicBezTo>
                        <a:pt x="14127" y="13367"/>
                        <a:pt x="14172" y="14164"/>
                        <a:pt x="14172" y="15226"/>
                      </a:cubicBezTo>
                      <a:cubicBezTo>
                        <a:pt x="14172" y="16200"/>
                        <a:pt x="14127" y="17085"/>
                        <a:pt x="14039" y="17793"/>
                      </a:cubicBezTo>
                      <a:cubicBezTo>
                        <a:pt x="13973" y="18590"/>
                        <a:pt x="13862" y="19298"/>
                        <a:pt x="13707" y="19918"/>
                      </a:cubicBezTo>
                      <a:cubicBezTo>
                        <a:pt x="13553" y="20449"/>
                        <a:pt x="13376" y="20892"/>
                        <a:pt x="13132" y="21157"/>
                      </a:cubicBezTo>
                      <a:cubicBezTo>
                        <a:pt x="12911" y="21423"/>
                        <a:pt x="12646" y="21600"/>
                        <a:pt x="12337" y="21600"/>
                      </a:cubicBezTo>
                      <a:cubicBezTo>
                        <a:pt x="12182" y="21600"/>
                        <a:pt x="12005" y="21600"/>
                        <a:pt x="11850" y="21511"/>
                      </a:cubicBezTo>
                      <a:cubicBezTo>
                        <a:pt x="11718" y="21423"/>
                        <a:pt x="11563" y="21423"/>
                        <a:pt x="11408" y="21246"/>
                      </a:cubicBezTo>
                      <a:cubicBezTo>
                        <a:pt x="11275" y="21157"/>
                        <a:pt x="11143" y="20980"/>
                        <a:pt x="11032" y="20892"/>
                      </a:cubicBezTo>
                      <a:cubicBezTo>
                        <a:pt x="10899" y="20803"/>
                        <a:pt x="10811" y="20626"/>
                        <a:pt x="10723" y="20538"/>
                      </a:cubicBezTo>
                      <a:lnTo>
                        <a:pt x="10723" y="15580"/>
                      </a:lnTo>
                      <a:close/>
                      <a:moveTo>
                        <a:pt x="18041" y="21334"/>
                      </a:moveTo>
                      <a:lnTo>
                        <a:pt x="17908" y="21334"/>
                      </a:lnTo>
                      <a:lnTo>
                        <a:pt x="15984" y="3187"/>
                      </a:lnTo>
                      <a:lnTo>
                        <a:pt x="15984" y="20007"/>
                      </a:lnTo>
                      <a:lnTo>
                        <a:pt x="16692" y="20449"/>
                      </a:lnTo>
                      <a:lnTo>
                        <a:pt x="16692" y="21334"/>
                      </a:lnTo>
                      <a:lnTo>
                        <a:pt x="14901" y="21334"/>
                      </a:lnTo>
                      <a:lnTo>
                        <a:pt x="14901" y="20449"/>
                      </a:lnTo>
                      <a:lnTo>
                        <a:pt x="15586" y="20007"/>
                      </a:lnTo>
                      <a:lnTo>
                        <a:pt x="15586" y="1416"/>
                      </a:lnTo>
                      <a:lnTo>
                        <a:pt x="14901" y="974"/>
                      </a:lnTo>
                      <a:lnTo>
                        <a:pt x="14901" y="177"/>
                      </a:lnTo>
                      <a:lnTo>
                        <a:pt x="16493" y="177"/>
                      </a:lnTo>
                      <a:lnTo>
                        <a:pt x="18195" y="16200"/>
                      </a:lnTo>
                      <a:lnTo>
                        <a:pt x="20075" y="177"/>
                      </a:lnTo>
                      <a:lnTo>
                        <a:pt x="21600" y="177"/>
                      </a:lnTo>
                      <a:lnTo>
                        <a:pt x="21600" y="974"/>
                      </a:lnTo>
                      <a:lnTo>
                        <a:pt x="20915" y="1416"/>
                      </a:lnTo>
                      <a:lnTo>
                        <a:pt x="20915" y="20007"/>
                      </a:lnTo>
                      <a:lnTo>
                        <a:pt x="21600" y="20449"/>
                      </a:lnTo>
                      <a:lnTo>
                        <a:pt x="21600" y="21334"/>
                      </a:lnTo>
                      <a:lnTo>
                        <a:pt x="19455" y="21334"/>
                      </a:lnTo>
                      <a:lnTo>
                        <a:pt x="19455" y="20449"/>
                      </a:lnTo>
                      <a:lnTo>
                        <a:pt x="20163" y="20007"/>
                      </a:lnTo>
                      <a:lnTo>
                        <a:pt x="20163" y="3187"/>
                      </a:lnTo>
                      <a:lnTo>
                        <a:pt x="18041" y="21334"/>
                      </a:lnTo>
                      <a:close/>
                      <a:moveTo>
                        <a:pt x="18041" y="21334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26" name="Rectangle 39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315" y="187"/>
              <a:ext cx="395" cy="584"/>
              <a:chOff x="0" y="0"/>
              <a:chExt cx="394" cy="584"/>
            </a:xfrm>
          </p:grpSpPr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29" y="0"/>
                <a:ext cx="365" cy="458"/>
                <a:chOff x="0" y="0"/>
                <a:chExt cx="365" cy="458"/>
              </a:xfrm>
            </p:grpSpPr>
            <p:sp>
              <p:nvSpPr>
                <p:cNvPr id="20821" name="AutoShape 42"/>
                <p:cNvSpPr>
                  <a:spLocks/>
                </p:cNvSpPr>
                <p:nvPr/>
              </p:nvSpPr>
              <p:spPr bwMode="auto">
                <a:xfrm>
                  <a:off x="0" y="0"/>
                  <a:ext cx="365" cy="45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cubicBezTo>
                        <a:pt x="16316" y="5294"/>
                        <a:pt x="6027" y="15459"/>
                        <a:pt x="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22" name="Rectangle 43"/>
                <p:cNvSpPr>
                  <a:spLocks/>
                </p:cNvSpPr>
                <p:nvPr/>
              </p:nvSpPr>
              <p:spPr bwMode="auto">
                <a:xfrm>
                  <a:off x="0" y="117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0" y="360"/>
                <a:ext cx="72" cy="224"/>
                <a:chOff x="0" y="0"/>
                <a:chExt cx="72" cy="224"/>
              </a:xfrm>
            </p:grpSpPr>
            <p:sp>
              <p:nvSpPr>
                <p:cNvPr id="20819" name="AutoShape 45"/>
                <p:cNvSpPr>
                  <a:spLocks/>
                </p:cNvSpPr>
                <p:nvPr/>
              </p:nvSpPr>
              <p:spPr bwMode="auto">
                <a:xfrm>
                  <a:off x="0" y="90"/>
                  <a:ext cx="39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165"/>
                      </a:moveTo>
                      <a:lnTo>
                        <a:pt x="0" y="21600"/>
                      </a:lnTo>
                      <a:lnTo>
                        <a:pt x="9270" y="0"/>
                      </a:lnTo>
                      <a:lnTo>
                        <a:pt x="21600" y="10165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20" name="Rectangle 46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47"/>
            <p:cNvGrpSpPr>
              <a:grpSpLocks/>
            </p:cNvGrpSpPr>
            <p:nvPr/>
          </p:nvGrpSpPr>
          <p:grpSpPr bwMode="auto">
            <a:xfrm>
              <a:off x="1232" y="647"/>
              <a:ext cx="281" cy="227"/>
              <a:chOff x="0" y="0"/>
              <a:chExt cx="281" cy="227"/>
            </a:xfrm>
          </p:grpSpPr>
          <p:grpSp>
            <p:nvGrpSpPr>
              <p:cNvPr id="19" name="Group 48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224"/>
                <a:chOff x="0" y="0"/>
                <a:chExt cx="281" cy="224"/>
              </a:xfrm>
            </p:grpSpPr>
            <p:sp>
              <p:nvSpPr>
                <p:cNvPr id="20815" name="AutoShape 49"/>
                <p:cNvSpPr>
                  <a:spLocks/>
                </p:cNvSpPr>
                <p:nvPr/>
              </p:nvSpPr>
              <p:spPr bwMode="auto">
                <a:xfrm>
                  <a:off x="0" y="31"/>
                  <a:ext cx="281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63" y="21600"/>
                        <a:pt x="10800" y="21600"/>
                      </a:cubicBezTo>
                      <a:cubicBezTo>
                        <a:pt x="4838" y="21600"/>
                        <a:pt x="0" y="16754"/>
                        <a:pt x="0" y="10800"/>
                      </a:cubicBezTo>
                      <a:cubicBezTo>
                        <a:pt x="0" y="4823"/>
                        <a:pt x="4838" y="0"/>
                        <a:pt x="10800" y="0"/>
                      </a:cubicBezTo>
                      <a:cubicBezTo>
                        <a:pt x="16763" y="0"/>
                        <a:pt x="21600" y="4823"/>
                        <a:pt x="21600" y="10800"/>
                      </a:cubicBezTo>
                    </a:path>
                  </a:pathLst>
                </a:custGeom>
                <a:solidFill>
                  <a:srgbClr val="CC99E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16" name="Rectangle 50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51"/>
              <p:cNvGrpSpPr>
                <a:grpSpLocks/>
              </p:cNvGrpSpPr>
              <p:nvPr/>
            </p:nvGrpSpPr>
            <p:grpSpPr bwMode="auto">
              <a:xfrm>
                <a:off x="63" y="3"/>
                <a:ext cx="159" cy="224"/>
                <a:chOff x="0" y="0"/>
                <a:chExt cx="159" cy="224"/>
              </a:xfrm>
            </p:grpSpPr>
            <p:sp>
              <p:nvSpPr>
                <p:cNvPr id="20813" name="AutoShape 52"/>
                <p:cNvSpPr>
                  <a:spLocks/>
                </p:cNvSpPr>
                <p:nvPr/>
              </p:nvSpPr>
              <p:spPr bwMode="auto">
                <a:xfrm>
                  <a:off x="0" y="90"/>
                  <a:ext cx="159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105" y="21334"/>
                      </a:moveTo>
                      <a:lnTo>
                        <a:pt x="1105" y="20449"/>
                      </a:lnTo>
                      <a:lnTo>
                        <a:pt x="1946" y="20007"/>
                      </a:lnTo>
                      <a:lnTo>
                        <a:pt x="1946" y="1593"/>
                      </a:lnTo>
                      <a:lnTo>
                        <a:pt x="1747" y="1593"/>
                      </a:lnTo>
                      <a:cubicBezTo>
                        <a:pt x="1393" y="1593"/>
                        <a:pt x="1105" y="1593"/>
                        <a:pt x="862" y="1593"/>
                      </a:cubicBezTo>
                      <a:cubicBezTo>
                        <a:pt x="641" y="1682"/>
                        <a:pt x="464" y="1770"/>
                        <a:pt x="376" y="1859"/>
                      </a:cubicBezTo>
                      <a:lnTo>
                        <a:pt x="265" y="5223"/>
                      </a:lnTo>
                      <a:lnTo>
                        <a:pt x="0" y="5223"/>
                      </a:lnTo>
                      <a:lnTo>
                        <a:pt x="0" y="177"/>
                      </a:lnTo>
                      <a:lnTo>
                        <a:pt x="4643" y="177"/>
                      </a:lnTo>
                      <a:lnTo>
                        <a:pt x="4643" y="5223"/>
                      </a:lnTo>
                      <a:lnTo>
                        <a:pt x="4377" y="5223"/>
                      </a:lnTo>
                      <a:lnTo>
                        <a:pt x="4267" y="1859"/>
                      </a:lnTo>
                      <a:cubicBezTo>
                        <a:pt x="4223" y="1770"/>
                        <a:pt x="4156" y="1770"/>
                        <a:pt x="4068" y="1770"/>
                      </a:cubicBezTo>
                      <a:cubicBezTo>
                        <a:pt x="3957" y="1770"/>
                        <a:pt x="3869" y="1682"/>
                        <a:pt x="3736" y="1682"/>
                      </a:cubicBezTo>
                      <a:cubicBezTo>
                        <a:pt x="3604" y="1593"/>
                        <a:pt x="3471" y="1593"/>
                        <a:pt x="3338" y="1593"/>
                      </a:cubicBezTo>
                      <a:cubicBezTo>
                        <a:pt x="3184" y="1593"/>
                        <a:pt x="3051" y="1593"/>
                        <a:pt x="2896" y="1593"/>
                      </a:cubicBezTo>
                      <a:lnTo>
                        <a:pt x="2697" y="1593"/>
                      </a:lnTo>
                      <a:lnTo>
                        <a:pt x="2697" y="20007"/>
                      </a:lnTo>
                      <a:lnTo>
                        <a:pt x="3537" y="20449"/>
                      </a:lnTo>
                      <a:lnTo>
                        <a:pt x="3537" y="21334"/>
                      </a:lnTo>
                      <a:lnTo>
                        <a:pt x="1105" y="21334"/>
                      </a:lnTo>
                      <a:close/>
                      <a:moveTo>
                        <a:pt x="6456" y="12039"/>
                      </a:moveTo>
                      <a:lnTo>
                        <a:pt x="6456" y="20007"/>
                      </a:lnTo>
                      <a:lnTo>
                        <a:pt x="7252" y="20449"/>
                      </a:lnTo>
                      <a:lnTo>
                        <a:pt x="7252" y="21334"/>
                      </a:lnTo>
                      <a:lnTo>
                        <a:pt x="5063" y="21334"/>
                      </a:lnTo>
                      <a:lnTo>
                        <a:pt x="5063" y="20449"/>
                      </a:lnTo>
                      <a:lnTo>
                        <a:pt x="5704" y="20007"/>
                      </a:lnTo>
                      <a:lnTo>
                        <a:pt x="5704" y="1416"/>
                      </a:lnTo>
                      <a:lnTo>
                        <a:pt x="5019" y="974"/>
                      </a:lnTo>
                      <a:lnTo>
                        <a:pt x="5019" y="177"/>
                      </a:lnTo>
                      <a:lnTo>
                        <a:pt x="7296" y="177"/>
                      </a:lnTo>
                      <a:cubicBezTo>
                        <a:pt x="7672" y="177"/>
                        <a:pt x="7981" y="354"/>
                        <a:pt x="8224" y="620"/>
                      </a:cubicBezTo>
                      <a:cubicBezTo>
                        <a:pt x="8468" y="885"/>
                        <a:pt x="8667" y="1239"/>
                        <a:pt x="8821" y="1770"/>
                      </a:cubicBezTo>
                      <a:cubicBezTo>
                        <a:pt x="8976" y="2213"/>
                        <a:pt x="9087" y="2833"/>
                        <a:pt x="9131" y="3452"/>
                      </a:cubicBezTo>
                      <a:cubicBezTo>
                        <a:pt x="9197" y="4161"/>
                        <a:pt x="9241" y="4957"/>
                        <a:pt x="9241" y="5843"/>
                      </a:cubicBezTo>
                      <a:cubicBezTo>
                        <a:pt x="9241" y="6639"/>
                        <a:pt x="9197" y="7348"/>
                        <a:pt x="9131" y="7967"/>
                      </a:cubicBezTo>
                      <a:cubicBezTo>
                        <a:pt x="9087" y="8587"/>
                        <a:pt x="8998" y="9207"/>
                        <a:pt x="8910" y="9649"/>
                      </a:cubicBezTo>
                      <a:cubicBezTo>
                        <a:pt x="8799" y="10180"/>
                        <a:pt x="8689" y="10623"/>
                        <a:pt x="8556" y="10889"/>
                      </a:cubicBezTo>
                      <a:cubicBezTo>
                        <a:pt x="8423" y="11154"/>
                        <a:pt x="8291" y="11420"/>
                        <a:pt x="8158" y="11597"/>
                      </a:cubicBezTo>
                      <a:lnTo>
                        <a:pt x="9595" y="20007"/>
                      </a:lnTo>
                      <a:lnTo>
                        <a:pt x="10148" y="20449"/>
                      </a:lnTo>
                      <a:lnTo>
                        <a:pt x="10148" y="21334"/>
                      </a:lnTo>
                      <a:lnTo>
                        <a:pt x="8888" y="21334"/>
                      </a:lnTo>
                      <a:lnTo>
                        <a:pt x="7406" y="12039"/>
                      </a:lnTo>
                      <a:lnTo>
                        <a:pt x="6456" y="12039"/>
                      </a:lnTo>
                      <a:close/>
                      <a:moveTo>
                        <a:pt x="8445" y="6020"/>
                      </a:moveTo>
                      <a:cubicBezTo>
                        <a:pt x="8445" y="5223"/>
                        <a:pt x="8423" y="4515"/>
                        <a:pt x="8379" y="3984"/>
                      </a:cubicBezTo>
                      <a:cubicBezTo>
                        <a:pt x="8335" y="3364"/>
                        <a:pt x="8246" y="2921"/>
                        <a:pt x="8136" y="2567"/>
                      </a:cubicBezTo>
                      <a:cubicBezTo>
                        <a:pt x="8025" y="2213"/>
                        <a:pt x="7893" y="1948"/>
                        <a:pt x="7738" y="1859"/>
                      </a:cubicBezTo>
                      <a:cubicBezTo>
                        <a:pt x="7561" y="1682"/>
                        <a:pt x="7362" y="1593"/>
                        <a:pt x="7119" y="1593"/>
                      </a:cubicBezTo>
                      <a:lnTo>
                        <a:pt x="6456" y="1593"/>
                      </a:lnTo>
                      <a:lnTo>
                        <a:pt x="6456" y="10623"/>
                      </a:lnTo>
                      <a:lnTo>
                        <a:pt x="7163" y="10623"/>
                      </a:lnTo>
                      <a:cubicBezTo>
                        <a:pt x="7384" y="10623"/>
                        <a:pt x="7583" y="10534"/>
                        <a:pt x="7760" y="10357"/>
                      </a:cubicBezTo>
                      <a:cubicBezTo>
                        <a:pt x="7937" y="10180"/>
                        <a:pt x="8070" y="9915"/>
                        <a:pt x="8158" y="9561"/>
                      </a:cubicBezTo>
                      <a:cubicBezTo>
                        <a:pt x="8269" y="9207"/>
                        <a:pt x="8335" y="8675"/>
                        <a:pt x="8379" y="8144"/>
                      </a:cubicBezTo>
                      <a:cubicBezTo>
                        <a:pt x="8423" y="7613"/>
                        <a:pt x="8445" y="6816"/>
                        <a:pt x="8445" y="6020"/>
                      </a:cubicBezTo>
                      <a:close/>
                      <a:moveTo>
                        <a:pt x="10723" y="15580"/>
                      </a:moveTo>
                      <a:lnTo>
                        <a:pt x="10966" y="15580"/>
                      </a:lnTo>
                      <a:lnTo>
                        <a:pt x="11098" y="18413"/>
                      </a:lnTo>
                      <a:cubicBezTo>
                        <a:pt x="11165" y="18767"/>
                        <a:pt x="11231" y="18944"/>
                        <a:pt x="11320" y="19210"/>
                      </a:cubicBezTo>
                      <a:cubicBezTo>
                        <a:pt x="11408" y="19387"/>
                        <a:pt x="11496" y="19564"/>
                        <a:pt x="11607" y="19830"/>
                      </a:cubicBezTo>
                      <a:cubicBezTo>
                        <a:pt x="11718" y="20007"/>
                        <a:pt x="11850" y="20095"/>
                        <a:pt x="11961" y="20184"/>
                      </a:cubicBezTo>
                      <a:cubicBezTo>
                        <a:pt x="12093" y="20272"/>
                        <a:pt x="12204" y="20361"/>
                        <a:pt x="12314" y="20361"/>
                      </a:cubicBezTo>
                      <a:cubicBezTo>
                        <a:pt x="12513" y="20361"/>
                        <a:pt x="12690" y="20184"/>
                        <a:pt x="12845" y="20007"/>
                      </a:cubicBezTo>
                      <a:cubicBezTo>
                        <a:pt x="12978" y="19830"/>
                        <a:pt x="13110" y="19475"/>
                        <a:pt x="13199" y="19121"/>
                      </a:cubicBezTo>
                      <a:cubicBezTo>
                        <a:pt x="13309" y="18767"/>
                        <a:pt x="13354" y="18325"/>
                        <a:pt x="13420" y="17793"/>
                      </a:cubicBezTo>
                      <a:cubicBezTo>
                        <a:pt x="13464" y="17262"/>
                        <a:pt x="13486" y="16731"/>
                        <a:pt x="13486" y="16111"/>
                      </a:cubicBezTo>
                      <a:cubicBezTo>
                        <a:pt x="13486" y="15403"/>
                        <a:pt x="13442" y="14784"/>
                        <a:pt x="13354" y="14252"/>
                      </a:cubicBezTo>
                      <a:cubicBezTo>
                        <a:pt x="13287" y="13721"/>
                        <a:pt x="13177" y="13367"/>
                        <a:pt x="13066" y="13013"/>
                      </a:cubicBezTo>
                      <a:cubicBezTo>
                        <a:pt x="12911" y="12659"/>
                        <a:pt x="12779" y="12393"/>
                        <a:pt x="12602" y="12128"/>
                      </a:cubicBezTo>
                      <a:cubicBezTo>
                        <a:pt x="12447" y="11862"/>
                        <a:pt x="12270" y="11597"/>
                        <a:pt x="12093" y="11420"/>
                      </a:cubicBezTo>
                      <a:cubicBezTo>
                        <a:pt x="11916" y="11154"/>
                        <a:pt x="11762" y="10889"/>
                        <a:pt x="11585" y="10623"/>
                      </a:cubicBezTo>
                      <a:cubicBezTo>
                        <a:pt x="11430" y="10357"/>
                        <a:pt x="11275" y="9915"/>
                        <a:pt x="11143" y="9472"/>
                      </a:cubicBezTo>
                      <a:cubicBezTo>
                        <a:pt x="11010" y="9030"/>
                        <a:pt x="10899" y="8498"/>
                        <a:pt x="10833" y="7790"/>
                      </a:cubicBezTo>
                      <a:cubicBezTo>
                        <a:pt x="10745" y="7170"/>
                        <a:pt x="10701" y="6374"/>
                        <a:pt x="10701" y="5400"/>
                      </a:cubicBezTo>
                      <a:cubicBezTo>
                        <a:pt x="10701" y="4515"/>
                        <a:pt x="10745" y="3807"/>
                        <a:pt x="10833" y="3187"/>
                      </a:cubicBezTo>
                      <a:cubicBezTo>
                        <a:pt x="10899" y="2479"/>
                        <a:pt x="11032" y="1859"/>
                        <a:pt x="11187" y="1416"/>
                      </a:cubicBezTo>
                      <a:cubicBezTo>
                        <a:pt x="11320" y="974"/>
                        <a:pt x="11519" y="620"/>
                        <a:pt x="11740" y="354"/>
                      </a:cubicBezTo>
                      <a:cubicBezTo>
                        <a:pt x="11961" y="89"/>
                        <a:pt x="12204" y="0"/>
                        <a:pt x="12491" y="0"/>
                      </a:cubicBezTo>
                      <a:cubicBezTo>
                        <a:pt x="12757" y="0"/>
                        <a:pt x="13000" y="0"/>
                        <a:pt x="13243" y="177"/>
                      </a:cubicBezTo>
                      <a:cubicBezTo>
                        <a:pt x="13464" y="354"/>
                        <a:pt x="13685" y="443"/>
                        <a:pt x="13884" y="620"/>
                      </a:cubicBezTo>
                      <a:lnTo>
                        <a:pt x="13884" y="5046"/>
                      </a:lnTo>
                      <a:lnTo>
                        <a:pt x="13619" y="5046"/>
                      </a:lnTo>
                      <a:lnTo>
                        <a:pt x="13486" y="2479"/>
                      </a:lnTo>
                      <a:cubicBezTo>
                        <a:pt x="13354" y="2125"/>
                        <a:pt x="13221" y="1859"/>
                        <a:pt x="13066" y="1593"/>
                      </a:cubicBezTo>
                      <a:cubicBezTo>
                        <a:pt x="12889" y="1416"/>
                        <a:pt x="12712" y="1328"/>
                        <a:pt x="12491" y="1328"/>
                      </a:cubicBezTo>
                      <a:cubicBezTo>
                        <a:pt x="12314" y="1328"/>
                        <a:pt x="12138" y="1416"/>
                        <a:pt x="12005" y="1593"/>
                      </a:cubicBezTo>
                      <a:cubicBezTo>
                        <a:pt x="11850" y="1682"/>
                        <a:pt x="11740" y="1948"/>
                        <a:pt x="11651" y="2213"/>
                      </a:cubicBezTo>
                      <a:cubicBezTo>
                        <a:pt x="11541" y="2567"/>
                        <a:pt x="11496" y="2833"/>
                        <a:pt x="11452" y="3275"/>
                      </a:cubicBezTo>
                      <a:cubicBezTo>
                        <a:pt x="11408" y="3630"/>
                        <a:pt x="11364" y="4072"/>
                        <a:pt x="11364" y="4515"/>
                      </a:cubicBezTo>
                      <a:cubicBezTo>
                        <a:pt x="11364" y="5223"/>
                        <a:pt x="11408" y="5754"/>
                        <a:pt x="11496" y="6197"/>
                      </a:cubicBezTo>
                      <a:cubicBezTo>
                        <a:pt x="11563" y="6639"/>
                        <a:pt x="11673" y="6993"/>
                        <a:pt x="11806" y="7348"/>
                      </a:cubicBezTo>
                      <a:cubicBezTo>
                        <a:pt x="11939" y="7702"/>
                        <a:pt x="12093" y="7967"/>
                        <a:pt x="12248" y="8233"/>
                      </a:cubicBezTo>
                      <a:cubicBezTo>
                        <a:pt x="12403" y="8410"/>
                        <a:pt x="12602" y="8675"/>
                        <a:pt x="12757" y="8941"/>
                      </a:cubicBezTo>
                      <a:cubicBezTo>
                        <a:pt x="12933" y="9207"/>
                        <a:pt x="13110" y="9384"/>
                        <a:pt x="13265" y="9738"/>
                      </a:cubicBezTo>
                      <a:cubicBezTo>
                        <a:pt x="13442" y="10003"/>
                        <a:pt x="13597" y="10446"/>
                        <a:pt x="13707" y="10977"/>
                      </a:cubicBezTo>
                      <a:cubicBezTo>
                        <a:pt x="13862" y="11420"/>
                        <a:pt x="13950" y="11951"/>
                        <a:pt x="14039" y="12659"/>
                      </a:cubicBezTo>
                      <a:cubicBezTo>
                        <a:pt x="14105" y="13367"/>
                        <a:pt x="14172" y="14164"/>
                        <a:pt x="14172" y="15226"/>
                      </a:cubicBezTo>
                      <a:cubicBezTo>
                        <a:pt x="14172" y="16200"/>
                        <a:pt x="14105" y="17085"/>
                        <a:pt x="14039" y="17793"/>
                      </a:cubicBezTo>
                      <a:cubicBezTo>
                        <a:pt x="13973" y="18590"/>
                        <a:pt x="13862" y="19298"/>
                        <a:pt x="13707" y="19918"/>
                      </a:cubicBezTo>
                      <a:cubicBezTo>
                        <a:pt x="13553" y="20449"/>
                        <a:pt x="13354" y="20892"/>
                        <a:pt x="13132" y="21157"/>
                      </a:cubicBezTo>
                      <a:cubicBezTo>
                        <a:pt x="12911" y="21423"/>
                        <a:pt x="12646" y="21600"/>
                        <a:pt x="12337" y="21600"/>
                      </a:cubicBezTo>
                      <a:cubicBezTo>
                        <a:pt x="12182" y="21600"/>
                        <a:pt x="12005" y="21600"/>
                        <a:pt x="11850" y="21511"/>
                      </a:cubicBezTo>
                      <a:cubicBezTo>
                        <a:pt x="11695" y="21423"/>
                        <a:pt x="11541" y="21423"/>
                        <a:pt x="11408" y="21246"/>
                      </a:cubicBezTo>
                      <a:cubicBezTo>
                        <a:pt x="11275" y="21157"/>
                        <a:pt x="11143" y="20980"/>
                        <a:pt x="11032" y="20892"/>
                      </a:cubicBezTo>
                      <a:cubicBezTo>
                        <a:pt x="10899" y="20803"/>
                        <a:pt x="10789" y="20626"/>
                        <a:pt x="10723" y="20538"/>
                      </a:cubicBezTo>
                      <a:lnTo>
                        <a:pt x="10723" y="15580"/>
                      </a:lnTo>
                      <a:close/>
                      <a:moveTo>
                        <a:pt x="18041" y="21334"/>
                      </a:moveTo>
                      <a:lnTo>
                        <a:pt x="17908" y="21334"/>
                      </a:lnTo>
                      <a:lnTo>
                        <a:pt x="15984" y="3187"/>
                      </a:lnTo>
                      <a:lnTo>
                        <a:pt x="15984" y="20007"/>
                      </a:lnTo>
                      <a:lnTo>
                        <a:pt x="16692" y="20449"/>
                      </a:lnTo>
                      <a:lnTo>
                        <a:pt x="16692" y="21334"/>
                      </a:lnTo>
                      <a:lnTo>
                        <a:pt x="14901" y="21334"/>
                      </a:lnTo>
                      <a:lnTo>
                        <a:pt x="14901" y="20449"/>
                      </a:lnTo>
                      <a:lnTo>
                        <a:pt x="15564" y="20007"/>
                      </a:lnTo>
                      <a:lnTo>
                        <a:pt x="15564" y="1416"/>
                      </a:lnTo>
                      <a:lnTo>
                        <a:pt x="14901" y="974"/>
                      </a:lnTo>
                      <a:lnTo>
                        <a:pt x="14901" y="177"/>
                      </a:lnTo>
                      <a:lnTo>
                        <a:pt x="16493" y="177"/>
                      </a:lnTo>
                      <a:lnTo>
                        <a:pt x="18195" y="16200"/>
                      </a:lnTo>
                      <a:lnTo>
                        <a:pt x="20075" y="177"/>
                      </a:lnTo>
                      <a:lnTo>
                        <a:pt x="21600" y="177"/>
                      </a:lnTo>
                      <a:lnTo>
                        <a:pt x="21600" y="974"/>
                      </a:lnTo>
                      <a:lnTo>
                        <a:pt x="20915" y="1416"/>
                      </a:lnTo>
                      <a:lnTo>
                        <a:pt x="20915" y="20007"/>
                      </a:lnTo>
                      <a:lnTo>
                        <a:pt x="21600" y="20449"/>
                      </a:lnTo>
                      <a:lnTo>
                        <a:pt x="21600" y="21334"/>
                      </a:lnTo>
                      <a:lnTo>
                        <a:pt x="19433" y="21334"/>
                      </a:lnTo>
                      <a:lnTo>
                        <a:pt x="19433" y="20449"/>
                      </a:lnTo>
                      <a:lnTo>
                        <a:pt x="20163" y="20007"/>
                      </a:lnTo>
                      <a:lnTo>
                        <a:pt x="20163" y="3187"/>
                      </a:lnTo>
                      <a:lnTo>
                        <a:pt x="18041" y="21334"/>
                      </a:lnTo>
                      <a:close/>
                      <a:moveTo>
                        <a:pt x="18041" y="21334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14" name="Rectangle 53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54"/>
            <p:cNvGrpSpPr>
              <a:grpSpLocks/>
            </p:cNvGrpSpPr>
            <p:nvPr/>
          </p:nvGrpSpPr>
          <p:grpSpPr bwMode="auto">
            <a:xfrm>
              <a:off x="837" y="183"/>
              <a:ext cx="499" cy="593"/>
              <a:chOff x="0" y="0"/>
              <a:chExt cx="498" cy="593"/>
            </a:xfrm>
          </p:grpSpPr>
          <p:grpSp>
            <p:nvGrpSpPr>
              <p:cNvPr id="22" name="Group 55"/>
              <p:cNvGrpSpPr>
                <a:grpSpLocks/>
              </p:cNvGrpSpPr>
              <p:nvPr/>
            </p:nvGrpSpPr>
            <p:grpSpPr bwMode="auto">
              <a:xfrm>
                <a:off x="0" y="0"/>
                <a:ext cx="437" cy="471"/>
                <a:chOff x="0" y="0"/>
                <a:chExt cx="437" cy="471"/>
              </a:xfrm>
            </p:grpSpPr>
            <p:sp>
              <p:nvSpPr>
                <p:cNvPr id="20809" name="AutoShape 56"/>
                <p:cNvSpPr>
                  <a:spLocks/>
                </p:cNvSpPr>
                <p:nvPr/>
              </p:nvSpPr>
              <p:spPr bwMode="auto">
                <a:xfrm>
                  <a:off x="0" y="0"/>
                  <a:ext cx="437" cy="47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5243" y="5351"/>
                        <a:pt x="15519" y="15426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10" name="Rectangle 57"/>
                <p:cNvSpPr>
                  <a:spLocks/>
                </p:cNvSpPr>
                <p:nvPr/>
              </p:nvSpPr>
              <p:spPr bwMode="auto">
                <a:xfrm>
                  <a:off x="0" y="123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58"/>
              <p:cNvGrpSpPr>
                <a:grpSpLocks/>
              </p:cNvGrpSpPr>
              <p:nvPr/>
            </p:nvGrpSpPr>
            <p:grpSpPr bwMode="auto">
              <a:xfrm>
                <a:off x="426" y="369"/>
                <a:ext cx="72" cy="224"/>
                <a:chOff x="0" y="0"/>
                <a:chExt cx="72" cy="224"/>
              </a:xfrm>
            </p:grpSpPr>
            <p:sp>
              <p:nvSpPr>
                <p:cNvPr id="20807" name="AutoShape 59"/>
                <p:cNvSpPr>
                  <a:spLocks/>
                </p:cNvSpPr>
                <p:nvPr/>
              </p:nvSpPr>
              <p:spPr bwMode="auto">
                <a:xfrm>
                  <a:off x="0" y="90"/>
                  <a:ext cx="40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1190" y="0"/>
                      </a:moveTo>
                      <a:lnTo>
                        <a:pt x="21600" y="21600"/>
                      </a:lnTo>
                      <a:lnTo>
                        <a:pt x="0" y="11148"/>
                      </a:lnTo>
                      <a:lnTo>
                        <a:pt x="1119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08" name="Rectangle 60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61"/>
            <p:cNvGrpSpPr>
              <a:grpSpLocks/>
            </p:cNvGrpSpPr>
            <p:nvPr/>
          </p:nvGrpSpPr>
          <p:grpSpPr bwMode="auto">
            <a:xfrm>
              <a:off x="633" y="647"/>
              <a:ext cx="273" cy="227"/>
              <a:chOff x="0" y="0"/>
              <a:chExt cx="272" cy="227"/>
            </a:xfrm>
          </p:grpSpPr>
          <p:grpSp>
            <p:nvGrpSpPr>
              <p:cNvPr id="25" name="Group 62"/>
              <p:cNvGrpSpPr>
                <a:grpSpLocks/>
              </p:cNvGrpSpPr>
              <p:nvPr/>
            </p:nvGrpSpPr>
            <p:grpSpPr bwMode="auto">
              <a:xfrm>
                <a:off x="0" y="0"/>
                <a:ext cx="272" cy="224"/>
                <a:chOff x="0" y="0"/>
                <a:chExt cx="272" cy="224"/>
              </a:xfrm>
            </p:grpSpPr>
            <p:sp>
              <p:nvSpPr>
                <p:cNvPr id="20803" name="AutoShape 63"/>
                <p:cNvSpPr>
                  <a:spLocks/>
                </p:cNvSpPr>
                <p:nvPr/>
              </p:nvSpPr>
              <p:spPr bwMode="auto">
                <a:xfrm>
                  <a:off x="0" y="31"/>
                  <a:ext cx="272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64" y="21600"/>
                        <a:pt x="10794" y="21600"/>
                      </a:cubicBezTo>
                      <a:cubicBezTo>
                        <a:pt x="4836" y="21600"/>
                        <a:pt x="0" y="16754"/>
                        <a:pt x="0" y="10800"/>
                      </a:cubicBezTo>
                      <a:cubicBezTo>
                        <a:pt x="0" y="4823"/>
                        <a:pt x="4836" y="0"/>
                        <a:pt x="10794" y="0"/>
                      </a:cubicBezTo>
                      <a:cubicBezTo>
                        <a:pt x="16764" y="0"/>
                        <a:pt x="21600" y="4823"/>
                        <a:pt x="21600" y="10800"/>
                      </a:cubicBezTo>
                    </a:path>
                  </a:pathLst>
                </a:custGeom>
                <a:solidFill>
                  <a:srgbClr val="99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04" name="Rectangle 64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65"/>
              <p:cNvGrpSpPr>
                <a:grpSpLocks/>
              </p:cNvGrpSpPr>
              <p:nvPr/>
            </p:nvGrpSpPr>
            <p:grpSpPr bwMode="auto">
              <a:xfrm>
                <a:off x="63" y="3"/>
                <a:ext cx="154" cy="224"/>
                <a:chOff x="0" y="0"/>
                <a:chExt cx="154" cy="224"/>
              </a:xfrm>
            </p:grpSpPr>
            <p:sp>
              <p:nvSpPr>
                <p:cNvPr id="20801" name="AutoShape 66"/>
                <p:cNvSpPr>
                  <a:spLocks/>
                </p:cNvSpPr>
                <p:nvPr/>
              </p:nvSpPr>
              <p:spPr bwMode="auto">
                <a:xfrm>
                  <a:off x="0" y="90"/>
                  <a:ext cx="154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15580"/>
                      </a:moveTo>
                      <a:lnTo>
                        <a:pt x="274" y="15580"/>
                      </a:lnTo>
                      <a:lnTo>
                        <a:pt x="411" y="18413"/>
                      </a:lnTo>
                      <a:cubicBezTo>
                        <a:pt x="457" y="18767"/>
                        <a:pt x="549" y="18944"/>
                        <a:pt x="640" y="19210"/>
                      </a:cubicBezTo>
                      <a:cubicBezTo>
                        <a:pt x="731" y="19387"/>
                        <a:pt x="823" y="19564"/>
                        <a:pt x="937" y="19830"/>
                      </a:cubicBezTo>
                      <a:cubicBezTo>
                        <a:pt x="1051" y="20007"/>
                        <a:pt x="1166" y="20095"/>
                        <a:pt x="1303" y="20184"/>
                      </a:cubicBezTo>
                      <a:cubicBezTo>
                        <a:pt x="1417" y="20272"/>
                        <a:pt x="1531" y="20361"/>
                        <a:pt x="1669" y="20361"/>
                      </a:cubicBezTo>
                      <a:cubicBezTo>
                        <a:pt x="1874" y="20361"/>
                        <a:pt x="2057" y="20184"/>
                        <a:pt x="2194" y="20007"/>
                      </a:cubicBezTo>
                      <a:cubicBezTo>
                        <a:pt x="2354" y="19830"/>
                        <a:pt x="2469" y="19475"/>
                        <a:pt x="2560" y="19121"/>
                      </a:cubicBezTo>
                      <a:cubicBezTo>
                        <a:pt x="2674" y="18767"/>
                        <a:pt x="2743" y="18325"/>
                        <a:pt x="2789" y="17793"/>
                      </a:cubicBezTo>
                      <a:cubicBezTo>
                        <a:pt x="2834" y="17262"/>
                        <a:pt x="2880" y="16731"/>
                        <a:pt x="2880" y="16111"/>
                      </a:cubicBezTo>
                      <a:cubicBezTo>
                        <a:pt x="2880" y="15403"/>
                        <a:pt x="2834" y="14784"/>
                        <a:pt x="2743" y="14252"/>
                      </a:cubicBezTo>
                      <a:cubicBezTo>
                        <a:pt x="2674" y="13721"/>
                        <a:pt x="2560" y="13367"/>
                        <a:pt x="2400" y="13013"/>
                      </a:cubicBezTo>
                      <a:cubicBezTo>
                        <a:pt x="2286" y="12659"/>
                        <a:pt x="2126" y="12393"/>
                        <a:pt x="1966" y="12128"/>
                      </a:cubicBezTo>
                      <a:cubicBezTo>
                        <a:pt x="1783" y="11862"/>
                        <a:pt x="1623" y="11597"/>
                        <a:pt x="1417" y="11420"/>
                      </a:cubicBezTo>
                      <a:cubicBezTo>
                        <a:pt x="1257" y="11154"/>
                        <a:pt x="1074" y="10889"/>
                        <a:pt x="914" y="10623"/>
                      </a:cubicBezTo>
                      <a:cubicBezTo>
                        <a:pt x="731" y="10357"/>
                        <a:pt x="594" y="9915"/>
                        <a:pt x="434" y="9472"/>
                      </a:cubicBezTo>
                      <a:cubicBezTo>
                        <a:pt x="320" y="9030"/>
                        <a:pt x="206" y="8498"/>
                        <a:pt x="114" y="7790"/>
                      </a:cubicBezTo>
                      <a:cubicBezTo>
                        <a:pt x="46" y="7170"/>
                        <a:pt x="0" y="6374"/>
                        <a:pt x="0" y="5400"/>
                      </a:cubicBezTo>
                      <a:cubicBezTo>
                        <a:pt x="0" y="4515"/>
                        <a:pt x="46" y="3807"/>
                        <a:pt x="114" y="3187"/>
                      </a:cubicBezTo>
                      <a:cubicBezTo>
                        <a:pt x="206" y="2479"/>
                        <a:pt x="320" y="1859"/>
                        <a:pt x="480" y="1416"/>
                      </a:cubicBezTo>
                      <a:cubicBezTo>
                        <a:pt x="640" y="974"/>
                        <a:pt x="823" y="620"/>
                        <a:pt x="1051" y="354"/>
                      </a:cubicBezTo>
                      <a:cubicBezTo>
                        <a:pt x="1280" y="89"/>
                        <a:pt x="1554" y="0"/>
                        <a:pt x="1829" y="0"/>
                      </a:cubicBezTo>
                      <a:cubicBezTo>
                        <a:pt x="2103" y="0"/>
                        <a:pt x="2354" y="0"/>
                        <a:pt x="2606" y="177"/>
                      </a:cubicBezTo>
                      <a:cubicBezTo>
                        <a:pt x="2857" y="354"/>
                        <a:pt x="3086" y="443"/>
                        <a:pt x="3269" y="620"/>
                      </a:cubicBezTo>
                      <a:lnTo>
                        <a:pt x="3269" y="5046"/>
                      </a:lnTo>
                      <a:lnTo>
                        <a:pt x="3017" y="5046"/>
                      </a:lnTo>
                      <a:lnTo>
                        <a:pt x="2880" y="2479"/>
                      </a:lnTo>
                      <a:cubicBezTo>
                        <a:pt x="2743" y="2125"/>
                        <a:pt x="2606" y="1859"/>
                        <a:pt x="2423" y="1593"/>
                      </a:cubicBezTo>
                      <a:cubicBezTo>
                        <a:pt x="2263" y="1416"/>
                        <a:pt x="2057" y="1328"/>
                        <a:pt x="1829" y="1328"/>
                      </a:cubicBezTo>
                      <a:cubicBezTo>
                        <a:pt x="1623" y="1328"/>
                        <a:pt x="1486" y="1416"/>
                        <a:pt x="1326" y="1593"/>
                      </a:cubicBezTo>
                      <a:cubicBezTo>
                        <a:pt x="1166" y="1682"/>
                        <a:pt x="1051" y="1948"/>
                        <a:pt x="960" y="2213"/>
                      </a:cubicBezTo>
                      <a:cubicBezTo>
                        <a:pt x="869" y="2567"/>
                        <a:pt x="800" y="2833"/>
                        <a:pt x="754" y="3275"/>
                      </a:cubicBezTo>
                      <a:cubicBezTo>
                        <a:pt x="709" y="3630"/>
                        <a:pt x="686" y="4072"/>
                        <a:pt x="686" y="4515"/>
                      </a:cubicBezTo>
                      <a:cubicBezTo>
                        <a:pt x="686" y="5223"/>
                        <a:pt x="731" y="5754"/>
                        <a:pt x="800" y="6197"/>
                      </a:cubicBezTo>
                      <a:cubicBezTo>
                        <a:pt x="891" y="6639"/>
                        <a:pt x="1006" y="6993"/>
                        <a:pt x="1120" y="7348"/>
                      </a:cubicBezTo>
                      <a:cubicBezTo>
                        <a:pt x="1257" y="7702"/>
                        <a:pt x="1417" y="7967"/>
                        <a:pt x="1577" y="8233"/>
                      </a:cubicBezTo>
                      <a:cubicBezTo>
                        <a:pt x="1760" y="8410"/>
                        <a:pt x="1943" y="8675"/>
                        <a:pt x="2126" y="8941"/>
                      </a:cubicBezTo>
                      <a:cubicBezTo>
                        <a:pt x="2309" y="9207"/>
                        <a:pt x="2469" y="9384"/>
                        <a:pt x="2651" y="9738"/>
                      </a:cubicBezTo>
                      <a:cubicBezTo>
                        <a:pt x="2834" y="10003"/>
                        <a:pt x="2971" y="10446"/>
                        <a:pt x="3109" y="10977"/>
                      </a:cubicBezTo>
                      <a:cubicBezTo>
                        <a:pt x="3246" y="11420"/>
                        <a:pt x="3337" y="11951"/>
                        <a:pt x="3429" y="12659"/>
                      </a:cubicBezTo>
                      <a:cubicBezTo>
                        <a:pt x="3520" y="13367"/>
                        <a:pt x="3543" y="14164"/>
                        <a:pt x="3543" y="15226"/>
                      </a:cubicBezTo>
                      <a:cubicBezTo>
                        <a:pt x="3543" y="16200"/>
                        <a:pt x="3520" y="17085"/>
                        <a:pt x="3451" y="17793"/>
                      </a:cubicBezTo>
                      <a:cubicBezTo>
                        <a:pt x="3360" y="18590"/>
                        <a:pt x="3246" y="19298"/>
                        <a:pt x="3086" y="19918"/>
                      </a:cubicBezTo>
                      <a:cubicBezTo>
                        <a:pt x="2926" y="20449"/>
                        <a:pt x="2743" y="20892"/>
                        <a:pt x="2514" y="21157"/>
                      </a:cubicBezTo>
                      <a:cubicBezTo>
                        <a:pt x="2263" y="21423"/>
                        <a:pt x="1989" y="21600"/>
                        <a:pt x="1691" y="21600"/>
                      </a:cubicBezTo>
                      <a:cubicBezTo>
                        <a:pt x="1509" y="21600"/>
                        <a:pt x="1349" y="21600"/>
                        <a:pt x="1189" y="21511"/>
                      </a:cubicBezTo>
                      <a:cubicBezTo>
                        <a:pt x="1006" y="21423"/>
                        <a:pt x="869" y="21423"/>
                        <a:pt x="731" y="21246"/>
                      </a:cubicBezTo>
                      <a:cubicBezTo>
                        <a:pt x="594" y="21157"/>
                        <a:pt x="434" y="20980"/>
                        <a:pt x="343" y="20892"/>
                      </a:cubicBezTo>
                      <a:cubicBezTo>
                        <a:pt x="206" y="20803"/>
                        <a:pt x="91" y="20626"/>
                        <a:pt x="0" y="20538"/>
                      </a:cubicBezTo>
                      <a:lnTo>
                        <a:pt x="0" y="15580"/>
                      </a:lnTo>
                      <a:close/>
                      <a:moveTo>
                        <a:pt x="7497" y="13013"/>
                      </a:moveTo>
                      <a:lnTo>
                        <a:pt x="7497" y="20007"/>
                      </a:lnTo>
                      <a:lnTo>
                        <a:pt x="8366" y="20449"/>
                      </a:lnTo>
                      <a:lnTo>
                        <a:pt x="8366" y="21334"/>
                      </a:lnTo>
                      <a:lnTo>
                        <a:pt x="5851" y="21334"/>
                      </a:lnTo>
                      <a:lnTo>
                        <a:pt x="5851" y="20449"/>
                      </a:lnTo>
                      <a:lnTo>
                        <a:pt x="6697" y="20007"/>
                      </a:lnTo>
                      <a:lnTo>
                        <a:pt x="6697" y="13102"/>
                      </a:lnTo>
                      <a:lnTo>
                        <a:pt x="4800" y="1416"/>
                      </a:lnTo>
                      <a:lnTo>
                        <a:pt x="4183" y="974"/>
                      </a:lnTo>
                      <a:lnTo>
                        <a:pt x="4183" y="177"/>
                      </a:lnTo>
                      <a:lnTo>
                        <a:pt x="6469" y="177"/>
                      </a:lnTo>
                      <a:lnTo>
                        <a:pt x="6469" y="974"/>
                      </a:lnTo>
                      <a:lnTo>
                        <a:pt x="5737" y="1416"/>
                      </a:lnTo>
                      <a:lnTo>
                        <a:pt x="7314" y="11154"/>
                      </a:lnTo>
                      <a:lnTo>
                        <a:pt x="8800" y="1416"/>
                      </a:lnTo>
                      <a:lnTo>
                        <a:pt x="8114" y="974"/>
                      </a:lnTo>
                      <a:lnTo>
                        <a:pt x="8114" y="177"/>
                      </a:lnTo>
                      <a:lnTo>
                        <a:pt x="9897" y="177"/>
                      </a:lnTo>
                      <a:lnTo>
                        <a:pt x="9897" y="974"/>
                      </a:lnTo>
                      <a:lnTo>
                        <a:pt x="9280" y="1416"/>
                      </a:lnTo>
                      <a:lnTo>
                        <a:pt x="7497" y="13013"/>
                      </a:lnTo>
                      <a:close/>
                      <a:moveTo>
                        <a:pt x="11817" y="12039"/>
                      </a:moveTo>
                      <a:lnTo>
                        <a:pt x="11817" y="20007"/>
                      </a:lnTo>
                      <a:lnTo>
                        <a:pt x="12640" y="20449"/>
                      </a:lnTo>
                      <a:lnTo>
                        <a:pt x="12640" y="21334"/>
                      </a:lnTo>
                      <a:lnTo>
                        <a:pt x="10400" y="21334"/>
                      </a:lnTo>
                      <a:lnTo>
                        <a:pt x="10400" y="20449"/>
                      </a:lnTo>
                      <a:lnTo>
                        <a:pt x="11040" y="20007"/>
                      </a:lnTo>
                      <a:lnTo>
                        <a:pt x="11040" y="1416"/>
                      </a:lnTo>
                      <a:lnTo>
                        <a:pt x="10354" y="974"/>
                      </a:lnTo>
                      <a:lnTo>
                        <a:pt x="10354" y="177"/>
                      </a:lnTo>
                      <a:lnTo>
                        <a:pt x="12709" y="177"/>
                      </a:lnTo>
                      <a:cubicBezTo>
                        <a:pt x="13074" y="177"/>
                        <a:pt x="13394" y="354"/>
                        <a:pt x="13646" y="620"/>
                      </a:cubicBezTo>
                      <a:cubicBezTo>
                        <a:pt x="13920" y="885"/>
                        <a:pt x="14126" y="1239"/>
                        <a:pt x="14263" y="1770"/>
                      </a:cubicBezTo>
                      <a:cubicBezTo>
                        <a:pt x="14423" y="2213"/>
                        <a:pt x="14537" y="2833"/>
                        <a:pt x="14606" y="3452"/>
                      </a:cubicBezTo>
                      <a:cubicBezTo>
                        <a:pt x="14674" y="4161"/>
                        <a:pt x="14697" y="4957"/>
                        <a:pt x="14697" y="5843"/>
                      </a:cubicBezTo>
                      <a:cubicBezTo>
                        <a:pt x="14697" y="6639"/>
                        <a:pt x="14674" y="7348"/>
                        <a:pt x="14606" y="7967"/>
                      </a:cubicBezTo>
                      <a:cubicBezTo>
                        <a:pt x="14560" y="8587"/>
                        <a:pt x="14469" y="9207"/>
                        <a:pt x="14354" y="9649"/>
                      </a:cubicBezTo>
                      <a:cubicBezTo>
                        <a:pt x="14263" y="10180"/>
                        <a:pt x="14149" y="10623"/>
                        <a:pt x="13989" y="10889"/>
                      </a:cubicBezTo>
                      <a:cubicBezTo>
                        <a:pt x="13874" y="11154"/>
                        <a:pt x="13737" y="11420"/>
                        <a:pt x="13577" y="11597"/>
                      </a:cubicBezTo>
                      <a:lnTo>
                        <a:pt x="15063" y="20007"/>
                      </a:lnTo>
                      <a:lnTo>
                        <a:pt x="15657" y="20449"/>
                      </a:lnTo>
                      <a:lnTo>
                        <a:pt x="15657" y="21334"/>
                      </a:lnTo>
                      <a:lnTo>
                        <a:pt x="14354" y="21334"/>
                      </a:lnTo>
                      <a:lnTo>
                        <a:pt x="12800" y="12039"/>
                      </a:lnTo>
                      <a:lnTo>
                        <a:pt x="11817" y="12039"/>
                      </a:lnTo>
                      <a:close/>
                      <a:moveTo>
                        <a:pt x="13897" y="6020"/>
                      </a:moveTo>
                      <a:cubicBezTo>
                        <a:pt x="13897" y="5223"/>
                        <a:pt x="13874" y="4515"/>
                        <a:pt x="13806" y="3984"/>
                      </a:cubicBezTo>
                      <a:cubicBezTo>
                        <a:pt x="13760" y="3364"/>
                        <a:pt x="13691" y="2921"/>
                        <a:pt x="13577" y="2567"/>
                      </a:cubicBezTo>
                      <a:cubicBezTo>
                        <a:pt x="13463" y="2213"/>
                        <a:pt x="13326" y="1948"/>
                        <a:pt x="13143" y="1859"/>
                      </a:cubicBezTo>
                      <a:cubicBezTo>
                        <a:pt x="12960" y="1682"/>
                        <a:pt x="12754" y="1593"/>
                        <a:pt x="12526" y="1593"/>
                      </a:cubicBezTo>
                      <a:lnTo>
                        <a:pt x="11817" y="1593"/>
                      </a:lnTo>
                      <a:lnTo>
                        <a:pt x="11817" y="10623"/>
                      </a:lnTo>
                      <a:lnTo>
                        <a:pt x="12549" y="10623"/>
                      </a:lnTo>
                      <a:cubicBezTo>
                        <a:pt x="12800" y="10623"/>
                        <a:pt x="13006" y="10534"/>
                        <a:pt x="13166" y="10357"/>
                      </a:cubicBezTo>
                      <a:cubicBezTo>
                        <a:pt x="13349" y="10180"/>
                        <a:pt x="13486" y="9915"/>
                        <a:pt x="13577" y="9561"/>
                      </a:cubicBezTo>
                      <a:cubicBezTo>
                        <a:pt x="13691" y="9207"/>
                        <a:pt x="13783" y="8675"/>
                        <a:pt x="13829" y="8144"/>
                      </a:cubicBezTo>
                      <a:cubicBezTo>
                        <a:pt x="13874" y="7613"/>
                        <a:pt x="13897" y="6816"/>
                        <a:pt x="13897" y="6020"/>
                      </a:cubicBezTo>
                      <a:close/>
                      <a:moveTo>
                        <a:pt x="21166" y="177"/>
                      </a:moveTo>
                      <a:lnTo>
                        <a:pt x="21166" y="974"/>
                      </a:lnTo>
                      <a:lnTo>
                        <a:pt x="20549" y="1416"/>
                      </a:lnTo>
                      <a:lnTo>
                        <a:pt x="18674" y="8498"/>
                      </a:lnTo>
                      <a:lnTo>
                        <a:pt x="21006" y="20007"/>
                      </a:lnTo>
                      <a:lnTo>
                        <a:pt x="21600" y="20449"/>
                      </a:lnTo>
                      <a:lnTo>
                        <a:pt x="21600" y="21334"/>
                      </a:lnTo>
                      <a:lnTo>
                        <a:pt x="20274" y="21334"/>
                      </a:lnTo>
                      <a:lnTo>
                        <a:pt x="18126" y="10623"/>
                      </a:lnTo>
                      <a:lnTo>
                        <a:pt x="17394" y="12925"/>
                      </a:lnTo>
                      <a:lnTo>
                        <a:pt x="17394" y="20007"/>
                      </a:lnTo>
                      <a:lnTo>
                        <a:pt x="18171" y="20449"/>
                      </a:lnTo>
                      <a:lnTo>
                        <a:pt x="18171" y="21334"/>
                      </a:lnTo>
                      <a:lnTo>
                        <a:pt x="15909" y="21334"/>
                      </a:lnTo>
                      <a:lnTo>
                        <a:pt x="15909" y="20449"/>
                      </a:lnTo>
                      <a:lnTo>
                        <a:pt x="16594" y="20007"/>
                      </a:lnTo>
                      <a:lnTo>
                        <a:pt x="16594" y="1416"/>
                      </a:lnTo>
                      <a:lnTo>
                        <a:pt x="15909" y="974"/>
                      </a:lnTo>
                      <a:lnTo>
                        <a:pt x="15909" y="177"/>
                      </a:lnTo>
                      <a:lnTo>
                        <a:pt x="18103" y="177"/>
                      </a:lnTo>
                      <a:lnTo>
                        <a:pt x="18103" y="974"/>
                      </a:lnTo>
                      <a:lnTo>
                        <a:pt x="17394" y="1416"/>
                      </a:lnTo>
                      <a:lnTo>
                        <a:pt x="17394" y="11420"/>
                      </a:lnTo>
                      <a:lnTo>
                        <a:pt x="20000" y="1416"/>
                      </a:lnTo>
                      <a:lnTo>
                        <a:pt x="19451" y="974"/>
                      </a:lnTo>
                      <a:lnTo>
                        <a:pt x="19451" y="177"/>
                      </a:lnTo>
                      <a:lnTo>
                        <a:pt x="21166" y="177"/>
                      </a:lnTo>
                      <a:close/>
                      <a:moveTo>
                        <a:pt x="21166" y="177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02" name="Rectangle 67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68"/>
            <p:cNvGrpSpPr>
              <a:grpSpLocks/>
            </p:cNvGrpSpPr>
            <p:nvPr/>
          </p:nvGrpSpPr>
          <p:grpSpPr bwMode="auto">
            <a:xfrm>
              <a:off x="755" y="463"/>
              <a:ext cx="86" cy="304"/>
              <a:chOff x="0" y="0"/>
              <a:chExt cx="86" cy="304"/>
            </a:xfrm>
          </p:grpSpPr>
          <p:grpSp>
            <p:nvGrpSpPr>
              <p:cNvPr id="28" name="Group 69"/>
              <p:cNvGrpSpPr>
                <a:grpSpLocks/>
              </p:cNvGrpSpPr>
              <p:nvPr/>
            </p:nvGrpSpPr>
            <p:grpSpPr bwMode="auto">
              <a:xfrm>
                <a:off x="14" y="0"/>
                <a:ext cx="72" cy="224"/>
                <a:chOff x="0" y="0"/>
                <a:chExt cx="72" cy="224"/>
              </a:xfrm>
            </p:grpSpPr>
            <p:sp>
              <p:nvSpPr>
                <p:cNvPr id="20797" name="Line 70"/>
                <p:cNvSpPr>
                  <a:spLocks noChangeShapeType="1"/>
                </p:cNvSpPr>
                <p:nvPr/>
              </p:nvSpPr>
              <p:spPr bwMode="auto">
                <a:xfrm>
                  <a:off x="0" y="53"/>
                  <a:ext cx="0" cy="1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98" name="Rectangle 71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72"/>
              <p:cNvGrpSpPr>
                <a:grpSpLocks/>
              </p:cNvGrpSpPr>
              <p:nvPr/>
            </p:nvGrpSpPr>
            <p:grpSpPr bwMode="auto">
              <a:xfrm>
                <a:off x="0" y="80"/>
                <a:ext cx="72" cy="224"/>
                <a:chOff x="0" y="0"/>
                <a:chExt cx="72" cy="224"/>
              </a:xfrm>
            </p:grpSpPr>
            <p:sp>
              <p:nvSpPr>
                <p:cNvPr id="20795" name="AutoShape 73"/>
                <p:cNvSpPr>
                  <a:spLocks/>
                </p:cNvSpPr>
                <p:nvPr/>
              </p:nvSpPr>
              <p:spPr bwMode="auto">
                <a:xfrm>
                  <a:off x="0" y="89"/>
                  <a:ext cx="29" cy="4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1080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96" name="Rectangle 74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75"/>
            <p:cNvGrpSpPr>
              <a:grpSpLocks/>
            </p:cNvGrpSpPr>
            <p:nvPr/>
          </p:nvGrpSpPr>
          <p:grpSpPr bwMode="auto">
            <a:xfrm>
              <a:off x="101" y="969"/>
              <a:ext cx="307" cy="229"/>
              <a:chOff x="0" y="0"/>
              <a:chExt cx="307" cy="228"/>
            </a:xfrm>
          </p:grpSpPr>
          <p:grpSp>
            <p:nvGrpSpPr>
              <p:cNvPr id="31" name="Group 76"/>
              <p:cNvGrpSpPr>
                <a:grpSpLocks/>
              </p:cNvGrpSpPr>
              <p:nvPr/>
            </p:nvGrpSpPr>
            <p:grpSpPr bwMode="auto">
              <a:xfrm>
                <a:off x="0" y="0"/>
                <a:ext cx="307" cy="224"/>
                <a:chOff x="0" y="0"/>
                <a:chExt cx="307" cy="224"/>
              </a:xfrm>
            </p:grpSpPr>
            <p:sp>
              <p:nvSpPr>
                <p:cNvPr id="20791" name="AutoShape 77"/>
                <p:cNvSpPr>
                  <a:spLocks/>
                </p:cNvSpPr>
                <p:nvPr/>
              </p:nvSpPr>
              <p:spPr bwMode="auto">
                <a:xfrm>
                  <a:off x="0" y="31"/>
                  <a:ext cx="307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31"/>
                        <a:pt x="16762" y="21600"/>
                        <a:pt x="10800" y="21600"/>
                      </a:cubicBezTo>
                      <a:cubicBezTo>
                        <a:pt x="4838" y="21600"/>
                        <a:pt x="0" y="16731"/>
                        <a:pt x="0" y="10800"/>
                      </a:cubicBezTo>
                      <a:cubicBezTo>
                        <a:pt x="0" y="4823"/>
                        <a:pt x="4838" y="0"/>
                        <a:pt x="10800" y="0"/>
                      </a:cubicBezTo>
                      <a:cubicBezTo>
                        <a:pt x="16762" y="0"/>
                        <a:pt x="21600" y="4823"/>
                        <a:pt x="21600" y="10800"/>
                      </a:cubicBezTo>
                    </a:path>
                  </a:pathLst>
                </a:custGeom>
                <a:solidFill>
                  <a:srgbClr val="CC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92" name="Rectangle 78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08" name="Group 79"/>
              <p:cNvGrpSpPr>
                <a:grpSpLocks/>
              </p:cNvGrpSpPr>
              <p:nvPr/>
            </p:nvGrpSpPr>
            <p:grpSpPr bwMode="auto">
              <a:xfrm>
                <a:off x="66" y="4"/>
                <a:ext cx="181" cy="224"/>
                <a:chOff x="0" y="0"/>
                <a:chExt cx="181" cy="224"/>
              </a:xfrm>
            </p:grpSpPr>
            <p:sp>
              <p:nvSpPr>
                <p:cNvPr id="20789" name="AutoShape 80"/>
                <p:cNvSpPr>
                  <a:spLocks/>
                </p:cNvSpPr>
                <p:nvPr/>
              </p:nvSpPr>
              <p:spPr bwMode="auto">
                <a:xfrm>
                  <a:off x="0" y="90"/>
                  <a:ext cx="181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4168" y="20189"/>
                      </a:moveTo>
                      <a:cubicBezTo>
                        <a:pt x="3895" y="20542"/>
                        <a:pt x="3603" y="20895"/>
                        <a:pt x="3331" y="21159"/>
                      </a:cubicBezTo>
                      <a:cubicBezTo>
                        <a:pt x="3019" y="21512"/>
                        <a:pt x="2707" y="21600"/>
                        <a:pt x="2396" y="21600"/>
                      </a:cubicBezTo>
                      <a:cubicBezTo>
                        <a:pt x="2026" y="21600"/>
                        <a:pt x="1694" y="21336"/>
                        <a:pt x="1383" y="20895"/>
                      </a:cubicBezTo>
                      <a:cubicBezTo>
                        <a:pt x="1110" y="20454"/>
                        <a:pt x="857" y="19749"/>
                        <a:pt x="643" y="18867"/>
                      </a:cubicBezTo>
                      <a:cubicBezTo>
                        <a:pt x="428" y="17985"/>
                        <a:pt x="273" y="16927"/>
                        <a:pt x="156" y="15517"/>
                      </a:cubicBezTo>
                      <a:cubicBezTo>
                        <a:pt x="58" y="14282"/>
                        <a:pt x="0" y="12696"/>
                        <a:pt x="0" y="11020"/>
                      </a:cubicBezTo>
                      <a:cubicBezTo>
                        <a:pt x="0" y="7318"/>
                        <a:pt x="195" y="4584"/>
                        <a:pt x="604" y="2733"/>
                      </a:cubicBezTo>
                      <a:cubicBezTo>
                        <a:pt x="1013" y="970"/>
                        <a:pt x="1617" y="0"/>
                        <a:pt x="2396" y="0"/>
                      </a:cubicBezTo>
                      <a:cubicBezTo>
                        <a:pt x="2707" y="0"/>
                        <a:pt x="2980" y="88"/>
                        <a:pt x="3253" y="264"/>
                      </a:cubicBezTo>
                      <a:cubicBezTo>
                        <a:pt x="3525" y="441"/>
                        <a:pt x="3798" y="705"/>
                        <a:pt x="4032" y="970"/>
                      </a:cubicBezTo>
                      <a:lnTo>
                        <a:pt x="4032" y="5466"/>
                      </a:lnTo>
                      <a:lnTo>
                        <a:pt x="3798" y="5466"/>
                      </a:lnTo>
                      <a:lnTo>
                        <a:pt x="3720" y="2909"/>
                      </a:lnTo>
                      <a:cubicBezTo>
                        <a:pt x="3545" y="2380"/>
                        <a:pt x="3370" y="1940"/>
                        <a:pt x="3136" y="1675"/>
                      </a:cubicBezTo>
                      <a:cubicBezTo>
                        <a:pt x="2922" y="1411"/>
                        <a:pt x="2668" y="1322"/>
                        <a:pt x="2435" y="1322"/>
                      </a:cubicBezTo>
                      <a:cubicBezTo>
                        <a:pt x="2162" y="1322"/>
                        <a:pt x="1909" y="1411"/>
                        <a:pt x="1694" y="1763"/>
                      </a:cubicBezTo>
                      <a:cubicBezTo>
                        <a:pt x="1500" y="2116"/>
                        <a:pt x="1324" y="2645"/>
                        <a:pt x="1169" y="3438"/>
                      </a:cubicBezTo>
                      <a:cubicBezTo>
                        <a:pt x="1032" y="4144"/>
                        <a:pt x="915" y="5202"/>
                        <a:pt x="838" y="6436"/>
                      </a:cubicBezTo>
                      <a:cubicBezTo>
                        <a:pt x="760" y="7670"/>
                        <a:pt x="721" y="9169"/>
                        <a:pt x="721" y="10932"/>
                      </a:cubicBezTo>
                      <a:cubicBezTo>
                        <a:pt x="721" y="12784"/>
                        <a:pt x="760" y="14282"/>
                        <a:pt x="857" y="15517"/>
                      </a:cubicBezTo>
                      <a:cubicBezTo>
                        <a:pt x="935" y="16663"/>
                        <a:pt x="1071" y="17721"/>
                        <a:pt x="1208" y="18338"/>
                      </a:cubicBezTo>
                      <a:cubicBezTo>
                        <a:pt x="1383" y="19043"/>
                        <a:pt x="1558" y="19660"/>
                        <a:pt x="1753" y="19925"/>
                      </a:cubicBezTo>
                      <a:cubicBezTo>
                        <a:pt x="1967" y="20278"/>
                        <a:pt x="2181" y="20366"/>
                        <a:pt x="2396" y="20366"/>
                      </a:cubicBezTo>
                      <a:cubicBezTo>
                        <a:pt x="2513" y="20366"/>
                        <a:pt x="2629" y="20278"/>
                        <a:pt x="2727" y="20278"/>
                      </a:cubicBezTo>
                      <a:cubicBezTo>
                        <a:pt x="2844" y="20189"/>
                        <a:pt x="2941" y="20101"/>
                        <a:pt x="3058" y="20013"/>
                      </a:cubicBezTo>
                      <a:cubicBezTo>
                        <a:pt x="3155" y="19837"/>
                        <a:pt x="3233" y="19837"/>
                        <a:pt x="3311" y="19660"/>
                      </a:cubicBezTo>
                      <a:cubicBezTo>
                        <a:pt x="3389" y="19484"/>
                        <a:pt x="3447" y="19396"/>
                        <a:pt x="3486" y="19308"/>
                      </a:cubicBezTo>
                      <a:lnTo>
                        <a:pt x="3486" y="13313"/>
                      </a:lnTo>
                      <a:lnTo>
                        <a:pt x="2883" y="12872"/>
                      </a:lnTo>
                      <a:lnTo>
                        <a:pt x="2883" y="12078"/>
                      </a:lnTo>
                      <a:lnTo>
                        <a:pt x="4616" y="12078"/>
                      </a:lnTo>
                      <a:lnTo>
                        <a:pt x="4616" y="12872"/>
                      </a:lnTo>
                      <a:lnTo>
                        <a:pt x="4168" y="13313"/>
                      </a:lnTo>
                      <a:lnTo>
                        <a:pt x="4168" y="20189"/>
                      </a:lnTo>
                      <a:close/>
                      <a:moveTo>
                        <a:pt x="5045" y="20454"/>
                      </a:moveTo>
                      <a:lnTo>
                        <a:pt x="5629" y="20013"/>
                      </a:lnTo>
                      <a:lnTo>
                        <a:pt x="5629" y="1499"/>
                      </a:lnTo>
                      <a:lnTo>
                        <a:pt x="5045" y="1058"/>
                      </a:lnTo>
                      <a:lnTo>
                        <a:pt x="5045" y="264"/>
                      </a:lnTo>
                      <a:lnTo>
                        <a:pt x="8531" y="264"/>
                      </a:lnTo>
                      <a:lnTo>
                        <a:pt x="8531" y="5290"/>
                      </a:lnTo>
                      <a:lnTo>
                        <a:pt x="8297" y="5290"/>
                      </a:lnTo>
                      <a:lnTo>
                        <a:pt x="8200" y="1940"/>
                      </a:lnTo>
                      <a:cubicBezTo>
                        <a:pt x="8122" y="1851"/>
                        <a:pt x="8025" y="1763"/>
                        <a:pt x="7927" y="1763"/>
                      </a:cubicBezTo>
                      <a:cubicBezTo>
                        <a:pt x="7810" y="1763"/>
                        <a:pt x="7713" y="1763"/>
                        <a:pt x="7596" y="1763"/>
                      </a:cubicBezTo>
                      <a:cubicBezTo>
                        <a:pt x="7499" y="1675"/>
                        <a:pt x="7401" y="1675"/>
                        <a:pt x="7284" y="1675"/>
                      </a:cubicBezTo>
                      <a:cubicBezTo>
                        <a:pt x="7187" y="1675"/>
                        <a:pt x="7129" y="1675"/>
                        <a:pt x="7070" y="1675"/>
                      </a:cubicBezTo>
                      <a:lnTo>
                        <a:pt x="6311" y="1675"/>
                      </a:lnTo>
                      <a:lnTo>
                        <a:pt x="6311" y="9874"/>
                      </a:lnTo>
                      <a:lnTo>
                        <a:pt x="7557" y="9874"/>
                      </a:lnTo>
                      <a:lnTo>
                        <a:pt x="7674" y="7318"/>
                      </a:lnTo>
                      <a:lnTo>
                        <a:pt x="7888" y="7318"/>
                      </a:lnTo>
                      <a:lnTo>
                        <a:pt x="7888" y="13842"/>
                      </a:lnTo>
                      <a:lnTo>
                        <a:pt x="7674" y="13842"/>
                      </a:lnTo>
                      <a:lnTo>
                        <a:pt x="7557" y="11285"/>
                      </a:lnTo>
                      <a:lnTo>
                        <a:pt x="6311" y="11285"/>
                      </a:lnTo>
                      <a:lnTo>
                        <a:pt x="6311" y="19837"/>
                      </a:lnTo>
                      <a:lnTo>
                        <a:pt x="7226" y="19837"/>
                      </a:lnTo>
                      <a:cubicBezTo>
                        <a:pt x="7362" y="19837"/>
                        <a:pt x="7499" y="19837"/>
                        <a:pt x="7635" y="19837"/>
                      </a:cubicBezTo>
                      <a:cubicBezTo>
                        <a:pt x="7752" y="19837"/>
                        <a:pt x="7869" y="19837"/>
                        <a:pt x="7986" y="19749"/>
                      </a:cubicBezTo>
                      <a:cubicBezTo>
                        <a:pt x="8063" y="19749"/>
                        <a:pt x="8161" y="19660"/>
                        <a:pt x="8239" y="19660"/>
                      </a:cubicBezTo>
                      <a:cubicBezTo>
                        <a:pt x="8297" y="19660"/>
                        <a:pt x="8356" y="19660"/>
                        <a:pt x="8395" y="19572"/>
                      </a:cubicBezTo>
                      <a:lnTo>
                        <a:pt x="8589" y="15693"/>
                      </a:lnTo>
                      <a:lnTo>
                        <a:pt x="8823" y="15693"/>
                      </a:lnTo>
                      <a:lnTo>
                        <a:pt x="8765" y="21247"/>
                      </a:lnTo>
                      <a:lnTo>
                        <a:pt x="5045" y="21247"/>
                      </a:lnTo>
                      <a:lnTo>
                        <a:pt x="5045" y="20454"/>
                      </a:lnTo>
                      <a:close/>
                      <a:moveTo>
                        <a:pt x="12173" y="21247"/>
                      </a:moveTo>
                      <a:lnTo>
                        <a:pt x="12056" y="21247"/>
                      </a:lnTo>
                      <a:lnTo>
                        <a:pt x="10342" y="3174"/>
                      </a:lnTo>
                      <a:lnTo>
                        <a:pt x="10342" y="20013"/>
                      </a:lnTo>
                      <a:lnTo>
                        <a:pt x="10966" y="20454"/>
                      </a:lnTo>
                      <a:lnTo>
                        <a:pt x="10966" y="21247"/>
                      </a:lnTo>
                      <a:lnTo>
                        <a:pt x="9388" y="21247"/>
                      </a:lnTo>
                      <a:lnTo>
                        <a:pt x="9388" y="20454"/>
                      </a:lnTo>
                      <a:lnTo>
                        <a:pt x="9972" y="20013"/>
                      </a:lnTo>
                      <a:lnTo>
                        <a:pt x="9972" y="1499"/>
                      </a:lnTo>
                      <a:lnTo>
                        <a:pt x="9388" y="1058"/>
                      </a:lnTo>
                      <a:lnTo>
                        <a:pt x="9388" y="264"/>
                      </a:lnTo>
                      <a:lnTo>
                        <a:pt x="10790" y="264"/>
                      </a:lnTo>
                      <a:lnTo>
                        <a:pt x="12309" y="16222"/>
                      </a:lnTo>
                      <a:lnTo>
                        <a:pt x="13965" y="264"/>
                      </a:lnTo>
                      <a:lnTo>
                        <a:pt x="15289" y="264"/>
                      </a:lnTo>
                      <a:lnTo>
                        <a:pt x="15289" y="1058"/>
                      </a:lnTo>
                      <a:lnTo>
                        <a:pt x="14686" y="1499"/>
                      </a:lnTo>
                      <a:lnTo>
                        <a:pt x="14686" y="20013"/>
                      </a:lnTo>
                      <a:lnTo>
                        <a:pt x="15289" y="20454"/>
                      </a:lnTo>
                      <a:lnTo>
                        <a:pt x="15289" y="21247"/>
                      </a:lnTo>
                      <a:lnTo>
                        <a:pt x="13400" y="21247"/>
                      </a:lnTo>
                      <a:lnTo>
                        <a:pt x="13400" y="20454"/>
                      </a:lnTo>
                      <a:lnTo>
                        <a:pt x="14023" y="20013"/>
                      </a:lnTo>
                      <a:lnTo>
                        <a:pt x="14023" y="3174"/>
                      </a:lnTo>
                      <a:lnTo>
                        <a:pt x="12173" y="21247"/>
                      </a:lnTo>
                      <a:close/>
                      <a:moveTo>
                        <a:pt x="18464" y="21247"/>
                      </a:moveTo>
                      <a:lnTo>
                        <a:pt x="18347" y="21247"/>
                      </a:lnTo>
                      <a:lnTo>
                        <a:pt x="16653" y="3174"/>
                      </a:lnTo>
                      <a:lnTo>
                        <a:pt x="16653" y="20013"/>
                      </a:lnTo>
                      <a:lnTo>
                        <a:pt x="17276" y="20454"/>
                      </a:lnTo>
                      <a:lnTo>
                        <a:pt x="17276" y="21247"/>
                      </a:lnTo>
                      <a:lnTo>
                        <a:pt x="15679" y="21247"/>
                      </a:lnTo>
                      <a:lnTo>
                        <a:pt x="15679" y="20454"/>
                      </a:lnTo>
                      <a:lnTo>
                        <a:pt x="16302" y="20013"/>
                      </a:lnTo>
                      <a:lnTo>
                        <a:pt x="16302" y="1499"/>
                      </a:lnTo>
                      <a:lnTo>
                        <a:pt x="15679" y="1058"/>
                      </a:lnTo>
                      <a:lnTo>
                        <a:pt x="15679" y="264"/>
                      </a:lnTo>
                      <a:lnTo>
                        <a:pt x="17101" y="264"/>
                      </a:lnTo>
                      <a:lnTo>
                        <a:pt x="18601" y="16222"/>
                      </a:lnTo>
                      <a:lnTo>
                        <a:pt x="20256" y="264"/>
                      </a:lnTo>
                      <a:lnTo>
                        <a:pt x="21600" y="264"/>
                      </a:lnTo>
                      <a:lnTo>
                        <a:pt x="21600" y="1058"/>
                      </a:lnTo>
                      <a:lnTo>
                        <a:pt x="20996" y="1499"/>
                      </a:lnTo>
                      <a:lnTo>
                        <a:pt x="20996" y="20013"/>
                      </a:lnTo>
                      <a:lnTo>
                        <a:pt x="21600" y="20454"/>
                      </a:lnTo>
                      <a:lnTo>
                        <a:pt x="21600" y="21247"/>
                      </a:lnTo>
                      <a:lnTo>
                        <a:pt x="19711" y="21247"/>
                      </a:lnTo>
                      <a:lnTo>
                        <a:pt x="19711" y="20454"/>
                      </a:lnTo>
                      <a:lnTo>
                        <a:pt x="20334" y="20013"/>
                      </a:lnTo>
                      <a:lnTo>
                        <a:pt x="20334" y="3174"/>
                      </a:lnTo>
                      <a:lnTo>
                        <a:pt x="18464" y="21247"/>
                      </a:lnTo>
                      <a:close/>
                      <a:moveTo>
                        <a:pt x="18464" y="21247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90" name="Rectangle 81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13" name="Group 82"/>
            <p:cNvGrpSpPr>
              <a:grpSpLocks/>
            </p:cNvGrpSpPr>
            <p:nvPr/>
          </p:nvGrpSpPr>
          <p:grpSpPr bwMode="auto">
            <a:xfrm>
              <a:off x="315" y="511"/>
              <a:ext cx="394" cy="583"/>
              <a:chOff x="0" y="0"/>
              <a:chExt cx="393" cy="582"/>
            </a:xfrm>
          </p:grpSpPr>
          <p:grpSp>
            <p:nvGrpSpPr>
              <p:cNvPr id="20614" name="Group 83"/>
              <p:cNvGrpSpPr>
                <a:grpSpLocks/>
              </p:cNvGrpSpPr>
              <p:nvPr/>
            </p:nvGrpSpPr>
            <p:grpSpPr bwMode="auto">
              <a:xfrm>
                <a:off x="24" y="0"/>
                <a:ext cx="369" cy="457"/>
                <a:chOff x="0" y="0"/>
                <a:chExt cx="369" cy="457"/>
              </a:xfrm>
            </p:grpSpPr>
            <p:sp>
              <p:nvSpPr>
                <p:cNvPr id="20785" name="AutoShape 84"/>
                <p:cNvSpPr>
                  <a:spLocks/>
                </p:cNvSpPr>
                <p:nvPr/>
              </p:nvSpPr>
              <p:spPr bwMode="auto">
                <a:xfrm>
                  <a:off x="0" y="0"/>
                  <a:ext cx="369" cy="45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cubicBezTo>
                        <a:pt x="16386" y="5296"/>
                        <a:pt x="6205" y="15457"/>
                        <a:pt x="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86" name="Rectangle 85"/>
                <p:cNvSpPr>
                  <a:spLocks/>
                </p:cNvSpPr>
                <p:nvPr/>
              </p:nvSpPr>
              <p:spPr bwMode="auto">
                <a:xfrm>
                  <a:off x="0" y="116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19" name="Group 86"/>
              <p:cNvGrpSpPr>
                <a:grpSpLocks/>
              </p:cNvGrpSpPr>
              <p:nvPr/>
            </p:nvGrpSpPr>
            <p:grpSpPr bwMode="auto">
              <a:xfrm>
                <a:off x="0" y="358"/>
                <a:ext cx="72" cy="224"/>
                <a:chOff x="0" y="0"/>
                <a:chExt cx="72" cy="224"/>
              </a:xfrm>
            </p:grpSpPr>
            <p:sp>
              <p:nvSpPr>
                <p:cNvPr id="20783" name="AutoShape 87"/>
                <p:cNvSpPr>
                  <a:spLocks/>
                </p:cNvSpPr>
                <p:nvPr/>
              </p:nvSpPr>
              <p:spPr bwMode="auto">
                <a:xfrm>
                  <a:off x="0" y="89"/>
                  <a:ext cx="36" cy="4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8904"/>
                      </a:moveTo>
                      <a:lnTo>
                        <a:pt x="0" y="21600"/>
                      </a:lnTo>
                      <a:lnTo>
                        <a:pt x="7829" y="0"/>
                      </a:lnTo>
                      <a:lnTo>
                        <a:pt x="21600" y="8904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84" name="Rectangle 88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20" name="Group 89"/>
            <p:cNvGrpSpPr>
              <a:grpSpLocks/>
            </p:cNvGrpSpPr>
            <p:nvPr/>
          </p:nvGrpSpPr>
          <p:grpSpPr bwMode="auto">
            <a:xfrm>
              <a:off x="1249" y="969"/>
              <a:ext cx="307" cy="229"/>
              <a:chOff x="0" y="0"/>
              <a:chExt cx="307" cy="228"/>
            </a:xfrm>
          </p:grpSpPr>
          <p:grpSp>
            <p:nvGrpSpPr>
              <p:cNvPr id="20625" name="Group 90"/>
              <p:cNvGrpSpPr>
                <a:grpSpLocks/>
              </p:cNvGrpSpPr>
              <p:nvPr/>
            </p:nvGrpSpPr>
            <p:grpSpPr bwMode="auto">
              <a:xfrm>
                <a:off x="0" y="0"/>
                <a:ext cx="307" cy="224"/>
                <a:chOff x="0" y="0"/>
                <a:chExt cx="307" cy="224"/>
              </a:xfrm>
            </p:grpSpPr>
            <p:sp>
              <p:nvSpPr>
                <p:cNvPr id="20779" name="AutoShape 91"/>
                <p:cNvSpPr>
                  <a:spLocks/>
                </p:cNvSpPr>
                <p:nvPr/>
              </p:nvSpPr>
              <p:spPr bwMode="auto">
                <a:xfrm>
                  <a:off x="0" y="31"/>
                  <a:ext cx="307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31"/>
                        <a:pt x="16750" y="21600"/>
                        <a:pt x="10789" y="21600"/>
                      </a:cubicBezTo>
                      <a:cubicBezTo>
                        <a:pt x="4838" y="21600"/>
                        <a:pt x="0" y="16731"/>
                        <a:pt x="0" y="10800"/>
                      </a:cubicBezTo>
                      <a:cubicBezTo>
                        <a:pt x="0" y="4823"/>
                        <a:pt x="4838" y="0"/>
                        <a:pt x="10789" y="0"/>
                      </a:cubicBezTo>
                      <a:cubicBezTo>
                        <a:pt x="16750" y="0"/>
                        <a:pt x="21600" y="4823"/>
                        <a:pt x="21600" y="10800"/>
                      </a:cubicBezTo>
                    </a:path>
                  </a:pathLst>
                </a:custGeom>
                <a:solidFill>
                  <a:srgbClr val="CC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80" name="Rectangle 9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26" name="Group 93"/>
              <p:cNvGrpSpPr>
                <a:grpSpLocks/>
              </p:cNvGrpSpPr>
              <p:nvPr/>
            </p:nvGrpSpPr>
            <p:grpSpPr bwMode="auto">
              <a:xfrm>
                <a:off x="65" y="4"/>
                <a:ext cx="181" cy="224"/>
                <a:chOff x="0" y="0"/>
                <a:chExt cx="181" cy="224"/>
              </a:xfrm>
            </p:grpSpPr>
            <p:sp>
              <p:nvSpPr>
                <p:cNvPr id="20777" name="AutoShape 94"/>
                <p:cNvSpPr>
                  <a:spLocks/>
                </p:cNvSpPr>
                <p:nvPr/>
              </p:nvSpPr>
              <p:spPr bwMode="auto">
                <a:xfrm>
                  <a:off x="0" y="90"/>
                  <a:ext cx="181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4168" y="20189"/>
                      </a:moveTo>
                      <a:cubicBezTo>
                        <a:pt x="3895" y="20542"/>
                        <a:pt x="3623" y="20895"/>
                        <a:pt x="3331" y="21159"/>
                      </a:cubicBezTo>
                      <a:cubicBezTo>
                        <a:pt x="3038" y="21512"/>
                        <a:pt x="2727" y="21600"/>
                        <a:pt x="2396" y="21600"/>
                      </a:cubicBezTo>
                      <a:cubicBezTo>
                        <a:pt x="2045" y="21600"/>
                        <a:pt x="1694" y="21336"/>
                        <a:pt x="1402" y="20895"/>
                      </a:cubicBezTo>
                      <a:cubicBezTo>
                        <a:pt x="1110" y="20454"/>
                        <a:pt x="857" y="19749"/>
                        <a:pt x="662" y="18867"/>
                      </a:cubicBezTo>
                      <a:cubicBezTo>
                        <a:pt x="448" y="17985"/>
                        <a:pt x="292" y="16927"/>
                        <a:pt x="175" y="15517"/>
                      </a:cubicBezTo>
                      <a:cubicBezTo>
                        <a:pt x="58" y="14282"/>
                        <a:pt x="0" y="12696"/>
                        <a:pt x="0" y="11020"/>
                      </a:cubicBezTo>
                      <a:cubicBezTo>
                        <a:pt x="0" y="7318"/>
                        <a:pt x="214" y="4584"/>
                        <a:pt x="623" y="2733"/>
                      </a:cubicBezTo>
                      <a:cubicBezTo>
                        <a:pt x="1013" y="970"/>
                        <a:pt x="1636" y="0"/>
                        <a:pt x="2415" y="0"/>
                      </a:cubicBezTo>
                      <a:cubicBezTo>
                        <a:pt x="2707" y="0"/>
                        <a:pt x="2999" y="88"/>
                        <a:pt x="3272" y="264"/>
                      </a:cubicBezTo>
                      <a:cubicBezTo>
                        <a:pt x="3545" y="441"/>
                        <a:pt x="3817" y="705"/>
                        <a:pt x="4051" y="970"/>
                      </a:cubicBezTo>
                      <a:lnTo>
                        <a:pt x="4051" y="5466"/>
                      </a:lnTo>
                      <a:lnTo>
                        <a:pt x="3817" y="5466"/>
                      </a:lnTo>
                      <a:lnTo>
                        <a:pt x="3720" y="2909"/>
                      </a:lnTo>
                      <a:cubicBezTo>
                        <a:pt x="3564" y="2380"/>
                        <a:pt x="3370" y="1940"/>
                        <a:pt x="3136" y="1675"/>
                      </a:cubicBezTo>
                      <a:cubicBezTo>
                        <a:pt x="2922" y="1411"/>
                        <a:pt x="2688" y="1322"/>
                        <a:pt x="2435" y="1322"/>
                      </a:cubicBezTo>
                      <a:cubicBezTo>
                        <a:pt x="2162" y="1322"/>
                        <a:pt x="1928" y="1411"/>
                        <a:pt x="1714" y="1763"/>
                      </a:cubicBezTo>
                      <a:cubicBezTo>
                        <a:pt x="1500" y="2116"/>
                        <a:pt x="1324" y="2645"/>
                        <a:pt x="1188" y="3438"/>
                      </a:cubicBezTo>
                      <a:cubicBezTo>
                        <a:pt x="1032" y="4144"/>
                        <a:pt x="935" y="5202"/>
                        <a:pt x="838" y="6436"/>
                      </a:cubicBezTo>
                      <a:cubicBezTo>
                        <a:pt x="760" y="7670"/>
                        <a:pt x="740" y="9169"/>
                        <a:pt x="740" y="10932"/>
                      </a:cubicBezTo>
                      <a:cubicBezTo>
                        <a:pt x="740" y="12784"/>
                        <a:pt x="779" y="14282"/>
                        <a:pt x="876" y="15517"/>
                      </a:cubicBezTo>
                      <a:cubicBezTo>
                        <a:pt x="954" y="16663"/>
                        <a:pt x="1071" y="17721"/>
                        <a:pt x="1227" y="18338"/>
                      </a:cubicBezTo>
                      <a:cubicBezTo>
                        <a:pt x="1383" y="19043"/>
                        <a:pt x="1558" y="19660"/>
                        <a:pt x="1772" y="19925"/>
                      </a:cubicBezTo>
                      <a:cubicBezTo>
                        <a:pt x="1967" y="20278"/>
                        <a:pt x="2181" y="20366"/>
                        <a:pt x="2396" y="20366"/>
                      </a:cubicBezTo>
                      <a:cubicBezTo>
                        <a:pt x="2532" y="20366"/>
                        <a:pt x="2629" y="20278"/>
                        <a:pt x="2746" y="20278"/>
                      </a:cubicBezTo>
                      <a:cubicBezTo>
                        <a:pt x="2863" y="20189"/>
                        <a:pt x="2961" y="20101"/>
                        <a:pt x="3058" y="20013"/>
                      </a:cubicBezTo>
                      <a:cubicBezTo>
                        <a:pt x="3155" y="19837"/>
                        <a:pt x="3233" y="19837"/>
                        <a:pt x="3331" y="19660"/>
                      </a:cubicBezTo>
                      <a:cubicBezTo>
                        <a:pt x="3408" y="19484"/>
                        <a:pt x="3447" y="19396"/>
                        <a:pt x="3506" y="19308"/>
                      </a:cubicBezTo>
                      <a:lnTo>
                        <a:pt x="3506" y="13313"/>
                      </a:lnTo>
                      <a:lnTo>
                        <a:pt x="2902" y="12872"/>
                      </a:lnTo>
                      <a:lnTo>
                        <a:pt x="2902" y="12078"/>
                      </a:lnTo>
                      <a:lnTo>
                        <a:pt x="4616" y="12078"/>
                      </a:lnTo>
                      <a:lnTo>
                        <a:pt x="4616" y="12872"/>
                      </a:lnTo>
                      <a:lnTo>
                        <a:pt x="4168" y="13313"/>
                      </a:lnTo>
                      <a:lnTo>
                        <a:pt x="4168" y="20189"/>
                      </a:lnTo>
                      <a:close/>
                      <a:moveTo>
                        <a:pt x="5045" y="20454"/>
                      </a:moveTo>
                      <a:lnTo>
                        <a:pt x="5648" y="20013"/>
                      </a:lnTo>
                      <a:lnTo>
                        <a:pt x="5648" y="1499"/>
                      </a:lnTo>
                      <a:lnTo>
                        <a:pt x="5045" y="1058"/>
                      </a:lnTo>
                      <a:lnTo>
                        <a:pt x="5045" y="264"/>
                      </a:lnTo>
                      <a:lnTo>
                        <a:pt x="8550" y="264"/>
                      </a:lnTo>
                      <a:lnTo>
                        <a:pt x="8550" y="5290"/>
                      </a:lnTo>
                      <a:lnTo>
                        <a:pt x="8317" y="5290"/>
                      </a:lnTo>
                      <a:lnTo>
                        <a:pt x="8200" y="1940"/>
                      </a:lnTo>
                      <a:cubicBezTo>
                        <a:pt x="8122" y="1851"/>
                        <a:pt x="8044" y="1763"/>
                        <a:pt x="7927" y="1763"/>
                      </a:cubicBezTo>
                      <a:cubicBezTo>
                        <a:pt x="7830" y="1763"/>
                        <a:pt x="7713" y="1763"/>
                        <a:pt x="7616" y="1763"/>
                      </a:cubicBezTo>
                      <a:cubicBezTo>
                        <a:pt x="7499" y="1675"/>
                        <a:pt x="7401" y="1675"/>
                        <a:pt x="7304" y="1675"/>
                      </a:cubicBezTo>
                      <a:cubicBezTo>
                        <a:pt x="7206" y="1675"/>
                        <a:pt x="7129" y="1675"/>
                        <a:pt x="7090" y="1675"/>
                      </a:cubicBezTo>
                      <a:lnTo>
                        <a:pt x="6330" y="1675"/>
                      </a:lnTo>
                      <a:lnTo>
                        <a:pt x="6330" y="9874"/>
                      </a:lnTo>
                      <a:lnTo>
                        <a:pt x="7577" y="9874"/>
                      </a:lnTo>
                      <a:lnTo>
                        <a:pt x="7674" y="7318"/>
                      </a:lnTo>
                      <a:lnTo>
                        <a:pt x="7908" y="7318"/>
                      </a:lnTo>
                      <a:lnTo>
                        <a:pt x="7908" y="13842"/>
                      </a:lnTo>
                      <a:lnTo>
                        <a:pt x="7674" y="13842"/>
                      </a:lnTo>
                      <a:lnTo>
                        <a:pt x="7577" y="11285"/>
                      </a:lnTo>
                      <a:lnTo>
                        <a:pt x="6330" y="11285"/>
                      </a:lnTo>
                      <a:lnTo>
                        <a:pt x="6330" y="19837"/>
                      </a:lnTo>
                      <a:lnTo>
                        <a:pt x="7226" y="19837"/>
                      </a:lnTo>
                      <a:cubicBezTo>
                        <a:pt x="7382" y="19837"/>
                        <a:pt x="7518" y="19837"/>
                        <a:pt x="7635" y="19837"/>
                      </a:cubicBezTo>
                      <a:cubicBezTo>
                        <a:pt x="7771" y="19837"/>
                        <a:pt x="7888" y="19837"/>
                        <a:pt x="7986" y="19749"/>
                      </a:cubicBezTo>
                      <a:cubicBezTo>
                        <a:pt x="8083" y="19749"/>
                        <a:pt x="8180" y="19660"/>
                        <a:pt x="8239" y="19660"/>
                      </a:cubicBezTo>
                      <a:cubicBezTo>
                        <a:pt x="8317" y="19660"/>
                        <a:pt x="8375" y="19660"/>
                        <a:pt x="8414" y="19572"/>
                      </a:cubicBezTo>
                      <a:lnTo>
                        <a:pt x="8589" y="15693"/>
                      </a:lnTo>
                      <a:lnTo>
                        <a:pt x="8823" y="15693"/>
                      </a:lnTo>
                      <a:lnTo>
                        <a:pt x="8765" y="21247"/>
                      </a:lnTo>
                      <a:lnTo>
                        <a:pt x="5045" y="21247"/>
                      </a:lnTo>
                      <a:lnTo>
                        <a:pt x="5045" y="20454"/>
                      </a:lnTo>
                      <a:close/>
                      <a:moveTo>
                        <a:pt x="12173" y="21247"/>
                      </a:moveTo>
                      <a:lnTo>
                        <a:pt x="12056" y="21247"/>
                      </a:lnTo>
                      <a:lnTo>
                        <a:pt x="10362" y="3174"/>
                      </a:lnTo>
                      <a:lnTo>
                        <a:pt x="10362" y="20013"/>
                      </a:lnTo>
                      <a:lnTo>
                        <a:pt x="10985" y="20454"/>
                      </a:lnTo>
                      <a:lnTo>
                        <a:pt x="10985" y="21247"/>
                      </a:lnTo>
                      <a:lnTo>
                        <a:pt x="9388" y="21247"/>
                      </a:lnTo>
                      <a:lnTo>
                        <a:pt x="9388" y="20454"/>
                      </a:lnTo>
                      <a:lnTo>
                        <a:pt x="9992" y="20013"/>
                      </a:lnTo>
                      <a:lnTo>
                        <a:pt x="9992" y="1499"/>
                      </a:lnTo>
                      <a:lnTo>
                        <a:pt x="9388" y="1058"/>
                      </a:lnTo>
                      <a:lnTo>
                        <a:pt x="9388" y="264"/>
                      </a:lnTo>
                      <a:lnTo>
                        <a:pt x="10810" y="264"/>
                      </a:lnTo>
                      <a:lnTo>
                        <a:pt x="12309" y="16222"/>
                      </a:lnTo>
                      <a:lnTo>
                        <a:pt x="13965" y="264"/>
                      </a:lnTo>
                      <a:lnTo>
                        <a:pt x="15289" y="264"/>
                      </a:lnTo>
                      <a:lnTo>
                        <a:pt x="15289" y="1058"/>
                      </a:lnTo>
                      <a:lnTo>
                        <a:pt x="14705" y="1499"/>
                      </a:lnTo>
                      <a:lnTo>
                        <a:pt x="14705" y="20013"/>
                      </a:lnTo>
                      <a:lnTo>
                        <a:pt x="15289" y="20454"/>
                      </a:lnTo>
                      <a:lnTo>
                        <a:pt x="15289" y="21247"/>
                      </a:lnTo>
                      <a:lnTo>
                        <a:pt x="13420" y="21247"/>
                      </a:lnTo>
                      <a:lnTo>
                        <a:pt x="13420" y="20454"/>
                      </a:lnTo>
                      <a:lnTo>
                        <a:pt x="14043" y="20013"/>
                      </a:lnTo>
                      <a:lnTo>
                        <a:pt x="14043" y="3174"/>
                      </a:lnTo>
                      <a:lnTo>
                        <a:pt x="12173" y="21247"/>
                      </a:lnTo>
                      <a:close/>
                      <a:moveTo>
                        <a:pt x="18484" y="21247"/>
                      </a:moveTo>
                      <a:lnTo>
                        <a:pt x="18367" y="21247"/>
                      </a:lnTo>
                      <a:lnTo>
                        <a:pt x="16653" y="3174"/>
                      </a:lnTo>
                      <a:lnTo>
                        <a:pt x="16653" y="20013"/>
                      </a:lnTo>
                      <a:lnTo>
                        <a:pt x="17296" y="20454"/>
                      </a:lnTo>
                      <a:lnTo>
                        <a:pt x="17296" y="21247"/>
                      </a:lnTo>
                      <a:lnTo>
                        <a:pt x="15698" y="21247"/>
                      </a:lnTo>
                      <a:lnTo>
                        <a:pt x="15698" y="20454"/>
                      </a:lnTo>
                      <a:lnTo>
                        <a:pt x="16302" y="20013"/>
                      </a:lnTo>
                      <a:lnTo>
                        <a:pt x="16302" y="1499"/>
                      </a:lnTo>
                      <a:lnTo>
                        <a:pt x="15698" y="1058"/>
                      </a:lnTo>
                      <a:lnTo>
                        <a:pt x="15698" y="264"/>
                      </a:lnTo>
                      <a:lnTo>
                        <a:pt x="17120" y="264"/>
                      </a:lnTo>
                      <a:lnTo>
                        <a:pt x="18620" y="16222"/>
                      </a:lnTo>
                      <a:lnTo>
                        <a:pt x="20276" y="264"/>
                      </a:lnTo>
                      <a:lnTo>
                        <a:pt x="21600" y="264"/>
                      </a:lnTo>
                      <a:lnTo>
                        <a:pt x="21600" y="1058"/>
                      </a:lnTo>
                      <a:lnTo>
                        <a:pt x="21016" y="1499"/>
                      </a:lnTo>
                      <a:lnTo>
                        <a:pt x="21016" y="20013"/>
                      </a:lnTo>
                      <a:lnTo>
                        <a:pt x="21600" y="20454"/>
                      </a:lnTo>
                      <a:lnTo>
                        <a:pt x="21600" y="21247"/>
                      </a:lnTo>
                      <a:lnTo>
                        <a:pt x="19711" y="21247"/>
                      </a:lnTo>
                      <a:lnTo>
                        <a:pt x="19711" y="20454"/>
                      </a:lnTo>
                      <a:lnTo>
                        <a:pt x="20334" y="20013"/>
                      </a:lnTo>
                      <a:lnTo>
                        <a:pt x="20334" y="3174"/>
                      </a:lnTo>
                      <a:lnTo>
                        <a:pt x="18484" y="21247"/>
                      </a:lnTo>
                      <a:close/>
                      <a:moveTo>
                        <a:pt x="18484" y="21247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78" name="Rectangle 95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31" name="Group 96"/>
            <p:cNvGrpSpPr>
              <a:grpSpLocks/>
            </p:cNvGrpSpPr>
            <p:nvPr/>
          </p:nvGrpSpPr>
          <p:grpSpPr bwMode="auto">
            <a:xfrm>
              <a:off x="837" y="506"/>
              <a:ext cx="525" cy="594"/>
              <a:chOff x="0" y="0"/>
              <a:chExt cx="524" cy="593"/>
            </a:xfrm>
          </p:grpSpPr>
          <p:grpSp>
            <p:nvGrpSpPr>
              <p:cNvPr id="20632" name="Group 97"/>
              <p:cNvGrpSpPr>
                <a:grpSpLocks/>
              </p:cNvGrpSpPr>
              <p:nvPr/>
            </p:nvGrpSpPr>
            <p:grpSpPr bwMode="auto">
              <a:xfrm>
                <a:off x="0" y="0"/>
                <a:ext cx="463" cy="471"/>
                <a:chOff x="0" y="0"/>
                <a:chExt cx="463" cy="471"/>
              </a:xfrm>
            </p:grpSpPr>
            <p:sp>
              <p:nvSpPr>
                <p:cNvPr id="20773" name="AutoShape 98"/>
                <p:cNvSpPr>
                  <a:spLocks/>
                </p:cNvSpPr>
                <p:nvPr/>
              </p:nvSpPr>
              <p:spPr bwMode="auto">
                <a:xfrm>
                  <a:off x="0" y="0"/>
                  <a:ext cx="463" cy="47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5351" y="5145"/>
                        <a:pt x="15656" y="15434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74" name="Rectangle 99"/>
                <p:cNvSpPr>
                  <a:spLocks/>
                </p:cNvSpPr>
                <p:nvPr/>
              </p:nvSpPr>
              <p:spPr bwMode="auto">
                <a:xfrm>
                  <a:off x="0" y="123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37" name="Group 100"/>
              <p:cNvGrpSpPr>
                <a:grpSpLocks/>
              </p:cNvGrpSpPr>
              <p:nvPr/>
            </p:nvGrpSpPr>
            <p:grpSpPr bwMode="auto">
              <a:xfrm>
                <a:off x="452" y="369"/>
                <a:ext cx="72" cy="224"/>
                <a:chOff x="0" y="0"/>
                <a:chExt cx="72" cy="224"/>
              </a:xfrm>
            </p:grpSpPr>
            <p:sp>
              <p:nvSpPr>
                <p:cNvPr id="20771" name="AutoShape 101"/>
                <p:cNvSpPr>
                  <a:spLocks/>
                </p:cNvSpPr>
                <p:nvPr/>
              </p:nvSpPr>
              <p:spPr bwMode="auto">
                <a:xfrm>
                  <a:off x="0" y="90"/>
                  <a:ext cx="40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1190" y="0"/>
                      </a:moveTo>
                      <a:lnTo>
                        <a:pt x="21600" y="21600"/>
                      </a:lnTo>
                      <a:lnTo>
                        <a:pt x="0" y="11148"/>
                      </a:lnTo>
                      <a:lnTo>
                        <a:pt x="1119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72" name="Rectangle 10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38" name="Group 103"/>
            <p:cNvGrpSpPr>
              <a:grpSpLocks/>
            </p:cNvGrpSpPr>
            <p:nvPr/>
          </p:nvGrpSpPr>
          <p:grpSpPr bwMode="auto">
            <a:xfrm>
              <a:off x="240" y="785"/>
              <a:ext cx="87" cy="305"/>
              <a:chOff x="0" y="0"/>
              <a:chExt cx="87" cy="304"/>
            </a:xfrm>
          </p:grpSpPr>
          <p:grpSp>
            <p:nvGrpSpPr>
              <p:cNvPr id="20643" name="Group 104"/>
              <p:cNvGrpSpPr>
                <a:grpSpLocks/>
              </p:cNvGrpSpPr>
              <p:nvPr/>
            </p:nvGrpSpPr>
            <p:grpSpPr bwMode="auto">
              <a:xfrm>
                <a:off x="15" y="0"/>
                <a:ext cx="72" cy="224"/>
                <a:chOff x="0" y="0"/>
                <a:chExt cx="72" cy="224"/>
              </a:xfrm>
            </p:grpSpPr>
            <p:sp>
              <p:nvSpPr>
                <p:cNvPr id="20767" name="Line 105"/>
                <p:cNvSpPr>
                  <a:spLocks noChangeShapeType="1"/>
                </p:cNvSpPr>
                <p:nvPr/>
              </p:nvSpPr>
              <p:spPr bwMode="auto">
                <a:xfrm>
                  <a:off x="0" y="53"/>
                  <a:ext cx="0" cy="1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68" name="Rectangle 106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44" name="Group 107"/>
              <p:cNvGrpSpPr>
                <a:grpSpLocks/>
              </p:cNvGrpSpPr>
              <p:nvPr/>
            </p:nvGrpSpPr>
            <p:grpSpPr bwMode="auto">
              <a:xfrm>
                <a:off x="0" y="80"/>
                <a:ext cx="72" cy="224"/>
                <a:chOff x="0" y="0"/>
                <a:chExt cx="72" cy="224"/>
              </a:xfrm>
            </p:grpSpPr>
            <p:sp>
              <p:nvSpPr>
                <p:cNvPr id="20765" name="AutoShape 108"/>
                <p:cNvSpPr>
                  <a:spLocks/>
                </p:cNvSpPr>
                <p:nvPr/>
              </p:nvSpPr>
              <p:spPr bwMode="auto">
                <a:xfrm>
                  <a:off x="0" y="89"/>
                  <a:ext cx="29" cy="4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1080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66" name="Rectangle 109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49" name="Group 110"/>
            <p:cNvGrpSpPr>
              <a:grpSpLocks/>
            </p:cNvGrpSpPr>
            <p:nvPr/>
          </p:nvGrpSpPr>
          <p:grpSpPr bwMode="auto">
            <a:xfrm>
              <a:off x="0" y="1293"/>
              <a:ext cx="272" cy="228"/>
              <a:chOff x="0" y="0"/>
              <a:chExt cx="272" cy="228"/>
            </a:xfrm>
          </p:grpSpPr>
          <p:grpSp>
            <p:nvGrpSpPr>
              <p:cNvPr id="20650" name="Group 111"/>
              <p:cNvGrpSpPr>
                <a:grpSpLocks/>
              </p:cNvGrpSpPr>
              <p:nvPr/>
            </p:nvGrpSpPr>
            <p:grpSpPr bwMode="auto">
              <a:xfrm>
                <a:off x="0" y="0"/>
                <a:ext cx="272" cy="224"/>
                <a:chOff x="0" y="0"/>
                <a:chExt cx="272" cy="224"/>
              </a:xfrm>
            </p:grpSpPr>
            <p:sp>
              <p:nvSpPr>
                <p:cNvPr id="20761" name="AutoShape 112"/>
                <p:cNvSpPr>
                  <a:spLocks/>
                </p:cNvSpPr>
                <p:nvPr/>
              </p:nvSpPr>
              <p:spPr bwMode="auto">
                <a:xfrm>
                  <a:off x="0" y="31"/>
                  <a:ext cx="272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54" y="21600"/>
                        <a:pt x="10800" y="21600"/>
                      </a:cubicBezTo>
                      <a:cubicBezTo>
                        <a:pt x="4833" y="21600"/>
                        <a:pt x="0" y="16754"/>
                        <a:pt x="0" y="10800"/>
                      </a:cubicBezTo>
                      <a:cubicBezTo>
                        <a:pt x="0" y="4846"/>
                        <a:pt x="4833" y="0"/>
                        <a:pt x="10800" y="0"/>
                      </a:cubicBezTo>
                      <a:cubicBezTo>
                        <a:pt x="16754" y="0"/>
                        <a:pt x="21600" y="4846"/>
                        <a:pt x="21600" y="10800"/>
                      </a:cubicBezTo>
                    </a:path>
                  </a:pathLst>
                </a:custGeom>
                <a:solidFill>
                  <a:srgbClr val="99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62" name="Rectangle 113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55" name="Group 114"/>
              <p:cNvGrpSpPr>
                <a:grpSpLocks/>
              </p:cNvGrpSpPr>
              <p:nvPr/>
            </p:nvGrpSpPr>
            <p:grpSpPr bwMode="auto">
              <a:xfrm>
                <a:off x="63" y="4"/>
                <a:ext cx="155" cy="224"/>
                <a:chOff x="0" y="0"/>
                <a:chExt cx="154" cy="224"/>
              </a:xfrm>
            </p:grpSpPr>
            <p:sp>
              <p:nvSpPr>
                <p:cNvPr id="20759" name="AutoShape 115"/>
                <p:cNvSpPr>
                  <a:spLocks/>
                </p:cNvSpPr>
                <p:nvPr/>
              </p:nvSpPr>
              <p:spPr bwMode="auto">
                <a:xfrm>
                  <a:off x="0" y="90"/>
                  <a:ext cx="154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15669"/>
                      </a:moveTo>
                      <a:lnTo>
                        <a:pt x="274" y="15669"/>
                      </a:lnTo>
                      <a:lnTo>
                        <a:pt x="411" y="18413"/>
                      </a:lnTo>
                      <a:cubicBezTo>
                        <a:pt x="457" y="18767"/>
                        <a:pt x="549" y="18944"/>
                        <a:pt x="640" y="19210"/>
                      </a:cubicBezTo>
                      <a:cubicBezTo>
                        <a:pt x="731" y="19475"/>
                        <a:pt x="823" y="19652"/>
                        <a:pt x="937" y="19830"/>
                      </a:cubicBezTo>
                      <a:cubicBezTo>
                        <a:pt x="1051" y="20007"/>
                        <a:pt x="1166" y="20095"/>
                        <a:pt x="1303" y="20272"/>
                      </a:cubicBezTo>
                      <a:cubicBezTo>
                        <a:pt x="1417" y="20272"/>
                        <a:pt x="1531" y="20361"/>
                        <a:pt x="1669" y="20361"/>
                      </a:cubicBezTo>
                      <a:cubicBezTo>
                        <a:pt x="1874" y="20361"/>
                        <a:pt x="2034" y="20272"/>
                        <a:pt x="2194" y="20007"/>
                      </a:cubicBezTo>
                      <a:cubicBezTo>
                        <a:pt x="2354" y="19830"/>
                        <a:pt x="2469" y="19475"/>
                        <a:pt x="2560" y="19121"/>
                      </a:cubicBezTo>
                      <a:cubicBezTo>
                        <a:pt x="2674" y="18767"/>
                        <a:pt x="2743" y="18325"/>
                        <a:pt x="2789" y="17793"/>
                      </a:cubicBezTo>
                      <a:cubicBezTo>
                        <a:pt x="2834" y="17262"/>
                        <a:pt x="2880" y="16731"/>
                        <a:pt x="2880" y="16111"/>
                      </a:cubicBezTo>
                      <a:cubicBezTo>
                        <a:pt x="2880" y="15403"/>
                        <a:pt x="2834" y="14784"/>
                        <a:pt x="2743" y="14252"/>
                      </a:cubicBezTo>
                      <a:cubicBezTo>
                        <a:pt x="2674" y="13721"/>
                        <a:pt x="2560" y="13367"/>
                        <a:pt x="2400" y="13013"/>
                      </a:cubicBezTo>
                      <a:cubicBezTo>
                        <a:pt x="2286" y="12659"/>
                        <a:pt x="2126" y="12393"/>
                        <a:pt x="1966" y="12128"/>
                      </a:cubicBezTo>
                      <a:cubicBezTo>
                        <a:pt x="1783" y="11862"/>
                        <a:pt x="1623" y="11597"/>
                        <a:pt x="1417" y="11420"/>
                      </a:cubicBezTo>
                      <a:cubicBezTo>
                        <a:pt x="1257" y="11154"/>
                        <a:pt x="1074" y="10889"/>
                        <a:pt x="891" y="10623"/>
                      </a:cubicBezTo>
                      <a:cubicBezTo>
                        <a:pt x="731" y="10357"/>
                        <a:pt x="594" y="9915"/>
                        <a:pt x="434" y="9472"/>
                      </a:cubicBezTo>
                      <a:cubicBezTo>
                        <a:pt x="320" y="9030"/>
                        <a:pt x="206" y="8498"/>
                        <a:pt x="114" y="7879"/>
                      </a:cubicBezTo>
                      <a:cubicBezTo>
                        <a:pt x="46" y="7170"/>
                        <a:pt x="0" y="6374"/>
                        <a:pt x="0" y="5400"/>
                      </a:cubicBezTo>
                      <a:cubicBezTo>
                        <a:pt x="0" y="4515"/>
                        <a:pt x="46" y="3807"/>
                        <a:pt x="114" y="3187"/>
                      </a:cubicBezTo>
                      <a:cubicBezTo>
                        <a:pt x="206" y="2479"/>
                        <a:pt x="320" y="1859"/>
                        <a:pt x="480" y="1416"/>
                      </a:cubicBezTo>
                      <a:cubicBezTo>
                        <a:pt x="640" y="974"/>
                        <a:pt x="823" y="620"/>
                        <a:pt x="1051" y="354"/>
                      </a:cubicBezTo>
                      <a:cubicBezTo>
                        <a:pt x="1280" y="89"/>
                        <a:pt x="1554" y="0"/>
                        <a:pt x="1829" y="0"/>
                      </a:cubicBezTo>
                      <a:cubicBezTo>
                        <a:pt x="2103" y="0"/>
                        <a:pt x="2354" y="0"/>
                        <a:pt x="2606" y="177"/>
                      </a:cubicBezTo>
                      <a:cubicBezTo>
                        <a:pt x="2857" y="354"/>
                        <a:pt x="3086" y="443"/>
                        <a:pt x="3269" y="620"/>
                      </a:cubicBezTo>
                      <a:lnTo>
                        <a:pt x="3269" y="5046"/>
                      </a:lnTo>
                      <a:lnTo>
                        <a:pt x="3017" y="5046"/>
                      </a:lnTo>
                      <a:lnTo>
                        <a:pt x="2880" y="2479"/>
                      </a:lnTo>
                      <a:cubicBezTo>
                        <a:pt x="2743" y="2125"/>
                        <a:pt x="2606" y="1859"/>
                        <a:pt x="2423" y="1593"/>
                      </a:cubicBezTo>
                      <a:cubicBezTo>
                        <a:pt x="2263" y="1416"/>
                        <a:pt x="2057" y="1328"/>
                        <a:pt x="1829" y="1328"/>
                      </a:cubicBezTo>
                      <a:cubicBezTo>
                        <a:pt x="1623" y="1328"/>
                        <a:pt x="1463" y="1416"/>
                        <a:pt x="1326" y="1593"/>
                      </a:cubicBezTo>
                      <a:cubicBezTo>
                        <a:pt x="1166" y="1682"/>
                        <a:pt x="1051" y="1948"/>
                        <a:pt x="960" y="2213"/>
                      </a:cubicBezTo>
                      <a:cubicBezTo>
                        <a:pt x="869" y="2567"/>
                        <a:pt x="800" y="2833"/>
                        <a:pt x="754" y="3275"/>
                      </a:cubicBezTo>
                      <a:cubicBezTo>
                        <a:pt x="709" y="3630"/>
                        <a:pt x="686" y="4072"/>
                        <a:pt x="686" y="4515"/>
                      </a:cubicBezTo>
                      <a:cubicBezTo>
                        <a:pt x="686" y="5223"/>
                        <a:pt x="731" y="5754"/>
                        <a:pt x="800" y="6197"/>
                      </a:cubicBezTo>
                      <a:cubicBezTo>
                        <a:pt x="891" y="6639"/>
                        <a:pt x="1006" y="6993"/>
                        <a:pt x="1120" y="7436"/>
                      </a:cubicBezTo>
                      <a:cubicBezTo>
                        <a:pt x="1257" y="7702"/>
                        <a:pt x="1417" y="7967"/>
                        <a:pt x="1577" y="8233"/>
                      </a:cubicBezTo>
                      <a:cubicBezTo>
                        <a:pt x="1760" y="8410"/>
                        <a:pt x="1943" y="8675"/>
                        <a:pt x="2126" y="8941"/>
                      </a:cubicBezTo>
                      <a:cubicBezTo>
                        <a:pt x="2309" y="9207"/>
                        <a:pt x="2469" y="9472"/>
                        <a:pt x="2651" y="9738"/>
                      </a:cubicBezTo>
                      <a:cubicBezTo>
                        <a:pt x="2834" y="10003"/>
                        <a:pt x="2971" y="10446"/>
                        <a:pt x="3109" y="10977"/>
                      </a:cubicBezTo>
                      <a:cubicBezTo>
                        <a:pt x="3246" y="11420"/>
                        <a:pt x="3337" y="12039"/>
                        <a:pt x="3429" y="12659"/>
                      </a:cubicBezTo>
                      <a:cubicBezTo>
                        <a:pt x="3520" y="13367"/>
                        <a:pt x="3543" y="14252"/>
                        <a:pt x="3543" y="15226"/>
                      </a:cubicBezTo>
                      <a:cubicBezTo>
                        <a:pt x="3543" y="16200"/>
                        <a:pt x="3520" y="17085"/>
                        <a:pt x="3451" y="17793"/>
                      </a:cubicBezTo>
                      <a:cubicBezTo>
                        <a:pt x="3360" y="18679"/>
                        <a:pt x="3246" y="19298"/>
                        <a:pt x="3086" y="19918"/>
                      </a:cubicBezTo>
                      <a:cubicBezTo>
                        <a:pt x="2926" y="20449"/>
                        <a:pt x="2743" y="20892"/>
                        <a:pt x="2514" y="21246"/>
                      </a:cubicBezTo>
                      <a:cubicBezTo>
                        <a:pt x="2263" y="21423"/>
                        <a:pt x="1989" y="21600"/>
                        <a:pt x="1691" y="21600"/>
                      </a:cubicBezTo>
                      <a:cubicBezTo>
                        <a:pt x="1509" y="21600"/>
                        <a:pt x="1349" y="21600"/>
                        <a:pt x="1189" y="21511"/>
                      </a:cubicBezTo>
                      <a:cubicBezTo>
                        <a:pt x="1006" y="21423"/>
                        <a:pt x="869" y="21423"/>
                        <a:pt x="731" y="21246"/>
                      </a:cubicBezTo>
                      <a:cubicBezTo>
                        <a:pt x="594" y="21157"/>
                        <a:pt x="434" y="21069"/>
                        <a:pt x="320" y="20892"/>
                      </a:cubicBezTo>
                      <a:cubicBezTo>
                        <a:pt x="206" y="20803"/>
                        <a:pt x="91" y="20626"/>
                        <a:pt x="0" y="20538"/>
                      </a:cubicBezTo>
                      <a:lnTo>
                        <a:pt x="0" y="15669"/>
                      </a:lnTo>
                      <a:close/>
                      <a:moveTo>
                        <a:pt x="7497" y="13013"/>
                      </a:moveTo>
                      <a:lnTo>
                        <a:pt x="7497" y="20007"/>
                      </a:lnTo>
                      <a:lnTo>
                        <a:pt x="8366" y="20449"/>
                      </a:lnTo>
                      <a:lnTo>
                        <a:pt x="8366" y="21334"/>
                      </a:lnTo>
                      <a:lnTo>
                        <a:pt x="5829" y="21334"/>
                      </a:lnTo>
                      <a:lnTo>
                        <a:pt x="5829" y="20449"/>
                      </a:lnTo>
                      <a:lnTo>
                        <a:pt x="6697" y="20007"/>
                      </a:lnTo>
                      <a:lnTo>
                        <a:pt x="6697" y="13102"/>
                      </a:lnTo>
                      <a:lnTo>
                        <a:pt x="4800" y="1416"/>
                      </a:lnTo>
                      <a:lnTo>
                        <a:pt x="4183" y="1062"/>
                      </a:lnTo>
                      <a:lnTo>
                        <a:pt x="4183" y="266"/>
                      </a:lnTo>
                      <a:lnTo>
                        <a:pt x="6469" y="266"/>
                      </a:lnTo>
                      <a:lnTo>
                        <a:pt x="6469" y="1062"/>
                      </a:lnTo>
                      <a:lnTo>
                        <a:pt x="5737" y="1416"/>
                      </a:lnTo>
                      <a:lnTo>
                        <a:pt x="7314" y="11243"/>
                      </a:lnTo>
                      <a:lnTo>
                        <a:pt x="8800" y="1416"/>
                      </a:lnTo>
                      <a:lnTo>
                        <a:pt x="8114" y="1062"/>
                      </a:lnTo>
                      <a:lnTo>
                        <a:pt x="8114" y="266"/>
                      </a:lnTo>
                      <a:lnTo>
                        <a:pt x="9897" y="266"/>
                      </a:lnTo>
                      <a:lnTo>
                        <a:pt x="9897" y="1062"/>
                      </a:lnTo>
                      <a:lnTo>
                        <a:pt x="9280" y="1416"/>
                      </a:lnTo>
                      <a:lnTo>
                        <a:pt x="7497" y="13013"/>
                      </a:lnTo>
                      <a:close/>
                      <a:moveTo>
                        <a:pt x="11817" y="12039"/>
                      </a:moveTo>
                      <a:lnTo>
                        <a:pt x="11817" y="20007"/>
                      </a:lnTo>
                      <a:lnTo>
                        <a:pt x="12640" y="20449"/>
                      </a:lnTo>
                      <a:lnTo>
                        <a:pt x="12640" y="21334"/>
                      </a:lnTo>
                      <a:lnTo>
                        <a:pt x="10400" y="21334"/>
                      </a:lnTo>
                      <a:lnTo>
                        <a:pt x="10400" y="20449"/>
                      </a:lnTo>
                      <a:lnTo>
                        <a:pt x="11040" y="20007"/>
                      </a:lnTo>
                      <a:lnTo>
                        <a:pt x="11040" y="1416"/>
                      </a:lnTo>
                      <a:lnTo>
                        <a:pt x="10354" y="1062"/>
                      </a:lnTo>
                      <a:lnTo>
                        <a:pt x="10354" y="266"/>
                      </a:lnTo>
                      <a:lnTo>
                        <a:pt x="12686" y="266"/>
                      </a:lnTo>
                      <a:cubicBezTo>
                        <a:pt x="13074" y="266"/>
                        <a:pt x="13394" y="354"/>
                        <a:pt x="13646" y="620"/>
                      </a:cubicBezTo>
                      <a:cubicBezTo>
                        <a:pt x="13920" y="885"/>
                        <a:pt x="14126" y="1239"/>
                        <a:pt x="14263" y="1770"/>
                      </a:cubicBezTo>
                      <a:cubicBezTo>
                        <a:pt x="14423" y="2213"/>
                        <a:pt x="14537" y="2833"/>
                        <a:pt x="14606" y="3452"/>
                      </a:cubicBezTo>
                      <a:cubicBezTo>
                        <a:pt x="14674" y="4249"/>
                        <a:pt x="14697" y="4957"/>
                        <a:pt x="14697" y="5843"/>
                      </a:cubicBezTo>
                      <a:cubicBezTo>
                        <a:pt x="14697" y="6639"/>
                        <a:pt x="14674" y="7436"/>
                        <a:pt x="14606" y="8056"/>
                      </a:cubicBezTo>
                      <a:cubicBezTo>
                        <a:pt x="14560" y="8675"/>
                        <a:pt x="14469" y="9207"/>
                        <a:pt x="14354" y="9649"/>
                      </a:cubicBezTo>
                      <a:cubicBezTo>
                        <a:pt x="14263" y="10180"/>
                        <a:pt x="14149" y="10623"/>
                        <a:pt x="13989" y="10889"/>
                      </a:cubicBezTo>
                      <a:cubicBezTo>
                        <a:pt x="13874" y="11243"/>
                        <a:pt x="13737" y="11420"/>
                        <a:pt x="13577" y="11597"/>
                      </a:cubicBezTo>
                      <a:lnTo>
                        <a:pt x="15063" y="20007"/>
                      </a:lnTo>
                      <a:lnTo>
                        <a:pt x="15657" y="20449"/>
                      </a:lnTo>
                      <a:lnTo>
                        <a:pt x="15657" y="21334"/>
                      </a:lnTo>
                      <a:lnTo>
                        <a:pt x="14354" y="21334"/>
                      </a:lnTo>
                      <a:lnTo>
                        <a:pt x="12800" y="12039"/>
                      </a:lnTo>
                      <a:lnTo>
                        <a:pt x="11817" y="12039"/>
                      </a:lnTo>
                      <a:close/>
                      <a:moveTo>
                        <a:pt x="13897" y="6020"/>
                      </a:moveTo>
                      <a:cubicBezTo>
                        <a:pt x="13897" y="5223"/>
                        <a:pt x="13874" y="4515"/>
                        <a:pt x="13806" y="3984"/>
                      </a:cubicBezTo>
                      <a:cubicBezTo>
                        <a:pt x="13760" y="3452"/>
                        <a:pt x="13691" y="2921"/>
                        <a:pt x="13577" y="2656"/>
                      </a:cubicBezTo>
                      <a:cubicBezTo>
                        <a:pt x="13463" y="2213"/>
                        <a:pt x="13326" y="2036"/>
                        <a:pt x="13143" y="1859"/>
                      </a:cubicBezTo>
                      <a:cubicBezTo>
                        <a:pt x="12960" y="1682"/>
                        <a:pt x="12754" y="1593"/>
                        <a:pt x="12526" y="1593"/>
                      </a:cubicBezTo>
                      <a:lnTo>
                        <a:pt x="11817" y="1593"/>
                      </a:lnTo>
                      <a:lnTo>
                        <a:pt x="11817" y="10623"/>
                      </a:lnTo>
                      <a:lnTo>
                        <a:pt x="12549" y="10623"/>
                      </a:lnTo>
                      <a:cubicBezTo>
                        <a:pt x="12800" y="10623"/>
                        <a:pt x="13006" y="10534"/>
                        <a:pt x="13166" y="10446"/>
                      </a:cubicBezTo>
                      <a:cubicBezTo>
                        <a:pt x="13349" y="10269"/>
                        <a:pt x="13486" y="9915"/>
                        <a:pt x="13577" y="9561"/>
                      </a:cubicBezTo>
                      <a:cubicBezTo>
                        <a:pt x="13691" y="9207"/>
                        <a:pt x="13783" y="8675"/>
                        <a:pt x="13829" y="8144"/>
                      </a:cubicBezTo>
                      <a:cubicBezTo>
                        <a:pt x="13874" y="7613"/>
                        <a:pt x="13897" y="6816"/>
                        <a:pt x="13897" y="6020"/>
                      </a:cubicBezTo>
                      <a:close/>
                      <a:moveTo>
                        <a:pt x="21166" y="266"/>
                      </a:moveTo>
                      <a:lnTo>
                        <a:pt x="21166" y="1062"/>
                      </a:lnTo>
                      <a:lnTo>
                        <a:pt x="20549" y="1416"/>
                      </a:lnTo>
                      <a:lnTo>
                        <a:pt x="18674" y="8498"/>
                      </a:lnTo>
                      <a:lnTo>
                        <a:pt x="21006" y="20007"/>
                      </a:lnTo>
                      <a:lnTo>
                        <a:pt x="21600" y="20449"/>
                      </a:lnTo>
                      <a:lnTo>
                        <a:pt x="21600" y="21334"/>
                      </a:lnTo>
                      <a:lnTo>
                        <a:pt x="20274" y="21334"/>
                      </a:lnTo>
                      <a:lnTo>
                        <a:pt x="18126" y="10623"/>
                      </a:lnTo>
                      <a:lnTo>
                        <a:pt x="17394" y="12925"/>
                      </a:lnTo>
                      <a:lnTo>
                        <a:pt x="17394" y="20007"/>
                      </a:lnTo>
                      <a:lnTo>
                        <a:pt x="18171" y="20449"/>
                      </a:lnTo>
                      <a:lnTo>
                        <a:pt x="18171" y="21334"/>
                      </a:lnTo>
                      <a:lnTo>
                        <a:pt x="15909" y="21334"/>
                      </a:lnTo>
                      <a:lnTo>
                        <a:pt x="15909" y="20449"/>
                      </a:lnTo>
                      <a:lnTo>
                        <a:pt x="16594" y="20007"/>
                      </a:lnTo>
                      <a:lnTo>
                        <a:pt x="16594" y="1416"/>
                      </a:lnTo>
                      <a:lnTo>
                        <a:pt x="15909" y="1062"/>
                      </a:lnTo>
                      <a:lnTo>
                        <a:pt x="15909" y="266"/>
                      </a:lnTo>
                      <a:lnTo>
                        <a:pt x="18103" y="266"/>
                      </a:lnTo>
                      <a:lnTo>
                        <a:pt x="18103" y="1062"/>
                      </a:lnTo>
                      <a:lnTo>
                        <a:pt x="17394" y="1416"/>
                      </a:lnTo>
                      <a:lnTo>
                        <a:pt x="17394" y="11420"/>
                      </a:lnTo>
                      <a:lnTo>
                        <a:pt x="20000" y="1416"/>
                      </a:lnTo>
                      <a:lnTo>
                        <a:pt x="19451" y="1062"/>
                      </a:lnTo>
                      <a:lnTo>
                        <a:pt x="19451" y="266"/>
                      </a:lnTo>
                      <a:lnTo>
                        <a:pt x="21166" y="266"/>
                      </a:lnTo>
                      <a:close/>
                      <a:moveTo>
                        <a:pt x="21166" y="266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60" name="Rectangle 116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56" name="Group 117"/>
            <p:cNvGrpSpPr>
              <a:grpSpLocks/>
            </p:cNvGrpSpPr>
            <p:nvPr/>
          </p:nvGrpSpPr>
          <p:grpSpPr bwMode="auto">
            <a:xfrm>
              <a:off x="35" y="830"/>
              <a:ext cx="144" cy="582"/>
              <a:chOff x="0" y="0"/>
              <a:chExt cx="144" cy="582"/>
            </a:xfrm>
          </p:grpSpPr>
          <p:grpSp>
            <p:nvGrpSpPr>
              <p:cNvPr id="20661" name="Group 118"/>
              <p:cNvGrpSpPr>
                <a:grpSpLocks/>
              </p:cNvGrpSpPr>
              <p:nvPr/>
            </p:nvGrpSpPr>
            <p:grpSpPr bwMode="auto">
              <a:xfrm>
                <a:off x="0" y="0"/>
                <a:ext cx="144" cy="449"/>
                <a:chOff x="0" y="0"/>
                <a:chExt cx="144" cy="449"/>
              </a:xfrm>
            </p:grpSpPr>
            <p:sp>
              <p:nvSpPr>
                <p:cNvPr id="20755" name="AutoShape 119"/>
                <p:cNvSpPr>
                  <a:spLocks/>
                </p:cNvSpPr>
                <p:nvPr/>
              </p:nvSpPr>
              <p:spPr bwMode="auto">
                <a:xfrm>
                  <a:off x="16" y="0"/>
                  <a:ext cx="128" cy="449"/>
                </a:xfrm>
                <a:custGeom>
                  <a:avLst/>
                  <a:gdLst>
                    <a:gd name="T0" fmla="*/ 0 w 19180"/>
                    <a:gd name="T1" fmla="*/ 0 h 21600"/>
                    <a:gd name="T2" fmla="*/ 19180 w 19180"/>
                    <a:gd name="T3" fmla="*/ 21600 h 21600"/>
                  </a:gdLst>
                  <a:ahLst/>
                  <a:cxnLst/>
                  <a:rect l="T0" t="T1" r="T2" b="T3"/>
                  <a:pathLst>
                    <a:path w="19180" h="21600">
                      <a:moveTo>
                        <a:pt x="19180" y="0"/>
                      </a:moveTo>
                      <a:cubicBezTo>
                        <a:pt x="12834" y="2161"/>
                        <a:pt x="5829" y="4962"/>
                        <a:pt x="2022" y="8211"/>
                      </a:cubicBezTo>
                      <a:cubicBezTo>
                        <a:pt x="-2420" y="12741"/>
                        <a:pt x="1387" y="17927"/>
                        <a:pt x="456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56" name="Rectangle 120"/>
                <p:cNvSpPr>
                  <a:spLocks/>
                </p:cNvSpPr>
                <p:nvPr/>
              </p:nvSpPr>
              <p:spPr bwMode="auto">
                <a:xfrm>
                  <a:off x="0" y="112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62" name="Group 121"/>
              <p:cNvGrpSpPr>
                <a:grpSpLocks/>
              </p:cNvGrpSpPr>
              <p:nvPr/>
            </p:nvGrpSpPr>
            <p:grpSpPr bwMode="auto">
              <a:xfrm>
                <a:off x="33" y="358"/>
                <a:ext cx="72" cy="224"/>
                <a:chOff x="0" y="0"/>
                <a:chExt cx="72" cy="224"/>
              </a:xfrm>
            </p:grpSpPr>
            <p:sp>
              <p:nvSpPr>
                <p:cNvPr id="20753" name="AutoShape 122"/>
                <p:cNvSpPr>
                  <a:spLocks/>
                </p:cNvSpPr>
                <p:nvPr/>
              </p:nvSpPr>
              <p:spPr bwMode="auto">
                <a:xfrm>
                  <a:off x="0" y="88"/>
                  <a:ext cx="29" cy="4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0168" y="0"/>
                      </a:moveTo>
                      <a:lnTo>
                        <a:pt x="21600" y="21600"/>
                      </a:lnTo>
                      <a:lnTo>
                        <a:pt x="0" y="5263"/>
                      </a:lnTo>
                      <a:lnTo>
                        <a:pt x="20168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54" name="Rectangle 123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67" name="Group 124"/>
            <p:cNvGrpSpPr>
              <a:grpSpLocks/>
            </p:cNvGrpSpPr>
            <p:nvPr/>
          </p:nvGrpSpPr>
          <p:grpSpPr bwMode="auto">
            <a:xfrm>
              <a:off x="866" y="969"/>
              <a:ext cx="307" cy="229"/>
              <a:chOff x="0" y="0"/>
              <a:chExt cx="307" cy="228"/>
            </a:xfrm>
          </p:grpSpPr>
          <p:grpSp>
            <p:nvGrpSpPr>
              <p:cNvPr id="20668" name="Group 125"/>
              <p:cNvGrpSpPr>
                <a:grpSpLocks/>
              </p:cNvGrpSpPr>
              <p:nvPr/>
            </p:nvGrpSpPr>
            <p:grpSpPr bwMode="auto">
              <a:xfrm>
                <a:off x="0" y="0"/>
                <a:ext cx="307" cy="224"/>
                <a:chOff x="0" y="0"/>
                <a:chExt cx="307" cy="224"/>
              </a:xfrm>
            </p:grpSpPr>
            <p:sp>
              <p:nvSpPr>
                <p:cNvPr id="20749" name="AutoShape 126"/>
                <p:cNvSpPr>
                  <a:spLocks/>
                </p:cNvSpPr>
                <p:nvPr/>
              </p:nvSpPr>
              <p:spPr bwMode="auto">
                <a:xfrm>
                  <a:off x="0" y="31"/>
                  <a:ext cx="307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31"/>
                        <a:pt x="16762" y="21600"/>
                        <a:pt x="10789" y="21600"/>
                      </a:cubicBezTo>
                      <a:cubicBezTo>
                        <a:pt x="4838" y="21600"/>
                        <a:pt x="0" y="16731"/>
                        <a:pt x="0" y="10800"/>
                      </a:cubicBezTo>
                      <a:cubicBezTo>
                        <a:pt x="0" y="4823"/>
                        <a:pt x="4838" y="0"/>
                        <a:pt x="10789" y="0"/>
                      </a:cubicBezTo>
                      <a:cubicBezTo>
                        <a:pt x="16762" y="0"/>
                        <a:pt x="21600" y="4823"/>
                        <a:pt x="21600" y="10800"/>
                      </a:cubicBezTo>
                    </a:path>
                  </a:pathLst>
                </a:custGeom>
                <a:solidFill>
                  <a:srgbClr val="CC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50" name="Rectangle 127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73" name="Group 128"/>
              <p:cNvGrpSpPr>
                <a:grpSpLocks/>
              </p:cNvGrpSpPr>
              <p:nvPr/>
            </p:nvGrpSpPr>
            <p:grpSpPr bwMode="auto">
              <a:xfrm>
                <a:off x="66" y="4"/>
                <a:ext cx="181" cy="224"/>
                <a:chOff x="0" y="0"/>
                <a:chExt cx="181" cy="224"/>
              </a:xfrm>
            </p:grpSpPr>
            <p:sp>
              <p:nvSpPr>
                <p:cNvPr id="20747" name="AutoShape 129"/>
                <p:cNvSpPr>
                  <a:spLocks/>
                </p:cNvSpPr>
                <p:nvPr/>
              </p:nvSpPr>
              <p:spPr bwMode="auto">
                <a:xfrm>
                  <a:off x="0" y="90"/>
                  <a:ext cx="181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4149" y="20189"/>
                      </a:moveTo>
                      <a:cubicBezTo>
                        <a:pt x="3895" y="20542"/>
                        <a:pt x="3603" y="20895"/>
                        <a:pt x="3311" y="21159"/>
                      </a:cubicBezTo>
                      <a:cubicBezTo>
                        <a:pt x="3019" y="21512"/>
                        <a:pt x="2707" y="21600"/>
                        <a:pt x="2376" y="21600"/>
                      </a:cubicBezTo>
                      <a:cubicBezTo>
                        <a:pt x="2026" y="21600"/>
                        <a:pt x="1675" y="21336"/>
                        <a:pt x="1383" y="20895"/>
                      </a:cubicBezTo>
                      <a:cubicBezTo>
                        <a:pt x="1091" y="20454"/>
                        <a:pt x="838" y="19749"/>
                        <a:pt x="643" y="18867"/>
                      </a:cubicBezTo>
                      <a:cubicBezTo>
                        <a:pt x="428" y="17985"/>
                        <a:pt x="273" y="16927"/>
                        <a:pt x="156" y="15517"/>
                      </a:cubicBezTo>
                      <a:cubicBezTo>
                        <a:pt x="39" y="14282"/>
                        <a:pt x="0" y="12696"/>
                        <a:pt x="0" y="11020"/>
                      </a:cubicBezTo>
                      <a:cubicBezTo>
                        <a:pt x="0" y="7318"/>
                        <a:pt x="195" y="4584"/>
                        <a:pt x="604" y="2733"/>
                      </a:cubicBezTo>
                      <a:cubicBezTo>
                        <a:pt x="1013" y="970"/>
                        <a:pt x="1617" y="0"/>
                        <a:pt x="2396" y="0"/>
                      </a:cubicBezTo>
                      <a:cubicBezTo>
                        <a:pt x="2688" y="0"/>
                        <a:pt x="2980" y="88"/>
                        <a:pt x="3253" y="264"/>
                      </a:cubicBezTo>
                      <a:cubicBezTo>
                        <a:pt x="3525" y="441"/>
                        <a:pt x="3798" y="705"/>
                        <a:pt x="4032" y="970"/>
                      </a:cubicBezTo>
                      <a:lnTo>
                        <a:pt x="4032" y="5466"/>
                      </a:lnTo>
                      <a:lnTo>
                        <a:pt x="3798" y="5466"/>
                      </a:lnTo>
                      <a:lnTo>
                        <a:pt x="3720" y="2909"/>
                      </a:lnTo>
                      <a:cubicBezTo>
                        <a:pt x="3545" y="2380"/>
                        <a:pt x="3350" y="1940"/>
                        <a:pt x="3136" y="1675"/>
                      </a:cubicBezTo>
                      <a:cubicBezTo>
                        <a:pt x="2922" y="1411"/>
                        <a:pt x="2668" y="1322"/>
                        <a:pt x="2435" y="1322"/>
                      </a:cubicBezTo>
                      <a:cubicBezTo>
                        <a:pt x="2162" y="1322"/>
                        <a:pt x="1909" y="1411"/>
                        <a:pt x="1694" y="1763"/>
                      </a:cubicBezTo>
                      <a:cubicBezTo>
                        <a:pt x="1500" y="2116"/>
                        <a:pt x="1324" y="2645"/>
                        <a:pt x="1169" y="3438"/>
                      </a:cubicBezTo>
                      <a:cubicBezTo>
                        <a:pt x="1013" y="4144"/>
                        <a:pt x="915" y="5202"/>
                        <a:pt x="838" y="6436"/>
                      </a:cubicBezTo>
                      <a:cubicBezTo>
                        <a:pt x="740" y="7670"/>
                        <a:pt x="721" y="9169"/>
                        <a:pt x="721" y="10932"/>
                      </a:cubicBezTo>
                      <a:cubicBezTo>
                        <a:pt x="721" y="12784"/>
                        <a:pt x="760" y="14282"/>
                        <a:pt x="857" y="15517"/>
                      </a:cubicBezTo>
                      <a:cubicBezTo>
                        <a:pt x="935" y="16663"/>
                        <a:pt x="1052" y="17721"/>
                        <a:pt x="1208" y="18338"/>
                      </a:cubicBezTo>
                      <a:cubicBezTo>
                        <a:pt x="1363" y="19043"/>
                        <a:pt x="1539" y="19660"/>
                        <a:pt x="1753" y="19925"/>
                      </a:cubicBezTo>
                      <a:cubicBezTo>
                        <a:pt x="1948" y="20278"/>
                        <a:pt x="2162" y="20366"/>
                        <a:pt x="2376" y="20366"/>
                      </a:cubicBezTo>
                      <a:cubicBezTo>
                        <a:pt x="2513" y="20366"/>
                        <a:pt x="2610" y="20278"/>
                        <a:pt x="2727" y="20278"/>
                      </a:cubicBezTo>
                      <a:cubicBezTo>
                        <a:pt x="2844" y="20189"/>
                        <a:pt x="2941" y="20101"/>
                        <a:pt x="3038" y="20013"/>
                      </a:cubicBezTo>
                      <a:cubicBezTo>
                        <a:pt x="3136" y="19837"/>
                        <a:pt x="3233" y="19837"/>
                        <a:pt x="3311" y="19660"/>
                      </a:cubicBezTo>
                      <a:cubicBezTo>
                        <a:pt x="3389" y="19484"/>
                        <a:pt x="3447" y="19396"/>
                        <a:pt x="3486" y="19308"/>
                      </a:cubicBezTo>
                      <a:lnTo>
                        <a:pt x="3486" y="13313"/>
                      </a:lnTo>
                      <a:lnTo>
                        <a:pt x="2883" y="12872"/>
                      </a:lnTo>
                      <a:lnTo>
                        <a:pt x="2883" y="12078"/>
                      </a:lnTo>
                      <a:lnTo>
                        <a:pt x="4597" y="12078"/>
                      </a:lnTo>
                      <a:lnTo>
                        <a:pt x="4597" y="12872"/>
                      </a:lnTo>
                      <a:lnTo>
                        <a:pt x="4149" y="13313"/>
                      </a:lnTo>
                      <a:lnTo>
                        <a:pt x="4149" y="20189"/>
                      </a:lnTo>
                      <a:close/>
                      <a:moveTo>
                        <a:pt x="5045" y="20454"/>
                      </a:moveTo>
                      <a:lnTo>
                        <a:pt x="5629" y="20013"/>
                      </a:lnTo>
                      <a:lnTo>
                        <a:pt x="5629" y="1499"/>
                      </a:lnTo>
                      <a:lnTo>
                        <a:pt x="5045" y="1058"/>
                      </a:lnTo>
                      <a:lnTo>
                        <a:pt x="5045" y="264"/>
                      </a:lnTo>
                      <a:lnTo>
                        <a:pt x="8531" y="264"/>
                      </a:lnTo>
                      <a:lnTo>
                        <a:pt x="8531" y="5290"/>
                      </a:lnTo>
                      <a:lnTo>
                        <a:pt x="8297" y="5290"/>
                      </a:lnTo>
                      <a:lnTo>
                        <a:pt x="8180" y="1940"/>
                      </a:lnTo>
                      <a:cubicBezTo>
                        <a:pt x="8102" y="1851"/>
                        <a:pt x="8025" y="1763"/>
                        <a:pt x="7908" y="1763"/>
                      </a:cubicBezTo>
                      <a:cubicBezTo>
                        <a:pt x="7810" y="1763"/>
                        <a:pt x="7693" y="1763"/>
                        <a:pt x="7596" y="1763"/>
                      </a:cubicBezTo>
                      <a:cubicBezTo>
                        <a:pt x="7479" y="1675"/>
                        <a:pt x="7382" y="1675"/>
                        <a:pt x="7284" y="1675"/>
                      </a:cubicBezTo>
                      <a:cubicBezTo>
                        <a:pt x="7187" y="1675"/>
                        <a:pt x="7129" y="1675"/>
                        <a:pt x="7070" y="1675"/>
                      </a:cubicBezTo>
                      <a:lnTo>
                        <a:pt x="6311" y="1675"/>
                      </a:lnTo>
                      <a:lnTo>
                        <a:pt x="6311" y="9874"/>
                      </a:lnTo>
                      <a:lnTo>
                        <a:pt x="7557" y="9874"/>
                      </a:lnTo>
                      <a:lnTo>
                        <a:pt x="7654" y="7318"/>
                      </a:lnTo>
                      <a:lnTo>
                        <a:pt x="7888" y="7318"/>
                      </a:lnTo>
                      <a:lnTo>
                        <a:pt x="7888" y="13842"/>
                      </a:lnTo>
                      <a:lnTo>
                        <a:pt x="7654" y="13842"/>
                      </a:lnTo>
                      <a:lnTo>
                        <a:pt x="7557" y="11285"/>
                      </a:lnTo>
                      <a:lnTo>
                        <a:pt x="6311" y="11285"/>
                      </a:lnTo>
                      <a:lnTo>
                        <a:pt x="6311" y="19837"/>
                      </a:lnTo>
                      <a:lnTo>
                        <a:pt x="7206" y="19837"/>
                      </a:lnTo>
                      <a:cubicBezTo>
                        <a:pt x="7362" y="19837"/>
                        <a:pt x="7499" y="19837"/>
                        <a:pt x="7616" y="19837"/>
                      </a:cubicBezTo>
                      <a:cubicBezTo>
                        <a:pt x="7752" y="19837"/>
                        <a:pt x="7869" y="19837"/>
                        <a:pt x="7966" y="19749"/>
                      </a:cubicBezTo>
                      <a:cubicBezTo>
                        <a:pt x="8063" y="19749"/>
                        <a:pt x="8161" y="19660"/>
                        <a:pt x="8219" y="19660"/>
                      </a:cubicBezTo>
                      <a:cubicBezTo>
                        <a:pt x="8297" y="19660"/>
                        <a:pt x="8356" y="19660"/>
                        <a:pt x="8395" y="19572"/>
                      </a:cubicBezTo>
                      <a:lnTo>
                        <a:pt x="8589" y="15693"/>
                      </a:lnTo>
                      <a:lnTo>
                        <a:pt x="8804" y="15693"/>
                      </a:lnTo>
                      <a:lnTo>
                        <a:pt x="8765" y="21247"/>
                      </a:lnTo>
                      <a:lnTo>
                        <a:pt x="5045" y="21247"/>
                      </a:lnTo>
                      <a:lnTo>
                        <a:pt x="5045" y="20454"/>
                      </a:lnTo>
                      <a:close/>
                      <a:moveTo>
                        <a:pt x="12173" y="21247"/>
                      </a:moveTo>
                      <a:lnTo>
                        <a:pt x="12037" y="21247"/>
                      </a:lnTo>
                      <a:lnTo>
                        <a:pt x="10342" y="3174"/>
                      </a:lnTo>
                      <a:lnTo>
                        <a:pt x="10342" y="20013"/>
                      </a:lnTo>
                      <a:lnTo>
                        <a:pt x="10966" y="20454"/>
                      </a:lnTo>
                      <a:lnTo>
                        <a:pt x="10966" y="21247"/>
                      </a:lnTo>
                      <a:lnTo>
                        <a:pt x="9368" y="21247"/>
                      </a:lnTo>
                      <a:lnTo>
                        <a:pt x="9368" y="20454"/>
                      </a:lnTo>
                      <a:lnTo>
                        <a:pt x="9972" y="20013"/>
                      </a:lnTo>
                      <a:lnTo>
                        <a:pt x="9972" y="1499"/>
                      </a:lnTo>
                      <a:lnTo>
                        <a:pt x="9368" y="1058"/>
                      </a:lnTo>
                      <a:lnTo>
                        <a:pt x="9368" y="264"/>
                      </a:lnTo>
                      <a:lnTo>
                        <a:pt x="10790" y="264"/>
                      </a:lnTo>
                      <a:lnTo>
                        <a:pt x="12290" y="16222"/>
                      </a:lnTo>
                      <a:lnTo>
                        <a:pt x="13946" y="264"/>
                      </a:lnTo>
                      <a:lnTo>
                        <a:pt x="15270" y="264"/>
                      </a:lnTo>
                      <a:lnTo>
                        <a:pt x="15270" y="1058"/>
                      </a:lnTo>
                      <a:lnTo>
                        <a:pt x="14686" y="1499"/>
                      </a:lnTo>
                      <a:lnTo>
                        <a:pt x="14686" y="20013"/>
                      </a:lnTo>
                      <a:lnTo>
                        <a:pt x="15270" y="20454"/>
                      </a:lnTo>
                      <a:lnTo>
                        <a:pt x="15270" y="21247"/>
                      </a:lnTo>
                      <a:lnTo>
                        <a:pt x="13400" y="21247"/>
                      </a:lnTo>
                      <a:lnTo>
                        <a:pt x="13400" y="20454"/>
                      </a:lnTo>
                      <a:lnTo>
                        <a:pt x="14023" y="20013"/>
                      </a:lnTo>
                      <a:lnTo>
                        <a:pt x="14023" y="3174"/>
                      </a:lnTo>
                      <a:lnTo>
                        <a:pt x="12173" y="21247"/>
                      </a:lnTo>
                      <a:close/>
                      <a:moveTo>
                        <a:pt x="18464" y="21247"/>
                      </a:moveTo>
                      <a:lnTo>
                        <a:pt x="18347" y="21247"/>
                      </a:lnTo>
                      <a:lnTo>
                        <a:pt x="16633" y="3174"/>
                      </a:lnTo>
                      <a:lnTo>
                        <a:pt x="16633" y="20013"/>
                      </a:lnTo>
                      <a:lnTo>
                        <a:pt x="17276" y="20454"/>
                      </a:lnTo>
                      <a:lnTo>
                        <a:pt x="17276" y="21247"/>
                      </a:lnTo>
                      <a:lnTo>
                        <a:pt x="15679" y="21247"/>
                      </a:lnTo>
                      <a:lnTo>
                        <a:pt x="15679" y="20454"/>
                      </a:lnTo>
                      <a:lnTo>
                        <a:pt x="16283" y="20013"/>
                      </a:lnTo>
                      <a:lnTo>
                        <a:pt x="16283" y="1499"/>
                      </a:lnTo>
                      <a:lnTo>
                        <a:pt x="15679" y="1058"/>
                      </a:lnTo>
                      <a:lnTo>
                        <a:pt x="15679" y="264"/>
                      </a:lnTo>
                      <a:lnTo>
                        <a:pt x="17101" y="264"/>
                      </a:lnTo>
                      <a:lnTo>
                        <a:pt x="18601" y="16222"/>
                      </a:lnTo>
                      <a:lnTo>
                        <a:pt x="20256" y="264"/>
                      </a:lnTo>
                      <a:lnTo>
                        <a:pt x="21600" y="264"/>
                      </a:lnTo>
                      <a:lnTo>
                        <a:pt x="21600" y="1058"/>
                      </a:lnTo>
                      <a:lnTo>
                        <a:pt x="20996" y="1499"/>
                      </a:lnTo>
                      <a:lnTo>
                        <a:pt x="20996" y="20013"/>
                      </a:lnTo>
                      <a:lnTo>
                        <a:pt x="21600" y="20454"/>
                      </a:lnTo>
                      <a:lnTo>
                        <a:pt x="21600" y="21247"/>
                      </a:lnTo>
                      <a:lnTo>
                        <a:pt x="19691" y="21247"/>
                      </a:lnTo>
                      <a:lnTo>
                        <a:pt x="19691" y="20454"/>
                      </a:lnTo>
                      <a:lnTo>
                        <a:pt x="20315" y="20013"/>
                      </a:lnTo>
                      <a:lnTo>
                        <a:pt x="20315" y="3174"/>
                      </a:lnTo>
                      <a:lnTo>
                        <a:pt x="18464" y="21247"/>
                      </a:lnTo>
                      <a:close/>
                      <a:moveTo>
                        <a:pt x="18464" y="21247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48" name="Rectangle 130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4" name="Group 131"/>
            <p:cNvGrpSpPr>
              <a:grpSpLocks/>
            </p:cNvGrpSpPr>
            <p:nvPr/>
          </p:nvGrpSpPr>
          <p:grpSpPr bwMode="auto">
            <a:xfrm>
              <a:off x="370" y="799"/>
              <a:ext cx="558" cy="329"/>
              <a:chOff x="0" y="0"/>
              <a:chExt cx="558" cy="329"/>
            </a:xfrm>
          </p:grpSpPr>
          <p:grpSp>
            <p:nvGrpSpPr>
              <p:cNvPr id="20679" name="Group 132"/>
              <p:cNvGrpSpPr>
                <a:grpSpLocks/>
              </p:cNvGrpSpPr>
              <p:nvPr/>
            </p:nvGrpSpPr>
            <p:grpSpPr bwMode="auto">
              <a:xfrm>
                <a:off x="0" y="0"/>
                <a:ext cx="492" cy="224"/>
                <a:chOff x="0" y="0"/>
                <a:chExt cx="492" cy="224"/>
              </a:xfrm>
            </p:grpSpPr>
            <p:sp>
              <p:nvSpPr>
                <p:cNvPr id="20743" name="AutoShape 133"/>
                <p:cNvSpPr>
                  <a:spLocks/>
                </p:cNvSpPr>
                <p:nvPr/>
              </p:nvSpPr>
              <p:spPr bwMode="auto">
                <a:xfrm>
                  <a:off x="0" y="8"/>
                  <a:ext cx="492" cy="2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5591" y="5639"/>
                        <a:pt x="14900" y="15021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44" name="Rectangle 134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80" name="Group 135"/>
              <p:cNvGrpSpPr>
                <a:grpSpLocks/>
              </p:cNvGrpSpPr>
              <p:nvPr/>
            </p:nvGrpSpPr>
            <p:grpSpPr bwMode="auto">
              <a:xfrm>
                <a:off x="486" y="105"/>
                <a:ext cx="72" cy="224"/>
                <a:chOff x="0" y="0"/>
                <a:chExt cx="72" cy="224"/>
              </a:xfrm>
            </p:grpSpPr>
            <p:sp>
              <p:nvSpPr>
                <p:cNvPr id="20741" name="AutoShape 136"/>
                <p:cNvSpPr>
                  <a:spLocks/>
                </p:cNvSpPr>
                <p:nvPr/>
              </p:nvSpPr>
              <p:spPr bwMode="auto">
                <a:xfrm>
                  <a:off x="0" y="95"/>
                  <a:ext cx="45" cy="3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5812" y="0"/>
                      </a:moveTo>
                      <a:lnTo>
                        <a:pt x="21600" y="21600"/>
                      </a:lnTo>
                      <a:lnTo>
                        <a:pt x="0" y="19072"/>
                      </a:lnTo>
                      <a:lnTo>
                        <a:pt x="5812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42" name="Rectangle 137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85" name="Group 138"/>
            <p:cNvGrpSpPr>
              <a:grpSpLocks/>
            </p:cNvGrpSpPr>
            <p:nvPr/>
          </p:nvGrpSpPr>
          <p:grpSpPr bwMode="auto">
            <a:xfrm>
              <a:off x="1375" y="785"/>
              <a:ext cx="78" cy="305"/>
              <a:chOff x="0" y="0"/>
              <a:chExt cx="78" cy="304"/>
            </a:xfrm>
          </p:grpSpPr>
          <p:grpSp>
            <p:nvGrpSpPr>
              <p:cNvPr id="20686" name="Group 139"/>
              <p:cNvGrpSpPr>
                <a:grpSpLocks/>
              </p:cNvGrpSpPr>
              <p:nvPr/>
            </p:nvGrpSpPr>
            <p:grpSpPr bwMode="auto">
              <a:xfrm>
                <a:off x="6" y="0"/>
                <a:ext cx="72" cy="224"/>
                <a:chOff x="0" y="0"/>
                <a:chExt cx="72" cy="224"/>
              </a:xfrm>
            </p:grpSpPr>
            <p:sp>
              <p:nvSpPr>
                <p:cNvPr id="20737" name="AutoShape 140"/>
                <p:cNvSpPr>
                  <a:spLocks/>
                </p:cNvSpPr>
                <p:nvPr/>
              </p:nvSpPr>
              <p:spPr bwMode="auto">
                <a:xfrm>
                  <a:off x="0" y="53"/>
                  <a:ext cx="8" cy="11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10596" y="6646"/>
                        <a:pt x="10596" y="14123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38" name="Rectangle 141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91" name="Group 142"/>
              <p:cNvGrpSpPr>
                <a:grpSpLocks/>
              </p:cNvGrpSpPr>
              <p:nvPr/>
            </p:nvGrpSpPr>
            <p:grpSpPr bwMode="auto">
              <a:xfrm>
                <a:off x="0" y="80"/>
                <a:ext cx="72" cy="224"/>
                <a:chOff x="0" y="0"/>
                <a:chExt cx="72" cy="224"/>
              </a:xfrm>
            </p:grpSpPr>
            <p:sp>
              <p:nvSpPr>
                <p:cNvPr id="20735" name="AutoShape 143"/>
                <p:cNvSpPr>
                  <a:spLocks/>
                </p:cNvSpPr>
                <p:nvPr/>
              </p:nvSpPr>
              <p:spPr bwMode="auto">
                <a:xfrm>
                  <a:off x="0" y="88"/>
                  <a:ext cx="29" cy="46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13962" y="21600"/>
                      </a:lnTo>
                      <a:lnTo>
                        <a:pt x="0" y="1451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36" name="Rectangle 144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92" name="Group 145"/>
            <p:cNvGrpSpPr>
              <a:grpSpLocks/>
            </p:cNvGrpSpPr>
            <p:nvPr/>
          </p:nvGrpSpPr>
          <p:grpSpPr bwMode="auto">
            <a:xfrm>
              <a:off x="1096" y="789"/>
              <a:ext cx="201" cy="312"/>
              <a:chOff x="0" y="0"/>
              <a:chExt cx="201" cy="311"/>
            </a:xfrm>
          </p:grpSpPr>
          <p:grpSp>
            <p:nvGrpSpPr>
              <p:cNvPr id="20697" name="Group 146"/>
              <p:cNvGrpSpPr>
                <a:grpSpLocks/>
              </p:cNvGrpSpPr>
              <p:nvPr/>
            </p:nvGrpSpPr>
            <p:grpSpPr bwMode="auto">
              <a:xfrm>
                <a:off x="35" y="0"/>
                <a:ext cx="166" cy="224"/>
                <a:chOff x="0" y="0"/>
                <a:chExt cx="166" cy="224"/>
              </a:xfrm>
            </p:grpSpPr>
            <p:sp>
              <p:nvSpPr>
                <p:cNvPr id="20731" name="AutoShape 147"/>
                <p:cNvSpPr>
                  <a:spLocks/>
                </p:cNvSpPr>
                <p:nvPr/>
              </p:nvSpPr>
              <p:spPr bwMode="auto">
                <a:xfrm>
                  <a:off x="0" y="36"/>
                  <a:ext cx="166" cy="15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cubicBezTo>
                        <a:pt x="14946" y="6360"/>
                        <a:pt x="6654" y="14604"/>
                        <a:pt x="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32" name="Rectangle 148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98" name="Group 149"/>
              <p:cNvGrpSpPr>
                <a:grpSpLocks/>
              </p:cNvGrpSpPr>
              <p:nvPr/>
            </p:nvGrpSpPr>
            <p:grpSpPr bwMode="auto">
              <a:xfrm>
                <a:off x="0" y="87"/>
                <a:ext cx="72" cy="224"/>
                <a:chOff x="0" y="0"/>
                <a:chExt cx="72" cy="224"/>
              </a:xfrm>
            </p:grpSpPr>
            <p:sp>
              <p:nvSpPr>
                <p:cNvPr id="20729" name="AutoShape 150"/>
                <p:cNvSpPr>
                  <a:spLocks/>
                </p:cNvSpPr>
                <p:nvPr/>
              </p:nvSpPr>
              <p:spPr bwMode="auto">
                <a:xfrm>
                  <a:off x="0" y="91"/>
                  <a:ext cx="41" cy="4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2291"/>
                      </a:moveTo>
                      <a:lnTo>
                        <a:pt x="0" y="21600"/>
                      </a:lnTo>
                      <a:lnTo>
                        <a:pt x="11520" y="0"/>
                      </a:lnTo>
                      <a:lnTo>
                        <a:pt x="21600" y="12291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30" name="Rectangle 151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03" name="Group 152"/>
            <p:cNvGrpSpPr>
              <a:grpSpLocks/>
            </p:cNvGrpSpPr>
            <p:nvPr/>
          </p:nvGrpSpPr>
          <p:grpSpPr bwMode="auto">
            <a:xfrm>
              <a:off x="1512" y="1293"/>
              <a:ext cx="273" cy="228"/>
              <a:chOff x="0" y="0"/>
              <a:chExt cx="272" cy="228"/>
            </a:xfrm>
          </p:grpSpPr>
          <p:grpSp>
            <p:nvGrpSpPr>
              <p:cNvPr id="20704" name="Group 153"/>
              <p:cNvGrpSpPr>
                <a:grpSpLocks/>
              </p:cNvGrpSpPr>
              <p:nvPr/>
            </p:nvGrpSpPr>
            <p:grpSpPr bwMode="auto">
              <a:xfrm>
                <a:off x="0" y="0"/>
                <a:ext cx="272" cy="224"/>
                <a:chOff x="0" y="0"/>
                <a:chExt cx="272" cy="224"/>
              </a:xfrm>
            </p:grpSpPr>
            <p:sp>
              <p:nvSpPr>
                <p:cNvPr id="20725" name="AutoShape 154"/>
                <p:cNvSpPr>
                  <a:spLocks/>
                </p:cNvSpPr>
                <p:nvPr/>
              </p:nvSpPr>
              <p:spPr bwMode="auto">
                <a:xfrm>
                  <a:off x="0" y="31"/>
                  <a:ext cx="272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54" y="21600"/>
                        <a:pt x="10800" y="21600"/>
                      </a:cubicBezTo>
                      <a:cubicBezTo>
                        <a:pt x="4833" y="21600"/>
                        <a:pt x="0" y="16754"/>
                        <a:pt x="0" y="10800"/>
                      </a:cubicBezTo>
                      <a:cubicBezTo>
                        <a:pt x="0" y="4846"/>
                        <a:pt x="4833" y="0"/>
                        <a:pt x="10800" y="0"/>
                      </a:cubicBezTo>
                      <a:cubicBezTo>
                        <a:pt x="16754" y="0"/>
                        <a:pt x="21600" y="4846"/>
                        <a:pt x="21600" y="10800"/>
                      </a:cubicBezTo>
                    </a:path>
                  </a:pathLst>
                </a:custGeom>
                <a:solidFill>
                  <a:srgbClr val="99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26" name="Rectangle 155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09" name="Group 156"/>
              <p:cNvGrpSpPr>
                <a:grpSpLocks/>
              </p:cNvGrpSpPr>
              <p:nvPr/>
            </p:nvGrpSpPr>
            <p:grpSpPr bwMode="auto">
              <a:xfrm>
                <a:off x="62" y="4"/>
                <a:ext cx="155" cy="224"/>
                <a:chOff x="0" y="0"/>
                <a:chExt cx="154" cy="224"/>
              </a:xfrm>
            </p:grpSpPr>
            <p:sp>
              <p:nvSpPr>
                <p:cNvPr id="20723" name="AutoShape 157"/>
                <p:cNvSpPr>
                  <a:spLocks/>
                </p:cNvSpPr>
                <p:nvPr/>
              </p:nvSpPr>
              <p:spPr bwMode="auto">
                <a:xfrm>
                  <a:off x="0" y="90"/>
                  <a:ext cx="154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15669"/>
                      </a:moveTo>
                      <a:lnTo>
                        <a:pt x="274" y="15669"/>
                      </a:lnTo>
                      <a:lnTo>
                        <a:pt x="411" y="18413"/>
                      </a:lnTo>
                      <a:cubicBezTo>
                        <a:pt x="457" y="18767"/>
                        <a:pt x="549" y="18944"/>
                        <a:pt x="640" y="19210"/>
                      </a:cubicBezTo>
                      <a:cubicBezTo>
                        <a:pt x="731" y="19475"/>
                        <a:pt x="823" y="19652"/>
                        <a:pt x="937" y="19830"/>
                      </a:cubicBezTo>
                      <a:cubicBezTo>
                        <a:pt x="1051" y="20007"/>
                        <a:pt x="1189" y="20095"/>
                        <a:pt x="1303" y="20272"/>
                      </a:cubicBezTo>
                      <a:cubicBezTo>
                        <a:pt x="1417" y="20272"/>
                        <a:pt x="1554" y="20361"/>
                        <a:pt x="1669" y="20361"/>
                      </a:cubicBezTo>
                      <a:cubicBezTo>
                        <a:pt x="1874" y="20361"/>
                        <a:pt x="2057" y="20272"/>
                        <a:pt x="2194" y="20007"/>
                      </a:cubicBezTo>
                      <a:cubicBezTo>
                        <a:pt x="2354" y="19830"/>
                        <a:pt x="2469" y="19475"/>
                        <a:pt x="2583" y="19121"/>
                      </a:cubicBezTo>
                      <a:cubicBezTo>
                        <a:pt x="2674" y="18767"/>
                        <a:pt x="2743" y="18325"/>
                        <a:pt x="2789" y="17793"/>
                      </a:cubicBezTo>
                      <a:cubicBezTo>
                        <a:pt x="2834" y="17262"/>
                        <a:pt x="2880" y="16731"/>
                        <a:pt x="2880" y="16111"/>
                      </a:cubicBezTo>
                      <a:cubicBezTo>
                        <a:pt x="2880" y="15403"/>
                        <a:pt x="2834" y="14784"/>
                        <a:pt x="2743" y="14252"/>
                      </a:cubicBezTo>
                      <a:cubicBezTo>
                        <a:pt x="2674" y="13721"/>
                        <a:pt x="2560" y="13367"/>
                        <a:pt x="2423" y="13013"/>
                      </a:cubicBezTo>
                      <a:cubicBezTo>
                        <a:pt x="2286" y="12659"/>
                        <a:pt x="2126" y="12393"/>
                        <a:pt x="1966" y="12128"/>
                      </a:cubicBezTo>
                      <a:cubicBezTo>
                        <a:pt x="1806" y="11862"/>
                        <a:pt x="1623" y="11597"/>
                        <a:pt x="1440" y="11420"/>
                      </a:cubicBezTo>
                      <a:cubicBezTo>
                        <a:pt x="1257" y="11154"/>
                        <a:pt x="1074" y="10889"/>
                        <a:pt x="914" y="10623"/>
                      </a:cubicBezTo>
                      <a:cubicBezTo>
                        <a:pt x="731" y="10357"/>
                        <a:pt x="594" y="9915"/>
                        <a:pt x="457" y="9472"/>
                      </a:cubicBezTo>
                      <a:cubicBezTo>
                        <a:pt x="320" y="9030"/>
                        <a:pt x="206" y="8498"/>
                        <a:pt x="137" y="7879"/>
                      </a:cubicBezTo>
                      <a:cubicBezTo>
                        <a:pt x="46" y="7170"/>
                        <a:pt x="0" y="6374"/>
                        <a:pt x="0" y="5400"/>
                      </a:cubicBezTo>
                      <a:cubicBezTo>
                        <a:pt x="0" y="4515"/>
                        <a:pt x="46" y="3807"/>
                        <a:pt x="137" y="3187"/>
                      </a:cubicBezTo>
                      <a:cubicBezTo>
                        <a:pt x="206" y="2479"/>
                        <a:pt x="320" y="1859"/>
                        <a:pt x="480" y="1416"/>
                      </a:cubicBezTo>
                      <a:cubicBezTo>
                        <a:pt x="640" y="974"/>
                        <a:pt x="823" y="620"/>
                        <a:pt x="1074" y="354"/>
                      </a:cubicBezTo>
                      <a:cubicBezTo>
                        <a:pt x="1280" y="89"/>
                        <a:pt x="1554" y="0"/>
                        <a:pt x="1851" y="0"/>
                      </a:cubicBezTo>
                      <a:cubicBezTo>
                        <a:pt x="2126" y="0"/>
                        <a:pt x="2377" y="0"/>
                        <a:pt x="2606" y="177"/>
                      </a:cubicBezTo>
                      <a:cubicBezTo>
                        <a:pt x="2857" y="354"/>
                        <a:pt x="3086" y="443"/>
                        <a:pt x="3269" y="620"/>
                      </a:cubicBezTo>
                      <a:lnTo>
                        <a:pt x="3269" y="5046"/>
                      </a:lnTo>
                      <a:lnTo>
                        <a:pt x="3017" y="5046"/>
                      </a:lnTo>
                      <a:lnTo>
                        <a:pt x="2880" y="2479"/>
                      </a:lnTo>
                      <a:cubicBezTo>
                        <a:pt x="2743" y="2125"/>
                        <a:pt x="2606" y="1859"/>
                        <a:pt x="2423" y="1593"/>
                      </a:cubicBezTo>
                      <a:cubicBezTo>
                        <a:pt x="2263" y="1416"/>
                        <a:pt x="2057" y="1328"/>
                        <a:pt x="1851" y="1328"/>
                      </a:cubicBezTo>
                      <a:cubicBezTo>
                        <a:pt x="1646" y="1328"/>
                        <a:pt x="1486" y="1416"/>
                        <a:pt x="1326" y="1593"/>
                      </a:cubicBezTo>
                      <a:cubicBezTo>
                        <a:pt x="1189" y="1682"/>
                        <a:pt x="1074" y="1948"/>
                        <a:pt x="983" y="2213"/>
                      </a:cubicBezTo>
                      <a:cubicBezTo>
                        <a:pt x="869" y="2567"/>
                        <a:pt x="800" y="2833"/>
                        <a:pt x="754" y="3275"/>
                      </a:cubicBezTo>
                      <a:cubicBezTo>
                        <a:pt x="709" y="3630"/>
                        <a:pt x="686" y="4072"/>
                        <a:pt x="686" y="4515"/>
                      </a:cubicBezTo>
                      <a:cubicBezTo>
                        <a:pt x="686" y="5223"/>
                        <a:pt x="731" y="5754"/>
                        <a:pt x="823" y="6197"/>
                      </a:cubicBezTo>
                      <a:cubicBezTo>
                        <a:pt x="891" y="6639"/>
                        <a:pt x="1006" y="6993"/>
                        <a:pt x="1120" y="7436"/>
                      </a:cubicBezTo>
                      <a:cubicBezTo>
                        <a:pt x="1280" y="7702"/>
                        <a:pt x="1417" y="7967"/>
                        <a:pt x="1600" y="8233"/>
                      </a:cubicBezTo>
                      <a:cubicBezTo>
                        <a:pt x="1760" y="8410"/>
                        <a:pt x="1943" y="8675"/>
                        <a:pt x="2126" y="8941"/>
                      </a:cubicBezTo>
                      <a:cubicBezTo>
                        <a:pt x="2309" y="9207"/>
                        <a:pt x="2469" y="9472"/>
                        <a:pt x="2651" y="9738"/>
                      </a:cubicBezTo>
                      <a:cubicBezTo>
                        <a:pt x="2834" y="10003"/>
                        <a:pt x="2971" y="10446"/>
                        <a:pt x="3109" y="10977"/>
                      </a:cubicBezTo>
                      <a:cubicBezTo>
                        <a:pt x="3246" y="11420"/>
                        <a:pt x="3360" y="12039"/>
                        <a:pt x="3429" y="12659"/>
                      </a:cubicBezTo>
                      <a:cubicBezTo>
                        <a:pt x="3520" y="13367"/>
                        <a:pt x="3566" y="14252"/>
                        <a:pt x="3566" y="15226"/>
                      </a:cubicBezTo>
                      <a:cubicBezTo>
                        <a:pt x="3566" y="16200"/>
                        <a:pt x="3520" y="17085"/>
                        <a:pt x="3451" y="17793"/>
                      </a:cubicBezTo>
                      <a:cubicBezTo>
                        <a:pt x="3360" y="18679"/>
                        <a:pt x="3269" y="19298"/>
                        <a:pt x="3109" y="19918"/>
                      </a:cubicBezTo>
                      <a:cubicBezTo>
                        <a:pt x="2949" y="20449"/>
                        <a:pt x="2743" y="20892"/>
                        <a:pt x="2514" y="21246"/>
                      </a:cubicBezTo>
                      <a:cubicBezTo>
                        <a:pt x="2263" y="21423"/>
                        <a:pt x="2011" y="21600"/>
                        <a:pt x="1691" y="21600"/>
                      </a:cubicBezTo>
                      <a:cubicBezTo>
                        <a:pt x="1509" y="21600"/>
                        <a:pt x="1349" y="21600"/>
                        <a:pt x="1189" y="21511"/>
                      </a:cubicBezTo>
                      <a:cubicBezTo>
                        <a:pt x="1029" y="21423"/>
                        <a:pt x="869" y="21423"/>
                        <a:pt x="731" y="21246"/>
                      </a:cubicBezTo>
                      <a:cubicBezTo>
                        <a:pt x="594" y="21157"/>
                        <a:pt x="457" y="21069"/>
                        <a:pt x="343" y="20892"/>
                      </a:cubicBezTo>
                      <a:cubicBezTo>
                        <a:pt x="206" y="20803"/>
                        <a:pt x="91" y="20626"/>
                        <a:pt x="0" y="20538"/>
                      </a:cubicBezTo>
                      <a:lnTo>
                        <a:pt x="0" y="15669"/>
                      </a:lnTo>
                      <a:close/>
                      <a:moveTo>
                        <a:pt x="7497" y="13013"/>
                      </a:moveTo>
                      <a:lnTo>
                        <a:pt x="7497" y="20007"/>
                      </a:lnTo>
                      <a:lnTo>
                        <a:pt x="8366" y="20449"/>
                      </a:lnTo>
                      <a:lnTo>
                        <a:pt x="8366" y="21334"/>
                      </a:lnTo>
                      <a:lnTo>
                        <a:pt x="5851" y="21334"/>
                      </a:lnTo>
                      <a:lnTo>
                        <a:pt x="5851" y="20449"/>
                      </a:lnTo>
                      <a:lnTo>
                        <a:pt x="6697" y="20007"/>
                      </a:lnTo>
                      <a:lnTo>
                        <a:pt x="6697" y="13102"/>
                      </a:lnTo>
                      <a:lnTo>
                        <a:pt x="4800" y="1416"/>
                      </a:lnTo>
                      <a:lnTo>
                        <a:pt x="4183" y="1062"/>
                      </a:lnTo>
                      <a:lnTo>
                        <a:pt x="4183" y="266"/>
                      </a:lnTo>
                      <a:lnTo>
                        <a:pt x="6469" y="266"/>
                      </a:lnTo>
                      <a:lnTo>
                        <a:pt x="6469" y="1062"/>
                      </a:lnTo>
                      <a:lnTo>
                        <a:pt x="5760" y="1416"/>
                      </a:lnTo>
                      <a:lnTo>
                        <a:pt x="7314" y="11243"/>
                      </a:lnTo>
                      <a:lnTo>
                        <a:pt x="8823" y="1416"/>
                      </a:lnTo>
                      <a:lnTo>
                        <a:pt x="8114" y="1062"/>
                      </a:lnTo>
                      <a:lnTo>
                        <a:pt x="8114" y="266"/>
                      </a:lnTo>
                      <a:lnTo>
                        <a:pt x="9897" y="266"/>
                      </a:lnTo>
                      <a:lnTo>
                        <a:pt x="9897" y="1062"/>
                      </a:lnTo>
                      <a:lnTo>
                        <a:pt x="9280" y="1416"/>
                      </a:lnTo>
                      <a:lnTo>
                        <a:pt x="7497" y="13013"/>
                      </a:lnTo>
                      <a:close/>
                      <a:moveTo>
                        <a:pt x="11840" y="12039"/>
                      </a:moveTo>
                      <a:lnTo>
                        <a:pt x="11840" y="20007"/>
                      </a:lnTo>
                      <a:lnTo>
                        <a:pt x="12663" y="20449"/>
                      </a:lnTo>
                      <a:lnTo>
                        <a:pt x="12663" y="21334"/>
                      </a:lnTo>
                      <a:lnTo>
                        <a:pt x="10400" y="21334"/>
                      </a:lnTo>
                      <a:lnTo>
                        <a:pt x="10400" y="20449"/>
                      </a:lnTo>
                      <a:lnTo>
                        <a:pt x="11040" y="20007"/>
                      </a:lnTo>
                      <a:lnTo>
                        <a:pt x="11040" y="1416"/>
                      </a:lnTo>
                      <a:lnTo>
                        <a:pt x="10354" y="1062"/>
                      </a:lnTo>
                      <a:lnTo>
                        <a:pt x="10354" y="266"/>
                      </a:lnTo>
                      <a:lnTo>
                        <a:pt x="12709" y="266"/>
                      </a:lnTo>
                      <a:cubicBezTo>
                        <a:pt x="13074" y="266"/>
                        <a:pt x="13394" y="354"/>
                        <a:pt x="13646" y="620"/>
                      </a:cubicBezTo>
                      <a:cubicBezTo>
                        <a:pt x="13920" y="885"/>
                        <a:pt x="14126" y="1239"/>
                        <a:pt x="14263" y="1770"/>
                      </a:cubicBezTo>
                      <a:cubicBezTo>
                        <a:pt x="14423" y="2213"/>
                        <a:pt x="14537" y="2833"/>
                        <a:pt x="14606" y="3452"/>
                      </a:cubicBezTo>
                      <a:cubicBezTo>
                        <a:pt x="14674" y="4249"/>
                        <a:pt x="14697" y="4957"/>
                        <a:pt x="14697" y="5843"/>
                      </a:cubicBezTo>
                      <a:cubicBezTo>
                        <a:pt x="14697" y="6639"/>
                        <a:pt x="14674" y="7436"/>
                        <a:pt x="14606" y="8056"/>
                      </a:cubicBezTo>
                      <a:cubicBezTo>
                        <a:pt x="14560" y="8675"/>
                        <a:pt x="14469" y="9207"/>
                        <a:pt x="14377" y="9649"/>
                      </a:cubicBezTo>
                      <a:cubicBezTo>
                        <a:pt x="14263" y="10180"/>
                        <a:pt x="14149" y="10623"/>
                        <a:pt x="14011" y="10889"/>
                      </a:cubicBezTo>
                      <a:cubicBezTo>
                        <a:pt x="13874" y="11243"/>
                        <a:pt x="13737" y="11420"/>
                        <a:pt x="13600" y="11597"/>
                      </a:cubicBezTo>
                      <a:lnTo>
                        <a:pt x="15063" y="20007"/>
                      </a:lnTo>
                      <a:lnTo>
                        <a:pt x="15657" y="20449"/>
                      </a:lnTo>
                      <a:lnTo>
                        <a:pt x="15657" y="21334"/>
                      </a:lnTo>
                      <a:lnTo>
                        <a:pt x="14354" y="21334"/>
                      </a:lnTo>
                      <a:lnTo>
                        <a:pt x="12823" y="12039"/>
                      </a:lnTo>
                      <a:lnTo>
                        <a:pt x="11840" y="12039"/>
                      </a:lnTo>
                      <a:close/>
                      <a:moveTo>
                        <a:pt x="13897" y="6020"/>
                      </a:moveTo>
                      <a:cubicBezTo>
                        <a:pt x="13897" y="5223"/>
                        <a:pt x="13874" y="4515"/>
                        <a:pt x="13806" y="3984"/>
                      </a:cubicBezTo>
                      <a:cubicBezTo>
                        <a:pt x="13760" y="3452"/>
                        <a:pt x="13691" y="2921"/>
                        <a:pt x="13577" y="2656"/>
                      </a:cubicBezTo>
                      <a:cubicBezTo>
                        <a:pt x="13463" y="2213"/>
                        <a:pt x="13326" y="2036"/>
                        <a:pt x="13143" y="1859"/>
                      </a:cubicBezTo>
                      <a:cubicBezTo>
                        <a:pt x="12983" y="1682"/>
                        <a:pt x="12754" y="1593"/>
                        <a:pt x="12526" y="1593"/>
                      </a:cubicBezTo>
                      <a:lnTo>
                        <a:pt x="11840" y="1593"/>
                      </a:lnTo>
                      <a:lnTo>
                        <a:pt x="11840" y="10623"/>
                      </a:lnTo>
                      <a:lnTo>
                        <a:pt x="12549" y="10623"/>
                      </a:lnTo>
                      <a:cubicBezTo>
                        <a:pt x="12800" y="10623"/>
                        <a:pt x="13029" y="10534"/>
                        <a:pt x="13189" y="10446"/>
                      </a:cubicBezTo>
                      <a:cubicBezTo>
                        <a:pt x="13349" y="10269"/>
                        <a:pt x="13486" y="9915"/>
                        <a:pt x="13600" y="9561"/>
                      </a:cubicBezTo>
                      <a:cubicBezTo>
                        <a:pt x="13691" y="9207"/>
                        <a:pt x="13783" y="8675"/>
                        <a:pt x="13829" y="8144"/>
                      </a:cubicBezTo>
                      <a:cubicBezTo>
                        <a:pt x="13874" y="7613"/>
                        <a:pt x="13897" y="6816"/>
                        <a:pt x="13897" y="6020"/>
                      </a:cubicBezTo>
                      <a:close/>
                      <a:moveTo>
                        <a:pt x="21189" y="266"/>
                      </a:moveTo>
                      <a:lnTo>
                        <a:pt x="21189" y="1062"/>
                      </a:lnTo>
                      <a:lnTo>
                        <a:pt x="20549" y="1416"/>
                      </a:lnTo>
                      <a:lnTo>
                        <a:pt x="18697" y="8498"/>
                      </a:lnTo>
                      <a:lnTo>
                        <a:pt x="21029" y="20007"/>
                      </a:lnTo>
                      <a:lnTo>
                        <a:pt x="21600" y="20449"/>
                      </a:lnTo>
                      <a:lnTo>
                        <a:pt x="21600" y="21334"/>
                      </a:lnTo>
                      <a:lnTo>
                        <a:pt x="20274" y="21334"/>
                      </a:lnTo>
                      <a:lnTo>
                        <a:pt x="18126" y="10623"/>
                      </a:lnTo>
                      <a:lnTo>
                        <a:pt x="17394" y="12925"/>
                      </a:lnTo>
                      <a:lnTo>
                        <a:pt x="17394" y="20007"/>
                      </a:lnTo>
                      <a:lnTo>
                        <a:pt x="18171" y="20449"/>
                      </a:lnTo>
                      <a:lnTo>
                        <a:pt x="18171" y="21334"/>
                      </a:lnTo>
                      <a:lnTo>
                        <a:pt x="15909" y="21334"/>
                      </a:lnTo>
                      <a:lnTo>
                        <a:pt x="15909" y="20449"/>
                      </a:lnTo>
                      <a:lnTo>
                        <a:pt x="16617" y="20007"/>
                      </a:lnTo>
                      <a:lnTo>
                        <a:pt x="16617" y="1416"/>
                      </a:lnTo>
                      <a:lnTo>
                        <a:pt x="15909" y="1062"/>
                      </a:lnTo>
                      <a:lnTo>
                        <a:pt x="15909" y="266"/>
                      </a:lnTo>
                      <a:lnTo>
                        <a:pt x="18103" y="266"/>
                      </a:lnTo>
                      <a:lnTo>
                        <a:pt x="18103" y="1062"/>
                      </a:lnTo>
                      <a:lnTo>
                        <a:pt x="17394" y="1416"/>
                      </a:lnTo>
                      <a:lnTo>
                        <a:pt x="17394" y="11420"/>
                      </a:lnTo>
                      <a:lnTo>
                        <a:pt x="20000" y="1416"/>
                      </a:lnTo>
                      <a:lnTo>
                        <a:pt x="19474" y="1062"/>
                      </a:lnTo>
                      <a:lnTo>
                        <a:pt x="19474" y="266"/>
                      </a:lnTo>
                      <a:lnTo>
                        <a:pt x="21189" y="266"/>
                      </a:lnTo>
                      <a:close/>
                      <a:moveTo>
                        <a:pt x="21189" y="266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24" name="Rectangle 158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10" name="Group 159"/>
            <p:cNvGrpSpPr>
              <a:grpSpLocks/>
            </p:cNvGrpSpPr>
            <p:nvPr/>
          </p:nvGrpSpPr>
          <p:grpSpPr bwMode="auto">
            <a:xfrm>
              <a:off x="1453" y="825"/>
              <a:ext cx="252" cy="589"/>
              <a:chOff x="0" y="0"/>
              <a:chExt cx="252" cy="588"/>
            </a:xfrm>
          </p:grpSpPr>
          <p:grpSp>
            <p:nvGrpSpPr>
              <p:cNvPr id="20715" name="Group 160"/>
              <p:cNvGrpSpPr>
                <a:grpSpLocks/>
              </p:cNvGrpSpPr>
              <p:nvPr/>
            </p:nvGrpSpPr>
            <p:grpSpPr bwMode="auto">
              <a:xfrm>
                <a:off x="0" y="0"/>
                <a:ext cx="195" cy="454"/>
                <a:chOff x="0" y="0"/>
                <a:chExt cx="195" cy="454"/>
              </a:xfrm>
            </p:grpSpPr>
            <p:sp>
              <p:nvSpPr>
                <p:cNvPr id="20719" name="AutoShape 161"/>
                <p:cNvSpPr>
                  <a:spLocks/>
                </p:cNvSpPr>
                <p:nvPr/>
              </p:nvSpPr>
              <p:spPr bwMode="auto">
                <a:xfrm>
                  <a:off x="0" y="0"/>
                  <a:ext cx="195" cy="454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5175" y="2139"/>
                        <a:pt x="11738" y="5126"/>
                        <a:pt x="15506" y="8336"/>
                      </a:cubicBezTo>
                      <a:cubicBezTo>
                        <a:pt x="19725" y="12400"/>
                        <a:pt x="21131" y="17535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20" name="Rectangle 162"/>
                <p:cNvSpPr>
                  <a:spLocks/>
                </p:cNvSpPr>
                <p:nvPr/>
              </p:nvSpPr>
              <p:spPr bwMode="auto">
                <a:xfrm>
                  <a:off x="0" y="115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16" name="Group 163"/>
              <p:cNvGrpSpPr>
                <a:grpSpLocks/>
              </p:cNvGrpSpPr>
              <p:nvPr/>
            </p:nvGrpSpPr>
            <p:grpSpPr bwMode="auto">
              <a:xfrm>
                <a:off x="180" y="364"/>
                <a:ext cx="72" cy="224"/>
                <a:chOff x="0" y="0"/>
                <a:chExt cx="72" cy="224"/>
              </a:xfrm>
            </p:grpSpPr>
            <p:sp>
              <p:nvSpPr>
                <p:cNvPr id="20717" name="AutoShape 164"/>
                <p:cNvSpPr>
                  <a:spLocks/>
                </p:cNvSpPr>
                <p:nvPr/>
              </p:nvSpPr>
              <p:spPr bwMode="auto">
                <a:xfrm>
                  <a:off x="0" y="89"/>
                  <a:ext cx="29" cy="4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1080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18" name="Rectangle 165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21" name="Group 166"/>
            <p:cNvGrpSpPr>
              <a:grpSpLocks/>
            </p:cNvGrpSpPr>
            <p:nvPr/>
          </p:nvGrpSpPr>
          <p:grpSpPr bwMode="auto">
            <a:xfrm>
              <a:off x="484" y="969"/>
              <a:ext cx="307" cy="229"/>
              <a:chOff x="0" y="0"/>
              <a:chExt cx="307" cy="228"/>
            </a:xfrm>
          </p:grpSpPr>
          <p:grpSp>
            <p:nvGrpSpPr>
              <p:cNvPr id="20722" name="Group 167"/>
              <p:cNvGrpSpPr>
                <a:grpSpLocks/>
              </p:cNvGrpSpPr>
              <p:nvPr/>
            </p:nvGrpSpPr>
            <p:grpSpPr bwMode="auto">
              <a:xfrm>
                <a:off x="0" y="0"/>
                <a:ext cx="307" cy="224"/>
                <a:chOff x="0" y="0"/>
                <a:chExt cx="307" cy="224"/>
              </a:xfrm>
            </p:grpSpPr>
            <p:sp>
              <p:nvSpPr>
                <p:cNvPr id="20713" name="AutoShape 168"/>
                <p:cNvSpPr>
                  <a:spLocks/>
                </p:cNvSpPr>
                <p:nvPr/>
              </p:nvSpPr>
              <p:spPr bwMode="auto">
                <a:xfrm>
                  <a:off x="0" y="31"/>
                  <a:ext cx="307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31"/>
                        <a:pt x="16762" y="21600"/>
                        <a:pt x="10800" y="21600"/>
                      </a:cubicBezTo>
                      <a:cubicBezTo>
                        <a:pt x="4838" y="21600"/>
                        <a:pt x="0" y="16731"/>
                        <a:pt x="0" y="10800"/>
                      </a:cubicBezTo>
                      <a:cubicBezTo>
                        <a:pt x="0" y="4823"/>
                        <a:pt x="4838" y="0"/>
                        <a:pt x="10800" y="0"/>
                      </a:cubicBezTo>
                      <a:cubicBezTo>
                        <a:pt x="16762" y="0"/>
                        <a:pt x="21600" y="4823"/>
                        <a:pt x="21600" y="10800"/>
                      </a:cubicBezTo>
                    </a:path>
                  </a:pathLst>
                </a:custGeom>
                <a:solidFill>
                  <a:srgbClr val="4488AA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14" name="Rectangle 169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27" name="Group 170"/>
              <p:cNvGrpSpPr>
                <a:grpSpLocks/>
              </p:cNvGrpSpPr>
              <p:nvPr/>
            </p:nvGrpSpPr>
            <p:grpSpPr bwMode="auto">
              <a:xfrm>
                <a:off x="64" y="4"/>
                <a:ext cx="181" cy="224"/>
                <a:chOff x="0" y="0"/>
                <a:chExt cx="181" cy="224"/>
              </a:xfrm>
            </p:grpSpPr>
            <p:sp>
              <p:nvSpPr>
                <p:cNvPr id="20711" name="AutoShape 171"/>
                <p:cNvSpPr>
                  <a:spLocks/>
                </p:cNvSpPr>
                <p:nvPr/>
              </p:nvSpPr>
              <p:spPr bwMode="auto">
                <a:xfrm>
                  <a:off x="0" y="90"/>
                  <a:ext cx="181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758" y="6524"/>
                      </a:moveTo>
                      <a:cubicBezTo>
                        <a:pt x="2758" y="5642"/>
                        <a:pt x="2739" y="4937"/>
                        <a:pt x="2700" y="4320"/>
                      </a:cubicBezTo>
                      <a:cubicBezTo>
                        <a:pt x="2661" y="3703"/>
                        <a:pt x="2583" y="3174"/>
                        <a:pt x="2506" y="2821"/>
                      </a:cubicBezTo>
                      <a:cubicBezTo>
                        <a:pt x="2409" y="2380"/>
                        <a:pt x="2292" y="2116"/>
                        <a:pt x="2137" y="1940"/>
                      </a:cubicBezTo>
                      <a:cubicBezTo>
                        <a:pt x="2001" y="1763"/>
                        <a:pt x="1826" y="1675"/>
                        <a:pt x="1593" y="1675"/>
                      </a:cubicBezTo>
                      <a:lnTo>
                        <a:pt x="1263" y="1675"/>
                      </a:lnTo>
                      <a:lnTo>
                        <a:pt x="1263" y="11638"/>
                      </a:lnTo>
                      <a:lnTo>
                        <a:pt x="1612" y="11638"/>
                      </a:lnTo>
                      <a:cubicBezTo>
                        <a:pt x="1826" y="11638"/>
                        <a:pt x="2020" y="11549"/>
                        <a:pt x="2156" y="11285"/>
                      </a:cubicBezTo>
                      <a:cubicBezTo>
                        <a:pt x="2312" y="11020"/>
                        <a:pt x="2428" y="10756"/>
                        <a:pt x="2525" y="10227"/>
                      </a:cubicBezTo>
                      <a:cubicBezTo>
                        <a:pt x="2603" y="9786"/>
                        <a:pt x="2661" y="9257"/>
                        <a:pt x="2700" y="8640"/>
                      </a:cubicBezTo>
                      <a:cubicBezTo>
                        <a:pt x="2739" y="8023"/>
                        <a:pt x="2758" y="7318"/>
                        <a:pt x="2758" y="6524"/>
                      </a:cubicBezTo>
                      <a:close/>
                      <a:moveTo>
                        <a:pt x="1263" y="13048"/>
                      </a:moveTo>
                      <a:lnTo>
                        <a:pt x="1263" y="20013"/>
                      </a:lnTo>
                      <a:lnTo>
                        <a:pt x="2001" y="20454"/>
                      </a:lnTo>
                      <a:lnTo>
                        <a:pt x="2001" y="21247"/>
                      </a:lnTo>
                      <a:lnTo>
                        <a:pt x="39" y="21247"/>
                      </a:lnTo>
                      <a:lnTo>
                        <a:pt x="39" y="20454"/>
                      </a:lnTo>
                      <a:lnTo>
                        <a:pt x="583" y="20013"/>
                      </a:lnTo>
                      <a:lnTo>
                        <a:pt x="583" y="1499"/>
                      </a:lnTo>
                      <a:lnTo>
                        <a:pt x="0" y="1058"/>
                      </a:lnTo>
                      <a:lnTo>
                        <a:pt x="0" y="264"/>
                      </a:lnTo>
                      <a:lnTo>
                        <a:pt x="1748" y="264"/>
                      </a:lnTo>
                      <a:cubicBezTo>
                        <a:pt x="2078" y="264"/>
                        <a:pt x="2350" y="353"/>
                        <a:pt x="2564" y="793"/>
                      </a:cubicBezTo>
                      <a:cubicBezTo>
                        <a:pt x="2778" y="1058"/>
                        <a:pt x="2953" y="1499"/>
                        <a:pt x="3088" y="2028"/>
                      </a:cubicBezTo>
                      <a:cubicBezTo>
                        <a:pt x="3224" y="2557"/>
                        <a:pt x="3322" y="3262"/>
                        <a:pt x="3360" y="3967"/>
                      </a:cubicBezTo>
                      <a:cubicBezTo>
                        <a:pt x="3419" y="4761"/>
                        <a:pt x="3458" y="5554"/>
                        <a:pt x="3458" y="6436"/>
                      </a:cubicBezTo>
                      <a:cubicBezTo>
                        <a:pt x="3458" y="7318"/>
                        <a:pt x="3419" y="8111"/>
                        <a:pt x="3360" y="8904"/>
                      </a:cubicBezTo>
                      <a:cubicBezTo>
                        <a:pt x="3322" y="9698"/>
                        <a:pt x="3224" y="10403"/>
                        <a:pt x="3088" y="11020"/>
                      </a:cubicBezTo>
                      <a:cubicBezTo>
                        <a:pt x="2972" y="11638"/>
                        <a:pt x="2797" y="12078"/>
                        <a:pt x="2564" y="12519"/>
                      </a:cubicBezTo>
                      <a:cubicBezTo>
                        <a:pt x="2370" y="12872"/>
                        <a:pt x="2098" y="13048"/>
                        <a:pt x="1768" y="13048"/>
                      </a:cubicBezTo>
                      <a:lnTo>
                        <a:pt x="1263" y="13048"/>
                      </a:lnTo>
                      <a:close/>
                      <a:moveTo>
                        <a:pt x="4740" y="10756"/>
                      </a:moveTo>
                      <a:cubicBezTo>
                        <a:pt x="4740" y="12167"/>
                        <a:pt x="4778" y="13489"/>
                        <a:pt x="4817" y="14723"/>
                      </a:cubicBezTo>
                      <a:cubicBezTo>
                        <a:pt x="4876" y="15869"/>
                        <a:pt x="4953" y="16927"/>
                        <a:pt x="5070" y="17721"/>
                      </a:cubicBezTo>
                      <a:cubicBezTo>
                        <a:pt x="5186" y="18514"/>
                        <a:pt x="5342" y="19220"/>
                        <a:pt x="5536" y="19660"/>
                      </a:cubicBezTo>
                      <a:cubicBezTo>
                        <a:pt x="5750" y="20101"/>
                        <a:pt x="5983" y="20278"/>
                        <a:pt x="6294" y="20278"/>
                      </a:cubicBezTo>
                      <a:cubicBezTo>
                        <a:pt x="6585" y="20278"/>
                        <a:pt x="6837" y="20101"/>
                        <a:pt x="7032" y="19660"/>
                      </a:cubicBezTo>
                      <a:cubicBezTo>
                        <a:pt x="7245" y="19220"/>
                        <a:pt x="7381" y="18514"/>
                        <a:pt x="7517" y="17721"/>
                      </a:cubicBezTo>
                      <a:cubicBezTo>
                        <a:pt x="7634" y="16927"/>
                        <a:pt x="7712" y="15869"/>
                        <a:pt x="7770" y="14723"/>
                      </a:cubicBezTo>
                      <a:cubicBezTo>
                        <a:pt x="7809" y="13489"/>
                        <a:pt x="7828" y="12167"/>
                        <a:pt x="7828" y="10756"/>
                      </a:cubicBezTo>
                      <a:cubicBezTo>
                        <a:pt x="7828" y="9345"/>
                        <a:pt x="7809" y="7935"/>
                        <a:pt x="7770" y="6789"/>
                      </a:cubicBezTo>
                      <a:cubicBezTo>
                        <a:pt x="7712" y="5642"/>
                        <a:pt x="7634" y="4673"/>
                        <a:pt x="7517" y="3791"/>
                      </a:cubicBezTo>
                      <a:cubicBezTo>
                        <a:pt x="7381" y="2998"/>
                        <a:pt x="7245" y="2380"/>
                        <a:pt x="7032" y="1940"/>
                      </a:cubicBezTo>
                      <a:cubicBezTo>
                        <a:pt x="6837" y="1499"/>
                        <a:pt x="6585" y="1322"/>
                        <a:pt x="6294" y="1322"/>
                      </a:cubicBezTo>
                      <a:cubicBezTo>
                        <a:pt x="5983" y="1322"/>
                        <a:pt x="5750" y="1499"/>
                        <a:pt x="5536" y="1940"/>
                      </a:cubicBezTo>
                      <a:cubicBezTo>
                        <a:pt x="5342" y="2380"/>
                        <a:pt x="5186" y="2998"/>
                        <a:pt x="5070" y="3791"/>
                      </a:cubicBezTo>
                      <a:cubicBezTo>
                        <a:pt x="4953" y="4673"/>
                        <a:pt x="4876" y="5642"/>
                        <a:pt x="4817" y="6789"/>
                      </a:cubicBezTo>
                      <a:cubicBezTo>
                        <a:pt x="4778" y="7935"/>
                        <a:pt x="4740" y="9345"/>
                        <a:pt x="4740" y="10756"/>
                      </a:cubicBezTo>
                      <a:close/>
                      <a:moveTo>
                        <a:pt x="4021" y="10756"/>
                      </a:moveTo>
                      <a:cubicBezTo>
                        <a:pt x="4021" y="8904"/>
                        <a:pt x="4079" y="7318"/>
                        <a:pt x="4176" y="5907"/>
                      </a:cubicBezTo>
                      <a:cubicBezTo>
                        <a:pt x="4273" y="4584"/>
                        <a:pt x="4429" y="3438"/>
                        <a:pt x="4604" y="2557"/>
                      </a:cubicBezTo>
                      <a:cubicBezTo>
                        <a:pt x="4798" y="1763"/>
                        <a:pt x="5050" y="1058"/>
                        <a:pt x="5322" y="617"/>
                      </a:cubicBezTo>
                      <a:cubicBezTo>
                        <a:pt x="5614" y="176"/>
                        <a:pt x="5924" y="0"/>
                        <a:pt x="6294" y="0"/>
                      </a:cubicBezTo>
                      <a:cubicBezTo>
                        <a:pt x="6643" y="0"/>
                        <a:pt x="6954" y="176"/>
                        <a:pt x="7245" y="617"/>
                      </a:cubicBezTo>
                      <a:cubicBezTo>
                        <a:pt x="7517" y="1058"/>
                        <a:pt x="7750" y="1763"/>
                        <a:pt x="7964" y="2557"/>
                      </a:cubicBezTo>
                      <a:cubicBezTo>
                        <a:pt x="8139" y="3438"/>
                        <a:pt x="8294" y="4584"/>
                        <a:pt x="8391" y="5907"/>
                      </a:cubicBezTo>
                      <a:cubicBezTo>
                        <a:pt x="8508" y="7318"/>
                        <a:pt x="8566" y="8904"/>
                        <a:pt x="8566" y="10756"/>
                      </a:cubicBezTo>
                      <a:cubicBezTo>
                        <a:pt x="8566" y="12607"/>
                        <a:pt x="8508" y="14194"/>
                        <a:pt x="8391" y="15605"/>
                      </a:cubicBezTo>
                      <a:cubicBezTo>
                        <a:pt x="8294" y="16927"/>
                        <a:pt x="8139" y="18073"/>
                        <a:pt x="7964" y="18955"/>
                      </a:cubicBezTo>
                      <a:cubicBezTo>
                        <a:pt x="7750" y="19837"/>
                        <a:pt x="7517" y="20454"/>
                        <a:pt x="7245" y="20895"/>
                      </a:cubicBezTo>
                      <a:cubicBezTo>
                        <a:pt x="6954" y="21336"/>
                        <a:pt x="6643" y="21600"/>
                        <a:pt x="6294" y="21600"/>
                      </a:cubicBezTo>
                      <a:cubicBezTo>
                        <a:pt x="5924" y="21600"/>
                        <a:pt x="5614" y="21336"/>
                        <a:pt x="5342" y="20895"/>
                      </a:cubicBezTo>
                      <a:cubicBezTo>
                        <a:pt x="5070" y="20454"/>
                        <a:pt x="4817" y="19837"/>
                        <a:pt x="4642" y="18955"/>
                      </a:cubicBezTo>
                      <a:cubicBezTo>
                        <a:pt x="4429" y="18073"/>
                        <a:pt x="4293" y="16927"/>
                        <a:pt x="4176" y="15605"/>
                      </a:cubicBezTo>
                      <a:cubicBezTo>
                        <a:pt x="4079" y="14194"/>
                        <a:pt x="4021" y="12607"/>
                        <a:pt x="4021" y="10756"/>
                      </a:cubicBezTo>
                      <a:close/>
                      <a:moveTo>
                        <a:pt x="9945" y="21247"/>
                      </a:moveTo>
                      <a:lnTo>
                        <a:pt x="9945" y="20454"/>
                      </a:lnTo>
                      <a:lnTo>
                        <a:pt x="10683" y="20013"/>
                      </a:lnTo>
                      <a:lnTo>
                        <a:pt x="10683" y="1587"/>
                      </a:lnTo>
                      <a:lnTo>
                        <a:pt x="10509" y="1587"/>
                      </a:lnTo>
                      <a:cubicBezTo>
                        <a:pt x="10198" y="1587"/>
                        <a:pt x="9945" y="1587"/>
                        <a:pt x="9732" y="1675"/>
                      </a:cubicBezTo>
                      <a:cubicBezTo>
                        <a:pt x="9537" y="1763"/>
                        <a:pt x="9382" y="1851"/>
                        <a:pt x="9304" y="1940"/>
                      </a:cubicBezTo>
                      <a:lnTo>
                        <a:pt x="9207" y="5202"/>
                      </a:lnTo>
                      <a:lnTo>
                        <a:pt x="8974" y="5202"/>
                      </a:lnTo>
                      <a:lnTo>
                        <a:pt x="8974" y="264"/>
                      </a:lnTo>
                      <a:lnTo>
                        <a:pt x="13053" y="264"/>
                      </a:lnTo>
                      <a:lnTo>
                        <a:pt x="13053" y="5202"/>
                      </a:lnTo>
                      <a:lnTo>
                        <a:pt x="12820" y="5202"/>
                      </a:lnTo>
                      <a:lnTo>
                        <a:pt x="12723" y="1940"/>
                      </a:lnTo>
                      <a:cubicBezTo>
                        <a:pt x="12684" y="1851"/>
                        <a:pt x="12626" y="1851"/>
                        <a:pt x="12548" y="1763"/>
                      </a:cubicBezTo>
                      <a:cubicBezTo>
                        <a:pt x="12471" y="1763"/>
                        <a:pt x="12373" y="1763"/>
                        <a:pt x="12257" y="1763"/>
                      </a:cubicBezTo>
                      <a:cubicBezTo>
                        <a:pt x="12160" y="1675"/>
                        <a:pt x="12024" y="1675"/>
                        <a:pt x="11907" y="1675"/>
                      </a:cubicBezTo>
                      <a:cubicBezTo>
                        <a:pt x="11771" y="1675"/>
                        <a:pt x="11655" y="1587"/>
                        <a:pt x="11519" y="1587"/>
                      </a:cubicBezTo>
                      <a:lnTo>
                        <a:pt x="11344" y="1587"/>
                      </a:lnTo>
                      <a:lnTo>
                        <a:pt x="11344" y="20013"/>
                      </a:lnTo>
                      <a:lnTo>
                        <a:pt x="12082" y="20454"/>
                      </a:lnTo>
                      <a:lnTo>
                        <a:pt x="12082" y="21247"/>
                      </a:lnTo>
                      <a:lnTo>
                        <a:pt x="9945" y="21247"/>
                      </a:lnTo>
                      <a:close/>
                      <a:moveTo>
                        <a:pt x="14646" y="12078"/>
                      </a:moveTo>
                      <a:lnTo>
                        <a:pt x="14646" y="20013"/>
                      </a:lnTo>
                      <a:lnTo>
                        <a:pt x="15345" y="20454"/>
                      </a:lnTo>
                      <a:lnTo>
                        <a:pt x="15345" y="21247"/>
                      </a:lnTo>
                      <a:lnTo>
                        <a:pt x="13442" y="21247"/>
                      </a:lnTo>
                      <a:lnTo>
                        <a:pt x="13442" y="20454"/>
                      </a:lnTo>
                      <a:lnTo>
                        <a:pt x="13986" y="20013"/>
                      </a:lnTo>
                      <a:lnTo>
                        <a:pt x="13986" y="1499"/>
                      </a:lnTo>
                      <a:lnTo>
                        <a:pt x="13383" y="1058"/>
                      </a:lnTo>
                      <a:lnTo>
                        <a:pt x="13383" y="264"/>
                      </a:lnTo>
                      <a:lnTo>
                        <a:pt x="15384" y="264"/>
                      </a:lnTo>
                      <a:cubicBezTo>
                        <a:pt x="15714" y="264"/>
                        <a:pt x="15986" y="353"/>
                        <a:pt x="16200" y="617"/>
                      </a:cubicBezTo>
                      <a:cubicBezTo>
                        <a:pt x="16414" y="970"/>
                        <a:pt x="16588" y="1322"/>
                        <a:pt x="16724" y="1763"/>
                      </a:cubicBezTo>
                      <a:cubicBezTo>
                        <a:pt x="16860" y="2292"/>
                        <a:pt x="16958" y="2821"/>
                        <a:pt x="17016" y="3527"/>
                      </a:cubicBezTo>
                      <a:cubicBezTo>
                        <a:pt x="17055" y="4232"/>
                        <a:pt x="17094" y="4937"/>
                        <a:pt x="17094" y="5907"/>
                      </a:cubicBezTo>
                      <a:cubicBezTo>
                        <a:pt x="17094" y="6700"/>
                        <a:pt x="17055" y="7406"/>
                        <a:pt x="17016" y="8023"/>
                      </a:cubicBezTo>
                      <a:cubicBezTo>
                        <a:pt x="16958" y="8640"/>
                        <a:pt x="16880" y="9169"/>
                        <a:pt x="16802" y="9698"/>
                      </a:cubicBezTo>
                      <a:cubicBezTo>
                        <a:pt x="16705" y="10139"/>
                        <a:pt x="16608" y="10580"/>
                        <a:pt x="16491" y="10932"/>
                      </a:cubicBezTo>
                      <a:cubicBezTo>
                        <a:pt x="16394" y="11197"/>
                        <a:pt x="16258" y="11461"/>
                        <a:pt x="16142" y="11638"/>
                      </a:cubicBezTo>
                      <a:lnTo>
                        <a:pt x="17404" y="20013"/>
                      </a:lnTo>
                      <a:lnTo>
                        <a:pt x="17890" y="20454"/>
                      </a:lnTo>
                      <a:lnTo>
                        <a:pt x="17890" y="21247"/>
                      </a:lnTo>
                      <a:lnTo>
                        <a:pt x="16783" y="21247"/>
                      </a:lnTo>
                      <a:lnTo>
                        <a:pt x="15481" y="12078"/>
                      </a:lnTo>
                      <a:lnTo>
                        <a:pt x="14646" y="12078"/>
                      </a:lnTo>
                      <a:close/>
                      <a:moveTo>
                        <a:pt x="16394" y="6083"/>
                      </a:moveTo>
                      <a:cubicBezTo>
                        <a:pt x="16394" y="5290"/>
                        <a:pt x="16375" y="4496"/>
                        <a:pt x="16336" y="3967"/>
                      </a:cubicBezTo>
                      <a:cubicBezTo>
                        <a:pt x="16297" y="3438"/>
                        <a:pt x="16219" y="2909"/>
                        <a:pt x="16122" y="2645"/>
                      </a:cubicBezTo>
                      <a:cubicBezTo>
                        <a:pt x="16045" y="2292"/>
                        <a:pt x="15909" y="2028"/>
                        <a:pt x="15773" y="1940"/>
                      </a:cubicBezTo>
                      <a:cubicBezTo>
                        <a:pt x="15617" y="1763"/>
                        <a:pt x="15442" y="1675"/>
                        <a:pt x="15248" y="1675"/>
                      </a:cubicBezTo>
                      <a:lnTo>
                        <a:pt x="14646" y="1675"/>
                      </a:lnTo>
                      <a:lnTo>
                        <a:pt x="14646" y="10668"/>
                      </a:lnTo>
                      <a:lnTo>
                        <a:pt x="15268" y="10668"/>
                      </a:lnTo>
                      <a:cubicBezTo>
                        <a:pt x="15462" y="10668"/>
                        <a:pt x="15637" y="10491"/>
                        <a:pt x="15792" y="10403"/>
                      </a:cubicBezTo>
                      <a:cubicBezTo>
                        <a:pt x="15947" y="10227"/>
                        <a:pt x="16064" y="9874"/>
                        <a:pt x="16142" y="9522"/>
                      </a:cubicBezTo>
                      <a:cubicBezTo>
                        <a:pt x="16239" y="9169"/>
                        <a:pt x="16297" y="8728"/>
                        <a:pt x="16355" y="8111"/>
                      </a:cubicBezTo>
                      <a:cubicBezTo>
                        <a:pt x="16394" y="7582"/>
                        <a:pt x="16394" y="6877"/>
                        <a:pt x="16394" y="6083"/>
                      </a:cubicBezTo>
                      <a:close/>
                      <a:moveTo>
                        <a:pt x="19386" y="11814"/>
                      </a:moveTo>
                      <a:lnTo>
                        <a:pt x="19386" y="20013"/>
                      </a:lnTo>
                      <a:lnTo>
                        <a:pt x="20143" y="20454"/>
                      </a:lnTo>
                      <a:lnTo>
                        <a:pt x="20143" y="21247"/>
                      </a:lnTo>
                      <a:lnTo>
                        <a:pt x="18162" y="21247"/>
                      </a:lnTo>
                      <a:lnTo>
                        <a:pt x="18162" y="20454"/>
                      </a:lnTo>
                      <a:lnTo>
                        <a:pt x="18706" y="20013"/>
                      </a:lnTo>
                      <a:lnTo>
                        <a:pt x="18706" y="1499"/>
                      </a:lnTo>
                      <a:lnTo>
                        <a:pt x="18104" y="1058"/>
                      </a:lnTo>
                      <a:lnTo>
                        <a:pt x="18104" y="264"/>
                      </a:lnTo>
                      <a:lnTo>
                        <a:pt x="21600" y="264"/>
                      </a:lnTo>
                      <a:lnTo>
                        <a:pt x="21600" y="5290"/>
                      </a:lnTo>
                      <a:lnTo>
                        <a:pt x="21367" y="5290"/>
                      </a:lnTo>
                      <a:lnTo>
                        <a:pt x="21250" y="1940"/>
                      </a:lnTo>
                      <a:cubicBezTo>
                        <a:pt x="21192" y="1851"/>
                        <a:pt x="21095" y="1763"/>
                        <a:pt x="20978" y="1763"/>
                      </a:cubicBezTo>
                      <a:cubicBezTo>
                        <a:pt x="20881" y="1763"/>
                        <a:pt x="20765" y="1763"/>
                        <a:pt x="20668" y="1763"/>
                      </a:cubicBezTo>
                      <a:cubicBezTo>
                        <a:pt x="20551" y="1675"/>
                        <a:pt x="20454" y="1675"/>
                        <a:pt x="20357" y="1675"/>
                      </a:cubicBezTo>
                      <a:cubicBezTo>
                        <a:pt x="20260" y="1675"/>
                        <a:pt x="20182" y="1675"/>
                        <a:pt x="20143" y="1675"/>
                      </a:cubicBezTo>
                      <a:lnTo>
                        <a:pt x="19386" y="1675"/>
                      </a:lnTo>
                      <a:lnTo>
                        <a:pt x="19386" y="10403"/>
                      </a:lnTo>
                      <a:lnTo>
                        <a:pt x="20745" y="10403"/>
                      </a:lnTo>
                      <a:lnTo>
                        <a:pt x="20842" y="7935"/>
                      </a:lnTo>
                      <a:lnTo>
                        <a:pt x="21076" y="7935"/>
                      </a:lnTo>
                      <a:lnTo>
                        <a:pt x="21076" y="14371"/>
                      </a:lnTo>
                      <a:lnTo>
                        <a:pt x="20842" y="14371"/>
                      </a:lnTo>
                      <a:lnTo>
                        <a:pt x="20745" y="11814"/>
                      </a:lnTo>
                      <a:lnTo>
                        <a:pt x="19386" y="11814"/>
                      </a:lnTo>
                      <a:close/>
                      <a:moveTo>
                        <a:pt x="19386" y="11814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12" name="Rectangle 17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28" name="Group 173"/>
            <p:cNvGrpSpPr>
              <a:grpSpLocks/>
            </p:cNvGrpSpPr>
            <p:nvPr/>
          </p:nvGrpSpPr>
          <p:grpSpPr bwMode="auto">
            <a:xfrm>
              <a:off x="667" y="787"/>
              <a:ext cx="89" cy="302"/>
              <a:chOff x="0" y="0"/>
              <a:chExt cx="88" cy="302"/>
            </a:xfrm>
          </p:grpSpPr>
          <p:grpSp>
            <p:nvGrpSpPr>
              <p:cNvPr id="20733" name="Group 174"/>
              <p:cNvGrpSpPr>
                <a:grpSpLocks/>
              </p:cNvGrpSpPr>
              <p:nvPr/>
            </p:nvGrpSpPr>
            <p:grpSpPr bwMode="auto">
              <a:xfrm>
                <a:off x="16" y="0"/>
                <a:ext cx="72" cy="224"/>
                <a:chOff x="0" y="0"/>
                <a:chExt cx="72" cy="224"/>
              </a:xfrm>
            </p:grpSpPr>
            <p:sp>
              <p:nvSpPr>
                <p:cNvPr id="20707" name="AutoShape 175"/>
                <p:cNvSpPr>
                  <a:spLocks/>
                </p:cNvSpPr>
                <p:nvPr/>
              </p:nvSpPr>
              <p:spPr bwMode="auto">
                <a:xfrm>
                  <a:off x="0" y="51"/>
                  <a:ext cx="51" cy="12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cubicBezTo>
                        <a:pt x="14423" y="6409"/>
                        <a:pt x="7246" y="14421"/>
                        <a:pt x="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08" name="Rectangle 176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34" name="Group 177"/>
              <p:cNvGrpSpPr>
                <a:grpSpLocks/>
              </p:cNvGrpSpPr>
              <p:nvPr/>
            </p:nvGrpSpPr>
            <p:grpSpPr bwMode="auto">
              <a:xfrm>
                <a:off x="0" y="78"/>
                <a:ext cx="72" cy="224"/>
                <a:chOff x="0" y="0"/>
                <a:chExt cx="72" cy="224"/>
              </a:xfrm>
            </p:grpSpPr>
            <p:sp>
              <p:nvSpPr>
                <p:cNvPr id="20705" name="AutoShape 178"/>
                <p:cNvSpPr>
                  <a:spLocks/>
                </p:cNvSpPr>
                <p:nvPr/>
              </p:nvSpPr>
              <p:spPr bwMode="auto">
                <a:xfrm>
                  <a:off x="0" y="88"/>
                  <a:ext cx="30" cy="4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5812"/>
                      </a:moveTo>
                      <a:lnTo>
                        <a:pt x="0" y="21600"/>
                      </a:lnTo>
                      <a:lnTo>
                        <a:pt x="2514" y="0"/>
                      </a:lnTo>
                      <a:lnTo>
                        <a:pt x="21600" y="5812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06" name="Rectangle 179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39" name="Group 180"/>
            <p:cNvGrpSpPr>
              <a:grpSpLocks/>
            </p:cNvGrpSpPr>
            <p:nvPr/>
          </p:nvGrpSpPr>
          <p:grpSpPr bwMode="auto">
            <a:xfrm>
              <a:off x="497" y="1293"/>
              <a:ext cx="282" cy="228"/>
              <a:chOff x="0" y="0"/>
              <a:chExt cx="282" cy="228"/>
            </a:xfrm>
          </p:grpSpPr>
          <p:grpSp>
            <p:nvGrpSpPr>
              <p:cNvPr id="20740" name="Group 181"/>
              <p:cNvGrpSpPr>
                <a:grpSpLocks/>
              </p:cNvGrpSpPr>
              <p:nvPr/>
            </p:nvGrpSpPr>
            <p:grpSpPr bwMode="auto">
              <a:xfrm>
                <a:off x="0" y="0"/>
                <a:ext cx="282" cy="224"/>
                <a:chOff x="0" y="0"/>
                <a:chExt cx="282" cy="224"/>
              </a:xfrm>
            </p:grpSpPr>
            <p:sp>
              <p:nvSpPr>
                <p:cNvPr id="20701" name="AutoShape 182"/>
                <p:cNvSpPr>
                  <a:spLocks/>
                </p:cNvSpPr>
                <p:nvPr/>
              </p:nvSpPr>
              <p:spPr bwMode="auto">
                <a:xfrm>
                  <a:off x="0" y="31"/>
                  <a:ext cx="282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63" y="21600"/>
                        <a:pt x="10800" y="21600"/>
                      </a:cubicBezTo>
                      <a:cubicBezTo>
                        <a:pt x="4838" y="21600"/>
                        <a:pt x="0" y="16754"/>
                        <a:pt x="0" y="10800"/>
                      </a:cubicBezTo>
                      <a:cubicBezTo>
                        <a:pt x="0" y="4846"/>
                        <a:pt x="4838" y="0"/>
                        <a:pt x="10800" y="0"/>
                      </a:cubicBezTo>
                      <a:cubicBezTo>
                        <a:pt x="16763" y="0"/>
                        <a:pt x="21600" y="4846"/>
                        <a:pt x="21600" y="10800"/>
                      </a:cubicBezTo>
                    </a:path>
                  </a:pathLst>
                </a:custGeom>
                <a:solidFill>
                  <a:srgbClr val="CC99E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02" name="Rectangle 183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45" name="Group 184"/>
              <p:cNvGrpSpPr>
                <a:grpSpLocks/>
              </p:cNvGrpSpPr>
              <p:nvPr/>
            </p:nvGrpSpPr>
            <p:grpSpPr bwMode="auto">
              <a:xfrm>
                <a:off x="63" y="4"/>
                <a:ext cx="159" cy="224"/>
                <a:chOff x="0" y="0"/>
                <a:chExt cx="159" cy="224"/>
              </a:xfrm>
            </p:grpSpPr>
            <p:sp>
              <p:nvSpPr>
                <p:cNvPr id="20699" name="AutoShape 185"/>
                <p:cNvSpPr>
                  <a:spLocks/>
                </p:cNvSpPr>
                <p:nvPr/>
              </p:nvSpPr>
              <p:spPr bwMode="auto">
                <a:xfrm>
                  <a:off x="0" y="90"/>
                  <a:ext cx="159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3" y="21334"/>
                      </a:moveTo>
                      <a:lnTo>
                        <a:pt x="1083" y="20449"/>
                      </a:lnTo>
                      <a:lnTo>
                        <a:pt x="1946" y="20007"/>
                      </a:lnTo>
                      <a:lnTo>
                        <a:pt x="1946" y="1593"/>
                      </a:lnTo>
                      <a:lnTo>
                        <a:pt x="1747" y="1593"/>
                      </a:lnTo>
                      <a:cubicBezTo>
                        <a:pt x="1393" y="1593"/>
                        <a:pt x="1105" y="1593"/>
                        <a:pt x="862" y="1593"/>
                      </a:cubicBezTo>
                      <a:cubicBezTo>
                        <a:pt x="641" y="1682"/>
                        <a:pt x="464" y="1859"/>
                        <a:pt x="376" y="1859"/>
                      </a:cubicBezTo>
                      <a:lnTo>
                        <a:pt x="265" y="5223"/>
                      </a:lnTo>
                      <a:lnTo>
                        <a:pt x="0" y="5223"/>
                      </a:lnTo>
                      <a:lnTo>
                        <a:pt x="0" y="266"/>
                      </a:lnTo>
                      <a:lnTo>
                        <a:pt x="4643" y="266"/>
                      </a:lnTo>
                      <a:lnTo>
                        <a:pt x="4643" y="5223"/>
                      </a:lnTo>
                      <a:lnTo>
                        <a:pt x="4377" y="5223"/>
                      </a:lnTo>
                      <a:lnTo>
                        <a:pt x="4267" y="1859"/>
                      </a:lnTo>
                      <a:cubicBezTo>
                        <a:pt x="4223" y="1859"/>
                        <a:pt x="4156" y="1859"/>
                        <a:pt x="4068" y="1770"/>
                      </a:cubicBezTo>
                      <a:cubicBezTo>
                        <a:pt x="3957" y="1770"/>
                        <a:pt x="3847" y="1682"/>
                        <a:pt x="3736" y="1682"/>
                      </a:cubicBezTo>
                      <a:cubicBezTo>
                        <a:pt x="3604" y="1593"/>
                        <a:pt x="3471" y="1593"/>
                        <a:pt x="3338" y="1593"/>
                      </a:cubicBezTo>
                      <a:cubicBezTo>
                        <a:pt x="3184" y="1593"/>
                        <a:pt x="3051" y="1593"/>
                        <a:pt x="2896" y="1593"/>
                      </a:cubicBezTo>
                      <a:lnTo>
                        <a:pt x="2697" y="1593"/>
                      </a:lnTo>
                      <a:lnTo>
                        <a:pt x="2697" y="20007"/>
                      </a:lnTo>
                      <a:lnTo>
                        <a:pt x="3537" y="20449"/>
                      </a:lnTo>
                      <a:lnTo>
                        <a:pt x="3537" y="21334"/>
                      </a:lnTo>
                      <a:lnTo>
                        <a:pt x="1083" y="21334"/>
                      </a:lnTo>
                      <a:close/>
                      <a:moveTo>
                        <a:pt x="6456" y="12039"/>
                      </a:moveTo>
                      <a:lnTo>
                        <a:pt x="6456" y="20007"/>
                      </a:lnTo>
                      <a:lnTo>
                        <a:pt x="7252" y="20449"/>
                      </a:lnTo>
                      <a:lnTo>
                        <a:pt x="7252" y="21334"/>
                      </a:lnTo>
                      <a:lnTo>
                        <a:pt x="5063" y="21334"/>
                      </a:lnTo>
                      <a:lnTo>
                        <a:pt x="5063" y="20449"/>
                      </a:lnTo>
                      <a:lnTo>
                        <a:pt x="5704" y="20007"/>
                      </a:lnTo>
                      <a:lnTo>
                        <a:pt x="5704" y="1416"/>
                      </a:lnTo>
                      <a:lnTo>
                        <a:pt x="5019" y="1062"/>
                      </a:lnTo>
                      <a:lnTo>
                        <a:pt x="5019" y="266"/>
                      </a:lnTo>
                      <a:lnTo>
                        <a:pt x="7296" y="266"/>
                      </a:lnTo>
                      <a:cubicBezTo>
                        <a:pt x="7672" y="266"/>
                        <a:pt x="7981" y="354"/>
                        <a:pt x="8224" y="620"/>
                      </a:cubicBezTo>
                      <a:cubicBezTo>
                        <a:pt x="8468" y="885"/>
                        <a:pt x="8667" y="1239"/>
                        <a:pt x="8821" y="1770"/>
                      </a:cubicBezTo>
                      <a:cubicBezTo>
                        <a:pt x="8976" y="2213"/>
                        <a:pt x="9087" y="2833"/>
                        <a:pt x="9131" y="3452"/>
                      </a:cubicBezTo>
                      <a:cubicBezTo>
                        <a:pt x="9197" y="4249"/>
                        <a:pt x="9241" y="4957"/>
                        <a:pt x="9241" y="5843"/>
                      </a:cubicBezTo>
                      <a:cubicBezTo>
                        <a:pt x="9241" y="6639"/>
                        <a:pt x="9197" y="7436"/>
                        <a:pt x="9131" y="8056"/>
                      </a:cubicBezTo>
                      <a:cubicBezTo>
                        <a:pt x="9087" y="8675"/>
                        <a:pt x="8998" y="9207"/>
                        <a:pt x="8910" y="9649"/>
                      </a:cubicBezTo>
                      <a:cubicBezTo>
                        <a:pt x="8799" y="10180"/>
                        <a:pt x="8689" y="10623"/>
                        <a:pt x="8556" y="10889"/>
                      </a:cubicBezTo>
                      <a:cubicBezTo>
                        <a:pt x="8423" y="11243"/>
                        <a:pt x="8291" y="11420"/>
                        <a:pt x="8158" y="11597"/>
                      </a:cubicBezTo>
                      <a:lnTo>
                        <a:pt x="9595" y="20007"/>
                      </a:lnTo>
                      <a:lnTo>
                        <a:pt x="10148" y="20449"/>
                      </a:lnTo>
                      <a:lnTo>
                        <a:pt x="10148" y="21334"/>
                      </a:lnTo>
                      <a:lnTo>
                        <a:pt x="8888" y="21334"/>
                      </a:lnTo>
                      <a:lnTo>
                        <a:pt x="7406" y="12039"/>
                      </a:lnTo>
                      <a:lnTo>
                        <a:pt x="6456" y="12039"/>
                      </a:lnTo>
                      <a:close/>
                      <a:moveTo>
                        <a:pt x="8445" y="6020"/>
                      </a:moveTo>
                      <a:cubicBezTo>
                        <a:pt x="8445" y="5223"/>
                        <a:pt x="8423" y="4515"/>
                        <a:pt x="8379" y="3984"/>
                      </a:cubicBezTo>
                      <a:cubicBezTo>
                        <a:pt x="8335" y="3452"/>
                        <a:pt x="8246" y="2921"/>
                        <a:pt x="8136" y="2656"/>
                      </a:cubicBezTo>
                      <a:cubicBezTo>
                        <a:pt x="8025" y="2213"/>
                        <a:pt x="7893" y="2036"/>
                        <a:pt x="7716" y="1859"/>
                      </a:cubicBezTo>
                      <a:cubicBezTo>
                        <a:pt x="7561" y="1682"/>
                        <a:pt x="7362" y="1593"/>
                        <a:pt x="7119" y="1593"/>
                      </a:cubicBezTo>
                      <a:lnTo>
                        <a:pt x="6456" y="1593"/>
                      </a:lnTo>
                      <a:lnTo>
                        <a:pt x="6456" y="10623"/>
                      </a:lnTo>
                      <a:lnTo>
                        <a:pt x="7163" y="10623"/>
                      </a:lnTo>
                      <a:cubicBezTo>
                        <a:pt x="7384" y="10623"/>
                        <a:pt x="7583" y="10534"/>
                        <a:pt x="7760" y="10446"/>
                      </a:cubicBezTo>
                      <a:cubicBezTo>
                        <a:pt x="7937" y="10269"/>
                        <a:pt x="8070" y="9915"/>
                        <a:pt x="8158" y="9561"/>
                      </a:cubicBezTo>
                      <a:cubicBezTo>
                        <a:pt x="8269" y="9207"/>
                        <a:pt x="8335" y="8675"/>
                        <a:pt x="8379" y="8144"/>
                      </a:cubicBezTo>
                      <a:cubicBezTo>
                        <a:pt x="8423" y="7613"/>
                        <a:pt x="8445" y="6816"/>
                        <a:pt x="8445" y="6020"/>
                      </a:cubicBezTo>
                      <a:close/>
                      <a:moveTo>
                        <a:pt x="10723" y="15669"/>
                      </a:moveTo>
                      <a:lnTo>
                        <a:pt x="10966" y="15669"/>
                      </a:lnTo>
                      <a:lnTo>
                        <a:pt x="11098" y="18413"/>
                      </a:lnTo>
                      <a:cubicBezTo>
                        <a:pt x="11165" y="18767"/>
                        <a:pt x="11231" y="18944"/>
                        <a:pt x="11320" y="19210"/>
                      </a:cubicBezTo>
                      <a:cubicBezTo>
                        <a:pt x="11408" y="19475"/>
                        <a:pt x="11496" y="19652"/>
                        <a:pt x="11607" y="19830"/>
                      </a:cubicBezTo>
                      <a:cubicBezTo>
                        <a:pt x="11718" y="20007"/>
                        <a:pt x="11850" y="20095"/>
                        <a:pt x="11961" y="20272"/>
                      </a:cubicBezTo>
                      <a:cubicBezTo>
                        <a:pt x="12093" y="20272"/>
                        <a:pt x="12204" y="20361"/>
                        <a:pt x="12314" y="20361"/>
                      </a:cubicBezTo>
                      <a:cubicBezTo>
                        <a:pt x="12513" y="20361"/>
                        <a:pt x="12690" y="20272"/>
                        <a:pt x="12845" y="20007"/>
                      </a:cubicBezTo>
                      <a:cubicBezTo>
                        <a:pt x="12978" y="19830"/>
                        <a:pt x="13110" y="19475"/>
                        <a:pt x="13199" y="19121"/>
                      </a:cubicBezTo>
                      <a:cubicBezTo>
                        <a:pt x="13309" y="18767"/>
                        <a:pt x="13354" y="18325"/>
                        <a:pt x="13398" y="17793"/>
                      </a:cubicBezTo>
                      <a:cubicBezTo>
                        <a:pt x="13464" y="17262"/>
                        <a:pt x="13486" y="16731"/>
                        <a:pt x="13486" y="16111"/>
                      </a:cubicBezTo>
                      <a:cubicBezTo>
                        <a:pt x="13486" y="15403"/>
                        <a:pt x="13442" y="14784"/>
                        <a:pt x="13354" y="14252"/>
                      </a:cubicBezTo>
                      <a:cubicBezTo>
                        <a:pt x="13287" y="13721"/>
                        <a:pt x="13177" y="13367"/>
                        <a:pt x="13044" y="13013"/>
                      </a:cubicBezTo>
                      <a:cubicBezTo>
                        <a:pt x="12911" y="12659"/>
                        <a:pt x="12779" y="12393"/>
                        <a:pt x="12602" y="12128"/>
                      </a:cubicBezTo>
                      <a:cubicBezTo>
                        <a:pt x="12447" y="11862"/>
                        <a:pt x="12270" y="11597"/>
                        <a:pt x="12093" y="11420"/>
                      </a:cubicBezTo>
                      <a:cubicBezTo>
                        <a:pt x="11916" y="11154"/>
                        <a:pt x="11740" y="10889"/>
                        <a:pt x="11585" y="10623"/>
                      </a:cubicBezTo>
                      <a:cubicBezTo>
                        <a:pt x="11430" y="10357"/>
                        <a:pt x="11275" y="9915"/>
                        <a:pt x="11143" y="9472"/>
                      </a:cubicBezTo>
                      <a:cubicBezTo>
                        <a:pt x="11010" y="9030"/>
                        <a:pt x="10899" y="8498"/>
                        <a:pt x="10833" y="7879"/>
                      </a:cubicBezTo>
                      <a:cubicBezTo>
                        <a:pt x="10745" y="7170"/>
                        <a:pt x="10701" y="6374"/>
                        <a:pt x="10701" y="5400"/>
                      </a:cubicBezTo>
                      <a:cubicBezTo>
                        <a:pt x="10701" y="4515"/>
                        <a:pt x="10745" y="3807"/>
                        <a:pt x="10833" y="3187"/>
                      </a:cubicBezTo>
                      <a:cubicBezTo>
                        <a:pt x="10899" y="2479"/>
                        <a:pt x="11032" y="1859"/>
                        <a:pt x="11187" y="1416"/>
                      </a:cubicBezTo>
                      <a:cubicBezTo>
                        <a:pt x="11320" y="974"/>
                        <a:pt x="11519" y="620"/>
                        <a:pt x="11740" y="354"/>
                      </a:cubicBezTo>
                      <a:cubicBezTo>
                        <a:pt x="11939" y="89"/>
                        <a:pt x="12204" y="0"/>
                        <a:pt x="12491" y="0"/>
                      </a:cubicBezTo>
                      <a:cubicBezTo>
                        <a:pt x="12757" y="0"/>
                        <a:pt x="13000" y="0"/>
                        <a:pt x="13243" y="177"/>
                      </a:cubicBezTo>
                      <a:cubicBezTo>
                        <a:pt x="13464" y="354"/>
                        <a:pt x="13685" y="443"/>
                        <a:pt x="13884" y="620"/>
                      </a:cubicBezTo>
                      <a:lnTo>
                        <a:pt x="13884" y="5046"/>
                      </a:lnTo>
                      <a:lnTo>
                        <a:pt x="13619" y="5046"/>
                      </a:lnTo>
                      <a:lnTo>
                        <a:pt x="13486" y="2479"/>
                      </a:lnTo>
                      <a:cubicBezTo>
                        <a:pt x="13354" y="2125"/>
                        <a:pt x="13221" y="1859"/>
                        <a:pt x="13044" y="1593"/>
                      </a:cubicBezTo>
                      <a:cubicBezTo>
                        <a:pt x="12889" y="1416"/>
                        <a:pt x="12712" y="1328"/>
                        <a:pt x="12491" y="1328"/>
                      </a:cubicBezTo>
                      <a:cubicBezTo>
                        <a:pt x="12292" y="1328"/>
                        <a:pt x="12138" y="1416"/>
                        <a:pt x="12005" y="1593"/>
                      </a:cubicBezTo>
                      <a:cubicBezTo>
                        <a:pt x="11850" y="1682"/>
                        <a:pt x="11740" y="1948"/>
                        <a:pt x="11651" y="2213"/>
                      </a:cubicBezTo>
                      <a:cubicBezTo>
                        <a:pt x="11541" y="2567"/>
                        <a:pt x="11496" y="2833"/>
                        <a:pt x="11452" y="3275"/>
                      </a:cubicBezTo>
                      <a:cubicBezTo>
                        <a:pt x="11386" y="3630"/>
                        <a:pt x="11364" y="4072"/>
                        <a:pt x="11364" y="4515"/>
                      </a:cubicBezTo>
                      <a:cubicBezTo>
                        <a:pt x="11364" y="5223"/>
                        <a:pt x="11408" y="5754"/>
                        <a:pt x="11496" y="6197"/>
                      </a:cubicBezTo>
                      <a:cubicBezTo>
                        <a:pt x="11563" y="6639"/>
                        <a:pt x="11673" y="6993"/>
                        <a:pt x="11806" y="7436"/>
                      </a:cubicBezTo>
                      <a:cubicBezTo>
                        <a:pt x="11939" y="7702"/>
                        <a:pt x="12093" y="7967"/>
                        <a:pt x="12248" y="8233"/>
                      </a:cubicBezTo>
                      <a:cubicBezTo>
                        <a:pt x="12403" y="8410"/>
                        <a:pt x="12602" y="8675"/>
                        <a:pt x="12757" y="8941"/>
                      </a:cubicBezTo>
                      <a:cubicBezTo>
                        <a:pt x="12933" y="9207"/>
                        <a:pt x="13110" y="9472"/>
                        <a:pt x="13265" y="9738"/>
                      </a:cubicBezTo>
                      <a:cubicBezTo>
                        <a:pt x="13442" y="10003"/>
                        <a:pt x="13597" y="10446"/>
                        <a:pt x="13707" y="10977"/>
                      </a:cubicBezTo>
                      <a:cubicBezTo>
                        <a:pt x="13862" y="11420"/>
                        <a:pt x="13950" y="12039"/>
                        <a:pt x="14039" y="12659"/>
                      </a:cubicBezTo>
                      <a:cubicBezTo>
                        <a:pt x="14105" y="13367"/>
                        <a:pt x="14149" y="14252"/>
                        <a:pt x="14149" y="15226"/>
                      </a:cubicBezTo>
                      <a:cubicBezTo>
                        <a:pt x="14149" y="16200"/>
                        <a:pt x="14105" y="17085"/>
                        <a:pt x="14039" y="17793"/>
                      </a:cubicBezTo>
                      <a:cubicBezTo>
                        <a:pt x="13950" y="18679"/>
                        <a:pt x="13862" y="19298"/>
                        <a:pt x="13707" y="19918"/>
                      </a:cubicBezTo>
                      <a:cubicBezTo>
                        <a:pt x="13553" y="20449"/>
                        <a:pt x="13354" y="20892"/>
                        <a:pt x="13132" y="21246"/>
                      </a:cubicBezTo>
                      <a:cubicBezTo>
                        <a:pt x="12911" y="21423"/>
                        <a:pt x="12646" y="21600"/>
                        <a:pt x="12337" y="21600"/>
                      </a:cubicBezTo>
                      <a:cubicBezTo>
                        <a:pt x="12182" y="21600"/>
                        <a:pt x="12005" y="21600"/>
                        <a:pt x="11850" y="21511"/>
                      </a:cubicBezTo>
                      <a:cubicBezTo>
                        <a:pt x="11695" y="21423"/>
                        <a:pt x="11541" y="21423"/>
                        <a:pt x="11408" y="21246"/>
                      </a:cubicBezTo>
                      <a:cubicBezTo>
                        <a:pt x="11275" y="21157"/>
                        <a:pt x="11143" y="21069"/>
                        <a:pt x="11032" y="20892"/>
                      </a:cubicBezTo>
                      <a:cubicBezTo>
                        <a:pt x="10899" y="20803"/>
                        <a:pt x="10789" y="20626"/>
                        <a:pt x="10723" y="20538"/>
                      </a:cubicBezTo>
                      <a:lnTo>
                        <a:pt x="10723" y="15669"/>
                      </a:lnTo>
                      <a:close/>
                      <a:moveTo>
                        <a:pt x="18041" y="21334"/>
                      </a:moveTo>
                      <a:lnTo>
                        <a:pt x="17908" y="21334"/>
                      </a:lnTo>
                      <a:lnTo>
                        <a:pt x="15984" y="3187"/>
                      </a:lnTo>
                      <a:lnTo>
                        <a:pt x="15984" y="20007"/>
                      </a:lnTo>
                      <a:lnTo>
                        <a:pt x="16692" y="20449"/>
                      </a:lnTo>
                      <a:lnTo>
                        <a:pt x="16692" y="21334"/>
                      </a:lnTo>
                      <a:lnTo>
                        <a:pt x="14901" y="21334"/>
                      </a:lnTo>
                      <a:lnTo>
                        <a:pt x="14901" y="20449"/>
                      </a:lnTo>
                      <a:lnTo>
                        <a:pt x="15564" y="20007"/>
                      </a:lnTo>
                      <a:lnTo>
                        <a:pt x="15564" y="1416"/>
                      </a:lnTo>
                      <a:lnTo>
                        <a:pt x="14901" y="1062"/>
                      </a:lnTo>
                      <a:lnTo>
                        <a:pt x="14901" y="266"/>
                      </a:lnTo>
                      <a:lnTo>
                        <a:pt x="16493" y="266"/>
                      </a:lnTo>
                      <a:lnTo>
                        <a:pt x="18195" y="16200"/>
                      </a:lnTo>
                      <a:lnTo>
                        <a:pt x="20075" y="266"/>
                      </a:lnTo>
                      <a:lnTo>
                        <a:pt x="21600" y="266"/>
                      </a:lnTo>
                      <a:lnTo>
                        <a:pt x="21600" y="1062"/>
                      </a:lnTo>
                      <a:lnTo>
                        <a:pt x="20915" y="1416"/>
                      </a:lnTo>
                      <a:lnTo>
                        <a:pt x="20915" y="20007"/>
                      </a:lnTo>
                      <a:lnTo>
                        <a:pt x="21600" y="20449"/>
                      </a:lnTo>
                      <a:lnTo>
                        <a:pt x="21600" y="21334"/>
                      </a:lnTo>
                      <a:lnTo>
                        <a:pt x="19433" y="21334"/>
                      </a:lnTo>
                      <a:lnTo>
                        <a:pt x="19433" y="20449"/>
                      </a:lnTo>
                      <a:lnTo>
                        <a:pt x="20163" y="20007"/>
                      </a:lnTo>
                      <a:lnTo>
                        <a:pt x="20163" y="3187"/>
                      </a:lnTo>
                      <a:lnTo>
                        <a:pt x="18041" y="21334"/>
                      </a:lnTo>
                      <a:close/>
                      <a:moveTo>
                        <a:pt x="18041" y="21334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00" name="Rectangle 186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46" name="Group 187"/>
            <p:cNvGrpSpPr>
              <a:grpSpLocks/>
            </p:cNvGrpSpPr>
            <p:nvPr/>
          </p:nvGrpSpPr>
          <p:grpSpPr bwMode="auto">
            <a:xfrm>
              <a:off x="623" y="1109"/>
              <a:ext cx="86" cy="305"/>
              <a:chOff x="0" y="0"/>
              <a:chExt cx="86" cy="304"/>
            </a:xfrm>
          </p:grpSpPr>
          <p:grpSp>
            <p:nvGrpSpPr>
              <p:cNvPr id="20751" name="Group 188"/>
              <p:cNvGrpSpPr>
                <a:grpSpLocks/>
              </p:cNvGrpSpPr>
              <p:nvPr/>
            </p:nvGrpSpPr>
            <p:grpSpPr bwMode="auto">
              <a:xfrm>
                <a:off x="14" y="0"/>
                <a:ext cx="72" cy="224"/>
                <a:chOff x="0" y="0"/>
                <a:chExt cx="72" cy="224"/>
              </a:xfrm>
            </p:grpSpPr>
            <p:sp>
              <p:nvSpPr>
                <p:cNvPr id="20695" name="Line 189"/>
                <p:cNvSpPr>
                  <a:spLocks noChangeShapeType="1"/>
                </p:cNvSpPr>
                <p:nvPr/>
              </p:nvSpPr>
              <p:spPr bwMode="auto">
                <a:xfrm>
                  <a:off x="0" y="53"/>
                  <a:ext cx="0" cy="1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96" name="Rectangle 190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52" name="Group 191"/>
              <p:cNvGrpSpPr>
                <a:grpSpLocks/>
              </p:cNvGrpSpPr>
              <p:nvPr/>
            </p:nvGrpSpPr>
            <p:grpSpPr bwMode="auto">
              <a:xfrm>
                <a:off x="0" y="80"/>
                <a:ext cx="72" cy="224"/>
                <a:chOff x="0" y="0"/>
                <a:chExt cx="72" cy="224"/>
              </a:xfrm>
            </p:grpSpPr>
            <p:sp>
              <p:nvSpPr>
                <p:cNvPr id="20693" name="AutoShape 192"/>
                <p:cNvSpPr>
                  <a:spLocks/>
                </p:cNvSpPr>
                <p:nvPr/>
              </p:nvSpPr>
              <p:spPr bwMode="auto">
                <a:xfrm>
                  <a:off x="0" y="89"/>
                  <a:ext cx="29" cy="4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1080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94" name="Rectangle 193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57" name="Group 194"/>
            <p:cNvGrpSpPr>
              <a:grpSpLocks/>
            </p:cNvGrpSpPr>
            <p:nvPr/>
          </p:nvGrpSpPr>
          <p:grpSpPr bwMode="auto">
            <a:xfrm>
              <a:off x="1142" y="1293"/>
              <a:ext cx="282" cy="228"/>
              <a:chOff x="0" y="0"/>
              <a:chExt cx="282" cy="228"/>
            </a:xfrm>
          </p:grpSpPr>
          <p:grpSp>
            <p:nvGrpSpPr>
              <p:cNvPr id="20758" name="Group 195"/>
              <p:cNvGrpSpPr>
                <a:grpSpLocks/>
              </p:cNvGrpSpPr>
              <p:nvPr/>
            </p:nvGrpSpPr>
            <p:grpSpPr bwMode="auto">
              <a:xfrm>
                <a:off x="0" y="0"/>
                <a:ext cx="282" cy="224"/>
                <a:chOff x="0" y="0"/>
                <a:chExt cx="282" cy="224"/>
              </a:xfrm>
            </p:grpSpPr>
            <p:sp>
              <p:nvSpPr>
                <p:cNvPr id="20689" name="AutoShape 196"/>
                <p:cNvSpPr>
                  <a:spLocks/>
                </p:cNvSpPr>
                <p:nvPr/>
              </p:nvSpPr>
              <p:spPr bwMode="auto">
                <a:xfrm>
                  <a:off x="0" y="31"/>
                  <a:ext cx="282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63" y="21600"/>
                        <a:pt x="10800" y="21600"/>
                      </a:cubicBezTo>
                      <a:cubicBezTo>
                        <a:pt x="4838" y="21600"/>
                        <a:pt x="0" y="16754"/>
                        <a:pt x="0" y="10800"/>
                      </a:cubicBezTo>
                      <a:cubicBezTo>
                        <a:pt x="0" y="4846"/>
                        <a:pt x="4838" y="0"/>
                        <a:pt x="10800" y="0"/>
                      </a:cubicBezTo>
                      <a:cubicBezTo>
                        <a:pt x="16763" y="0"/>
                        <a:pt x="21600" y="4846"/>
                        <a:pt x="21600" y="10800"/>
                      </a:cubicBezTo>
                    </a:path>
                  </a:pathLst>
                </a:custGeom>
                <a:solidFill>
                  <a:srgbClr val="CC99E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90" name="Rectangle 197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63" name="Group 198"/>
              <p:cNvGrpSpPr>
                <a:grpSpLocks/>
              </p:cNvGrpSpPr>
              <p:nvPr/>
            </p:nvGrpSpPr>
            <p:grpSpPr bwMode="auto">
              <a:xfrm>
                <a:off x="63" y="4"/>
                <a:ext cx="160" cy="224"/>
                <a:chOff x="0" y="0"/>
                <a:chExt cx="159" cy="224"/>
              </a:xfrm>
            </p:grpSpPr>
            <p:sp>
              <p:nvSpPr>
                <p:cNvPr id="20687" name="AutoShape 199"/>
                <p:cNvSpPr>
                  <a:spLocks/>
                </p:cNvSpPr>
                <p:nvPr/>
              </p:nvSpPr>
              <p:spPr bwMode="auto">
                <a:xfrm>
                  <a:off x="0" y="90"/>
                  <a:ext cx="159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4" y="21334"/>
                      </a:moveTo>
                      <a:lnTo>
                        <a:pt x="1084" y="20449"/>
                      </a:lnTo>
                      <a:lnTo>
                        <a:pt x="1925" y="20007"/>
                      </a:lnTo>
                      <a:lnTo>
                        <a:pt x="1925" y="1593"/>
                      </a:lnTo>
                      <a:lnTo>
                        <a:pt x="1726" y="1593"/>
                      </a:lnTo>
                      <a:cubicBezTo>
                        <a:pt x="1372" y="1593"/>
                        <a:pt x="1107" y="1593"/>
                        <a:pt x="863" y="1593"/>
                      </a:cubicBezTo>
                      <a:cubicBezTo>
                        <a:pt x="620" y="1682"/>
                        <a:pt x="465" y="1859"/>
                        <a:pt x="354" y="1859"/>
                      </a:cubicBezTo>
                      <a:lnTo>
                        <a:pt x="243" y="5223"/>
                      </a:lnTo>
                      <a:lnTo>
                        <a:pt x="0" y="5223"/>
                      </a:lnTo>
                      <a:lnTo>
                        <a:pt x="0" y="266"/>
                      </a:lnTo>
                      <a:lnTo>
                        <a:pt x="4625" y="266"/>
                      </a:lnTo>
                      <a:lnTo>
                        <a:pt x="4625" y="5223"/>
                      </a:lnTo>
                      <a:lnTo>
                        <a:pt x="4382" y="5223"/>
                      </a:lnTo>
                      <a:lnTo>
                        <a:pt x="4271" y="1859"/>
                      </a:lnTo>
                      <a:cubicBezTo>
                        <a:pt x="4227" y="1859"/>
                        <a:pt x="4139" y="1859"/>
                        <a:pt x="4050" y="1770"/>
                      </a:cubicBezTo>
                      <a:cubicBezTo>
                        <a:pt x="3961" y="1770"/>
                        <a:pt x="3851" y="1682"/>
                        <a:pt x="3718" y="1682"/>
                      </a:cubicBezTo>
                      <a:cubicBezTo>
                        <a:pt x="3607" y="1593"/>
                        <a:pt x="3475" y="1593"/>
                        <a:pt x="3320" y="1593"/>
                      </a:cubicBezTo>
                      <a:cubicBezTo>
                        <a:pt x="3165" y="1593"/>
                        <a:pt x="3032" y="1593"/>
                        <a:pt x="2877" y="1593"/>
                      </a:cubicBezTo>
                      <a:lnTo>
                        <a:pt x="2678" y="1593"/>
                      </a:lnTo>
                      <a:lnTo>
                        <a:pt x="2678" y="20007"/>
                      </a:lnTo>
                      <a:lnTo>
                        <a:pt x="3519" y="20449"/>
                      </a:lnTo>
                      <a:lnTo>
                        <a:pt x="3519" y="21334"/>
                      </a:lnTo>
                      <a:lnTo>
                        <a:pt x="1084" y="21334"/>
                      </a:lnTo>
                      <a:close/>
                      <a:moveTo>
                        <a:pt x="6440" y="12039"/>
                      </a:moveTo>
                      <a:lnTo>
                        <a:pt x="6440" y="20007"/>
                      </a:lnTo>
                      <a:lnTo>
                        <a:pt x="7237" y="20449"/>
                      </a:lnTo>
                      <a:lnTo>
                        <a:pt x="7237" y="21334"/>
                      </a:lnTo>
                      <a:lnTo>
                        <a:pt x="5068" y="21334"/>
                      </a:lnTo>
                      <a:lnTo>
                        <a:pt x="5068" y="20449"/>
                      </a:lnTo>
                      <a:lnTo>
                        <a:pt x="5688" y="20007"/>
                      </a:lnTo>
                      <a:lnTo>
                        <a:pt x="5688" y="1416"/>
                      </a:lnTo>
                      <a:lnTo>
                        <a:pt x="5024" y="1062"/>
                      </a:lnTo>
                      <a:lnTo>
                        <a:pt x="5024" y="266"/>
                      </a:lnTo>
                      <a:lnTo>
                        <a:pt x="7303" y="266"/>
                      </a:lnTo>
                      <a:cubicBezTo>
                        <a:pt x="7657" y="266"/>
                        <a:pt x="7967" y="354"/>
                        <a:pt x="8211" y="620"/>
                      </a:cubicBezTo>
                      <a:cubicBezTo>
                        <a:pt x="8454" y="885"/>
                        <a:pt x="8653" y="1239"/>
                        <a:pt x="8808" y="1770"/>
                      </a:cubicBezTo>
                      <a:cubicBezTo>
                        <a:pt x="8963" y="2213"/>
                        <a:pt x="9074" y="2833"/>
                        <a:pt x="9140" y="3452"/>
                      </a:cubicBezTo>
                      <a:cubicBezTo>
                        <a:pt x="9207" y="4249"/>
                        <a:pt x="9229" y="4957"/>
                        <a:pt x="9229" y="5843"/>
                      </a:cubicBezTo>
                      <a:cubicBezTo>
                        <a:pt x="9229" y="6639"/>
                        <a:pt x="9207" y="7436"/>
                        <a:pt x="9140" y="8056"/>
                      </a:cubicBezTo>
                      <a:cubicBezTo>
                        <a:pt x="9074" y="8675"/>
                        <a:pt x="9007" y="9207"/>
                        <a:pt x="8897" y="9649"/>
                      </a:cubicBezTo>
                      <a:cubicBezTo>
                        <a:pt x="8808" y="10180"/>
                        <a:pt x="8698" y="10623"/>
                        <a:pt x="8565" y="10889"/>
                      </a:cubicBezTo>
                      <a:cubicBezTo>
                        <a:pt x="8432" y="11243"/>
                        <a:pt x="8299" y="11420"/>
                        <a:pt x="8144" y="11597"/>
                      </a:cubicBezTo>
                      <a:lnTo>
                        <a:pt x="9583" y="20007"/>
                      </a:lnTo>
                      <a:lnTo>
                        <a:pt x="10158" y="20449"/>
                      </a:lnTo>
                      <a:lnTo>
                        <a:pt x="10158" y="21334"/>
                      </a:lnTo>
                      <a:lnTo>
                        <a:pt x="8897" y="21334"/>
                      </a:lnTo>
                      <a:lnTo>
                        <a:pt x="7392" y="12039"/>
                      </a:lnTo>
                      <a:lnTo>
                        <a:pt x="6440" y="12039"/>
                      </a:lnTo>
                      <a:close/>
                      <a:moveTo>
                        <a:pt x="8454" y="6020"/>
                      </a:moveTo>
                      <a:cubicBezTo>
                        <a:pt x="8454" y="5223"/>
                        <a:pt x="8410" y="4515"/>
                        <a:pt x="8366" y="3984"/>
                      </a:cubicBezTo>
                      <a:cubicBezTo>
                        <a:pt x="8321" y="3452"/>
                        <a:pt x="8255" y="2921"/>
                        <a:pt x="8144" y="2656"/>
                      </a:cubicBezTo>
                      <a:cubicBezTo>
                        <a:pt x="8034" y="2213"/>
                        <a:pt x="7901" y="2036"/>
                        <a:pt x="7724" y="1859"/>
                      </a:cubicBezTo>
                      <a:cubicBezTo>
                        <a:pt x="7547" y="1682"/>
                        <a:pt x="7348" y="1593"/>
                        <a:pt x="7126" y="1593"/>
                      </a:cubicBezTo>
                      <a:lnTo>
                        <a:pt x="6440" y="1593"/>
                      </a:lnTo>
                      <a:lnTo>
                        <a:pt x="6440" y="10623"/>
                      </a:lnTo>
                      <a:lnTo>
                        <a:pt x="7148" y="10623"/>
                      </a:lnTo>
                      <a:cubicBezTo>
                        <a:pt x="7392" y="10623"/>
                        <a:pt x="7591" y="10534"/>
                        <a:pt x="7746" y="10446"/>
                      </a:cubicBezTo>
                      <a:cubicBezTo>
                        <a:pt x="7923" y="10269"/>
                        <a:pt x="8056" y="9915"/>
                        <a:pt x="8144" y="9561"/>
                      </a:cubicBezTo>
                      <a:cubicBezTo>
                        <a:pt x="8255" y="9207"/>
                        <a:pt x="8343" y="8675"/>
                        <a:pt x="8388" y="8144"/>
                      </a:cubicBezTo>
                      <a:cubicBezTo>
                        <a:pt x="8432" y="7613"/>
                        <a:pt x="8454" y="6816"/>
                        <a:pt x="8454" y="6020"/>
                      </a:cubicBezTo>
                      <a:close/>
                      <a:moveTo>
                        <a:pt x="10711" y="15669"/>
                      </a:moveTo>
                      <a:lnTo>
                        <a:pt x="10977" y="15669"/>
                      </a:lnTo>
                      <a:lnTo>
                        <a:pt x="11110" y="18413"/>
                      </a:lnTo>
                      <a:cubicBezTo>
                        <a:pt x="11176" y="18767"/>
                        <a:pt x="11220" y="18944"/>
                        <a:pt x="11331" y="19210"/>
                      </a:cubicBezTo>
                      <a:cubicBezTo>
                        <a:pt x="11420" y="19475"/>
                        <a:pt x="11508" y="19652"/>
                        <a:pt x="11619" y="19830"/>
                      </a:cubicBezTo>
                      <a:cubicBezTo>
                        <a:pt x="11730" y="20007"/>
                        <a:pt x="11840" y="20095"/>
                        <a:pt x="11973" y="20272"/>
                      </a:cubicBezTo>
                      <a:cubicBezTo>
                        <a:pt x="12084" y="20272"/>
                        <a:pt x="12194" y="20361"/>
                        <a:pt x="12327" y="20361"/>
                      </a:cubicBezTo>
                      <a:cubicBezTo>
                        <a:pt x="12526" y="20361"/>
                        <a:pt x="12681" y="20272"/>
                        <a:pt x="12836" y="20007"/>
                      </a:cubicBezTo>
                      <a:cubicBezTo>
                        <a:pt x="12991" y="19830"/>
                        <a:pt x="13102" y="19475"/>
                        <a:pt x="13190" y="19121"/>
                      </a:cubicBezTo>
                      <a:cubicBezTo>
                        <a:pt x="13301" y="18767"/>
                        <a:pt x="13367" y="18325"/>
                        <a:pt x="13411" y="17793"/>
                      </a:cubicBezTo>
                      <a:cubicBezTo>
                        <a:pt x="13456" y="17262"/>
                        <a:pt x="13478" y="16731"/>
                        <a:pt x="13478" y="16111"/>
                      </a:cubicBezTo>
                      <a:cubicBezTo>
                        <a:pt x="13478" y="15403"/>
                        <a:pt x="13434" y="14784"/>
                        <a:pt x="13367" y="14252"/>
                      </a:cubicBezTo>
                      <a:cubicBezTo>
                        <a:pt x="13279" y="13721"/>
                        <a:pt x="13190" y="13367"/>
                        <a:pt x="13057" y="13013"/>
                      </a:cubicBezTo>
                      <a:cubicBezTo>
                        <a:pt x="12925" y="12659"/>
                        <a:pt x="12770" y="12393"/>
                        <a:pt x="12615" y="12128"/>
                      </a:cubicBezTo>
                      <a:cubicBezTo>
                        <a:pt x="12438" y="11862"/>
                        <a:pt x="12283" y="11597"/>
                        <a:pt x="12084" y="11420"/>
                      </a:cubicBezTo>
                      <a:cubicBezTo>
                        <a:pt x="11929" y="11154"/>
                        <a:pt x="11752" y="10889"/>
                        <a:pt x="11575" y="10623"/>
                      </a:cubicBezTo>
                      <a:cubicBezTo>
                        <a:pt x="11420" y="10357"/>
                        <a:pt x="11265" y="9915"/>
                        <a:pt x="11132" y="9472"/>
                      </a:cubicBezTo>
                      <a:cubicBezTo>
                        <a:pt x="11021" y="9030"/>
                        <a:pt x="10911" y="8498"/>
                        <a:pt x="10822" y="7879"/>
                      </a:cubicBezTo>
                      <a:cubicBezTo>
                        <a:pt x="10756" y="7170"/>
                        <a:pt x="10711" y="6374"/>
                        <a:pt x="10711" y="5400"/>
                      </a:cubicBezTo>
                      <a:cubicBezTo>
                        <a:pt x="10711" y="4515"/>
                        <a:pt x="10756" y="3807"/>
                        <a:pt x="10822" y="3187"/>
                      </a:cubicBezTo>
                      <a:cubicBezTo>
                        <a:pt x="10911" y="2479"/>
                        <a:pt x="11021" y="1859"/>
                        <a:pt x="11176" y="1416"/>
                      </a:cubicBezTo>
                      <a:cubicBezTo>
                        <a:pt x="11331" y="974"/>
                        <a:pt x="11530" y="620"/>
                        <a:pt x="11730" y="354"/>
                      </a:cubicBezTo>
                      <a:cubicBezTo>
                        <a:pt x="11951" y="89"/>
                        <a:pt x="12216" y="0"/>
                        <a:pt x="12482" y="0"/>
                      </a:cubicBezTo>
                      <a:cubicBezTo>
                        <a:pt x="12748" y="0"/>
                        <a:pt x="12991" y="0"/>
                        <a:pt x="13234" y="177"/>
                      </a:cubicBezTo>
                      <a:cubicBezTo>
                        <a:pt x="13478" y="354"/>
                        <a:pt x="13677" y="443"/>
                        <a:pt x="13876" y="620"/>
                      </a:cubicBezTo>
                      <a:lnTo>
                        <a:pt x="13876" y="5046"/>
                      </a:lnTo>
                      <a:lnTo>
                        <a:pt x="13633" y="5046"/>
                      </a:lnTo>
                      <a:lnTo>
                        <a:pt x="13478" y="2479"/>
                      </a:lnTo>
                      <a:cubicBezTo>
                        <a:pt x="13367" y="2125"/>
                        <a:pt x="13234" y="1859"/>
                        <a:pt x="13057" y="1593"/>
                      </a:cubicBezTo>
                      <a:cubicBezTo>
                        <a:pt x="12880" y="1416"/>
                        <a:pt x="12703" y="1328"/>
                        <a:pt x="12482" y="1328"/>
                      </a:cubicBezTo>
                      <a:cubicBezTo>
                        <a:pt x="12305" y="1328"/>
                        <a:pt x="12128" y="1416"/>
                        <a:pt x="11995" y="1593"/>
                      </a:cubicBezTo>
                      <a:cubicBezTo>
                        <a:pt x="11862" y="1682"/>
                        <a:pt x="11730" y="1948"/>
                        <a:pt x="11641" y="2213"/>
                      </a:cubicBezTo>
                      <a:cubicBezTo>
                        <a:pt x="11552" y="2567"/>
                        <a:pt x="11486" y="2833"/>
                        <a:pt x="11442" y="3275"/>
                      </a:cubicBezTo>
                      <a:cubicBezTo>
                        <a:pt x="11398" y="3630"/>
                        <a:pt x="11375" y="4072"/>
                        <a:pt x="11375" y="4515"/>
                      </a:cubicBezTo>
                      <a:cubicBezTo>
                        <a:pt x="11375" y="5223"/>
                        <a:pt x="11420" y="5754"/>
                        <a:pt x="11486" y="6197"/>
                      </a:cubicBezTo>
                      <a:cubicBezTo>
                        <a:pt x="11575" y="6639"/>
                        <a:pt x="11663" y="6993"/>
                        <a:pt x="11818" y="7436"/>
                      </a:cubicBezTo>
                      <a:cubicBezTo>
                        <a:pt x="11929" y="7702"/>
                        <a:pt x="12084" y="7967"/>
                        <a:pt x="12239" y="8233"/>
                      </a:cubicBezTo>
                      <a:cubicBezTo>
                        <a:pt x="12416" y="8410"/>
                        <a:pt x="12593" y="8675"/>
                        <a:pt x="12770" y="8941"/>
                      </a:cubicBezTo>
                      <a:cubicBezTo>
                        <a:pt x="12925" y="9207"/>
                        <a:pt x="13102" y="9472"/>
                        <a:pt x="13279" y="9738"/>
                      </a:cubicBezTo>
                      <a:cubicBezTo>
                        <a:pt x="13434" y="10003"/>
                        <a:pt x="13589" y="10446"/>
                        <a:pt x="13721" y="10977"/>
                      </a:cubicBezTo>
                      <a:cubicBezTo>
                        <a:pt x="13854" y="11420"/>
                        <a:pt x="13943" y="12039"/>
                        <a:pt x="14031" y="12659"/>
                      </a:cubicBezTo>
                      <a:cubicBezTo>
                        <a:pt x="14120" y="13367"/>
                        <a:pt x="14164" y="14252"/>
                        <a:pt x="14164" y="15226"/>
                      </a:cubicBezTo>
                      <a:cubicBezTo>
                        <a:pt x="14164" y="16200"/>
                        <a:pt x="14120" y="17085"/>
                        <a:pt x="14031" y="17793"/>
                      </a:cubicBezTo>
                      <a:cubicBezTo>
                        <a:pt x="13965" y="18679"/>
                        <a:pt x="13854" y="19298"/>
                        <a:pt x="13699" y="19918"/>
                      </a:cubicBezTo>
                      <a:cubicBezTo>
                        <a:pt x="13544" y="20449"/>
                        <a:pt x="13367" y="20892"/>
                        <a:pt x="13124" y="21246"/>
                      </a:cubicBezTo>
                      <a:cubicBezTo>
                        <a:pt x="12902" y="21423"/>
                        <a:pt x="12637" y="21600"/>
                        <a:pt x="12327" y="21600"/>
                      </a:cubicBezTo>
                      <a:cubicBezTo>
                        <a:pt x="12172" y="21600"/>
                        <a:pt x="12017" y="21600"/>
                        <a:pt x="11862" y="21511"/>
                      </a:cubicBezTo>
                      <a:cubicBezTo>
                        <a:pt x="11707" y="21423"/>
                        <a:pt x="11552" y="21423"/>
                        <a:pt x="11420" y="21246"/>
                      </a:cubicBezTo>
                      <a:cubicBezTo>
                        <a:pt x="11265" y="21157"/>
                        <a:pt x="11132" y="21069"/>
                        <a:pt x="11021" y="20892"/>
                      </a:cubicBezTo>
                      <a:cubicBezTo>
                        <a:pt x="10911" y="20803"/>
                        <a:pt x="10800" y="20626"/>
                        <a:pt x="10711" y="20538"/>
                      </a:cubicBezTo>
                      <a:lnTo>
                        <a:pt x="10711" y="15669"/>
                      </a:lnTo>
                      <a:close/>
                      <a:moveTo>
                        <a:pt x="18059" y="21334"/>
                      </a:moveTo>
                      <a:lnTo>
                        <a:pt x="17904" y="21334"/>
                      </a:lnTo>
                      <a:lnTo>
                        <a:pt x="16001" y="3187"/>
                      </a:lnTo>
                      <a:lnTo>
                        <a:pt x="16001" y="20007"/>
                      </a:lnTo>
                      <a:lnTo>
                        <a:pt x="16709" y="20449"/>
                      </a:lnTo>
                      <a:lnTo>
                        <a:pt x="16709" y="21334"/>
                      </a:lnTo>
                      <a:lnTo>
                        <a:pt x="14894" y="21334"/>
                      </a:lnTo>
                      <a:lnTo>
                        <a:pt x="14894" y="20449"/>
                      </a:lnTo>
                      <a:lnTo>
                        <a:pt x="15580" y="20007"/>
                      </a:lnTo>
                      <a:lnTo>
                        <a:pt x="15580" y="1416"/>
                      </a:lnTo>
                      <a:lnTo>
                        <a:pt x="14894" y="1062"/>
                      </a:lnTo>
                      <a:lnTo>
                        <a:pt x="14894" y="266"/>
                      </a:lnTo>
                      <a:lnTo>
                        <a:pt x="16510" y="266"/>
                      </a:lnTo>
                      <a:lnTo>
                        <a:pt x="18214" y="16200"/>
                      </a:lnTo>
                      <a:lnTo>
                        <a:pt x="20073" y="266"/>
                      </a:lnTo>
                      <a:lnTo>
                        <a:pt x="21600" y="266"/>
                      </a:lnTo>
                      <a:lnTo>
                        <a:pt x="21600" y="1062"/>
                      </a:lnTo>
                      <a:lnTo>
                        <a:pt x="20936" y="1416"/>
                      </a:lnTo>
                      <a:lnTo>
                        <a:pt x="20936" y="20007"/>
                      </a:lnTo>
                      <a:lnTo>
                        <a:pt x="21600" y="20449"/>
                      </a:lnTo>
                      <a:lnTo>
                        <a:pt x="21600" y="21334"/>
                      </a:lnTo>
                      <a:lnTo>
                        <a:pt x="19453" y="21334"/>
                      </a:lnTo>
                      <a:lnTo>
                        <a:pt x="19453" y="20449"/>
                      </a:lnTo>
                      <a:lnTo>
                        <a:pt x="20184" y="20007"/>
                      </a:lnTo>
                      <a:lnTo>
                        <a:pt x="20184" y="3187"/>
                      </a:lnTo>
                      <a:lnTo>
                        <a:pt x="18059" y="21334"/>
                      </a:lnTo>
                      <a:close/>
                      <a:moveTo>
                        <a:pt x="18059" y="21334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88" name="Rectangle 200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64" name="Group 201"/>
            <p:cNvGrpSpPr>
              <a:grpSpLocks/>
            </p:cNvGrpSpPr>
            <p:nvPr/>
          </p:nvGrpSpPr>
          <p:grpSpPr bwMode="auto">
            <a:xfrm>
              <a:off x="748" y="1125"/>
              <a:ext cx="456" cy="321"/>
              <a:chOff x="0" y="0"/>
              <a:chExt cx="455" cy="321"/>
            </a:xfrm>
          </p:grpSpPr>
          <p:grpSp>
            <p:nvGrpSpPr>
              <p:cNvPr id="20769" name="Group 202"/>
              <p:cNvGrpSpPr>
                <a:grpSpLocks/>
              </p:cNvGrpSpPr>
              <p:nvPr/>
            </p:nvGrpSpPr>
            <p:grpSpPr bwMode="auto">
              <a:xfrm>
                <a:off x="0" y="0"/>
                <a:ext cx="391" cy="224"/>
                <a:chOff x="0" y="0"/>
                <a:chExt cx="391" cy="224"/>
              </a:xfrm>
            </p:grpSpPr>
            <p:sp>
              <p:nvSpPr>
                <p:cNvPr id="20683" name="AutoShape 203"/>
                <p:cNvSpPr>
                  <a:spLocks/>
                </p:cNvSpPr>
                <p:nvPr/>
              </p:nvSpPr>
              <p:spPr bwMode="auto">
                <a:xfrm>
                  <a:off x="0" y="15"/>
                  <a:ext cx="391" cy="19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6112" y="6028"/>
                        <a:pt x="15028" y="15070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84" name="Rectangle 204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70" name="Group 205"/>
              <p:cNvGrpSpPr>
                <a:grpSpLocks/>
              </p:cNvGrpSpPr>
              <p:nvPr/>
            </p:nvGrpSpPr>
            <p:grpSpPr bwMode="auto">
              <a:xfrm>
                <a:off x="383" y="97"/>
                <a:ext cx="72" cy="224"/>
                <a:chOff x="0" y="0"/>
                <a:chExt cx="72" cy="224"/>
              </a:xfrm>
            </p:grpSpPr>
            <p:sp>
              <p:nvSpPr>
                <p:cNvPr id="20681" name="AutoShape 206"/>
                <p:cNvSpPr>
                  <a:spLocks/>
                </p:cNvSpPr>
                <p:nvPr/>
              </p:nvSpPr>
              <p:spPr bwMode="auto">
                <a:xfrm>
                  <a:off x="0" y="95"/>
                  <a:ext cx="45" cy="3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5812" y="0"/>
                      </a:moveTo>
                      <a:lnTo>
                        <a:pt x="21600" y="21600"/>
                      </a:lnTo>
                      <a:lnTo>
                        <a:pt x="0" y="19072"/>
                      </a:lnTo>
                      <a:lnTo>
                        <a:pt x="5812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82" name="Rectangle 207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75" name="Group 208"/>
            <p:cNvGrpSpPr>
              <a:grpSpLocks/>
            </p:cNvGrpSpPr>
            <p:nvPr/>
          </p:nvGrpSpPr>
          <p:grpSpPr bwMode="auto">
            <a:xfrm>
              <a:off x="336" y="1118"/>
              <a:ext cx="250" cy="311"/>
              <a:chOff x="0" y="0"/>
              <a:chExt cx="250" cy="311"/>
            </a:xfrm>
          </p:grpSpPr>
          <p:grpSp>
            <p:nvGrpSpPr>
              <p:cNvPr id="20776" name="Group 209"/>
              <p:cNvGrpSpPr>
                <a:grpSpLocks/>
              </p:cNvGrpSpPr>
              <p:nvPr/>
            </p:nvGrpSpPr>
            <p:grpSpPr bwMode="auto">
              <a:xfrm>
                <a:off x="0" y="0"/>
                <a:ext cx="187" cy="224"/>
                <a:chOff x="0" y="0"/>
                <a:chExt cx="187" cy="224"/>
              </a:xfrm>
            </p:grpSpPr>
            <p:sp>
              <p:nvSpPr>
                <p:cNvPr id="20677" name="AutoShape 210"/>
                <p:cNvSpPr>
                  <a:spLocks/>
                </p:cNvSpPr>
                <p:nvPr/>
              </p:nvSpPr>
              <p:spPr bwMode="auto">
                <a:xfrm>
                  <a:off x="0" y="31"/>
                  <a:ext cx="187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6371" y="6000"/>
                        <a:pt x="14720" y="14400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78" name="Rectangle 211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81" name="Group 212"/>
              <p:cNvGrpSpPr>
                <a:grpSpLocks/>
              </p:cNvGrpSpPr>
              <p:nvPr/>
            </p:nvGrpSpPr>
            <p:grpSpPr bwMode="auto">
              <a:xfrm>
                <a:off x="178" y="87"/>
                <a:ext cx="72" cy="224"/>
                <a:chOff x="0" y="0"/>
                <a:chExt cx="72" cy="224"/>
              </a:xfrm>
            </p:grpSpPr>
            <p:sp>
              <p:nvSpPr>
                <p:cNvPr id="20675" name="AutoShape 213"/>
                <p:cNvSpPr>
                  <a:spLocks/>
                </p:cNvSpPr>
                <p:nvPr/>
              </p:nvSpPr>
              <p:spPr bwMode="auto">
                <a:xfrm>
                  <a:off x="0" y="92"/>
                  <a:ext cx="42" cy="39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8986" y="0"/>
                      </a:moveTo>
                      <a:lnTo>
                        <a:pt x="21600" y="21600"/>
                      </a:lnTo>
                      <a:lnTo>
                        <a:pt x="0" y="13771"/>
                      </a:lnTo>
                      <a:lnTo>
                        <a:pt x="8986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76" name="Rectangle 214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82" name="Group 215"/>
            <p:cNvGrpSpPr>
              <a:grpSpLocks/>
            </p:cNvGrpSpPr>
            <p:nvPr/>
          </p:nvGrpSpPr>
          <p:grpSpPr bwMode="auto">
            <a:xfrm>
              <a:off x="500" y="1616"/>
              <a:ext cx="273" cy="229"/>
              <a:chOff x="0" y="0"/>
              <a:chExt cx="272" cy="228"/>
            </a:xfrm>
          </p:grpSpPr>
          <p:grpSp>
            <p:nvGrpSpPr>
              <p:cNvPr id="20787" name="Group 216"/>
              <p:cNvGrpSpPr>
                <a:grpSpLocks/>
              </p:cNvGrpSpPr>
              <p:nvPr/>
            </p:nvGrpSpPr>
            <p:grpSpPr bwMode="auto">
              <a:xfrm>
                <a:off x="0" y="0"/>
                <a:ext cx="272" cy="224"/>
                <a:chOff x="0" y="0"/>
                <a:chExt cx="272" cy="224"/>
              </a:xfrm>
            </p:grpSpPr>
            <p:sp>
              <p:nvSpPr>
                <p:cNvPr id="20671" name="AutoShape 217"/>
                <p:cNvSpPr>
                  <a:spLocks/>
                </p:cNvSpPr>
                <p:nvPr/>
              </p:nvSpPr>
              <p:spPr bwMode="auto">
                <a:xfrm>
                  <a:off x="0" y="31"/>
                  <a:ext cx="272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54" y="21600"/>
                        <a:pt x="10800" y="21600"/>
                      </a:cubicBezTo>
                      <a:cubicBezTo>
                        <a:pt x="4833" y="21600"/>
                        <a:pt x="0" y="16754"/>
                        <a:pt x="0" y="10800"/>
                      </a:cubicBezTo>
                      <a:cubicBezTo>
                        <a:pt x="0" y="4823"/>
                        <a:pt x="4833" y="0"/>
                        <a:pt x="10800" y="0"/>
                      </a:cubicBezTo>
                      <a:cubicBezTo>
                        <a:pt x="16754" y="0"/>
                        <a:pt x="21600" y="4823"/>
                        <a:pt x="21600" y="10800"/>
                      </a:cubicBezTo>
                    </a:path>
                  </a:pathLst>
                </a:custGeom>
                <a:solidFill>
                  <a:srgbClr val="99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72" name="Rectangle 218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88" name="Group 219"/>
              <p:cNvGrpSpPr>
                <a:grpSpLocks/>
              </p:cNvGrpSpPr>
              <p:nvPr/>
            </p:nvGrpSpPr>
            <p:grpSpPr bwMode="auto">
              <a:xfrm>
                <a:off x="64" y="4"/>
                <a:ext cx="155" cy="224"/>
                <a:chOff x="0" y="0"/>
                <a:chExt cx="154" cy="224"/>
              </a:xfrm>
            </p:grpSpPr>
            <p:sp>
              <p:nvSpPr>
                <p:cNvPr id="20669" name="AutoShape 220"/>
                <p:cNvSpPr>
                  <a:spLocks/>
                </p:cNvSpPr>
                <p:nvPr/>
              </p:nvSpPr>
              <p:spPr bwMode="auto">
                <a:xfrm>
                  <a:off x="0" y="90"/>
                  <a:ext cx="154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15605"/>
                      </a:moveTo>
                      <a:lnTo>
                        <a:pt x="274" y="15605"/>
                      </a:lnTo>
                      <a:lnTo>
                        <a:pt x="411" y="18426"/>
                      </a:lnTo>
                      <a:cubicBezTo>
                        <a:pt x="457" y="18691"/>
                        <a:pt x="549" y="18955"/>
                        <a:pt x="640" y="19131"/>
                      </a:cubicBezTo>
                      <a:cubicBezTo>
                        <a:pt x="731" y="19396"/>
                        <a:pt x="823" y="19572"/>
                        <a:pt x="937" y="19749"/>
                      </a:cubicBezTo>
                      <a:cubicBezTo>
                        <a:pt x="1051" y="19925"/>
                        <a:pt x="1166" y="20101"/>
                        <a:pt x="1303" y="20189"/>
                      </a:cubicBezTo>
                      <a:cubicBezTo>
                        <a:pt x="1417" y="20278"/>
                        <a:pt x="1531" y="20278"/>
                        <a:pt x="1669" y="20278"/>
                      </a:cubicBezTo>
                      <a:cubicBezTo>
                        <a:pt x="1874" y="20278"/>
                        <a:pt x="2057" y="20189"/>
                        <a:pt x="2194" y="20013"/>
                      </a:cubicBezTo>
                      <a:cubicBezTo>
                        <a:pt x="2354" y="19749"/>
                        <a:pt x="2469" y="19484"/>
                        <a:pt x="2560" y="19131"/>
                      </a:cubicBezTo>
                      <a:cubicBezTo>
                        <a:pt x="2674" y="18691"/>
                        <a:pt x="2743" y="18338"/>
                        <a:pt x="2789" y="17721"/>
                      </a:cubicBezTo>
                      <a:cubicBezTo>
                        <a:pt x="2834" y="17280"/>
                        <a:pt x="2880" y="16751"/>
                        <a:pt x="2880" y="16134"/>
                      </a:cubicBezTo>
                      <a:cubicBezTo>
                        <a:pt x="2880" y="15340"/>
                        <a:pt x="2834" y="14723"/>
                        <a:pt x="2743" y="14282"/>
                      </a:cubicBezTo>
                      <a:cubicBezTo>
                        <a:pt x="2674" y="13753"/>
                        <a:pt x="2560" y="13313"/>
                        <a:pt x="2423" y="12960"/>
                      </a:cubicBezTo>
                      <a:cubicBezTo>
                        <a:pt x="2286" y="12696"/>
                        <a:pt x="2126" y="12343"/>
                        <a:pt x="1966" y="12167"/>
                      </a:cubicBezTo>
                      <a:cubicBezTo>
                        <a:pt x="1783" y="11902"/>
                        <a:pt x="1623" y="11638"/>
                        <a:pt x="1417" y="11373"/>
                      </a:cubicBezTo>
                      <a:cubicBezTo>
                        <a:pt x="1257" y="11197"/>
                        <a:pt x="1074" y="10932"/>
                        <a:pt x="914" y="10580"/>
                      </a:cubicBezTo>
                      <a:cubicBezTo>
                        <a:pt x="731" y="10403"/>
                        <a:pt x="594" y="9962"/>
                        <a:pt x="434" y="9522"/>
                      </a:cubicBezTo>
                      <a:cubicBezTo>
                        <a:pt x="320" y="9081"/>
                        <a:pt x="206" y="8552"/>
                        <a:pt x="137" y="7847"/>
                      </a:cubicBezTo>
                      <a:cubicBezTo>
                        <a:pt x="46" y="7141"/>
                        <a:pt x="0" y="6348"/>
                        <a:pt x="0" y="5378"/>
                      </a:cubicBezTo>
                      <a:cubicBezTo>
                        <a:pt x="0" y="4584"/>
                        <a:pt x="46" y="3791"/>
                        <a:pt x="137" y="3174"/>
                      </a:cubicBezTo>
                      <a:cubicBezTo>
                        <a:pt x="206" y="2557"/>
                        <a:pt x="320" y="1940"/>
                        <a:pt x="480" y="1499"/>
                      </a:cubicBezTo>
                      <a:cubicBezTo>
                        <a:pt x="640" y="970"/>
                        <a:pt x="823" y="617"/>
                        <a:pt x="1051" y="441"/>
                      </a:cubicBezTo>
                      <a:cubicBezTo>
                        <a:pt x="1280" y="176"/>
                        <a:pt x="1554" y="0"/>
                        <a:pt x="1851" y="0"/>
                      </a:cubicBezTo>
                      <a:cubicBezTo>
                        <a:pt x="2103" y="0"/>
                        <a:pt x="2354" y="88"/>
                        <a:pt x="2606" y="176"/>
                      </a:cubicBezTo>
                      <a:cubicBezTo>
                        <a:pt x="2857" y="441"/>
                        <a:pt x="3086" y="529"/>
                        <a:pt x="3269" y="705"/>
                      </a:cubicBezTo>
                      <a:lnTo>
                        <a:pt x="3269" y="5113"/>
                      </a:lnTo>
                      <a:lnTo>
                        <a:pt x="3017" y="5113"/>
                      </a:lnTo>
                      <a:lnTo>
                        <a:pt x="2880" y="2557"/>
                      </a:lnTo>
                      <a:cubicBezTo>
                        <a:pt x="2743" y="2204"/>
                        <a:pt x="2606" y="1940"/>
                        <a:pt x="2423" y="1675"/>
                      </a:cubicBezTo>
                      <a:cubicBezTo>
                        <a:pt x="2263" y="1411"/>
                        <a:pt x="2057" y="1411"/>
                        <a:pt x="1851" y="1411"/>
                      </a:cubicBezTo>
                      <a:cubicBezTo>
                        <a:pt x="1623" y="1411"/>
                        <a:pt x="1486" y="1411"/>
                        <a:pt x="1326" y="1587"/>
                      </a:cubicBezTo>
                      <a:cubicBezTo>
                        <a:pt x="1166" y="1763"/>
                        <a:pt x="1051" y="2028"/>
                        <a:pt x="960" y="2292"/>
                      </a:cubicBezTo>
                      <a:cubicBezTo>
                        <a:pt x="869" y="2557"/>
                        <a:pt x="800" y="2909"/>
                        <a:pt x="754" y="3350"/>
                      </a:cubicBezTo>
                      <a:cubicBezTo>
                        <a:pt x="709" y="3703"/>
                        <a:pt x="686" y="4144"/>
                        <a:pt x="686" y="4584"/>
                      </a:cubicBezTo>
                      <a:cubicBezTo>
                        <a:pt x="686" y="5202"/>
                        <a:pt x="731" y="5819"/>
                        <a:pt x="800" y="6260"/>
                      </a:cubicBezTo>
                      <a:cubicBezTo>
                        <a:pt x="891" y="6700"/>
                        <a:pt x="1006" y="7053"/>
                        <a:pt x="1120" y="7406"/>
                      </a:cubicBezTo>
                      <a:cubicBezTo>
                        <a:pt x="1280" y="7758"/>
                        <a:pt x="1417" y="7935"/>
                        <a:pt x="1577" y="8199"/>
                      </a:cubicBezTo>
                      <a:cubicBezTo>
                        <a:pt x="1760" y="8464"/>
                        <a:pt x="1943" y="8728"/>
                        <a:pt x="2126" y="8993"/>
                      </a:cubicBezTo>
                      <a:cubicBezTo>
                        <a:pt x="2309" y="9169"/>
                        <a:pt x="2469" y="9433"/>
                        <a:pt x="2651" y="9786"/>
                      </a:cubicBezTo>
                      <a:cubicBezTo>
                        <a:pt x="2834" y="10051"/>
                        <a:pt x="2971" y="10491"/>
                        <a:pt x="3109" y="10932"/>
                      </a:cubicBezTo>
                      <a:cubicBezTo>
                        <a:pt x="3246" y="11373"/>
                        <a:pt x="3337" y="11990"/>
                        <a:pt x="3429" y="12696"/>
                      </a:cubicBezTo>
                      <a:cubicBezTo>
                        <a:pt x="3520" y="13313"/>
                        <a:pt x="3566" y="14194"/>
                        <a:pt x="3566" y="15164"/>
                      </a:cubicBezTo>
                      <a:cubicBezTo>
                        <a:pt x="3566" y="16134"/>
                        <a:pt x="3520" y="17104"/>
                        <a:pt x="3451" y="17809"/>
                      </a:cubicBezTo>
                      <a:cubicBezTo>
                        <a:pt x="3360" y="18602"/>
                        <a:pt x="3246" y="19308"/>
                        <a:pt x="3086" y="19925"/>
                      </a:cubicBezTo>
                      <a:cubicBezTo>
                        <a:pt x="2926" y="20454"/>
                        <a:pt x="2743" y="20895"/>
                        <a:pt x="2514" y="21159"/>
                      </a:cubicBezTo>
                      <a:cubicBezTo>
                        <a:pt x="2263" y="21424"/>
                        <a:pt x="1989" y="21600"/>
                        <a:pt x="1691" y="21600"/>
                      </a:cubicBezTo>
                      <a:cubicBezTo>
                        <a:pt x="1509" y="21600"/>
                        <a:pt x="1349" y="21512"/>
                        <a:pt x="1189" y="21512"/>
                      </a:cubicBezTo>
                      <a:cubicBezTo>
                        <a:pt x="1006" y="21424"/>
                        <a:pt x="869" y="21336"/>
                        <a:pt x="731" y="21247"/>
                      </a:cubicBezTo>
                      <a:cubicBezTo>
                        <a:pt x="594" y="21159"/>
                        <a:pt x="434" y="20983"/>
                        <a:pt x="343" y="20895"/>
                      </a:cubicBezTo>
                      <a:cubicBezTo>
                        <a:pt x="206" y="20718"/>
                        <a:pt x="91" y="20630"/>
                        <a:pt x="0" y="20542"/>
                      </a:cubicBezTo>
                      <a:lnTo>
                        <a:pt x="0" y="15605"/>
                      </a:lnTo>
                      <a:close/>
                      <a:moveTo>
                        <a:pt x="7497" y="12960"/>
                      </a:moveTo>
                      <a:lnTo>
                        <a:pt x="7497" y="20013"/>
                      </a:lnTo>
                      <a:lnTo>
                        <a:pt x="8366" y="20454"/>
                      </a:lnTo>
                      <a:lnTo>
                        <a:pt x="8366" y="21336"/>
                      </a:lnTo>
                      <a:lnTo>
                        <a:pt x="5851" y="21336"/>
                      </a:lnTo>
                      <a:lnTo>
                        <a:pt x="5851" y="20454"/>
                      </a:lnTo>
                      <a:lnTo>
                        <a:pt x="6697" y="20013"/>
                      </a:lnTo>
                      <a:lnTo>
                        <a:pt x="6697" y="13136"/>
                      </a:lnTo>
                      <a:lnTo>
                        <a:pt x="4800" y="1499"/>
                      </a:lnTo>
                      <a:lnTo>
                        <a:pt x="4183" y="1058"/>
                      </a:lnTo>
                      <a:lnTo>
                        <a:pt x="4183" y="264"/>
                      </a:lnTo>
                      <a:lnTo>
                        <a:pt x="6469" y="264"/>
                      </a:lnTo>
                      <a:lnTo>
                        <a:pt x="6469" y="1058"/>
                      </a:lnTo>
                      <a:lnTo>
                        <a:pt x="5737" y="1499"/>
                      </a:lnTo>
                      <a:lnTo>
                        <a:pt x="7314" y="11197"/>
                      </a:lnTo>
                      <a:lnTo>
                        <a:pt x="8800" y="1499"/>
                      </a:lnTo>
                      <a:lnTo>
                        <a:pt x="8114" y="1058"/>
                      </a:lnTo>
                      <a:lnTo>
                        <a:pt x="8114" y="264"/>
                      </a:lnTo>
                      <a:lnTo>
                        <a:pt x="9897" y="264"/>
                      </a:lnTo>
                      <a:lnTo>
                        <a:pt x="9897" y="1058"/>
                      </a:lnTo>
                      <a:lnTo>
                        <a:pt x="9280" y="1499"/>
                      </a:lnTo>
                      <a:lnTo>
                        <a:pt x="7497" y="12960"/>
                      </a:lnTo>
                      <a:close/>
                      <a:moveTo>
                        <a:pt x="11817" y="12078"/>
                      </a:moveTo>
                      <a:lnTo>
                        <a:pt x="11817" y="20013"/>
                      </a:lnTo>
                      <a:lnTo>
                        <a:pt x="12640" y="20454"/>
                      </a:lnTo>
                      <a:lnTo>
                        <a:pt x="12640" y="21336"/>
                      </a:lnTo>
                      <a:lnTo>
                        <a:pt x="10400" y="21336"/>
                      </a:lnTo>
                      <a:lnTo>
                        <a:pt x="10400" y="20454"/>
                      </a:lnTo>
                      <a:lnTo>
                        <a:pt x="11040" y="20013"/>
                      </a:lnTo>
                      <a:lnTo>
                        <a:pt x="11040" y="1499"/>
                      </a:lnTo>
                      <a:lnTo>
                        <a:pt x="10354" y="1058"/>
                      </a:lnTo>
                      <a:lnTo>
                        <a:pt x="10354" y="264"/>
                      </a:lnTo>
                      <a:lnTo>
                        <a:pt x="12709" y="264"/>
                      </a:lnTo>
                      <a:cubicBezTo>
                        <a:pt x="13074" y="264"/>
                        <a:pt x="13394" y="441"/>
                        <a:pt x="13646" y="617"/>
                      </a:cubicBezTo>
                      <a:cubicBezTo>
                        <a:pt x="13920" y="970"/>
                        <a:pt x="14126" y="1322"/>
                        <a:pt x="14263" y="1763"/>
                      </a:cubicBezTo>
                      <a:cubicBezTo>
                        <a:pt x="14423" y="2292"/>
                        <a:pt x="14537" y="2821"/>
                        <a:pt x="14606" y="3527"/>
                      </a:cubicBezTo>
                      <a:cubicBezTo>
                        <a:pt x="14674" y="4232"/>
                        <a:pt x="14697" y="5025"/>
                        <a:pt x="14697" y="5907"/>
                      </a:cubicBezTo>
                      <a:cubicBezTo>
                        <a:pt x="14697" y="6700"/>
                        <a:pt x="14674" y="7406"/>
                        <a:pt x="14606" y="8023"/>
                      </a:cubicBezTo>
                      <a:cubicBezTo>
                        <a:pt x="14560" y="8640"/>
                        <a:pt x="14469" y="9169"/>
                        <a:pt x="14354" y="9698"/>
                      </a:cubicBezTo>
                      <a:cubicBezTo>
                        <a:pt x="14263" y="10139"/>
                        <a:pt x="14149" y="10580"/>
                        <a:pt x="13989" y="10932"/>
                      </a:cubicBezTo>
                      <a:cubicBezTo>
                        <a:pt x="13874" y="11197"/>
                        <a:pt x="13737" y="11461"/>
                        <a:pt x="13577" y="11638"/>
                      </a:cubicBezTo>
                      <a:lnTo>
                        <a:pt x="15063" y="20013"/>
                      </a:lnTo>
                      <a:lnTo>
                        <a:pt x="15657" y="20454"/>
                      </a:lnTo>
                      <a:lnTo>
                        <a:pt x="15657" y="21336"/>
                      </a:lnTo>
                      <a:lnTo>
                        <a:pt x="14354" y="21336"/>
                      </a:lnTo>
                      <a:lnTo>
                        <a:pt x="12800" y="12078"/>
                      </a:lnTo>
                      <a:lnTo>
                        <a:pt x="11817" y="12078"/>
                      </a:lnTo>
                      <a:close/>
                      <a:moveTo>
                        <a:pt x="13897" y="6083"/>
                      </a:moveTo>
                      <a:cubicBezTo>
                        <a:pt x="13897" y="5290"/>
                        <a:pt x="13874" y="4584"/>
                        <a:pt x="13806" y="3967"/>
                      </a:cubicBezTo>
                      <a:cubicBezTo>
                        <a:pt x="13760" y="3438"/>
                        <a:pt x="13691" y="2998"/>
                        <a:pt x="13577" y="2645"/>
                      </a:cubicBezTo>
                      <a:cubicBezTo>
                        <a:pt x="13463" y="2292"/>
                        <a:pt x="13326" y="2028"/>
                        <a:pt x="13143" y="1940"/>
                      </a:cubicBezTo>
                      <a:cubicBezTo>
                        <a:pt x="12960" y="1763"/>
                        <a:pt x="12754" y="1675"/>
                        <a:pt x="12526" y="1675"/>
                      </a:cubicBezTo>
                      <a:lnTo>
                        <a:pt x="11817" y="1675"/>
                      </a:lnTo>
                      <a:lnTo>
                        <a:pt x="11817" y="10668"/>
                      </a:lnTo>
                      <a:lnTo>
                        <a:pt x="12549" y="10668"/>
                      </a:lnTo>
                      <a:cubicBezTo>
                        <a:pt x="12800" y="10668"/>
                        <a:pt x="13006" y="10580"/>
                        <a:pt x="13166" y="10403"/>
                      </a:cubicBezTo>
                      <a:cubicBezTo>
                        <a:pt x="13349" y="10227"/>
                        <a:pt x="13486" y="9962"/>
                        <a:pt x="13577" y="9522"/>
                      </a:cubicBezTo>
                      <a:cubicBezTo>
                        <a:pt x="13691" y="9169"/>
                        <a:pt x="13783" y="8728"/>
                        <a:pt x="13829" y="8199"/>
                      </a:cubicBezTo>
                      <a:cubicBezTo>
                        <a:pt x="13874" y="7582"/>
                        <a:pt x="13897" y="6877"/>
                        <a:pt x="13897" y="6083"/>
                      </a:cubicBezTo>
                      <a:close/>
                      <a:moveTo>
                        <a:pt x="21166" y="264"/>
                      </a:moveTo>
                      <a:lnTo>
                        <a:pt x="21166" y="1058"/>
                      </a:lnTo>
                      <a:lnTo>
                        <a:pt x="20549" y="1499"/>
                      </a:lnTo>
                      <a:lnTo>
                        <a:pt x="18674" y="8552"/>
                      </a:lnTo>
                      <a:lnTo>
                        <a:pt x="21006" y="20013"/>
                      </a:lnTo>
                      <a:lnTo>
                        <a:pt x="21600" y="20454"/>
                      </a:lnTo>
                      <a:lnTo>
                        <a:pt x="21600" y="21336"/>
                      </a:lnTo>
                      <a:lnTo>
                        <a:pt x="20274" y="21336"/>
                      </a:lnTo>
                      <a:lnTo>
                        <a:pt x="18126" y="10668"/>
                      </a:lnTo>
                      <a:lnTo>
                        <a:pt x="17394" y="12960"/>
                      </a:lnTo>
                      <a:lnTo>
                        <a:pt x="17394" y="20013"/>
                      </a:lnTo>
                      <a:lnTo>
                        <a:pt x="18171" y="20454"/>
                      </a:lnTo>
                      <a:lnTo>
                        <a:pt x="18171" y="21336"/>
                      </a:lnTo>
                      <a:lnTo>
                        <a:pt x="15909" y="21336"/>
                      </a:lnTo>
                      <a:lnTo>
                        <a:pt x="15909" y="20454"/>
                      </a:lnTo>
                      <a:lnTo>
                        <a:pt x="16594" y="20013"/>
                      </a:lnTo>
                      <a:lnTo>
                        <a:pt x="16594" y="1499"/>
                      </a:lnTo>
                      <a:lnTo>
                        <a:pt x="15909" y="1058"/>
                      </a:lnTo>
                      <a:lnTo>
                        <a:pt x="15909" y="264"/>
                      </a:lnTo>
                      <a:lnTo>
                        <a:pt x="18103" y="264"/>
                      </a:lnTo>
                      <a:lnTo>
                        <a:pt x="18103" y="1058"/>
                      </a:lnTo>
                      <a:lnTo>
                        <a:pt x="17394" y="1499"/>
                      </a:lnTo>
                      <a:lnTo>
                        <a:pt x="17394" y="11373"/>
                      </a:lnTo>
                      <a:lnTo>
                        <a:pt x="20000" y="1499"/>
                      </a:lnTo>
                      <a:lnTo>
                        <a:pt x="19451" y="1058"/>
                      </a:lnTo>
                      <a:lnTo>
                        <a:pt x="19451" y="264"/>
                      </a:lnTo>
                      <a:lnTo>
                        <a:pt x="21166" y="264"/>
                      </a:lnTo>
                      <a:close/>
                      <a:moveTo>
                        <a:pt x="21166" y="264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70" name="Rectangle 221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93" name="Group 222"/>
            <p:cNvGrpSpPr>
              <a:grpSpLocks/>
            </p:cNvGrpSpPr>
            <p:nvPr/>
          </p:nvGrpSpPr>
          <p:grpSpPr bwMode="auto">
            <a:xfrm>
              <a:off x="623" y="1432"/>
              <a:ext cx="86" cy="305"/>
              <a:chOff x="0" y="0"/>
              <a:chExt cx="86" cy="304"/>
            </a:xfrm>
          </p:grpSpPr>
          <p:grpSp>
            <p:nvGrpSpPr>
              <p:cNvPr id="20794" name="Group 223"/>
              <p:cNvGrpSpPr>
                <a:grpSpLocks/>
              </p:cNvGrpSpPr>
              <p:nvPr/>
            </p:nvGrpSpPr>
            <p:grpSpPr bwMode="auto">
              <a:xfrm>
                <a:off x="14" y="0"/>
                <a:ext cx="72" cy="224"/>
                <a:chOff x="0" y="0"/>
                <a:chExt cx="72" cy="224"/>
              </a:xfrm>
            </p:grpSpPr>
            <p:sp>
              <p:nvSpPr>
                <p:cNvPr id="20665" name="Line 224"/>
                <p:cNvSpPr>
                  <a:spLocks noChangeShapeType="1"/>
                </p:cNvSpPr>
                <p:nvPr/>
              </p:nvSpPr>
              <p:spPr bwMode="auto">
                <a:xfrm>
                  <a:off x="0" y="53"/>
                  <a:ext cx="0" cy="1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66" name="Rectangle 225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99" name="Group 226"/>
              <p:cNvGrpSpPr>
                <a:grpSpLocks/>
              </p:cNvGrpSpPr>
              <p:nvPr/>
            </p:nvGrpSpPr>
            <p:grpSpPr bwMode="auto">
              <a:xfrm>
                <a:off x="0" y="80"/>
                <a:ext cx="72" cy="224"/>
                <a:chOff x="0" y="0"/>
                <a:chExt cx="72" cy="224"/>
              </a:xfrm>
            </p:grpSpPr>
            <p:sp>
              <p:nvSpPr>
                <p:cNvPr id="20663" name="AutoShape 227"/>
                <p:cNvSpPr>
                  <a:spLocks/>
                </p:cNvSpPr>
                <p:nvPr/>
              </p:nvSpPr>
              <p:spPr bwMode="auto">
                <a:xfrm>
                  <a:off x="0" y="89"/>
                  <a:ext cx="29" cy="4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1080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64" name="Rectangle 228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00" name="Group 229"/>
            <p:cNvGrpSpPr>
              <a:grpSpLocks/>
            </p:cNvGrpSpPr>
            <p:nvPr/>
          </p:nvGrpSpPr>
          <p:grpSpPr bwMode="auto">
            <a:xfrm>
              <a:off x="854" y="1616"/>
              <a:ext cx="307" cy="229"/>
              <a:chOff x="0" y="0"/>
              <a:chExt cx="307" cy="228"/>
            </a:xfrm>
          </p:grpSpPr>
          <p:grpSp>
            <p:nvGrpSpPr>
              <p:cNvPr id="20805" name="Group 230"/>
              <p:cNvGrpSpPr>
                <a:grpSpLocks/>
              </p:cNvGrpSpPr>
              <p:nvPr/>
            </p:nvGrpSpPr>
            <p:grpSpPr bwMode="auto">
              <a:xfrm>
                <a:off x="0" y="0"/>
                <a:ext cx="307" cy="224"/>
                <a:chOff x="0" y="0"/>
                <a:chExt cx="307" cy="224"/>
              </a:xfrm>
            </p:grpSpPr>
            <p:sp>
              <p:nvSpPr>
                <p:cNvPr id="20659" name="AutoShape 231"/>
                <p:cNvSpPr>
                  <a:spLocks/>
                </p:cNvSpPr>
                <p:nvPr/>
              </p:nvSpPr>
              <p:spPr bwMode="auto">
                <a:xfrm>
                  <a:off x="0" y="31"/>
                  <a:ext cx="307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62" y="21600"/>
                        <a:pt x="10800" y="21600"/>
                      </a:cubicBezTo>
                      <a:cubicBezTo>
                        <a:pt x="4838" y="21600"/>
                        <a:pt x="0" y="16754"/>
                        <a:pt x="0" y="10800"/>
                      </a:cubicBezTo>
                      <a:cubicBezTo>
                        <a:pt x="0" y="4823"/>
                        <a:pt x="4838" y="0"/>
                        <a:pt x="10800" y="0"/>
                      </a:cubicBezTo>
                      <a:cubicBezTo>
                        <a:pt x="16762" y="0"/>
                        <a:pt x="21600" y="4823"/>
                        <a:pt x="21600" y="10800"/>
                      </a:cubicBezTo>
                    </a:path>
                  </a:pathLst>
                </a:custGeom>
                <a:solidFill>
                  <a:srgbClr val="CC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60" name="Rectangle 23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806" name="Group 233"/>
              <p:cNvGrpSpPr>
                <a:grpSpLocks/>
              </p:cNvGrpSpPr>
              <p:nvPr/>
            </p:nvGrpSpPr>
            <p:grpSpPr bwMode="auto">
              <a:xfrm>
                <a:off x="65" y="4"/>
                <a:ext cx="181" cy="224"/>
                <a:chOff x="0" y="0"/>
                <a:chExt cx="181" cy="224"/>
              </a:xfrm>
            </p:grpSpPr>
            <p:sp>
              <p:nvSpPr>
                <p:cNvPr id="20657" name="AutoShape 234"/>
                <p:cNvSpPr>
                  <a:spLocks/>
                </p:cNvSpPr>
                <p:nvPr/>
              </p:nvSpPr>
              <p:spPr bwMode="auto">
                <a:xfrm>
                  <a:off x="0" y="90"/>
                  <a:ext cx="181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4168" y="20189"/>
                      </a:moveTo>
                      <a:cubicBezTo>
                        <a:pt x="3895" y="20542"/>
                        <a:pt x="3603" y="20895"/>
                        <a:pt x="3331" y="21159"/>
                      </a:cubicBezTo>
                      <a:cubicBezTo>
                        <a:pt x="3019" y="21512"/>
                        <a:pt x="2707" y="21600"/>
                        <a:pt x="2396" y="21600"/>
                      </a:cubicBezTo>
                      <a:cubicBezTo>
                        <a:pt x="2026" y="21600"/>
                        <a:pt x="1694" y="21336"/>
                        <a:pt x="1383" y="20895"/>
                      </a:cubicBezTo>
                      <a:cubicBezTo>
                        <a:pt x="1110" y="20454"/>
                        <a:pt x="838" y="19749"/>
                        <a:pt x="643" y="18955"/>
                      </a:cubicBezTo>
                      <a:cubicBezTo>
                        <a:pt x="428" y="17985"/>
                        <a:pt x="273" y="16927"/>
                        <a:pt x="156" y="15517"/>
                      </a:cubicBezTo>
                      <a:cubicBezTo>
                        <a:pt x="58" y="14282"/>
                        <a:pt x="0" y="12784"/>
                        <a:pt x="0" y="11020"/>
                      </a:cubicBezTo>
                      <a:cubicBezTo>
                        <a:pt x="0" y="7406"/>
                        <a:pt x="195" y="4584"/>
                        <a:pt x="604" y="2821"/>
                      </a:cubicBezTo>
                      <a:cubicBezTo>
                        <a:pt x="1013" y="970"/>
                        <a:pt x="1617" y="0"/>
                        <a:pt x="2396" y="0"/>
                      </a:cubicBezTo>
                      <a:cubicBezTo>
                        <a:pt x="2707" y="0"/>
                        <a:pt x="2980" y="88"/>
                        <a:pt x="3253" y="264"/>
                      </a:cubicBezTo>
                      <a:cubicBezTo>
                        <a:pt x="3525" y="441"/>
                        <a:pt x="3798" y="705"/>
                        <a:pt x="4032" y="970"/>
                      </a:cubicBezTo>
                      <a:lnTo>
                        <a:pt x="4032" y="5466"/>
                      </a:lnTo>
                      <a:lnTo>
                        <a:pt x="3798" y="5466"/>
                      </a:lnTo>
                      <a:lnTo>
                        <a:pt x="3720" y="2909"/>
                      </a:lnTo>
                      <a:cubicBezTo>
                        <a:pt x="3545" y="2380"/>
                        <a:pt x="3370" y="2028"/>
                        <a:pt x="3136" y="1675"/>
                      </a:cubicBezTo>
                      <a:cubicBezTo>
                        <a:pt x="2922" y="1411"/>
                        <a:pt x="2668" y="1322"/>
                        <a:pt x="2435" y="1322"/>
                      </a:cubicBezTo>
                      <a:cubicBezTo>
                        <a:pt x="2162" y="1322"/>
                        <a:pt x="1909" y="1411"/>
                        <a:pt x="1694" y="1763"/>
                      </a:cubicBezTo>
                      <a:cubicBezTo>
                        <a:pt x="1500" y="2116"/>
                        <a:pt x="1324" y="2645"/>
                        <a:pt x="1169" y="3438"/>
                      </a:cubicBezTo>
                      <a:cubicBezTo>
                        <a:pt x="1032" y="4144"/>
                        <a:pt x="915" y="5202"/>
                        <a:pt x="838" y="6436"/>
                      </a:cubicBezTo>
                      <a:cubicBezTo>
                        <a:pt x="760" y="7670"/>
                        <a:pt x="721" y="9169"/>
                        <a:pt x="721" y="10932"/>
                      </a:cubicBezTo>
                      <a:cubicBezTo>
                        <a:pt x="721" y="12784"/>
                        <a:pt x="760" y="14282"/>
                        <a:pt x="857" y="15517"/>
                      </a:cubicBezTo>
                      <a:cubicBezTo>
                        <a:pt x="935" y="16751"/>
                        <a:pt x="1071" y="17721"/>
                        <a:pt x="1208" y="18338"/>
                      </a:cubicBezTo>
                      <a:cubicBezTo>
                        <a:pt x="1383" y="19131"/>
                        <a:pt x="1558" y="19660"/>
                        <a:pt x="1753" y="19925"/>
                      </a:cubicBezTo>
                      <a:cubicBezTo>
                        <a:pt x="1948" y="20278"/>
                        <a:pt x="2181" y="20366"/>
                        <a:pt x="2396" y="20366"/>
                      </a:cubicBezTo>
                      <a:cubicBezTo>
                        <a:pt x="2513" y="20366"/>
                        <a:pt x="2610" y="20278"/>
                        <a:pt x="2727" y="20278"/>
                      </a:cubicBezTo>
                      <a:cubicBezTo>
                        <a:pt x="2844" y="20189"/>
                        <a:pt x="2941" y="20101"/>
                        <a:pt x="3058" y="20013"/>
                      </a:cubicBezTo>
                      <a:cubicBezTo>
                        <a:pt x="3155" y="19925"/>
                        <a:pt x="3233" y="19837"/>
                        <a:pt x="3311" y="19660"/>
                      </a:cubicBezTo>
                      <a:cubicBezTo>
                        <a:pt x="3389" y="19484"/>
                        <a:pt x="3447" y="19396"/>
                        <a:pt x="3486" y="19308"/>
                      </a:cubicBezTo>
                      <a:lnTo>
                        <a:pt x="3486" y="13313"/>
                      </a:lnTo>
                      <a:lnTo>
                        <a:pt x="2883" y="12960"/>
                      </a:lnTo>
                      <a:lnTo>
                        <a:pt x="2883" y="12078"/>
                      </a:lnTo>
                      <a:lnTo>
                        <a:pt x="4616" y="12078"/>
                      </a:lnTo>
                      <a:lnTo>
                        <a:pt x="4616" y="12960"/>
                      </a:lnTo>
                      <a:lnTo>
                        <a:pt x="4168" y="13313"/>
                      </a:lnTo>
                      <a:lnTo>
                        <a:pt x="4168" y="20189"/>
                      </a:lnTo>
                      <a:close/>
                      <a:moveTo>
                        <a:pt x="5045" y="20454"/>
                      </a:moveTo>
                      <a:lnTo>
                        <a:pt x="5629" y="20013"/>
                      </a:lnTo>
                      <a:lnTo>
                        <a:pt x="5629" y="1499"/>
                      </a:lnTo>
                      <a:lnTo>
                        <a:pt x="5045" y="1058"/>
                      </a:lnTo>
                      <a:lnTo>
                        <a:pt x="5045" y="264"/>
                      </a:lnTo>
                      <a:lnTo>
                        <a:pt x="8531" y="264"/>
                      </a:lnTo>
                      <a:lnTo>
                        <a:pt x="8531" y="5290"/>
                      </a:lnTo>
                      <a:lnTo>
                        <a:pt x="8297" y="5290"/>
                      </a:lnTo>
                      <a:lnTo>
                        <a:pt x="8200" y="1940"/>
                      </a:lnTo>
                      <a:cubicBezTo>
                        <a:pt x="8102" y="1851"/>
                        <a:pt x="8025" y="1763"/>
                        <a:pt x="7927" y="1763"/>
                      </a:cubicBezTo>
                      <a:cubicBezTo>
                        <a:pt x="7810" y="1763"/>
                        <a:pt x="7713" y="1763"/>
                        <a:pt x="7596" y="1763"/>
                      </a:cubicBezTo>
                      <a:cubicBezTo>
                        <a:pt x="7479" y="1675"/>
                        <a:pt x="7401" y="1675"/>
                        <a:pt x="7284" y="1675"/>
                      </a:cubicBezTo>
                      <a:cubicBezTo>
                        <a:pt x="7187" y="1675"/>
                        <a:pt x="7129" y="1675"/>
                        <a:pt x="7070" y="1675"/>
                      </a:cubicBezTo>
                      <a:lnTo>
                        <a:pt x="6311" y="1675"/>
                      </a:lnTo>
                      <a:lnTo>
                        <a:pt x="6311" y="9874"/>
                      </a:lnTo>
                      <a:lnTo>
                        <a:pt x="7557" y="9874"/>
                      </a:lnTo>
                      <a:lnTo>
                        <a:pt x="7674" y="7406"/>
                      </a:lnTo>
                      <a:lnTo>
                        <a:pt x="7888" y="7406"/>
                      </a:lnTo>
                      <a:lnTo>
                        <a:pt x="7888" y="13842"/>
                      </a:lnTo>
                      <a:lnTo>
                        <a:pt x="7674" y="13842"/>
                      </a:lnTo>
                      <a:lnTo>
                        <a:pt x="7557" y="11285"/>
                      </a:lnTo>
                      <a:lnTo>
                        <a:pt x="6311" y="11285"/>
                      </a:lnTo>
                      <a:lnTo>
                        <a:pt x="6311" y="19925"/>
                      </a:lnTo>
                      <a:lnTo>
                        <a:pt x="7226" y="19925"/>
                      </a:lnTo>
                      <a:cubicBezTo>
                        <a:pt x="7362" y="19925"/>
                        <a:pt x="7499" y="19837"/>
                        <a:pt x="7616" y="19837"/>
                      </a:cubicBezTo>
                      <a:cubicBezTo>
                        <a:pt x="7752" y="19837"/>
                        <a:pt x="7869" y="19837"/>
                        <a:pt x="7966" y="19749"/>
                      </a:cubicBezTo>
                      <a:cubicBezTo>
                        <a:pt x="8063" y="19749"/>
                        <a:pt x="8161" y="19749"/>
                        <a:pt x="8239" y="19749"/>
                      </a:cubicBezTo>
                      <a:cubicBezTo>
                        <a:pt x="8297" y="19660"/>
                        <a:pt x="8356" y="19660"/>
                        <a:pt x="8395" y="19572"/>
                      </a:cubicBezTo>
                      <a:lnTo>
                        <a:pt x="8589" y="15781"/>
                      </a:lnTo>
                      <a:lnTo>
                        <a:pt x="8823" y="15781"/>
                      </a:lnTo>
                      <a:lnTo>
                        <a:pt x="8765" y="21336"/>
                      </a:lnTo>
                      <a:lnTo>
                        <a:pt x="5045" y="21336"/>
                      </a:lnTo>
                      <a:lnTo>
                        <a:pt x="5045" y="20454"/>
                      </a:lnTo>
                      <a:close/>
                      <a:moveTo>
                        <a:pt x="12173" y="21336"/>
                      </a:moveTo>
                      <a:lnTo>
                        <a:pt x="12056" y="21336"/>
                      </a:lnTo>
                      <a:lnTo>
                        <a:pt x="10342" y="3174"/>
                      </a:lnTo>
                      <a:lnTo>
                        <a:pt x="10342" y="20013"/>
                      </a:lnTo>
                      <a:lnTo>
                        <a:pt x="10966" y="20454"/>
                      </a:lnTo>
                      <a:lnTo>
                        <a:pt x="10966" y="21336"/>
                      </a:lnTo>
                      <a:lnTo>
                        <a:pt x="9388" y="21336"/>
                      </a:lnTo>
                      <a:lnTo>
                        <a:pt x="9388" y="20454"/>
                      </a:lnTo>
                      <a:lnTo>
                        <a:pt x="9972" y="20013"/>
                      </a:lnTo>
                      <a:lnTo>
                        <a:pt x="9972" y="1499"/>
                      </a:lnTo>
                      <a:lnTo>
                        <a:pt x="9388" y="1058"/>
                      </a:lnTo>
                      <a:lnTo>
                        <a:pt x="9388" y="264"/>
                      </a:lnTo>
                      <a:lnTo>
                        <a:pt x="10790" y="264"/>
                      </a:lnTo>
                      <a:lnTo>
                        <a:pt x="12309" y="16222"/>
                      </a:lnTo>
                      <a:lnTo>
                        <a:pt x="13946" y="264"/>
                      </a:lnTo>
                      <a:lnTo>
                        <a:pt x="15270" y="264"/>
                      </a:lnTo>
                      <a:lnTo>
                        <a:pt x="15270" y="1058"/>
                      </a:lnTo>
                      <a:lnTo>
                        <a:pt x="14686" y="1499"/>
                      </a:lnTo>
                      <a:lnTo>
                        <a:pt x="14686" y="20013"/>
                      </a:lnTo>
                      <a:lnTo>
                        <a:pt x="15270" y="20454"/>
                      </a:lnTo>
                      <a:lnTo>
                        <a:pt x="15270" y="21336"/>
                      </a:lnTo>
                      <a:lnTo>
                        <a:pt x="13400" y="21336"/>
                      </a:lnTo>
                      <a:lnTo>
                        <a:pt x="13400" y="20454"/>
                      </a:lnTo>
                      <a:lnTo>
                        <a:pt x="14023" y="20013"/>
                      </a:lnTo>
                      <a:lnTo>
                        <a:pt x="14023" y="3174"/>
                      </a:lnTo>
                      <a:lnTo>
                        <a:pt x="12173" y="21336"/>
                      </a:lnTo>
                      <a:close/>
                      <a:moveTo>
                        <a:pt x="18464" y="21336"/>
                      </a:moveTo>
                      <a:lnTo>
                        <a:pt x="18347" y="21336"/>
                      </a:lnTo>
                      <a:lnTo>
                        <a:pt x="16653" y="3174"/>
                      </a:lnTo>
                      <a:lnTo>
                        <a:pt x="16653" y="20013"/>
                      </a:lnTo>
                      <a:lnTo>
                        <a:pt x="17276" y="20454"/>
                      </a:lnTo>
                      <a:lnTo>
                        <a:pt x="17276" y="21336"/>
                      </a:lnTo>
                      <a:lnTo>
                        <a:pt x="15679" y="21336"/>
                      </a:lnTo>
                      <a:lnTo>
                        <a:pt x="15679" y="20454"/>
                      </a:lnTo>
                      <a:lnTo>
                        <a:pt x="16302" y="20013"/>
                      </a:lnTo>
                      <a:lnTo>
                        <a:pt x="16302" y="1499"/>
                      </a:lnTo>
                      <a:lnTo>
                        <a:pt x="15679" y="1058"/>
                      </a:lnTo>
                      <a:lnTo>
                        <a:pt x="15679" y="264"/>
                      </a:lnTo>
                      <a:lnTo>
                        <a:pt x="17101" y="264"/>
                      </a:lnTo>
                      <a:lnTo>
                        <a:pt x="18601" y="16222"/>
                      </a:lnTo>
                      <a:lnTo>
                        <a:pt x="20256" y="264"/>
                      </a:lnTo>
                      <a:lnTo>
                        <a:pt x="21600" y="264"/>
                      </a:lnTo>
                      <a:lnTo>
                        <a:pt x="21600" y="1058"/>
                      </a:lnTo>
                      <a:lnTo>
                        <a:pt x="20996" y="1499"/>
                      </a:lnTo>
                      <a:lnTo>
                        <a:pt x="20996" y="20013"/>
                      </a:lnTo>
                      <a:lnTo>
                        <a:pt x="21600" y="20454"/>
                      </a:lnTo>
                      <a:lnTo>
                        <a:pt x="21600" y="21336"/>
                      </a:lnTo>
                      <a:lnTo>
                        <a:pt x="19711" y="21336"/>
                      </a:lnTo>
                      <a:lnTo>
                        <a:pt x="19711" y="20454"/>
                      </a:lnTo>
                      <a:lnTo>
                        <a:pt x="20334" y="20013"/>
                      </a:lnTo>
                      <a:lnTo>
                        <a:pt x="20334" y="3174"/>
                      </a:lnTo>
                      <a:lnTo>
                        <a:pt x="18464" y="21336"/>
                      </a:lnTo>
                      <a:close/>
                      <a:moveTo>
                        <a:pt x="18464" y="21336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58" name="Rectangle 235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11" name="Group 236"/>
            <p:cNvGrpSpPr>
              <a:grpSpLocks/>
            </p:cNvGrpSpPr>
            <p:nvPr/>
          </p:nvGrpSpPr>
          <p:grpSpPr bwMode="auto">
            <a:xfrm>
              <a:off x="714" y="1436"/>
              <a:ext cx="243" cy="311"/>
              <a:chOff x="0" y="0"/>
              <a:chExt cx="242" cy="311"/>
            </a:xfrm>
          </p:grpSpPr>
          <p:grpSp>
            <p:nvGrpSpPr>
              <p:cNvPr id="20812" name="Group 237"/>
              <p:cNvGrpSpPr>
                <a:grpSpLocks/>
              </p:cNvGrpSpPr>
              <p:nvPr/>
            </p:nvGrpSpPr>
            <p:grpSpPr bwMode="auto">
              <a:xfrm>
                <a:off x="0" y="0"/>
                <a:ext cx="177" cy="224"/>
                <a:chOff x="0" y="0"/>
                <a:chExt cx="177" cy="224"/>
              </a:xfrm>
            </p:grpSpPr>
            <p:sp>
              <p:nvSpPr>
                <p:cNvPr id="20653" name="AutoShape 238"/>
                <p:cNvSpPr>
                  <a:spLocks/>
                </p:cNvSpPr>
                <p:nvPr/>
              </p:nvSpPr>
              <p:spPr bwMode="auto">
                <a:xfrm>
                  <a:off x="0" y="35"/>
                  <a:ext cx="177" cy="15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6180" y="6353"/>
                        <a:pt x="14393" y="14587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54" name="Rectangle 239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817" name="Group 240"/>
              <p:cNvGrpSpPr>
                <a:grpSpLocks/>
              </p:cNvGrpSpPr>
              <p:nvPr/>
            </p:nvGrpSpPr>
            <p:grpSpPr bwMode="auto">
              <a:xfrm>
                <a:off x="170" y="87"/>
                <a:ext cx="72" cy="224"/>
                <a:chOff x="0" y="0"/>
                <a:chExt cx="72" cy="224"/>
              </a:xfrm>
            </p:grpSpPr>
            <p:sp>
              <p:nvSpPr>
                <p:cNvPr id="20651" name="AutoShape 241"/>
                <p:cNvSpPr>
                  <a:spLocks/>
                </p:cNvSpPr>
                <p:nvPr/>
              </p:nvSpPr>
              <p:spPr bwMode="auto">
                <a:xfrm>
                  <a:off x="0" y="91"/>
                  <a:ext cx="41" cy="4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165" y="0"/>
                      </a:moveTo>
                      <a:lnTo>
                        <a:pt x="21600" y="21600"/>
                      </a:lnTo>
                      <a:lnTo>
                        <a:pt x="0" y="12382"/>
                      </a:lnTo>
                      <a:lnTo>
                        <a:pt x="10165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52" name="Rectangle 24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18" name="Group 243"/>
            <p:cNvGrpSpPr>
              <a:grpSpLocks/>
            </p:cNvGrpSpPr>
            <p:nvPr/>
          </p:nvGrpSpPr>
          <p:grpSpPr bwMode="auto">
            <a:xfrm>
              <a:off x="1312" y="1109"/>
              <a:ext cx="90" cy="303"/>
              <a:chOff x="0" y="0"/>
              <a:chExt cx="89" cy="302"/>
            </a:xfrm>
          </p:grpSpPr>
          <p:grpSp>
            <p:nvGrpSpPr>
              <p:cNvPr id="20823" name="Group 244"/>
              <p:cNvGrpSpPr>
                <a:grpSpLocks/>
              </p:cNvGrpSpPr>
              <p:nvPr/>
            </p:nvGrpSpPr>
            <p:grpSpPr bwMode="auto">
              <a:xfrm>
                <a:off x="17" y="0"/>
                <a:ext cx="72" cy="224"/>
                <a:chOff x="0" y="0"/>
                <a:chExt cx="72" cy="224"/>
              </a:xfrm>
            </p:grpSpPr>
            <p:sp>
              <p:nvSpPr>
                <p:cNvPr id="20647" name="AutoShape 245"/>
                <p:cNvSpPr>
                  <a:spLocks/>
                </p:cNvSpPr>
                <p:nvPr/>
              </p:nvSpPr>
              <p:spPr bwMode="auto">
                <a:xfrm>
                  <a:off x="0" y="53"/>
                  <a:ext cx="42" cy="11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cubicBezTo>
                        <a:pt x="15120" y="6624"/>
                        <a:pt x="6480" y="14944"/>
                        <a:pt x="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48" name="Rectangle 246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824" name="Group 247"/>
              <p:cNvGrpSpPr>
                <a:grpSpLocks/>
              </p:cNvGrpSpPr>
              <p:nvPr/>
            </p:nvGrpSpPr>
            <p:grpSpPr bwMode="auto">
              <a:xfrm>
                <a:off x="0" y="78"/>
                <a:ext cx="72" cy="224"/>
                <a:chOff x="0" y="0"/>
                <a:chExt cx="72" cy="224"/>
              </a:xfrm>
            </p:grpSpPr>
            <p:sp>
              <p:nvSpPr>
                <p:cNvPr id="20645" name="AutoShape 248"/>
                <p:cNvSpPr>
                  <a:spLocks/>
                </p:cNvSpPr>
                <p:nvPr/>
              </p:nvSpPr>
              <p:spPr bwMode="auto">
                <a:xfrm>
                  <a:off x="0" y="88"/>
                  <a:ext cx="29" cy="4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5263"/>
                      </a:moveTo>
                      <a:lnTo>
                        <a:pt x="0" y="21600"/>
                      </a:lnTo>
                      <a:lnTo>
                        <a:pt x="1432" y="0"/>
                      </a:lnTo>
                      <a:lnTo>
                        <a:pt x="21600" y="5263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46" name="Rectangle 249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29" name="Group 250"/>
            <p:cNvGrpSpPr>
              <a:grpSpLocks/>
            </p:cNvGrpSpPr>
            <p:nvPr/>
          </p:nvGrpSpPr>
          <p:grpSpPr bwMode="auto">
            <a:xfrm>
              <a:off x="1071" y="1437"/>
              <a:ext cx="149" cy="306"/>
              <a:chOff x="0" y="0"/>
              <a:chExt cx="148" cy="306"/>
            </a:xfrm>
          </p:grpSpPr>
          <p:grpSp>
            <p:nvGrpSpPr>
              <p:cNvPr id="20830" name="Group 251"/>
              <p:cNvGrpSpPr>
                <a:grpSpLocks/>
              </p:cNvGrpSpPr>
              <p:nvPr/>
            </p:nvGrpSpPr>
            <p:grpSpPr bwMode="auto">
              <a:xfrm>
                <a:off x="29" y="0"/>
                <a:ext cx="119" cy="224"/>
                <a:chOff x="0" y="0"/>
                <a:chExt cx="119" cy="224"/>
              </a:xfrm>
            </p:grpSpPr>
            <p:sp>
              <p:nvSpPr>
                <p:cNvPr id="20641" name="AutoShape 252"/>
                <p:cNvSpPr>
                  <a:spLocks/>
                </p:cNvSpPr>
                <p:nvPr/>
              </p:nvSpPr>
              <p:spPr bwMode="auto">
                <a:xfrm>
                  <a:off x="0" y="40"/>
                  <a:ext cx="119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cubicBezTo>
                        <a:pt x="15407" y="6750"/>
                        <a:pt x="7704" y="14850"/>
                        <a:pt x="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42" name="Rectangle 253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835" name="Group 254"/>
              <p:cNvGrpSpPr>
                <a:grpSpLocks/>
              </p:cNvGrpSpPr>
              <p:nvPr/>
            </p:nvGrpSpPr>
            <p:grpSpPr bwMode="auto">
              <a:xfrm>
                <a:off x="0" y="82"/>
                <a:ext cx="72" cy="224"/>
                <a:chOff x="0" y="0"/>
                <a:chExt cx="72" cy="224"/>
              </a:xfrm>
            </p:grpSpPr>
            <p:sp>
              <p:nvSpPr>
                <p:cNvPr id="20639" name="AutoShape 255"/>
                <p:cNvSpPr>
                  <a:spLocks/>
                </p:cNvSpPr>
                <p:nvPr/>
              </p:nvSpPr>
              <p:spPr bwMode="auto">
                <a:xfrm>
                  <a:off x="0" y="90"/>
                  <a:ext cx="40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1190"/>
                      </a:moveTo>
                      <a:lnTo>
                        <a:pt x="0" y="21600"/>
                      </a:lnTo>
                      <a:lnTo>
                        <a:pt x="10365" y="0"/>
                      </a:lnTo>
                      <a:lnTo>
                        <a:pt x="21600" y="1119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40" name="Rectangle 256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36" name="Group 257"/>
            <p:cNvGrpSpPr>
              <a:grpSpLocks/>
            </p:cNvGrpSpPr>
            <p:nvPr/>
          </p:nvGrpSpPr>
          <p:grpSpPr bwMode="auto">
            <a:xfrm>
              <a:off x="1236" y="1616"/>
              <a:ext cx="273" cy="229"/>
              <a:chOff x="0" y="0"/>
              <a:chExt cx="272" cy="228"/>
            </a:xfrm>
          </p:grpSpPr>
          <p:grpSp>
            <p:nvGrpSpPr>
              <p:cNvPr id="20841" name="Group 258"/>
              <p:cNvGrpSpPr>
                <a:grpSpLocks/>
              </p:cNvGrpSpPr>
              <p:nvPr/>
            </p:nvGrpSpPr>
            <p:grpSpPr bwMode="auto">
              <a:xfrm>
                <a:off x="0" y="0"/>
                <a:ext cx="272" cy="224"/>
                <a:chOff x="0" y="0"/>
                <a:chExt cx="272" cy="224"/>
              </a:xfrm>
            </p:grpSpPr>
            <p:sp>
              <p:nvSpPr>
                <p:cNvPr id="20635" name="AutoShape 259"/>
                <p:cNvSpPr>
                  <a:spLocks/>
                </p:cNvSpPr>
                <p:nvPr/>
              </p:nvSpPr>
              <p:spPr bwMode="auto">
                <a:xfrm>
                  <a:off x="0" y="31"/>
                  <a:ext cx="272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54" y="21600"/>
                        <a:pt x="10787" y="21600"/>
                      </a:cubicBezTo>
                      <a:cubicBezTo>
                        <a:pt x="4833" y="21600"/>
                        <a:pt x="0" y="16754"/>
                        <a:pt x="0" y="10800"/>
                      </a:cubicBezTo>
                      <a:cubicBezTo>
                        <a:pt x="0" y="4823"/>
                        <a:pt x="4833" y="0"/>
                        <a:pt x="10787" y="0"/>
                      </a:cubicBezTo>
                      <a:cubicBezTo>
                        <a:pt x="16754" y="0"/>
                        <a:pt x="21600" y="4823"/>
                        <a:pt x="21600" y="10800"/>
                      </a:cubicBezTo>
                    </a:path>
                  </a:pathLst>
                </a:custGeom>
                <a:solidFill>
                  <a:srgbClr val="99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36" name="Rectangle 260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842" name="Group 261"/>
              <p:cNvGrpSpPr>
                <a:grpSpLocks/>
              </p:cNvGrpSpPr>
              <p:nvPr/>
            </p:nvGrpSpPr>
            <p:grpSpPr bwMode="auto">
              <a:xfrm>
                <a:off x="63" y="4"/>
                <a:ext cx="154" cy="224"/>
                <a:chOff x="0" y="0"/>
                <a:chExt cx="154" cy="224"/>
              </a:xfrm>
            </p:grpSpPr>
            <p:sp>
              <p:nvSpPr>
                <p:cNvPr id="20633" name="AutoShape 262"/>
                <p:cNvSpPr>
                  <a:spLocks/>
                </p:cNvSpPr>
                <p:nvPr/>
              </p:nvSpPr>
              <p:spPr bwMode="auto">
                <a:xfrm>
                  <a:off x="0" y="90"/>
                  <a:ext cx="154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15605"/>
                      </a:moveTo>
                      <a:lnTo>
                        <a:pt x="274" y="15605"/>
                      </a:lnTo>
                      <a:lnTo>
                        <a:pt x="411" y="18426"/>
                      </a:lnTo>
                      <a:cubicBezTo>
                        <a:pt x="457" y="18691"/>
                        <a:pt x="549" y="18955"/>
                        <a:pt x="640" y="19131"/>
                      </a:cubicBezTo>
                      <a:cubicBezTo>
                        <a:pt x="731" y="19396"/>
                        <a:pt x="823" y="19572"/>
                        <a:pt x="937" y="19749"/>
                      </a:cubicBezTo>
                      <a:cubicBezTo>
                        <a:pt x="1051" y="19925"/>
                        <a:pt x="1166" y="20101"/>
                        <a:pt x="1303" y="20189"/>
                      </a:cubicBezTo>
                      <a:cubicBezTo>
                        <a:pt x="1417" y="20278"/>
                        <a:pt x="1531" y="20278"/>
                        <a:pt x="1669" y="20278"/>
                      </a:cubicBezTo>
                      <a:cubicBezTo>
                        <a:pt x="1874" y="20278"/>
                        <a:pt x="2057" y="20189"/>
                        <a:pt x="2194" y="20013"/>
                      </a:cubicBezTo>
                      <a:cubicBezTo>
                        <a:pt x="2354" y="19749"/>
                        <a:pt x="2469" y="19484"/>
                        <a:pt x="2583" y="19131"/>
                      </a:cubicBezTo>
                      <a:cubicBezTo>
                        <a:pt x="2674" y="18691"/>
                        <a:pt x="2743" y="18338"/>
                        <a:pt x="2789" y="17721"/>
                      </a:cubicBezTo>
                      <a:cubicBezTo>
                        <a:pt x="2834" y="17280"/>
                        <a:pt x="2880" y="16751"/>
                        <a:pt x="2880" y="16134"/>
                      </a:cubicBezTo>
                      <a:cubicBezTo>
                        <a:pt x="2880" y="15340"/>
                        <a:pt x="2834" y="14723"/>
                        <a:pt x="2743" y="14282"/>
                      </a:cubicBezTo>
                      <a:cubicBezTo>
                        <a:pt x="2674" y="13753"/>
                        <a:pt x="2560" y="13313"/>
                        <a:pt x="2423" y="12960"/>
                      </a:cubicBezTo>
                      <a:cubicBezTo>
                        <a:pt x="2286" y="12696"/>
                        <a:pt x="2126" y="12343"/>
                        <a:pt x="1966" y="12167"/>
                      </a:cubicBezTo>
                      <a:cubicBezTo>
                        <a:pt x="1783" y="11902"/>
                        <a:pt x="1623" y="11638"/>
                        <a:pt x="1440" y="11373"/>
                      </a:cubicBezTo>
                      <a:cubicBezTo>
                        <a:pt x="1257" y="11197"/>
                        <a:pt x="1074" y="10932"/>
                        <a:pt x="914" y="10580"/>
                      </a:cubicBezTo>
                      <a:cubicBezTo>
                        <a:pt x="731" y="10403"/>
                        <a:pt x="594" y="9962"/>
                        <a:pt x="434" y="9522"/>
                      </a:cubicBezTo>
                      <a:cubicBezTo>
                        <a:pt x="320" y="9081"/>
                        <a:pt x="206" y="8552"/>
                        <a:pt x="137" y="7847"/>
                      </a:cubicBezTo>
                      <a:cubicBezTo>
                        <a:pt x="46" y="7141"/>
                        <a:pt x="0" y="6348"/>
                        <a:pt x="0" y="5378"/>
                      </a:cubicBezTo>
                      <a:cubicBezTo>
                        <a:pt x="0" y="4584"/>
                        <a:pt x="46" y="3791"/>
                        <a:pt x="137" y="3174"/>
                      </a:cubicBezTo>
                      <a:cubicBezTo>
                        <a:pt x="206" y="2557"/>
                        <a:pt x="320" y="1940"/>
                        <a:pt x="480" y="1499"/>
                      </a:cubicBezTo>
                      <a:cubicBezTo>
                        <a:pt x="640" y="970"/>
                        <a:pt x="823" y="617"/>
                        <a:pt x="1074" y="441"/>
                      </a:cubicBezTo>
                      <a:cubicBezTo>
                        <a:pt x="1280" y="176"/>
                        <a:pt x="1554" y="0"/>
                        <a:pt x="1851" y="0"/>
                      </a:cubicBezTo>
                      <a:cubicBezTo>
                        <a:pt x="2103" y="0"/>
                        <a:pt x="2354" y="88"/>
                        <a:pt x="2606" y="176"/>
                      </a:cubicBezTo>
                      <a:cubicBezTo>
                        <a:pt x="2857" y="441"/>
                        <a:pt x="3086" y="529"/>
                        <a:pt x="3269" y="705"/>
                      </a:cubicBezTo>
                      <a:lnTo>
                        <a:pt x="3269" y="5113"/>
                      </a:lnTo>
                      <a:lnTo>
                        <a:pt x="3017" y="5113"/>
                      </a:lnTo>
                      <a:lnTo>
                        <a:pt x="2880" y="2557"/>
                      </a:lnTo>
                      <a:cubicBezTo>
                        <a:pt x="2743" y="2204"/>
                        <a:pt x="2606" y="1940"/>
                        <a:pt x="2423" y="1675"/>
                      </a:cubicBezTo>
                      <a:cubicBezTo>
                        <a:pt x="2263" y="1411"/>
                        <a:pt x="2057" y="1411"/>
                        <a:pt x="1851" y="1411"/>
                      </a:cubicBezTo>
                      <a:cubicBezTo>
                        <a:pt x="1646" y="1411"/>
                        <a:pt x="1486" y="1411"/>
                        <a:pt x="1326" y="1587"/>
                      </a:cubicBezTo>
                      <a:cubicBezTo>
                        <a:pt x="1166" y="1763"/>
                        <a:pt x="1074" y="2028"/>
                        <a:pt x="960" y="2292"/>
                      </a:cubicBezTo>
                      <a:cubicBezTo>
                        <a:pt x="869" y="2557"/>
                        <a:pt x="800" y="2909"/>
                        <a:pt x="754" y="3350"/>
                      </a:cubicBezTo>
                      <a:cubicBezTo>
                        <a:pt x="709" y="3703"/>
                        <a:pt x="686" y="4144"/>
                        <a:pt x="686" y="4584"/>
                      </a:cubicBezTo>
                      <a:cubicBezTo>
                        <a:pt x="686" y="5202"/>
                        <a:pt x="731" y="5819"/>
                        <a:pt x="800" y="6260"/>
                      </a:cubicBezTo>
                      <a:cubicBezTo>
                        <a:pt x="891" y="6700"/>
                        <a:pt x="1006" y="7053"/>
                        <a:pt x="1120" y="7406"/>
                      </a:cubicBezTo>
                      <a:cubicBezTo>
                        <a:pt x="1280" y="7758"/>
                        <a:pt x="1417" y="7935"/>
                        <a:pt x="1577" y="8199"/>
                      </a:cubicBezTo>
                      <a:cubicBezTo>
                        <a:pt x="1760" y="8464"/>
                        <a:pt x="1943" y="8728"/>
                        <a:pt x="2126" y="8993"/>
                      </a:cubicBezTo>
                      <a:cubicBezTo>
                        <a:pt x="2309" y="9169"/>
                        <a:pt x="2469" y="9433"/>
                        <a:pt x="2651" y="9786"/>
                      </a:cubicBezTo>
                      <a:cubicBezTo>
                        <a:pt x="2834" y="10051"/>
                        <a:pt x="2971" y="10491"/>
                        <a:pt x="3109" y="10932"/>
                      </a:cubicBezTo>
                      <a:cubicBezTo>
                        <a:pt x="3246" y="11373"/>
                        <a:pt x="3360" y="11990"/>
                        <a:pt x="3429" y="12696"/>
                      </a:cubicBezTo>
                      <a:cubicBezTo>
                        <a:pt x="3520" y="13313"/>
                        <a:pt x="3566" y="14194"/>
                        <a:pt x="3566" y="15164"/>
                      </a:cubicBezTo>
                      <a:cubicBezTo>
                        <a:pt x="3566" y="16134"/>
                        <a:pt x="3520" y="17104"/>
                        <a:pt x="3451" y="17809"/>
                      </a:cubicBezTo>
                      <a:cubicBezTo>
                        <a:pt x="3360" y="18602"/>
                        <a:pt x="3246" y="19308"/>
                        <a:pt x="3086" y="19925"/>
                      </a:cubicBezTo>
                      <a:cubicBezTo>
                        <a:pt x="2926" y="20454"/>
                        <a:pt x="2743" y="20895"/>
                        <a:pt x="2514" y="21159"/>
                      </a:cubicBezTo>
                      <a:cubicBezTo>
                        <a:pt x="2263" y="21424"/>
                        <a:pt x="2011" y="21600"/>
                        <a:pt x="1691" y="21600"/>
                      </a:cubicBezTo>
                      <a:cubicBezTo>
                        <a:pt x="1509" y="21600"/>
                        <a:pt x="1349" y="21512"/>
                        <a:pt x="1189" y="21512"/>
                      </a:cubicBezTo>
                      <a:cubicBezTo>
                        <a:pt x="1006" y="21424"/>
                        <a:pt x="869" y="21336"/>
                        <a:pt x="731" y="21247"/>
                      </a:cubicBezTo>
                      <a:cubicBezTo>
                        <a:pt x="594" y="21159"/>
                        <a:pt x="434" y="20983"/>
                        <a:pt x="343" y="20895"/>
                      </a:cubicBezTo>
                      <a:cubicBezTo>
                        <a:pt x="206" y="20718"/>
                        <a:pt x="91" y="20630"/>
                        <a:pt x="0" y="20542"/>
                      </a:cubicBezTo>
                      <a:lnTo>
                        <a:pt x="0" y="15605"/>
                      </a:lnTo>
                      <a:close/>
                      <a:moveTo>
                        <a:pt x="7497" y="12960"/>
                      </a:moveTo>
                      <a:lnTo>
                        <a:pt x="7497" y="20013"/>
                      </a:lnTo>
                      <a:lnTo>
                        <a:pt x="8366" y="20454"/>
                      </a:lnTo>
                      <a:lnTo>
                        <a:pt x="8366" y="21336"/>
                      </a:lnTo>
                      <a:lnTo>
                        <a:pt x="5851" y="21336"/>
                      </a:lnTo>
                      <a:lnTo>
                        <a:pt x="5851" y="20454"/>
                      </a:lnTo>
                      <a:lnTo>
                        <a:pt x="6697" y="20013"/>
                      </a:lnTo>
                      <a:lnTo>
                        <a:pt x="6697" y="13136"/>
                      </a:lnTo>
                      <a:lnTo>
                        <a:pt x="4800" y="1499"/>
                      </a:lnTo>
                      <a:lnTo>
                        <a:pt x="4183" y="1058"/>
                      </a:lnTo>
                      <a:lnTo>
                        <a:pt x="4183" y="264"/>
                      </a:lnTo>
                      <a:lnTo>
                        <a:pt x="6469" y="264"/>
                      </a:lnTo>
                      <a:lnTo>
                        <a:pt x="6469" y="1058"/>
                      </a:lnTo>
                      <a:lnTo>
                        <a:pt x="5737" y="1499"/>
                      </a:lnTo>
                      <a:lnTo>
                        <a:pt x="7314" y="11197"/>
                      </a:lnTo>
                      <a:lnTo>
                        <a:pt x="8800" y="1499"/>
                      </a:lnTo>
                      <a:lnTo>
                        <a:pt x="8114" y="1058"/>
                      </a:lnTo>
                      <a:lnTo>
                        <a:pt x="8114" y="264"/>
                      </a:lnTo>
                      <a:lnTo>
                        <a:pt x="9897" y="264"/>
                      </a:lnTo>
                      <a:lnTo>
                        <a:pt x="9897" y="1058"/>
                      </a:lnTo>
                      <a:lnTo>
                        <a:pt x="9280" y="1499"/>
                      </a:lnTo>
                      <a:lnTo>
                        <a:pt x="7497" y="12960"/>
                      </a:lnTo>
                      <a:close/>
                      <a:moveTo>
                        <a:pt x="11817" y="12078"/>
                      </a:moveTo>
                      <a:lnTo>
                        <a:pt x="11817" y="20013"/>
                      </a:lnTo>
                      <a:lnTo>
                        <a:pt x="12663" y="20454"/>
                      </a:lnTo>
                      <a:lnTo>
                        <a:pt x="12663" y="21336"/>
                      </a:lnTo>
                      <a:lnTo>
                        <a:pt x="10400" y="21336"/>
                      </a:lnTo>
                      <a:lnTo>
                        <a:pt x="10400" y="20454"/>
                      </a:lnTo>
                      <a:lnTo>
                        <a:pt x="11040" y="20013"/>
                      </a:lnTo>
                      <a:lnTo>
                        <a:pt x="11040" y="1499"/>
                      </a:lnTo>
                      <a:lnTo>
                        <a:pt x="10354" y="1058"/>
                      </a:lnTo>
                      <a:lnTo>
                        <a:pt x="10354" y="264"/>
                      </a:lnTo>
                      <a:lnTo>
                        <a:pt x="12709" y="264"/>
                      </a:lnTo>
                      <a:cubicBezTo>
                        <a:pt x="13074" y="264"/>
                        <a:pt x="13394" y="441"/>
                        <a:pt x="13646" y="617"/>
                      </a:cubicBezTo>
                      <a:cubicBezTo>
                        <a:pt x="13920" y="970"/>
                        <a:pt x="14126" y="1322"/>
                        <a:pt x="14263" y="1763"/>
                      </a:cubicBezTo>
                      <a:cubicBezTo>
                        <a:pt x="14423" y="2292"/>
                        <a:pt x="14537" y="2821"/>
                        <a:pt x="14606" y="3527"/>
                      </a:cubicBezTo>
                      <a:cubicBezTo>
                        <a:pt x="14674" y="4232"/>
                        <a:pt x="14697" y="5025"/>
                        <a:pt x="14697" y="5907"/>
                      </a:cubicBezTo>
                      <a:cubicBezTo>
                        <a:pt x="14697" y="6700"/>
                        <a:pt x="14674" y="7406"/>
                        <a:pt x="14606" y="8023"/>
                      </a:cubicBezTo>
                      <a:cubicBezTo>
                        <a:pt x="14560" y="8640"/>
                        <a:pt x="14469" y="9169"/>
                        <a:pt x="14377" y="9698"/>
                      </a:cubicBezTo>
                      <a:cubicBezTo>
                        <a:pt x="14263" y="10139"/>
                        <a:pt x="14149" y="10580"/>
                        <a:pt x="14011" y="10932"/>
                      </a:cubicBezTo>
                      <a:cubicBezTo>
                        <a:pt x="13874" y="11197"/>
                        <a:pt x="13737" y="11461"/>
                        <a:pt x="13577" y="11638"/>
                      </a:cubicBezTo>
                      <a:lnTo>
                        <a:pt x="15063" y="20013"/>
                      </a:lnTo>
                      <a:lnTo>
                        <a:pt x="15657" y="20454"/>
                      </a:lnTo>
                      <a:lnTo>
                        <a:pt x="15657" y="21336"/>
                      </a:lnTo>
                      <a:lnTo>
                        <a:pt x="14354" y="21336"/>
                      </a:lnTo>
                      <a:lnTo>
                        <a:pt x="12800" y="12078"/>
                      </a:lnTo>
                      <a:lnTo>
                        <a:pt x="11817" y="12078"/>
                      </a:lnTo>
                      <a:close/>
                      <a:moveTo>
                        <a:pt x="13897" y="6083"/>
                      </a:moveTo>
                      <a:cubicBezTo>
                        <a:pt x="13897" y="5290"/>
                        <a:pt x="13874" y="4584"/>
                        <a:pt x="13806" y="3967"/>
                      </a:cubicBezTo>
                      <a:cubicBezTo>
                        <a:pt x="13760" y="3438"/>
                        <a:pt x="13691" y="2998"/>
                        <a:pt x="13577" y="2645"/>
                      </a:cubicBezTo>
                      <a:cubicBezTo>
                        <a:pt x="13463" y="2292"/>
                        <a:pt x="13326" y="2028"/>
                        <a:pt x="13143" y="1940"/>
                      </a:cubicBezTo>
                      <a:cubicBezTo>
                        <a:pt x="12960" y="1763"/>
                        <a:pt x="12754" y="1675"/>
                        <a:pt x="12526" y="1675"/>
                      </a:cubicBezTo>
                      <a:lnTo>
                        <a:pt x="11817" y="1675"/>
                      </a:lnTo>
                      <a:lnTo>
                        <a:pt x="11817" y="10668"/>
                      </a:lnTo>
                      <a:lnTo>
                        <a:pt x="12549" y="10668"/>
                      </a:lnTo>
                      <a:cubicBezTo>
                        <a:pt x="12800" y="10668"/>
                        <a:pt x="13006" y="10580"/>
                        <a:pt x="13166" y="10403"/>
                      </a:cubicBezTo>
                      <a:cubicBezTo>
                        <a:pt x="13349" y="10227"/>
                        <a:pt x="13486" y="9962"/>
                        <a:pt x="13577" y="9522"/>
                      </a:cubicBezTo>
                      <a:cubicBezTo>
                        <a:pt x="13691" y="9169"/>
                        <a:pt x="13783" y="8728"/>
                        <a:pt x="13829" y="8199"/>
                      </a:cubicBezTo>
                      <a:cubicBezTo>
                        <a:pt x="13874" y="7582"/>
                        <a:pt x="13897" y="6877"/>
                        <a:pt x="13897" y="6083"/>
                      </a:cubicBezTo>
                      <a:close/>
                      <a:moveTo>
                        <a:pt x="21166" y="264"/>
                      </a:moveTo>
                      <a:lnTo>
                        <a:pt x="21166" y="1058"/>
                      </a:lnTo>
                      <a:lnTo>
                        <a:pt x="20549" y="1499"/>
                      </a:lnTo>
                      <a:lnTo>
                        <a:pt x="18674" y="8552"/>
                      </a:lnTo>
                      <a:lnTo>
                        <a:pt x="21006" y="20013"/>
                      </a:lnTo>
                      <a:lnTo>
                        <a:pt x="21600" y="20454"/>
                      </a:lnTo>
                      <a:lnTo>
                        <a:pt x="21600" y="21336"/>
                      </a:lnTo>
                      <a:lnTo>
                        <a:pt x="20274" y="21336"/>
                      </a:lnTo>
                      <a:lnTo>
                        <a:pt x="18126" y="10668"/>
                      </a:lnTo>
                      <a:lnTo>
                        <a:pt x="17394" y="12960"/>
                      </a:lnTo>
                      <a:lnTo>
                        <a:pt x="17394" y="20013"/>
                      </a:lnTo>
                      <a:lnTo>
                        <a:pt x="18171" y="20454"/>
                      </a:lnTo>
                      <a:lnTo>
                        <a:pt x="18171" y="21336"/>
                      </a:lnTo>
                      <a:lnTo>
                        <a:pt x="15909" y="21336"/>
                      </a:lnTo>
                      <a:lnTo>
                        <a:pt x="15909" y="20454"/>
                      </a:lnTo>
                      <a:lnTo>
                        <a:pt x="16594" y="20013"/>
                      </a:lnTo>
                      <a:lnTo>
                        <a:pt x="16594" y="1499"/>
                      </a:lnTo>
                      <a:lnTo>
                        <a:pt x="15909" y="1058"/>
                      </a:lnTo>
                      <a:lnTo>
                        <a:pt x="15909" y="264"/>
                      </a:lnTo>
                      <a:lnTo>
                        <a:pt x="18103" y="264"/>
                      </a:lnTo>
                      <a:lnTo>
                        <a:pt x="18103" y="1058"/>
                      </a:lnTo>
                      <a:lnTo>
                        <a:pt x="17394" y="1499"/>
                      </a:lnTo>
                      <a:lnTo>
                        <a:pt x="17394" y="11373"/>
                      </a:lnTo>
                      <a:lnTo>
                        <a:pt x="20000" y="1499"/>
                      </a:lnTo>
                      <a:lnTo>
                        <a:pt x="19451" y="1058"/>
                      </a:lnTo>
                      <a:lnTo>
                        <a:pt x="19451" y="264"/>
                      </a:lnTo>
                      <a:lnTo>
                        <a:pt x="21166" y="264"/>
                      </a:lnTo>
                      <a:close/>
                      <a:moveTo>
                        <a:pt x="21166" y="264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34" name="Rectangle 263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47" name="Group 264"/>
            <p:cNvGrpSpPr>
              <a:grpSpLocks/>
            </p:cNvGrpSpPr>
            <p:nvPr/>
          </p:nvGrpSpPr>
          <p:grpSpPr bwMode="auto">
            <a:xfrm>
              <a:off x="1305" y="1432"/>
              <a:ext cx="92" cy="303"/>
              <a:chOff x="0" y="0"/>
              <a:chExt cx="92" cy="303"/>
            </a:xfrm>
          </p:grpSpPr>
          <p:grpSp>
            <p:nvGrpSpPr>
              <p:cNvPr id="20848" name="Group 265"/>
              <p:cNvGrpSpPr>
                <a:grpSpLocks/>
              </p:cNvGrpSpPr>
              <p:nvPr/>
            </p:nvGrpSpPr>
            <p:grpSpPr bwMode="auto">
              <a:xfrm>
                <a:off x="0" y="0"/>
                <a:ext cx="72" cy="224"/>
                <a:chOff x="0" y="0"/>
                <a:chExt cx="72" cy="224"/>
              </a:xfrm>
            </p:grpSpPr>
            <p:sp>
              <p:nvSpPr>
                <p:cNvPr id="20629" name="AutoShape 266"/>
                <p:cNvSpPr>
                  <a:spLocks/>
                </p:cNvSpPr>
                <p:nvPr/>
              </p:nvSpPr>
              <p:spPr bwMode="auto">
                <a:xfrm>
                  <a:off x="0" y="53"/>
                  <a:ext cx="33" cy="11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5400" y="6646"/>
                        <a:pt x="13500" y="14954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30" name="Rectangle 267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849" name="Group 268"/>
              <p:cNvGrpSpPr>
                <a:grpSpLocks/>
              </p:cNvGrpSpPr>
              <p:nvPr/>
            </p:nvGrpSpPr>
            <p:grpSpPr bwMode="auto">
              <a:xfrm>
                <a:off x="20" y="79"/>
                <a:ext cx="72" cy="224"/>
                <a:chOff x="0" y="0"/>
                <a:chExt cx="72" cy="224"/>
              </a:xfrm>
            </p:grpSpPr>
            <p:sp>
              <p:nvSpPr>
                <p:cNvPr id="20627" name="AutoShape 269"/>
                <p:cNvSpPr>
                  <a:spLocks/>
                </p:cNvSpPr>
                <p:nvPr/>
              </p:nvSpPr>
              <p:spPr bwMode="auto">
                <a:xfrm>
                  <a:off x="0" y="88"/>
                  <a:ext cx="28" cy="4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20110" y="21600"/>
                      </a:lnTo>
                      <a:lnTo>
                        <a:pt x="0" y="4084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28" name="Rectangle 270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50" name="Group 271"/>
            <p:cNvGrpSpPr>
              <a:grpSpLocks/>
            </p:cNvGrpSpPr>
            <p:nvPr/>
          </p:nvGrpSpPr>
          <p:grpSpPr bwMode="auto">
            <a:xfrm>
              <a:off x="230" y="1443"/>
              <a:ext cx="342" cy="321"/>
              <a:chOff x="0" y="0"/>
              <a:chExt cx="342" cy="321"/>
            </a:xfrm>
          </p:grpSpPr>
          <p:grpSp>
            <p:nvGrpSpPr>
              <p:cNvPr id="20851" name="Group 272"/>
              <p:cNvGrpSpPr>
                <a:grpSpLocks/>
              </p:cNvGrpSpPr>
              <p:nvPr/>
            </p:nvGrpSpPr>
            <p:grpSpPr bwMode="auto">
              <a:xfrm>
                <a:off x="0" y="0"/>
                <a:ext cx="276" cy="224"/>
                <a:chOff x="0" y="0"/>
                <a:chExt cx="276" cy="224"/>
              </a:xfrm>
            </p:grpSpPr>
            <p:sp>
              <p:nvSpPr>
                <p:cNvPr id="20623" name="AutoShape 273"/>
                <p:cNvSpPr>
                  <a:spLocks/>
                </p:cNvSpPr>
                <p:nvPr/>
              </p:nvSpPr>
              <p:spPr bwMode="auto">
                <a:xfrm>
                  <a:off x="0" y="20"/>
                  <a:ext cx="276" cy="18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5984" y="5780"/>
                        <a:pt x="14953" y="14765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24" name="Rectangle 274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852" name="Group 275"/>
              <p:cNvGrpSpPr>
                <a:grpSpLocks/>
              </p:cNvGrpSpPr>
              <p:nvPr/>
            </p:nvGrpSpPr>
            <p:grpSpPr bwMode="auto">
              <a:xfrm>
                <a:off x="270" y="97"/>
                <a:ext cx="72" cy="224"/>
                <a:chOff x="0" y="0"/>
                <a:chExt cx="72" cy="224"/>
              </a:xfrm>
            </p:grpSpPr>
            <p:sp>
              <p:nvSpPr>
                <p:cNvPr id="20621" name="AutoShape 276"/>
                <p:cNvSpPr>
                  <a:spLocks/>
                </p:cNvSpPr>
                <p:nvPr/>
              </p:nvSpPr>
              <p:spPr bwMode="auto">
                <a:xfrm>
                  <a:off x="0" y="94"/>
                  <a:ext cx="44" cy="3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6988" y="0"/>
                      </a:moveTo>
                      <a:lnTo>
                        <a:pt x="21600" y="21600"/>
                      </a:lnTo>
                      <a:lnTo>
                        <a:pt x="0" y="16567"/>
                      </a:lnTo>
                      <a:lnTo>
                        <a:pt x="6988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22" name="Rectangle 277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53" name="Group 278"/>
            <p:cNvGrpSpPr>
              <a:grpSpLocks/>
            </p:cNvGrpSpPr>
            <p:nvPr/>
          </p:nvGrpSpPr>
          <p:grpSpPr bwMode="auto">
            <a:xfrm>
              <a:off x="535" y="1939"/>
              <a:ext cx="308" cy="228"/>
              <a:chOff x="0" y="0"/>
              <a:chExt cx="307" cy="228"/>
            </a:xfrm>
          </p:grpSpPr>
          <p:grpSp>
            <p:nvGrpSpPr>
              <p:cNvPr id="20854" name="Group 279"/>
              <p:cNvGrpSpPr>
                <a:grpSpLocks/>
              </p:cNvGrpSpPr>
              <p:nvPr/>
            </p:nvGrpSpPr>
            <p:grpSpPr bwMode="auto">
              <a:xfrm>
                <a:off x="0" y="0"/>
                <a:ext cx="307" cy="224"/>
                <a:chOff x="0" y="0"/>
                <a:chExt cx="307" cy="224"/>
              </a:xfrm>
            </p:grpSpPr>
            <p:sp>
              <p:nvSpPr>
                <p:cNvPr id="20617" name="AutoShape 280"/>
                <p:cNvSpPr>
                  <a:spLocks/>
                </p:cNvSpPr>
                <p:nvPr/>
              </p:nvSpPr>
              <p:spPr bwMode="auto">
                <a:xfrm>
                  <a:off x="0" y="31"/>
                  <a:ext cx="307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53" y="21600"/>
                        <a:pt x="10794" y="21600"/>
                      </a:cubicBezTo>
                      <a:cubicBezTo>
                        <a:pt x="4847" y="21600"/>
                        <a:pt x="0" y="16754"/>
                        <a:pt x="0" y="10800"/>
                      </a:cubicBezTo>
                      <a:cubicBezTo>
                        <a:pt x="0" y="4846"/>
                        <a:pt x="4847" y="0"/>
                        <a:pt x="10794" y="0"/>
                      </a:cubicBezTo>
                      <a:cubicBezTo>
                        <a:pt x="16753" y="0"/>
                        <a:pt x="21600" y="4846"/>
                        <a:pt x="21600" y="10800"/>
                      </a:cubicBezTo>
                    </a:path>
                  </a:pathLst>
                </a:custGeom>
                <a:solidFill>
                  <a:srgbClr val="4488AA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18" name="Rectangle 281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855" name="Group 282"/>
              <p:cNvGrpSpPr>
                <a:grpSpLocks/>
              </p:cNvGrpSpPr>
              <p:nvPr/>
            </p:nvGrpSpPr>
            <p:grpSpPr bwMode="auto">
              <a:xfrm>
                <a:off x="64" y="4"/>
                <a:ext cx="182" cy="224"/>
                <a:chOff x="0" y="0"/>
                <a:chExt cx="182" cy="224"/>
              </a:xfrm>
            </p:grpSpPr>
            <p:sp>
              <p:nvSpPr>
                <p:cNvPr id="20615" name="AutoShape 283"/>
                <p:cNvSpPr>
                  <a:spLocks/>
                </p:cNvSpPr>
                <p:nvPr/>
              </p:nvSpPr>
              <p:spPr bwMode="auto">
                <a:xfrm>
                  <a:off x="0" y="90"/>
                  <a:ext cx="182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775" y="6436"/>
                      </a:moveTo>
                      <a:cubicBezTo>
                        <a:pt x="2775" y="5642"/>
                        <a:pt x="2736" y="4849"/>
                        <a:pt x="2698" y="4232"/>
                      </a:cubicBezTo>
                      <a:cubicBezTo>
                        <a:pt x="2659" y="3703"/>
                        <a:pt x="2601" y="3174"/>
                        <a:pt x="2504" y="2821"/>
                      </a:cubicBezTo>
                      <a:cubicBezTo>
                        <a:pt x="2426" y="2380"/>
                        <a:pt x="2290" y="2116"/>
                        <a:pt x="2154" y="1940"/>
                      </a:cubicBezTo>
                      <a:cubicBezTo>
                        <a:pt x="1999" y="1675"/>
                        <a:pt x="1824" y="1675"/>
                        <a:pt x="1611" y="1675"/>
                      </a:cubicBezTo>
                      <a:lnTo>
                        <a:pt x="1281" y="1675"/>
                      </a:lnTo>
                      <a:lnTo>
                        <a:pt x="1281" y="11638"/>
                      </a:lnTo>
                      <a:lnTo>
                        <a:pt x="1630" y="11638"/>
                      </a:lnTo>
                      <a:cubicBezTo>
                        <a:pt x="1844" y="11638"/>
                        <a:pt x="2018" y="11461"/>
                        <a:pt x="2154" y="11197"/>
                      </a:cubicBezTo>
                      <a:cubicBezTo>
                        <a:pt x="2309" y="11020"/>
                        <a:pt x="2426" y="10668"/>
                        <a:pt x="2523" y="10227"/>
                      </a:cubicBezTo>
                      <a:cubicBezTo>
                        <a:pt x="2601" y="9786"/>
                        <a:pt x="2678" y="9257"/>
                        <a:pt x="2717" y="8640"/>
                      </a:cubicBezTo>
                      <a:cubicBezTo>
                        <a:pt x="2736" y="8023"/>
                        <a:pt x="2775" y="7229"/>
                        <a:pt x="2775" y="6436"/>
                      </a:cubicBezTo>
                      <a:close/>
                      <a:moveTo>
                        <a:pt x="1281" y="13048"/>
                      </a:moveTo>
                      <a:lnTo>
                        <a:pt x="1281" y="20013"/>
                      </a:lnTo>
                      <a:lnTo>
                        <a:pt x="1999" y="20366"/>
                      </a:lnTo>
                      <a:lnTo>
                        <a:pt x="1999" y="21247"/>
                      </a:lnTo>
                      <a:lnTo>
                        <a:pt x="39" y="21247"/>
                      </a:lnTo>
                      <a:lnTo>
                        <a:pt x="39" y="20366"/>
                      </a:lnTo>
                      <a:lnTo>
                        <a:pt x="602" y="20013"/>
                      </a:lnTo>
                      <a:lnTo>
                        <a:pt x="602" y="1499"/>
                      </a:lnTo>
                      <a:lnTo>
                        <a:pt x="0" y="1058"/>
                      </a:lnTo>
                      <a:lnTo>
                        <a:pt x="0" y="264"/>
                      </a:lnTo>
                      <a:lnTo>
                        <a:pt x="1766" y="264"/>
                      </a:lnTo>
                      <a:cubicBezTo>
                        <a:pt x="2077" y="264"/>
                        <a:pt x="2348" y="353"/>
                        <a:pt x="2562" y="705"/>
                      </a:cubicBezTo>
                      <a:cubicBezTo>
                        <a:pt x="2775" y="1058"/>
                        <a:pt x="2950" y="1499"/>
                        <a:pt x="3086" y="2028"/>
                      </a:cubicBezTo>
                      <a:cubicBezTo>
                        <a:pt x="3222" y="2557"/>
                        <a:pt x="3319" y="3262"/>
                        <a:pt x="3377" y="3967"/>
                      </a:cubicBezTo>
                      <a:cubicBezTo>
                        <a:pt x="3435" y="4761"/>
                        <a:pt x="3454" y="5554"/>
                        <a:pt x="3454" y="6436"/>
                      </a:cubicBezTo>
                      <a:cubicBezTo>
                        <a:pt x="3454" y="7229"/>
                        <a:pt x="3435" y="8111"/>
                        <a:pt x="3377" y="8904"/>
                      </a:cubicBezTo>
                      <a:cubicBezTo>
                        <a:pt x="3319" y="9698"/>
                        <a:pt x="3222" y="10403"/>
                        <a:pt x="3086" y="11020"/>
                      </a:cubicBezTo>
                      <a:cubicBezTo>
                        <a:pt x="2969" y="11638"/>
                        <a:pt x="2795" y="12078"/>
                        <a:pt x="2581" y="12431"/>
                      </a:cubicBezTo>
                      <a:cubicBezTo>
                        <a:pt x="2387" y="12872"/>
                        <a:pt x="2115" y="13048"/>
                        <a:pt x="1785" y="13048"/>
                      </a:cubicBezTo>
                      <a:lnTo>
                        <a:pt x="1281" y="13048"/>
                      </a:lnTo>
                      <a:close/>
                      <a:moveTo>
                        <a:pt x="4755" y="10668"/>
                      </a:moveTo>
                      <a:cubicBezTo>
                        <a:pt x="4755" y="12167"/>
                        <a:pt x="4774" y="13489"/>
                        <a:pt x="4832" y="14635"/>
                      </a:cubicBezTo>
                      <a:cubicBezTo>
                        <a:pt x="4871" y="15869"/>
                        <a:pt x="4949" y="16839"/>
                        <a:pt x="5065" y="17721"/>
                      </a:cubicBezTo>
                      <a:cubicBezTo>
                        <a:pt x="5201" y="18514"/>
                        <a:pt x="5337" y="19220"/>
                        <a:pt x="5550" y="19572"/>
                      </a:cubicBezTo>
                      <a:cubicBezTo>
                        <a:pt x="5744" y="20101"/>
                        <a:pt x="5997" y="20278"/>
                        <a:pt x="6307" y="20278"/>
                      </a:cubicBezTo>
                      <a:cubicBezTo>
                        <a:pt x="6598" y="20278"/>
                        <a:pt x="6831" y="20101"/>
                        <a:pt x="7045" y="19572"/>
                      </a:cubicBezTo>
                      <a:cubicBezTo>
                        <a:pt x="7239" y="19220"/>
                        <a:pt x="7394" y="18514"/>
                        <a:pt x="7511" y="17721"/>
                      </a:cubicBezTo>
                      <a:cubicBezTo>
                        <a:pt x="7627" y="16839"/>
                        <a:pt x="7724" y="15869"/>
                        <a:pt x="7763" y="14635"/>
                      </a:cubicBezTo>
                      <a:cubicBezTo>
                        <a:pt x="7802" y="13489"/>
                        <a:pt x="7840" y="12167"/>
                        <a:pt x="7840" y="10668"/>
                      </a:cubicBezTo>
                      <a:cubicBezTo>
                        <a:pt x="7840" y="9257"/>
                        <a:pt x="7802" y="7935"/>
                        <a:pt x="7763" y="6789"/>
                      </a:cubicBezTo>
                      <a:cubicBezTo>
                        <a:pt x="7724" y="5642"/>
                        <a:pt x="7627" y="4673"/>
                        <a:pt x="7511" y="3791"/>
                      </a:cubicBezTo>
                      <a:cubicBezTo>
                        <a:pt x="7394" y="2998"/>
                        <a:pt x="7239" y="2292"/>
                        <a:pt x="7045" y="1851"/>
                      </a:cubicBezTo>
                      <a:cubicBezTo>
                        <a:pt x="6831" y="1499"/>
                        <a:pt x="6598" y="1234"/>
                        <a:pt x="6307" y="1234"/>
                      </a:cubicBezTo>
                      <a:cubicBezTo>
                        <a:pt x="5997" y="1234"/>
                        <a:pt x="5744" y="1499"/>
                        <a:pt x="5550" y="1851"/>
                      </a:cubicBezTo>
                      <a:cubicBezTo>
                        <a:pt x="5337" y="2292"/>
                        <a:pt x="5201" y="2998"/>
                        <a:pt x="5065" y="3791"/>
                      </a:cubicBezTo>
                      <a:cubicBezTo>
                        <a:pt x="4949" y="4673"/>
                        <a:pt x="4871" y="5642"/>
                        <a:pt x="4832" y="6789"/>
                      </a:cubicBezTo>
                      <a:cubicBezTo>
                        <a:pt x="4774" y="7935"/>
                        <a:pt x="4755" y="9257"/>
                        <a:pt x="4755" y="10668"/>
                      </a:cubicBezTo>
                      <a:close/>
                      <a:moveTo>
                        <a:pt x="4037" y="10668"/>
                      </a:moveTo>
                      <a:cubicBezTo>
                        <a:pt x="4037" y="8816"/>
                        <a:pt x="4075" y="7229"/>
                        <a:pt x="4192" y="5907"/>
                      </a:cubicBezTo>
                      <a:cubicBezTo>
                        <a:pt x="4270" y="4584"/>
                        <a:pt x="4425" y="3438"/>
                        <a:pt x="4619" y="2557"/>
                      </a:cubicBezTo>
                      <a:cubicBezTo>
                        <a:pt x="4813" y="1675"/>
                        <a:pt x="5046" y="1058"/>
                        <a:pt x="5337" y="617"/>
                      </a:cubicBezTo>
                      <a:cubicBezTo>
                        <a:pt x="5609" y="176"/>
                        <a:pt x="5939" y="0"/>
                        <a:pt x="6307" y="0"/>
                      </a:cubicBezTo>
                      <a:cubicBezTo>
                        <a:pt x="6657" y="0"/>
                        <a:pt x="6967" y="176"/>
                        <a:pt x="7239" y="617"/>
                      </a:cubicBezTo>
                      <a:cubicBezTo>
                        <a:pt x="7530" y="1058"/>
                        <a:pt x="7763" y="1675"/>
                        <a:pt x="7957" y="2557"/>
                      </a:cubicBezTo>
                      <a:cubicBezTo>
                        <a:pt x="8151" y="3438"/>
                        <a:pt x="8287" y="4584"/>
                        <a:pt x="8403" y="5907"/>
                      </a:cubicBezTo>
                      <a:cubicBezTo>
                        <a:pt x="8520" y="7229"/>
                        <a:pt x="8558" y="8816"/>
                        <a:pt x="8558" y="10668"/>
                      </a:cubicBezTo>
                      <a:cubicBezTo>
                        <a:pt x="8558" y="12607"/>
                        <a:pt x="8520" y="14194"/>
                        <a:pt x="8403" y="15605"/>
                      </a:cubicBezTo>
                      <a:cubicBezTo>
                        <a:pt x="8287" y="16927"/>
                        <a:pt x="8151" y="17985"/>
                        <a:pt x="7957" y="18955"/>
                      </a:cubicBezTo>
                      <a:cubicBezTo>
                        <a:pt x="7763" y="19837"/>
                        <a:pt x="7530" y="20454"/>
                        <a:pt x="7239" y="20895"/>
                      </a:cubicBezTo>
                      <a:cubicBezTo>
                        <a:pt x="6967" y="21336"/>
                        <a:pt x="6657" y="21600"/>
                        <a:pt x="6307" y="21600"/>
                      </a:cubicBezTo>
                      <a:cubicBezTo>
                        <a:pt x="5939" y="21600"/>
                        <a:pt x="5628" y="21336"/>
                        <a:pt x="5337" y="20895"/>
                      </a:cubicBezTo>
                      <a:cubicBezTo>
                        <a:pt x="5065" y="20454"/>
                        <a:pt x="4832" y="19837"/>
                        <a:pt x="4638" y="18955"/>
                      </a:cubicBezTo>
                      <a:cubicBezTo>
                        <a:pt x="4444" y="17985"/>
                        <a:pt x="4289" y="16927"/>
                        <a:pt x="4192" y="15605"/>
                      </a:cubicBezTo>
                      <a:cubicBezTo>
                        <a:pt x="4075" y="14194"/>
                        <a:pt x="4037" y="12607"/>
                        <a:pt x="4037" y="10668"/>
                      </a:cubicBezTo>
                      <a:close/>
                      <a:moveTo>
                        <a:pt x="9936" y="21247"/>
                      </a:moveTo>
                      <a:lnTo>
                        <a:pt x="9936" y="20366"/>
                      </a:lnTo>
                      <a:lnTo>
                        <a:pt x="10674" y="20013"/>
                      </a:lnTo>
                      <a:lnTo>
                        <a:pt x="10674" y="1587"/>
                      </a:lnTo>
                      <a:lnTo>
                        <a:pt x="10499" y="1587"/>
                      </a:lnTo>
                      <a:cubicBezTo>
                        <a:pt x="10189" y="1587"/>
                        <a:pt x="9956" y="1587"/>
                        <a:pt x="9742" y="1675"/>
                      </a:cubicBezTo>
                      <a:cubicBezTo>
                        <a:pt x="9529" y="1675"/>
                        <a:pt x="9393" y="1851"/>
                        <a:pt x="9315" y="1851"/>
                      </a:cubicBezTo>
                      <a:lnTo>
                        <a:pt x="9218" y="5202"/>
                      </a:lnTo>
                      <a:lnTo>
                        <a:pt x="8985" y="5202"/>
                      </a:lnTo>
                      <a:lnTo>
                        <a:pt x="8985" y="264"/>
                      </a:lnTo>
                      <a:lnTo>
                        <a:pt x="13061" y="264"/>
                      </a:lnTo>
                      <a:lnTo>
                        <a:pt x="13061" y="5202"/>
                      </a:lnTo>
                      <a:lnTo>
                        <a:pt x="12828" y="5202"/>
                      </a:lnTo>
                      <a:lnTo>
                        <a:pt x="12731" y="1851"/>
                      </a:lnTo>
                      <a:cubicBezTo>
                        <a:pt x="12692" y="1851"/>
                        <a:pt x="12615" y="1851"/>
                        <a:pt x="12537" y="1763"/>
                      </a:cubicBezTo>
                      <a:cubicBezTo>
                        <a:pt x="12459" y="1763"/>
                        <a:pt x="12362" y="1675"/>
                        <a:pt x="12265" y="1675"/>
                      </a:cubicBezTo>
                      <a:cubicBezTo>
                        <a:pt x="12149" y="1675"/>
                        <a:pt x="12032" y="1675"/>
                        <a:pt x="11916" y="1675"/>
                      </a:cubicBezTo>
                      <a:cubicBezTo>
                        <a:pt x="11780" y="1675"/>
                        <a:pt x="11644" y="1587"/>
                        <a:pt x="11508" y="1587"/>
                      </a:cubicBezTo>
                      <a:lnTo>
                        <a:pt x="11334" y="1587"/>
                      </a:lnTo>
                      <a:lnTo>
                        <a:pt x="11334" y="20013"/>
                      </a:lnTo>
                      <a:lnTo>
                        <a:pt x="12091" y="20366"/>
                      </a:lnTo>
                      <a:lnTo>
                        <a:pt x="12091" y="21247"/>
                      </a:lnTo>
                      <a:lnTo>
                        <a:pt x="9936" y="21247"/>
                      </a:lnTo>
                      <a:close/>
                      <a:moveTo>
                        <a:pt x="14652" y="11990"/>
                      </a:moveTo>
                      <a:lnTo>
                        <a:pt x="14652" y="20013"/>
                      </a:lnTo>
                      <a:lnTo>
                        <a:pt x="15351" y="20366"/>
                      </a:lnTo>
                      <a:lnTo>
                        <a:pt x="15351" y="21247"/>
                      </a:lnTo>
                      <a:lnTo>
                        <a:pt x="13430" y="21247"/>
                      </a:lnTo>
                      <a:lnTo>
                        <a:pt x="13430" y="20366"/>
                      </a:lnTo>
                      <a:lnTo>
                        <a:pt x="13973" y="20013"/>
                      </a:lnTo>
                      <a:lnTo>
                        <a:pt x="13973" y="1499"/>
                      </a:lnTo>
                      <a:lnTo>
                        <a:pt x="13391" y="1058"/>
                      </a:lnTo>
                      <a:lnTo>
                        <a:pt x="13391" y="264"/>
                      </a:lnTo>
                      <a:lnTo>
                        <a:pt x="15390" y="264"/>
                      </a:lnTo>
                      <a:cubicBezTo>
                        <a:pt x="15700" y="264"/>
                        <a:pt x="15972" y="353"/>
                        <a:pt x="16185" y="617"/>
                      </a:cubicBezTo>
                      <a:cubicBezTo>
                        <a:pt x="16418" y="882"/>
                        <a:pt x="16593" y="1234"/>
                        <a:pt x="16709" y="1763"/>
                      </a:cubicBezTo>
                      <a:cubicBezTo>
                        <a:pt x="16845" y="2292"/>
                        <a:pt x="16942" y="2821"/>
                        <a:pt x="17001" y="3438"/>
                      </a:cubicBezTo>
                      <a:cubicBezTo>
                        <a:pt x="17059" y="4232"/>
                        <a:pt x="17078" y="4937"/>
                        <a:pt x="17078" y="5819"/>
                      </a:cubicBezTo>
                      <a:cubicBezTo>
                        <a:pt x="17078" y="6612"/>
                        <a:pt x="17059" y="7406"/>
                        <a:pt x="17001" y="8023"/>
                      </a:cubicBezTo>
                      <a:cubicBezTo>
                        <a:pt x="16942" y="8640"/>
                        <a:pt x="16884" y="9169"/>
                        <a:pt x="16806" y="9610"/>
                      </a:cubicBezTo>
                      <a:cubicBezTo>
                        <a:pt x="16709" y="10139"/>
                        <a:pt x="16612" y="10580"/>
                        <a:pt x="16496" y="10844"/>
                      </a:cubicBezTo>
                      <a:cubicBezTo>
                        <a:pt x="16380" y="11197"/>
                        <a:pt x="16263" y="11461"/>
                        <a:pt x="16147" y="11638"/>
                      </a:cubicBezTo>
                      <a:lnTo>
                        <a:pt x="17389" y="20013"/>
                      </a:lnTo>
                      <a:lnTo>
                        <a:pt x="17893" y="20366"/>
                      </a:lnTo>
                      <a:lnTo>
                        <a:pt x="17893" y="21247"/>
                      </a:lnTo>
                      <a:lnTo>
                        <a:pt x="16787" y="21247"/>
                      </a:lnTo>
                      <a:lnTo>
                        <a:pt x="15487" y="11990"/>
                      </a:lnTo>
                      <a:lnTo>
                        <a:pt x="14652" y="11990"/>
                      </a:lnTo>
                      <a:close/>
                      <a:moveTo>
                        <a:pt x="16399" y="6083"/>
                      </a:moveTo>
                      <a:cubicBezTo>
                        <a:pt x="16399" y="5290"/>
                        <a:pt x="16360" y="4496"/>
                        <a:pt x="16321" y="3967"/>
                      </a:cubicBezTo>
                      <a:cubicBezTo>
                        <a:pt x="16282" y="3438"/>
                        <a:pt x="16224" y="2909"/>
                        <a:pt x="16127" y="2645"/>
                      </a:cubicBezTo>
                      <a:cubicBezTo>
                        <a:pt x="16030" y="2292"/>
                        <a:pt x="15914" y="2028"/>
                        <a:pt x="15758" y="1851"/>
                      </a:cubicBezTo>
                      <a:cubicBezTo>
                        <a:pt x="15623" y="1675"/>
                        <a:pt x="15429" y="1675"/>
                        <a:pt x="15235" y="1675"/>
                      </a:cubicBezTo>
                      <a:lnTo>
                        <a:pt x="14652" y="1675"/>
                      </a:lnTo>
                      <a:lnTo>
                        <a:pt x="14652" y="10668"/>
                      </a:lnTo>
                      <a:lnTo>
                        <a:pt x="15254" y="10668"/>
                      </a:lnTo>
                      <a:cubicBezTo>
                        <a:pt x="15467" y="10668"/>
                        <a:pt x="15642" y="10491"/>
                        <a:pt x="15797" y="10403"/>
                      </a:cubicBezTo>
                      <a:cubicBezTo>
                        <a:pt x="15933" y="10227"/>
                        <a:pt x="16050" y="9874"/>
                        <a:pt x="16147" y="9522"/>
                      </a:cubicBezTo>
                      <a:cubicBezTo>
                        <a:pt x="16224" y="9169"/>
                        <a:pt x="16302" y="8640"/>
                        <a:pt x="16341" y="8111"/>
                      </a:cubicBezTo>
                      <a:cubicBezTo>
                        <a:pt x="16380" y="7582"/>
                        <a:pt x="16399" y="6877"/>
                        <a:pt x="16399" y="6083"/>
                      </a:cubicBezTo>
                      <a:close/>
                      <a:moveTo>
                        <a:pt x="19368" y="11814"/>
                      </a:moveTo>
                      <a:lnTo>
                        <a:pt x="19368" y="20013"/>
                      </a:lnTo>
                      <a:lnTo>
                        <a:pt x="20144" y="20366"/>
                      </a:lnTo>
                      <a:lnTo>
                        <a:pt x="20144" y="21247"/>
                      </a:lnTo>
                      <a:lnTo>
                        <a:pt x="18165" y="21247"/>
                      </a:lnTo>
                      <a:lnTo>
                        <a:pt x="18165" y="20366"/>
                      </a:lnTo>
                      <a:lnTo>
                        <a:pt x="18708" y="20013"/>
                      </a:lnTo>
                      <a:lnTo>
                        <a:pt x="18708" y="1499"/>
                      </a:lnTo>
                      <a:lnTo>
                        <a:pt x="18107" y="1058"/>
                      </a:lnTo>
                      <a:lnTo>
                        <a:pt x="18107" y="264"/>
                      </a:lnTo>
                      <a:lnTo>
                        <a:pt x="21600" y="264"/>
                      </a:lnTo>
                      <a:lnTo>
                        <a:pt x="21600" y="5290"/>
                      </a:lnTo>
                      <a:lnTo>
                        <a:pt x="21348" y="5290"/>
                      </a:lnTo>
                      <a:lnTo>
                        <a:pt x="21251" y="1851"/>
                      </a:lnTo>
                      <a:cubicBezTo>
                        <a:pt x="21173" y="1851"/>
                        <a:pt x="21076" y="1763"/>
                        <a:pt x="20979" y="1763"/>
                      </a:cubicBezTo>
                      <a:cubicBezTo>
                        <a:pt x="20863" y="1675"/>
                        <a:pt x="20766" y="1675"/>
                        <a:pt x="20649" y="1675"/>
                      </a:cubicBezTo>
                      <a:cubicBezTo>
                        <a:pt x="20552" y="1675"/>
                        <a:pt x="20455" y="1675"/>
                        <a:pt x="20358" y="1675"/>
                      </a:cubicBezTo>
                      <a:cubicBezTo>
                        <a:pt x="20242" y="1675"/>
                        <a:pt x="20183" y="1675"/>
                        <a:pt x="20125" y="1675"/>
                      </a:cubicBezTo>
                      <a:lnTo>
                        <a:pt x="19368" y="1675"/>
                      </a:lnTo>
                      <a:lnTo>
                        <a:pt x="19368" y="10403"/>
                      </a:lnTo>
                      <a:lnTo>
                        <a:pt x="20727" y="10403"/>
                      </a:lnTo>
                      <a:lnTo>
                        <a:pt x="20843" y="7847"/>
                      </a:lnTo>
                      <a:lnTo>
                        <a:pt x="21057" y="7847"/>
                      </a:lnTo>
                      <a:lnTo>
                        <a:pt x="21057" y="14371"/>
                      </a:lnTo>
                      <a:lnTo>
                        <a:pt x="20843" y="14371"/>
                      </a:lnTo>
                      <a:lnTo>
                        <a:pt x="20727" y="11814"/>
                      </a:lnTo>
                      <a:lnTo>
                        <a:pt x="19368" y="11814"/>
                      </a:lnTo>
                      <a:close/>
                      <a:moveTo>
                        <a:pt x="19368" y="11814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16" name="Rectangle 284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56" name="Group 285"/>
            <p:cNvGrpSpPr>
              <a:grpSpLocks/>
            </p:cNvGrpSpPr>
            <p:nvPr/>
          </p:nvGrpSpPr>
          <p:grpSpPr bwMode="auto">
            <a:xfrm>
              <a:off x="651" y="1755"/>
              <a:ext cx="74" cy="304"/>
              <a:chOff x="0" y="0"/>
              <a:chExt cx="74" cy="304"/>
            </a:xfrm>
          </p:grpSpPr>
          <p:grpSp>
            <p:nvGrpSpPr>
              <p:cNvPr id="20857" name="Group 286"/>
              <p:cNvGrpSpPr>
                <a:grpSpLocks/>
              </p:cNvGrpSpPr>
              <p:nvPr/>
            </p:nvGrpSpPr>
            <p:grpSpPr bwMode="auto">
              <a:xfrm>
                <a:off x="0" y="0"/>
                <a:ext cx="72" cy="224"/>
                <a:chOff x="0" y="0"/>
                <a:chExt cx="72" cy="224"/>
              </a:xfrm>
            </p:grpSpPr>
            <p:sp>
              <p:nvSpPr>
                <p:cNvPr id="20611" name="AutoShape 287"/>
                <p:cNvSpPr>
                  <a:spLocks/>
                </p:cNvSpPr>
                <p:nvPr/>
              </p:nvSpPr>
              <p:spPr bwMode="auto">
                <a:xfrm>
                  <a:off x="0" y="53"/>
                  <a:ext cx="16" cy="11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5400" y="6646"/>
                        <a:pt x="16200" y="14091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12" name="Rectangle 288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858" name="Group 289"/>
              <p:cNvGrpSpPr>
                <a:grpSpLocks/>
              </p:cNvGrpSpPr>
              <p:nvPr/>
            </p:nvGrpSpPr>
            <p:grpSpPr bwMode="auto">
              <a:xfrm>
                <a:off x="2" y="80"/>
                <a:ext cx="72" cy="224"/>
                <a:chOff x="0" y="0"/>
                <a:chExt cx="72" cy="224"/>
              </a:xfrm>
            </p:grpSpPr>
            <p:sp>
              <p:nvSpPr>
                <p:cNvPr id="20609" name="AutoShape 290"/>
                <p:cNvSpPr>
                  <a:spLocks/>
                </p:cNvSpPr>
                <p:nvPr/>
              </p:nvSpPr>
              <p:spPr bwMode="auto">
                <a:xfrm>
                  <a:off x="0" y="88"/>
                  <a:ext cx="29" cy="4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16894" y="21600"/>
                      </a:lnTo>
                      <a:lnTo>
                        <a:pt x="0" y="2848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10" name="Rectangle 291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59" name="Group 292"/>
            <p:cNvGrpSpPr>
              <a:grpSpLocks/>
            </p:cNvGrpSpPr>
            <p:nvPr/>
          </p:nvGrpSpPr>
          <p:grpSpPr bwMode="auto">
            <a:xfrm>
              <a:off x="866" y="2263"/>
              <a:ext cx="282" cy="228"/>
              <a:chOff x="0" y="0"/>
              <a:chExt cx="282" cy="228"/>
            </a:xfrm>
          </p:grpSpPr>
          <p:grpSp>
            <p:nvGrpSpPr>
              <p:cNvPr id="20860" name="Group 293"/>
              <p:cNvGrpSpPr>
                <a:grpSpLocks/>
              </p:cNvGrpSpPr>
              <p:nvPr/>
            </p:nvGrpSpPr>
            <p:grpSpPr bwMode="auto">
              <a:xfrm>
                <a:off x="0" y="0"/>
                <a:ext cx="282" cy="224"/>
                <a:chOff x="0" y="0"/>
                <a:chExt cx="282" cy="224"/>
              </a:xfrm>
            </p:grpSpPr>
            <p:sp>
              <p:nvSpPr>
                <p:cNvPr id="20605" name="AutoShape 294"/>
                <p:cNvSpPr>
                  <a:spLocks/>
                </p:cNvSpPr>
                <p:nvPr/>
              </p:nvSpPr>
              <p:spPr bwMode="auto">
                <a:xfrm>
                  <a:off x="0" y="31"/>
                  <a:ext cx="282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63" y="21600"/>
                        <a:pt x="10800" y="21600"/>
                      </a:cubicBezTo>
                      <a:cubicBezTo>
                        <a:pt x="4838" y="21600"/>
                        <a:pt x="0" y="16754"/>
                        <a:pt x="0" y="10800"/>
                      </a:cubicBezTo>
                      <a:cubicBezTo>
                        <a:pt x="0" y="4823"/>
                        <a:pt x="4838" y="0"/>
                        <a:pt x="10800" y="0"/>
                      </a:cubicBezTo>
                      <a:cubicBezTo>
                        <a:pt x="16763" y="0"/>
                        <a:pt x="21600" y="4823"/>
                        <a:pt x="21600" y="10800"/>
                      </a:cubicBezTo>
                    </a:path>
                  </a:pathLst>
                </a:custGeom>
                <a:solidFill>
                  <a:srgbClr val="CC99E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06" name="Rectangle 295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861" name="Group 296"/>
              <p:cNvGrpSpPr>
                <a:grpSpLocks/>
              </p:cNvGrpSpPr>
              <p:nvPr/>
            </p:nvGrpSpPr>
            <p:grpSpPr bwMode="auto">
              <a:xfrm>
                <a:off x="63" y="4"/>
                <a:ext cx="160" cy="224"/>
                <a:chOff x="0" y="0"/>
                <a:chExt cx="159" cy="224"/>
              </a:xfrm>
            </p:grpSpPr>
            <p:sp>
              <p:nvSpPr>
                <p:cNvPr id="20603" name="AutoShape 297"/>
                <p:cNvSpPr>
                  <a:spLocks/>
                </p:cNvSpPr>
                <p:nvPr/>
              </p:nvSpPr>
              <p:spPr bwMode="auto">
                <a:xfrm>
                  <a:off x="0" y="90"/>
                  <a:ext cx="159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4" y="21334"/>
                      </a:moveTo>
                      <a:lnTo>
                        <a:pt x="1084" y="20449"/>
                      </a:lnTo>
                      <a:lnTo>
                        <a:pt x="1925" y="20007"/>
                      </a:lnTo>
                      <a:lnTo>
                        <a:pt x="1925" y="1593"/>
                      </a:lnTo>
                      <a:lnTo>
                        <a:pt x="1726" y="1593"/>
                      </a:lnTo>
                      <a:cubicBezTo>
                        <a:pt x="1372" y="1593"/>
                        <a:pt x="1107" y="1593"/>
                        <a:pt x="841" y="1593"/>
                      </a:cubicBezTo>
                      <a:cubicBezTo>
                        <a:pt x="620" y="1682"/>
                        <a:pt x="443" y="1770"/>
                        <a:pt x="354" y="1859"/>
                      </a:cubicBezTo>
                      <a:lnTo>
                        <a:pt x="243" y="5134"/>
                      </a:lnTo>
                      <a:lnTo>
                        <a:pt x="0" y="5134"/>
                      </a:lnTo>
                      <a:lnTo>
                        <a:pt x="0" y="177"/>
                      </a:lnTo>
                      <a:lnTo>
                        <a:pt x="4625" y="177"/>
                      </a:lnTo>
                      <a:lnTo>
                        <a:pt x="4625" y="5134"/>
                      </a:lnTo>
                      <a:lnTo>
                        <a:pt x="4360" y="5134"/>
                      </a:lnTo>
                      <a:lnTo>
                        <a:pt x="4271" y="1859"/>
                      </a:lnTo>
                      <a:cubicBezTo>
                        <a:pt x="4227" y="1770"/>
                        <a:pt x="4139" y="1770"/>
                        <a:pt x="4050" y="1770"/>
                      </a:cubicBezTo>
                      <a:cubicBezTo>
                        <a:pt x="3961" y="1770"/>
                        <a:pt x="3851" y="1682"/>
                        <a:pt x="3718" y="1682"/>
                      </a:cubicBezTo>
                      <a:cubicBezTo>
                        <a:pt x="3607" y="1593"/>
                        <a:pt x="3475" y="1593"/>
                        <a:pt x="3320" y="1593"/>
                      </a:cubicBezTo>
                      <a:cubicBezTo>
                        <a:pt x="3165" y="1593"/>
                        <a:pt x="3032" y="1593"/>
                        <a:pt x="2877" y="1593"/>
                      </a:cubicBezTo>
                      <a:lnTo>
                        <a:pt x="2678" y="1593"/>
                      </a:lnTo>
                      <a:lnTo>
                        <a:pt x="2678" y="20007"/>
                      </a:lnTo>
                      <a:lnTo>
                        <a:pt x="3519" y="20449"/>
                      </a:lnTo>
                      <a:lnTo>
                        <a:pt x="3519" y="21334"/>
                      </a:lnTo>
                      <a:lnTo>
                        <a:pt x="1084" y="21334"/>
                      </a:lnTo>
                      <a:close/>
                      <a:moveTo>
                        <a:pt x="6440" y="12039"/>
                      </a:moveTo>
                      <a:lnTo>
                        <a:pt x="6440" y="20007"/>
                      </a:lnTo>
                      <a:lnTo>
                        <a:pt x="7237" y="20449"/>
                      </a:lnTo>
                      <a:lnTo>
                        <a:pt x="7237" y="21334"/>
                      </a:lnTo>
                      <a:lnTo>
                        <a:pt x="5068" y="21334"/>
                      </a:lnTo>
                      <a:lnTo>
                        <a:pt x="5068" y="20449"/>
                      </a:lnTo>
                      <a:lnTo>
                        <a:pt x="5688" y="20007"/>
                      </a:lnTo>
                      <a:lnTo>
                        <a:pt x="5688" y="1416"/>
                      </a:lnTo>
                      <a:lnTo>
                        <a:pt x="5024" y="974"/>
                      </a:lnTo>
                      <a:lnTo>
                        <a:pt x="5024" y="177"/>
                      </a:lnTo>
                      <a:lnTo>
                        <a:pt x="7281" y="177"/>
                      </a:lnTo>
                      <a:cubicBezTo>
                        <a:pt x="7657" y="177"/>
                        <a:pt x="7967" y="354"/>
                        <a:pt x="8211" y="531"/>
                      </a:cubicBezTo>
                      <a:cubicBezTo>
                        <a:pt x="8454" y="885"/>
                        <a:pt x="8653" y="1239"/>
                        <a:pt x="8808" y="1770"/>
                      </a:cubicBezTo>
                      <a:cubicBezTo>
                        <a:pt x="8963" y="2213"/>
                        <a:pt x="9074" y="2744"/>
                        <a:pt x="9140" y="3452"/>
                      </a:cubicBezTo>
                      <a:cubicBezTo>
                        <a:pt x="9207" y="4161"/>
                        <a:pt x="9229" y="4957"/>
                        <a:pt x="9229" y="5843"/>
                      </a:cubicBezTo>
                      <a:cubicBezTo>
                        <a:pt x="9229" y="6639"/>
                        <a:pt x="9207" y="7348"/>
                        <a:pt x="9140" y="7967"/>
                      </a:cubicBezTo>
                      <a:cubicBezTo>
                        <a:pt x="9074" y="8587"/>
                        <a:pt x="9007" y="9118"/>
                        <a:pt x="8897" y="9649"/>
                      </a:cubicBezTo>
                      <a:cubicBezTo>
                        <a:pt x="8786" y="10180"/>
                        <a:pt x="8698" y="10534"/>
                        <a:pt x="8543" y="10889"/>
                      </a:cubicBezTo>
                      <a:cubicBezTo>
                        <a:pt x="8432" y="11154"/>
                        <a:pt x="8299" y="11420"/>
                        <a:pt x="8144" y="11597"/>
                      </a:cubicBezTo>
                      <a:lnTo>
                        <a:pt x="9583" y="20007"/>
                      </a:lnTo>
                      <a:lnTo>
                        <a:pt x="10158" y="20449"/>
                      </a:lnTo>
                      <a:lnTo>
                        <a:pt x="10158" y="21334"/>
                      </a:lnTo>
                      <a:lnTo>
                        <a:pt x="8897" y="21334"/>
                      </a:lnTo>
                      <a:lnTo>
                        <a:pt x="7392" y="12039"/>
                      </a:lnTo>
                      <a:lnTo>
                        <a:pt x="6440" y="12039"/>
                      </a:lnTo>
                      <a:close/>
                      <a:moveTo>
                        <a:pt x="8454" y="6020"/>
                      </a:moveTo>
                      <a:cubicBezTo>
                        <a:pt x="8454" y="5223"/>
                        <a:pt x="8410" y="4515"/>
                        <a:pt x="8366" y="3984"/>
                      </a:cubicBezTo>
                      <a:cubicBezTo>
                        <a:pt x="8321" y="3364"/>
                        <a:pt x="8233" y="2921"/>
                        <a:pt x="8144" y="2567"/>
                      </a:cubicBezTo>
                      <a:cubicBezTo>
                        <a:pt x="8034" y="2213"/>
                        <a:pt x="7901" y="1948"/>
                        <a:pt x="7724" y="1859"/>
                      </a:cubicBezTo>
                      <a:cubicBezTo>
                        <a:pt x="7547" y="1682"/>
                        <a:pt x="7348" y="1593"/>
                        <a:pt x="7126" y="1593"/>
                      </a:cubicBezTo>
                      <a:lnTo>
                        <a:pt x="6440" y="1593"/>
                      </a:lnTo>
                      <a:lnTo>
                        <a:pt x="6440" y="10623"/>
                      </a:lnTo>
                      <a:lnTo>
                        <a:pt x="7148" y="10623"/>
                      </a:lnTo>
                      <a:cubicBezTo>
                        <a:pt x="7392" y="10623"/>
                        <a:pt x="7591" y="10534"/>
                        <a:pt x="7746" y="10357"/>
                      </a:cubicBezTo>
                      <a:cubicBezTo>
                        <a:pt x="7923" y="10180"/>
                        <a:pt x="8056" y="9915"/>
                        <a:pt x="8144" y="9561"/>
                      </a:cubicBezTo>
                      <a:cubicBezTo>
                        <a:pt x="8255" y="9118"/>
                        <a:pt x="8343" y="8675"/>
                        <a:pt x="8388" y="8144"/>
                      </a:cubicBezTo>
                      <a:cubicBezTo>
                        <a:pt x="8432" y="7525"/>
                        <a:pt x="8454" y="6816"/>
                        <a:pt x="8454" y="6020"/>
                      </a:cubicBezTo>
                      <a:close/>
                      <a:moveTo>
                        <a:pt x="10711" y="15580"/>
                      </a:moveTo>
                      <a:lnTo>
                        <a:pt x="10955" y="15580"/>
                      </a:lnTo>
                      <a:lnTo>
                        <a:pt x="11110" y="18413"/>
                      </a:lnTo>
                      <a:cubicBezTo>
                        <a:pt x="11154" y="18767"/>
                        <a:pt x="11220" y="18944"/>
                        <a:pt x="11309" y="19121"/>
                      </a:cubicBezTo>
                      <a:cubicBezTo>
                        <a:pt x="11420" y="19387"/>
                        <a:pt x="11508" y="19564"/>
                        <a:pt x="11619" y="19741"/>
                      </a:cubicBezTo>
                      <a:cubicBezTo>
                        <a:pt x="11707" y="19918"/>
                        <a:pt x="11840" y="20095"/>
                        <a:pt x="11973" y="20184"/>
                      </a:cubicBezTo>
                      <a:cubicBezTo>
                        <a:pt x="12084" y="20272"/>
                        <a:pt x="12194" y="20361"/>
                        <a:pt x="12327" y="20361"/>
                      </a:cubicBezTo>
                      <a:cubicBezTo>
                        <a:pt x="12526" y="20361"/>
                        <a:pt x="12681" y="20184"/>
                        <a:pt x="12836" y="20007"/>
                      </a:cubicBezTo>
                      <a:cubicBezTo>
                        <a:pt x="12969" y="19741"/>
                        <a:pt x="13102" y="19475"/>
                        <a:pt x="13190" y="19121"/>
                      </a:cubicBezTo>
                      <a:cubicBezTo>
                        <a:pt x="13301" y="18767"/>
                        <a:pt x="13367" y="18325"/>
                        <a:pt x="13411" y="17793"/>
                      </a:cubicBezTo>
                      <a:cubicBezTo>
                        <a:pt x="13456" y="17262"/>
                        <a:pt x="13478" y="16731"/>
                        <a:pt x="13478" y="16111"/>
                      </a:cubicBezTo>
                      <a:cubicBezTo>
                        <a:pt x="13478" y="15403"/>
                        <a:pt x="13434" y="14784"/>
                        <a:pt x="13367" y="14252"/>
                      </a:cubicBezTo>
                      <a:cubicBezTo>
                        <a:pt x="13279" y="13721"/>
                        <a:pt x="13168" y="13367"/>
                        <a:pt x="13057" y="12925"/>
                      </a:cubicBezTo>
                      <a:cubicBezTo>
                        <a:pt x="12925" y="12659"/>
                        <a:pt x="12770" y="12393"/>
                        <a:pt x="12615" y="12128"/>
                      </a:cubicBezTo>
                      <a:cubicBezTo>
                        <a:pt x="12438" y="11862"/>
                        <a:pt x="12261" y="11597"/>
                        <a:pt x="12084" y="11331"/>
                      </a:cubicBezTo>
                      <a:cubicBezTo>
                        <a:pt x="11907" y="11154"/>
                        <a:pt x="11752" y="10889"/>
                        <a:pt x="11575" y="10534"/>
                      </a:cubicBezTo>
                      <a:cubicBezTo>
                        <a:pt x="11420" y="10357"/>
                        <a:pt x="11265" y="9915"/>
                        <a:pt x="11132" y="9472"/>
                      </a:cubicBezTo>
                      <a:cubicBezTo>
                        <a:pt x="10999" y="9030"/>
                        <a:pt x="10911" y="8498"/>
                        <a:pt x="10822" y="7790"/>
                      </a:cubicBezTo>
                      <a:cubicBezTo>
                        <a:pt x="10756" y="7170"/>
                        <a:pt x="10711" y="6374"/>
                        <a:pt x="10711" y="5400"/>
                      </a:cubicBezTo>
                      <a:cubicBezTo>
                        <a:pt x="10711" y="4515"/>
                        <a:pt x="10756" y="3718"/>
                        <a:pt x="10822" y="3187"/>
                      </a:cubicBezTo>
                      <a:cubicBezTo>
                        <a:pt x="10911" y="2479"/>
                        <a:pt x="11021" y="1859"/>
                        <a:pt x="11176" y="1416"/>
                      </a:cubicBezTo>
                      <a:cubicBezTo>
                        <a:pt x="11309" y="974"/>
                        <a:pt x="11508" y="531"/>
                        <a:pt x="11730" y="354"/>
                      </a:cubicBezTo>
                      <a:cubicBezTo>
                        <a:pt x="11951" y="89"/>
                        <a:pt x="12216" y="0"/>
                        <a:pt x="12482" y="0"/>
                      </a:cubicBezTo>
                      <a:cubicBezTo>
                        <a:pt x="12748" y="0"/>
                        <a:pt x="12991" y="0"/>
                        <a:pt x="13234" y="177"/>
                      </a:cubicBezTo>
                      <a:cubicBezTo>
                        <a:pt x="13478" y="354"/>
                        <a:pt x="13677" y="443"/>
                        <a:pt x="13876" y="620"/>
                      </a:cubicBezTo>
                      <a:lnTo>
                        <a:pt x="13876" y="5046"/>
                      </a:lnTo>
                      <a:lnTo>
                        <a:pt x="13633" y="5046"/>
                      </a:lnTo>
                      <a:lnTo>
                        <a:pt x="13478" y="2479"/>
                      </a:lnTo>
                      <a:cubicBezTo>
                        <a:pt x="13367" y="2125"/>
                        <a:pt x="13212" y="1859"/>
                        <a:pt x="13057" y="1593"/>
                      </a:cubicBezTo>
                      <a:cubicBezTo>
                        <a:pt x="12880" y="1328"/>
                        <a:pt x="12703" y="1328"/>
                        <a:pt x="12482" y="1328"/>
                      </a:cubicBezTo>
                      <a:cubicBezTo>
                        <a:pt x="12305" y="1328"/>
                        <a:pt x="12128" y="1328"/>
                        <a:pt x="11995" y="1593"/>
                      </a:cubicBezTo>
                      <a:cubicBezTo>
                        <a:pt x="11862" y="1682"/>
                        <a:pt x="11730" y="1948"/>
                        <a:pt x="11641" y="2213"/>
                      </a:cubicBezTo>
                      <a:cubicBezTo>
                        <a:pt x="11552" y="2567"/>
                        <a:pt x="11486" y="2833"/>
                        <a:pt x="11442" y="3275"/>
                      </a:cubicBezTo>
                      <a:cubicBezTo>
                        <a:pt x="11398" y="3630"/>
                        <a:pt x="11353" y="4072"/>
                        <a:pt x="11353" y="4515"/>
                      </a:cubicBezTo>
                      <a:cubicBezTo>
                        <a:pt x="11353" y="5134"/>
                        <a:pt x="11420" y="5754"/>
                        <a:pt x="11486" y="6197"/>
                      </a:cubicBezTo>
                      <a:cubicBezTo>
                        <a:pt x="11552" y="6639"/>
                        <a:pt x="11663" y="6993"/>
                        <a:pt x="11818" y="7348"/>
                      </a:cubicBezTo>
                      <a:cubicBezTo>
                        <a:pt x="11929" y="7702"/>
                        <a:pt x="12084" y="7967"/>
                        <a:pt x="12239" y="8144"/>
                      </a:cubicBezTo>
                      <a:cubicBezTo>
                        <a:pt x="12416" y="8410"/>
                        <a:pt x="12593" y="8675"/>
                        <a:pt x="12770" y="8941"/>
                      </a:cubicBezTo>
                      <a:cubicBezTo>
                        <a:pt x="12925" y="9118"/>
                        <a:pt x="13102" y="9384"/>
                        <a:pt x="13279" y="9738"/>
                      </a:cubicBezTo>
                      <a:cubicBezTo>
                        <a:pt x="13434" y="10003"/>
                        <a:pt x="13589" y="10446"/>
                        <a:pt x="13721" y="10977"/>
                      </a:cubicBezTo>
                      <a:cubicBezTo>
                        <a:pt x="13854" y="11331"/>
                        <a:pt x="13943" y="11951"/>
                        <a:pt x="14031" y="12659"/>
                      </a:cubicBezTo>
                      <a:cubicBezTo>
                        <a:pt x="14120" y="13367"/>
                        <a:pt x="14164" y="14164"/>
                        <a:pt x="14164" y="15138"/>
                      </a:cubicBezTo>
                      <a:cubicBezTo>
                        <a:pt x="14164" y="16200"/>
                        <a:pt x="14120" y="17085"/>
                        <a:pt x="14031" y="17793"/>
                      </a:cubicBezTo>
                      <a:cubicBezTo>
                        <a:pt x="13965" y="18590"/>
                        <a:pt x="13854" y="19298"/>
                        <a:pt x="13699" y="19918"/>
                      </a:cubicBezTo>
                      <a:cubicBezTo>
                        <a:pt x="13544" y="20449"/>
                        <a:pt x="13367" y="20892"/>
                        <a:pt x="13124" y="21157"/>
                      </a:cubicBezTo>
                      <a:cubicBezTo>
                        <a:pt x="12902" y="21423"/>
                        <a:pt x="12637" y="21600"/>
                        <a:pt x="12327" y="21600"/>
                      </a:cubicBezTo>
                      <a:cubicBezTo>
                        <a:pt x="12172" y="21600"/>
                        <a:pt x="12017" y="21600"/>
                        <a:pt x="11862" y="21511"/>
                      </a:cubicBezTo>
                      <a:cubicBezTo>
                        <a:pt x="11707" y="21423"/>
                        <a:pt x="11552" y="21334"/>
                        <a:pt x="11420" y="21246"/>
                      </a:cubicBezTo>
                      <a:cubicBezTo>
                        <a:pt x="11265" y="21157"/>
                        <a:pt x="11132" y="20980"/>
                        <a:pt x="11021" y="20892"/>
                      </a:cubicBezTo>
                      <a:cubicBezTo>
                        <a:pt x="10911" y="20803"/>
                        <a:pt x="10800" y="20626"/>
                        <a:pt x="10711" y="20538"/>
                      </a:cubicBezTo>
                      <a:lnTo>
                        <a:pt x="10711" y="15580"/>
                      </a:lnTo>
                      <a:close/>
                      <a:moveTo>
                        <a:pt x="18059" y="21334"/>
                      </a:moveTo>
                      <a:lnTo>
                        <a:pt x="17904" y="21334"/>
                      </a:lnTo>
                      <a:lnTo>
                        <a:pt x="15979" y="3187"/>
                      </a:lnTo>
                      <a:lnTo>
                        <a:pt x="15979" y="20007"/>
                      </a:lnTo>
                      <a:lnTo>
                        <a:pt x="16687" y="20449"/>
                      </a:lnTo>
                      <a:lnTo>
                        <a:pt x="16687" y="21334"/>
                      </a:lnTo>
                      <a:lnTo>
                        <a:pt x="14894" y="21334"/>
                      </a:lnTo>
                      <a:lnTo>
                        <a:pt x="14894" y="20449"/>
                      </a:lnTo>
                      <a:lnTo>
                        <a:pt x="15580" y="20007"/>
                      </a:lnTo>
                      <a:lnTo>
                        <a:pt x="15580" y="1416"/>
                      </a:lnTo>
                      <a:lnTo>
                        <a:pt x="14894" y="974"/>
                      </a:lnTo>
                      <a:lnTo>
                        <a:pt x="14894" y="177"/>
                      </a:lnTo>
                      <a:lnTo>
                        <a:pt x="16488" y="177"/>
                      </a:lnTo>
                      <a:lnTo>
                        <a:pt x="18214" y="16200"/>
                      </a:lnTo>
                      <a:lnTo>
                        <a:pt x="20073" y="177"/>
                      </a:lnTo>
                      <a:lnTo>
                        <a:pt x="21600" y="177"/>
                      </a:lnTo>
                      <a:lnTo>
                        <a:pt x="21600" y="974"/>
                      </a:lnTo>
                      <a:lnTo>
                        <a:pt x="20914" y="1416"/>
                      </a:lnTo>
                      <a:lnTo>
                        <a:pt x="20914" y="20007"/>
                      </a:lnTo>
                      <a:lnTo>
                        <a:pt x="21600" y="20449"/>
                      </a:lnTo>
                      <a:lnTo>
                        <a:pt x="21600" y="21334"/>
                      </a:lnTo>
                      <a:lnTo>
                        <a:pt x="19453" y="21334"/>
                      </a:lnTo>
                      <a:lnTo>
                        <a:pt x="19453" y="20449"/>
                      </a:lnTo>
                      <a:lnTo>
                        <a:pt x="20161" y="20007"/>
                      </a:lnTo>
                      <a:lnTo>
                        <a:pt x="20161" y="3187"/>
                      </a:lnTo>
                      <a:lnTo>
                        <a:pt x="18059" y="21334"/>
                      </a:lnTo>
                      <a:close/>
                      <a:moveTo>
                        <a:pt x="18059" y="21334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04" name="Rectangle 298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62" name="Group 299"/>
            <p:cNvGrpSpPr>
              <a:grpSpLocks/>
            </p:cNvGrpSpPr>
            <p:nvPr/>
          </p:nvGrpSpPr>
          <p:grpSpPr bwMode="auto">
            <a:xfrm>
              <a:off x="761" y="2085"/>
              <a:ext cx="209" cy="308"/>
              <a:chOff x="0" y="0"/>
              <a:chExt cx="208" cy="307"/>
            </a:xfrm>
          </p:grpSpPr>
          <p:grpSp>
            <p:nvGrpSpPr>
              <p:cNvPr id="20863" name="Group 300"/>
              <p:cNvGrpSpPr>
                <a:grpSpLocks/>
              </p:cNvGrpSpPr>
              <p:nvPr/>
            </p:nvGrpSpPr>
            <p:grpSpPr bwMode="auto">
              <a:xfrm>
                <a:off x="0" y="0"/>
                <a:ext cx="148" cy="224"/>
                <a:chOff x="0" y="0"/>
                <a:chExt cx="148" cy="224"/>
              </a:xfrm>
            </p:grpSpPr>
            <p:sp>
              <p:nvSpPr>
                <p:cNvPr id="20599" name="AutoShape 301"/>
                <p:cNvSpPr>
                  <a:spLocks/>
                </p:cNvSpPr>
                <p:nvPr/>
              </p:nvSpPr>
              <p:spPr bwMode="auto">
                <a:xfrm>
                  <a:off x="0" y="37"/>
                  <a:ext cx="148" cy="149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6188" y="6545"/>
                        <a:pt x="14202" y="14400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00" name="Rectangle 30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303"/>
              <p:cNvGrpSpPr>
                <a:grpSpLocks/>
              </p:cNvGrpSpPr>
              <p:nvPr/>
            </p:nvGrpSpPr>
            <p:grpSpPr bwMode="auto">
              <a:xfrm>
                <a:off x="136" y="83"/>
                <a:ext cx="72" cy="224"/>
                <a:chOff x="0" y="0"/>
                <a:chExt cx="72" cy="224"/>
              </a:xfrm>
            </p:grpSpPr>
            <p:sp>
              <p:nvSpPr>
                <p:cNvPr id="20597" name="AutoShape 304"/>
                <p:cNvSpPr>
                  <a:spLocks/>
                </p:cNvSpPr>
                <p:nvPr/>
              </p:nvSpPr>
              <p:spPr bwMode="auto">
                <a:xfrm>
                  <a:off x="0" y="90"/>
                  <a:ext cx="40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1190" y="0"/>
                      </a:moveTo>
                      <a:lnTo>
                        <a:pt x="21600" y="21600"/>
                      </a:lnTo>
                      <a:lnTo>
                        <a:pt x="0" y="11148"/>
                      </a:lnTo>
                      <a:lnTo>
                        <a:pt x="1119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98" name="Rectangle 305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53" name="Group 306"/>
            <p:cNvGrpSpPr>
              <a:grpSpLocks/>
            </p:cNvGrpSpPr>
            <p:nvPr/>
          </p:nvGrpSpPr>
          <p:grpSpPr bwMode="auto">
            <a:xfrm>
              <a:off x="992" y="1163"/>
              <a:ext cx="87" cy="574"/>
              <a:chOff x="0" y="0"/>
              <a:chExt cx="86" cy="573"/>
            </a:xfrm>
          </p:grpSpPr>
          <p:grpSp>
            <p:nvGrpSpPr>
              <p:cNvPr id="354" name="Group 307"/>
              <p:cNvGrpSpPr>
                <a:grpSpLocks/>
              </p:cNvGrpSpPr>
              <p:nvPr/>
            </p:nvGrpSpPr>
            <p:grpSpPr bwMode="auto">
              <a:xfrm>
                <a:off x="14" y="0"/>
                <a:ext cx="72" cy="439"/>
                <a:chOff x="0" y="0"/>
                <a:chExt cx="72" cy="439"/>
              </a:xfrm>
            </p:grpSpPr>
            <p:sp>
              <p:nvSpPr>
                <p:cNvPr id="20593" name="AutoShape 308"/>
                <p:cNvSpPr>
                  <a:spLocks/>
                </p:cNvSpPr>
                <p:nvPr/>
              </p:nvSpPr>
              <p:spPr bwMode="auto">
                <a:xfrm>
                  <a:off x="0" y="0"/>
                  <a:ext cx="12" cy="439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cubicBezTo>
                        <a:pt x="14587" y="5504"/>
                        <a:pt x="7013" y="15206"/>
                        <a:pt x="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94" name="Rectangle 309"/>
                <p:cNvSpPr>
                  <a:spLocks/>
                </p:cNvSpPr>
                <p:nvPr/>
              </p:nvSpPr>
              <p:spPr bwMode="auto">
                <a:xfrm>
                  <a:off x="0" y="107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5" name="Group 310"/>
              <p:cNvGrpSpPr>
                <a:grpSpLocks/>
              </p:cNvGrpSpPr>
              <p:nvPr/>
            </p:nvGrpSpPr>
            <p:grpSpPr bwMode="auto">
              <a:xfrm>
                <a:off x="0" y="349"/>
                <a:ext cx="72" cy="224"/>
                <a:chOff x="0" y="0"/>
                <a:chExt cx="72" cy="224"/>
              </a:xfrm>
            </p:grpSpPr>
            <p:sp>
              <p:nvSpPr>
                <p:cNvPr id="20591" name="AutoShape 311"/>
                <p:cNvSpPr>
                  <a:spLocks/>
                </p:cNvSpPr>
                <p:nvPr/>
              </p:nvSpPr>
              <p:spPr bwMode="auto">
                <a:xfrm>
                  <a:off x="0" y="89"/>
                  <a:ext cx="29" cy="4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1080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92" name="Rectangle 312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56" name="Group 313"/>
            <p:cNvGrpSpPr>
              <a:grpSpLocks/>
            </p:cNvGrpSpPr>
            <p:nvPr/>
          </p:nvGrpSpPr>
          <p:grpSpPr bwMode="auto">
            <a:xfrm>
              <a:off x="992" y="1808"/>
              <a:ext cx="87" cy="575"/>
              <a:chOff x="0" y="0"/>
              <a:chExt cx="86" cy="575"/>
            </a:xfrm>
          </p:grpSpPr>
          <p:grpSp>
            <p:nvGrpSpPr>
              <p:cNvPr id="357" name="Group 314"/>
              <p:cNvGrpSpPr>
                <a:grpSpLocks/>
              </p:cNvGrpSpPr>
              <p:nvPr/>
            </p:nvGrpSpPr>
            <p:grpSpPr bwMode="auto">
              <a:xfrm>
                <a:off x="14" y="0"/>
                <a:ext cx="72" cy="439"/>
                <a:chOff x="0" y="0"/>
                <a:chExt cx="72" cy="439"/>
              </a:xfrm>
            </p:grpSpPr>
            <p:sp>
              <p:nvSpPr>
                <p:cNvPr id="20587" name="Line 31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43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88" name="Rectangle 316"/>
                <p:cNvSpPr>
                  <a:spLocks/>
                </p:cNvSpPr>
                <p:nvPr/>
              </p:nvSpPr>
              <p:spPr bwMode="auto">
                <a:xfrm>
                  <a:off x="0" y="107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8" name="Group 317"/>
              <p:cNvGrpSpPr>
                <a:grpSpLocks/>
              </p:cNvGrpSpPr>
              <p:nvPr/>
            </p:nvGrpSpPr>
            <p:grpSpPr bwMode="auto">
              <a:xfrm>
                <a:off x="0" y="351"/>
                <a:ext cx="72" cy="224"/>
                <a:chOff x="0" y="0"/>
                <a:chExt cx="72" cy="224"/>
              </a:xfrm>
            </p:grpSpPr>
            <p:sp>
              <p:nvSpPr>
                <p:cNvPr id="20585" name="AutoShape 318"/>
                <p:cNvSpPr>
                  <a:spLocks/>
                </p:cNvSpPr>
                <p:nvPr/>
              </p:nvSpPr>
              <p:spPr bwMode="auto">
                <a:xfrm>
                  <a:off x="0" y="89"/>
                  <a:ext cx="29" cy="4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1080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86" name="Rectangle 319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59" name="Group 320"/>
            <p:cNvGrpSpPr>
              <a:grpSpLocks/>
            </p:cNvGrpSpPr>
            <p:nvPr/>
          </p:nvGrpSpPr>
          <p:grpSpPr bwMode="auto">
            <a:xfrm>
              <a:off x="1023" y="2586"/>
              <a:ext cx="273" cy="229"/>
              <a:chOff x="0" y="0"/>
              <a:chExt cx="272" cy="228"/>
            </a:xfrm>
          </p:grpSpPr>
          <p:grpSp>
            <p:nvGrpSpPr>
              <p:cNvPr id="360" name="Group 321"/>
              <p:cNvGrpSpPr>
                <a:grpSpLocks/>
              </p:cNvGrpSpPr>
              <p:nvPr/>
            </p:nvGrpSpPr>
            <p:grpSpPr bwMode="auto">
              <a:xfrm>
                <a:off x="0" y="0"/>
                <a:ext cx="272" cy="224"/>
                <a:chOff x="0" y="0"/>
                <a:chExt cx="272" cy="224"/>
              </a:xfrm>
            </p:grpSpPr>
            <p:sp>
              <p:nvSpPr>
                <p:cNvPr id="20581" name="AutoShape 322"/>
                <p:cNvSpPr>
                  <a:spLocks/>
                </p:cNvSpPr>
                <p:nvPr/>
              </p:nvSpPr>
              <p:spPr bwMode="auto">
                <a:xfrm>
                  <a:off x="0" y="31"/>
                  <a:ext cx="272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12"/>
                      </a:moveTo>
                      <a:cubicBezTo>
                        <a:pt x="21600" y="16749"/>
                        <a:pt x="16764" y="21600"/>
                        <a:pt x="10794" y="21600"/>
                      </a:cubicBezTo>
                      <a:cubicBezTo>
                        <a:pt x="4836" y="21600"/>
                        <a:pt x="0" y="16749"/>
                        <a:pt x="0" y="10812"/>
                      </a:cubicBezTo>
                      <a:cubicBezTo>
                        <a:pt x="0" y="4828"/>
                        <a:pt x="4836" y="0"/>
                        <a:pt x="10794" y="0"/>
                      </a:cubicBezTo>
                      <a:cubicBezTo>
                        <a:pt x="16764" y="0"/>
                        <a:pt x="21600" y="4828"/>
                        <a:pt x="21600" y="10812"/>
                      </a:cubicBezTo>
                    </a:path>
                  </a:pathLst>
                </a:custGeom>
                <a:solidFill>
                  <a:srgbClr val="99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82" name="Rectangle 323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1" name="Group 324"/>
              <p:cNvGrpSpPr>
                <a:grpSpLocks/>
              </p:cNvGrpSpPr>
              <p:nvPr/>
            </p:nvGrpSpPr>
            <p:grpSpPr bwMode="auto">
              <a:xfrm>
                <a:off x="63" y="4"/>
                <a:ext cx="154" cy="224"/>
                <a:chOff x="0" y="0"/>
                <a:chExt cx="154" cy="224"/>
              </a:xfrm>
            </p:grpSpPr>
            <p:sp>
              <p:nvSpPr>
                <p:cNvPr id="20579" name="AutoShape 325"/>
                <p:cNvSpPr>
                  <a:spLocks/>
                </p:cNvSpPr>
                <p:nvPr/>
              </p:nvSpPr>
              <p:spPr bwMode="auto">
                <a:xfrm>
                  <a:off x="0" y="90"/>
                  <a:ext cx="154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15605"/>
                      </a:moveTo>
                      <a:lnTo>
                        <a:pt x="274" y="15605"/>
                      </a:lnTo>
                      <a:lnTo>
                        <a:pt x="411" y="18426"/>
                      </a:lnTo>
                      <a:cubicBezTo>
                        <a:pt x="457" y="18691"/>
                        <a:pt x="526" y="18867"/>
                        <a:pt x="640" y="19131"/>
                      </a:cubicBezTo>
                      <a:cubicBezTo>
                        <a:pt x="731" y="19396"/>
                        <a:pt x="823" y="19572"/>
                        <a:pt x="937" y="19749"/>
                      </a:cubicBezTo>
                      <a:cubicBezTo>
                        <a:pt x="1051" y="19925"/>
                        <a:pt x="1166" y="20013"/>
                        <a:pt x="1303" y="20189"/>
                      </a:cubicBezTo>
                      <a:cubicBezTo>
                        <a:pt x="1417" y="20278"/>
                        <a:pt x="1531" y="20278"/>
                        <a:pt x="1669" y="20278"/>
                      </a:cubicBezTo>
                      <a:cubicBezTo>
                        <a:pt x="1874" y="20278"/>
                        <a:pt x="2034" y="20189"/>
                        <a:pt x="2194" y="20013"/>
                      </a:cubicBezTo>
                      <a:cubicBezTo>
                        <a:pt x="2354" y="19749"/>
                        <a:pt x="2469" y="19484"/>
                        <a:pt x="2560" y="19043"/>
                      </a:cubicBezTo>
                      <a:cubicBezTo>
                        <a:pt x="2674" y="18691"/>
                        <a:pt x="2743" y="18250"/>
                        <a:pt x="2789" y="17721"/>
                      </a:cubicBezTo>
                      <a:cubicBezTo>
                        <a:pt x="2834" y="17280"/>
                        <a:pt x="2880" y="16663"/>
                        <a:pt x="2880" y="16046"/>
                      </a:cubicBezTo>
                      <a:cubicBezTo>
                        <a:pt x="2880" y="15340"/>
                        <a:pt x="2811" y="14723"/>
                        <a:pt x="2743" y="14282"/>
                      </a:cubicBezTo>
                      <a:cubicBezTo>
                        <a:pt x="2674" y="13665"/>
                        <a:pt x="2560" y="13313"/>
                        <a:pt x="2400" y="12960"/>
                      </a:cubicBezTo>
                      <a:cubicBezTo>
                        <a:pt x="2286" y="12696"/>
                        <a:pt x="2126" y="12343"/>
                        <a:pt x="1966" y="12078"/>
                      </a:cubicBezTo>
                      <a:cubicBezTo>
                        <a:pt x="1783" y="11902"/>
                        <a:pt x="1623" y="11638"/>
                        <a:pt x="1417" y="11373"/>
                      </a:cubicBezTo>
                      <a:cubicBezTo>
                        <a:pt x="1257" y="11109"/>
                        <a:pt x="1074" y="10844"/>
                        <a:pt x="891" y="10580"/>
                      </a:cubicBezTo>
                      <a:cubicBezTo>
                        <a:pt x="731" y="10315"/>
                        <a:pt x="594" y="9874"/>
                        <a:pt x="434" y="9522"/>
                      </a:cubicBezTo>
                      <a:cubicBezTo>
                        <a:pt x="320" y="9081"/>
                        <a:pt x="206" y="8464"/>
                        <a:pt x="114" y="7847"/>
                      </a:cubicBezTo>
                      <a:cubicBezTo>
                        <a:pt x="46" y="7141"/>
                        <a:pt x="0" y="6348"/>
                        <a:pt x="0" y="5378"/>
                      </a:cubicBezTo>
                      <a:cubicBezTo>
                        <a:pt x="0" y="4496"/>
                        <a:pt x="46" y="3791"/>
                        <a:pt x="114" y="3174"/>
                      </a:cubicBezTo>
                      <a:cubicBezTo>
                        <a:pt x="206" y="2557"/>
                        <a:pt x="320" y="1940"/>
                        <a:pt x="480" y="1499"/>
                      </a:cubicBezTo>
                      <a:cubicBezTo>
                        <a:pt x="640" y="970"/>
                        <a:pt x="823" y="617"/>
                        <a:pt x="1051" y="353"/>
                      </a:cubicBezTo>
                      <a:cubicBezTo>
                        <a:pt x="1280" y="88"/>
                        <a:pt x="1554" y="0"/>
                        <a:pt x="1829" y="0"/>
                      </a:cubicBezTo>
                      <a:cubicBezTo>
                        <a:pt x="2103" y="0"/>
                        <a:pt x="2354" y="88"/>
                        <a:pt x="2606" y="176"/>
                      </a:cubicBezTo>
                      <a:cubicBezTo>
                        <a:pt x="2857" y="353"/>
                        <a:pt x="3086" y="529"/>
                        <a:pt x="3269" y="705"/>
                      </a:cubicBezTo>
                      <a:lnTo>
                        <a:pt x="3269" y="5113"/>
                      </a:lnTo>
                      <a:lnTo>
                        <a:pt x="3017" y="5113"/>
                      </a:lnTo>
                      <a:lnTo>
                        <a:pt x="2880" y="2557"/>
                      </a:lnTo>
                      <a:cubicBezTo>
                        <a:pt x="2743" y="2116"/>
                        <a:pt x="2606" y="1940"/>
                        <a:pt x="2423" y="1675"/>
                      </a:cubicBezTo>
                      <a:cubicBezTo>
                        <a:pt x="2240" y="1411"/>
                        <a:pt x="2057" y="1322"/>
                        <a:pt x="1829" y="1322"/>
                      </a:cubicBezTo>
                      <a:cubicBezTo>
                        <a:pt x="1623" y="1322"/>
                        <a:pt x="1463" y="1411"/>
                        <a:pt x="1326" y="1587"/>
                      </a:cubicBezTo>
                      <a:cubicBezTo>
                        <a:pt x="1166" y="1763"/>
                        <a:pt x="1051" y="1940"/>
                        <a:pt x="960" y="2292"/>
                      </a:cubicBezTo>
                      <a:cubicBezTo>
                        <a:pt x="869" y="2557"/>
                        <a:pt x="800" y="2909"/>
                        <a:pt x="754" y="3350"/>
                      </a:cubicBezTo>
                      <a:cubicBezTo>
                        <a:pt x="709" y="3703"/>
                        <a:pt x="686" y="4144"/>
                        <a:pt x="686" y="4496"/>
                      </a:cubicBezTo>
                      <a:cubicBezTo>
                        <a:pt x="686" y="5202"/>
                        <a:pt x="731" y="5731"/>
                        <a:pt x="800" y="6260"/>
                      </a:cubicBezTo>
                      <a:cubicBezTo>
                        <a:pt x="891" y="6700"/>
                        <a:pt x="1006" y="7053"/>
                        <a:pt x="1120" y="7406"/>
                      </a:cubicBezTo>
                      <a:cubicBezTo>
                        <a:pt x="1257" y="7670"/>
                        <a:pt x="1417" y="7935"/>
                        <a:pt x="1577" y="8199"/>
                      </a:cubicBezTo>
                      <a:cubicBezTo>
                        <a:pt x="1760" y="8464"/>
                        <a:pt x="1943" y="8728"/>
                        <a:pt x="2126" y="8904"/>
                      </a:cubicBezTo>
                      <a:cubicBezTo>
                        <a:pt x="2309" y="9169"/>
                        <a:pt x="2469" y="9433"/>
                        <a:pt x="2651" y="9698"/>
                      </a:cubicBezTo>
                      <a:cubicBezTo>
                        <a:pt x="2811" y="10051"/>
                        <a:pt x="2971" y="10491"/>
                        <a:pt x="3109" y="10932"/>
                      </a:cubicBezTo>
                      <a:cubicBezTo>
                        <a:pt x="3246" y="11373"/>
                        <a:pt x="3337" y="11990"/>
                        <a:pt x="3429" y="12696"/>
                      </a:cubicBezTo>
                      <a:cubicBezTo>
                        <a:pt x="3520" y="13313"/>
                        <a:pt x="3543" y="14194"/>
                        <a:pt x="3543" y="15164"/>
                      </a:cubicBezTo>
                      <a:cubicBezTo>
                        <a:pt x="3543" y="16134"/>
                        <a:pt x="3520" y="17016"/>
                        <a:pt x="3451" y="17809"/>
                      </a:cubicBezTo>
                      <a:cubicBezTo>
                        <a:pt x="3360" y="18602"/>
                        <a:pt x="3246" y="19220"/>
                        <a:pt x="3086" y="19837"/>
                      </a:cubicBezTo>
                      <a:cubicBezTo>
                        <a:pt x="2926" y="20454"/>
                        <a:pt x="2743" y="20807"/>
                        <a:pt x="2514" y="21159"/>
                      </a:cubicBezTo>
                      <a:cubicBezTo>
                        <a:pt x="2263" y="21424"/>
                        <a:pt x="1989" y="21600"/>
                        <a:pt x="1669" y="21600"/>
                      </a:cubicBezTo>
                      <a:cubicBezTo>
                        <a:pt x="1509" y="21600"/>
                        <a:pt x="1349" y="21512"/>
                        <a:pt x="1189" y="21424"/>
                      </a:cubicBezTo>
                      <a:cubicBezTo>
                        <a:pt x="1006" y="21424"/>
                        <a:pt x="869" y="21336"/>
                        <a:pt x="731" y="21247"/>
                      </a:cubicBezTo>
                      <a:cubicBezTo>
                        <a:pt x="594" y="21071"/>
                        <a:pt x="434" y="20983"/>
                        <a:pt x="320" y="20807"/>
                      </a:cubicBezTo>
                      <a:cubicBezTo>
                        <a:pt x="206" y="20718"/>
                        <a:pt x="91" y="20630"/>
                        <a:pt x="0" y="20454"/>
                      </a:cubicBezTo>
                      <a:lnTo>
                        <a:pt x="0" y="15605"/>
                      </a:lnTo>
                      <a:close/>
                      <a:moveTo>
                        <a:pt x="7497" y="12960"/>
                      </a:moveTo>
                      <a:lnTo>
                        <a:pt x="7497" y="20013"/>
                      </a:lnTo>
                      <a:lnTo>
                        <a:pt x="8366" y="20454"/>
                      </a:lnTo>
                      <a:lnTo>
                        <a:pt x="8366" y="21247"/>
                      </a:lnTo>
                      <a:lnTo>
                        <a:pt x="5829" y="21247"/>
                      </a:lnTo>
                      <a:lnTo>
                        <a:pt x="5829" y="20454"/>
                      </a:lnTo>
                      <a:lnTo>
                        <a:pt x="6697" y="20013"/>
                      </a:lnTo>
                      <a:lnTo>
                        <a:pt x="6697" y="13048"/>
                      </a:lnTo>
                      <a:lnTo>
                        <a:pt x="4800" y="1499"/>
                      </a:lnTo>
                      <a:lnTo>
                        <a:pt x="4183" y="1058"/>
                      </a:lnTo>
                      <a:lnTo>
                        <a:pt x="4183" y="264"/>
                      </a:lnTo>
                      <a:lnTo>
                        <a:pt x="6469" y="264"/>
                      </a:lnTo>
                      <a:lnTo>
                        <a:pt x="6469" y="1058"/>
                      </a:lnTo>
                      <a:lnTo>
                        <a:pt x="5737" y="1499"/>
                      </a:lnTo>
                      <a:lnTo>
                        <a:pt x="7314" y="11197"/>
                      </a:lnTo>
                      <a:lnTo>
                        <a:pt x="8800" y="1499"/>
                      </a:lnTo>
                      <a:lnTo>
                        <a:pt x="8114" y="1058"/>
                      </a:lnTo>
                      <a:lnTo>
                        <a:pt x="8114" y="264"/>
                      </a:lnTo>
                      <a:lnTo>
                        <a:pt x="9897" y="264"/>
                      </a:lnTo>
                      <a:lnTo>
                        <a:pt x="9897" y="1058"/>
                      </a:lnTo>
                      <a:lnTo>
                        <a:pt x="9280" y="1499"/>
                      </a:lnTo>
                      <a:lnTo>
                        <a:pt x="7497" y="12960"/>
                      </a:lnTo>
                      <a:close/>
                      <a:moveTo>
                        <a:pt x="11817" y="12078"/>
                      </a:moveTo>
                      <a:lnTo>
                        <a:pt x="11817" y="20013"/>
                      </a:lnTo>
                      <a:lnTo>
                        <a:pt x="12640" y="20454"/>
                      </a:lnTo>
                      <a:lnTo>
                        <a:pt x="12640" y="21247"/>
                      </a:lnTo>
                      <a:lnTo>
                        <a:pt x="10400" y="21247"/>
                      </a:lnTo>
                      <a:lnTo>
                        <a:pt x="10400" y="20454"/>
                      </a:lnTo>
                      <a:lnTo>
                        <a:pt x="11040" y="20013"/>
                      </a:lnTo>
                      <a:lnTo>
                        <a:pt x="11040" y="1499"/>
                      </a:lnTo>
                      <a:lnTo>
                        <a:pt x="10354" y="1058"/>
                      </a:lnTo>
                      <a:lnTo>
                        <a:pt x="10354" y="264"/>
                      </a:lnTo>
                      <a:lnTo>
                        <a:pt x="12686" y="264"/>
                      </a:lnTo>
                      <a:cubicBezTo>
                        <a:pt x="13074" y="264"/>
                        <a:pt x="13394" y="353"/>
                        <a:pt x="13646" y="617"/>
                      </a:cubicBezTo>
                      <a:cubicBezTo>
                        <a:pt x="13920" y="882"/>
                        <a:pt x="14126" y="1322"/>
                        <a:pt x="14263" y="1763"/>
                      </a:cubicBezTo>
                      <a:cubicBezTo>
                        <a:pt x="14423" y="2292"/>
                        <a:pt x="14537" y="2821"/>
                        <a:pt x="14606" y="3527"/>
                      </a:cubicBezTo>
                      <a:cubicBezTo>
                        <a:pt x="14674" y="4232"/>
                        <a:pt x="14697" y="4937"/>
                        <a:pt x="14697" y="5907"/>
                      </a:cubicBezTo>
                      <a:cubicBezTo>
                        <a:pt x="14697" y="6700"/>
                        <a:pt x="14674" y="7406"/>
                        <a:pt x="14606" y="8023"/>
                      </a:cubicBezTo>
                      <a:cubicBezTo>
                        <a:pt x="14560" y="8640"/>
                        <a:pt x="14469" y="9169"/>
                        <a:pt x="14354" y="9698"/>
                      </a:cubicBezTo>
                      <a:cubicBezTo>
                        <a:pt x="14263" y="10139"/>
                        <a:pt x="14149" y="10580"/>
                        <a:pt x="13989" y="10844"/>
                      </a:cubicBezTo>
                      <a:cubicBezTo>
                        <a:pt x="13874" y="11197"/>
                        <a:pt x="13737" y="11461"/>
                        <a:pt x="13577" y="11638"/>
                      </a:cubicBezTo>
                      <a:lnTo>
                        <a:pt x="15063" y="20013"/>
                      </a:lnTo>
                      <a:lnTo>
                        <a:pt x="15657" y="20454"/>
                      </a:lnTo>
                      <a:lnTo>
                        <a:pt x="15657" y="21247"/>
                      </a:lnTo>
                      <a:lnTo>
                        <a:pt x="14354" y="21247"/>
                      </a:lnTo>
                      <a:lnTo>
                        <a:pt x="12800" y="12078"/>
                      </a:lnTo>
                      <a:lnTo>
                        <a:pt x="11817" y="12078"/>
                      </a:lnTo>
                      <a:close/>
                      <a:moveTo>
                        <a:pt x="13897" y="6083"/>
                      </a:moveTo>
                      <a:cubicBezTo>
                        <a:pt x="13897" y="5290"/>
                        <a:pt x="13874" y="4496"/>
                        <a:pt x="13806" y="3967"/>
                      </a:cubicBezTo>
                      <a:cubicBezTo>
                        <a:pt x="13760" y="3438"/>
                        <a:pt x="13691" y="2909"/>
                        <a:pt x="13577" y="2645"/>
                      </a:cubicBezTo>
                      <a:cubicBezTo>
                        <a:pt x="13463" y="2292"/>
                        <a:pt x="13326" y="2028"/>
                        <a:pt x="13143" y="1940"/>
                      </a:cubicBezTo>
                      <a:cubicBezTo>
                        <a:pt x="12960" y="1763"/>
                        <a:pt x="12754" y="1675"/>
                        <a:pt x="12526" y="1675"/>
                      </a:cubicBezTo>
                      <a:lnTo>
                        <a:pt x="11817" y="1675"/>
                      </a:lnTo>
                      <a:lnTo>
                        <a:pt x="11817" y="10668"/>
                      </a:lnTo>
                      <a:lnTo>
                        <a:pt x="12549" y="10668"/>
                      </a:lnTo>
                      <a:cubicBezTo>
                        <a:pt x="12800" y="10668"/>
                        <a:pt x="13006" y="10491"/>
                        <a:pt x="13166" y="10403"/>
                      </a:cubicBezTo>
                      <a:cubicBezTo>
                        <a:pt x="13349" y="10227"/>
                        <a:pt x="13486" y="9874"/>
                        <a:pt x="13577" y="9522"/>
                      </a:cubicBezTo>
                      <a:cubicBezTo>
                        <a:pt x="13691" y="9169"/>
                        <a:pt x="13783" y="8728"/>
                        <a:pt x="13829" y="8111"/>
                      </a:cubicBezTo>
                      <a:cubicBezTo>
                        <a:pt x="13874" y="7582"/>
                        <a:pt x="13897" y="6877"/>
                        <a:pt x="13897" y="6083"/>
                      </a:cubicBezTo>
                      <a:close/>
                      <a:moveTo>
                        <a:pt x="21166" y="264"/>
                      </a:moveTo>
                      <a:lnTo>
                        <a:pt x="21166" y="1058"/>
                      </a:lnTo>
                      <a:lnTo>
                        <a:pt x="20549" y="1499"/>
                      </a:lnTo>
                      <a:lnTo>
                        <a:pt x="18674" y="8464"/>
                      </a:lnTo>
                      <a:lnTo>
                        <a:pt x="21006" y="20013"/>
                      </a:lnTo>
                      <a:lnTo>
                        <a:pt x="21600" y="20454"/>
                      </a:lnTo>
                      <a:lnTo>
                        <a:pt x="21600" y="21247"/>
                      </a:lnTo>
                      <a:lnTo>
                        <a:pt x="20274" y="21247"/>
                      </a:lnTo>
                      <a:lnTo>
                        <a:pt x="18126" y="10668"/>
                      </a:lnTo>
                      <a:lnTo>
                        <a:pt x="17394" y="12872"/>
                      </a:lnTo>
                      <a:lnTo>
                        <a:pt x="17394" y="20013"/>
                      </a:lnTo>
                      <a:lnTo>
                        <a:pt x="18171" y="20454"/>
                      </a:lnTo>
                      <a:lnTo>
                        <a:pt x="18171" y="21247"/>
                      </a:lnTo>
                      <a:lnTo>
                        <a:pt x="15909" y="21247"/>
                      </a:lnTo>
                      <a:lnTo>
                        <a:pt x="15909" y="20454"/>
                      </a:lnTo>
                      <a:lnTo>
                        <a:pt x="16594" y="20013"/>
                      </a:lnTo>
                      <a:lnTo>
                        <a:pt x="16594" y="1499"/>
                      </a:lnTo>
                      <a:lnTo>
                        <a:pt x="15909" y="1058"/>
                      </a:lnTo>
                      <a:lnTo>
                        <a:pt x="15909" y="264"/>
                      </a:lnTo>
                      <a:lnTo>
                        <a:pt x="18103" y="264"/>
                      </a:lnTo>
                      <a:lnTo>
                        <a:pt x="18103" y="1058"/>
                      </a:lnTo>
                      <a:lnTo>
                        <a:pt x="17394" y="1499"/>
                      </a:lnTo>
                      <a:lnTo>
                        <a:pt x="17394" y="11373"/>
                      </a:lnTo>
                      <a:lnTo>
                        <a:pt x="20000" y="1499"/>
                      </a:lnTo>
                      <a:lnTo>
                        <a:pt x="19451" y="1058"/>
                      </a:lnTo>
                      <a:lnTo>
                        <a:pt x="19451" y="264"/>
                      </a:lnTo>
                      <a:lnTo>
                        <a:pt x="21166" y="264"/>
                      </a:lnTo>
                      <a:close/>
                      <a:moveTo>
                        <a:pt x="21166" y="264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80" name="Rectangle 326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045" y="2404"/>
              <a:ext cx="118" cy="306"/>
              <a:chOff x="0" y="0"/>
              <a:chExt cx="118" cy="306"/>
            </a:xfrm>
          </p:grpSpPr>
          <p:grpSp>
            <p:nvGrpSpPr>
              <p:cNvPr id="363" name="Group 328"/>
              <p:cNvGrpSpPr>
                <a:grpSpLocks/>
              </p:cNvGrpSpPr>
              <p:nvPr/>
            </p:nvGrpSpPr>
            <p:grpSpPr bwMode="auto">
              <a:xfrm>
                <a:off x="0" y="0"/>
                <a:ext cx="72" cy="224"/>
                <a:chOff x="0" y="0"/>
                <a:chExt cx="72" cy="224"/>
              </a:xfrm>
            </p:grpSpPr>
            <p:sp>
              <p:nvSpPr>
                <p:cNvPr id="20575" name="AutoShape 329"/>
                <p:cNvSpPr>
                  <a:spLocks/>
                </p:cNvSpPr>
                <p:nvPr/>
              </p:nvSpPr>
              <p:spPr bwMode="auto">
                <a:xfrm>
                  <a:off x="0" y="47"/>
                  <a:ext cx="59" cy="129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6214" y="6684"/>
                        <a:pt x="13848" y="14142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76" name="Rectangle 330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4" name="Group 331"/>
              <p:cNvGrpSpPr>
                <a:grpSpLocks/>
              </p:cNvGrpSpPr>
              <p:nvPr/>
            </p:nvGrpSpPr>
            <p:grpSpPr bwMode="auto">
              <a:xfrm>
                <a:off x="46" y="82"/>
                <a:ext cx="72" cy="224"/>
                <a:chOff x="0" y="0"/>
                <a:chExt cx="72" cy="224"/>
              </a:xfrm>
            </p:grpSpPr>
            <p:sp>
              <p:nvSpPr>
                <p:cNvPr id="20573" name="AutoShape 332"/>
                <p:cNvSpPr>
                  <a:spLocks/>
                </p:cNvSpPr>
                <p:nvPr/>
              </p:nvSpPr>
              <p:spPr bwMode="auto">
                <a:xfrm>
                  <a:off x="0" y="88"/>
                  <a:ext cx="30" cy="4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9086" y="0"/>
                      </a:moveTo>
                      <a:lnTo>
                        <a:pt x="21600" y="21600"/>
                      </a:lnTo>
                      <a:lnTo>
                        <a:pt x="0" y="5755"/>
                      </a:lnTo>
                      <a:lnTo>
                        <a:pt x="19086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74" name="Rectangle 333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65" name="Group 334"/>
            <p:cNvGrpSpPr>
              <a:grpSpLocks/>
            </p:cNvGrpSpPr>
            <p:nvPr/>
          </p:nvGrpSpPr>
          <p:grpSpPr bwMode="auto">
            <a:xfrm>
              <a:off x="1436" y="1437"/>
              <a:ext cx="149" cy="309"/>
              <a:chOff x="0" y="0"/>
              <a:chExt cx="149" cy="309"/>
            </a:xfrm>
          </p:grpSpPr>
          <p:grpSp>
            <p:nvGrpSpPr>
              <p:cNvPr id="366" name="Group 335"/>
              <p:cNvGrpSpPr>
                <a:grpSpLocks/>
              </p:cNvGrpSpPr>
              <p:nvPr/>
            </p:nvGrpSpPr>
            <p:grpSpPr bwMode="auto">
              <a:xfrm>
                <a:off x="30" y="0"/>
                <a:ext cx="119" cy="224"/>
                <a:chOff x="0" y="0"/>
                <a:chExt cx="119" cy="224"/>
              </a:xfrm>
            </p:grpSpPr>
            <p:sp>
              <p:nvSpPr>
                <p:cNvPr id="20569" name="AutoShape 336"/>
                <p:cNvSpPr>
                  <a:spLocks/>
                </p:cNvSpPr>
                <p:nvPr/>
              </p:nvSpPr>
              <p:spPr bwMode="auto">
                <a:xfrm>
                  <a:off x="0" y="40"/>
                  <a:ext cx="119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cubicBezTo>
                        <a:pt x="14667" y="6750"/>
                        <a:pt x="6933" y="14850"/>
                        <a:pt x="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70" name="Rectangle 337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7" name="Group 338"/>
              <p:cNvGrpSpPr>
                <a:grpSpLocks/>
              </p:cNvGrpSpPr>
              <p:nvPr/>
            </p:nvGrpSpPr>
            <p:grpSpPr bwMode="auto">
              <a:xfrm>
                <a:off x="0" y="85"/>
                <a:ext cx="72" cy="224"/>
                <a:chOff x="0" y="0"/>
                <a:chExt cx="72" cy="224"/>
              </a:xfrm>
            </p:grpSpPr>
            <p:sp>
              <p:nvSpPr>
                <p:cNvPr id="20567" name="AutoShape 339"/>
                <p:cNvSpPr>
                  <a:spLocks/>
                </p:cNvSpPr>
                <p:nvPr/>
              </p:nvSpPr>
              <p:spPr bwMode="auto">
                <a:xfrm>
                  <a:off x="0" y="89"/>
                  <a:ext cx="39" cy="4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165"/>
                      </a:moveTo>
                      <a:lnTo>
                        <a:pt x="0" y="21600"/>
                      </a:lnTo>
                      <a:lnTo>
                        <a:pt x="9270" y="0"/>
                      </a:lnTo>
                      <a:lnTo>
                        <a:pt x="21600" y="10165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68" name="Rectangle 340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68" name="Group 341"/>
            <p:cNvGrpSpPr>
              <a:grpSpLocks/>
            </p:cNvGrpSpPr>
            <p:nvPr/>
          </p:nvGrpSpPr>
          <p:grpSpPr bwMode="auto">
            <a:xfrm>
              <a:off x="1171" y="1808"/>
              <a:ext cx="185" cy="899"/>
              <a:chOff x="0" y="0"/>
              <a:chExt cx="184" cy="898"/>
            </a:xfrm>
          </p:grpSpPr>
          <p:grpSp>
            <p:nvGrpSpPr>
              <p:cNvPr id="369" name="Group 342"/>
              <p:cNvGrpSpPr>
                <a:grpSpLocks/>
              </p:cNvGrpSpPr>
              <p:nvPr/>
            </p:nvGrpSpPr>
            <p:grpSpPr bwMode="auto">
              <a:xfrm>
                <a:off x="14" y="0"/>
                <a:ext cx="170" cy="763"/>
                <a:chOff x="0" y="0"/>
                <a:chExt cx="170" cy="763"/>
              </a:xfrm>
            </p:grpSpPr>
            <p:sp>
              <p:nvSpPr>
                <p:cNvPr id="20563" name="AutoShape 343"/>
                <p:cNvSpPr>
                  <a:spLocks/>
                </p:cNvSpPr>
                <p:nvPr/>
              </p:nvSpPr>
              <p:spPr bwMode="auto">
                <a:xfrm>
                  <a:off x="0" y="0"/>
                  <a:ext cx="170" cy="76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cubicBezTo>
                        <a:pt x="17288" y="4824"/>
                        <a:pt x="5949" y="15881"/>
                        <a:pt x="0" y="216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64" name="Rectangle 344"/>
                <p:cNvSpPr>
                  <a:spLocks/>
                </p:cNvSpPr>
                <p:nvPr/>
              </p:nvSpPr>
              <p:spPr bwMode="auto">
                <a:xfrm>
                  <a:off x="0" y="269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0" name="Group 345"/>
              <p:cNvGrpSpPr>
                <a:grpSpLocks/>
              </p:cNvGrpSpPr>
              <p:nvPr/>
            </p:nvGrpSpPr>
            <p:grpSpPr bwMode="auto">
              <a:xfrm>
                <a:off x="0" y="674"/>
                <a:ext cx="72" cy="224"/>
                <a:chOff x="0" y="0"/>
                <a:chExt cx="72" cy="224"/>
              </a:xfrm>
            </p:grpSpPr>
            <p:sp>
              <p:nvSpPr>
                <p:cNvPr id="20561" name="AutoShape 346"/>
                <p:cNvSpPr>
                  <a:spLocks/>
                </p:cNvSpPr>
                <p:nvPr/>
              </p:nvSpPr>
              <p:spPr bwMode="auto">
                <a:xfrm>
                  <a:off x="0" y="88"/>
                  <a:ext cx="29" cy="4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2779"/>
                      </a:moveTo>
                      <a:lnTo>
                        <a:pt x="4585" y="21600"/>
                      </a:lnTo>
                      <a:lnTo>
                        <a:pt x="0" y="0"/>
                      </a:lnTo>
                      <a:lnTo>
                        <a:pt x="21600" y="2779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62" name="Rectangle 347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72" name="Group 348"/>
            <p:cNvGrpSpPr>
              <a:grpSpLocks/>
            </p:cNvGrpSpPr>
            <p:nvPr/>
          </p:nvGrpSpPr>
          <p:grpSpPr bwMode="auto">
            <a:xfrm>
              <a:off x="1006" y="2910"/>
              <a:ext cx="308" cy="228"/>
              <a:chOff x="0" y="0"/>
              <a:chExt cx="308" cy="228"/>
            </a:xfrm>
          </p:grpSpPr>
          <p:grpSp>
            <p:nvGrpSpPr>
              <p:cNvPr id="373" name="Group 349"/>
              <p:cNvGrpSpPr>
                <a:grpSpLocks/>
              </p:cNvGrpSpPr>
              <p:nvPr/>
            </p:nvGrpSpPr>
            <p:grpSpPr bwMode="auto">
              <a:xfrm>
                <a:off x="0" y="0"/>
                <a:ext cx="308" cy="224"/>
                <a:chOff x="0" y="0"/>
                <a:chExt cx="308" cy="224"/>
              </a:xfrm>
            </p:grpSpPr>
            <p:sp>
              <p:nvSpPr>
                <p:cNvPr id="20557" name="AutoShape 350"/>
                <p:cNvSpPr>
                  <a:spLocks/>
                </p:cNvSpPr>
                <p:nvPr/>
              </p:nvSpPr>
              <p:spPr bwMode="auto">
                <a:xfrm>
                  <a:off x="0" y="31"/>
                  <a:ext cx="308" cy="1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4"/>
                        <a:pt x="16753" y="21600"/>
                        <a:pt x="10794" y="21600"/>
                      </a:cubicBezTo>
                      <a:cubicBezTo>
                        <a:pt x="4847" y="21600"/>
                        <a:pt x="0" y="16754"/>
                        <a:pt x="0" y="10800"/>
                      </a:cubicBezTo>
                      <a:cubicBezTo>
                        <a:pt x="0" y="4846"/>
                        <a:pt x="4847" y="0"/>
                        <a:pt x="10794" y="0"/>
                      </a:cubicBezTo>
                      <a:cubicBezTo>
                        <a:pt x="16753" y="0"/>
                        <a:pt x="21600" y="4846"/>
                        <a:pt x="21600" y="10800"/>
                      </a:cubicBezTo>
                    </a:path>
                  </a:pathLst>
                </a:custGeom>
                <a:solidFill>
                  <a:srgbClr val="4488AA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58" name="Rectangle 351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4" name="Group 352"/>
              <p:cNvGrpSpPr>
                <a:grpSpLocks/>
              </p:cNvGrpSpPr>
              <p:nvPr/>
            </p:nvGrpSpPr>
            <p:grpSpPr bwMode="auto">
              <a:xfrm>
                <a:off x="65" y="4"/>
                <a:ext cx="181" cy="224"/>
                <a:chOff x="0" y="0"/>
                <a:chExt cx="181" cy="224"/>
              </a:xfrm>
            </p:grpSpPr>
            <p:sp>
              <p:nvSpPr>
                <p:cNvPr id="20555" name="AutoShape 353"/>
                <p:cNvSpPr>
                  <a:spLocks/>
                </p:cNvSpPr>
                <p:nvPr/>
              </p:nvSpPr>
              <p:spPr bwMode="auto">
                <a:xfrm>
                  <a:off x="0" y="90"/>
                  <a:ext cx="181" cy="4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758" y="6462"/>
                      </a:moveTo>
                      <a:cubicBezTo>
                        <a:pt x="2758" y="5577"/>
                        <a:pt x="2739" y="4869"/>
                        <a:pt x="2700" y="4249"/>
                      </a:cubicBezTo>
                      <a:cubicBezTo>
                        <a:pt x="2661" y="3630"/>
                        <a:pt x="2583" y="3187"/>
                        <a:pt x="2506" y="2833"/>
                      </a:cubicBezTo>
                      <a:cubicBezTo>
                        <a:pt x="2409" y="2390"/>
                        <a:pt x="2292" y="2125"/>
                        <a:pt x="2137" y="1948"/>
                      </a:cubicBezTo>
                      <a:cubicBezTo>
                        <a:pt x="2001" y="1682"/>
                        <a:pt x="1806" y="1593"/>
                        <a:pt x="1593" y="1593"/>
                      </a:cubicBezTo>
                      <a:lnTo>
                        <a:pt x="1263" y="1593"/>
                      </a:lnTo>
                      <a:lnTo>
                        <a:pt x="1263" y="11597"/>
                      </a:lnTo>
                      <a:lnTo>
                        <a:pt x="1612" y="11597"/>
                      </a:lnTo>
                      <a:cubicBezTo>
                        <a:pt x="1826" y="11597"/>
                        <a:pt x="2020" y="11508"/>
                        <a:pt x="2156" y="11243"/>
                      </a:cubicBezTo>
                      <a:cubicBezTo>
                        <a:pt x="2292" y="10977"/>
                        <a:pt x="2428" y="10711"/>
                        <a:pt x="2525" y="10180"/>
                      </a:cubicBezTo>
                      <a:cubicBezTo>
                        <a:pt x="2603" y="9826"/>
                        <a:pt x="2661" y="9207"/>
                        <a:pt x="2700" y="8587"/>
                      </a:cubicBezTo>
                      <a:cubicBezTo>
                        <a:pt x="2739" y="7967"/>
                        <a:pt x="2758" y="7259"/>
                        <a:pt x="2758" y="6462"/>
                      </a:cubicBezTo>
                      <a:close/>
                      <a:moveTo>
                        <a:pt x="1263" y="13013"/>
                      </a:moveTo>
                      <a:lnTo>
                        <a:pt x="1263" y="20007"/>
                      </a:lnTo>
                      <a:lnTo>
                        <a:pt x="2001" y="20449"/>
                      </a:lnTo>
                      <a:lnTo>
                        <a:pt x="2001" y="21334"/>
                      </a:lnTo>
                      <a:lnTo>
                        <a:pt x="39" y="21334"/>
                      </a:lnTo>
                      <a:lnTo>
                        <a:pt x="39" y="20449"/>
                      </a:lnTo>
                      <a:lnTo>
                        <a:pt x="583" y="20007"/>
                      </a:lnTo>
                      <a:lnTo>
                        <a:pt x="583" y="1416"/>
                      </a:lnTo>
                      <a:lnTo>
                        <a:pt x="0" y="974"/>
                      </a:lnTo>
                      <a:lnTo>
                        <a:pt x="0" y="177"/>
                      </a:lnTo>
                      <a:lnTo>
                        <a:pt x="1748" y="177"/>
                      </a:lnTo>
                      <a:cubicBezTo>
                        <a:pt x="2078" y="177"/>
                        <a:pt x="2350" y="354"/>
                        <a:pt x="2564" y="708"/>
                      </a:cubicBezTo>
                      <a:cubicBezTo>
                        <a:pt x="2778" y="974"/>
                        <a:pt x="2953" y="1416"/>
                        <a:pt x="3088" y="2036"/>
                      </a:cubicBezTo>
                      <a:cubicBezTo>
                        <a:pt x="3224" y="2567"/>
                        <a:pt x="3322" y="3187"/>
                        <a:pt x="3360" y="3984"/>
                      </a:cubicBezTo>
                      <a:cubicBezTo>
                        <a:pt x="3419" y="4780"/>
                        <a:pt x="3458" y="5577"/>
                        <a:pt x="3458" y="6374"/>
                      </a:cubicBezTo>
                      <a:cubicBezTo>
                        <a:pt x="3458" y="7259"/>
                        <a:pt x="3419" y="8144"/>
                        <a:pt x="3360" y="8941"/>
                      </a:cubicBezTo>
                      <a:cubicBezTo>
                        <a:pt x="3322" y="9738"/>
                        <a:pt x="3224" y="10446"/>
                        <a:pt x="3088" y="10977"/>
                      </a:cubicBezTo>
                      <a:cubicBezTo>
                        <a:pt x="2972" y="11597"/>
                        <a:pt x="2778" y="12128"/>
                        <a:pt x="2564" y="12482"/>
                      </a:cubicBezTo>
                      <a:cubicBezTo>
                        <a:pt x="2370" y="12836"/>
                        <a:pt x="2098" y="13013"/>
                        <a:pt x="1768" y="13013"/>
                      </a:cubicBezTo>
                      <a:lnTo>
                        <a:pt x="1263" y="13013"/>
                      </a:lnTo>
                      <a:close/>
                      <a:moveTo>
                        <a:pt x="4740" y="10711"/>
                      </a:moveTo>
                      <a:cubicBezTo>
                        <a:pt x="4740" y="12216"/>
                        <a:pt x="4778" y="13544"/>
                        <a:pt x="4817" y="14695"/>
                      </a:cubicBezTo>
                      <a:cubicBezTo>
                        <a:pt x="4856" y="15934"/>
                        <a:pt x="4953" y="16908"/>
                        <a:pt x="5070" y="17793"/>
                      </a:cubicBezTo>
                      <a:cubicBezTo>
                        <a:pt x="5186" y="18590"/>
                        <a:pt x="5342" y="19210"/>
                        <a:pt x="5536" y="19652"/>
                      </a:cubicBezTo>
                      <a:cubicBezTo>
                        <a:pt x="5750" y="20184"/>
                        <a:pt x="5983" y="20361"/>
                        <a:pt x="6294" y="20361"/>
                      </a:cubicBezTo>
                      <a:cubicBezTo>
                        <a:pt x="6585" y="20361"/>
                        <a:pt x="6837" y="20184"/>
                        <a:pt x="7032" y="19652"/>
                      </a:cubicBezTo>
                      <a:cubicBezTo>
                        <a:pt x="7245" y="19210"/>
                        <a:pt x="7381" y="18590"/>
                        <a:pt x="7517" y="17793"/>
                      </a:cubicBezTo>
                      <a:cubicBezTo>
                        <a:pt x="7634" y="16908"/>
                        <a:pt x="7712" y="15934"/>
                        <a:pt x="7770" y="14695"/>
                      </a:cubicBezTo>
                      <a:cubicBezTo>
                        <a:pt x="7809" y="13544"/>
                        <a:pt x="7828" y="12216"/>
                        <a:pt x="7828" y="10711"/>
                      </a:cubicBezTo>
                      <a:cubicBezTo>
                        <a:pt x="7828" y="9295"/>
                        <a:pt x="7809" y="7967"/>
                        <a:pt x="7770" y="6816"/>
                      </a:cubicBezTo>
                      <a:cubicBezTo>
                        <a:pt x="7712" y="5577"/>
                        <a:pt x="7634" y="4603"/>
                        <a:pt x="7517" y="3807"/>
                      </a:cubicBezTo>
                      <a:cubicBezTo>
                        <a:pt x="7381" y="3010"/>
                        <a:pt x="7245" y="2302"/>
                        <a:pt x="7032" y="1859"/>
                      </a:cubicBezTo>
                      <a:cubicBezTo>
                        <a:pt x="6837" y="1416"/>
                        <a:pt x="6585" y="1239"/>
                        <a:pt x="6294" y="1239"/>
                      </a:cubicBezTo>
                      <a:cubicBezTo>
                        <a:pt x="5983" y="1239"/>
                        <a:pt x="5750" y="1416"/>
                        <a:pt x="5536" y="1859"/>
                      </a:cubicBezTo>
                      <a:cubicBezTo>
                        <a:pt x="5342" y="2302"/>
                        <a:pt x="5186" y="3010"/>
                        <a:pt x="5070" y="3807"/>
                      </a:cubicBezTo>
                      <a:cubicBezTo>
                        <a:pt x="4953" y="4603"/>
                        <a:pt x="4856" y="5577"/>
                        <a:pt x="4817" y="6816"/>
                      </a:cubicBezTo>
                      <a:cubicBezTo>
                        <a:pt x="4778" y="7967"/>
                        <a:pt x="4740" y="9295"/>
                        <a:pt x="4740" y="10711"/>
                      </a:cubicBezTo>
                      <a:close/>
                      <a:moveTo>
                        <a:pt x="4021" y="10711"/>
                      </a:moveTo>
                      <a:cubicBezTo>
                        <a:pt x="4021" y="8852"/>
                        <a:pt x="4060" y="7259"/>
                        <a:pt x="4176" y="5931"/>
                      </a:cubicBezTo>
                      <a:cubicBezTo>
                        <a:pt x="4273" y="4603"/>
                        <a:pt x="4429" y="3364"/>
                        <a:pt x="4604" y="2567"/>
                      </a:cubicBezTo>
                      <a:cubicBezTo>
                        <a:pt x="4798" y="1682"/>
                        <a:pt x="5031" y="974"/>
                        <a:pt x="5322" y="620"/>
                      </a:cubicBezTo>
                      <a:cubicBezTo>
                        <a:pt x="5614" y="177"/>
                        <a:pt x="5924" y="0"/>
                        <a:pt x="6294" y="0"/>
                      </a:cubicBezTo>
                      <a:cubicBezTo>
                        <a:pt x="6643" y="0"/>
                        <a:pt x="6954" y="177"/>
                        <a:pt x="7245" y="620"/>
                      </a:cubicBezTo>
                      <a:cubicBezTo>
                        <a:pt x="7517" y="974"/>
                        <a:pt x="7750" y="1682"/>
                        <a:pt x="7945" y="2567"/>
                      </a:cubicBezTo>
                      <a:cubicBezTo>
                        <a:pt x="8139" y="3364"/>
                        <a:pt x="8294" y="4603"/>
                        <a:pt x="8391" y="5931"/>
                      </a:cubicBezTo>
                      <a:cubicBezTo>
                        <a:pt x="8508" y="7259"/>
                        <a:pt x="8566" y="8852"/>
                        <a:pt x="8566" y="10711"/>
                      </a:cubicBezTo>
                      <a:cubicBezTo>
                        <a:pt x="8566" y="12570"/>
                        <a:pt x="8508" y="14164"/>
                        <a:pt x="8391" y="15580"/>
                      </a:cubicBezTo>
                      <a:cubicBezTo>
                        <a:pt x="8294" y="16997"/>
                        <a:pt x="8139" y="18059"/>
                        <a:pt x="7945" y="19033"/>
                      </a:cubicBezTo>
                      <a:cubicBezTo>
                        <a:pt x="7750" y="19830"/>
                        <a:pt x="7517" y="20538"/>
                        <a:pt x="7245" y="20980"/>
                      </a:cubicBezTo>
                      <a:cubicBezTo>
                        <a:pt x="6954" y="21423"/>
                        <a:pt x="6643" y="21600"/>
                        <a:pt x="6294" y="21600"/>
                      </a:cubicBezTo>
                      <a:cubicBezTo>
                        <a:pt x="5924" y="21600"/>
                        <a:pt x="5614" y="21423"/>
                        <a:pt x="5342" y="20980"/>
                      </a:cubicBezTo>
                      <a:cubicBezTo>
                        <a:pt x="5070" y="20538"/>
                        <a:pt x="4817" y="19830"/>
                        <a:pt x="4642" y="19033"/>
                      </a:cubicBezTo>
                      <a:cubicBezTo>
                        <a:pt x="4429" y="18059"/>
                        <a:pt x="4293" y="16997"/>
                        <a:pt x="4176" y="15580"/>
                      </a:cubicBezTo>
                      <a:cubicBezTo>
                        <a:pt x="4060" y="14164"/>
                        <a:pt x="4021" y="12570"/>
                        <a:pt x="4021" y="10711"/>
                      </a:cubicBezTo>
                      <a:close/>
                      <a:moveTo>
                        <a:pt x="9945" y="21334"/>
                      </a:moveTo>
                      <a:lnTo>
                        <a:pt x="9945" y="20449"/>
                      </a:lnTo>
                      <a:lnTo>
                        <a:pt x="10683" y="20007"/>
                      </a:lnTo>
                      <a:lnTo>
                        <a:pt x="10683" y="1593"/>
                      </a:lnTo>
                      <a:lnTo>
                        <a:pt x="10509" y="1593"/>
                      </a:lnTo>
                      <a:cubicBezTo>
                        <a:pt x="10198" y="1593"/>
                        <a:pt x="9945" y="1593"/>
                        <a:pt x="9732" y="1593"/>
                      </a:cubicBezTo>
                      <a:cubicBezTo>
                        <a:pt x="9537" y="1682"/>
                        <a:pt x="9382" y="1770"/>
                        <a:pt x="9304" y="1859"/>
                      </a:cubicBezTo>
                      <a:lnTo>
                        <a:pt x="9207" y="5223"/>
                      </a:lnTo>
                      <a:lnTo>
                        <a:pt x="8974" y="5223"/>
                      </a:lnTo>
                      <a:lnTo>
                        <a:pt x="8974" y="177"/>
                      </a:lnTo>
                      <a:lnTo>
                        <a:pt x="13053" y="177"/>
                      </a:lnTo>
                      <a:lnTo>
                        <a:pt x="13053" y="5223"/>
                      </a:lnTo>
                      <a:lnTo>
                        <a:pt x="12820" y="5223"/>
                      </a:lnTo>
                      <a:lnTo>
                        <a:pt x="12723" y="1859"/>
                      </a:lnTo>
                      <a:cubicBezTo>
                        <a:pt x="12684" y="1770"/>
                        <a:pt x="12626" y="1770"/>
                        <a:pt x="12548" y="1770"/>
                      </a:cubicBezTo>
                      <a:cubicBezTo>
                        <a:pt x="12451" y="1770"/>
                        <a:pt x="12373" y="1682"/>
                        <a:pt x="12257" y="1682"/>
                      </a:cubicBezTo>
                      <a:cubicBezTo>
                        <a:pt x="12140" y="1593"/>
                        <a:pt x="12024" y="1593"/>
                        <a:pt x="11907" y="1593"/>
                      </a:cubicBezTo>
                      <a:cubicBezTo>
                        <a:pt x="11771" y="1593"/>
                        <a:pt x="11655" y="1593"/>
                        <a:pt x="11519" y="1593"/>
                      </a:cubicBezTo>
                      <a:lnTo>
                        <a:pt x="11344" y="1593"/>
                      </a:lnTo>
                      <a:lnTo>
                        <a:pt x="11344" y="20007"/>
                      </a:lnTo>
                      <a:lnTo>
                        <a:pt x="12082" y="20449"/>
                      </a:lnTo>
                      <a:lnTo>
                        <a:pt x="12082" y="21334"/>
                      </a:lnTo>
                      <a:lnTo>
                        <a:pt x="9945" y="21334"/>
                      </a:lnTo>
                      <a:close/>
                      <a:moveTo>
                        <a:pt x="14646" y="12039"/>
                      </a:moveTo>
                      <a:lnTo>
                        <a:pt x="14646" y="20007"/>
                      </a:lnTo>
                      <a:lnTo>
                        <a:pt x="15345" y="20449"/>
                      </a:lnTo>
                      <a:lnTo>
                        <a:pt x="15345" y="21334"/>
                      </a:lnTo>
                      <a:lnTo>
                        <a:pt x="13422" y="21334"/>
                      </a:lnTo>
                      <a:lnTo>
                        <a:pt x="13422" y="20449"/>
                      </a:lnTo>
                      <a:lnTo>
                        <a:pt x="13986" y="20007"/>
                      </a:lnTo>
                      <a:lnTo>
                        <a:pt x="13986" y="1416"/>
                      </a:lnTo>
                      <a:lnTo>
                        <a:pt x="13383" y="974"/>
                      </a:lnTo>
                      <a:lnTo>
                        <a:pt x="13383" y="177"/>
                      </a:lnTo>
                      <a:lnTo>
                        <a:pt x="15384" y="177"/>
                      </a:lnTo>
                      <a:cubicBezTo>
                        <a:pt x="15714" y="177"/>
                        <a:pt x="15986" y="354"/>
                        <a:pt x="16200" y="620"/>
                      </a:cubicBezTo>
                      <a:cubicBezTo>
                        <a:pt x="16414" y="885"/>
                        <a:pt x="16588" y="1239"/>
                        <a:pt x="16724" y="1770"/>
                      </a:cubicBezTo>
                      <a:cubicBezTo>
                        <a:pt x="16860" y="2213"/>
                        <a:pt x="16958" y="2833"/>
                        <a:pt x="16996" y="3452"/>
                      </a:cubicBezTo>
                      <a:cubicBezTo>
                        <a:pt x="17055" y="4249"/>
                        <a:pt x="17094" y="4957"/>
                        <a:pt x="17094" y="5843"/>
                      </a:cubicBezTo>
                      <a:cubicBezTo>
                        <a:pt x="17094" y="6639"/>
                        <a:pt x="17055" y="7436"/>
                        <a:pt x="16996" y="7967"/>
                      </a:cubicBezTo>
                      <a:cubicBezTo>
                        <a:pt x="16958" y="8587"/>
                        <a:pt x="16880" y="9207"/>
                        <a:pt x="16802" y="9649"/>
                      </a:cubicBezTo>
                      <a:cubicBezTo>
                        <a:pt x="16705" y="10180"/>
                        <a:pt x="16608" y="10623"/>
                        <a:pt x="16491" y="10889"/>
                      </a:cubicBezTo>
                      <a:cubicBezTo>
                        <a:pt x="16394" y="11243"/>
                        <a:pt x="16258" y="11420"/>
                        <a:pt x="16142" y="11597"/>
                      </a:cubicBezTo>
                      <a:lnTo>
                        <a:pt x="17404" y="20007"/>
                      </a:lnTo>
                      <a:lnTo>
                        <a:pt x="17890" y="20449"/>
                      </a:lnTo>
                      <a:lnTo>
                        <a:pt x="17890" y="21334"/>
                      </a:lnTo>
                      <a:lnTo>
                        <a:pt x="16783" y="21334"/>
                      </a:lnTo>
                      <a:lnTo>
                        <a:pt x="15481" y="12039"/>
                      </a:lnTo>
                      <a:lnTo>
                        <a:pt x="14646" y="12039"/>
                      </a:lnTo>
                      <a:close/>
                      <a:moveTo>
                        <a:pt x="16394" y="6020"/>
                      </a:moveTo>
                      <a:cubicBezTo>
                        <a:pt x="16394" y="5223"/>
                        <a:pt x="16375" y="4515"/>
                        <a:pt x="16336" y="3984"/>
                      </a:cubicBezTo>
                      <a:cubicBezTo>
                        <a:pt x="16297" y="3364"/>
                        <a:pt x="16219" y="2921"/>
                        <a:pt x="16122" y="2567"/>
                      </a:cubicBezTo>
                      <a:cubicBezTo>
                        <a:pt x="16025" y="2213"/>
                        <a:pt x="15909" y="2036"/>
                        <a:pt x="15773" y="1859"/>
                      </a:cubicBezTo>
                      <a:cubicBezTo>
                        <a:pt x="15617" y="1682"/>
                        <a:pt x="15442" y="1593"/>
                        <a:pt x="15229" y="1593"/>
                      </a:cubicBezTo>
                      <a:lnTo>
                        <a:pt x="14646" y="1593"/>
                      </a:lnTo>
                      <a:lnTo>
                        <a:pt x="14646" y="10623"/>
                      </a:lnTo>
                      <a:lnTo>
                        <a:pt x="15268" y="10623"/>
                      </a:lnTo>
                      <a:cubicBezTo>
                        <a:pt x="15462" y="10623"/>
                        <a:pt x="15637" y="10534"/>
                        <a:pt x="15792" y="10446"/>
                      </a:cubicBezTo>
                      <a:cubicBezTo>
                        <a:pt x="15947" y="10180"/>
                        <a:pt x="16064" y="9915"/>
                        <a:pt x="16142" y="9561"/>
                      </a:cubicBezTo>
                      <a:cubicBezTo>
                        <a:pt x="16239" y="9207"/>
                        <a:pt x="16297" y="8675"/>
                        <a:pt x="16336" y="8144"/>
                      </a:cubicBezTo>
                      <a:cubicBezTo>
                        <a:pt x="16394" y="7613"/>
                        <a:pt x="16394" y="6816"/>
                        <a:pt x="16394" y="6020"/>
                      </a:cubicBezTo>
                      <a:close/>
                      <a:moveTo>
                        <a:pt x="19386" y="11774"/>
                      </a:moveTo>
                      <a:lnTo>
                        <a:pt x="19386" y="20007"/>
                      </a:lnTo>
                      <a:lnTo>
                        <a:pt x="20143" y="20449"/>
                      </a:lnTo>
                      <a:lnTo>
                        <a:pt x="20143" y="21334"/>
                      </a:lnTo>
                      <a:lnTo>
                        <a:pt x="18162" y="21334"/>
                      </a:lnTo>
                      <a:lnTo>
                        <a:pt x="18162" y="20449"/>
                      </a:lnTo>
                      <a:lnTo>
                        <a:pt x="18706" y="20007"/>
                      </a:lnTo>
                      <a:lnTo>
                        <a:pt x="18706" y="1416"/>
                      </a:lnTo>
                      <a:lnTo>
                        <a:pt x="18104" y="974"/>
                      </a:lnTo>
                      <a:lnTo>
                        <a:pt x="18104" y="177"/>
                      </a:lnTo>
                      <a:lnTo>
                        <a:pt x="21600" y="177"/>
                      </a:lnTo>
                      <a:lnTo>
                        <a:pt x="21600" y="5223"/>
                      </a:lnTo>
                      <a:lnTo>
                        <a:pt x="21367" y="5223"/>
                      </a:lnTo>
                      <a:lnTo>
                        <a:pt x="21250" y="1859"/>
                      </a:lnTo>
                      <a:cubicBezTo>
                        <a:pt x="21192" y="1770"/>
                        <a:pt x="21095" y="1770"/>
                        <a:pt x="20978" y="1770"/>
                      </a:cubicBezTo>
                      <a:cubicBezTo>
                        <a:pt x="20881" y="1682"/>
                        <a:pt x="20765" y="1682"/>
                        <a:pt x="20668" y="1682"/>
                      </a:cubicBezTo>
                      <a:cubicBezTo>
                        <a:pt x="20551" y="1593"/>
                        <a:pt x="20454" y="1593"/>
                        <a:pt x="20357" y="1593"/>
                      </a:cubicBezTo>
                      <a:cubicBezTo>
                        <a:pt x="20260" y="1593"/>
                        <a:pt x="20182" y="1593"/>
                        <a:pt x="20143" y="1593"/>
                      </a:cubicBezTo>
                      <a:lnTo>
                        <a:pt x="19386" y="1593"/>
                      </a:lnTo>
                      <a:lnTo>
                        <a:pt x="19386" y="10446"/>
                      </a:lnTo>
                      <a:lnTo>
                        <a:pt x="20745" y="10446"/>
                      </a:lnTo>
                      <a:lnTo>
                        <a:pt x="20842" y="7879"/>
                      </a:lnTo>
                      <a:lnTo>
                        <a:pt x="21056" y="7879"/>
                      </a:lnTo>
                      <a:lnTo>
                        <a:pt x="21056" y="14430"/>
                      </a:lnTo>
                      <a:lnTo>
                        <a:pt x="20842" y="14430"/>
                      </a:lnTo>
                      <a:lnTo>
                        <a:pt x="20745" y="11774"/>
                      </a:lnTo>
                      <a:lnTo>
                        <a:pt x="19386" y="11774"/>
                      </a:lnTo>
                      <a:close/>
                      <a:moveTo>
                        <a:pt x="19386" y="11774"/>
                      </a:move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56" name="Rectangle 354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75" name="Group 355"/>
            <p:cNvGrpSpPr>
              <a:grpSpLocks/>
            </p:cNvGrpSpPr>
            <p:nvPr/>
          </p:nvGrpSpPr>
          <p:grpSpPr bwMode="auto">
            <a:xfrm>
              <a:off x="1145" y="2726"/>
              <a:ext cx="87" cy="305"/>
              <a:chOff x="0" y="0"/>
              <a:chExt cx="87" cy="305"/>
            </a:xfrm>
          </p:grpSpPr>
          <p:grpSp>
            <p:nvGrpSpPr>
              <p:cNvPr id="376" name="Group 356"/>
              <p:cNvGrpSpPr>
                <a:grpSpLocks/>
              </p:cNvGrpSpPr>
              <p:nvPr/>
            </p:nvGrpSpPr>
            <p:grpSpPr bwMode="auto">
              <a:xfrm>
                <a:off x="15" y="0"/>
                <a:ext cx="72" cy="224"/>
                <a:chOff x="0" y="0"/>
                <a:chExt cx="72" cy="224"/>
              </a:xfrm>
            </p:grpSpPr>
            <p:sp>
              <p:nvSpPr>
                <p:cNvPr id="20551" name="Line 357"/>
                <p:cNvSpPr>
                  <a:spLocks noChangeShapeType="1"/>
                </p:cNvSpPr>
                <p:nvPr/>
              </p:nvSpPr>
              <p:spPr bwMode="auto">
                <a:xfrm>
                  <a:off x="0" y="53"/>
                  <a:ext cx="0" cy="1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52" name="Rectangle 358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7" name="Group 359"/>
              <p:cNvGrpSpPr>
                <a:grpSpLocks/>
              </p:cNvGrpSpPr>
              <p:nvPr/>
            </p:nvGrpSpPr>
            <p:grpSpPr bwMode="auto">
              <a:xfrm>
                <a:off x="0" y="81"/>
                <a:ext cx="72" cy="224"/>
                <a:chOff x="0" y="0"/>
                <a:chExt cx="72" cy="224"/>
              </a:xfrm>
            </p:grpSpPr>
            <p:sp>
              <p:nvSpPr>
                <p:cNvPr id="20549" name="AutoShape 360"/>
                <p:cNvSpPr>
                  <a:spLocks/>
                </p:cNvSpPr>
                <p:nvPr/>
              </p:nvSpPr>
              <p:spPr bwMode="auto">
                <a:xfrm>
                  <a:off x="0" y="89"/>
                  <a:ext cx="29" cy="45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lnTo>
                        <a:pt x="1080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50" name="Rectangle 361"/>
                <p:cNvSpPr>
                  <a:spLocks/>
                </p:cNvSpPr>
                <p:nvPr/>
              </p:nvSpPr>
              <p:spPr bwMode="auto">
                <a:xfrm>
                  <a:off x="0" y="0"/>
                  <a:ext cx="72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554" name="Rectangle 362"/>
          <p:cNvSpPr>
            <a:spLocks/>
          </p:cNvSpPr>
          <p:nvPr/>
        </p:nvSpPr>
        <p:spPr bwMode="auto">
          <a:xfrm>
            <a:off x="5715000" y="1670050"/>
            <a:ext cx="1574800" cy="7239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104000"/>
              </a:lnSpc>
              <a:tabLst>
                <a:tab pos="723900" algn="l"/>
                <a:tab pos="1447800" algn="l"/>
                <a:tab pos="1828800" algn="l"/>
                <a:tab pos="723900" algn="l"/>
                <a:tab pos="1447800" algn="l"/>
                <a:tab pos="1828800" algn="l"/>
              </a:tabLst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Cholesky</a:t>
            </a:r>
          </a:p>
          <a:p>
            <a:pPr algn="ctr">
              <a:lnSpc>
                <a:spcPct val="104000"/>
              </a:lnSpc>
              <a:tabLst>
                <a:tab pos="723900" algn="l"/>
                <a:tab pos="1447800" algn="l"/>
                <a:tab pos="1828800" algn="l"/>
                <a:tab pos="723900" algn="l"/>
                <a:tab pos="1447800" algn="l"/>
                <a:tab pos="1828800" algn="l"/>
              </a:tabLst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4 x 4</a:t>
            </a:r>
          </a:p>
        </p:txBody>
      </p:sp>
      <p:grpSp>
        <p:nvGrpSpPr>
          <p:cNvPr id="378" name="Group 363"/>
          <p:cNvGrpSpPr>
            <a:grpSpLocks/>
          </p:cNvGrpSpPr>
          <p:nvPr/>
        </p:nvGrpSpPr>
        <p:grpSpPr bwMode="auto">
          <a:xfrm>
            <a:off x="706438" y="4953000"/>
            <a:ext cx="6800852" cy="1625600"/>
            <a:chOff x="0" y="0"/>
            <a:chExt cx="4284" cy="1024"/>
          </a:xfrm>
        </p:grpSpPr>
        <p:grpSp>
          <p:nvGrpSpPr>
            <p:cNvPr id="379" name="Group 364"/>
            <p:cNvGrpSpPr>
              <a:grpSpLocks/>
            </p:cNvGrpSpPr>
            <p:nvPr/>
          </p:nvGrpSpPr>
          <p:grpSpPr bwMode="auto">
            <a:xfrm>
              <a:off x="0" y="0"/>
              <a:ext cx="3472" cy="1024"/>
              <a:chOff x="0" y="0"/>
              <a:chExt cx="3472" cy="1024"/>
            </a:xfrm>
          </p:grpSpPr>
          <p:pic>
            <p:nvPicPr>
              <p:cNvPr id="8557" name="Picture 365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3472" cy="4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>
                <a:outerShdw blurRad="12700" dist="152400" dir="2700000" algn="ctr" rotWithShape="0">
                  <a:schemeClr val="bg2">
                    <a:alpha val="35036"/>
                  </a:schemeClr>
                </a:outerShdw>
              </a:effectLst>
            </p:spPr>
          </p:pic>
          <p:pic>
            <p:nvPicPr>
              <p:cNvPr id="8558" name="Picture 366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" y="548"/>
                <a:ext cx="1722" cy="4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>
                <a:outerShdw blurRad="12700" dist="152400" dir="2700000" algn="ctr" rotWithShape="0">
                  <a:schemeClr val="bg2">
                    <a:alpha val="35036"/>
                  </a:schemeClr>
                </a:outerShdw>
              </a:effectLst>
            </p:spPr>
          </p:pic>
        </p:grpSp>
        <p:sp>
          <p:nvSpPr>
            <p:cNvPr id="20493" name="Rectangle 367"/>
            <p:cNvSpPr>
              <a:spLocks/>
            </p:cNvSpPr>
            <p:nvPr/>
          </p:nvSpPr>
          <p:spPr bwMode="auto">
            <a:xfrm>
              <a:off x="3563" y="46"/>
              <a:ext cx="721" cy="3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800" dirty="0" smtClean="0">
                  <a:solidFill>
                    <a:srgbClr val="FF0000"/>
                  </a:solidFill>
                  <a:ea typeface="Arial" pitchFamily="-65" charset="0"/>
                  <a:cs typeface="Arial" pitchFamily="-65" charset="0"/>
                </a:rPr>
                <a:t>Fork-join</a:t>
              </a:r>
            </a:p>
            <a:p>
              <a:pPr marL="39688"/>
              <a:r>
                <a:rPr lang="en-US" sz="1800" dirty="0">
                  <a:solidFill>
                    <a:srgbClr val="FF0000"/>
                  </a:solidFill>
                  <a:ea typeface="Arial" pitchFamily="-65" charset="0"/>
                  <a:cs typeface="Arial" pitchFamily="-65" charset="0"/>
                </a:rPr>
                <a:t>parallelism</a:t>
              </a:r>
            </a:p>
          </p:txBody>
        </p:sp>
      </p:grpSp>
      <p:sp>
        <p:nvSpPr>
          <p:cNvPr id="371" name="Title 370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04900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PLASMA: Parallel Linear Algebra </a:t>
            </a:r>
            <a:r>
              <a:rPr lang="en-US" sz="3600" dirty="0" err="1" smtClean="0">
                <a:solidFill>
                  <a:srgbClr val="000000"/>
                </a:solidFill>
              </a:rPr>
              <a:t>s/w</a:t>
            </a:r>
            <a:r>
              <a:rPr lang="en-US" sz="3600" dirty="0" smtClean="0">
                <a:solidFill>
                  <a:srgbClr val="000000"/>
                </a:solidFill>
              </a:rPr>
              <a:t> for </a:t>
            </a:r>
            <a:r>
              <a:rPr lang="en-US" sz="3600" dirty="0" err="1" smtClean="0">
                <a:solidFill>
                  <a:srgbClr val="000000"/>
                </a:solidFill>
              </a:rPr>
              <a:t>Multicore</a:t>
            </a:r>
            <a:r>
              <a:rPr lang="en-US" sz="3600" dirty="0" smtClean="0">
                <a:solidFill>
                  <a:srgbClr val="000000"/>
                </a:solidFill>
              </a:rPr>
              <a:t> Architectures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80" name="Rectangle 367"/>
          <p:cNvSpPr>
            <a:spLocks/>
          </p:cNvSpPr>
          <p:nvPr/>
        </p:nvSpPr>
        <p:spPr bwMode="auto">
          <a:xfrm>
            <a:off x="4191000" y="5948402"/>
            <a:ext cx="1657765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800" dirty="0" smtClean="0">
                <a:solidFill>
                  <a:srgbClr val="FF0000"/>
                </a:solidFill>
                <a:ea typeface="Arial" pitchFamily="-65" charset="0"/>
                <a:cs typeface="Arial" pitchFamily="-65" charset="0"/>
              </a:rPr>
              <a:t>DAG scheduled</a:t>
            </a:r>
          </a:p>
          <a:p>
            <a:pPr marL="39688"/>
            <a:r>
              <a:rPr lang="en-US" sz="1800" dirty="0">
                <a:solidFill>
                  <a:srgbClr val="FF0000"/>
                </a:solidFill>
                <a:ea typeface="Arial" pitchFamily="-65" charset="0"/>
                <a:cs typeface="Arial" pitchFamily="-65" charset="0"/>
              </a:rPr>
              <a:t>parallelism</a:t>
            </a:r>
          </a:p>
        </p:txBody>
      </p:sp>
      <p:cxnSp>
        <p:nvCxnSpPr>
          <p:cNvPr id="382" name="Straight Arrow Connector 381"/>
          <p:cNvCxnSpPr/>
          <p:nvPr/>
        </p:nvCxnSpPr>
        <p:spPr bwMode="auto">
          <a:xfrm>
            <a:off x="723900" y="6781800"/>
            <a:ext cx="5867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83" name="TextBox 382"/>
          <p:cNvSpPr txBox="1"/>
          <p:nvPr/>
        </p:nvSpPr>
        <p:spPr>
          <a:xfrm>
            <a:off x="3505200" y="6550223"/>
            <a:ext cx="583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422658" cy="981771"/>
          </a:xfrm>
          <a:ln/>
        </p:spPr>
        <p:txBody>
          <a:bodyPr tIns="35203"/>
          <a:lstStyle/>
          <a:p>
            <a:r>
              <a:rPr lang="en-US" sz="3200" b="1" dirty="0" smtClean="0"/>
              <a:t>Synchronization Reducing Algorithms</a:t>
            </a:r>
            <a:endParaRPr lang="en-US" sz="3200" b="1" dirty="0"/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733656" y="5907899"/>
            <a:ext cx="4252219" cy="339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>
                <a:solidFill>
                  <a:srgbClr val="000000"/>
                </a:solidFill>
                <a:ea typeface="SimSun" charset="-122"/>
                <a:cs typeface="SimSun" charset="-122"/>
              </a:rPr>
              <a:t>8-socket, 6-core (48 cores total) AMD Istanbul 2.8 GHz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-228600" y="1981200"/>
            <a:ext cx="2971800" cy="3938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marL="391686" lvl="1" indent="-195843">
              <a:buClr>
                <a:srgbClr val="0066CC"/>
              </a:buClr>
              <a:buSzPct val="6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Regular trace</a:t>
            </a:r>
          </a:p>
          <a:p>
            <a:pPr marL="391686" lvl="1" indent="-195843">
              <a:lnSpc>
                <a:spcPct val="140000"/>
              </a:lnSpc>
              <a:buClr>
                <a:srgbClr val="0066CC"/>
              </a:buClr>
              <a:buSzPct val="6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Factorization steps pipelined</a:t>
            </a:r>
          </a:p>
          <a:p>
            <a:pPr marL="391686" lvl="1" indent="-195843">
              <a:lnSpc>
                <a:spcPct val="140000"/>
              </a:lnSpc>
              <a:buClr>
                <a:srgbClr val="0066CC"/>
              </a:buClr>
              <a:buSzPct val="6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Stalling only due to natural load </a:t>
            </a:r>
            <a:r>
              <a:rPr lang="en-US" dirty="0" smtClean="0">
                <a:solidFill>
                  <a:srgbClr val="000000"/>
                </a:solidFill>
                <a:ea typeface="SimSun" charset="-122"/>
                <a:cs typeface="SimSun" charset="-122"/>
              </a:rPr>
              <a:t>imbalance</a:t>
            </a:r>
          </a:p>
          <a:p>
            <a:pPr marL="391686" lvl="1" indent="-195843">
              <a:lnSpc>
                <a:spcPct val="140000"/>
              </a:lnSpc>
              <a:buClr>
                <a:srgbClr val="0066CC"/>
              </a:buClr>
              <a:buSzPct val="6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 smtClean="0">
                <a:solidFill>
                  <a:srgbClr val="000000"/>
                </a:solidFill>
                <a:ea typeface="SimSun" charset="-122"/>
                <a:cs typeface="SimSun" charset="-122"/>
              </a:rPr>
              <a:t>Reduce ideal time</a:t>
            </a:r>
          </a:p>
          <a:p>
            <a:pPr marL="391686" lvl="1" indent="-195843">
              <a:lnSpc>
                <a:spcPct val="140000"/>
              </a:lnSpc>
              <a:buClr>
                <a:srgbClr val="0066CC"/>
              </a:buClr>
              <a:buSzPct val="6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 smtClean="0">
                <a:solidFill>
                  <a:srgbClr val="000000"/>
                </a:solidFill>
                <a:ea typeface="SimSun" charset="-122"/>
                <a:cs typeface="SimSun" charset="-122"/>
              </a:rPr>
              <a:t>Dynamic</a:t>
            </a:r>
          </a:p>
          <a:p>
            <a:pPr marL="391686" lvl="1" indent="-195843">
              <a:lnSpc>
                <a:spcPct val="140000"/>
              </a:lnSpc>
              <a:buClr>
                <a:srgbClr val="0066CC"/>
              </a:buClr>
              <a:buSzPct val="6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 smtClean="0">
                <a:solidFill>
                  <a:srgbClr val="000000"/>
                </a:solidFill>
                <a:ea typeface="SimSun" charset="-122"/>
                <a:cs typeface="SimSun" charset="-122"/>
              </a:rPr>
              <a:t>Out of order execution</a:t>
            </a:r>
          </a:p>
          <a:p>
            <a:pPr marL="391686" lvl="1" indent="-195843">
              <a:lnSpc>
                <a:spcPct val="140000"/>
              </a:lnSpc>
              <a:buClr>
                <a:srgbClr val="0066CC"/>
              </a:buClr>
              <a:buSzPct val="6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 smtClean="0">
                <a:solidFill>
                  <a:srgbClr val="000000"/>
                </a:solidFill>
                <a:ea typeface="SimSun" charset="-122"/>
                <a:cs typeface="SimSun" charset="-122"/>
              </a:rPr>
              <a:t>Fine grain tasks</a:t>
            </a:r>
          </a:p>
          <a:p>
            <a:pPr marL="391686" lvl="1" indent="-195843">
              <a:lnSpc>
                <a:spcPct val="140000"/>
              </a:lnSpc>
              <a:buClr>
                <a:srgbClr val="0066CC"/>
              </a:buClr>
              <a:buSzPct val="6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 smtClean="0">
                <a:solidFill>
                  <a:srgbClr val="000000"/>
                </a:solidFill>
                <a:ea typeface="SimSun" charset="-122"/>
                <a:cs typeface="SimSun" charset="-122"/>
              </a:rPr>
              <a:t>Independent block operations</a:t>
            </a:r>
            <a:endParaRPr lang="en-US" dirty="0">
              <a:solidFill>
                <a:srgbClr val="000000"/>
              </a:solidFill>
              <a:ea typeface="SimSun" charset="-122"/>
              <a:cs typeface="SimSun" charset="-122"/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7070" y="1371601"/>
            <a:ext cx="5957369" cy="4267104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>
            <a:outerShdw blurRad="63500" dist="15528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2167674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Pipelining: </a:t>
            </a:r>
            <a:r>
              <a:rPr lang="en-US" dirty="0" err="1" smtClean="0"/>
              <a:t>Cholesky</a:t>
            </a:r>
            <a:r>
              <a:rPr lang="en-US" dirty="0" smtClean="0"/>
              <a:t> Inversion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352945-7DF3-3E47-9E6A-E181EB53FD8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5943600"/>
            <a:ext cx="3720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POTRF+TRTRI+LAUUM: 25 (7t-3)</a:t>
            </a:r>
          </a:p>
          <a:p>
            <a:r>
              <a:rPr lang="en-US" dirty="0" err="1" smtClean="0"/>
              <a:t>Cholesky</a:t>
            </a:r>
            <a:r>
              <a:rPr lang="en-US" dirty="0" smtClean="0"/>
              <a:t> Factorization alone: 3t-2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5029200"/>
            <a:ext cx="3966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cores</a:t>
            </a:r>
          </a:p>
          <a:p>
            <a:r>
              <a:rPr lang="en-US" dirty="0" smtClean="0"/>
              <a:t>POTRF, TRTRI and LAUUM.</a:t>
            </a:r>
          </a:p>
          <a:p>
            <a:r>
              <a:rPr lang="en-US" dirty="0" smtClean="0"/>
              <a:t>The matrix is 4000 </a:t>
            </a:r>
            <a:r>
              <a:rPr lang="en-US" dirty="0" err="1" smtClean="0"/>
              <a:t>x</a:t>
            </a:r>
            <a:r>
              <a:rPr lang="en-US" dirty="0" smtClean="0"/>
              <a:t> 4000,tile size is 200 </a:t>
            </a:r>
            <a:r>
              <a:rPr lang="en-US" dirty="0" err="1" smtClean="0"/>
              <a:t>x</a:t>
            </a:r>
            <a:r>
              <a:rPr lang="en-US" dirty="0" smtClean="0"/>
              <a:t> 200,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142999"/>
            <a:ext cx="5257800" cy="1820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124200"/>
            <a:ext cx="3468757" cy="17526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257800" y="2971800"/>
            <a:ext cx="3886199" cy="3886200"/>
            <a:chOff x="5257800" y="2971800"/>
            <a:chExt cx="3886199" cy="38862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9552" y="2971800"/>
              <a:ext cx="2624447" cy="3886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57800" y="6488668"/>
              <a:ext cx="2192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Pipelined: 18 (3t+6)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7A68B2-103E-428A-9267-9C1445A46AE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21378" name="Rectangle 2"/>
          <p:cNvSpPr>
            <a:spLocks noChangeArrowheads="1"/>
          </p:cNvSpPr>
          <p:nvPr/>
        </p:nvSpPr>
        <p:spPr bwMode="auto">
          <a:xfrm>
            <a:off x="228600" y="434975"/>
            <a:ext cx="8839200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endParaRPr lang="de-DE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H. </a:t>
            </a:r>
            <a:r>
              <a:rPr lang="de-DE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Meuer</a:t>
            </a:r>
            <a:r>
              <a:rPr 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H. Simon, E. </a:t>
            </a:r>
            <a:r>
              <a:rPr lang="de-DE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Strohmaier</a:t>
            </a:r>
            <a:r>
              <a:rPr 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&amp; JD</a:t>
            </a:r>
          </a:p>
          <a:p>
            <a:pPr algn="ctr">
              <a:defRPr/>
            </a:pPr>
            <a:endParaRPr lang="de-DE" sz="9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  - Listing of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500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most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powerful</a:t>
            </a:r>
            <a:endParaRPr lang="de-DE" sz="3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    Computers in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World</a:t>
            </a:r>
          </a:p>
          <a:p>
            <a:pPr>
              <a:defRPr/>
            </a:pP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  -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Yardstick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Rmax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from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LINPACK MPP</a:t>
            </a:r>
          </a:p>
          <a:p>
            <a:pPr>
              <a:defRPr/>
            </a:pP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de-DE" sz="3600" i="1" dirty="0" err="1">
                <a:solidFill>
                  <a:srgbClr val="000000"/>
                </a:solidFill>
                <a:latin typeface="Times New Roman" pitchFamily="18" charset="0"/>
              </a:rPr>
              <a:t>Ax=b</a:t>
            </a:r>
            <a:r>
              <a:rPr lang="de-DE" sz="36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de-DE" sz="2000" i="1" dirty="0" err="1">
                <a:solidFill>
                  <a:srgbClr val="000000"/>
                </a:solidFill>
                <a:latin typeface="Times New Roman" pitchFamily="18" charset="0"/>
              </a:rPr>
              <a:t>dense</a:t>
            </a:r>
            <a:r>
              <a:rPr lang="de-DE" sz="20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sz="2000" i="1" dirty="0" err="1">
                <a:solidFill>
                  <a:srgbClr val="000000"/>
                </a:solidFill>
                <a:latin typeface="Times New Roman" pitchFamily="18" charset="0"/>
              </a:rPr>
              <a:t>problem</a:t>
            </a:r>
            <a:endParaRPr lang="de-DE" sz="20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de-DE" sz="36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  -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Updated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twice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a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year</a:t>
            </a:r>
            <a:endParaRPr lang="de-DE" sz="3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SC‘xy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States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in November</a:t>
            </a:r>
          </a:p>
          <a:p>
            <a:pPr>
              <a:defRPr/>
            </a:pP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	Meeting in Germany in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June</a:t>
            </a:r>
            <a:endParaRPr lang="de-DE" sz="3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  - All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data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available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sz="3600" dirty="0" err="1">
                <a:solidFill>
                  <a:srgbClr val="000000"/>
                </a:solidFill>
                <a:latin typeface="Times New Roman" pitchFamily="18" charset="0"/>
              </a:rPr>
              <a:t>from</a:t>
            </a:r>
            <a:r>
              <a:rPr lang="de-DE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sz="3600" b="1" dirty="0">
                <a:solidFill>
                  <a:srgbClr val="000000"/>
                </a:solidFill>
                <a:latin typeface="Times New Roman" pitchFamily="18" charset="0"/>
              </a:rPr>
              <a:t>www.top500.org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08613" y="3124200"/>
            <a:ext cx="2687637" cy="1739900"/>
            <a:chOff x="3407" y="1968"/>
            <a:chExt cx="1693" cy="1096"/>
          </a:xfrm>
        </p:grpSpPr>
        <p:sp>
          <p:nvSpPr>
            <p:cNvPr id="78854" name="Rectangle 4"/>
            <p:cNvSpPr>
              <a:spLocks noChangeArrowheads="1"/>
            </p:cNvSpPr>
            <p:nvPr/>
          </p:nvSpPr>
          <p:spPr bwMode="auto">
            <a:xfrm>
              <a:off x="3408" y="1968"/>
              <a:ext cx="1632" cy="1056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5" name="Text Box 5"/>
            <p:cNvSpPr txBox="1">
              <a:spLocks noChangeArrowheads="1"/>
            </p:cNvSpPr>
            <p:nvPr/>
          </p:nvSpPr>
          <p:spPr bwMode="auto">
            <a:xfrm>
              <a:off x="3888" y="2852"/>
              <a:ext cx="384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CC0000"/>
                  </a:solidFill>
                  <a:latin typeface="Tech" pitchFamily="34" charset="0"/>
                </a:rPr>
                <a:t>Size</a:t>
              </a:r>
              <a:endParaRPr lang="en-US" sz="3200">
                <a:latin typeface="Tech" pitchFamily="34" charset="0"/>
              </a:endParaRPr>
            </a:p>
          </p:txBody>
        </p:sp>
        <p:sp>
          <p:nvSpPr>
            <p:cNvPr id="78856" name="Line 6"/>
            <p:cNvSpPr>
              <a:spLocks noChangeShapeType="1"/>
            </p:cNvSpPr>
            <p:nvPr/>
          </p:nvSpPr>
          <p:spPr bwMode="auto">
            <a:xfrm>
              <a:off x="3649" y="2132"/>
              <a:ext cx="1" cy="6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7" name="Line 7"/>
            <p:cNvSpPr>
              <a:spLocks noChangeShapeType="1"/>
            </p:cNvSpPr>
            <p:nvPr/>
          </p:nvSpPr>
          <p:spPr bwMode="auto">
            <a:xfrm>
              <a:off x="3649" y="2818"/>
              <a:ext cx="127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8" name="Freeform 8"/>
            <p:cNvSpPr>
              <a:spLocks/>
            </p:cNvSpPr>
            <p:nvPr/>
          </p:nvSpPr>
          <p:spPr bwMode="auto">
            <a:xfrm>
              <a:off x="3697" y="2269"/>
              <a:ext cx="1118" cy="514"/>
            </a:xfrm>
            <a:custGeom>
              <a:avLst/>
              <a:gdLst>
                <a:gd name="T0" fmla="*/ 0 w 336"/>
                <a:gd name="T1" fmla="*/ 35 h 720"/>
                <a:gd name="T2" fmla="*/ 4790690 w 336"/>
                <a:gd name="T3" fmla="*/ 7 h 720"/>
                <a:gd name="T4" fmla="*/ 16798243 w 336"/>
                <a:gd name="T5" fmla="*/ 0 h 720"/>
                <a:gd name="T6" fmla="*/ 0 60000 65536"/>
                <a:gd name="T7" fmla="*/ 0 60000 65536"/>
                <a:gd name="T8" fmla="*/ 0 60000 65536"/>
                <a:gd name="T9" fmla="*/ 0 w 336"/>
                <a:gd name="T10" fmla="*/ 0 h 720"/>
                <a:gd name="T11" fmla="*/ 336 w 336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20">
                  <a:moveTo>
                    <a:pt x="0" y="720"/>
                  </a:moveTo>
                  <a:cubicBezTo>
                    <a:pt x="20" y="492"/>
                    <a:pt x="40" y="264"/>
                    <a:pt x="96" y="144"/>
                  </a:cubicBezTo>
                  <a:cubicBezTo>
                    <a:pt x="152" y="24"/>
                    <a:pt x="184" y="32"/>
                    <a:pt x="336" y="0"/>
                  </a:cubicBezTo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Text Box 9"/>
            <p:cNvSpPr txBox="1">
              <a:spLocks noChangeArrowheads="1"/>
            </p:cNvSpPr>
            <p:nvPr/>
          </p:nvSpPr>
          <p:spPr bwMode="auto">
            <a:xfrm rot="-5400000">
              <a:off x="3169" y="2400"/>
              <a:ext cx="68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CC0000"/>
                  </a:solidFill>
                  <a:latin typeface="Tech" pitchFamily="34" charset="0"/>
                </a:rPr>
                <a:t>Rate</a:t>
              </a:r>
              <a:endParaRPr lang="en-US" sz="3200" b="1">
                <a:solidFill>
                  <a:srgbClr val="CC0000"/>
                </a:solidFill>
                <a:latin typeface="Tech" pitchFamily="34" charset="0"/>
              </a:endParaRPr>
            </a:p>
          </p:txBody>
        </p:sp>
        <p:sp>
          <p:nvSpPr>
            <p:cNvPr id="78860" name="Text Box 10"/>
            <p:cNvSpPr txBox="1">
              <a:spLocks noChangeArrowheads="1"/>
            </p:cNvSpPr>
            <p:nvPr/>
          </p:nvSpPr>
          <p:spPr bwMode="auto">
            <a:xfrm>
              <a:off x="3792" y="2016"/>
              <a:ext cx="13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  <a:latin typeface="Tech" pitchFamily="34" charset="0"/>
                </a:rPr>
                <a:t>TPP performance</a:t>
              </a:r>
              <a:endParaRPr lang="en-US" sz="3200" dirty="0">
                <a:solidFill>
                  <a:srgbClr val="FF0000"/>
                </a:solidFill>
                <a:latin typeface="Tech" pitchFamily="34" charset="0"/>
              </a:endParaRPr>
            </a:p>
          </p:txBody>
        </p:sp>
      </p:grpSp>
      <p:pic>
        <p:nvPicPr>
          <p:cNvPr id="7885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0"/>
            <a:ext cx="30480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Big </a:t>
            </a:r>
            <a:r>
              <a:rPr lang="en-US" sz="4000" dirty="0" err="1" smtClean="0"/>
              <a:t>DAGs</a:t>
            </a:r>
            <a:r>
              <a:rPr lang="en-US" sz="4000" dirty="0" smtClean="0"/>
              <a:t>: No Global Critical Path</a:t>
            </a:r>
            <a:endParaRPr lang="en-US" sz="4000" dirty="0"/>
          </a:p>
        </p:txBody>
      </p:sp>
      <p:pic>
        <p:nvPicPr>
          <p:cNvPr id="33795" name="Content Placeholder 4" descr="dag-tileLU-bb-20-dgetrf-red-dgessm-blue-dtstrf-purple-dssssm-green.pdf"/>
          <p:cNvPicPr>
            <a:picLocks noGrp="1" noChangeAspect="1"/>
          </p:cNvPicPr>
          <p:nvPr>
            <p:ph idx="1"/>
          </p:nvPr>
        </p:nvPicPr>
        <p:blipFill>
          <a:blip r:embed="rId2"/>
          <a:srcRect l="3999" t="24706" r="3999" b="23529"/>
          <a:stretch>
            <a:fillRect/>
          </a:stretch>
        </p:blipFill>
        <p:spPr>
          <a:xfrm>
            <a:off x="228600" y="2819400"/>
            <a:ext cx="8746183" cy="4483155"/>
          </a:xfrm>
        </p:spPr>
      </p:pic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11479849-2201-C74A-A33D-618E3157A48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3797" name="Text Placeholder 5"/>
          <p:cNvSpPr>
            <a:spLocks noGrp="1"/>
          </p:cNvSpPr>
          <p:nvPr>
            <p:ph type="body" idx="4294967295"/>
          </p:nvPr>
        </p:nvSpPr>
        <p:spPr>
          <a:xfrm>
            <a:off x="452783" y="1219200"/>
            <a:ext cx="8310217" cy="2745410"/>
          </a:xfrm>
        </p:spPr>
        <p:txBody>
          <a:bodyPr/>
          <a:lstStyle/>
          <a:p>
            <a:r>
              <a:rPr lang="en-US" sz="2800" dirty="0" err="1" smtClean="0"/>
              <a:t>DAGs</a:t>
            </a:r>
            <a:r>
              <a:rPr lang="en-US" sz="2800" dirty="0" smtClean="0"/>
              <a:t> get very big, very fast</a:t>
            </a:r>
          </a:p>
          <a:p>
            <a:pPr lvl="1"/>
            <a:r>
              <a:rPr lang="en-US" sz="2400" dirty="0" smtClean="0"/>
              <a:t>So windows of active tasks are used; this means no global critical path </a:t>
            </a:r>
          </a:p>
          <a:p>
            <a:pPr lvl="1"/>
            <a:r>
              <a:rPr lang="en-US" sz="2400" dirty="0" smtClean="0"/>
              <a:t>Matrix of </a:t>
            </a:r>
            <a:r>
              <a:rPr lang="en-US" sz="2400" dirty="0" err="1" smtClean="0"/>
              <a:t>NBxNB</a:t>
            </a:r>
            <a:r>
              <a:rPr lang="en-US" sz="2400" dirty="0" smtClean="0"/>
              <a:t> tiles; NB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operation</a:t>
            </a:r>
          </a:p>
          <a:p>
            <a:pPr lvl="2"/>
            <a:r>
              <a:rPr lang="en-US" sz="2000" dirty="0" smtClean="0"/>
              <a:t>NB=100 gives 1 million tasks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-829701" y="1246648"/>
          <a:ext cx="8772363" cy="5129105"/>
        </p:xfrm>
        <a:graphic>
          <a:graphicData uri="http://schemas.openxmlformats.org/presentationml/2006/ole">
            <p:oleObj spid="_x0000_s5224450" r:id="rId4" imgW="9702800" imgH="5664200" progId="">
              <p:embed/>
            </p:oleObj>
          </a:graphicData>
        </a:graphic>
      </p:graphicFrame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599044" y="1357494"/>
            <a:ext cx="2281679" cy="11257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803" tIns="63385" rIns="89803" bIns="48983">
            <a:prstTxWarp prst="textNoShape">
              <a:avLst/>
            </a:prstTxWarp>
          </a:bodyPr>
          <a:lstStyle/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Tile LU factorization</a:t>
            </a:r>
          </a:p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10 </a:t>
            </a:r>
            <a:r>
              <a:rPr lang="en-US" dirty="0" err="1">
                <a:solidFill>
                  <a:srgbClr val="000000"/>
                </a:solidFill>
                <a:ea typeface="SimSun" charset="-122"/>
                <a:cs typeface="SimSun" charset="-122"/>
              </a:rPr>
              <a:t>x</a:t>
            </a: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 10 tiles</a:t>
            </a:r>
          </a:p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300 tasks</a:t>
            </a:r>
          </a:p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100 task window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4851" y="76200"/>
            <a:ext cx="7422658" cy="98177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PLASMA Scheduling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Dynamic Scheduling: Sliding Window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-829701" y="1243769"/>
          <a:ext cx="8772363" cy="5129105"/>
        </p:xfrm>
        <a:graphic>
          <a:graphicData uri="http://schemas.openxmlformats.org/presentationml/2006/ole">
            <p:oleObj spid="_x0000_s5226498" r:id="rId4" imgW="9702800" imgH="5664200" progId="">
              <p:embed/>
            </p:oleObj>
          </a:graphicData>
        </a:graphic>
      </p:graphicFrame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599044" y="1357494"/>
            <a:ext cx="2281679" cy="11257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803" tIns="63385" rIns="89803" bIns="48983">
            <a:prstTxWarp prst="textNoShape">
              <a:avLst/>
            </a:prstTxWarp>
          </a:bodyPr>
          <a:lstStyle/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Tile LU factorization</a:t>
            </a:r>
          </a:p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10 </a:t>
            </a:r>
            <a:r>
              <a:rPr lang="en-US" dirty="0" err="1">
                <a:solidFill>
                  <a:srgbClr val="000000"/>
                </a:solidFill>
                <a:ea typeface="SimSun" charset="-122"/>
                <a:cs typeface="SimSun" charset="-122"/>
              </a:rPr>
              <a:t>x</a:t>
            </a: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 10 tiles</a:t>
            </a:r>
          </a:p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300 tasks</a:t>
            </a:r>
          </a:p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100 task window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4851" y="76200"/>
            <a:ext cx="7422658" cy="98177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PLASMA Scheduling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Dynamic Scheduling: Sliding Window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-829701" y="1243769"/>
          <a:ext cx="8772363" cy="5129105"/>
        </p:xfrm>
        <a:graphic>
          <a:graphicData uri="http://schemas.openxmlformats.org/presentationml/2006/ole">
            <p:oleObj spid="_x0000_s5228546" r:id="rId4" imgW="9702800" imgH="5664200" progId="">
              <p:embed/>
            </p:oleObj>
          </a:graphicData>
        </a:graphic>
      </p:graphicFrame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599044" y="1357494"/>
            <a:ext cx="2281679" cy="11257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803" tIns="63385" rIns="89803" bIns="48983">
            <a:prstTxWarp prst="textNoShape">
              <a:avLst/>
            </a:prstTxWarp>
          </a:bodyPr>
          <a:lstStyle/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Tile LU factorization</a:t>
            </a:r>
          </a:p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10 </a:t>
            </a:r>
            <a:r>
              <a:rPr lang="en-US" dirty="0" err="1">
                <a:solidFill>
                  <a:srgbClr val="000000"/>
                </a:solidFill>
                <a:ea typeface="SimSun" charset="-122"/>
                <a:cs typeface="SimSun" charset="-122"/>
              </a:rPr>
              <a:t>x</a:t>
            </a: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 10 tiles</a:t>
            </a:r>
          </a:p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300 tasks</a:t>
            </a:r>
          </a:p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100 task window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4851" y="76200"/>
            <a:ext cx="7422658" cy="98177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PLASMA Scheduling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Dynamic Scheduling: Sliding Window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-829701" y="1243769"/>
          <a:ext cx="8772363" cy="5129105"/>
        </p:xfrm>
        <a:graphic>
          <a:graphicData uri="http://schemas.openxmlformats.org/presentationml/2006/ole">
            <p:oleObj spid="_x0000_s5230594" r:id="rId4" imgW="9702800" imgH="5664200" progId="">
              <p:embed/>
            </p:oleObj>
          </a:graphicData>
        </a:graphic>
      </p:graphicFrame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5599044" y="1357494"/>
            <a:ext cx="2281679" cy="11257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803" tIns="63385" rIns="89803" bIns="48983">
            <a:prstTxWarp prst="textNoShape">
              <a:avLst/>
            </a:prstTxWarp>
          </a:bodyPr>
          <a:lstStyle/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Tile LU factorization</a:t>
            </a:r>
          </a:p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10 </a:t>
            </a:r>
            <a:r>
              <a:rPr lang="en-US" dirty="0" err="1">
                <a:solidFill>
                  <a:srgbClr val="000000"/>
                </a:solidFill>
                <a:ea typeface="SimSun" charset="-122"/>
                <a:cs typeface="SimSun" charset="-122"/>
              </a:rPr>
              <a:t>x</a:t>
            </a: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 10 tiles</a:t>
            </a:r>
          </a:p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300 tasks</a:t>
            </a:r>
          </a:p>
          <a:p>
            <a:pPr marL="207363" indent="-207363">
              <a:buClr>
                <a:srgbClr val="004586"/>
              </a:buClr>
              <a:buSzPct val="80000"/>
              <a:buFont typeface="Wingdings" charset="2"/>
              <a:buChar char=""/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SimSun" charset="-122"/>
                <a:cs typeface="SimSun" charset="-122"/>
              </a:rPr>
              <a:t>100 task window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4851" y="76200"/>
            <a:ext cx="7422658" cy="98177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PLASMA Scheduling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Dynamic Scheduling: Sliding Window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B400A9-8CFE-45B5-946E-5E00C31EAF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219200"/>
            <a:ext cx="8966200" cy="42000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304800" y="4800600"/>
            <a:ext cx="8128000" cy="2044700"/>
            <a:chOff x="304800" y="3276600"/>
            <a:chExt cx="8128000" cy="20447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3276600"/>
              <a:ext cx="8128000" cy="18796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3670300"/>
              <a:ext cx="1917700" cy="14478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6400" y="3746500"/>
              <a:ext cx="1397000" cy="13716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8600" y="3771900"/>
              <a:ext cx="2743200" cy="1549400"/>
            </a:xfrm>
            <a:prstGeom prst="rect">
              <a:avLst/>
            </a:prstGeom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sz="3600" dirty="0" smtClean="0"/>
              <a:t>Communication Avoiding Algorithms</a:t>
            </a:r>
            <a:endParaRPr lang="en-US" sz="3600" dirty="0"/>
          </a:p>
        </p:txBody>
      </p:sp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>
          <a:xfrm>
            <a:off x="457200" y="914400"/>
            <a:ext cx="8077200" cy="4525963"/>
          </a:xfrm>
        </p:spPr>
        <p:txBody>
          <a:bodyPr/>
          <a:lstStyle/>
          <a:p>
            <a:r>
              <a:rPr lang="en-US" sz="2000" dirty="0" smtClean="0"/>
              <a:t>Goal: Algorithms that communicate as little as possible</a:t>
            </a:r>
          </a:p>
          <a:p>
            <a:r>
              <a:rPr lang="en-US" sz="2000" dirty="0" smtClean="0"/>
              <a:t>Jim </a:t>
            </a:r>
            <a:r>
              <a:rPr lang="en-US" sz="2000" dirty="0" err="1" smtClean="0"/>
              <a:t>Demmel</a:t>
            </a:r>
            <a:r>
              <a:rPr lang="en-US" sz="2000" dirty="0" smtClean="0"/>
              <a:t> and company have been working on algorithms that obtain a provable minimum communication.</a:t>
            </a:r>
          </a:p>
          <a:p>
            <a:r>
              <a:rPr lang="en-US" sz="2000" dirty="0" smtClean="0"/>
              <a:t>Direct methods (BLAS, LU, QR, SVD, other decompositions)</a:t>
            </a:r>
          </a:p>
          <a:p>
            <a:pPr lvl="1"/>
            <a:r>
              <a:rPr lang="en-US" sz="1800" dirty="0" smtClean="0"/>
              <a:t>Communication lower bounds for </a:t>
            </a:r>
            <a:r>
              <a:rPr lang="en-US" sz="1800" i="1" dirty="0" smtClean="0"/>
              <a:t>all</a:t>
            </a:r>
            <a:r>
              <a:rPr lang="en-US" sz="1800" dirty="0" smtClean="0"/>
              <a:t> these problems</a:t>
            </a:r>
          </a:p>
          <a:p>
            <a:pPr lvl="1"/>
            <a:r>
              <a:rPr lang="en-US" sz="1800" dirty="0" smtClean="0"/>
              <a:t>Algorithms that attain them (</a:t>
            </a:r>
            <a:r>
              <a:rPr lang="en-US" sz="1800" i="1" dirty="0" smtClean="0"/>
              <a:t>all </a:t>
            </a:r>
            <a:r>
              <a:rPr lang="en-US" sz="1800" dirty="0" smtClean="0"/>
              <a:t>dense linear algebra, some sparse)</a:t>
            </a:r>
          </a:p>
          <a:p>
            <a:pPr lvl="2"/>
            <a:r>
              <a:rPr lang="en-US" sz="1600" dirty="0" smtClean="0"/>
              <a:t>Mostly not in LAPACK or </a:t>
            </a:r>
            <a:r>
              <a:rPr lang="en-US" sz="1600" dirty="0" err="1" smtClean="0"/>
              <a:t>ScaLAPACK</a:t>
            </a:r>
            <a:r>
              <a:rPr lang="en-US" sz="1600" dirty="0" smtClean="0"/>
              <a:t> (yet)</a:t>
            </a:r>
          </a:p>
          <a:p>
            <a:r>
              <a:rPr lang="en-US" sz="2000" dirty="0" smtClean="0"/>
              <a:t>Iterative methods – </a:t>
            </a:r>
            <a:r>
              <a:rPr lang="en-US" sz="2000" dirty="0" err="1" smtClean="0"/>
              <a:t>Krylov</a:t>
            </a:r>
            <a:r>
              <a:rPr lang="en-US" sz="2000" dirty="0" smtClean="0"/>
              <a:t> subspace methods for Ax=</a:t>
            </a:r>
            <a:r>
              <a:rPr lang="en-US" sz="2000" dirty="0" err="1" smtClean="0"/>
              <a:t>b</a:t>
            </a:r>
            <a:r>
              <a:rPr lang="en-US" sz="2000" dirty="0" smtClean="0"/>
              <a:t>, Ax=</a:t>
            </a:r>
            <a:r>
              <a:rPr lang="el-GR" sz="2000" dirty="0" smtClean="0"/>
              <a:t>λ</a:t>
            </a:r>
            <a:r>
              <a:rPr lang="en-US" sz="2000" dirty="0" err="1" smtClean="0"/>
              <a:t>x</a:t>
            </a:r>
            <a:endParaRPr lang="en-US" sz="2000" dirty="0" smtClean="0"/>
          </a:p>
          <a:p>
            <a:pPr lvl="1"/>
            <a:r>
              <a:rPr lang="en-US" sz="1800" dirty="0" smtClean="0"/>
              <a:t>Communication lower bounds, and algorithms that attain them (depending on </a:t>
            </a:r>
            <a:r>
              <a:rPr lang="en-US" sz="1800" dirty="0" err="1" smtClean="0"/>
              <a:t>sparsity</a:t>
            </a:r>
            <a:r>
              <a:rPr lang="en-US" sz="1800" dirty="0" smtClean="0"/>
              <a:t> structure)</a:t>
            </a:r>
          </a:p>
          <a:p>
            <a:pPr lvl="2"/>
            <a:r>
              <a:rPr lang="en-US" sz="1600" dirty="0" smtClean="0"/>
              <a:t>Not in any libraries (yet)</a:t>
            </a:r>
            <a:endParaRPr lang="en-US" sz="2000" dirty="0" smtClean="0"/>
          </a:p>
          <a:p>
            <a:r>
              <a:rPr lang="en-US" sz="2000" dirty="0" smtClean="0"/>
              <a:t>For QR Factorization they can show: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25DCB-C47B-4545-B320-6BEA0B9261C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5181600"/>
            <a:ext cx="2667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705600" y="5181600"/>
            <a:ext cx="2667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QR Block Reduction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</a:t>
            </a:r>
            <a:r>
              <a:rPr lang="en-US" i="1" dirty="0" err="1" smtClean="0"/>
              <a:t>m</a:t>
            </a:r>
            <a:r>
              <a:rPr lang="en-US" i="1" dirty="0" smtClean="0"/>
              <a:t> </a:t>
            </a:r>
            <a:r>
              <a:rPr lang="en-US" i="1" dirty="0" err="1" smtClean="0"/>
              <a:t>x</a:t>
            </a:r>
            <a:r>
              <a:rPr lang="en-US" i="1" dirty="0" smtClean="0"/>
              <a:t> 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matrix </a:t>
            </a:r>
            <a:r>
              <a:rPr lang="en-US" i="1" dirty="0" smtClean="0"/>
              <a:t>A </a:t>
            </a:r>
            <a:r>
              <a:rPr lang="en-US" dirty="0" smtClean="0"/>
              <a:t>we want to reduce to upper triangular form.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524000" y="2971800"/>
            <a:ext cx="609600" cy="2438400"/>
          </a:xfrm>
          <a:prstGeom prst="rect">
            <a:avLst/>
          </a:prstGeom>
          <a:solidFill>
            <a:srgbClr val="00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QR Block Reduction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</a:t>
            </a:r>
            <a:r>
              <a:rPr lang="en-US" i="1" dirty="0" err="1" smtClean="0"/>
              <a:t>m</a:t>
            </a:r>
            <a:r>
              <a:rPr lang="en-US" i="1" dirty="0" smtClean="0"/>
              <a:t> </a:t>
            </a:r>
            <a:r>
              <a:rPr lang="en-US" i="1" dirty="0" err="1" smtClean="0"/>
              <a:t>x</a:t>
            </a:r>
            <a:r>
              <a:rPr lang="en-US" i="1" dirty="0" smtClean="0"/>
              <a:t> 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matrix </a:t>
            </a:r>
            <a:r>
              <a:rPr lang="en-US" i="1" dirty="0" smtClean="0"/>
              <a:t>A </a:t>
            </a:r>
            <a:r>
              <a:rPr lang="en-US" dirty="0" smtClean="0"/>
              <a:t>we want to reduce to upper triangular form.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524000" y="2971800"/>
            <a:ext cx="609600" cy="2438400"/>
          </a:xfrm>
          <a:prstGeom prst="rect">
            <a:avLst/>
          </a:prstGeom>
          <a:solidFill>
            <a:srgbClr val="00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505200" y="2971800"/>
            <a:ext cx="609600" cy="2438400"/>
          </a:xfrm>
          <a:prstGeom prst="rect">
            <a:avLst/>
          </a:prstGeom>
          <a:solidFill>
            <a:srgbClr val="00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4" name="Right Triangle 63"/>
          <p:cNvSpPr/>
          <p:nvPr/>
        </p:nvSpPr>
        <p:spPr bwMode="auto">
          <a:xfrm>
            <a:off x="3505200" y="2971800"/>
            <a:ext cx="228600" cy="228600"/>
          </a:xfrm>
          <a:prstGeom prst="rtTriangle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505200" y="3200400"/>
            <a:ext cx="22860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4" name="Right Arrow 83"/>
          <p:cNvSpPr/>
          <p:nvPr/>
        </p:nvSpPr>
        <p:spPr bwMode="auto">
          <a:xfrm>
            <a:off x="2514600" y="4114800"/>
            <a:ext cx="228600" cy="2286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2514600" y="4114800"/>
            <a:ext cx="228600" cy="2286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514600" y="4114800"/>
            <a:ext cx="228600" cy="2286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514600" y="4114800"/>
            <a:ext cx="228600" cy="2286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733800"/>
            <a:ext cx="8231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</a:t>
            </a:r>
            <a:r>
              <a:rPr lang="en-US" sz="3200" baseline="-25000" dirty="0" smtClean="0"/>
              <a:t>1</a:t>
            </a:r>
            <a:r>
              <a:rPr lang="en-US" sz="3200" baseline="300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QR Block Reduction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</a:t>
            </a:r>
            <a:r>
              <a:rPr lang="en-US" i="1" dirty="0" err="1" smtClean="0"/>
              <a:t>m</a:t>
            </a:r>
            <a:r>
              <a:rPr lang="en-US" i="1" dirty="0" smtClean="0"/>
              <a:t> </a:t>
            </a:r>
            <a:r>
              <a:rPr lang="en-US" i="1" dirty="0" err="1" smtClean="0"/>
              <a:t>x</a:t>
            </a:r>
            <a:r>
              <a:rPr lang="en-US" i="1" dirty="0" smtClean="0"/>
              <a:t> 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matrix </a:t>
            </a:r>
            <a:r>
              <a:rPr lang="en-US" i="1" dirty="0" smtClean="0"/>
              <a:t>A </a:t>
            </a:r>
            <a:r>
              <a:rPr lang="en-US" dirty="0" smtClean="0"/>
              <a:t>we want to reduce to upper triangular form.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524000" y="2971800"/>
            <a:ext cx="609600" cy="2438400"/>
          </a:xfrm>
          <a:prstGeom prst="rect">
            <a:avLst/>
          </a:prstGeom>
          <a:solidFill>
            <a:srgbClr val="00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505200" y="2971800"/>
            <a:ext cx="609600" cy="2438400"/>
          </a:xfrm>
          <a:prstGeom prst="rect">
            <a:avLst/>
          </a:prstGeom>
          <a:solidFill>
            <a:srgbClr val="00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4" name="Right Triangle 63"/>
          <p:cNvSpPr/>
          <p:nvPr/>
        </p:nvSpPr>
        <p:spPr bwMode="auto">
          <a:xfrm>
            <a:off x="3505200" y="2971800"/>
            <a:ext cx="228600" cy="228600"/>
          </a:xfrm>
          <a:prstGeom prst="rtTriangle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505200" y="3200400"/>
            <a:ext cx="22860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334000" y="2971800"/>
            <a:ext cx="609600" cy="2438400"/>
          </a:xfrm>
          <a:prstGeom prst="rect">
            <a:avLst/>
          </a:prstGeom>
          <a:solidFill>
            <a:srgbClr val="00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9" name="Right Triangle 78"/>
          <p:cNvSpPr/>
          <p:nvPr/>
        </p:nvSpPr>
        <p:spPr bwMode="auto">
          <a:xfrm>
            <a:off x="5334000" y="2971800"/>
            <a:ext cx="381000" cy="304800"/>
          </a:xfrm>
          <a:prstGeom prst="rtTriangle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334000" y="3276600"/>
            <a:ext cx="381000" cy="2133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086600" y="2971800"/>
            <a:ext cx="609600" cy="2438400"/>
          </a:xfrm>
          <a:prstGeom prst="rect">
            <a:avLst/>
          </a:prstGeom>
          <a:solidFill>
            <a:srgbClr val="00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2" name="Right Triangle 81"/>
          <p:cNvSpPr/>
          <p:nvPr/>
        </p:nvSpPr>
        <p:spPr bwMode="auto">
          <a:xfrm>
            <a:off x="7086600" y="2971800"/>
            <a:ext cx="609600" cy="457200"/>
          </a:xfrm>
          <a:prstGeom prst="rtTriangle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086600" y="3429000"/>
            <a:ext cx="609600" cy="1981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4" name="Right Arrow 83"/>
          <p:cNvSpPr/>
          <p:nvPr/>
        </p:nvSpPr>
        <p:spPr bwMode="auto">
          <a:xfrm>
            <a:off x="2514600" y="4114800"/>
            <a:ext cx="228600" cy="2286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5" name="Right Arrow 84"/>
          <p:cNvSpPr/>
          <p:nvPr/>
        </p:nvSpPr>
        <p:spPr bwMode="auto">
          <a:xfrm>
            <a:off x="4343400" y="4114800"/>
            <a:ext cx="228600" cy="2286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6" name="Right Arrow 85"/>
          <p:cNvSpPr/>
          <p:nvPr/>
        </p:nvSpPr>
        <p:spPr bwMode="auto">
          <a:xfrm>
            <a:off x="6248400" y="4114800"/>
            <a:ext cx="228600" cy="2286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02184" y="2895600"/>
            <a:ext cx="4924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0" y="5943600"/>
            <a:ext cx="37497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= Q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Q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Q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R = QR</a:t>
            </a:r>
            <a:endParaRPr lang="en-US" sz="3200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2514600" y="4114800"/>
            <a:ext cx="228600" cy="2286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4343400" y="4114800"/>
            <a:ext cx="228600" cy="2286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3733800"/>
            <a:ext cx="8231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</a:t>
            </a:r>
            <a:r>
              <a:rPr lang="en-US" sz="3200" baseline="-25000" dirty="0" smtClean="0"/>
              <a:t>1</a:t>
            </a:r>
            <a:r>
              <a:rPr lang="en-US" sz="3200" baseline="30000" dirty="0" smtClean="0"/>
              <a:t>T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72984" y="3733800"/>
            <a:ext cx="8231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</a:t>
            </a:r>
            <a:r>
              <a:rPr lang="en-US" sz="3200" baseline="-25000" dirty="0" smtClean="0"/>
              <a:t>2</a:t>
            </a:r>
            <a:r>
              <a:rPr lang="en-US" sz="3200" baseline="30000" dirty="0" smtClean="0"/>
              <a:t>T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3733800"/>
            <a:ext cx="8231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</a:t>
            </a:r>
            <a:r>
              <a:rPr lang="en-US" sz="3200" baseline="-25000" dirty="0" smtClean="0"/>
              <a:t>3</a:t>
            </a:r>
            <a:r>
              <a:rPr lang="en-US" sz="3200" baseline="300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Development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990600"/>
          <a:ext cx="9144000" cy="573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304800" y="5661819"/>
            <a:ext cx="942651" cy="23852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27432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en-US" sz="1400" b="1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  1 </a:t>
            </a:r>
            <a:r>
              <a:rPr lang="en-US" sz="1400" b="1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Gflop/s</a:t>
            </a:r>
            <a:endParaRPr lang="en-US" sz="1400" b="1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304800" y="3903139"/>
            <a:ext cx="903390" cy="23468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  </a:t>
            </a:r>
            <a:r>
              <a:rPr lang="en-US" sz="1375" b="1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1 </a:t>
            </a:r>
            <a:r>
              <a:rPr lang="en-US" sz="1375" b="1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Tflop/s</a:t>
            </a:r>
            <a:endParaRPr lang="en-US" sz="1375" b="1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04800" y="6265339"/>
            <a:ext cx="1001112" cy="23468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100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Mflop/s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304800" y="4512739"/>
            <a:ext cx="942134" cy="23468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100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Gflop/s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04800" y="2760139"/>
            <a:ext cx="922073" cy="23468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100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Tflop/s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304800" y="5122339"/>
            <a:ext cx="955910" cy="23468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 10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Gflop/s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04800" y="3299619"/>
            <a:ext cx="935849" cy="23468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 10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Tflop/s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04800" y="2150539"/>
            <a:ext cx="955308" cy="23468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  </a:t>
            </a:r>
            <a:r>
              <a:rPr lang="en-US" sz="1375" b="1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1 </a:t>
            </a:r>
            <a:r>
              <a:rPr lang="en-US" sz="1375" b="1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Pflop/s</a:t>
            </a:r>
            <a:endParaRPr lang="en-US" sz="1375" b="1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304800" y="1013619"/>
            <a:ext cx="921212" cy="23468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100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Pflop/s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304800" y="1519388"/>
            <a:ext cx="934988" cy="23468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 10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Pflop/s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8" name="Rounded Rectangular Callout 6"/>
          <p:cNvSpPr txBox="1">
            <a:spLocks noChangeArrowheads="1"/>
          </p:cNvSpPr>
          <p:nvPr/>
        </p:nvSpPr>
        <p:spPr bwMode="auto">
          <a:xfrm>
            <a:off x="1447800" y="4823630"/>
            <a:ext cx="1191242" cy="2285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1" i="0" strike="noStrike" dirty="0">
                <a:solidFill>
                  <a:srgbClr val="464646"/>
                </a:solidFill>
                <a:latin typeface="Calibri"/>
                <a:ea typeface="Calibri"/>
                <a:cs typeface="Calibri"/>
              </a:rPr>
              <a:t>59.7 GFlop/s</a:t>
            </a:r>
          </a:p>
        </p:txBody>
      </p:sp>
      <p:sp>
        <p:nvSpPr>
          <p:cNvPr id="19" name="Rounded Rectangular Callout 7"/>
          <p:cNvSpPr txBox="1">
            <a:spLocks noChangeArrowheads="1"/>
          </p:cNvSpPr>
          <p:nvPr/>
        </p:nvSpPr>
        <p:spPr bwMode="auto">
          <a:xfrm>
            <a:off x="1399558" y="6119018"/>
            <a:ext cx="1191242" cy="3048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400" b="1" i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400 MFlop/s</a:t>
            </a:r>
          </a:p>
        </p:txBody>
      </p:sp>
      <p:sp>
        <p:nvSpPr>
          <p:cNvPr id="20" name="Rounded Rectangular Callout 8"/>
          <p:cNvSpPr txBox="1">
            <a:spLocks noChangeArrowheads="1"/>
          </p:cNvSpPr>
          <p:nvPr/>
        </p:nvSpPr>
        <p:spPr bwMode="auto">
          <a:xfrm>
            <a:off x="1371600" y="3979044"/>
            <a:ext cx="1038912" cy="15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400" b="1" i="0" strike="noStrike" dirty="0">
                <a:solidFill>
                  <a:srgbClr val="464646"/>
                </a:solidFill>
                <a:latin typeface="Calibri"/>
                <a:ea typeface="Calibri"/>
                <a:cs typeface="Calibri"/>
              </a:rPr>
              <a:t>1.17 </a:t>
            </a:r>
            <a:r>
              <a:rPr lang="en-US" sz="1400" b="1" i="0" strike="noStrike" dirty="0" err="1">
                <a:solidFill>
                  <a:srgbClr val="464646"/>
                </a:solidFill>
                <a:latin typeface="Calibri"/>
                <a:ea typeface="Calibri"/>
                <a:cs typeface="Calibri"/>
              </a:rPr>
              <a:t>TFlop/s</a:t>
            </a:r>
            <a:endParaRPr lang="en-US" sz="1400" b="1" i="0" strike="noStrike" dirty="0">
              <a:solidFill>
                <a:srgbClr val="46464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Rounded Rectangular Callout 1"/>
          <p:cNvSpPr txBox="1">
            <a:spLocks noChangeArrowheads="1"/>
          </p:cNvSpPr>
          <p:nvPr/>
        </p:nvSpPr>
        <p:spPr bwMode="auto">
          <a:xfrm>
            <a:off x="8085790" y="1928019"/>
            <a:ext cx="1058210" cy="1541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1" dirty="0" smtClean="0">
                <a:solidFill>
                  <a:srgbClr val="464646"/>
                </a:solidFill>
                <a:latin typeface="Calibri"/>
                <a:ea typeface="Calibri"/>
                <a:cs typeface="Calibri"/>
              </a:rPr>
              <a:t>2.56</a:t>
            </a:r>
            <a:r>
              <a:rPr lang="en-US" sz="1400" b="1" i="0" strike="noStrike" dirty="0" smtClean="0">
                <a:solidFill>
                  <a:srgbClr val="46464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1" i="0" strike="noStrike" dirty="0" err="1">
                <a:solidFill>
                  <a:srgbClr val="464646"/>
                </a:solidFill>
                <a:latin typeface="Calibri"/>
                <a:ea typeface="Calibri"/>
                <a:cs typeface="Calibri"/>
              </a:rPr>
              <a:t>PFlop</a:t>
            </a:r>
            <a:r>
              <a:rPr lang="en-US" sz="1400" b="1" i="0" strike="noStrike" dirty="0">
                <a:solidFill>
                  <a:srgbClr val="464646"/>
                </a:solidFill>
                <a:latin typeface="Calibri"/>
                <a:ea typeface="Calibri"/>
                <a:cs typeface="Calibri"/>
              </a:rPr>
              <a:t>/s</a:t>
            </a:r>
          </a:p>
        </p:txBody>
      </p:sp>
      <p:sp>
        <p:nvSpPr>
          <p:cNvPr id="22" name="Rounded Rectangular Callout 2"/>
          <p:cNvSpPr txBox="1">
            <a:spLocks noChangeArrowheads="1"/>
          </p:cNvSpPr>
          <p:nvPr/>
        </p:nvSpPr>
        <p:spPr bwMode="auto">
          <a:xfrm>
            <a:off x="7974013" y="2994819"/>
            <a:ext cx="1263548" cy="1622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31</a:t>
            </a:r>
            <a:r>
              <a:rPr lang="en-US" sz="1400" b="1" i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1" i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TFlop</a:t>
            </a:r>
            <a:r>
              <a:rPr lang="en-US" sz="1400" b="1" i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/s</a:t>
            </a:r>
          </a:p>
        </p:txBody>
      </p:sp>
      <p:sp>
        <p:nvSpPr>
          <p:cNvPr id="23" name="Rounded Rectangular Callout 5"/>
          <p:cNvSpPr txBox="1">
            <a:spLocks noChangeArrowheads="1"/>
          </p:cNvSpPr>
          <p:nvPr/>
        </p:nvSpPr>
        <p:spPr bwMode="auto">
          <a:xfrm>
            <a:off x="7974013" y="1076868"/>
            <a:ext cx="1263548" cy="1714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400" b="1" dirty="0" smtClean="0">
                <a:solidFill>
                  <a:srgbClr val="464646"/>
                </a:solidFill>
                <a:latin typeface="Calibri"/>
                <a:ea typeface="Calibri"/>
                <a:cs typeface="Calibri"/>
              </a:rPr>
              <a:t>44.16</a:t>
            </a:r>
            <a:r>
              <a:rPr lang="en-US" sz="1400" b="1" i="0" strike="noStrike" dirty="0" smtClean="0">
                <a:solidFill>
                  <a:srgbClr val="46464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1" i="0" strike="noStrike" dirty="0" err="1">
                <a:solidFill>
                  <a:srgbClr val="464646"/>
                </a:solidFill>
                <a:latin typeface="Calibri"/>
                <a:ea typeface="Calibri"/>
                <a:cs typeface="Calibri"/>
              </a:rPr>
              <a:t>PFlop</a:t>
            </a:r>
            <a:r>
              <a:rPr lang="en-US" sz="1400" b="1" i="0" strike="noStrike" dirty="0">
                <a:solidFill>
                  <a:srgbClr val="464646"/>
                </a:solidFill>
                <a:latin typeface="Calibri"/>
                <a:ea typeface="Calibri"/>
                <a:cs typeface="Calibri"/>
              </a:rPr>
              <a:t>/s</a:t>
            </a:r>
          </a:p>
        </p:txBody>
      </p:sp>
      <p:sp>
        <p:nvSpPr>
          <p:cNvPr id="24" name="Rectangle 9"/>
          <p:cNvSpPr txBox="1">
            <a:spLocks noChangeArrowheads="1"/>
          </p:cNvSpPr>
          <p:nvPr/>
        </p:nvSpPr>
        <p:spPr bwMode="auto">
          <a:xfrm>
            <a:off x="4305300" y="2766218"/>
            <a:ext cx="533400" cy="3048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600" b="1" i="0" strike="noStrike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SUM</a:t>
            </a:r>
          </a:p>
        </p:txBody>
      </p:sp>
      <p:sp>
        <p:nvSpPr>
          <p:cNvPr id="25" name="Rectangle 10"/>
          <p:cNvSpPr txBox="1">
            <a:spLocks noChangeArrowheads="1"/>
          </p:cNvSpPr>
          <p:nvPr/>
        </p:nvSpPr>
        <p:spPr bwMode="auto">
          <a:xfrm>
            <a:off x="4305300" y="3528217"/>
            <a:ext cx="533400" cy="3048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600" b="1" i="0" strike="noStrike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N=1</a:t>
            </a:r>
          </a:p>
        </p:txBody>
      </p:sp>
      <p:sp>
        <p:nvSpPr>
          <p:cNvPr id="26" name="Rectangle 11"/>
          <p:cNvSpPr txBox="1">
            <a:spLocks noChangeArrowheads="1"/>
          </p:cNvSpPr>
          <p:nvPr/>
        </p:nvSpPr>
        <p:spPr bwMode="auto">
          <a:xfrm>
            <a:off x="4240225" y="4580855"/>
            <a:ext cx="663550" cy="242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600" b="1" i="0" strike="noStrik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N=500</a:t>
            </a: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3581400" y="3276600"/>
            <a:ext cx="5334000" cy="45719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 type="triangle" w="med" len="med"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276600" y="4020344"/>
            <a:ext cx="3276600" cy="346075"/>
            <a:chOff x="2064" y="2160"/>
            <a:chExt cx="1968" cy="218"/>
          </a:xfrm>
        </p:grpSpPr>
        <p:sp>
          <p:nvSpPr>
            <p:cNvPr id="29" name="Line 11"/>
            <p:cNvSpPr>
              <a:spLocks noChangeShapeType="1"/>
            </p:cNvSpPr>
            <p:nvPr/>
          </p:nvSpPr>
          <p:spPr bwMode="auto">
            <a:xfrm flipV="1">
              <a:off x="2064" y="2256"/>
              <a:ext cx="196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2496" y="2160"/>
              <a:ext cx="817" cy="21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Trebuchet MS" pitchFamily="-110" charset="0"/>
                </a:rPr>
                <a:t>6-8 years</a:t>
              </a: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593975" y="5738019"/>
            <a:ext cx="5940425" cy="685800"/>
            <a:chOff x="1556" y="2937"/>
            <a:chExt cx="3571" cy="288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V="1">
              <a:off x="1556" y="2937"/>
              <a:ext cx="357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1557" y="2937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7974013" y="5387182"/>
            <a:ext cx="1093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Times New Roman" pitchFamily="-110" charset="0"/>
              </a:rPr>
              <a:t>My Laptop</a:t>
            </a: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>
            <a:off x="8470900" y="5598319"/>
            <a:ext cx="215900" cy="2159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36" name="TextBox 35"/>
          <p:cNvSpPr txBox="1"/>
          <p:nvPr/>
        </p:nvSpPr>
        <p:spPr>
          <a:xfrm>
            <a:off x="1219200" y="6497752"/>
            <a:ext cx="153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65804" y="6497752"/>
            <a:ext cx="153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1995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912409" y="6497752"/>
            <a:ext cx="153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1997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759013" y="6497752"/>
            <a:ext cx="153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605618" y="6497752"/>
            <a:ext cx="153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52222" y="6497752"/>
            <a:ext cx="153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298827" y="6497752"/>
            <a:ext cx="153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145431" y="6497752"/>
            <a:ext cx="153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992036" y="6497752"/>
            <a:ext cx="153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525437" y="6509286"/>
            <a:ext cx="1532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7239000" y="6477000"/>
            <a:ext cx="23622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239000" y="6553200"/>
            <a:ext cx="19351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Times New Roman" pitchFamily="-110" charset="0"/>
              </a:rPr>
              <a:t>My</a:t>
            </a:r>
            <a:r>
              <a:rPr lang="en-US" dirty="0" smtClean="0">
                <a:latin typeface="Times New Roman" pitchFamily="-110" charset="0"/>
              </a:rPr>
              <a:t> </a:t>
            </a:r>
            <a:r>
              <a:rPr lang="en-US" dirty="0" err="1" smtClean="0">
                <a:latin typeface="Times New Roman" pitchFamily="-110" charset="0"/>
              </a:rPr>
              <a:t>iPhone</a:t>
            </a:r>
            <a:r>
              <a:rPr lang="en-US" dirty="0" smtClean="0">
                <a:latin typeface="Times New Roman" pitchFamily="-110" charset="0"/>
              </a:rPr>
              <a:t> (40 </a:t>
            </a:r>
            <a:r>
              <a:rPr lang="en-US" dirty="0" err="1" smtClean="0">
                <a:latin typeface="Times New Roman" pitchFamily="-110" charset="0"/>
              </a:rPr>
              <a:t>Mflop/s</a:t>
            </a:r>
            <a:r>
              <a:rPr lang="en-US" dirty="0" smtClean="0">
                <a:latin typeface="Times New Roman" pitchFamily="-110" charset="0"/>
              </a:rPr>
              <a:t>)</a:t>
            </a:r>
            <a:endParaRPr lang="en-US" dirty="0">
              <a:latin typeface="Times New Roman" pitchFamily="-110" charset="0"/>
            </a:endParaRPr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8497887" y="6489700"/>
            <a:ext cx="215900" cy="2159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/>
      <p:bldP spid="35" grpId="0" animBg="1"/>
      <p:bldP spid="46" grpId="0" animBg="1"/>
      <p:bldP spid="47" grpId="0"/>
      <p:bldP spid="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Rectangle 814"/>
          <p:cNvSpPr/>
          <p:nvPr/>
        </p:nvSpPr>
        <p:spPr bwMode="auto">
          <a:xfrm>
            <a:off x="5867400" y="1447800"/>
            <a:ext cx="32766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3" name="Rectangle 812"/>
          <p:cNvSpPr/>
          <p:nvPr/>
        </p:nvSpPr>
        <p:spPr bwMode="auto">
          <a:xfrm>
            <a:off x="3200400" y="2057400"/>
            <a:ext cx="59436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48638" cy="11382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Communication Avoiding QR </a:t>
            </a:r>
            <a:br>
              <a:rPr lang="en-US" sz="4000" dirty="0" smtClean="0"/>
            </a:br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59" name="TextBox 58"/>
          <p:cNvSpPr txBox="1"/>
          <p:nvPr/>
        </p:nvSpPr>
        <p:spPr>
          <a:xfrm>
            <a:off x="228600" y="5486400"/>
            <a:ext cx="645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Pothen</a:t>
            </a:r>
            <a:r>
              <a:rPr lang="en-US" sz="1200" dirty="0" smtClean="0"/>
              <a:t> and P. </a:t>
            </a:r>
            <a:r>
              <a:rPr lang="en-US" sz="1200" dirty="0" err="1" smtClean="0"/>
              <a:t>Raghavan</a:t>
            </a:r>
            <a:r>
              <a:rPr lang="en-US" sz="1200" dirty="0" smtClean="0"/>
              <a:t>. Distributed orthogonal factorization. In </a:t>
            </a:r>
            <a:r>
              <a:rPr lang="en-US" sz="1200" i="1" dirty="0" smtClean="0"/>
              <a:t>The 3rd</a:t>
            </a:r>
          </a:p>
          <a:p>
            <a:r>
              <a:rPr lang="en-US" sz="1200" i="1" dirty="0" smtClean="0"/>
              <a:t>Conference on Hypercube Concurrent Computers and Applications, volume II, Applications,</a:t>
            </a:r>
          </a:p>
          <a:p>
            <a:r>
              <a:rPr lang="en-US" sz="1200" dirty="0" smtClean="0"/>
              <a:t>pages 1610–1620, Pasadena, CA, Jan. 1988. ACM. Penn. State.</a:t>
            </a:r>
            <a:endParaRPr lang="en-US" sz="1200" dirty="0"/>
          </a:p>
        </p:txBody>
      </p:sp>
      <p:grpSp>
        <p:nvGrpSpPr>
          <p:cNvPr id="3" name="Group 217"/>
          <p:cNvGrpSpPr/>
          <p:nvPr/>
        </p:nvGrpSpPr>
        <p:grpSpPr>
          <a:xfrm>
            <a:off x="1909858" y="1524000"/>
            <a:ext cx="6853142" cy="3514661"/>
            <a:chOff x="738851" y="944777"/>
            <a:chExt cx="6853142" cy="3514661"/>
          </a:xfrm>
        </p:grpSpPr>
        <p:sp>
          <p:nvSpPr>
            <p:cNvPr id="618" name="Rectangle 617"/>
            <p:cNvSpPr/>
            <p:nvPr/>
          </p:nvSpPr>
          <p:spPr>
            <a:xfrm>
              <a:off x="2180179" y="1035149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2517672" y="103514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2835671" y="103568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2183167" y="1312069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2520660" y="131206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2838659" y="131260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2186155" y="1588989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2523648" y="158898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2841647" y="158952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2195618" y="1897313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2533111" y="189731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2851110" y="189785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2198606" y="217423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2536099" y="217423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2854098" y="217477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2201594" y="245115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2539087" y="245115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2857086" y="245169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2198606" y="2759477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2536099" y="275947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2854098" y="276001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2201594" y="303639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2539087" y="303639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2857086" y="303693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2204582" y="331331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2542075" y="331331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2860074" y="331385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2201594" y="3621641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2539087" y="362164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2857086" y="362217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2204582" y="389856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2542075" y="389856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2860074" y="389909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2207570" y="417548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2545063" y="417548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2863062" y="417601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3946640" y="103870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4264639" y="103924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3949628" y="131562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4267627" y="131616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3952616" y="159254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4270615" y="159308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3962079" y="190086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4280078" y="190140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965067" y="217778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4283066" y="217832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968055" y="245470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4286054" y="245524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3965067" y="276303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4283066" y="276356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3968055" y="303995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286054" y="304048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3971043" y="331687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4289042" y="331740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3968055" y="362519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4286054" y="362573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3971043" y="390211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4289042" y="390265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3974031" y="417903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4292030" y="417957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8" name="Right Triangle 677"/>
            <p:cNvSpPr/>
            <p:nvPr/>
          </p:nvSpPr>
          <p:spPr>
            <a:xfrm rot="10800000">
              <a:off x="3616298" y="1033661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9" name="Right Triangle 678"/>
            <p:cNvSpPr/>
            <p:nvPr/>
          </p:nvSpPr>
          <p:spPr>
            <a:xfrm rot="10800000">
              <a:off x="3631629" y="1904350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ight Triangle 679"/>
            <p:cNvSpPr/>
            <p:nvPr/>
          </p:nvSpPr>
          <p:spPr>
            <a:xfrm rot="10800000">
              <a:off x="3649488" y="2766514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ight Triangle 680"/>
            <p:cNvSpPr/>
            <p:nvPr/>
          </p:nvSpPr>
          <p:spPr>
            <a:xfrm rot="10800000">
              <a:off x="3631629" y="3628678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5369042" y="102922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5687041" y="102976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5372030" y="130614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5690029" y="130668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6" name="Rectangle 685"/>
            <p:cNvSpPr/>
            <p:nvPr/>
          </p:nvSpPr>
          <p:spPr>
            <a:xfrm>
              <a:off x="5375018" y="158306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5693017" y="158360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8" name="Rectangle 687"/>
            <p:cNvSpPr/>
            <p:nvPr/>
          </p:nvSpPr>
          <p:spPr>
            <a:xfrm>
              <a:off x="5384481" y="189139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9" name="Rectangle 688"/>
            <p:cNvSpPr/>
            <p:nvPr/>
          </p:nvSpPr>
          <p:spPr>
            <a:xfrm>
              <a:off x="5702480" y="189192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0" name="Rectangle 689"/>
            <p:cNvSpPr/>
            <p:nvPr/>
          </p:nvSpPr>
          <p:spPr>
            <a:xfrm>
              <a:off x="5387469" y="216831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1" name="Rectangle 690"/>
            <p:cNvSpPr/>
            <p:nvPr/>
          </p:nvSpPr>
          <p:spPr>
            <a:xfrm>
              <a:off x="5705468" y="216884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5390457" y="244523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3" name="Rectangle 692"/>
            <p:cNvSpPr/>
            <p:nvPr/>
          </p:nvSpPr>
          <p:spPr>
            <a:xfrm>
              <a:off x="5708456" y="244576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4" name="Rectangle 693"/>
            <p:cNvSpPr/>
            <p:nvPr/>
          </p:nvSpPr>
          <p:spPr>
            <a:xfrm>
              <a:off x="5387469" y="275355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5" name="Rectangle 694"/>
            <p:cNvSpPr/>
            <p:nvPr/>
          </p:nvSpPr>
          <p:spPr>
            <a:xfrm>
              <a:off x="5705468" y="275409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390457" y="303047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5708456" y="303101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5393445" y="330739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5711444" y="330793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5390457" y="361571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5708456" y="361625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5393445" y="389263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5711444" y="389317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4" name="Rectangle 703"/>
            <p:cNvSpPr/>
            <p:nvPr/>
          </p:nvSpPr>
          <p:spPr>
            <a:xfrm>
              <a:off x="5396433" y="416955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5714432" y="417009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6" name="Right Triangle 705"/>
            <p:cNvSpPr/>
            <p:nvPr/>
          </p:nvSpPr>
          <p:spPr>
            <a:xfrm rot="10800000">
              <a:off x="5038700" y="1024185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ight Triangle 706"/>
            <p:cNvSpPr/>
            <p:nvPr/>
          </p:nvSpPr>
          <p:spPr>
            <a:xfrm rot="10800000">
              <a:off x="5059439" y="2757544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6909346" y="1025300"/>
              <a:ext cx="323017" cy="2773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7227345" y="1025838"/>
              <a:ext cx="337257" cy="2798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6912334" y="1302220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7230333" y="1302758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6915322" y="1579140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7233321" y="1579678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924785" y="1887464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7242784" y="188800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6927773" y="2164384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7245772" y="216492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6930761" y="2441304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7248760" y="244184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6927773" y="2749628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7245772" y="275016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6930761" y="3026548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7248760" y="302708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933749" y="3303468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7251748" y="330400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6930761" y="3611792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7248760" y="361233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6933749" y="3888712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7251748" y="388925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6936737" y="4165632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7254736" y="416617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2" name="Right Triangle 731"/>
            <p:cNvSpPr/>
            <p:nvPr/>
          </p:nvSpPr>
          <p:spPr>
            <a:xfrm rot="10800000">
              <a:off x="6579004" y="1033216"/>
              <a:ext cx="317999" cy="27692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ight Bracket 732"/>
            <p:cNvSpPr/>
            <p:nvPr/>
          </p:nvSpPr>
          <p:spPr>
            <a:xfrm>
              <a:off x="3959562" y="1171167"/>
              <a:ext cx="149417" cy="87098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ight Bracket 733"/>
            <p:cNvSpPr/>
            <p:nvPr/>
          </p:nvSpPr>
          <p:spPr>
            <a:xfrm>
              <a:off x="3962550" y="2904971"/>
              <a:ext cx="149417" cy="87098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ight Bracket 734"/>
            <p:cNvSpPr/>
            <p:nvPr/>
          </p:nvSpPr>
          <p:spPr>
            <a:xfrm>
              <a:off x="5379006" y="1177103"/>
              <a:ext cx="149417" cy="1699334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38851" y="102567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1076344" y="102567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1394343" y="102621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41839" y="130259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1079332" y="130259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1397331" y="130313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744827" y="157951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1082320" y="157951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1400319" y="158005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754290" y="188783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1091783" y="188783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1409782" y="188837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757278" y="216475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1094771" y="216475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1412770" y="216529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760266" y="244167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1097759" y="244167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1415758" y="244221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757278" y="275000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1094771" y="275000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1412770" y="275053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760266" y="302692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1097759" y="302692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1415758" y="302745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763254" y="330384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1100747" y="330384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1418746" y="330437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760266" y="361216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1097759" y="361216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1415758" y="361270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763254" y="388908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1100747" y="388908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1418746" y="388962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766242" y="416600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1103735" y="416600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1421734" y="416654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grpSp>
          <p:nvGrpSpPr>
            <p:cNvPr id="4" name="Group 563"/>
            <p:cNvGrpSpPr/>
            <p:nvPr/>
          </p:nvGrpSpPr>
          <p:grpSpPr>
            <a:xfrm>
              <a:off x="1867711" y="2677204"/>
              <a:ext cx="4590940" cy="142925"/>
              <a:chOff x="1867711" y="2664752"/>
              <a:chExt cx="4590940" cy="142925"/>
            </a:xfrm>
          </p:grpSpPr>
          <p:sp>
            <p:nvSpPr>
              <p:cNvPr id="794" name="Right Arrow 793"/>
              <p:cNvSpPr/>
              <p:nvPr/>
            </p:nvSpPr>
            <p:spPr>
              <a:xfrm>
                <a:off x="1867711" y="2664752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Right Arrow 794"/>
              <p:cNvSpPr/>
              <p:nvPr/>
            </p:nvSpPr>
            <p:spPr>
              <a:xfrm>
                <a:off x="3265211" y="2680180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Right Arrow 795"/>
              <p:cNvSpPr/>
              <p:nvPr/>
            </p:nvSpPr>
            <p:spPr>
              <a:xfrm>
                <a:off x="4712515" y="2683156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Right Arrow 796"/>
              <p:cNvSpPr/>
              <p:nvPr/>
            </p:nvSpPr>
            <p:spPr>
              <a:xfrm>
                <a:off x="6197172" y="2673680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3" name="TextBox 772"/>
            <p:cNvSpPr txBox="1"/>
            <p:nvPr/>
          </p:nvSpPr>
          <p:spPr>
            <a:xfrm>
              <a:off x="3684595" y="945349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0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4" name="TextBox 773"/>
            <p:cNvSpPr txBox="1"/>
            <p:nvPr/>
          </p:nvSpPr>
          <p:spPr>
            <a:xfrm>
              <a:off x="3700542" y="1820977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1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5" name="TextBox 774"/>
            <p:cNvSpPr txBox="1"/>
            <p:nvPr/>
          </p:nvSpPr>
          <p:spPr>
            <a:xfrm>
              <a:off x="3703530" y="267018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2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6" name="TextBox 775"/>
            <p:cNvSpPr txBox="1"/>
            <p:nvPr/>
          </p:nvSpPr>
          <p:spPr>
            <a:xfrm>
              <a:off x="3706010" y="354429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3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7" name="TextBox 776"/>
            <p:cNvSpPr txBox="1"/>
            <p:nvPr/>
          </p:nvSpPr>
          <p:spPr>
            <a:xfrm>
              <a:off x="5116003" y="944777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0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8" name="TextBox 777"/>
            <p:cNvSpPr txBox="1"/>
            <p:nvPr/>
          </p:nvSpPr>
          <p:spPr>
            <a:xfrm>
              <a:off x="5118991" y="265418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2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9" name="TextBox 778"/>
            <p:cNvSpPr txBox="1"/>
            <p:nvPr/>
          </p:nvSpPr>
          <p:spPr>
            <a:xfrm>
              <a:off x="6628087" y="952231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solidFill>
                    <a:schemeClr val="bg1"/>
                  </a:solidFill>
                  <a:latin typeface="Courier"/>
                  <a:cs typeface="Courier"/>
                </a:rPr>
                <a:t>0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0" name="TextBox 779"/>
            <p:cNvSpPr txBox="1"/>
            <p:nvPr/>
          </p:nvSpPr>
          <p:spPr>
            <a:xfrm>
              <a:off x="6935995" y="962093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1" name="TextBox 780"/>
            <p:cNvSpPr txBox="1"/>
            <p:nvPr/>
          </p:nvSpPr>
          <p:spPr>
            <a:xfrm>
              <a:off x="7234052" y="962093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2" name="TextBox 781"/>
            <p:cNvSpPr txBox="1"/>
            <p:nvPr/>
          </p:nvSpPr>
          <p:spPr>
            <a:xfrm>
              <a:off x="1085428" y="2122009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3" name="TextBox 782"/>
            <p:cNvSpPr txBox="1"/>
            <p:nvPr/>
          </p:nvSpPr>
          <p:spPr>
            <a:xfrm>
              <a:off x="1082320" y="2974141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4" name="TextBox 783"/>
            <p:cNvSpPr txBox="1"/>
            <p:nvPr/>
          </p:nvSpPr>
          <p:spPr>
            <a:xfrm>
              <a:off x="1079212" y="3839231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3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5" name="TextBox 784"/>
            <p:cNvSpPr txBox="1"/>
            <p:nvPr/>
          </p:nvSpPr>
          <p:spPr>
            <a:xfrm>
              <a:off x="2086353" y="1321712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6" name="TextBox 785"/>
            <p:cNvSpPr txBox="1"/>
            <p:nvPr/>
          </p:nvSpPr>
          <p:spPr>
            <a:xfrm>
              <a:off x="2096204" y="217384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7" name="TextBox 786"/>
            <p:cNvSpPr txBox="1"/>
            <p:nvPr/>
          </p:nvSpPr>
          <p:spPr>
            <a:xfrm>
              <a:off x="2093096" y="303893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8" name="TextBox 787"/>
            <p:cNvSpPr txBox="1"/>
            <p:nvPr/>
          </p:nvSpPr>
          <p:spPr>
            <a:xfrm>
              <a:off x="2115906" y="390402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9" name="TextBox 788"/>
            <p:cNvSpPr txBox="1"/>
            <p:nvPr/>
          </p:nvSpPr>
          <p:spPr>
            <a:xfrm>
              <a:off x="7072358" y="1396364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0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0" name="TextBox 789"/>
            <p:cNvSpPr txBox="1"/>
            <p:nvPr/>
          </p:nvSpPr>
          <p:spPr>
            <a:xfrm>
              <a:off x="7095171" y="2092998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1" name="TextBox 790"/>
            <p:cNvSpPr txBox="1"/>
            <p:nvPr/>
          </p:nvSpPr>
          <p:spPr>
            <a:xfrm>
              <a:off x="7092063" y="2971046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2" name="TextBox 791"/>
            <p:cNvSpPr txBox="1"/>
            <p:nvPr/>
          </p:nvSpPr>
          <p:spPr>
            <a:xfrm>
              <a:off x="7101915" y="3836136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3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3" name="TextBox 792"/>
            <p:cNvSpPr txBox="1"/>
            <p:nvPr/>
          </p:nvSpPr>
          <p:spPr>
            <a:xfrm>
              <a:off x="1069364" y="1263689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0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5" name="Group 220"/>
          <p:cNvGrpSpPr/>
          <p:nvPr/>
        </p:nvGrpSpPr>
        <p:grpSpPr>
          <a:xfrm>
            <a:off x="3196783" y="1752616"/>
            <a:ext cx="162840" cy="565033"/>
            <a:chOff x="2710282" y="4983518"/>
            <a:chExt cx="175719" cy="870547"/>
          </a:xfrm>
        </p:grpSpPr>
        <p:sp>
          <p:nvSpPr>
            <p:cNvPr id="799" name="Right Bracket 798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Right Bracket 799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221"/>
          <p:cNvGrpSpPr/>
          <p:nvPr/>
        </p:nvGrpSpPr>
        <p:grpSpPr>
          <a:xfrm>
            <a:off x="3205071" y="2616569"/>
            <a:ext cx="162840" cy="565033"/>
            <a:chOff x="2710282" y="4983518"/>
            <a:chExt cx="175719" cy="870547"/>
          </a:xfrm>
        </p:grpSpPr>
        <p:sp>
          <p:nvSpPr>
            <p:cNvPr id="802" name="Right Bracket 801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3" name="Right Bracket 802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224"/>
          <p:cNvGrpSpPr/>
          <p:nvPr/>
        </p:nvGrpSpPr>
        <p:grpSpPr>
          <a:xfrm>
            <a:off x="3196064" y="3472234"/>
            <a:ext cx="162840" cy="565033"/>
            <a:chOff x="2710282" y="4983518"/>
            <a:chExt cx="175719" cy="870547"/>
          </a:xfrm>
        </p:grpSpPr>
        <p:sp>
          <p:nvSpPr>
            <p:cNvPr id="805" name="Right Bracket 804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Right Bracket 805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27"/>
          <p:cNvGrpSpPr/>
          <p:nvPr/>
        </p:nvGrpSpPr>
        <p:grpSpPr>
          <a:xfrm>
            <a:off x="3204352" y="4336187"/>
            <a:ext cx="162840" cy="565033"/>
            <a:chOff x="2710282" y="4983518"/>
            <a:chExt cx="175719" cy="870547"/>
          </a:xfrm>
        </p:grpSpPr>
        <p:sp>
          <p:nvSpPr>
            <p:cNvPr id="808" name="Right Bracket 807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Right Bracket 808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0" name="Rectangle 809"/>
          <p:cNvSpPr/>
          <p:nvPr/>
        </p:nvSpPr>
        <p:spPr bwMode="auto">
          <a:xfrm>
            <a:off x="457200" y="1600200"/>
            <a:ext cx="990600" cy="34290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1" name="Right Arrow 810"/>
          <p:cNvSpPr/>
          <p:nvPr/>
        </p:nvSpPr>
        <p:spPr>
          <a:xfrm>
            <a:off x="1600200" y="3240979"/>
            <a:ext cx="261479" cy="124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Rectangle 815"/>
          <p:cNvSpPr/>
          <p:nvPr/>
        </p:nvSpPr>
        <p:spPr bwMode="auto">
          <a:xfrm>
            <a:off x="7315200" y="1447800"/>
            <a:ext cx="19050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4" name="Rectangle 813"/>
          <p:cNvSpPr/>
          <p:nvPr/>
        </p:nvSpPr>
        <p:spPr bwMode="auto">
          <a:xfrm>
            <a:off x="2971800" y="1295400"/>
            <a:ext cx="60960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Rectangle 814"/>
          <p:cNvSpPr/>
          <p:nvPr/>
        </p:nvSpPr>
        <p:spPr bwMode="auto">
          <a:xfrm>
            <a:off x="5867400" y="1447800"/>
            <a:ext cx="32766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3" name="Rectangle 812"/>
          <p:cNvSpPr/>
          <p:nvPr/>
        </p:nvSpPr>
        <p:spPr bwMode="auto">
          <a:xfrm>
            <a:off x="3200400" y="2057400"/>
            <a:ext cx="59436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48638" cy="11382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Communication Avoiding QR </a:t>
            </a:r>
            <a:br>
              <a:rPr lang="en-US" sz="4000" dirty="0" smtClean="0"/>
            </a:br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59" name="TextBox 58"/>
          <p:cNvSpPr txBox="1"/>
          <p:nvPr/>
        </p:nvSpPr>
        <p:spPr>
          <a:xfrm>
            <a:off x="228600" y="5486400"/>
            <a:ext cx="645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Pothen</a:t>
            </a:r>
            <a:r>
              <a:rPr lang="en-US" sz="1200" dirty="0" smtClean="0"/>
              <a:t> and P. </a:t>
            </a:r>
            <a:r>
              <a:rPr lang="en-US" sz="1200" dirty="0" err="1" smtClean="0"/>
              <a:t>Raghavan</a:t>
            </a:r>
            <a:r>
              <a:rPr lang="en-US" sz="1200" dirty="0" smtClean="0"/>
              <a:t>. Distributed orthogonal factorization. In </a:t>
            </a:r>
            <a:r>
              <a:rPr lang="en-US" sz="1200" i="1" dirty="0" smtClean="0"/>
              <a:t>The 3rd</a:t>
            </a:r>
          </a:p>
          <a:p>
            <a:r>
              <a:rPr lang="en-US" sz="1200" i="1" dirty="0" smtClean="0"/>
              <a:t>Conference on Hypercube Concurrent Computers and Applications, volume II, Applications,</a:t>
            </a:r>
          </a:p>
          <a:p>
            <a:r>
              <a:rPr lang="en-US" sz="1200" dirty="0" smtClean="0"/>
              <a:t>pages 1610–1620, Pasadena, CA, Jan. 1988. ACM. Penn. State.</a:t>
            </a:r>
            <a:endParaRPr lang="en-US" sz="1200" dirty="0"/>
          </a:p>
        </p:txBody>
      </p:sp>
      <p:grpSp>
        <p:nvGrpSpPr>
          <p:cNvPr id="3" name="Group 217"/>
          <p:cNvGrpSpPr/>
          <p:nvPr/>
        </p:nvGrpSpPr>
        <p:grpSpPr>
          <a:xfrm>
            <a:off x="1909858" y="1524000"/>
            <a:ext cx="6853142" cy="3514661"/>
            <a:chOff x="738851" y="944777"/>
            <a:chExt cx="6853142" cy="3514661"/>
          </a:xfrm>
        </p:grpSpPr>
        <p:sp>
          <p:nvSpPr>
            <p:cNvPr id="618" name="Rectangle 617"/>
            <p:cNvSpPr/>
            <p:nvPr/>
          </p:nvSpPr>
          <p:spPr>
            <a:xfrm>
              <a:off x="2180179" y="1035149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2517672" y="103514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2835671" y="103568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2183167" y="1312069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2520660" y="131206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2838659" y="131260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2186155" y="1588989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2523648" y="158898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2841647" y="158952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2195618" y="1897313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2533111" y="189731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2851110" y="189785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2198606" y="217423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2536099" y="217423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2854098" y="217477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2201594" y="245115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2539087" y="245115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2857086" y="245169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2198606" y="2759477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2536099" y="275947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2854098" y="276001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2201594" y="303639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2539087" y="303639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2857086" y="303693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2204582" y="331331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2542075" y="331331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2860074" y="331385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2201594" y="3621641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2539087" y="362164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2857086" y="362217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2204582" y="389856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2542075" y="389856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2860074" y="389909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2207570" y="417548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2545063" y="417548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2863062" y="417601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3946640" y="103870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4264639" y="103924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3949628" y="131562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4267627" y="131616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3952616" y="159254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4270615" y="159308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3962079" y="190086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4280078" y="190140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965067" y="217778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4283066" y="217832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968055" y="245470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4286054" y="245524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3965067" y="276303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4283066" y="276356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3968055" y="303995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286054" y="304048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3971043" y="331687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4289042" y="331740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3968055" y="362519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4286054" y="362573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3971043" y="390211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4289042" y="390265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3974031" y="417903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4292030" y="417957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8" name="Right Triangle 677"/>
            <p:cNvSpPr/>
            <p:nvPr/>
          </p:nvSpPr>
          <p:spPr>
            <a:xfrm rot="10800000">
              <a:off x="3616298" y="1033661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9" name="Right Triangle 678"/>
            <p:cNvSpPr/>
            <p:nvPr/>
          </p:nvSpPr>
          <p:spPr>
            <a:xfrm rot="10800000">
              <a:off x="3631629" y="1904350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ight Triangle 679"/>
            <p:cNvSpPr/>
            <p:nvPr/>
          </p:nvSpPr>
          <p:spPr>
            <a:xfrm rot="10800000">
              <a:off x="3649488" y="2766514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ight Triangle 680"/>
            <p:cNvSpPr/>
            <p:nvPr/>
          </p:nvSpPr>
          <p:spPr>
            <a:xfrm rot="10800000">
              <a:off x="3631629" y="3628678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5369042" y="102922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5687041" y="102976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5372030" y="130614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5690029" y="130668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6" name="Rectangle 685"/>
            <p:cNvSpPr/>
            <p:nvPr/>
          </p:nvSpPr>
          <p:spPr>
            <a:xfrm>
              <a:off x="5375018" y="158306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5693017" y="158360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8" name="Rectangle 687"/>
            <p:cNvSpPr/>
            <p:nvPr/>
          </p:nvSpPr>
          <p:spPr>
            <a:xfrm>
              <a:off x="5384481" y="189139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9" name="Rectangle 688"/>
            <p:cNvSpPr/>
            <p:nvPr/>
          </p:nvSpPr>
          <p:spPr>
            <a:xfrm>
              <a:off x="5702480" y="189192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0" name="Rectangle 689"/>
            <p:cNvSpPr/>
            <p:nvPr/>
          </p:nvSpPr>
          <p:spPr>
            <a:xfrm>
              <a:off x="5387469" y="216831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1" name="Rectangle 690"/>
            <p:cNvSpPr/>
            <p:nvPr/>
          </p:nvSpPr>
          <p:spPr>
            <a:xfrm>
              <a:off x="5705468" y="216884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5390457" y="244523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3" name="Rectangle 692"/>
            <p:cNvSpPr/>
            <p:nvPr/>
          </p:nvSpPr>
          <p:spPr>
            <a:xfrm>
              <a:off x="5708456" y="244576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4" name="Rectangle 693"/>
            <p:cNvSpPr/>
            <p:nvPr/>
          </p:nvSpPr>
          <p:spPr>
            <a:xfrm>
              <a:off x="5387469" y="275355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5" name="Rectangle 694"/>
            <p:cNvSpPr/>
            <p:nvPr/>
          </p:nvSpPr>
          <p:spPr>
            <a:xfrm>
              <a:off x="5705468" y="275409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390457" y="303047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5708456" y="303101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5393445" y="330739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5711444" y="330793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5390457" y="361571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5708456" y="361625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5393445" y="389263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5711444" y="389317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4" name="Rectangle 703"/>
            <p:cNvSpPr/>
            <p:nvPr/>
          </p:nvSpPr>
          <p:spPr>
            <a:xfrm>
              <a:off x="5396433" y="416955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5714432" y="417009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6" name="Right Triangle 705"/>
            <p:cNvSpPr/>
            <p:nvPr/>
          </p:nvSpPr>
          <p:spPr>
            <a:xfrm rot="10800000">
              <a:off x="5038700" y="1024185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ight Triangle 706"/>
            <p:cNvSpPr/>
            <p:nvPr/>
          </p:nvSpPr>
          <p:spPr>
            <a:xfrm rot="10800000">
              <a:off x="5059439" y="2757544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6909346" y="1025300"/>
              <a:ext cx="323017" cy="2773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7227345" y="1025838"/>
              <a:ext cx="337257" cy="2798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6912334" y="1302220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7230333" y="1302758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6915322" y="1579140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7233321" y="1579678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924785" y="1887464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7242784" y="188800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6927773" y="2164384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7245772" y="216492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6930761" y="2441304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7248760" y="244184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6927773" y="2749628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7245772" y="275016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6930761" y="3026548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7248760" y="302708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933749" y="3303468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7251748" y="330400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6930761" y="3611792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7248760" y="361233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6933749" y="3888712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7251748" y="388925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6936737" y="4165632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7254736" y="416617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2" name="Right Triangle 731"/>
            <p:cNvSpPr/>
            <p:nvPr/>
          </p:nvSpPr>
          <p:spPr>
            <a:xfrm rot="10800000">
              <a:off x="6579004" y="1033216"/>
              <a:ext cx="317999" cy="27692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ight Bracket 732"/>
            <p:cNvSpPr/>
            <p:nvPr/>
          </p:nvSpPr>
          <p:spPr>
            <a:xfrm>
              <a:off x="3959562" y="1171167"/>
              <a:ext cx="149417" cy="87098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ight Bracket 733"/>
            <p:cNvSpPr/>
            <p:nvPr/>
          </p:nvSpPr>
          <p:spPr>
            <a:xfrm>
              <a:off x="3962550" y="2904971"/>
              <a:ext cx="149417" cy="87098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ight Bracket 734"/>
            <p:cNvSpPr/>
            <p:nvPr/>
          </p:nvSpPr>
          <p:spPr>
            <a:xfrm>
              <a:off x="5379006" y="1177103"/>
              <a:ext cx="149417" cy="1699334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38851" y="102567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1076344" y="102567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1394343" y="102621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41839" y="130259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1079332" y="130259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1397331" y="130313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744827" y="157951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1082320" y="157951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1400319" y="158005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754290" y="188783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1091783" y="188783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1409782" y="188837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757278" y="216475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1094771" y="216475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1412770" y="216529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760266" y="244167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1097759" y="244167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1415758" y="244221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757278" y="275000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1094771" y="275000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1412770" y="275053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760266" y="302692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1097759" y="302692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1415758" y="302745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763254" y="330384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1100747" y="330384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1418746" y="330437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760266" y="361216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1097759" y="361216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1415758" y="361270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763254" y="388908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1100747" y="388908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1418746" y="388962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766242" y="416600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1103735" y="416600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1421734" y="416654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grpSp>
          <p:nvGrpSpPr>
            <p:cNvPr id="4" name="Group 563"/>
            <p:cNvGrpSpPr/>
            <p:nvPr/>
          </p:nvGrpSpPr>
          <p:grpSpPr>
            <a:xfrm>
              <a:off x="1867711" y="2677204"/>
              <a:ext cx="4590940" cy="142925"/>
              <a:chOff x="1867711" y="2664752"/>
              <a:chExt cx="4590940" cy="142925"/>
            </a:xfrm>
          </p:grpSpPr>
          <p:sp>
            <p:nvSpPr>
              <p:cNvPr id="794" name="Right Arrow 793"/>
              <p:cNvSpPr/>
              <p:nvPr/>
            </p:nvSpPr>
            <p:spPr>
              <a:xfrm>
                <a:off x="1867711" y="2664752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Right Arrow 794"/>
              <p:cNvSpPr/>
              <p:nvPr/>
            </p:nvSpPr>
            <p:spPr>
              <a:xfrm>
                <a:off x="3265211" y="2680180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Right Arrow 795"/>
              <p:cNvSpPr/>
              <p:nvPr/>
            </p:nvSpPr>
            <p:spPr>
              <a:xfrm>
                <a:off x="4712515" y="2683156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Right Arrow 796"/>
              <p:cNvSpPr/>
              <p:nvPr/>
            </p:nvSpPr>
            <p:spPr>
              <a:xfrm>
                <a:off x="6197172" y="2673680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3" name="TextBox 772"/>
            <p:cNvSpPr txBox="1"/>
            <p:nvPr/>
          </p:nvSpPr>
          <p:spPr>
            <a:xfrm>
              <a:off x="3684595" y="945349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0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4" name="TextBox 773"/>
            <p:cNvSpPr txBox="1"/>
            <p:nvPr/>
          </p:nvSpPr>
          <p:spPr>
            <a:xfrm>
              <a:off x="3700542" y="1820977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1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5" name="TextBox 774"/>
            <p:cNvSpPr txBox="1"/>
            <p:nvPr/>
          </p:nvSpPr>
          <p:spPr>
            <a:xfrm>
              <a:off x="3703530" y="267018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2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6" name="TextBox 775"/>
            <p:cNvSpPr txBox="1"/>
            <p:nvPr/>
          </p:nvSpPr>
          <p:spPr>
            <a:xfrm>
              <a:off x="3706010" y="354429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3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7" name="TextBox 776"/>
            <p:cNvSpPr txBox="1"/>
            <p:nvPr/>
          </p:nvSpPr>
          <p:spPr>
            <a:xfrm>
              <a:off x="5116003" y="944777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0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8" name="TextBox 777"/>
            <p:cNvSpPr txBox="1"/>
            <p:nvPr/>
          </p:nvSpPr>
          <p:spPr>
            <a:xfrm>
              <a:off x="5118991" y="265418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2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9" name="TextBox 778"/>
            <p:cNvSpPr txBox="1"/>
            <p:nvPr/>
          </p:nvSpPr>
          <p:spPr>
            <a:xfrm>
              <a:off x="6628087" y="952231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solidFill>
                    <a:schemeClr val="bg1"/>
                  </a:solidFill>
                  <a:latin typeface="Courier"/>
                  <a:cs typeface="Courier"/>
                </a:rPr>
                <a:t>0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0" name="TextBox 779"/>
            <p:cNvSpPr txBox="1"/>
            <p:nvPr/>
          </p:nvSpPr>
          <p:spPr>
            <a:xfrm>
              <a:off x="6935995" y="962093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1" name="TextBox 780"/>
            <p:cNvSpPr txBox="1"/>
            <p:nvPr/>
          </p:nvSpPr>
          <p:spPr>
            <a:xfrm>
              <a:off x="7234052" y="962093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2" name="TextBox 781"/>
            <p:cNvSpPr txBox="1"/>
            <p:nvPr/>
          </p:nvSpPr>
          <p:spPr>
            <a:xfrm>
              <a:off x="1085428" y="2122009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3" name="TextBox 782"/>
            <p:cNvSpPr txBox="1"/>
            <p:nvPr/>
          </p:nvSpPr>
          <p:spPr>
            <a:xfrm>
              <a:off x="1082320" y="2974141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4" name="TextBox 783"/>
            <p:cNvSpPr txBox="1"/>
            <p:nvPr/>
          </p:nvSpPr>
          <p:spPr>
            <a:xfrm>
              <a:off x="1079212" y="3839231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3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5" name="TextBox 784"/>
            <p:cNvSpPr txBox="1"/>
            <p:nvPr/>
          </p:nvSpPr>
          <p:spPr>
            <a:xfrm>
              <a:off x="2086353" y="1321712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6" name="TextBox 785"/>
            <p:cNvSpPr txBox="1"/>
            <p:nvPr/>
          </p:nvSpPr>
          <p:spPr>
            <a:xfrm>
              <a:off x="2096204" y="217384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7" name="TextBox 786"/>
            <p:cNvSpPr txBox="1"/>
            <p:nvPr/>
          </p:nvSpPr>
          <p:spPr>
            <a:xfrm>
              <a:off x="2093096" y="303893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8" name="TextBox 787"/>
            <p:cNvSpPr txBox="1"/>
            <p:nvPr/>
          </p:nvSpPr>
          <p:spPr>
            <a:xfrm>
              <a:off x="2115906" y="390402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9" name="TextBox 788"/>
            <p:cNvSpPr txBox="1"/>
            <p:nvPr/>
          </p:nvSpPr>
          <p:spPr>
            <a:xfrm>
              <a:off x="7072358" y="1396364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0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0" name="TextBox 789"/>
            <p:cNvSpPr txBox="1"/>
            <p:nvPr/>
          </p:nvSpPr>
          <p:spPr>
            <a:xfrm>
              <a:off x="7095171" y="2092998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1" name="TextBox 790"/>
            <p:cNvSpPr txBox="1"/>
            <p:nvPr/>
          </p:nvSpPr>
          <p:spPr>
            <a:xfrm>
              <a:off x="7092063" y="2971046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2" name="TextBox 791"/>
            <p:cNvSpPr txBox="1"/>
            <p:nvPr/>
          </p:nvSpPr>
          <p:spPr>
            <a:xfrm>
              <a:off x="7101915" y="3836136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3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3" name="TextBox 792"/>
            <p:cNvSpPr txBox="1"/>
            <p:nvPr/>
          </p:nvSpPr>
          <p:spPr>
            <a:xfrm>
              <a:off x="1069364" y="1263689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0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5" name="Group 220"/>
          <p:cNvGrpSpPr/>
          <p:nvPr/>
        </p:nvGrpSpPr>
        <p:grpSpPr>
          <a:xfrm>
            <a:off x="3196783" y="1752616"/>
            <a:ext cx="162840" cy="565033"/>
            <a:chOff x="2710282" y="4983518"/>
            <a:chExt cx="175719" cy="870547"/>
          </a:xfrm>
        </p:grpSpPr>
        <p:sp>
          <p:nvSpPr>
            <p:cNvPr id="799" name="Right Bracket 798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Right Bracket 799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221"/>
          <p:cNvGrpSpPr/>
          <p:nvPr/>
        </p:nvGrpSpPr>
        <p:grpSpPr>
          <a:xfrm>
            <a:off x="3205071" y="2616569"/>
            <a:ext cx="162840" cy="565033"/>
            <a:chOff x="2710282" y="4983518"/>
            <a:chExt cx="175719" cy="870547"/>
          </a:xfrm>
        </p:grpSpPr>
        <p:sp>
          <p:nvSpPr>
            <p:cNvPr id="802" name="Right Bracket 801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3" name="Right Bracket 802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224"/>
          <p:cNvGrpSpPr/>
          <p:nvPr/>
        </p:nvGrpSpPr>
        <p:grpSpPr>
          <a:xfrm>
            <a:off x="3196064" y="3472234"/>
            <a:ext cx="162840" cy="565033"/>
            <a:chOff x="2710282" y="4983518"/>
            <a:chExt cx="175719" cy="870547"/>
          </a:xfrm>
        </p:grpSpPr>
        <p:sp>
          <p:nvSpPr>
            <p:cNvPr id="805" name="Right Bracket 804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Right Bracket 805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27"/>
          <p:cNvGrpSpPr/>
          <p:nvPr/>
        </p:nvGrpSpPr>
        <p:grpSpPr>
          <a:xfrm>
            <a:off x="3204352" y="4336187"/>
            <a:ext cx="162840" cy="565033"/>
            <a:chOff x="2710282" y="4983518"/>
            <a:chExt cx="175719" cy="870547"/>
          </a:xfrm>
        </p:grpSpPr>
        <p:sp>
          <p:nvSpPr>
            <p:cNvPr id="808" name="Right Bracket 807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Right Bracket 808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0" name="Rectangle 809"/>
          <p:cNvSpPr/>
          <p:nvPr/>
        </p:nvSpPr>
        <p:spPr bwMode="auto">
          <a:xfrm>
            <a:off x="457200" y="1600200"/>
            <a:ext cx="990600" cy="34290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1" name="Right Arrow 810"/>
          <p:cNvSpPr/>
          <p:nvPr/>
        </p:nvSpPr>
        <p:spPr>
          <a:xfrm>
            <a:off x="1600200" y="3240979"/>
            <a:ext cx="261479" cy="124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Rectangle 815"/>
          <p:cNvSpPr/>
          <p:nvPr/>
        </p:nvSpPr>
        <p:spPr bwMode="auto">
          <a:xfrm>
            <a:off x="7315200" y="1447800"/>
            <a:ext cx="19050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4" name="Rectangle 813"/>
          <p:cNvSpPr/>
          <p:nvPr/>
        </p:nvSpPr>
        <p:spPr bwMode="auto">
          <a:xfrm>
            <a:off x="4419600" y="1295400"/>
            <a:ext cx="45720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Rectangle 814"/>
          <p:cNvSpPr/>
          <p:nvPr/>
        </p:nvSpPr>
        <p:spPr bwMode="auto">
          <a:xfrm>
            <a:off x="5867400" y="1447800"/>
            <a:ext cx="32766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3" name="Rectangle 812"/>
          <p:cNvSpPr/>
          <p:nvPr/>
        </p:nvSpPr>
        <p:spPr bwMode="auto">
          <a:xfrm>
            <a:off x="3200400" y="2057400"/>
            <a:ext cx="59436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48638" cy="11382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Communication Avoiding QR </a:t>
            </a:r>
            <a:br>
              <a:rPr lang="en-US" sz="4000" dirty="0" smtClean="0"/>
            </a:br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59" name="TextBox 58"/>
          <p:cNvSpPr txBox="1"/>
          <p:nvPr/>
        </p:nvSpPr>
        <p:spPr>
          <a:xfrm>
            <a:off x="228600" y="5486400"/>
            <a:ext cx="645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Pothen</a:t>
            </a:r>
            <a:r>
              <a:rPr lang="en-US" sz="1200" dirty="0" smtClean="0"/>
              <a:t> and P. </a:t>
            </a:r>
            <a:r>
              <a:rPr lang="en-US" sz="1200" dirty="0" err="1" smtClean="0"/>
              <a:t>Raghavan</a:t>
            </a:r>
            <a:r>
              <a:rPr lang="en-US" sz="1200" dirty="0" smtClean="0"/>
              <a:t>. Distributed orthogonal factorization. In </a:t>
            </a:r>
            <a:r>
              <a:rPr lang="en-US" sz="1200" i="1" dirty="0" smtClean="0"/>
              <a:t>The 3rd</a:t>
            </a:r>
          </a:p>
          <a:p>
            <a:r>
              <a:rPr lang="en-US" sz="1200" i="1" dirty="0" smtClean="0"/>
              <a:t>Conference on Hypercube Concurrent Computers and Applications, volume II, Applications,</a:t>
            </a:r>
          </a:p>
          <a:p>
            <a:r>
              <a:rPr lang="en-US" sz="1200" dirty="0" smtClean="0"/>
              <a:t>pages 1610–1620, Pasadena, CA, Jan. 1988. ACM. Penn. State.</a:t>
            </a:r>
            <a:endParaRPr lang="en-US" sz="1200" dirty="0"/>
          </a:p>
        </p:txBody>
      </p:sp>
      <p:grpSp>
        <p:nvGrpSpPr>
          <p:cNvPr id="3" name="Group 217"/>
          <p:cNvGrpSpPr/>
          <p:nvPr/>
        </p:nvGrpSpPr>
        <p:grpSpPr>
          <a:xfrm>
            <a:off x="1909858" y="1524000"/>
            <a:ext cx="6853142" cy="3514661"/>
            <a:chOff x="738851" y="944777"/>
            <a:chExt cx="6853142" cy="3514661"/>
          </a:xfrm>
        </p:grpSpPr>
        <p:sp>
          <p:nvSpPr>
            <p:cNvPr id="618" name="Rectangle 617"/>
            <p:cNvSpPr/>
            <p:nvPr/>
          </p:nvSpPr>
          <p:spPr>
            <a:xfrm>
              <a:off x="2180179" y="1035149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2517672" y="103514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2835671" y="103568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2183167" y="1312069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2520660" y="131206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2838659" y="131260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2186155" y="1588989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2523648" y="158898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2841647" y="158952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2195618" y="1897313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2533111" y="189731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2851110" y="189785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2198606" y="217423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2536099" y="217423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2854098" y="217477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2201594" y="245115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2539087" y="245115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2857086" y="245169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2198606" y="2759477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2536099" y="275947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2854098" y="276001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2201594" y="303639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2539087" y="303639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2857086" y="303693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2204582" y="331331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2542075" y="331331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2860074" y="331385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2201594" y="3621641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2539087" y="362164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2857086" y="362217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2204582" y="389856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2542075" y="389856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2860074" y="389909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2207570" y="417548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2545063" y="417548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2863062" y="417601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3946640" y="103870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4264639" y="103924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3949628" y="131562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4267627" y="131616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3952616" y="159254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4270615" y="159308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3962079" y="190086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4280078" y="190140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965067" y="217778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4283066" y="217832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968055" y="245470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4286054" y="245524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3965067" y="276303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4283066" y="276356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3968055" y="303995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286054" y="304048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3971043" y="331687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4289042" y="331740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3968055" y="362519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4286054" y="362573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3971043" y="390211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4289042" y="390265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3974031" y="417903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4292030" y="417957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8" name="Right Triangle 677"/>
            <p:cNvSpPr/>
            <p:nvPr/>
          </p:nvSpPr>
          <p:spPr>
            <a:xfrm rot="10800000">
              <a:off x="3616298" y="1033661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9" name="Right Triangle 678"/>
            <p:cNvSpPr/>
            <p:nvPr/>
          </p:nvSpPr>
          <p:spPr>
            <a:xfrm rot="10800000">
              <a:off x="3631629" y="1904350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ight Triangle 679"/>
            <p:cNvSpPr/>
            <p:nvPr/>
          </p:nvSpPr>
          <p:spPr>
            <a:xfrm rot="10800000">
              <a:off x="3649488" y="2766514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ight Triangle 680"/>
            <p:cNvSpPr/>
            <p:nvPr/>
          </p:nvSpPr>
          <p:spPr>
            <a:xfrm rot="10800000">
              <a:off x="3631629" y="3628678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5369042" y="102922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5687041" y="102976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5372030" y="130614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5690029" y="130668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6" name="Rectangle 685"/>
            <p:cNvSpPr/>
            <p:nvPr/>
          </p:nvSpPr>
          <p:spPr>
            <a:xfrm>
              <a:off x="5375018" y="158306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5693017" y="158360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8" name="Rectangle 687"/>
            <p:cNvSpPr/>
            <p:nvPr/>
          </p:nvSpPr>
          <p:spPr>
            <a:xfrm>
              <a:off x="5384481" y="189139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9" name="Rectangle 688"/>
            <p:cNvSpPr/>
            <p:nvPr/>
          </p:nvSpPr>
          <p:spPr>
            <a:xfrm>
              <a:off x="5702480" y="189192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0" name="Rectangle 689"/>
            <p:cNvSpPr/>
            <p:nvPr/>
          </p:nvSpPr>
          <p:spPr>
            <a:xfrm>
              <a:off x="5387469" y="216831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1" name="Rectangle 690"/>
            <p:cNvSpPr/>
            <p:nvPr/>
          </p:nvSpPr>
          <p:spPr>
            <a:xfrm>
              <a:off x="5705468" y="216884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5390457" y="244523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3" name="Rectangle 692"/>
            <p:cNvSpPr/>
            <p:nvPr/>
          </p:nvSpPr>
          <p:spPr>
            <a:xfrm>
              <a:off x="5708456" y="244576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4" name="Rectangle 693"/>
            <p:cNvSpPr/>
            <p:nvPr/>
          </p:nvSpPr>
          <p:spPr>
            <a:xfrm>
              <a:off x="5387469" y="275355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5" name="Rectangle 694"/>
            <p:cNvSpPr/>
            <p:nvPr/>
          </p:nvSpPr>
          <p:spPr>
            <a:xfrm>
              <a:off x="5705468" y="275409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390457" y="303047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5708456" y="303101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5393445" y="330739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5711444" y="330793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5390457" y="361571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5708456" y="361625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5393445" y="389263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5711444" y="389317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4" name="Rectangle 703"/>
            <p:cNvSpPr/>
            <p:nvPr/>
          </p:nvSpPr>
          <p:spPr>
            <a:xfrm>
              <a:off x="5396433" y="416955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5714432" y="417009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6" name="Right Triangle 705"/>
            <p:cNvSpPr/>
            <p:nvPr/>
          </p:nvSpPr>
          <p:spPr>
            <a:xfrm rot="10800000">
              <a:off x="5038700" y="1024185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ight Triangle 706"/>
            <p:cNvSpPr/>
            <p:nvPr/>
          </p:nvSpPr>
          <p:spPr>
            <a:xfrm rot="10800000">
              <a:off x="5059439" y="2757544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6909346" y="1025300"/>
              <a:ext cx="323017" cy="2773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7227345" y="1025838"/>
              <a:ext cx="337257" cy="2798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6912334" y="1302220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7230333" y="1302758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6915322" y="1579140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7233321" y="1579678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924785" y="1887464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7242784" y="188800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6927773" y="2164384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7245772" y="216492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6930761" y="2441304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7248760" y="244184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6927773" y="2749628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7245772" y="275016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6930761" y="3026548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7248760" y="302708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933749" y="3303468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7251748" y="330400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6930761" y="3611792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7248760" y="361233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6933749" y="3888712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7251748" y="388925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6936737" y="4165632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7254736" y="416617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2" name="Right Triangle 731"/>
            <p:cNvSpPr/>
            <p:nvPr/>
          </p:nvSpPr>
          <p:spPr>
            <a:xfrm rot="10800000">
              <a:off x="6579004" y="1033216"/>
              <a:ext cx="317999" cy="27692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ight Bracket 732"/>
            <p:cNvSpPr/>
            <p:nvPr/>
          </p:nvSpPr>
          <p:spPr>
            <a:xfrm>
              <a:off x="3959562" y="1171167"/>
              <a:ext cx="149417" cy="87098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ight Bracket 733"/>
            <p:cNvSpPr/>
            <p:nvPr/>
          </p:nvSpPr>
          <p:spPr>
            <a:xfrm>
              <a:off x="3962550" y="2904971"/>
              <a:ext cx="149417" cy="87098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ight Bracket 734"/>
            <p:cNvSpPr/>
            <p:nvPr/>
          </p:nvSpPr>
          <p:spPr>
            <a:xfrm>
              <a:off x="5379006" y="1177103"/>
              <a:ext cx="149417" cy="1699334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38851" y="102567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1076344" y="102567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1394343" y="102621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41839" y="130259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1079332" y="130259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1397331" y="130313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744827" y="157951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1082320" y="157951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1400319" y="158005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754290" y="188783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1091783" y="188783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1409782" y="188837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757278" y="216475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1094771" y="216475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1412770" y="216529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760266" y="244167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1097759" y="244167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1415758" y="244221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757278" y="275000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1094771" y="275000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1412770" y="275053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760266" y="302692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1097759" y="302692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1415758" y="302745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763254" y="330384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1100747" y="330384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1418746" y="330437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760266" y="361216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1097759" y="361216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1415758" y="361270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763254" y="388908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1100747" y="388908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1418746" y="388962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766242" y="416600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1103735" y="416600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1421734" y="416654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grpSp>
          <p:nvGrpSpPr>
            <p:cNvPr id="4" name="Group 563"/>
            <p:cNvGrpSpPr/>
            <p:nvPr/>
          </p:nvGrpSpPr>
          <p:grpSpPr>
            <a:xfrm>
              <a:off x="1867711" y="2677204"/>
              <a:ext cx="4590940" cy="142925"/>
              <a:chOff x="1867711" y="2664752"/>
              <a:chExt cx="4590940" cy="142925"/>
            </a:xfrm>
          </p:grpSpPr>
          <p:sp>
            <p:nvSpPr>
              <p:cNvPr id="794" name="Right Arrow 793"/>
              <p:cNvSpPr/>
              <p:nvPr/>
            </p:nvSpPr>
            <p:spPr>
              <a:xfrm>
                <a:off x="1867711" y="2664752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Right Arrow 794"/>
              <p:cNvSpPr/>
              <p:nvPr/>
            </p:nvSpPr>
            <p:spPr>
              <a:xfrm>
                <a:off x="3265211" y="2680180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Right Arrow 795"/>
              <p:cNvSpPr/>
              <p:nvPr/>
            </p:nvSpPr>
            <p:spPr>
              <a:xfrm>
                <a:off x="4712515" y="2683156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Right Arrow 796"/>
              <p:cNvSpPr/>
              <p:nvPr/>
            </p:nvSpPr>
            <p:spPr>
              <a:xfrm>
                <a:off x="6197172" y="2673680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3" name="TextBox 772"/>
            <p:cNvSpPr txBox="1"/>
            <p:nvPr/>
          </p:nvSpPr>
          <p:spPr>
            <a:xfrm>
              <a:off x="3684595" y="945349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0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4" name="TextBox 773"/>
            <p:cNvSpPr txBox="1"/>
            <p:nvPr/>
          </p:nvSpPr>
          <p:spPr>
            <a:xfrm>
              <a:off x="3700542" y="1820977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1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5" name="TextBox 774"/>
            <p:cNvSpPr txBox="1"/>
            <p:nvPr/>
          </p:nvSpPr>
          <p:spPr>
            <a:xfrm>
              <a:off x="3703530" y="267018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2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6" name="TextBox 775"/>
            <p:cNvSpPr txBox="1"/>
            <p:nvPr/>
          </p:nvSpPr>
          <p:spPr>
            <a:xfrm>
              <a:off x="3706010" y="354429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3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7" name="TextBox 776"/>
            <p:cNvSpPr txBox="1"/>
            <p:nvPr/>
          </p:nvSpPr>
          <p:spPr>
            <a:xfrm>
              <a:off x="5116003" y="944777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0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8" name="TextBox 777"/>
            <p:cNvSpPr txBox="1"/>
            <p:nvPr/>
          </p:nvSpPr>
          <p:spPr>
            <a:xfrm>
              <a:off x="5118991" y="265418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2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9" name="TextBox 778"/>
            <p:cNvSpPr txBox="1"/>
            <p:nvPr/>
          </p:nvSpPr>
          <p:spPr>
            <a:xfrm>
              <a:off x="6628087" y="952231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solidFill>
                    <a:schemeClr val="bg1"/>
                  </a:solidFill>
                  <a:latin typeface="Courier"/>
                  <a:cs typeface="Courier"/>
                </a:rPr>
                <a:t>0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0" name="TextBox 779"/>
            <p:cNvSpPr txBox="1"/>
            <p:nvPr/>
          </p:nvSpPr>
          <p:spPr>
            <a:xfrm>
              <a:off x="6935995" y="962093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1" name="TextBox 780"/>
            <p:cNvSpPr txBox="1"/>
            <p:nvPr/>
          </p:nvSpPr>
          <p:spPr>
            <a:xfrm>
              <a:off x="7234052" y="962093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2" name="TextBox 781"/>
            <p:cNvSpPr txBox="1"/>
            <p:nvPr/>
          </p:nvSpPr>
          <p:spPr>
            <a:xfrm>
              <a:off x="1085428" y="2122009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3" name="TextBox 782"/>
            <p:cNvSpPr txBox="1"/>
            <p:nvPr/>
          </p:nvSpPr>
          <p:spPr>
            <a:xfrm>
              <a:off x="1082320" y="2974141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4" name="TextBox 783"/>
            <p:cNvSpPr txBox="1"/>
            <p:nvPr/>
          </p:nvSpPr>
          <p:spPr>
            <a:xfrm>
              <a:off x="1079212" y="3839231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3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5" name="TextBox 784"/>
            <p:cNvSpPr txBox="1"/>
            <p:nvPr/>
          </p:nvSpPr>
          <p:spPr>
            <a:xfrm>
              <a:off x="2086353" y="1321712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6" name="TextBox 785"/>
            <p:cNvSpPr txBox="1"/>
            <p:nvPr/>
          </p:nvSpPr>
          <p:spPr>
            <a:xfrm>
              <a:off x="2096204" y="217384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7" name="TextBox 786"/>
            <p:cNvSpPr txBox="1"/>
            <p:nvPr/>
          </p:nvSpPr>
          <p:spPr>
            <a:xfrm>
              <a:off x="2093096" y="303893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8" name="TextBox 787"/>
            <p:cNvSpPr txBox="1"/>
            <p:nvPr/>
          </p:nvSpPr>
          <p:spPr>
            <a:xfrm>
              <a:off x="2115906" y="390402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9" name="TextBox 788"/>
            <p:cNvSpPr txBox="1"/>
            <p:nvPr/>
          </p:nvSpPr>
          <p:spPr>
            <a:xfrm>
              <a:off x="7072358" y="1396364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0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0" name="TextBox 789"/>
            <p:cNvSpPr txBox="1"/>
            <p:nvPr/>
          </p:nvSpPr>
          <p:spPr>
            <a:xfrm>
              <a:off x="7095171" y="2092998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1" name="TextBox 790"/>
            <p:cNvSpPr txBox="1"/>
            <p:nvPr/>
          </p:nvSpPr>
          <p:spPr>
            <a:xfrm>
              <a:off x="7092063" y="2971046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2" name="TextBox 791"/>
            <p:cNvSpPr txBox="1"/>
            <p:nvPr/>
          </p:nvSpPr>
          <p:spPr>
            <a:xfrm>
              <a:off x="7101915" y="3836136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3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3" name="TextBox 792"/>
            <p:cNvSpPr txBox="1"/>
            <p:nvPr/>
          </p:nvSpPr>
          <p:spPr>
            <a:xfrm>
              <a:off x="1069364" y="1263689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0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5" name="Group 220"/>
          <p:cNvGrpSpPr/>
          <p:nvPr/>
        </p:nvGrpSpPr>
        <p:grpSpPr>
          <a:xfrm>
            <a:off x="3196783" y="1752616"/>
            <a:ext cx="162840" cy="565033"/>
            <a:chOff x="2710282" y="4983518"/>
            <a:chExt cx="175719" cy="870547"/>
          </a:xfrm>
        </p:grpSpPr>
        <p:sp>
          <p:nvSpPr>
            <p:cNvPr id="799" name="Right Bracket 798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Right Bracket 799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221"/>
          <p:cNvGrpSpPr/>
          <p:nvPr/>
        </p:nvGrpSpPr>
        <p:grpSpPr>
          <a:xfrm>
            <a:off x="3205071" y="2616569"/>
            <a:ext cx="162840" cy="565033"/>
            <a:chOff x="2710282" y="4983518"/>
            <a:chExt cx="175719" cy="870547"/>
          </a:xfrm>
        </p:grpSpPr>
        <p:sp>
          <p:nvSpPr>
            <p:cNvPr id="802" name="Right Bracket 801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3" name="Right Bracket 802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224"/>
          <p:cNvGrpSpPr/>
          <p:nvPr/>
        </p:nvGrpSpPr>
        <p:grpSpPr>
          <a:xfrm>
            <a:off x="3196064" y="3472234"/>
            <a:ext cx="162840" cy="565033"/>
            <a:chOff x="2710282" y="4983518"/>
            <a:chExt cx="175719" cy="870547"/>
          </a:xfrm>
        </p:grpSpPr>
        <p:sp>
          <p:nvSpPr>
            <p:cNvPr id="805" name="Right Bracket 804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Right Bracket 805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27"/>
          <p:cNvGrpSpPr/>
          <p:nvPr/>
        </p:nvGrpSpPr>
        <p:grpSpPr>
          <a:xfrm>
            <a:off x="3204352" y="4336187"/>
            <a:ext cx="162840" cy="565033"/>
            <a:chOff x="2710282" y="4983518"/>
            <a:chExt cx="175719" cy="870547"/>
          </a:xfrm>
        </p:grpSpPr>
        <p:sp>
          <p:nvSpPr>
            <p:cNvPr id="808" name="Right Bracket 807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Right Bracket 808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0" name="Rectangle 809"/>
          <p:cNvSpPr/>
          <p:nvPr/>
        </p:nvSpPr>
        <p:spPr bwMode="auto">
          <a:xfrm>
            <a:off x="457200" y="1600200"/>
            <a:ext cx="990600" cy="34290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1" name="Right Arrow 810"/>
          <p:cNvSpPr/>
          <p:nvPr/>
        </p:nvSpPr>
        <p:spPr>
          <a:xfrm>
            <a:off x="1600200" y="3240979"/>
            <a:ext cx="261479" cy="124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Rectangle 815"/>
          <p:cNvSpPr/>
          <p:nvPr/>
        </p:nvSpPr>
        <p:spPr bwMode="auto">
          <a:xfrm>
            <a:off x="7315200" y="1447800"/>
            <a:ext cx="19050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4" name="Rectangle 813"/>
          <p:cNvSpPr/>
          <p:nvPr/>
        </p:nvSpPr>
        <p:spPr bwMode="auto">
          <a:xfrm>
            <a:off x="5867400" y="1295400"/>
            <a:ext cx="31242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Rectangle 814"/>
          <p:cNvSpPr/>
          <p:nvPr/>
        </p:nvSpPr>
        <p:spPr bwMode="auto">
          <a:xfrm>
            <a:off x="5867400" y="1524000"/>
            <a:ext cx="32766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3" name="Rectangle 812"/>
          <p:cNvSpPr/>
          <p:nvPr/>
        </p:nvSpPr>
        <p:spPr bwMode="auto">
          <a:xfrm>
            <a:off x="3200400" y="2057400"/>
            <a:ext cx="59436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48638" cy="11382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Communication Avoiding QR </a:t>
            </a:r>
            <a:br>
              <a:rPr lang="en-US" sz="4000" dirty="0" smtClean="0"/>
            </a:br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59" name="TextBox 58"/>
          <p:cNvSpPr txBox="1"/>
          <p:nvPr/>
        </p:nvSpPr>
        <p:spPr>
          <a:xfrm>
            <a:off x="228600" y="5486400"/>
            <a:ext cx="645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Pothen</a:t>
            </a:r>
            <a:r>
              <a:rPr lang="en-US" sz="1200" dirty="0" smtClean="0"/>
              <a:t> and P. </a:t>
            </a:r>
            <a:r>
              <a:rPr lang="en-US" sz="1200" dirty="0" err="1" smtClean="0"/>
              <a:t>Raghavan</a:t>
            </a:r>
            <a:r>
              <a:rPr lang="en-US" sz="1200" dirty="0" smtClean="0"/>
              <a:t>. Distributed orthogonal factorization. In </a:t>
            </a:r>
            <a:r>
              <a:rPr lang="en-US" sz="1200" i="1" dirty="0" smtClean="0"/>
              <a:t>The 3rd</a:t>
            </a:r>
          </a:p>
          <a:p>
            <a:r>
              <a:rPr lang="en-US" sz="1200" i="1" dirty="0" smtClean="0"/>
              <a:t>Conference on Hypercube Concurrent Computers and Applications, volume II, Applications,</a:t>
            </a:r>
          </a:p>
          <a:p>
            <a:r>
              <a:rPr lang="en-US" sz="1200" dirty="0" smtClean="0"/>
              <a:t>pages 1610–1620, Pasadena, CA, Jan. 1988. ACM. Penn. State.</a:t>
            </a:r>
            <a:endParaRPr lang="en-US" sz="1200" dirty="0"/>
          </a:p>
        </p:txBody>
      </p:sp>
      <p:grpSp>
        <p:nvGrpSpPr>
          <p:cNvPr id="3" name="Group 217"/>
          <p:cNvGrpSpPr/>
          <p:nvPr/>
        </p:nvGrpSpPr>
        <p:grpSpPr>
          <a:xfrm>
            <a:off x="1909858" y="1524000"/>
            <a:ext cx="6853142" cy="3514661"/>
            <a:chOff x="738851" y="944777"/>
            <a:chExt cx="6853142" cy="3514661"/>
          </a:xfrm>
        </p:grpSpPr>
        <p:sp>
          <p:nvSpPr>
            <p:cNvPr id="618" name="Rectangle 617"/>
            <p:cNvSpPr/>
            <p:nvPr/>
          </p:nvSpPr>
          <p:spPr>
            <a:xfrm>
              <a:off x="2180179" y="1035149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2517672" y="103514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2835671" y="103568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2183167" y="1312069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2520660" y="131206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2838659" y="131260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2186155" y="1588989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2523648" y="158898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2841647" y="158952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2195618" y="1897313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2533111" y="189731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2851110" y="189785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2198606" y="217423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2536099" y="217423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2854098" y="217477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2201594" y="245115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2539087" y="245115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2857086" y="245169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2198606" y="2759477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2536099" y="275947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2854098" y="276001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2201594" y="303639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2539087" y="303639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2857086" y="303693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2204582" y="331331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2542075" y="331331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2860074" y="331385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2201594" y="3621641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2539087" y="362164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2857086" y="362217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2204582" y="389856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2542075" y="389856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2860074" y="389909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2207570" y="417548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2545063" y="417548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2863062" y="417601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3946640" y="103870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4264639" y="103924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3949628" y="131562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4267627" y="131616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3952616" y="159254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4270615" y="159308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3962079" y="190086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4280078" y="190140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965067" y="217778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4283066" y="217832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968055" y="245470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4286054" y="245524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3965067" y="276303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4283066" y="276356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3968055" y="303995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286054" y="304048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3971043" y="331687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4289042" y="331740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3968055" y="362519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4286054" y="362573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3971043" y="390211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4289042" y="390265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3974031" y="417903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4292030" y="417957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8" name="Right Triangle 677"/>
            <p:cNvSpPr/>
            <p:nvPr/>
          </p:nvSpPr>
          <p:spPr>
            <a:xfrm rot="10800000">
              <a:off x="3616298" y="1033661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9" name="Right Triangle 678"/>
            <p:cNvSpPr/>
            <p:nvPr/>
          </p:nvSpPr>
          <p:spPr>
            <a:xfrm rot="10800000">
              <a:off x="3631629" y="1904350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ight Triangle 679"/>
            <p:cNvSpPr/>
            <p:nvPr/>
          </p:nvSpPr>
          <p:spPr>
            <a:xfrm rot="10800000">
              <a:off x="3649488" y="2766514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ight Triangle 680"/>
            <p:cNvSpPr/>
            <p:nvPr/>
          </p:nvSpPr>
          <p:spPr>
            <a:xfrm rot="10800000">
              <a:off x="3631629" y="3628678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5369042" y="102922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5687041" y="102976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5372030" y="130614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5690029" y="130668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6" name="Rectangle 685"/>
            <p:cNvSpPr/>
            <p:nvPr/>
          </p:nvSpPr>
          <p:spPr>
            <a:xfrm>
              <a:off x="5375018" y="158306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5693017" y="158360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8" name="Rectangle 687"/>
            <p:cNvSpPr/>
            <p:nvPr/>
          </p:nvSpPr>
          <p:spPr>
            <a:xfrm>
              <a:off x="5384481" y="189139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9" name="Rectangle 688"/>
            <p:cNvSpPr/>
            <p:nvPr/>
          </p:nvSpPr>
          <p:spPr>
            <a:xfrm>
              <a:off x="5702480" y="189192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0" name="Rectangle 689"/>
            <p:cNvSpPr/>
            <p:nvPr/>
          </p:nvSpPr>
          <p:spPr>
            <a:xfrm>
              <a:off x="5387469" y="216831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1" name="Rectangle 690"/>
            <p:cNvSpPr/>
            <p:nvPr/>
          </p:nvSpPr>
          <p:spPr>
            <a:xfrm>
              <a:off x="5705468" y="216884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5390457" y="244523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3" name="Rectangle 692"/>
            <p:cNvSpPr/>
            <p:nvPr/>
          </p:nvSpPr>
          <p:spPr>
            <a:xfrm>
              <a:off x="5708456" y="244576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4" name="Rectangle 693"/>
            <p:cNvSpPr/>
            <p:nvPr/>
          </p:nvSpPr>
          <p:spPr>
            <a:xfrm>
              <a:off x="5387469" y="275355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5" name="Rectangle 694"/>
            <p:cNvSpPr/>
            <p:nvPr/>
          </p:nvSpPr>
          <p:spPr>
            <a:xfrm>
              <a:off x="5705468" y="275409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390457" y="303047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5708456" y="303101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5393445" y="330739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5711444" y="330793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5390457" y="361571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5708456" y="361625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5393445" y="389263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5711444" y="389317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4" name="Rectangle 703"/>
            <p:cNvSpPr/>
            <p:nvPr/>
          </p:nvSpPr>
          <p:spPr>
            <a:xfrm>
              <a:off x="5396433" y="416955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5714432" y="417009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6" name="Right Triangle 705"/>
            <p:cNvSpPr/>
            <p:nvPr/>
          </p:nvSpPr>
          <p:spPr>
            <a:xfrm rot="10800000">
              <a:off x="5038700" y="1024185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ight Triangle 706"/>
            <p:cNvSpPr/>
            <p:nvPr/>
          </p:nvSpPr>
          <p:spPr>
            <a:xfrm rot="10800000">
              <a:off x="5059439" y="2757544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6909346" y="1025300"/>
              <a:ext cx="323017" cy="2773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7227345" y="1025838"/>
              <a:ext cx="337257" cy="2798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6912334" y="1302220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7230333" y="1302758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6915322" y="1579140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7233321" y="1579678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924785" y="1887464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7242784" y="188800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6927773" y="2164384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7245772" y="216492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6930761" y="2441304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7248760" y="244184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6927773" y="2749628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7245772" y="275016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6930761" y="3026548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7248760" y="302708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933749" y="3303468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7251748" y="330400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6930761" y="3611792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7248760" y="361233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6933749" y="3888712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7251748" y="388925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6936737" y="4165632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7254736" y="416617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2" name="Right Triangle 731"/>
            <p:cNvSpPr/>
            <p:nvPr/>
          </p:nvSpPr>
          <p:spPr>
            <a:xfrm rot="10800000">
              <a:off x="6579004" y="1033216"/>
              <a:ext cx="317999" cy="27692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ight Bracket 732"/>
            <p:cNvSpPr/>
            <p:nvPr/>
          </p:nvSpPr>
          <p:spPr>
            <a:xfrm>
              <a:off x="3959562" y="1171167"/>
              <a:ext cx="149417" cy="87098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ight Bracket 733"/>
            <p:cNvSpPr/>
            <p:nvPr/>
          </p:nvSpPr>
          <p:spPr>
            <a:xfrm>
              <a:off x="3962550" y="2904971"/>
              <a:ext cx="149417" cy="87098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ight Bracket 734"/>
            <p:cNvSpPr/>
            <p:nvPr/>
          </p:nvSpPr>
          <p:spPr>
            <a:xfrm>
              <a:off x="5379006" y="1177103"/>
              <a:ext cx="149417" cy="1699334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38851" y="102567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1076344" y="102567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1394343" y="102621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41839" y="130259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1079332" y="130259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1397331" y="130313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744827" y="157951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1082320" y="157951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1400319" y="158005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754290" y="188783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1091783" y="188783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1409782" y="188837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757278" y="216475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1094771" y="216475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1412770" y="216529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760266" y="244167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1097759" y="244167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1415758" y="244221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757278" y="275000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1094771" y="275000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1412770" y="275053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760266" y="302692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1097759" y="302692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1415758" y="302745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763254" y="330384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1100747" y="330384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1418746" y="330437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760266" y="361216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1097759" y="361216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1415758" y="361270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763254" y="388908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1100747" y="388908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1418746" y="388962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766242" y="416600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1103735" y="416600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1421734" y="416654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grpSp>
          <p:nvGrpSpPr>
            <p:cNvPr id="4" name="Group 563"/>
            <p:cNvGrpSpPr/>
            <p:nvPr/>
          </p:nvGrpSpPr>
          <p:grpSpPr>
            <a:xfrm>
              <a:off x="1867711" y="2677204"/>
              <a:ext cx="4590940" cy="142925"/>
              <a:chOff x="1867711" y="2664752"/>
              <a:chExt cx="4590940" cy="142925"/>
            </a:xfrm>
          </p:grpSpPr>
          <p:sp>
            <p:nvSpPr>
              <p:cNvPr id="794" name="Right Arrow 793"/>
              <p:cNvSpPr/>
              <p:nvPr/>
            </p:nvSpPr>
            <p:spPr>
              <a:xfrm>
                <a:off x="1867711" y="2664752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Right Arrow 794"/>
              <p:cNvSpPr/>
              <p:nvPr/>
            </p:nvSpPr>
            <p:spPr>
              <a:xfrm>
                <a:off x="3265211" y="2680180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Right Arrow 795"/>
              <p:cNvSpPr/>
              <p:nvPr/>
            </p:nvSpPr>
            <p:spPr>
              <a:xfrm>
                <a:off x="4712515" y="2683156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Right Arrow 796"/>
              <p:cNvSpPr/>
              <p:nvPr/>
            </p:nvSpPr>
            <p:spPr>
              <a:xfrm>
                <a:off x="6197172" y="2673680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3" name="TextBox 772"/>
            <p:cNvSpPr txBox="1"/>
            <p:nvPr/>
          </p:nvSpPr>
          <p:spPr>
            <a:xfrm>
              <a:off x="3684595" y="945349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0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4" name="TextBox 773"/>
            <p:cNvSpPr txBox="1"/>
            <p:nvPr/>
          </p:nvSpPr>
          <p:spPr>
            <a:xfrm>
              <a:off x="3700542" y="1820977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1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5" name="TextBox 774"/>
            <p:cNvSpPr txBox="1"/>
            <p:nvPr/>
          </p:nvSpPr>
          <p:spPr>
            <a:xfrm>
              <a:off x="3703530" y="267018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2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6" name="TextBox 775"/>
            <p:cNvSpPr txBox="1"/>
            <p:nvPr/>
          </p:nvSpPr>
          <p:spPr>
            <a:xfrm>
              <a:off x="3706010" y="354429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3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7" name="TextBox 776"/>
            <p:cNvSpPr txBox="1"/>
            <p:nvPr/>
          </p:nvSpPr>
          <p:spPr>
            <a:xfrm>
              <a:off x="5116003" y="944777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0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8" name="TextBox 777"/>
            <p:cNvSpPr txBox="1"/>
            <p:nvPr/>
          </p:nvSpPr>
          <p:spPr>
            <a:xfrm>
              <a:off x="5118991" y="265418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2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9" name="TextBox 778"/>
            <p:cNvSpPr txBox="1"/>
            <p:nvPr/>
          </p:nvSpPr>
          <p:spPr>
            <a:xfrm>
              <a:off x="6628087" y="952231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solidFill>
                    <a:schemeClr val="bg1"/>
                  </a:solidFill>
                  <a:latin typeface="Courier"/>
                  <a:cs typeface="Courier"/>
                </a:rPr>
                <a:t>0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0" name="TextBox 779"/>
            <p:cNvSpPr txBox="1"/>
            <p:nvPr/>
          </p:nvSpPr>
          <p:spPr>
            <a:xfrm>
              <a:off x="6935995" y="962093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1" name="TextBox 780"/>
            <p:cNvSpPr txBox="1"/>
            <p:nvPr/>
          </p:nvSpPr>
          <p:spPr>
            <a:xfrm>
              <a:off x="7234052" y="962093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2" name="TextBox 781"/>
            <p:cNvSpPr txBox="1"/>
            <p:nvPr/>
          </p:nvSpPr>
          <p:spPr>
            <a:xfrm>
              <a:off x="1085428" y="2122009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3" name="TextBox 782"/>
            <p:cNvSpPr txBox="1"/>
            <p:nvPr/>
          </p:nvSpPr>
          <p:spPr>
            <a:xfrm>
              <a:off x="1082320" y="2974141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4" name="TextBox 783"/>
            <p:cNvSpPr txBox="1"/>
            <p:nvPr/>
          </p:nvSpPr>
          <p:spPr>
            <a:xfrm>
              <a:off x="1079212" y="3839231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3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5" name="TextBox 784"/>
            <p:cNvSpPr txBox="1"/>
            <p:nvPr/>
          </p:nvSpPr>
          <p:spPr>
            <a:xfrm>
              <a:off x="2086353" y="1321712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6" name="TextBox 785"/>
            <p:cNvSpPr txBox="1"/>
            <p:nvPr/>
          </p:nvSpPr>
          <p:spPr>
            <a:xfrm>
              <a:off x="2096204" y="217384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7" name="TextBox 786"/>
            <p:cNvSpPr txBox="1"/>
            <p:nvPr/>
          </p:nvSpPr>
          <p:spPr>
            <a:xfrm>
              <a:off x="2093096" y="303893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8" name="TextBox 787"/>
            <p:cNvSpPr txBox="1"/>
            <p:nvPr/>
          </p:nvSpPr>
          <p:spPr>
            <a:xfrm>
              <a:off x="2115906" y="390402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9" name="TextBox 788"/>
            <p:cNvSpPr txBox="1"/>
            <p:nvPr/>
          </p:nvSpPr>
          <p:spPr>
            <a:xfrm>
              <a:off x="7072358" y="1396364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0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0" name="TextBox 789"/>
            <p:cNvSpPr txBox="1"/>
            <p:nvPr/>
          </p:nvSpPr>
          <p:spPr>
            <a:xfrm>
              <a:off x="7095171" y="2092998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1" name="TextBox 790"/>
            <p:cNvSpPr txBox="1"/>
            <p:nvPr/>
          </p:nvSpPr>
          <p:spPr>
            <a:xfrm>
              <a:off x="7092063" y="2971046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2" name="TextBox 791"/>
            <p:cNvSpPr txBox="1"/>
            <p:nvPr/>
          </p:nvSpPr>
          <p:spPr>
            <a:xfrm>
              <a:off x="7101915" y="3836136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3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3" name="TextBox 792"/>
            <p:cNvSpPr txBox="1"/>
            <p:nvPr/>
          </p:nvSpPr>
          <p:spPr>
            <a:xfrm>
              <a:off x="1069364" y="1263689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0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5" name="Group 220"/>
          <p:cNvGrpSpPr/>
          <p:nvPr/>
        </p:nvGrpSpPr>
        <p:grpSpPr>
          <a:xfrm>
            <a:off x="3196783" y="1752616"/>
            <a:ext cx="162840" cy="565033"/>
            <a:chOff x="2710282" y="4983518"/>
            <a:chExt cx="175719" cy="870547"/>
          </a:xfrm>
        </p:grpSpPr>
        <p:sp>
          <p:nvSpPr>
            <p:cNvPr id="799" name="Right Bracket 798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Right Bracket 799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221"/>
          <p:cNvGrpSpPr/>
          <p:nvPr/>
        </p:nvGrpSpPr>
        <p:grpSpPr>
          <a:xfrm>
            <a:off x="3205071" y="2616569"/>
            <a:ext cx="162840" cy="565033"/>
            <a:chOff x="2710282" y="4983518"/>
            <a:chExt cx="175719" cy="870547"/>
          </a:xfrm>
        </p:grpSpPr>
        <p:sp>
          <p:nvSpPr>
            <p:cNvPr id="802" name="Right Bracket 801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3" name="Right Bracket 802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224"/>
          <p:cNvGrpSpPr/>
          <p:nvPr/>
        </p:nvGrpSpPr>
        <p:grpSpPr>
          <a:xfrm>
            <a:off x="3196064" y="3472234"/>
            <a:ext cx="162840" cy="565033"/>
            <a:chOff x="2710282" y="4983518"/>
            <a:chExt cx="175719" cy="870547"/>
          </a:xfrm>
        </p:grpSpPr>
        <p:sp>
          <p:nvSpPr>
            <p:cNvPr id="805" name="Right Bracket 804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Right Bracket 805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27"/>
          <p:cNvGrpSpPr/>
          <p:nvPr/>
        </p:nvGrpSpPr>
        <p:grpSpPr>
          <a:xfrm>
            <a:off x="3204352" y="4336187"/>
            <a:ext cx="162840" cy="565033"/>
            <a:chOff x="2710282" y="4983518"/>
            <a:chExt cx="175719" cy="870547"/>
          </a:xfrm>
        </p:grpSpPr>
        <p:sp>
          <p:nvSpPr>
            <p:cNvPr id="808" name="Right Bracket 807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Right Bracket 808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0" name="Rectangle 809"/>
          <p:cNvSpPr/>
          <p:nvPr/>
        </p:nvSpPr>
        <p:spPr bwMode="auto">
          <a:xfrm>
            <a:off x="457200" y="1600200"/>
            <a:ext cx="990600" cy="34290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1" name="Right Arrow 810"/>
          <p:cNvSpPr/>
          <p:nvPr/>
        </p:nvSpPr>
        <p:spPr>
          <a:xfrm>
            <a:off x="1600200" y="3240979"/>
            <a:ext cx="261479" cy="124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Rectangle 815"/>
          <p:cNvSpPr/>
          <p:nvPr/>
        </p:nvSpPr>
        <p:spPr bwMode="auto">
          <a:xfrm>
            <a:off x="7315200" y="1295400"/>
            <a:ext cx="19050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4" name="Rectangle 813"/>
          <p:cNvSpPr/>
          <p:nvPr/>
        </p:nvSpPr>
        <p:spPr bwMode="auto">
          <a:xfrm>
            <a:off x="7315200" y="1524000"/>
            <a:ext cx="16764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Rectangle 814"/>
          <p:cNvSpPr/>
          <p:nvPr/>
        </p:nvSpPr>
        <p:spPr bwMode="auto">
          <a:xfrm>
            <a:off x="5867400" y="1524000"/>
            <a:ext cx="32766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3" name="Rectangle 812"/>
          <p:cNvSpPr/>
          <p:nvPr/>
        </p:nvSpPr>
        <p:spPr bwMode="auto">
          <a:xfrm>
            <a:off x="3200400" y="2057400"/>
            <a:ext cx="59436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48638" cy="11382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Communication Avoiding QR </a:t>
            </a:r>
            <a:br>
              <a:rPr lang="en-US" sz="4000" dirty="0" smtClean="0"/>
            </a:br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59" name="TextBox 58"/>
          <p:cNvSpPr txBox="1"/>
          <p:nvPr/>
        </p:nvSpPr>
        <p:spPr>
          <a:xfrm>
            <a:off x="228600" y="5486400"/>
            <a:ext cx="645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Pothen</a:t>
            </a:r>
            <a:r>
              <a:rPr lang="en-US" sz="1200" dirty="0" smtClean="0"/>
              <a:t> and P. </a:t>
            </a:r>
            <a:r>
              <a:rPr lang="en-US" sz="1200" dirty="0" err="1" smtClean="0"/>
              <a:t>Raghavan</a:t>
            </a:r>
            <a:r>
              <a:rPr lang="en-US" sz="1200" dirty="0" smtClean="0"/>
              <a:t>. Distributed orthogonal factorization. In </a:t>
            </a:r>
            <a:r>
              <a:rPr lang="en-US" sz="1200" i="1" dirty="0" smtClean="0"/>
              <a:t>The 3rd</a:t>
            </a:r>
          </a:p>
          <a:p>
            <a:r>
              <a:rPr lang="en-US" sz="1200" i="1" dirty="0" smtClean="0"/>
              <a:t>Conference on Hypercube Concurrent Computers and Applications, volume II, Applications,</a:t>
            </a:r>
          </a:p>
          <a:p>
            <a:r>
              <a:rPr lang="en-US" sz="1200" dirty="0" smtClean="0"/>
              <a:t>pages 1610–1620, Pasadena, CA, Jan. 1988. ACM. Penn. State.</a:t>
            </a:r>
            <a:endParaRPr lang="en-US" sz="1200" dirty="0"/>
          </a:p>
        </p:txBody>
      </p:sp>
      <p:grpSp>
        <p:nvGrpSpPr>
          <p:cNvPr id="3" name="Group 217"/>
          <p:cNvGrpSpPr/>
          <p:nvPr/>
        </p:nvGrpSpPr>
        <p:grpSpPr>
          <a:xfrm>
            <a:off x="1909858" y="1524000"/>
            <a:ext cx="6853142" cy="3514661"/>
            <a:chOff x="738851" y="944777"/>
            <a:chExt cx="6853142" cy="3514661"/>
          </a:xfrm>
        </p:grpSpPr>
        <p:sp>
          <p:nvSpPr>
            <p:cNvPr id="618" name="Rectangle 617"/>
            <p:cNvSpPr/>
            <p:nvPr/>
          </p:nvSpPr>
          <p:spPr>
            <a:xfrm>
              <a:off x="2180179" y="1035149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2517672" y="103514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2835671" y="103568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2183167" y="1312069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2520660" y="131206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2838659" y="131260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2186155" y="1588989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2523648" y="158898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2841647" y="158952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2195618" y="1897313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2533111" y="189731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2851110" y="189785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2198606" y="217423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2536099" y="217423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2854098" y="217477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2201594" y="245115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2539087" y="245115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2857086" y="245169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2198606" y="2759477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2536099" y="275947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2854098" y="276001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2201594" y="303639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2539087" y="303639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2857086" y="303693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2204582" y="331331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2542075" y="331331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2860074" y="331385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2201594" y="3621641"/>
              <a:ext cx="337493" cy="2798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2539087" y="362164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2857086" y="362217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2204582" y="389856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2542075" y="389856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2860074" y="389909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2207570" y="417548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2545063" y="417548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2863062" y="417601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3946640" y="103870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4264639" y="103924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3949628" y="131562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4267627" y="131616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3952616" y="159254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4270615" y="159308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3962079" y="190086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4280078" y="190140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965067" y="217778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4283066" y="217832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968055" y="245470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4286054" y="245524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3965067" y="276303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4283066" y="276356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3968055" y="303995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286054" y="304048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3971043" y="331687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4289042" y="331740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3968055" y="362519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4286054" y="362573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3971043" y="390211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4289042" y="390265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3974031" y="417903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4292030" y="417957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78" name="Right Triangle 677"/>
            <p:cNvSpPr/>
            <p:nvPr/>
          </p:nvSpPr>
          <p:spPr>
            <a:xfrm rot="10800000">
              <a:off x="3616298" y="1033661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9" name="Right Triangle 678"/>
            <p:cNvSpPr/>
            <p:nvPr/>
          </p:nvSpPr>
          <p:spPr>
            <a:xfrm rot="10800000">
              <a:off x="3631629" y="1904350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ight Triangle 679"/>
            <p:cNvSpPr/>
            <p:nvPr/>
          </p:nvSpPr>
          <p:spPr>
            <a:xfrm rot="10800000">
              <a:off x="3649488" y="2766514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ight Triangle 680"/>
            <p:cNvSpPr/>
            <p:nvPr/>
          </p:nvSpPr>
          <p:spPr>
            <a:xfrm rot="10800000">
              <a:off x="3631629" y="3628678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5369042" y="102922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5687041" y="102976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5372030" y="130614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5690029" y="130668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6" name="Rectangle 685"/>
            <p:cNvSpPr/>
            <p:nvPr/>
          </p:nvSpPr>
          <p:spPr>
            <a:xfrm>
              <a:off x="5375018" y="158306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5693017" y="158360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8" name="Rectangle 687"/>
            <p:cNvSpPr/>
            <p:nvPr/>
          </p:nvSpPr>
          <p:spPr>
            <a:xfrm>
              <a:off x="5384481" y="189139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89" name="Rectangle 688"/>
            <p:cNvSpPr/>
            <p:nvPr/>
          </p:nvSpPr>
          <p:spPr>
            <a:xfrm>
              <a:off x="5702480" y="189192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0" name="Rectangle 689"/>
            <p:cNvSpPr/>
            <p:nvPr/>
          </p:nvSpPr>
          <p:spPr>
            <a:xfrm>
              <a:off x="5387469" y="216831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1" name="Rectangle 690"/>
            <p:cNvSpPr/>
            <p:nvPr/>
          </p:nvSpPr>
          <p:spPr>
            <a:xfrm>
              <a:off x="5705468" y="216884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5390457" y="244523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3" name="Rectangle 692"/>
            <p:cNvSpPr/>
            <p:nvPr/>
          </p:nvSpPr>
          <p:spPr>
            <a:xfrm>
              <a:off x="5708456" y="244576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4" name="Rectangle 693"/>
            <p:cNvSpPr/>
            <p:nvPr/>
          </p:nvSpPr>
          <p:spPr>
            <a:xfrm>
              <a:off x="5387469" y="275355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5" name="Rectangle 694"/>
            <p:cNvSpPr/>
            <p:nvPr/>
          </p:nvSpPr>
          <p:spPr>
            <a:xfrm>
              <a:off x="5705468" y="275409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390457" y="303047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5708456" y="303101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5393445" y="330739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5711444" y="330793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5390457" y="361571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5708456" y="361625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5393445" y="389263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5711444" y="389317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4" name="Rectangle 703"/>
            <p:cNvSpPr/>
            <p:nvPr/>
          </p:nvSpPr>
          <p:spPr>
            <a:xfrm>
              <a:off x="5396433" y="4169559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5714432" y="4170097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6" name="Right Triangle 705"/>
            <p:cNvSpPr/>
            <p:nvPr/>
          </p:nvSpPr>
          <p:spPr>
            <a:xfrm rot="10800000">
              <a:off x="5038700" y="1024185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ight Triangle 706"/>
            <p:cNvSpPr/>
            <p:nvPr/>
          </p:nvSpPr>
          <p:spPr>
            <a:xfrm rot="10800000">
              <a:off x="5059439" y="2757544"/>
              <a:ext cx="317999" cy="27692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6909346" y="1025300"/>
              <a:ext cx="323017" cy="2773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7227345" y="1025838"/>
              <a:ext cx="337257" cy="2798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6912334" y="1302220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7230333" y="1302758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6915322" y="1579140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7233321" y="1579678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924785" y="1887464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7242784" y="188800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6927773" y="2164384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7245772" y="216492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6930761" y="2441304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7248760" y="2441842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6927773" y="2749628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7245772" y="275016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6930761" y="3026548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7248760" y="302708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933749" y="3303468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7251748" y="3304006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6930761" y="3611792"/>
              <a:ext cx="323017" cy="2773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7248760" y="361233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6933749" y="3888712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7251748" y="388925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6936737" y="4165632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7254736" y="4166170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2" name="Right Triangle 731"/>
            <p:cNvSpPr/>
            <p:nvPr/>
          </p:nvSpPr>
          <p:spPr>
            <a:xfrm rot="10800000">
              <a:off x="6579004" y="1033216"/>
              <a:ext cx="317999" cy="27692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ight Bracket 732"/>
            <p:cNvSpPr/>
            <p:nvPr/>
          </p:nvSpPr>
          <p:spPr>
            <a:xfrm>
              <a:off x="3959562" y="1171167"/>
              <a:ext cx="149417" cy="87098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ight Bracket 733"/>
            <p:cNvSpPr/>
            <p:nvPr/>
          </p:nvSpPr>
          <p:spPr>
            <a:xfrm>
              <a:off x="3962550" y="2904971"/>
              <a:ext cx="149417" cy="87098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ight Bracket 734"/>
            <p:cNvSpPr/>
            <p:nvPr/>
          </p:nvSpPr>
          <p:spPr>
            <a:xfrm>
              <a:off x="5379006" y="1177103"/>
              <a:ext cx="149417" cy="1699334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38851" y="102567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1076344" y="102567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1394343" y="102621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41839" y="130259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1079332" y="130259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1397331" y="130313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744827" y="1579513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1082320" y="1579513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1400319" y="1580051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754290" y="188783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1091783" y="188783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1409782" y="188837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757278" y="216475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1094771" y="216475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1412770" y="216529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760266" y="2441677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1097759" y="2441677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1415758" y="2442215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757278" y="275000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1094771" y="275000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1412770" y="275053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760266" y="302692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1097759" y="302692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1415758" y="302745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763254" y="3303841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1100747" y="3303841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1418746" y="3304379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760266" y="361216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1097759" y="361216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1415758" y="361270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763254" y="388908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1100747" y="388908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1418746" y="388962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766242" y="4166005"/>
              <a:ext cx="337493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1103735" y="4166005"/>
              <a:ext cx="323017" cy="2773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1421734" y="4166543"/>
              <a:ext cx="337257" cy="2798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Courier"/>
                <a:cs typeface="Courier"/>
              </a:endParaRPr>
            </a:p>
          </p:txBody>
        </p:sp>
        <p:grpSp>
          <p:nvGrpSpPr>
            <p:cNvPr id="4" name="Group 563"/>
            <p:cNvGrpSpPr/>
            <p:nvPr/>
          </p:nvGrpSpPr>
          <p:grpSpPr>
            <a:xfrm>
              <a:off x="1867711" y="2677204"/>
              <a:ext cx="4590940" cy="142925"/>
              <a:chOff x="1867711" y="2664752"/>
              <a:chExt cx="4590940" cy="142925"/>
            </a:xfrm>
          </p:grpSpPr>
          <p:sp>
            <p:nvSpPr>
              <p:cNvPr id="794" name="Right Arrow 793"/>
              <p:cNvSpPr/>
              <p:nvPr/>
            </p:nvSpPr>
            <p:spPr>
              <a:xfrm>
                <a:off x="1867711" y="2664752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Right Arrow 794"/>
              <p:cNvSpPr/>
              <p:nvPr/>
            </p:nvSpPr>
            <p:spPr>
              <a:xfrm>
                <a:off x="3265211" y="2680180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Right Arrow 795"/>
              <p:cNvSpPr/>
              <p:nvPr/>
            </p:nvSpPr>
            <p:spPr>
              <a:xfrm>
                <a:off x="4712515" y="2683156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Right Arrow 796"/>
              <p:cNvSpPr/>
              <p:nvPr/>
            </p:nvSpPr>
            <p:spPr>
              <a:xfrm>
                <a:off x="6197172" y="2673680"/>
                <a:ext cx="261479" cy="12452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3" name="TextBox 772"/>
            <p:cNvSpPr txBox="1"/>
            <p:nvPr/>
          </p:nvSpPr>
          <p:spPr>
            <a:xfrm>
              <a:off x="3684595" y="945349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0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4" name="TextBox 773"/>
            <p:cNvSpPr txBox="1"/>
            <p:nvPr/>
          </p:nvSpPr>
          <p:spPr>
            <a:xfrm>
              <a:off x="3700542" y="1820977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1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5" name="TextBox 774"/>
            <p:cNvSpPr txBox="1"/>
            <p:nvPr/>
          </p:nvSpPr>
          <p:spPr>
            <a:xfrm>
              <a:off x="3703530" y="267018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2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6" name="TextBox 775"/>
            <p:cNvSpPr txBox="1"/>
            <p:nvPr/>
          </p:nvSpPr>
          <p:spPr>
            <a:xfrm>
              <a:off x="3706010" y="354429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3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7" name="TextBox 776"/>
            <p:cNvSpPr txBox="1"/>
            <p:nvPr/>
          </p:nvSpPr>
          <p:spPr>
            <a:xfrm>
              <a:off x="5116003" y="944777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0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8" name="TextBox 777"/>
            <p:cNvSpPr txBox="1"/>
            <p:nvPr/>
          </p:nvSpPr>
          <p:spPr>
            <a:xfrm>
              <a:off x="5118991" y="2654183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latin typeface="Courier"/>
                  <a:cs typeface="Courier"/>
                </a:rPr>
                <a:t>2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779" name="TextBox 778"/>
            <p:cNvSpPr txBox="1"/>
            <p:nvPr/>
          </p:nvSpPr>
          <p:spPr>
            <a:xfrm>
              <a:off x="6628087" y="952231"/>
              <a:ext cx="36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r>
                <a:rPr lang="en-US" sz="1400" baseline="-25000" dirty="0" smtClean="0">
                  <a:solidFill>
                    <a:schemeClr val="bg1"/>
                  </a:solidFill>
                  <a:latin typeface="Courier"/>
                  <a:cs typeface="Courier"/>
                </a:rPr>
                <a:t>0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0" name="TextBox 779"/>
            <p:cNvSpPr txBox="1"/>
            <p:nvPr/>
          </p:nvSpPr>
          <p:spPr>
            <a:xfrm>
              <a:off x="6935995" y="962093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1" name="TextBox 780"/>
            <p:cNvSpPr txBox="1"/>
            <p:nvPr/>
          </p:nvSpPr>
          <p:spPr>
            <a:xfrm>
              <a:off x="7234052" y="962093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14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782" name="TextBox 781"/>
            <p:cNvSpPr txBox="1"/>
            <p:nvPr/>
          </p:nvSpPr>
          <p:spPr>
            <a:xfrm>
              <a:off x="1085428" y="2122009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3" name="TextBox 782"/>
            <p:cNvSpPr txBox="1"/>
            <p:nvPr/>
          </p:nvSpPr>
          <p:spPr>
            <a:xfrm>
              <a:off x="1082320" y="2974141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4" name="TextBox 783"/>
            <p:cNvSpPr txBox="1"/>
            <p:nvPr/>
          </p:nvSpPr>
          <p:spPr>
            <a:xfrm>
              <a:off x="1079212" y="3839231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3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85" name="TextBox 784"/>
            <p:cNvSpPr txBox="1"/>
            <p:nvPr/>
          </p:nvSpPr>
          <p:spPr>
            <a:xfrm>
              <a:off x="2086353" y="1321712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6" name="TextBox 785"/>
            <p:cNvSpPr txBox="1"/>
            <p:nvPr/>
          </p:nvSpPr>
          <p:spPr>
            <a:xfrm>
              <a:off x="2096204" y="217384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7" name="TextBox 786"/>
            <p:cNvSpPr txBox="1"/>
            <p:nvPr/>
          </p:nvSpPr>
          <p:spPr>
            <a:xfrm>
              <a:off x="2093096" y="303893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8" name="TextBox 787"/>
            <p:cNvSpPr txBox="1"/>
            <p:nvPr/>
          </p:nvSpPr>
          <p:spPr>
            <a:xfrm>
              <a:off x="2115906" y="3904024"/>
              <a:ext cx="1198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/>
                  <a:cs typeface="Times"/>
                </a:rPr>
                <a:t>Domain_Tile_QR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789" name="TextBox 788"/>
            <p:cNvSpPr txBox="1"/>
            <p:nvPr/>
          </p:nvSpPr>
          <p:spPr>
            <a:xfrm>
              <a:off x="7072358" y="1396364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0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0" name="TextBox 789"/>
            <p:cNvSpPr txBox="1"/>
            <p:nvPr/>
          </p:nvSpPr>
          <p:spPr>
            <a:xfrm>
              <a:off x="7095171" y="2092998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1" name="TextBox 790"/>
            <p:cNvSpPr txBox="1"/>
            <p:nvPr/>
          </p:nvSpPr>
          <p:spPr>
            <a:xfrm>
              <a:off x="7092063" y="2971046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2" name="TextBox 791"/>
            <p:cNvSpPr txBox="1"/>
            <p:nvPr/>
          </p:nvSpPr>
          <p:spPr>
            <a:xfrm>
              <a:off x="7101915" y="3836136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3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  <p:sp>
          <p:nvSpPr>
            <p:cNvPr id="793" name="TextBox 792"/>
            <p:cNvSpPr txBox="1"/>
            <p:nvPr/>
          </p:nvSpPr>
          <p:spPr>
            <a:xfrm>
              <a:off x="1069364" y="1263689"/>
              <a:ext cx="389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0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5" name="Group 220"/>
          <p:cNvGrpSpPr/>
          <p:nvPr/>
        </p:nvGrpSpPr>
        <p:grpSpPr>
          <a:xfrm>
            <a:off x="3196783" y="1752616"/>
            <a:ext cx="162840" cy="565033"/>
            <a:chOff x="2710282" y="4983518"/>
            <a:chExt cx="175719" cy="870547"/>
          </a:xfrm>
        </p:grpSpPr>
        <p:sp>
          <p:nvSpPr>
            <p:cNvPr id="799" name="Right Bracket 798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Right Bracket 799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221"/>
          <p:cNvGrpSpPr/>
          <p:nvPr/>
        </p:nvGrpSpPr>
        <p:grpSpPr>
          <a:xfrm>
            <a:off x="3205071" y="2616569"/>
            <a:ext cx="162840" cy="565033"/>
            <a:chOff x="2710282" y="4983518"/>
            <a:chExt cx="175719" cy="870547"/>
          </a:xfrm>
        </p:grpSpPr>
        <p:sp>
          <p:nvSpPr>
            <p:cNvPr id="802" name="Right Bracket 801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3" name="Right Bracket 802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224"/>
          <p:cNvGrpSpPr/>
          <p:nvPr/>
        </p:nvGrpSpPr>
        <p:grpSpPr>
          <a:xfrm>
            <a:off x="3196064" y="3472234"/>
            <a:ext cx="162840" cy="565033"/>
            <a:chOff x="2710282" y="4983518"/>
            <a:chExt cx="175719" cy="870547"/>
          </a:xfrm>
        </p:grpSpPr>
        <p:sp>
          <p:nvSpPr>
            <p:cNvPr id="805" name="Right Bracket 804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Right Bracket 805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27"/>
          <p:cNvGrpSpPr/>
          <p:nvPr/>
        </p:nvGrpSpPr>
        <p:grpSpPr>
          <a:xfrm>
            <a:off x="3204352" y="4336187"/>
            <a:ext cx="162840" cy="565033"/>
            <a:chOff x="2710282" y="4983518"/>
            <a:chExt cx="175719" cy="870547"/>
          </a:xfrm>
        </p:grpSpPr>
        <p:sp>
          <p:nvSpPr>
            <p:cNvPr id="808" name="Right Bracket 807"/>
            <p:cNvSpPr/>
            <p:nvPr/>
          </p:nvSpPr>
          <p:spPr>
            <a:xfrm flipH="1">
              <a:off x="2711001" y="4983518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Right Bracket 808"/>
            <p:cNvSpPr/>
            <p:nvPr/>
          </p:nvSpPr>
          <p:spPr>
            <a:xfrm flipH="1">
              <a:off x="2710282" y="5415135"/>
              <a:ext cx="175000" cy="438930"/>
            </a:xfrm>
            <a:prstGeom prst="rightBracket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0" name="Rectangle 809"/>
          <p:cNvSpPr/>
          <p:nvPr/>
        </p:nvSpPr>
        <p:spPr bwMode="auto">
          <a:xfrm>
            <a:off x="457200" y="1600200"/>
            <a:ext cx="990600" cy="34290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1" name="Right Arrow 810"/>
          <p:cNvSpPr/>
          <p:nvPr/>
        </p:nvSpPr>
        <p:spPr>
          <a:xfrm>
            <a:off x="1600200" y="3240979"/>
            <a:ext cx="261479" cy="124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5901304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73002"/>
            <a:ext cx="3505200" cy="3299804"/>
          </a:xfrm>
          <a:prstGeom prst="rect">
            <a:avLst/>
          </a:prstGeom>
        </p:spPr>
      </p:pic>
      <p:sp>
        <p:nvSpPr>
          <p:cNvPr id="5" name="Title 23"/>
          <p:cNvSpPr txBox="1">
            <a:spLocks/>
          </p:cNvSpPr>
          <p:nvPr/>
        </p:nvSpPr>
        <p:spPr bwMode="auto">
          <a:xfrm>
            <a:off x="609600" y="-147638"/>
            <a:ext cx="8148638" cy="113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 algn="ctr" defTabSz="457200">
              <a:buClr>
                <a:srgbClr val="000000"/>
              </a:buClr>
              <a:buSzPct val="100000"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</a:t>
            </a:r>
            <a:r>
              <a:rPr lang="en-US" sz="3200" dirty="0" smtClean="0"/>
              <a:t>Reducing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QR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Factorization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5913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Quad-socket, quad-core machine Intel Xeon EMT64 E7340 at 2.39 GHz. </a:t>
            </a:r>
          </a:p>
          <a:p>
            <a:r>
              <a:rPr lang="en-US" dirty="0" smtClean="0"/>
              <a:t>Theoretical peak is  153.2 </a:t>
            </a:r>
            <a:r>
              <a:rPr lang="en-US" dirty="0" err="1" smtClean="0"/>
              <a:t>Gflop/s</a:t>
            </a:r>
            <a:r>
              <a:rPr lang="en-US" dirty="0" smtClean="0"/>
              <a:t> with 16 cores.</a:t>
            </a:r>
          </a:p>
          <a:p>
            <a:endParaRPr lang="en-US" dirty="0" smtClean="0"/>
          </a:p>
          <a:p>
            <a:r>
              <a:rPr lang="en-US" dirty="0" smtClean="0"/>
              <a:t>Matrix size 51200 by 3200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505200"/>
            <a:ext cx="6769769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9" y="3581400"/>
            <a:ext cx="8851899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Precision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27950" cy="4114800"/>
          </a:xfrm>
        </p:spPr>
        <p:txBody>
          <a:bodyPr/>
          <a:lstStyle/>
          <a:p>
            <a:r>
              <a:rPr lang="en-US" dirty="0" smtClean="0"/>
              <a:t>Mixed precision, use the lowest precision required to achieve a given accuracy outcome</a:t>
            </a:r>
          </a:p>
          <a:p>
            <a:pPr lvl="1"/>
            <a:r>
              <a:rPr lang="en-US" dirty="0" smtClean="0"/>
              <a:t>Improves runtime, reduce power consumption, lower data movement</a:t>
            </a:r>
          </a:p>
          <a:p>
            <a:pPr lvl="1"/>
            <a:r>
              <a:rPr lang="en-US" dirty="0" smtClean="0"/>
              <a:t>Reformulate to find correction to solution, rather than solution; </a:t>
            </a:r>
            <a:r>
              <a:rPr lang="en-US" dirty="0" err="1" smtClean="0"/>
              <a:t>Δx</a:t>
            </a:r>
            <a:r>
              <a:rPr lang="en-US" dirty="0" smtClean="0"/>
              <a:t> rather than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B400A9-8CFE-45B5-946E-5E00C31EAFF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8EF616-EA95-4183-B28B-D1A0BB808A5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04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Idea Goes Something Like This…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1" y="1066800"/>
            <a:ext cx="8185150" cy="5410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/>
              <a:t>Exploit 32 bit floating point as much as possible.</a:t>
            </a:r>
          </a:p>
          <a:p>
            <a:pPr lvl="1"/>
            <a:r>
              <a:rPr lang="en-US" sz="2400" dirty="0" smtClean="0"/>
              <a:t>Especially for the bulk of the computation</a:t>
            </a:r>
          </a:p>
          <a:p>
            <a:pPr>
              <a:buFontTx/>
              <a:buChar char="•"/>
            </a:pPr>
            <a:r>
              <a:rPr lang="en-US" sz="2800" dirty="0" smtClean="0"/>
              <a:t>Correct or update the solution with selective use of 64 bit floating point to provide a refined results</a:t>
            </a:r>
          </a:p>
          <a:p>
            <a:pPr>
              <a:buFontTx/>
              <a:buChar char="•"/>
            </a:pPr>
            <a:r>
              <a:rPr lang="en-US" sz="2800" dirty="0" smtClean="0"/>
              <a:t>Intuitively: </a:t>
            </a:r>
          </a:p>
          <a:p>
            <a:pPr lvl="1"/>
            <a:r>
              <a:rPr lang="en-US" sz="2400" dirty="0" smtClean="0"/>
              <a:t>Compute a 32 bit result, </a:t>
            </a:r>
          </a:p>
          <a:p>
            <a:pPr lvl="1"/>
            <a:r>
              <a:rPr lang="en-US" sz="2400" dirty="0" smtClean="0"/>
              <a:t>Calculate a correction to 32 bit result using selected higher precision and,</a:t>
            </a:r>
          </a:p>
          <a:p>
            <a:pPr lvl="1"/>
            <a:r>
              <a:rPr lang="en-US" sz="2400" dirty="0" smtClean="0"/>
              <a:t>Perform the update of the 32 bit results with the correction using high precision.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295404" y="1504953"/>
            <a:ext cx="6629400" cy="2219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63" tIns="44982" rIns="89963" bIns="44982">
            <a:spAutoFit/>
          </a:bodyPr>
          <a:lstStyle/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>
                <a:latin typeface="Comic Sans MS" pitchFamily="66" charset="0"/>
              </a:rPr>
              <a:t>L U = </a:t>
            </a:r>
            <a:r>
              <a:rPr lang="en-GB" b="1" dirty="0" err="1">
                <a:latin typeface="Comic Sans MS" pitchFamily="66" charset="0"/>
              </a:rPr>
              <a:t>lu(A</a:t>
            </a:r>
            <a:r>
              <a:rPr lang="en-GB" b="1" dirty="0">
                <a:latin typeface="Comic Sans MS" pitchFamily="66" charset="0"/>
              </a:rPr>
              <a:t>)</a:t>
            </a:r>
            <a:r>
              <a:rPr lang="en-GB" dirty="0">
                <a:latin typeface="Arial" charset="0"/>
              </a:rPr>
              <a:t>			</a:t>
            </a:r>
            <a:r>
              <a:rPr lang="en-GB" b="1" dirty="0">
                <a:solidFill>
                  <a:srgbClr val="006600"/>
                </a:solidFill>
                <a:latin typeface="Arial" charset="0"/>
              </a:rPr>
              <a:t>SINGLE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GB" b="1" i="1" dirty="0">
                <a:solidFill>
                  <a:srgbClr val="FF0000"/>
                </a:solidFill>
                <a:latin typeface="Arial" charset="0"/>
              </a:rPr>
              <a:t>O(n</a:t>
            </a:r>
            <a:r>
              <a:rPr lang="en-GB" b="1" i="1" baseline="50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GB" b="1" i="1" dirty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 err="1">
                <a:latin typeface="Comic Sans MS" pitchFamily="66" charset="0"/>
              </a:rPr>
              <a:t>x</a:t>
            </a:r>
            <a:r>
              <a:rPr lang="en-GB" b="1" dirty="0">
                <a:latin typeface="Comic Sans MS" pitchFamily="66" charset="0"/>
              </a:rPr>
              <a:t> = L\(U\</a:t>
            </a:r>
            <a:r>
              <a:rPr lang="en-GB" b="1" dirty="0" err="1">
                <a:latin typeface="Comic Sans MS" pitchFamily="66" charset="0"/>
              </a:rPr>
              <a:t>b</a:t>
            </a:r>
            <a:r>
              <a:rPr lang="en-GB" b="1" dirty="0">
                <a:latin typeface="Comic Sans MS" pitchFamily="66" charset="0"/>
              </a:rPr>
              <a:t>)</a:t>
            </a:r>
            <a:r>
              <a:rPr lang="en-GB" b="1" dirty="0">
                <a:latin typeface="Arial" charset="0"/>
              </a:rPr>
              <a:t>			</a:t>
            </a:r>
            <a:r>
              <a:rPr lang="en-GB" b="1" dirty="0">
                <a:solidFill>
                  <a:srgbClr val="006600"/>
                </a:solidFill>
                <a:latin typeface="Arial" charset="0"/>
              </a:rPr>
              <a:t>SINGLE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O(n</a:t>
            </a:r>
            <a:r>
              <a:rPr lang="en-GB" b="1" i="1" baseline="50000" dirty="0">
                <a:solidFill>
                  <a:srgbClr val="006600"/>
                </a:solidFill>
                <a:latin typeface="Arial" charset="0"/>
              </a:rPr>
              <a:t>2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)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 err="1">
                <a:latin typeface="Comic Sans MS" pitchFamily="66" charset="0"/>
              </a:rPr>
              <a:t>r</a:t>
            </a:r>
            <a:r>
              <a:rPr lang="en-GB" b="1" dirty="0">
                <a:latin typeface="Comic Sans MS" pitchFamily="66" charset="0"/>
              </a:rPr>
              <a:t> = </a:t>
            </a:r>
            <a:r>
              <a:rPr lang="en-GB" b="1" dirty="0" err="1">
                <a:latin typeface="Comic Sans MS" pitchFamily="66" charset="0"/>
              </a:rPr>
              <a:t>b</a:t>
            </a:r>
            <a:r>
              <a:rPr lang="en-GB" b="1" dirty="0">
                <a:latin typeface="Comic Sans MS" pitchFamily="66" charset="0"/>
              </a:rPr>
              <a:t> – </a:t>
            </a:r>
            <a:r>
              <a:rPr lang="en-GB" b="1" dirty="0" err="1">
                <a:latin typeface="Comic Sans MS" pitchFamily="66" charset="0"/>
              </a:rPr>
              <a:t>Ax</a:t>
            </a:r>
            <a:r>
              <a:rPr lang="en-GB" b="1" dirty="0">
                <a:latin typeface="Arial" charset="0"/>
              </a:rPr>
              <a:t>			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DOUBLE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O(n</a:t>
            </a:r>
            <a:r>
              <a:rPr lang="en-GB" b="1" i="1" baseline="50000" dirty="0">
                <a:solidFill>
                  <a:srgbClr val="006600"/>
                </a:solidFill>
                <a:latin typeface="Arial" charset="0"/>
              </a:rPr>
              <a:t>2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)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>
                <a:latin typeface="Comic Sans MS" pitchFamily="66" charset="0"/>
              </a:rPr>
              <a:t>WHILE || </a:t>
            </a:r>
            <a:r>
              <a:rPr lang="en-GB" b="1" dirty="0" err="1">
                <a:latin typeface="Comic Sans MS" pitchFamily="66" charset="0"/>
              </a:rPr>
              <a:t>r</a:t>
            </a:r>
            <a:r>
              <a:rPr lang="en-GB" b="1" dirty="0">
                <a:latin typeface="Comic Sans MS" pitchFamily="66" charset="0"/>
              </a:rPr>
              <a:t> || not small enough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>
                <a:solidFill>
                  <a:srgbClr val="FFFFFF"/>
                </a:solidFill>
                <a:latin typeface="Comic Sans MS" pitchFamily="66" charset="0"/>
              </a:rPr>
              <a:t>        </a:t>
            </a:r>
            <a:r>
              <a:rPr lang="en-GB" b="1" dirty="0" err="1">
                <a:latin typeface="Comic Sans MS" pitchFamily="66" charset="0"/>
              </a:rPr>
              <a:t>z</a:t>
            </a:r>
            <a:r>
              <a:rPr lang="en-GB" b="1" dirty="0">
                <a:latin typeface="Comic Sans MS" pitchFamily="66" charset="0"/>
              </a:rPr>
              <a:t> = L\(U\</a:t>
            </a:r>
            <a:r>
              <a:rPr lang="en-GB" b="1" dirty="0" err="1">
                <a:latin typeface="Comic Sans MS" pitchFamily="66" charset="0"/>
              </a:rPr>
              <a:t>r</a:t>
            </a:r>
            <a:r>
              <a:rPr lang="en-GB" b="1" dirty="0">
                <a:latin typeface="Comic Sans MS" pitchFamily="66" charset="0"/>
              </a:rPr>
              <a:t>)			</a:t>
            </a:r>
            <a:r>
              <a:rPr lang="en-GB" b="1" dirty="0">
                <a:solidFill>
                  <a:srgbClr val="006600"/>
                </a:solidFill>
                <a:latin typeface="Arial" charset="0"/>
              </a:rPr>
              <a:t>SINGLE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O(n</a:t>
            </a:r>
            <a:r>
              <a:rPr lang="en-GB" b="1" i="1" baseline="50000" dirty="0">
                <a:solidFill>
                  <a:srgbClr val="006600"/>
                </a:solidFill>
                <a:latin typeface="Arial" charset="0"/>
              </a:rPr>
              <a:t>2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)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>
                <a:solidFill>
                  <a:srgbClr val="FFFFFF"/>
                </a:solidFill>
                <a:latin typeface="Comic Sans MS" pitchFamily="66" charset="0"/>
              </a:rPr>
              <a:t>        </a:t>
            </a:r>
            <a:r>
              <a:rPr lang="en-GB" b="1" dirty="0" err="1">
                <a:latin typeface="Comic Sans MS" pitchFamily="66" charset="0"/>
              </a:rPr>
              <a:t>x</a:t>
            </a:r>
            <a:r>
              <a:rPr lang="en-GB" b="1" dirty="0">
                <a:latin typeface="Comic Sans MS" pitchFamily="66" charset="0"/>
              </a:rPr>
              <a:t> = </a:t>
            </a:r>
            <a:r>
              <a:rPr lang="en-GB" b="1" dirty="0" err="1">
                <a:latin typeface="Comic Sans MS" pitchFamily="66" charset="0"/>
              </a:rPr>
              <a:t>x</a:t>
            </a:r>
            <a:r>
              <a:rPr lang="en-GB" b="1" dirty="0">
                <a:latin typeface="Comic Sans MS" pitchFamily="66" charset="0"/>
              </a:rPr>
              <a:t> + </a:t>
            </a:r>
            <a:r>
              <a:rPr lang="en-GB" b="1" dirty="0" err="1">
                <a:latin typeface="Comic Sans MS" pitchFamily="66" charset="0"/>
              </a:rPr>
              <a:t>z</a:t>
            </a:r>
            <a:r>
              <a:rPr lang="en-GB" b="1" dirty="0">
                <a:latin typeface="Arial" charset="0"/>
              </a:rPr>
              <a:t>			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DOUBLE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O(n</a:t>
            </a:r>
            <a:r>
              <a:rPr lang="en-GB" b="1" i="1" baseline="50000" dirty="0">
                <a:solidFill>
                  <a:srgbClr val="006600"/>
                </a:solidFill>
                <a:latin typeface="Arial" charset="0"/>
              </a:rPr>
              <a:t>1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)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>
                <a:solidFill>
                  <a:srgbClr val="FFFFFF"/>
                </a:solidFill>
                <a:latin typeface="Comic Sans MS" pitchFamily="66" charset="0"/>
              </a:rPr>
              <a:t>        </a:t>
            </a:r>
            <a:r>
              <a:rPr lang="en-GB" b="1" dirty="0" err="1">
                <a:latin typeface="Comic Sans MS" pitchFamily="66" charset="0"/>
              </a:rPr>
              <a:t>r</a:t>
            </a:r>
            <a:r>
              <a:rPr lang="en-GB" b="1" dirty="0">
                <a:latin typeface="Comic Sans MS" pitchFamily="66" charset="0"/>
              </a:rPr>
              <a:t> = </a:t>
            </a:r>
            <a:r>
              <a:rPr lang="en-GB" b="1" dirty="0" err="1">
                <a:latin typeface="Comic Sans MS" pitchFamily="66" charset="0"/>
              </a:rPr>
              <a:t>b</a:t>
            </a:r>
            <a:r>
              <a:rPr lang="en-GB" b="1" dirty="0">
                <a:latin typeface="Comic Sans MS" pitchFamily="66" charset="0"/>
              </a:rPr>
              <a:t> – </a:t>
            </a:r>
            <a:r>
              <a:rPr lang="en-GB" b="1" dirty="0" err="1">
                <a:latin typeface="Comic Sans MS" pitchFamily="66" charset="0"/>
              </a:rPr>
              <a:t>Ax</a:t>
            </a:r>
            <a:r>
              <a:rPr lang="en-GB" b="1" dirty="0">
                <a:latin typeface="Arial" charset="0"/>
              </a:rPr>
              <a:t>			</a:t>
            </a:r>
            <a:r>
              <a:rPr lang="en-GB" b="1" dirty="0">
                <a:solidFill>
                  <a:schemeClr val="hlink"/>
                </a:solidFill>
                <a:latin typeface="Arial" charset="0"/>
              </a:rPr>
              <a:t>DOUBLE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O(n</a:t>
            </a:r>
            <a:r>
              <a:rPr lang="en-GB" b="1" i="1" baseline="50000" dirty="0">
                <a:solidFill>
                  <a:srgbClr val="006600"/>
                </a:solidFill>
                <a:latin typeface="Arial" charset="0"/>
              </a:rPr>
              <a:t>2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)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>
                <a:latin typeface="Comic Sans MS" pitchFamily="66" charset="0"/>
              </a:rPr>
              <a:t>END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04775"/>
            <a:ext cx="7773988" cy="549112"/>
          </a:xfrm>
          <a:ln/>
        </p:spPr>
        <p:txBody>
          <a:bodyPr lIns="0" tIns="0" rIns="0" bIns="0" anchor="ctr">
            <a:spAutoFit/>
          </a:bodyPr>
          <a:lstStyle/>
          <a:p>
            <a:pPr defTabSz="457011">
              <a:lnSpc>
                <a:spcPct val="98000"/>
              </a:lnSpc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sz="3600" dirty="0"/>
              <a:t>Mixed-Precision Iterative Refinement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458200" cy="59626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Iterative refinement for dense systems,   </a:t>
            </a:r>
            <a:r>
              <a:rPr lang="en-US" sz="2000" i="1" dirty="0"/>
              <a:t>Ax = </a:t>
            </a:r>
            <a:r>
              <a:rPr lang="en-US" sz="2000" i="1" dirty="0" err="1"/>
              <a:t>b</a:t>
            </a:r>
            <a:r>
              <a:rPr lang="en-US" sz="2000" dirty="0"/>
              <a:t>, can work this way.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Wilkinson, </a:t>
            </a:r>
            <a:r>
              <a:rPr lang="en-US" sz="1800" dirty="0" err="1"/>
              <a:t>Moler</a:t>
            </a:r>
            <a:r>
              <a:rPr lang="en-US" sz="1800" dirty="0"/>
              <a:t>, Stewart, &amp; </a:t>
            </a:r>
            <a:r>
              <a:rPr lang="en-US" sz="1800" dirty="0" err="1"/>
              <a:t>Higham</a:t>
            </a:r>
            <a:r>
              <a:rPr lang="en-US" sz="1800" dirty="0"/>
              <a:t> provide error bound for SP fl pt results when using DP fl pt.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600" dirty="0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4648200" y="1581150"/>
            <a:ext cx="1371600" cy="251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0" tIns="45702" rIns="91400" bIns="45702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1295404" y="1504953"/>
            <a:ext cx="6629400" cy="2219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63" tIns="44982" rIns="89963" bIns="44982">
            <a:spAutoFit/>
          </a:bodyPr>
          <a:lstStyle/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>
                <a:latin typeface="Comic Sans MS" pitchFamily="66" charset="0"/>
              </a:rPr>
              <a:t>L U = </a:t>
            </a:r>
            <a:r>
              <a:rPr lang="en-GB" b="1" dirty="0" err="1">
                <a:latin typeface="Comic Sans MS" pitchFamily="66" charset="0"/>
              </a:rPr>
              <a:t>lu(A</a:t>
            </a:r>
            <a:r>
              <a:rPr lang="en-GB" b="1" dirty="0">
                <a:latin typeface="Comic Sans MS" pitchFamily="66" charset="0"/>
              </a:rPr>
              <a:t>)</a:t>
            </a:r>
            <a:r>
              <a:rPr lang="en-GB" dirty="0">
                <a:latin typeface="Arial" charset="0"/>
              </a:rPr>
              <a:t>			</a:t>
            </a:r>
            <a:r>
              <a:rPr lang="en-GB" b="1" dirty="0">
                <a:solidFill>
                  <a:srgbClr val="006600"/>
                </a:solidFill>
                <a:latin typeface="Arial" charset="0"/>
              </a:rPr>
              <a:t>SINGLE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GB" b="1" i="1" dirty="0">
                <a:solidFill>
                  <a:srgbClr val="FF0000"/>
                </a:solidFill>
                <a:latin typeface="Arial" charset="0"/>
              </a:rPr>
              <a:t>O(n</a:t>
            </a:r>
            <a:r>
              <a:rPr lang="en-GB" b="1" i="1" baseline="50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GB" b="1" i="1" dirty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 err="1">
                <a:latin typeface="Comic Sans MS" pitchFamily="66" charset="0"/>
              </a:rPr>
              <a:t>x</a:t>
            </a:r>
            <a:r>
              <a:rPr lang="en-GB" b="1" dirty="0">
                <a:latin typeface="Comic Sans MS" pitchFamily="66" charset="0"/>
              </a:rPr>
              <a:t> = L\(U\</a:t>
            </a:r>
            <a:r>
              <a:rPr lang="en-GB" b="1" dirty="0" err="1">
                <a:latin typeface="Comic Sans MS" pitchFamily="66" charset="0"/>
              </a:rPr>
              <a:t>b</a:t>
            </a:r>
            <a:r>
              <a:rPr lang="en-GB" b="1" dirty="0">
                <a:latin typeface="Comic Sans MS" pitchFamily="66" charset="0"/>
              </a:rPr>
              <a:t>)</a:t>
            </a:r>
            <a:r>
              <a:rPr lang="en-GB" b="1" dirty="0">
                <a:latin typeface="Arial" charset="0"/>
              </a:rPr>
              <a:t>			</a:t>
            </a:r>
            <a:r>
              <a:rPr lang="en-GB" b="1" dirty="0">
                <a:solidFill>
                  <a:srgbClr val="006600"/>
                </a:solidFill>
                <a:latin typeface="Arial" charset="0"/>
              </a:rPr>
              <a:t>SINGLE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O(n</a:t>
            </a:r>
            <a:r>
              <a:rPr lang="en-GB" b="1" i="1" baseline="50000" dirty="0">
                <a:solidFill>
                  <a:srgbClr val="006600"/>
                </a:solidFill>
                <a:latin typeface="Arial" charset="0"/>
              </a:rPr>
              <a:t>2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)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 err="1">
                <a:latin typeface="Comic Sans MS" pitchFamily="66" charset="0"/>
              </a:rPr>
              <a:t>r</a:t>
            </a:r>
            <a:r>
              <a:rPr lang="en-GB" b="1" dirty="0">
                <a:latin typeface="Comic Sans MS" pitchFamily="66" charset="0"/>
              </a:rPr>
              <a:t> = </a:t>
            </a:r>
            <a:r>
              <a:rPr lang="en-GB" b="1" dirty="0" err="1">
                <a:latin typeface="Comic Sans MS" pitchFamily="66" charset="0"/>
              </a:rPr>
              <a:t>b</a:t>
            </a:r>
            <a:r>
              <a:rPr lang="en-GB" b="1" dirty="0">
                <a:latin typeface="Comic Sans MS" pitchFamily="66" charset="0"/>
              </a:rPr>
              <a:t> – </a:t>
            </a:r>
            <a:r>
              <a:rPr lang="en-GB" b="1" dirty="0" err="1">
                <a:latin typeface="Comic Sans MS" pitchFamily="66" charset="0"/>
              </a:rPr>
              <a:t>Ax</a:t>
            </a:r>
            <a:r>
              <a:rPr lang="en-GB" b="1" dirty="0">
                <a:latin typeface="Arial" charset="0"/>
              </a:rPr>
              <a:t>			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DOUBLE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O(n</a:t>
            </a:r>
            <a:r>
              <a:rPr lang="en-GB" b="1" i="1" baseline="50000" dirty="0">
                <a:solidFill>
                  <a:srgbClr val="006600"/>
                </a:solidFill>
                <a:latin typeface="Arial" charset="0"/>
              </a:rPr>
              <a:t>2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)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>
                <a:latin typeface="Comic Sans MS" pitchFamily="66" charset="0"/>
              </a:rPr>
              <a:t>WHILE || </a:t>
            </a:r>
            <a:r>
              <a:rPr lang="en-GB" b="1" dirty="0" err="1">
                <a:latin typeface="Comic Sans MS" pitchFamily="66" charset="0"/>
              </a:rPr>
              <a:t>r</a:t>
            </a:r>
            <a:r>
              <a:rPr lang="en-GB" b="1" dirty="0">
                <a:latin typeface="Comic Sans MS" pitchFamily="66" charset="0"/>
              </a:rPr>
              <a:t> || not small enough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>
                <a:solidFill>
                  <a:srgbClr val="FFFFFF"/>
                </a:solidFill>
                <a:latin typeface="Comic Sans MS" pitchFamily="66" charset="0"/>
              </a:rPr>
              <a:t>        </a:t>
            </a:r>
            <a:r>
              <a:rPr lang="en-GB" b="1" dirty="0" err="1">
                <a:latin typeface="Comic Sans MS" pitchFamily="66" charset="0"/>
              </a:rPr>
              <a:t>z</a:t>
            </a:r>
            <a:r>
              <a:rPr lang="en-GB" b="1" dirty="0">
                <a:latin typeface="Comic Sans MS" pitchFamily="66" charset="0"/>
              </a:rPr>
              <a:t> = L\(U\</a:t>
            </a:r>
            <a:r>
              <a:rPr lang="en-GB" b="1" dirty="0" err="1">
                <a:latin typeface="Comic Sans MS" pitchFamily="66" charset="0"/>
              </a:rPr>
              <a:t>r</a:t>
            </a:r>
            <a:r>
              <a:rPr lang="en-GB" b="1" dirty="0">
                <a:latin typeface="Comic Sans MS" pitchFamily="66" charset="0"/>
              </a:rPr>
              <a:t>)			</a:t>
            </a:r>
            <a:r>
              <a:rPr lang="en-GB" b="1" dirty="0">
                <a:solidFill>
                  <a:srgbClr val="006600"/>
                </a:solidFill>
                <a:latin typeface="Arial" charset="0"/>
              </a:rPr>
              <a:t>SINGLE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O(n</a:t>
            </a:r>
            <a:r>
              <a:rPr lang="en-GB" b="1" i="1" baseline="50000" dirty="0">
                <a:solidFill>
                  <a:srgbClr val="006600"/>
                </a:solidFill>
                <a:latin typeface="Arial" charset="0"/>
              </a:rPr>
              <a:t>2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)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>
                <a:solidFill>
                  <a:srgbClr val="FFFFFF"/>
                </a:solidFill>
                <a:latin typeface="Comic Sans MS" pitchFamily="66" charset="0"/>
              </a:rPr>
              <a:t>        </a:t>
            </a:r>
            <a:r>
              <a:rPr lang="en-GB" b="1" dirty="0" err="1">
                <a:latin typeface="Comic Sans MS" pitchFamily="66" charset="0"/>
              </a:rPr>
              <a:t>x</a:t>
            </a:r>
            <a:r>
              <a:rPr lang="en-GB" b="1" dirty="0">
                <a:latin typeface="Comic Sans MS" pitchFamily="66" charset="0"/>
              </a:rPr>
              <a:t> = </a:t>
            </a:r>
            <a:r>
              <a:rPr lang="en-GB" b="1" dirty="0" err="1">
                <a:latin typeface="Comic Sans MS" pitchFamily="66" charset="0"/>
              </a:rPr>
              <a:t>x</a:t>
            </a:r>
            <a:r>
              <a:rPr lang="en-GB" b="1" dirty="0">
                <a:latin typeface="Comic Sans MS" pitchFamily="66" charset="0"/>
              </a:rPr>
              <a:t> + </a:t>
            </a:r>
            <a:r>
              <a:rPr lang="en-GB" b="1" dirty="0" err="1">
                <a:latin typeface="Comic Sans MS" pitchFamily="66" charset="0"/>
              </a:rPr>
              <a:t>z</a:t>
            </a:r>
            <a:r>
              <a:rPr lang="en-GB" b="1" dirty="0">
                <a:latin typeface="Arial" charset="0"/>
              </a:rPr>
              <a:t>			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DOUBLE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O(n</a:t>
            </a:r>
            <a:r>
              <a:rPr lang="en-GB" b="1" i="1" baseline="50000" dirty="0">
                <a:solidFill>
                  <a:srgbClr val="006600"/>
                </a:solidFill>
                <a:latin typeface="Arial" charset="0"/>
              </a:rPr>
              <a:t>1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)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>
                <a:solidFill>
                  <a:srgbClr val="FFFFFF"/>
                </a:solidFill>
                <a:latin typeface="Comic Sans MS" pitchFamily="66" charset="0"/>
              </a:rPr>
              <a:t>        </a:t>
            </a:r>
            <a:r>
              <a:rPr lang="en-GB" b="1" dirty="0" err="1">
                <a:latin typeface="Comic Sans MS" pitchFamily="66" charset="0"/>
              </a:rPr>
              <a:t>r</a:t>
            </a:r>
            <a:r>
              <a:rPr lang="en-GB" b="1" dirty="0">
                <a:latin typeface="Comic Sans MS" pitchFamily="66" charset="0"/>
              </a:rPr>
              <a:t> = </a:t>
            </a:r>
            <a:r>
              <a:rPr lang="en-GB" b="1" dirty="0" err="1">
                <a:latin typeface="Comic Sans MS" pitchFamily="66" charset="0"/>
              </a:rPr>
              <a:t>b</a:t>
            </a:r>
            <a:r>
              <a:rPr lang="en-GB" b="1" dirty="0">
                <a:latin typeface="Comic Sans MS" pitchFamily="66" charset="0"/>
              </a:rPr>
              <a:t> – </a:t>
            </a:r>
            <a:r>
              <a:rPr lang="en-GB" b="1" dirty="0" err="1">
                <a:latin typeface="Comic Sans MS" pitchFamily="66" charset="0"/>
              </a:rPr>
              <a:t>Ax</a:t>
            </a:r>
            <a:r>
              <a:rPr lang="en-GB" b="1" dirty="0">
                <a:latin typeface="Arial" charset="0"/>
              </a:rPr>
              <a:t>			</a:t>
            </a:r>
            <a:r>
              <a:rPr lang="en-GB" b="1" dirty="0">
                <a:solidFill>
                  <a:schemeClr val="hlink"/>
                </a:solidFill>
                <a:latin typeface="Arial" charset="0"/>
              </a:rPr>
              <a:t>DOUBLE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		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O(n</a:t>
            </a:r>
            <a:r>
              <a:rPr lang="en-GB" b="1" i="1" baseline="50000" dirty="0">
                <a:solidFill>
                  <a:srgbClr val="006600"/>
                </a:solidFill>
                <a:latin typeface="Arial" charset="0"/>
              </a:rPr>
              <a:t>2</a:t>
            </a:r>
            <a:r>
              <a:rPr lang="en-GB" b="1" i="1" dirty="0">
                <a:solidFill>
                  <a:srgbClr val="006600"/>
                </a:solidFill>
                <a:latin typeface="Arial" charset="0"/>
              </a:rPr>
              <a:t>)</a:t>
            </a:r>
          </a:p>
          <a:p>
            <a:pPr defTabSz="457011">
              <a:lnSpc>
                <a:spcPct val="124000"/>
              </a:lnSpc>
              <a:buClr>
                <a:srgbClr val="FFFFCC"/>
              </a:buClr>
              <a:buSzPct val="100000"/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b="1" dirty="0">
                <a:latin typeface="Comic Sans MS" pitchFamily="66" charset="0"/>
              </a:rPr>
              <a:t>END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04775"/>
            <a:ext cx="7773988" cy="549112"/>
          </a:xfrm>
          <a:ln/>
        </p:spPr>
        <p:txBody>
          <a:bodyPr lIns="0" tIns="0" rIns="0" bIns="0" anchor="ctr">
            <a:spAutoFit/>
          </a:bodyPr>
          <a:lstStyle/>
          <a:p>
            <a:pPr defTabSz="457011">
              <a:lnSpc>
                <a:spcPct val="98000"/>
              </a:lnSpc>
              <a:tabLst>
                <a:tab pos="0" algn="l"/>
                <a:tab pos="914021" algn="l"/>
                <a:tab pos="1828041" algn="l"/>
                <a:tab pos="2742062" algn="l"/>
                <a:tab pos="3656083" algn="l"/>
                <a:tab pos="4570104" algn="l"/>
                <a:tab pos="5484125" algn="l"/>
                <a:tab pos="6398145" algn="l"/>
                <a:tab pos="7312167" algn="l"/>
                <a:tab pos="8226188" algn="l"/>
                <a:tab pos="9140208" algn="l"/>
                <a:tab pos="10054229" algn="l"/>
              </a:tabLst>
            </a:pPr>
            <a:r>
              <a:rPr lang="en-GB" sz="3600" dirty="0"/>
              <a:t>Mixed-Precision Iterative Refinement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458200" cy="59626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Iterative refinement for dense systems,   </a:t>
            </a:r>
            <a:r>
              <a:rPr lang="en-US" sz="2000" i="1" dirty="0"/>
              <a:t>Ax = b</a:t>
            </a:r>
            <a:r>
              <a:rPr lang="en-US" sz="2000" dirty="0"/>
              <a:t>, can work this way.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Wilkinson, Moler, Stewart, &amp; Higham provide error bound for SP fl pt results when using DP fl pt.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It can be shown that using this approach we can compute the solution to 64-bit floating point precision.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Requires extra storage, total is 1.5 times normal;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O(n</a:t>
            </a:r>
            <a:r>
              <a:rPr lang="en-US" sz="1600" baseline="30000" dirty="0"/>
              <a:t>3</a:t>
            </a:r>
            <a:r>
              <a:rPr lang="en-US" sz="1600" dirty="0"/>
              <a:t>) work is done in </a:t>
            </a:r>
            <a:r>
              <a:rPr lang="en-US" sz="1600" dirty="0">
                <a:solidFill>
                  <a:srgbClr val="006600"/>
                </a:solidFill>
              </a:rPr>
              <a:t>lower precision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O(n</a:t>
            </a:r>
            <a:r>
              <a:rPr lang="en-US" sz="1600" baseline="30000" dirty="0"/>
              <a:t>2</a:t>
            </a:r>
            <a:r>
              <a:rPr lang="en-US" sz="1600" dirty="0"/>
              <a:t>) work is done in </a:t>
            </a:r>
            <a:r>
              <a:rPr lang="en-US" sz="1600" dirty="0">
                <a:solidFill>
                  <a:schemeClr val="hlink"/>
                </a:solidFill>
              </a:rPr>
              <a:t>high </a:t>
            </a:r>
            <a:r>
              <a:rPr lang="en-US" sz="1600" dirty="0" smtClean="0">
                <a:solidFill>
                  <a:schemeClr val="hlink"/>
                </a:solidFill>
              </a:rPr>
              <a:t>precision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Problems if the matrix is ill-conditioned in sp; O(10</a:t>
            </a:r>
            <a:r>
              <a:rPr lang="en-US" sz="1600" baseline="30000" dirty="0"/>
              <a:t>8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600" dirty="0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1219200" y="5410200"/>
            <a:ext cx="6324600" cy="175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0" tIns="45702" rIns="91400" bIns="45702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772400" cy="1104900"/>
          </a:xfrm>
        </p:spPr>
        <p:txBody>
          <a:bodyPr/>
          <a:lstStyle/>
          <a:p>
            <a:r>
              <a:rPr lang="en-US" dirty="0" err="1" smtClean="0"/>
              <a:t>36</a:t>
            </a:r>
            <a:r>
              <a:rPr lang="en-US" baseline="30000" dirty="0" err="1" smtClean="0"/>
              <a:t>rd</a:t>
            </a:r>
            <a:r>
              <a:rPr lang="en-US" dirty="0" smtClean="0"/>
              <a:t> List: The TOP10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750707"/>
          <a:ext cx="8915400" cy="5671619"/>
        </p:xfrm>
        <a:graphic>
          <a:graphicData uri="http://schemas.openxmlformats.org/drawingml/2006/table">
            <a:tbl>
              <a:tblPr lastCol="1">
                <a:tableStyleId>{3C2FFA5D-87B4-456A-9821-1D502468CF0F}</a:tableStyleId>
              </a:tblPr>
              <a:tblGrid>
                <a:gridCol w="499982"/>
                <a:gridCol w="1832291"/>
                <a:gridCol w="2333264"/>
                <a:gridCol w="1049463"/>
                <a:gridCol w="685800"/>
                <a:gridCol w="764661"/>
                <a:gridCol w="583313"/>
                <a:gridCol w="583313"/>
                <a:gridCol w="583313"/>
              </a:tblGrid>
              <a:tr h="621158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Rank    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Computer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Country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Cores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Rmax</a:t>
                      </a:r>
                      <a:endParaRPr lang="en-US" sz="1200" b="1" i="1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[</a:t>
                      </a:r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Pflops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]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of Peak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Power</a:t>
                      </a:r>
                    </a:p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[MW]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Flops/Watt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13337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Nat. </a:t>
                      </a:r>
                      <a:r>
                        <a:rPr lang="en-US" sz="1200" b="1" i="1" dirty="0" err="1" smtClean="0">
                          <a:latin typeface="+mn-lt"/>
                        </a:rPr>
                        <a:t>SuperComputer</a:t>
                      </a:r>
                      <a:r>
                        <a:rPr lang="en-US" sz="1200" b="1" i="1" dirty="0" smtClean="0">
                          <a:latin typeface="+mn-lt"/>
                        </a:rPr>
                        <a:t> Center in Tianjin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Tianhe-1A, NUDT 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Intel + </a:t>
                      </a:r>
                      <a:r>
                        <a:rPr lang="en-US" sz="1200" b="1" i="1" dirty="0" err="1" smtClean="0">
                          <a:solidFill>
                            <a:schemeClr val="accent2"/>
                          </a:solidFill>
                          <a:latin typeface="+mn-lt"/>
                        </a:rPr>
                        <a:t>Nvidia</a:t>
                      </a:r>
                      <a:r>
                        <a:rPr lang="en-US" sz="1200" b="1" i="1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 GPU </a:t>
                      </a:r>
                      <a:r>
                        <a:rPr lang="en-US" sz="1200" b="1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+</a:t>
                      </a:r>
                      <a:r>
                        <a:rPr lang="en-US" sz="1200" b="1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custom</a:t>
                      </a:r>
                      <a:endParaRPr lang="en-US" sz="1200" b="1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China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186,368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2.57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55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4.04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636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DOE / OS                 Oak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Ridge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Nat Lab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Jaguar,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Cray </a:t>
                      </a:r>
                      <a:b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AMD + custom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USA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224,162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latin typeface="+mn-lt"/>
                        </a:rPr>
                        <a:t>1.76</a:t>
                      </a:r>
                      <a:endParaRPr lang="en-US" sz="1200" b="1" i="1" u="none" strike="noStrike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251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604A7B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Nat. Supercomputer Center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 Shenzhen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Nebulea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Dawning</a:t>
                      </a:r>
                      <a:endParaRPr lang="en-US" sz="1200" b="1" i="1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8288" algn="ctr" fontAlgn="b"/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Intel +  </a:t>
                      </a:r>
                      <a:r>
                        <a:rPr lang="en-US" sz="1200" b="1" i="1" u="none" strike="noStrike" baseline="0" dirty="0" err="1" smtClean="0">
                          <a:solidFill>
                            <a:schemeClr val="accent2"/>
                          </a:solidFill>
                          <a:latin typeface="+mn-lt"/>
                        </a:rPr>
                        <a:t>Nvidia</a:t>
                      </a:r>
                      <a:r>
                        <a:rPr lang="en-US" sz="1200" b="1" i="1" u="none" strike="noStrike" baseline="0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 GPU 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+ IB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China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120,640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latin typeface="+mn-lt"/>
                        </a:rPr>
                        <a:t>1.27</a:t>
                      </a:r>
                      <a:endParaRPr lang="en-US" sz="1200" b="1" i="1" u="none" strike="noStrike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2.58</a:t>
                      </a: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493</a:t>
                      </a: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21158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GSIC Center, Tokyo Institute of Technology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err="1" smtClean="0">
                          <a:latin typeface="+mn-lt"/>
                        </a:rPr>
                        <a:t>Tusbame</a:t>
                      </a:r>
                      <a:r>
                        <a:rPr lang="en-US" sz="1200" b="1" i="1" dirty="0" smtClean="0">
                          <a:latin typeface="+mn-lt"/>
                        </a:rPr>
                        <a:t> 2.0, HP </a:t>
                      </a:r>
                    </a:p>
                    <a:p>
                      <a:pPr algn="ctr"/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Intel + </a:t>
                      </a:r>
                      <a:r>
                        <a:rPr lang="en-US" sz="1200" b="1" i="1" dirty="0" err="1" smtClean="0">
                          <a:solidFill>
                            <a:schemeClr val="accent2"/>
                          </a:solidFill>
                          <a:latin typeface="+mn-lt"/>
                        </a:rPr>
                        <a:t>Nvidia</a:t>
                      </a:r>
                      <a:r>
                        <a:rPr lang="en-US" sz="1200" b="1" i="1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 GPU </a:t>
                      </a:r>
                      <a:r>
                        <a:rPr lang="en-US" sz="1200" b="1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+ IB</a:t>
                      </a:r>
                      <a:endParaRPr lang="en-US" sz="1200" b="1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Japan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73,278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1.19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52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1.40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850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21158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DOE</a:t>
                      </a:r>
                      <a:r>
                        <a:rPr lang="en-US" sz="1200" b="1" i="1" baseline="0" dirty="0" smtClean="0">
                          <a:latin typeface="+mn-lt"/>
                        </a:rPr>
                        <a:t> / OS </a:t>
                      </a:r>
                    </a:p>
                    <a:p>
                      <a:pPr algn="ctr"/>
                      <a:r>
                        <a:rPr lang="en-US" sz="1200" b="1" i="1" baseline="0" dirty="0" smtClean="0">
                          <a:latin typeface="+mn-lt"/>
                        </a:rPr>
                        <a:t>Lawrence Berkeley Nat Lab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Hopper, Cray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AMD + custom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USA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153,408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1.054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82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2.91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362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13337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604A7B"/>
                          </a:solidFill>
                          <a:latin typeface="+mn-lt"/>
                        </a:rPr>
                        <a:t>6</a:t>
                      </a:r>
                      <a:endParaRPr lang="en-US" sz="1200" b="1" i="1" u="none" strike="noStrike" dirty="0">
                        <a:solidFill>
                          <a:srgbClr val="604A7B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Commissariat a </a:t>
                      </a:r>
                      <a:r>
                        <a:rPr lang="en-US" sz="1200" b="1" i="1" dirty="0" err="1" smtClean="0">
                          <a:latin typeface="+mn-lt"/>
                        </a:rPr>
                        <a:t>l'Energie</a:t>
                      </a:r>
                      <a:r>
                        <a:rPr lang="en-US" sz="1200" b="1" i="1" dirty="0" smtClean="0">
                          <a:latin typeface="+mn-lt"/>
                        </a:rPr>
                        <a:t> </a:t>
                      </a:r>
                      <a:r>
                        <a:rPr lang="en-US" sz="1200" b="1" i="1" dirty="0" err="1" smtClean="0">
                          <a:latin typeface="+mn-lt"/>
                        </a:rPr>
                        <a:t>Atomique</a:t>
                      </a:r>
                      <a:r>
                        <a:rPr lang="en-US" sz="1200" b="1" i="1" dirty="0" smtClean="0">
                          <a:latin typeface="+mn-lt"/>
                        </a:rPr>
                        <a:t> (CEA)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Tera-10,</a:t>
                      </a:r>
                      <a:r>
                        <a:rPr lang="en-US" sz="1200" b="1" i="1" baseline="0" dirty="0" smtClean="0">
                          <a:latin typeface="+mn-lt"/>
                        </a:rPr>
                        <a:t> </a:t>
                      </a:r>
                      <a:r>
                        <a:rPr lang="en-US" sz="1200" b="1" i="1" dirty="0" smtClean="0">
                          <a:latin typeface="+mn-lt"/>
                        </a:rPr>
                        <a:t> Bull 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Intel + IB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France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138,368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1.050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84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4.59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229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DOE / NNSA</a:t>
                      </a:r>
                    </a:p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Los Alamos Nat Lab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Roadrunner, IBM </a:t>
                      </a:r>
                      <a:b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AMD + </a:t>
                      </a:r>
                      <a:r>
                        <a:rPr lang="en-US" sz="12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Cell GPU 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 IB</a:t>
                      </a:r>
                      <a:endParaRPr lang="en-US" sz="1200" b="1" i="1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USA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122,400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latin typeface="+mn-lt"/>
                        </a:rPr>
                        <a:t>1.04</a:t>
                      </a:r>
                      <a:endParaRPr lang="en-US" sz="1200" b="1" i="1" u="none" strike="noStrike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76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2.35</a:t>
                      </a: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446</a:t>
                      </a: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NSF / NICS 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 U of Tennessee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Kraken, Cray </a:t>
                      </a:r>
                      <a:b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AMD + custom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USA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98,928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latin typeface="+mn-lt"/>
                        </a:rPr>
                        <a:t>.831</a:t>
                      </a:r>
                      <a:endParaRPr lang="en-US" sz="1200" b="1" i="1" u="none" strike="noStrike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81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3.09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269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21158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9</a:t>
                      </a:r>
                      <a:endParaRPr lang="en-US" sz="1200" b="1" i="1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Forschungszentrum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Juelich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(FZJ)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Jugene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IBM</a:t>
                      </a:r>
                      <a:b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Blue Gene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+ custom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Germany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294,912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latin typeface="+mn-lt"/>
                        </a:rPr>
                        <a:t>.825</a:t>
                      </a:r>
                      <a:endParaRPr lang="en-US" sz="1200" b="1" i="1" u="none" strike="noStrike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82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2.26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365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DOE /</a:t>
                      </a:r>
                      <a:r>
                        <a:rPr lang="en-US" sz="1200" b="1" i="1" baseline="0" dirty="0" smtClean="0">
                          <a:latin typeface="+mn-lt"/>
                        </a:rPr>
                        <a:t> NNSA         LANL &amp; SNL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err="1" smtClean="0">
                          <a:latin typeface="+mn-lt"/>
                        </a:rPr>
                        <a:t>Cielo</a:t>
                      </a:r>
                      <a:r>
                        <a:rPr lang="en-US" sz="1200" b="1" i="1" dirty="0" smtClean="0">
                          <a:latin typeface="+mn-lt"/>
                        </a:rPr>
                        <a:t>, Cray 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AMD + custom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USA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107,152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.817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79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2.95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277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7827434" y="762000"/>
            <a:ext cx="1219200" cy="60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85800" y="685800"/>
          <a:ext cx="7924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84112" y="5955268"/>
            <a:ext cx="119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size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42077" y="3276600"/>
            <a:ext cx="8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Gflop/s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 =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905000"/>
            <a:ext cx="183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Precision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65971" y="3364468"/>
            <a:ext cx="192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Precision</a:t>
            </a:r>
            <a:endParaRPr lang="en-US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581400" y="457200"/>
            <a:ext cx="51816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04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600" b="1" u="sng" dirty="0">
                <a:solidFill>
                  <a:srgbClr val="000000"/>
                </a:solidFill>
              </a:rPr>
              <a:t>FERMI</a:t>
            </a:r>
            <a:r>
              <a:rPr lang="en-US" sz="1600" dirty="0">
                <a:solidFill>
                  <a:srgbClr val="000000"/>
                </a:solidFill>
              </a:rPr>
              <a:t>       Tesla C2050: 448 CUDA cores @ 1.15GHz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                  SP/DP peak is 1030 / 515 </a:t>
            </a:r>
            <a:r>
              <a:rPr lang="en-US" sz="1600" dirty="0" err="1">
                <a:solidFill>
                  <a:srgbClr val="000000"/>
                </a:solidFill>
              </a:rPr>
              <a:t>GFlop/s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85800" y="685800"/>
          <a:ext cx="7924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84112" y="5955268"/>
            <a:ext cx="119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size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42077" y="3276600"/>
            <a:ext cx="8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Gflop/s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 =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905000"/>
            <a:ext cx="183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Precision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13571" y="2526268"/>
            <a:ext cx="181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 Precision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65971" y="3364468"/>
            <a:ext cx="192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Precision</a:t>
            </a:r>
            <a:endParaRPr lang="en-US" dirty="0"/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66800"/>
            <a:ext cx="3863520" cy="16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24400" y="4876800"/>
            <a:ext cx="3373920" cy="7274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buSzPct val="43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>
                <a:solidFill>
                  <a:srgbClr val="000000"/>
                </a:solidFill>
              </a:rPr>
              <a:t> Similar results for </a:t>
            </a:r>
            <a:r>
              <a:rPr lang="en-US" dirty="0" err="1">
                <a:solidFill>
                  <a:srgbClr val="000000"/>
                </a:solidFill>
              </a:rPr>
              <a:t>Cholesky</a:t>
            </a:r>
            <a:r>
              <a:rPr lang="en-US" dirty="0">
                <a:solidFill>
                  <a:srgbClr val="000000"/>
                </a:solidFill>
              </a:rPr>
              <a:t> &amp; QR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581400" y="457200"/>
            <a:ext cx="51816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04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600" b="1" u="sng" dirty="0">
                <a:solidFill>
                  <a:srgbClr val="000000"/>
                </a:solidFill>
              </a:rPr>
              <a:t>FERMI</a:t>
            </a:r>
            <a:r>
              <a:rPr lang="en-US" sz="1600" dirty="0">
                <a:solidFill>
                  <a:srgbClr val="000000"/>
                </a:solidFill>
              </a:rPr>
              <a:t>       Tesla C2050: 448 CUDA cores @ 1.15GHz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                  SP/DP peak is 1030 / 515 </a:t>
            </a:r>
            <a:r>
              <a:rPr lang="en-US" sz="1600" dirty="0" err="1">
                <a:solidFill>
                  <a:srgbClr val="000000"/>
                </a:solidFill>
              </a:rPr>
              <a:t>GFlop/s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sma_mix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05400" y="3962400"/>
            <a:ext cx="3373495" cy="2361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8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Profiles</a:t>
            </a:r>
            <a:endParaRPr lang="en-US" dirty="0"/>
          </a:p>
        </p:txBody>
      </p:sp>
      <p:pic>
        <p:nvPicPr>
          <p:cNvPr id="4" name="Picture 3" descr="plasma_DP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72041" y="1295400"/>
            <a:ext cx="3413725" cy="2389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1066800"/>
            <a:ext cx="169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PLASMA DP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7541" y="3697610"/>
            <a:ext cx="2451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PLASMA Mixed Precision</a:t>
            </a:r>
            <a:endParaRPr lang="en-US" sz="1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7652771"/>
              </p:ext>
            </p:extLst>
          </p:nvPr>
        </p:nvGraphicFramePr>
        <p:xfrm>
          <a:off x="457200" y="3377230"/>
          <a:ext cx="4250575" cy="27774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3904"/>
                <a:gridCol w="1171490"/>
                <a:gridCol w="1315181"/>
              </a:tblGrid>
              <a:tr h="3523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 = 8400, using 4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PLASMA DP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PLASMA Mixed</a:t>
                      </a:r>
                      <a:endParaRPr lang="en-US" sz="1600" dirty="0"/>
                    </a:p>
                  </a:txBody>
                  <a:tcPr/>
                </a:tc>
              </a:tr>
              <a:tr h="1951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r>
                        <a:rPr lang="en-US" sz="1400" baseline="0" dirty="0" smtClean="0"/>
                        <a:t> to </a:t>
                      </a:r>
                      <a:r>
                        <a:rPr lang="en-US" sz="1400" dirty="0" smtClean="0"/>
                        <a:t>Solution (s)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22.8</a:t>
                      </a:r>
                      <a:endParaRPr lang="en-US" sz="1600" dirty="0"/>
                    </a:p>
                  </a:txBody>
                  <a:tcPr/>
                </a:tc>
              </a:tr>
              <a:tr h="3523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GFLOPS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17.37</a:t>
                      </a:r>
                      <a:endParaRPr lang="en-US" sz="1600" dirty="0"/>
                    </a:p>
                  </a:txBody>
                  <a:tcPr/>
                </a:tc>
              </a:tr>
              <a:tr h="3523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Accuracy 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2.0E-02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1.3E-01</a:t>
                      </a:r>
                      <a:endParaRPr lang="en-US" sz="1600" dirty="0"/>
                    </a:p>
                  </a:txBody>
                  <a:tcPr/>
                </a:tc>
              </a:tr>
              <a:tr h="3523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Iterations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  <a:tr h="3523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</a:t>
                      </a:r>
                      <a:r>
                        <a:rPr lang="en-US" sz="1600" baseline="0" dirty="0" smtClean="0"/>
                        <a:t> Energy (KJ)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10852.8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6314.8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Object 19"/>
          <p:cNvGraphicFramePr>
            <a:graphicFrameLocks noChangeAspect="1"/>
          </p:cNvGraphicFramePr>
          <p:nvPr/>
        </p:nvGraphicFramePr>
        <p:xfrm>
          <a:off x="877461" y="4804376"/>
          <a:ext cx="1333500" cy="419100"/>
        </p:xfrm>
        <a:graphic>
          <a:graphicData uri="http://schemas.openxmlformats.org/presentationml/2006/ole">
            <p:oleObj spid="_x0000_s5140482" name="Equation" r:id="rId5" imgW="1333500" imgH="41910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1166954"/>
            <a:ext cx="5026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Two dual-core 1.8 GHz AMD </a:t>
            </a:r>
            <a:r>
              <a:rPr lang="en-US" dirty="0" err="1" smtClean="0"/>
              <a:t>Opteron</a:t>
            </a:r>
            <a:r>
              <a:rPr lang="en-US" dirty="0" smtClean="0"/>
              <a:t> processors</a:t>
            </a:r>
          </a:p>
          <a:p>
            <a:r>
              <a:rPr lang="en-US" dirty="0" smtClean="0"/>
              <a:t>Theoretical peak: 14.4 </a:t>
            </a:r>
            <a:r>
              <a:rPr lang="en-US" dirty="0" err="1" smtClean="0"/>
              <a:t>Gflops</a:t>
            </a:r>
            <a:r>
              <a:rPr lang="en-US" dirty="0" smtClean="0"/>
              <a:t> per node</a:t>
            </a:r>
          </a:p>
          <a:p>
            <a:r>
              <a:rPr lang="en-US" dirty="0" smtClean="0"/>
              <a:t>DGEMM using 4 threads: 12.94 </a:t>
            </a:r>
            <a:r>
              <a:rPr lang="en-US" dirty="0" err="1" smtClean="0"/>
              <a:t>Gflops</a:t>
            </a:r>
            <a:endParaRPr lang="en-US" dirty="0" smtClean="0"/>
          </a:p>
          <a:p>
            <a:r>
              <a:rPr lang="en-US" dirty="0" smtClean="0"/>
              <a:t>PLASMA 2.3.1, GotoBLAS2</a:t>
            </a:r>
          </a:p>
          <a:p>
            <a:r>
              <a:rPr lang="en-US" dirty="0" smtClean="0"/>
              <a:t>Experiments:</a:t>
            </a:r>
          </a:p>
          <a:p>
            <a:pPr lvl="1"/>
            <a:r>
              <a:rPr lang="en-US" dirty="0" smtClean="0"/>
              <a:t>PLASMA LU solver in double precision</a:t>
            </a:r>
          </a:p>
          <a:p>
            <a:pPr lvl="1"/>
            <a:r>
              <a:rPr lang="en-US" dirty="0" smtClean="0"/>
              <a:t>PLASMA LU solver in mixed precision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12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295400"/>
            <a:ext cx="7727950" cy="4114800"/>
          </a:xfrm>
        </p:spPr>
        <p:txBody>
          <a:bodyPr/>
          <a:lstStyle/>
          <a:p>
            <a:r>
              <a:rPr lang="en-US" sz="2400" dirty="0" smtClean="0"/>
              <a:t>For example           when done in parallel can’t guarantee the order of operations.</a:t>
            </a:r>
          </a:p>
          <a:p>
            <a:r>
              <a:rPr lang="en-US" sz="2400" dirty="0" smtClean="0"/>
              <a:t>Lack of reproducibility due to floating point </a:t>
            </a:r>
            <a:r>
              <a:rPr lang="en-US" sz="2400" dirty="0" err="1" smtClean="0"/>
              <a:t>nonassociativity</a:t>
            </a:r>
            <a:r>
              <a:rPr lang="en-US" sz="2400" dirty="0" smtClean="0"/>
              <a:t> and algorithmic </a:t>
            </a:r>
            <a:r>
              <a:rPr lang="en-US" sz="2400" dirty="0" err="1" smtClean="0"/>
              <a:t>adaptivity</a:t>
            </a:r>
            <a:r>
              <a:rPr lang="en-US" sz="2400" dirty="0" smtClean="0"/>
              <a:t> (including </a:t>
            </a:r>
            <a:r>
              <a:rPr lang="en-US" sz="2400" dirty="0" err="1" smtClean="0"/>
              <a:t>autotuning</a:t>
            </a:r>
            <a:r>
              <a:rPr lang="en-US" sz="2400" dirty="0" smtClean="0"/>
              <a:t>) in efficient production mode</a:t>
            </a:r>
          </a:p>
          <a:p>
            <a:r>
              <a:rPr lang="en-US" sz="2400" dirty="0" smtClean="0"/>
              <a:t>Bit-level reproducibility may be unnecessarily expensive most of the time</a:t>
            </a:r>
          </a:p>
          <a:p>
            <a:r>
              <a:rPr lang="en-US" sz="2400" dirty="0" smtClean="0"/>
              <a:t>Force routine adoption of uncertainty quantification </a:t>
            </a:r>
          </a:p>
          <a:p>
            <a:pPr lvl="1"/>
            <a:r>
              <a:rPr lang="en-US" sz="2400" dirty="0" smtClean="0"/>
              <a:t>Given the many </a:t>
            </a:r>
            <a:r>
              <a:rPr lang="en-US" sz="2400" dirty="0" err="1" smtClean="0"/>
              <a:t>unresolvable</a:t>
            </a:r>
            <a:r>
              <a:rPr lang="en-US" sz="2400" dirty="0" smtClean="0"/>
              <a:t> uncertainties in program inputs, bound the error in the outputs in terms of errors in the inputs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B400A9-8CFE-45B5-946E-5E00C31EAFF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5141506" name="Object 2"/>
          <p:cNvGraphicFramePr>
            <a:graphicFrameLocks noChangeAspect="1"/>
          </p:cNvGraphicFramePr>
          <p:nvPr/>
        </p:nvGraphicFramePr>
        <p:xfrm>
          <a:off x="3352800" y="1143000"/>
          <a:ext cx="781051" cy="607484"/>
        </p:xfrm>
        <a:graphic>
          <a:graphicData uri="http://schemas.openxmlformats.org/presentationml/2006/ole">
            <p:oleObj spid="_x0000_s5141506" name="Equation" r:id="rId3" imgW="342900" imgH="2667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51100"/>
            <a:ext cx="276309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2" y="-38100"/>
            <a:ext cx="7772400" cy="1104900"/>
          </a:xfrm>
        </p:spPr>
        <p:txBody>
          <a:bodyPr/>
          <a:lstStyle/>
          <a:p>
            <a:r>
              <a:rPr lang="en-US" sz="3600" dirty="0" smtClean="0"/>
              <a:t>A Call to Action: </a:t>
            </a:r>
            <a:r>
              <a:rPr lang="en-US" sz="3600" dirty="0" err="1" smtClean="0"/>
              <a:t>Exascale</a:t>
            </a:r>
            <a:r>
              <a:rPr lang="en-US" sz="3600" dirty="0" smtClean="0"/>
              <a:t> is a Global Challenge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71800" y="1150938"/>
            <a:ext cx="5930900" cy="4781550"/>
          </a:xfrm>
        </p:spPr>
        <p:txBody>
          <a:bodyPr/>
          <a:lstStyle/>
          <a:p>
            <a:r>
              <a:rPr lang="en-US" sz="2000" dirty="0" smtClean="0"/>
              <a:t>Hardware has changed dramatically while software ecosystem has remained stagnant</a:t>
            </a:r>
          </a:p>
          <a:p>
            <a:r>
              <a:rPr lang="en-US" sz="2000" dirty="0" smtClean="0"/>
              <a:t>Community codes unprepared for sea change in architectures</a:t>
            </a:r>
          </a:p>
          <a:p>
            <a:r>
              <a:rPr lang="en-US" sz="2000" dirty="0" smtClean="0"/>
              <a:t>No global evaluation of key missing components</a:t>
            </a:r>
          </a:p>
          <a:p>
            <a:r>
              <a:rPr lang="en-US" sz="2000" dirty="0" smtClean="0"/>
              <a:t>The IESP was Formed in 2008</a:t>
            </a:r>
          </a:p>
          <a:p>
            <a:r>
              <a:rPr lang="en-US" sz="2000" dirty="0" smtClean="0"/>
              <a:t>Goal to engage international computer science community to address common software challenges for Exascale</a:t>
            </a:r>
          </a:p>
          <a:p>
            <a:r>
              <a:rPr lang="en-US" sz="2000" dirty="0" smtClean="0"/>
              <a:t>Focus on open source systems software that would enable multiple platforms</a:t>
            </a:r>
          </a:p>
          <a:p>
            <a:r>
              <a:rPr lang="en-US" sz="2000" dirty="0" smtClean="0"/>
              <a:t>Shared risk and investment</a:t>
            </a:r>
          </a:p>
          <a:p>
            <a:r>
              <a:rPr lang="en-US" sz="2000" dirty="0" smtClean="0"/>
              <a:t>Leverage international talent base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0"/>
            <a:ext cx="7772400" cy="1104900"/>
          </a:xfrm>
        </p:spPr>
        <p:txBody>
          <a:bodyPr/>
          <a:lstStyle/>
          <a:p>
            <a:r>
              <a:rPr lang="en-US" sz="4000" dirty="0" smtClean="0"/>
              <a:t>International </a:t>
            </a:r>
            <a:r>
              <a:rPr lang="en-US" sz="4000" dirty="0" err="1" smtClean="0"/>
              <a:t>Exascale</a:t>
            </a:r>
            <a:r>
              <a:rPr lang="en-US" sz="4000" dirty="0" smtClean="0"/>
              <a:t> Software Program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876300" y="3733800"/>
            <a:ext cx="7391400" cy="255454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Build an international plan for coordinating research for the next generation </a:t>
            </a:r>
            <a:r>
              <a:rPr lang="en-US" sz="3200" b="1" u="sng" dirty="0" smtClean="0"/>
              <a:t>open source software </a:t>
            </a:r>
            <a:r>
              <a:rPr lang="en-US" sz="3200" b="1" dirty="0" smtClean="0"/>
              <a:t>for scientific high-performance computing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561942" y="16764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Improve the world’s simulation and modeling capability by improving the coordination and development of the HPC software environment</a:t>
            </a:r>
          </a:p>
          <a:p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33400" y="3244334"/>
            <a:ext cx="13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Workshops: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239000" y="61722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www.exascale.org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85800"/>
            <a:ext cx="2590799" cy="573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Example Organizational Structure:</a:t>
            </a:r>
            <a:br>
              <a:rPr lang="en-US" sz="3200" dirty="0" smtClean="0"/>
            </a:br>
            <a:r>
              <a:rPr lang="en-US" sz="3200" dirty="0" smtClean="0"/>
              <a:t>Incubation Period (today):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IESP provides coordination internationally, while regional groups have well managed R&amp;D plans and milestones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0" y="2057400"/>
            <a:ext cx="1524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IESP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4550" y="3581400"/>
            <a:ext cx="13335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US-DOE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3581400"/>
            <a:ext cx="15240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EU-EESI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581400"/>
            <a:ext cx="1524000" cy="762000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9500" y="3581400"/>
            <a:ext cx="13335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US-NSF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www.exascale.org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143000"/>
            <a:ext cx="81534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the last decade or more, the research investment strategy has been overwhelmingly biased in favor of hardware. </a:t>
            </a:r>
          </a:p>
          <a:p>
            <a:r>
              <a:rPr lang="en-US" sz="2800" dirty="0" smtClean="0"/>
              <a:t>This strategy needs to be rebalanced - barriers to progress are increasingly on the software side.  </a:t>
            </a:r>
          </a:p>
          <a:p>
            <a:r>
              <a:rPr lang="en-US" sz="2800" dirty="0" smtClean="0"/>
              <a:t>Moreover, the return on investment is more favorable to software.</a:t>
            </a:r>
          </a:p>
          <a:p>
            <a:pPr lvl="1"/>
            <a:r>
              <a:rPr lang="en-US" sz="2400" dirty="0" smtClean="0"/>
              <a:t>Hardware has a half-life measured in years, while software has a half-life measured in decades.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000" dirty="0" smtClean="0"/>
              <a:t>High Performance Ecosystem out of balance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Hardware, OS, Compilers, Software, Algorithms, Applications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No Moore’s Law for software, algorithms and applications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830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5A8088E5-C312-3F47-8AC8-44E1E6EE920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57800" y="3581400"/>
            <a:ext cx="3962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“We can only see a short distance ahead, but we can see plenty there that needs to be done.”</a:t>
            </a:r>
          </a:p>
          <a:p>
            <a:pPr lvl="1"/>
            <a:r>
              <a:rPr lang="en-US" sz="2000" i="1" dirty="0" smtClean="0"/>
              <a:t>Alan Turing (1912 —1954)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1800" dirty="0" err="1" smtClean="0"/>
              <a:t>www.exascale.org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972023" y="76200"/>
            <a:ext cx="4171977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Published in the January 2011 issue of</a:t>
            </a:r>
          </a:p>
          <a:p>
            <a:r>
              <a:rPr lang="en-US" sz="1800" b="1" dirty="0" smtClean="0"/>
              <a:t>The International Journal of High Performance Computing Applications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772400" cy="1104900"/>
          </a:xfrm>
        </p:spPr>
        <p:txBody>
          <a:bodyPr/>
          <a:lstStyle/>
          <a:p>
            <a:r>
              <a:rPr lang="en-US" dirty="0" err="1" smtClean="0"/>
              <a:t>36</a:t>
            </a:r>
            <a:r>
              <a:rPr lang="en-US" baseline="30000" dirty="0" err="1" smtClean="0"/>
              <a:t>rd</a:t>
            </a:r>
            <a:r>
              <a:rPr lang="en-US" dirty="0" smtClean="0"/>
              <a:t> List: The TOP10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750707"/>
          <a:ext cx="8915400" cy="5671619"/>
        </p:xfrm>
        <a:graphic>
          <a:graphicData uri="http://schemas.openxmlformats.org/drawingml/2006/table">
            <a:tbl>
              <a:tblPr lastCol="1">
                <a:tableStyleId>{3C2FFA5D-87B4-456A-9821-1D502468CF0F}</a:tableStyleId>
              </a:tblPr>
              <a:tblGrid>
                <a:gridCol w="499982"/>
                <a:gridCol w="1832291"/>
                <a:gridCol w="2333264"/>
                <a:gridCol w="1049463"/>
                <a:gridCol w="685800"/>
                <a:gridCol w="764661"/>
                <a:gridCol w="583313"/>
                <a:gridCol w="583313"/>
                <a:gridCol w="583313"/>
              </a:tblGrid>
              <a:tr h="621158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Rank    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Computer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Country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Cores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Rmax</a:t>
                      </a:r>
                      <a:endParaRPr lang="en-US" sz="1200" b="1" i="1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[</a:t>
                      </a:r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Pflops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]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of Peak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Power</a:t>
                      </a:r>
                    </a:p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[MW]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GFlops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/Watt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13337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Nat. </a:t>
                      </a:r>
                      <a:r>
                        <a:rPr lang="en-US" sz="1200" b="1" i="1" dirty="0" err="1" smtClean="0">
                          <a:latin typeface="+mn-lt"/>
                        </a:rPr>
                        <a:t>SuperComputer</a:t>
                      </a:r>
                      <a:r>
                        <a:rPr lang="en-US" sz="1200" b="1" i="1" dirty="0" smtClean="0">
                          <a:latin typeface="+mn-lt"/>
                        </a:rPr>
                        <a:t> Center in Tianjin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Tianhe-1A, NUDT 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Intel + </a:t>
                      </a:r>
                      <a:r>
                        <a:rPr lang="en-US" sz="1200" b="1" i="1" dirty="0" err="1" smtClean="0">
                          <a:solidFill>
                            <a:schemeClr val="accent2"/>
                          </a:solidFill>
                          <a:latin typeface="+mn-lt"/>
                        </a:rPr>
                        <a:t>Nvidia</a:t>
                      </a:r>
                      <a:r>
                        <a:rPr lang="en-US" sz="1200" b="1" i="1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 GPU </a:t>
                      </a:r>
                      <a:r>
                        <a:rPr lang="en-US" sz="1200" b="1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+</a:t>
                      </a:r>
                      <a:r>
                        <a:rPr lang="en-US" sz="1200" b="1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custom</a:t>
                      </a:r>
                      <a:endParaRPr lang="en-US" sz="1200" b="1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China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186,368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2.57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55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4.04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636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DOE / OS                 Oak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Ridge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Nat Lab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Jaguar,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Cray </a:t>
                      </a:r>
                      <a:b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AMD + custom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USA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224,162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latin typeface="+mn-lt"/>
                        </a:rPr>
                        <a:t>1.76</a:t>
                      </a:r>
                      <a:endParaRPr lang="en-US" sz="1200" b="1" i="1" u="none" strike="noStrike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251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604A7B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Nat. Supercomputer Center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 Shenzhen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Nebulea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Dawning</a:t>
                      </a:r>
                      <a:endParaRPr lang="en-US" sz="1200" b="1" i="1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8288" algn="ctr" fontAlgn="b"/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Intel +  </a:t>
                      </a:r>
                      <a:r>
                        <a:rPr lang="en-US" sz="1200" b="1" i="1" u="none" strike="noStrike" baseline="0" dirty="0" err="1" smtClean="0">
                          <a:solidFill>
                            <a:schemeClr val="accent2"/>
                          </a:solidFill>
                          <a:latin typeface="+mn-lt"/>
                        </a:rPr>
                        <a:t>Nvidia</a:t>
                      </a:r>
                      <a:r>
                        <a:rPr lang="en-US" sz="1200" b="1" i="1" u="none" strike="noStrike" baseline="0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 GPU 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+ IB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China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120,640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latin typeface="+mn-lt"/>
                        </a:rPr>
                        <a:t>1.27</a:t>
                      </a:r>
                      <a:endParaRPr lang="en-US" sz="1200" b="1" i="1" u="none" strike="noStrike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2.58</a:t>
                      </a: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493</a:t>
                      </a: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21158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GSIC Center, Tokyo Institute of Technology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err="1" smtClean="0">
                          <a:latin typeface="+mn-lt"/>
                        </a:rPr>
                        <a:t>Tusbame</a:t>
                      </a:r>
                      <a:r>
                        <a:rPr lang="en-US" sz="1200" b="1" i="1" dirty="0" smtClean="0">
                          <a:latin typeface="+mn-lt"/>
                        </a:rPr>
                        <a:t> 2.0, HP </a:t>
                      </a:r>
                    </a:p>
                    <a:p>
                      <a:pPr algn="ctr"/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Intel + </a:t>
                      </a:r>
                      <a:r>
                        <a:rPr lang="en-US" sz="1200" b="1" i="1" dirty="0" err="1" smtClean="0">
                          <a:solidFill>
                            <a:schemeClr val="accent2"/>
                          </a:solidFill>
                          <a:latin typeface="+mn-lt"/>
                        </a:rPr>
                        <a:t>Nvidia</a:t>
                      </a:r>
                      <a:r>
                        <a:rPr lang="en-US" sz="1200" b="1" i="1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 GPU </a:t>
                      </a:r>
                      <a:r>
                        <a:rPr lang="en-US" sz="1200" b="1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+ IB</a:t>
                      </a:r>
                      <a:endParaRPr lang="en-US" sz="1200" b="1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Japan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73,278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1.19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52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1.40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850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21158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DOE</a:t>
                      </a:r>
                      <a:r>
                        <a:rPr lang="en-US" sz="1200" b="1" i="1" baseline="0" dirty="0" smtClean="0">
                          <a:latin typeface="+mn-lt"/>
                        </a:rPr>
                        <a:t> / OS </a:t>
                      </a:r>
                    </a:p>
                    <a:p>
                      <a:pPr algn="ctr"/>
                      <a:r>
                        <a:rPr lang="en-US" sz="1200" b="1" i="1" baseline="0" dirty="0" smtClean="0">
                          <a:latin typeface="+mn-lt"/>
                        </a:rPr>
                        <a:t>Lawrence Berkeley Nat Lab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Hopper, Cray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AMD + custom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USA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153,408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1.054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82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2.91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362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13337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604A7B"/>
                          </a:solidFill>
                          <a:latin typeface="+mn-lt"/>
                        </a:rPr>
                        <a:t>6</a:t>
                      </a:r>
                      <a:endParaRPr lang="en-US" sz="1200" b="1" i="1" u="none" strike="noStrike" dirty="0">
                        <a:solidFill>
                          <a:srgbClr val="604A7B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Commissariat a </a:t>
                      </a:r>
                      <a:r>
                        <a:rPr lang="en-US" sz="1200" b="1" i="1" dirty="0" err="1" smtClean="0">
                          <a:latin typeface="+mn-lt"/>
                        </a:rPr>
                        <a:t>l'Energie</a:t>
                      </a:r>
                      <a:r>
                        <a:rPr lang="en-US" sz="1200" b="1" i="1" dirty="0" smtClean="0">
                          <a:latin typeface="+mn-lt"/>
                        </a:rPr>
                        <a:t> </a:t>
                      </a:r>
                      <a:r>
                        <a:rPr lang="en-US" sz="1200" b="1" i="1" dirty="0" err="1" smtClean="0">
                          <a:latin typeface="+mn-lt"/>
                        </a:rPr>
                        <a:t>Atomique</a:t>
                      </a:r>
                      <a:r>
                        <a:rPr lang="en-US" sz="1200" b="1" i="1" dirty="0" smtClean="0">
                          <a:latin typeface="+mn-lt"/>
                        </a:rPr>
                        <a:t> (CEA)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Tera-10,</a:t>
                      </a:r>
                      <a:r>
                        <a:rPr lang="en-US" sz="1200" b="1" i="1" baseline="0" dirty="0" smtClean="0">
                          <a:latin typeface="+mn-lt"/>
                        </a:rPr>
                        <a:t> </a:t>
                      </a:r>
                      <a:r>
                        <a:rPr lang="en-US" sz="1200" b="1" i="1" dirty="0" smtClean="0">
                          <a:latin typeface="+mn-lt"/>
                        </a:rPr>
                        <a:t> Bull 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Intel + IB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France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138,368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1.050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84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4.59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229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DOE / NNSA</a:t>
                      </a:r>
                    </a:p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Los Alamos Nat Lab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Roadrunner, IBM </a:t>
                      </a:r>
                      <a:b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AMD + </a:t>
                      </a:r>
                      <a:r>
                        <a:rPr lang="en-US" sz="12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Cell GPU 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 IB</a:t>
                      </a:r>
                      <a:endParaRPr lang="en-US" sz="1200" b="1" i="1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USA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122,400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latin typeface="+mn-lt"/>
                        </a:rPr>
                        <a:t>1.04</a:t>
                      </a:r>
                      <a:endParaRPr lang="en-US" sz="1200" b="1" i="1" u="none" strike="noStrike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76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2.35</a:t>
                      </a: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446</a:t>
                      </a: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NSF / NICS 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 U of Tennessee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Kraken, Cray </a:t>
                      </a:r>
                      <a:b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AMD + custom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USA</a:t>
                      </a: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98,928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latin typeface="+mn-lt"/>
                        </a:rPr>
                        <a:t>.831</a:t>
                      </a:r>
                      <a:endParaRPr lang="en-US" sz="1200" b="1" i="1" u="none" strike="noStrike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81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3.09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269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21158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9</a:t>
                      </a:r>
                      <a:endParaRPr lang="en-US" sz="1200" b="1" i="1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Forschungszentrum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Juelich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(FZJ)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Jugene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IBM</a:t>
                      </a:r>
                      <a:b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Blue Gene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+ custom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Germany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294,912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latin typeface="+mn-lt"/>
                        </a:rPr>
                        <a:t>.825</a:t>
                      </a:r>
                      <a:endParaRPr lang="en-US" sz="1200" b="1" i="1" u="none" strike="noStrike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82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2.26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365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 marL="18288"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DOE /</a:t>
                      </a:r>
                      <a:r>
                        <a:rPr lang="en-US" sz="1200" b="1" i="1" baseline="0" dirty="0" smtClean="0">
                          <a:latin typeface="+mn-lt"/>
                        </a:rPr>
                        <a:t> NNSA         LANL &amp; SNL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err="1" smtClean="0">
                          <a:latin typeface="+mn-lt"/>
                        </a:rPr>
                        <a:t>Cielo</a:t>
                      </a:r>
                      <a:r>
                        <a:rPr lang="en-US" sz="1200" b="1" i="1" dirty="0" smtClean="0">
                          <a:latin typeface="+mn-lt"/>
                        </a:rPr>
                        <a:t>, Cray 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AMD + custom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USA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107,152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.817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79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2.95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+mn-lt"/>
                        </a:rPr>
                        <a:t>277</a:t>
                      </a:r>
                      <a:endParaRPr lang="en-US" sz="1200" b="1" i="1" dirty="0">
                        <a:latin typeface="+mn-lt"/>
                      </a:endParaRPr>
                    </a:p>
                  </a:txBody>
                  <a:tcPr marL="6030" marR="6030" marT="60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200" y="6550223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500    </a:t>
            </a:r>
            <a:r>
              <a:rPr lang="en-US" b="1" i="1" dirty="0" smtClean="0">
                <a:solidFill>
                  <a:srgbClr val="000000"/>
                </a:solidFill>
                <a:ea typeface="Arial"/>
                <a:cs typeface="Arial"/>
              </a:rPr>
              <a:t>Computacenter LTD        HP Cluster, Intel + </a:t>
            </a:r>
            <a:r>
              <a:rPr lang="en-US" b="1" i="1" dirty="0" err="1" smtClean="0">
                <a:solidFill>
                  <a:srgbClr val="000000"/>
                </a:solidFill>
                <a:ea typeface="Arial"/>
                <a:cs typeface="Arial"/>
              </a:rPr>
              <a:t>GigE</a:t>
            </a:r>
            <a:r>
              <a:rPr lang="en-US" b="1" i="1" dirty="0" smtClean="0">
                <a:solidFill>
                  <a:srgbClr val="000000"/>
                </a:solidFill>
                <a:ea typeface="Arial"/>
                <a:cs typeface="Arial"/>
              </a:rPr>
              <a:t>            UK           5,856      .031        53 </a:t>
            </a:r>
            <a:r>
              <a:rPr lang="en-US" b="1" i="1" dirty="0" smtClean="0"/>
              <a:t>                    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Countries Share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55700"/>
            <a:ext cx="6741683" cy="5702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05292" y="3137118"/>
            <a:ext cx="15149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Absolute Counts</a:t>
            </a:r>
          </a:p>
          <a:p>
            <a:r>
              <a:rPr lang="en-US" dirty="0" smtClean="0"/>
              <a:t>US: 	274</a:t>
            </a:r>
          </a:p>
          <a:p>
            <a:r>
              <a:rPr lang="en-US" dirty="0" smtClean="0"/>
              <a:t>China: 	  41</a:t>
            </a:r>
          </a:p>
          <a:p>
            <a:r>
              <a:rPr lang="en-US" dirty="0" smtClean="0"/>
              <a:t>Germany: 	  26</a:t>
            </a:r>
          </a:p>
          <a:p>
            <a:r>
              <a:rPr lang="en-US" dirty="0" smtClean="0"/>
              <a:t>Japan: 	  26</a:t>
            </a:r>
          </a:p>
          <a:p>
            <a:r>
              <a:rPr lang="en-US" dirty="0" smtClean="0"/>
              <a:t>France:	  26</a:t>
            </a:r>
          </a:p>
          <a:p>
            <a:r>
              <a:rPr lang="en-US" dirty="0" smtClean="0"/>
              <a:t>UK: 	  25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675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Development in Top500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52527" y="1119981"/>
          <a:ext cx="8434273" cy="48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79839" y="5029469"/>
            <a:ext cx="1072518" cy="29518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27432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1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  1 </a:t>
            </a:r>
            <a:r>
              <a:rPr lang="en-US" sz="1400" b="1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Gflop/s</a:t>
            </a:r>
            <a:endParaRPr lang="en-US" sz="1400" b="1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193493" y="4040212"/>
            <a:ext cx="1020715" cy="29518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  </a:t>
            </a:r>
            <a:r>
              <a:rPr lang="en-US" sz="1375" b="1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1 </a:t>
            </a:r>
            <a:r>
              <a:rPr lang="en-US" sz="1375" b="1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Tflop/s</a:t>
            </a:r>
            <a:endParaRPr lang="en-US" sz="1375" b="1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03456" y="5343709"/>
            <a:ext cx="1110752" cy="29628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100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Mflop/s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52527" y="4343380"/>
            <a:ext cx="1047769" cy="29513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100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Gflop/s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18073" y="3273603"/>
            <a:ext cx="1034284" cy="29628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100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Tflop/s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93323" y="4684863"/>
            <a:ext cx="1059034" cy="29518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 10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Gflop/s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206807" y="3664032"/>
            <a:ext cx="1045550" cy="29518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 10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Tflop/s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41689" y="2978420"/>
            <a:ext cx="1072519" cy="29518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  </a:t>
            </a:r>
            <a:r>
              <a:rPr lang="en-US" sz="1375" b="1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1 </a:t>
            </a:r>
            <a:r>
              <a:rPr lang="en-US" sz="1375" b="1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Pflop/s</a:t>
            </a:r>
            <a:endParaRPr lang="en-US" sz="1375" b="1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179839" y="2226637"/>
            <a:ext cx="1034284" cy="29513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100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Pflop/s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103456" y="2545637"/>
            <a:ext cx="1045550" cy="29513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375" b="0" i="0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 10 </a:t>
            </a:r>
            <a:r>
              <a:rPr lang="en-US" sz="1375" b="0" i="0" strike="noStrik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Pflop/s</a:t>
            </a:r>
            <a:endParaRPr lang="en-US" sz="1375" b="0" i="0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25" name="Rectangle 10"/>
          <p:cNvSpPr txBox="1">
            <a:spLocks noChangeArrowheads="1"/>
          </p:cNvSpPr>
          <p:nvPr/>
        </p:nvSpPr>
        <p:spPr bwMode="auto">
          <a:xfrm>
            <a:off x="4305300" y="2819400"/>
            <a:ext cx="533400" cy="3048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600" b="1" i="0" strike="noStrike" dirty="0">
                <a:solidFill>
                  <a:srgbClr val="993366"/>
                </a:solidFill>
                <a:latin typeface="Calibri"/>
                <a:ea typeface="Calibri"/>
                <a:cs typeface="Calibri"/>
              </a:rPr>
              <a:t>N=1</a:t>
            </a:r>
          </a:p>
        </p:txBody>
      </p:sp>
      <p:sp>
        <p:nvSpPr>
          <p:cNvPr id="26" name="Rectangle 11"/>
          <p:cNvSpPr txBox="1">
            <a:spLocks noChangeArrowheads="1"/>
          </p:cNvSpPr>
          <p:nvPr/>
        </p:nvSpPr>
        <p:spPr bwMode="auto">
          <a:xfrm>
            <a:off x="4240225" y="4100616"/>
            <a:ext cx="663550" cy="242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600" b="1" i="0" strike="noStrike" dirty="0">
                <a:solidFill>
                  <a:srgbClr val="969696"/>
                </a:solidFill>
                <a:latin typeface="Calibri"/>
                <a:ea typeface="Calibri"/>
                <a:cs typeface="Calibri"/>
              </a:rPr>
              <a:t>N=500</a:t>
            </a:r>
          </a:p>
        </p:txBody>
      </p:sp>
      <p:sp>
        <p:nvSpPr>
          <p:cNvPr id="18" name="4-Point Star 17"/>
          <p:cNvSpPr/>
          <p:nvPr/>
        </p:nvSpPr>
        <p:spPr>
          <a:xfrm>
            <a:off x="2819400" y="3962400"/>
            <a:ext cx="228600" cy="304800"/>
          </a:xfrm>
          <a:prstGeom prst="star4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/>
          <p:cNvSpPr/>
          <p:nvPr/>
        </p:nvSpPr>
        <p:spPr>
          <a:xfrm>
            <a:off x="5334000" y="2895600"/>
            <a:ext cx="228600" cy="304800"/>
          </a:xfrm>
          <a:prstGeom prst="star4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-76200" y="5029200"/>
            <a:ext cx="228600" cy="304800"/>
          </a:xfrm>
          <a:prstGeom prst="star4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8077200" y="1828800"/>
            <a:ext cx="320040" cy="3200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4-Point Star 26"/>
          <p:cNvSpPr/>
          <p:nvPr/>
        </p:nvSpPr>
        <p:spPr>
          <a:xfrm>
            <a:off x="4343400" y="3276600"/>
            <a:ext cx="228600" cy="304800"/>
          </a:xfrm>
          <a:prstGeom prst="star4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3352800" y="3581400"/>
            <a:ext cx="228600" cy="304800"/>
          </a:xfrm>
          <a:prstGeom prst="star4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2438400" y="4114800"/>
            <a:ext cx="228600" cy="304800"/>
          </a:xfrm>
          <a:prstGeom prst="star4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4-Point Star 29"/>
          <p:cNvSpPr/>
          <p:nvPr/>
        </p:nvSpPr>
        <p:spPr>
          <a:xfrm>
            <a:off x="1752600" y="4191000"/>
            <a:ext cx="228600" cy="304800"/>
          </a:xfrm>
          <a:prstGeom prst="star4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4-Point Star 30"/>
          <p:cNvSpPr/>
          <p:nvPr/>
        </p:nvSpPr>
        <p:spPr>
          <a:xfrm>
            <a:off x="1066800" y="4495800"/>
            <a:ext cx="228600" cy="304800"/>
          </a:xfrm>
          <a:prstGeom prst="star4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457200" y="4876800"/>
            <a:ext cx="228600" cy="304800"/>
          </a:xfrm>
          <a:prstGeom prst="star4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4-Point Star 32"/>
          <p:cNvSpPr/>
          <p:nvPr/>
        </p:nvSpPr>
        <p:spPr>
          <a:xfrm>
            <a:off x="3962400" y="3505200"/>
            <a:ext cx="228600" cy="304800"/>
          </a:xfrm>
          <a:prstGeom prst="star4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685800" y="7010400"/>
            <a:ext cx="7315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Line Callout 1 (Accent Bar) 40"/>
          <p:cNvSpPr/>
          <p:nvPr/>
        </p:nvSpPr>
        <p:spPr>
          <a:xfrm>
            <a:off x="6781800" y="3124200"/>
            <a:ext cx="1143000" cy="914400"/>
          </a:xfrm>
          <a:prstGeom prst="accentCallout1">
            <a:avLst>
              <a:gd name="adj1" fmla="val 18750"/>
              <a:gd name="adj2" fmla="val -8333"/>
              <a:gd name="adj3" fmla="val -10075"/>
              <a:gd name="adj4" fmla="val -116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Gordon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Bell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Winners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7239000" y="2235201"/>
            <a:ext cx="228600" cy="228600"/>
          </a:xfrm>
          <a:prstGeom prst="star5">
            <a:avLst/>
          </a:prstGeom>
          <a:solidFill>
            <a:srgbClr val="FF0000">
              <a:alpha val="31000"/>
            </a:srgbClr>
          </a:solidFill>
          <a:ln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6248400" y="2641599"/>
            <a:ext cx="152400" cy="152400"/>
          </a:xfrm>
          <a:prstGeom prst="star5">
            <a:avLst/>
          </a:prstGeom>
          <a:solidFill>
            <a:srgbClr val="FF0000">
              <a:alpha val="26000"/>
            </a:srgb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1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Potential System Architecture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458200" cy="532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074"/>
                <a:gridCol w="1124544"/>
                <a:gridCol w="2783182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Systems</a:t>
                      </a:r>
                      <a:endParaRPr lang="en-US" sz="16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 </a:t>
                      </a:r>
                      <a:endParaRPr lang="en-US" sz="16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Difference</a:t>
                      </a:r>
                    </a:p>
                    <a:p>
                      <a:pPr algn="ctr"/>
                      <a:r>
                        <a:rPr lang="en-US" sz="1600" dirty="0" smtClean="0"/>
                        <a:t>Today &amp; 2018</a:t>
                      </a:r>
                      <a:endParaRPr lang="en-US" sz="16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System</a:t>
                      </a:r>
                      <a:r>
                        <a:rPr lang="en-US" sz="1600" b="1" baseline="0" dirty="0" smtClean="0"/>
                        <a:t> peak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Pflop/s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 Eflop/s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O(1000)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Power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 MW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~20 MW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</a:t>
                      </a:r>
                      <a:r>
                        <a:rPr lang="en-US" sz="1400" baseline="0" dirty="0" smtClean="0"/>
                        <a:t> PB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32 - 64</a:t>
                      </a:r>
                      <a:r>
                        <a:rPr lang="en-US" sz="1400" dirty="0" smtClean="0"/>
                        <a:t> PB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Node 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125 </a:t>
                      </a:r>
                      <a:r>
                        <a:rPr lang="en-US" sz="1400" baseline="0" dirty="0" smtClean="0"/>
                        <a:t>GF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1,2 </a:t>
                      </a:r>
                      <a:r>
                        <a:rPr lang="en-US" sz="1400" baseline="0" dirty="0" smtClean="0"/>
                        <a:t> or </a:t>
                      </a:r>
                      <a:r>
                        <a:rPr lang="en-US" sz="1400" dirty="0" smtClean="0"/>
                        <a:t>15TF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O(10) – 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Node memory BW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r>
                        <a:rPr lang="en-US" sz="1400" baseline="0" dirty="0" smtClean="0"/>
                        <a:t> GB/s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2 - 4TB/s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Node concurrency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O(1k) or 10k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O(100) – O(1000)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Node </a:t>
                      </a:r>
                      <a:r>
                        <a:rPr lang="en-US" sz="1600" dirty="0" smtClean="0"/>
                        <a:t>Interconnect BW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 GB/s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200-400GB/s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 size (nodes)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18,700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O(100,000) or O(1M)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O(10) – 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concurrency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225,000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O(billion)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O(10,000)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 PB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500-1000 PB (&gt;10x</a:t>
                      </a:r>
                      <a:r>
                        <a:rPr lang="en-US" sz="1400" baseline="0" dirty="0" smtClean="0"/>
                        <a:t> system memory is min)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O(10)</a:t>
                      </a:r>
                      <a:r>
                        <a:rPr lang="en-US" sz="1400" baseline="0" dirty="0" smtClean="0"/>
                        <a:t> – 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 TB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r>
                        <a:rPr lang="en-US" sz="1400" baseline="0" dirty="0" smtClean="0"/>
                        <a:t> TB/</a:t>
                      </a:r>
                      <a:r>
                        <a:rPr lang="en-US" sz="1400" baseline="0" dirty="0" err="1" smtClean="0"/>
                        <a:t>s</a:t>
                      </a:r>
                      <a:r>
                        <a:rPr lang="en-US" sz="1400" baseline="0" dirty="0" smtClean="0"/>
                        <a:t> (how long to drain the machine)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MTTI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 day)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 O(10)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4267200" y="1066800"/>
            <a:ext cx="7620000" cy="579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Potential System Architecture</a:t>
            </a:r>
            <a:br>
              <a:rPr lang="en-US" sz="3600" dirty="0" smtClean="0"/>
            </a:br>
            <a:r>
              <a:rPr lang="en-US" sz="3600" dirty="0" smtClean="0"/>
              <a:t>with a cap of $200M and 20MW </a:t>
            </a:r>
            <a:br>
              <a:rPr lang="en-US" sz="3600" dirty="0" smtClean="0"/>
            </a:b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458200" cy="532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074"/>
                <a:gridCol w="1124544"/>
                <a:gridCol w="2783182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Systems</a:t>
                      </a:r>
                      <a:endParaRPr lang="en-US" sz="16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 </a:t>
                      </a:r>
                      <a:endParaRPr lang="en-US" sz="16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Difference</a:t>
                      </a:r>
                    </a:p>
                    <a:p>
                      <a:pPr algn="ctr"/>
                      <a:r>
                        <a:rPr lang="en-US" sz="1600" dirty="0" smtClean="0"/>
                        <a:t>Today &amp; 2018</a:t>
                      </a:r>
                      <a:endParaRPr lang="en-US" sz="16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System</a:t>
                      </a:r>
                      <a:r>
                        <a:rPr lang="en-US" sz="1600" b="1" baseline="0" dirty="0" smtClean="0"/>
                        <a:t> peak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Pflop/s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 Eflop/s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O(1000)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Power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 MW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~20 MW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</a:t>
                      </a:r>
                      <a:r>
                        <a:rPr lang="en-US" sz="1400" baseline="0" dirty="0" smtClean="0"/>
                        <a:t> PB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32 - 64</a:t>
                      </a:r>
                      <a:r>
                        <a:rPr lang="en-US" sz="1400" dirty="0" smtClean="0"/>
                        <a:t> PB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Node 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125 </a:t>
                      </a:r>
                      <a:r>
                        <a:rPr lang="en-US" sz="1400" baseline="0" dirty="0" smtClean="0"/>
                        <a:t>GF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1,2 </a:t>
                      </a:r>
                      <a:r>
                        <a:rPr lang="en-US" sz="1400" baseline="0" dirty="0" smtClean="0"/>
                        <a:t> or </a:t>
                      </a:r>
                      <a:r>
                        <a:rPr lang="en-US" sz="1400" dirty="0" smtClean="0"/>
                        <a:t>15TF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O(10) – 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Node memory BW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r>
                        <a:rPr lang="en-US" sz="1400" baseline="0" dirty="0" smtClean="0"/>
                        <a:t> GB/s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2 - 4TB/s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Node concurrency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O(1k) or 10k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O(100) – O(1000)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Node </a:t>
                      </a:r>
                      <a:r>
                        <a:rPr lang="en-US" sz="1600" dirty="0" smtClean="0"/>
                        <a:t>Interconnect BW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 GB/s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200-400GB/s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 size (nodes)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18,700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O(100,000) or O(1M)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O(10) – 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concurrency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225,000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O(billion)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O(10,000)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 PB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500-1000 PB (&gt;10x</a:t>
                      </a:r>
                      <a:r>
                        <a:rPr lang="en-US" sz="1400" baseline="0" dirty="0" smtClean="0"/>
                        <a:t> system memory is min)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O(10)</a:t>
                      </a:r>
                      <a:r>
                        <a:rPr lang="en-US" sz="1400" baseline="0" dirty="0" smtClean="0"/>
                        <a:t> – 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 TB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r>
                        <a:rPr lang="en-US" sz="1400" baseline="0" dirty="0" smtClean="0"/>
                        <a:t> TB/</a:t>
                      </a:r>
                      <a:r>
                        <a:rPr lang="en-US" sz="1400" baseline="0" dirty="0" err="1" smtClean="0"/>
                        <a:t>s</a:t>
                      </a:r>
                      <a:r>
                        <a:rPr lang="en-US" sz="1400" baseline="0" dirty="0" smtClean="0"/>
                        <a:t> (how long to drain the machine)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O(100)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MTTI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O(1 day)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 O(10)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4267200" y="2438400"/>
            <a:ext cx="4419600" cy="5334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267200" y="3162300"/>
            <a:ext cx="4419600" cy="5334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67200" y="4648200"/>
            <a:ext cx="4419600" cy="5334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267200" y="6096000"/>
            <a:ext cx="4419600" cy="5334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TODATETIMEENABLED" val="1"/>
  <p:tag name="AUTODATETIMEFORMAT" val="$COUNTUPMM"/>
  <p:tag name="AUTODATETIMEFLAGS" val="4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ch">
  <a:themeElements>
    <a:clrScheme name="">
      <a:dk1>
        <a:srgbClr val="000000"/>
      </a:dk1>
      <a:lt1>
        <a:srgbClr val="FFFFFF"/>
      </a:lt1>
      <a:dk2>
        <a:srgbClr val="000099"/>
      </a:dk2>
      <a:lt2>
        <a:srgbClr val="000099"/>
      </a:lt2>
      <a:accent1>
        <a:srgbClr val="FF6633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B8AD"/>
      </a:accent5>
      <a:accent6>
        <a:srgbClr val="B90000"/>
      </a:accent6>
      <a:hlink>
        <a:srgbClr val="FF0000"/>
      </a:hlink>
      <a:folHlink>
        <a:srgbClr val="9C3F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rgbClr val="868686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rgbClr val="868686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cs typeface="Arial" pitchFamily="34" charset="0"/>
          </a:defRPr>
        </a:defPPr>
      </a:lstStyle>
    </a:lnDef>
  </a:objectDefaults>
  <a:extraClrSchemeLst>
    <a:extraClrScheme>
      <a:clrScheme name="tech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ch">
  <a:themeElements>
    <a:clrScheme name="">
      <a:dk1>
        <a:srgbClr val="000000"/>
      </a:dk1>
      <a:lt1>
        <a:srgbClr val="FFFFFF"/>
      </a:lt1>
      <a:dk2>
        <a:srgbClr val="000099"/>
      </a:dk2>
      <a:lt2>
        <a:srgbClr val="000099"/>
      </a:lt2>
      <a:accent1>
        <a:srgbClr val="FF6633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B8AD"/>
      </a:accent5>
      <a:accent6>
        <a:srgbClr val="B90000"/>
      </a:accent6>
      <a:hlink>
        <a:srgbClr val="FF0000"/>
      </a:hlink>
      <a:folHlink>
        <a:srgbClr val="9C3F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rgbClr val="868686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rgbClr val="868686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cs typeface="Arial" pitchFamily="34" charset="0"/>
          </a:defRPr>
        </a:defPPr>
      </a:lstStyle>
    </a:lnDef>
  </a:objectDefaults>
  <a:extraClrSchemeLst>
    <a:extraClrScheme>
      <a:clrScheme name="tech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">
      <a:majorFont>
        <a:latin typeface="Times New Roman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rgbClr val="868686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rgbClr val="868686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" charset="0"/>
          </a:defRPr>
        </a:defPPr>
      </a:lstStyle>
    </a:lnDef>
  </a:objectDefaults>
  <a:extraClrSchemeLst>
    <a:extraClrScheme>
      <a:clrScheme name="tech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ch">
  <a:themeElements>
    <a:clrScheme name="">
      <a:dk1>
        <a:srgbClr val="000000"/>
      </a:dk1>
      <a:lt1>
        <a:srgbClr val="FFFFFF"/>
      </a:lt1>
      <a:dk2>
        <a:srgbClr val="000099"/>
      </a:dk2>
      <a:lt2>
        <a:srgbClr val="000099"/>
      </a:lt2>
      <a:accent1>
        <a:srgbClr val="FF6633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B8AD"/>
      </a:accent5>
      <a:accent6>
        <a:srgbClr val="B90000"/>
      </a:accent6>
      <a:hlink>
        <a:srgbClr val="FF0000"/>
      </a:hlink>
      <a:folHlink>
        <a:srgbClr val="9C3F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rgbClr val="868686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rgbClr val="868686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cs typeface="Arial" pitchFamily="34" charset="0"/>
          </a:defRPr>
        </a:defPPr>
      </a:lstStyle>
    </a:lnDef>
  </a:objectDefaults>
  <a:extraClrSchemeLst>
    <a:extraClrScheme>
      <a:clrScheme name="tech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icl</Template>
  <TotalTime>70107</TotalTime>
  <Words>4466</Words>
  <Application>Microsoft Office PowerPoint</Application>
  <PresentationFormat>On-screen Show (4:3)</PresentationFormat>
  <Paragraphs>999</Paragraphs>
  <Slides>48</Slides>
  <Notes>18</Notes>
  <HiddenSlides>1</HiddenSlides>
  <MMClips>0</MMClips>
  <ScaleCrop>false</ScaleCrop>
  <HeadingPairs>
    <vt:vector size="6" baseType="variant">
      <vt:variant>
        <vt:lpstr>Design Template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tech</vt:lpstr>
      <vt:lpstr>1_tech</vt:lpstr>
      <vt:lpstr>Median</vt:lpstr>
      <vt:lpstr>2_tech</vt:lpstr>
      <vt:lpstr>4_tech</vt:lpstr>
      <vt:lpstr>Equation</vt:lpstr>
      <vt:lpstr>Slide 1</vt:lpstr>
      <vt:lpstr>Slide 2</vt:lpstr>
      <vt:lpstr>Performance Development</vt:lpstr>
      <vt:lpstr>36rd List: The TOP10</vt:lpstr>
      <vt:lpstr>36rd List: The TOP10</vt:lpstr>
      <vt:lpstr>Countries Share</vt:lpstr>
      <vt:lpstr>Performance Development in Top500</vt:lpstr>
      <vt:lpstr>Potential System Architecture   </vt:lpstr>
      <vt:lpstr>Potential System Architecture with a cap of $200M and 20MW  </vt:lpstr>
      <vt:lpstr>Factors that Necessitate Redesign of Our Software</vt:lpstr>
      <vt:lpstr>Commodity plus Accelerators </vt:lpstr>
      <vt:lpstr>We Have Seen This Before</vt:lpstr>
      <vt:lpstr>Future Computer Systems</vt:lpstr>
      <vt:lpstr>Major Changes to Software</vt:lpstr>
      <vt:lpstr>Exascale algorithms that expose and exploit multiple levels of parallelism</vt:lpstr>
      <vt:lpstr>Slide 16</vt:lpstr>
      <vt:lpstr>PLASMA: Parallel Linear Algebra s/w for Multicore Architectures</vt:lpstr>
      <vt:lpstr>Synchronization Reducing Algorithms</vt:lpstr>
      <vt:lpstr>Pipelining: Cholesky Inversion</vt:lpstr>
      <vt:lpstr>Big DAGs: No Global Critical Path</vt:lpstr>
      <vt:lpstr>PLASMA Scheduling Dynamic Scheduling: Sliding Window</vt:lpstr>
      <vt:lpstr>PLASMA Scheduling Dynamic Scheduling: Sliding Window</vt:lpstr>
      <vt:lpstr>PLASMA Scheduling Dynamic Scheduling: Sliding Window</vt:lpstr>
      <vt:lpstr>PLASMA Scheduling Dynamic Scheduling: Sliding Window</vt:lpstr>
      <vt:lpstr>Slide 25</vt:lpstr>
      <vt:lpstr>Communication Avoiding Algorithms</vt:lpstr>
      <vt:lpstr>Standard QR Block Reduction</vt:lpstr>
      <vt:lpstr>Standard QR Block Reduction</vt:lpstr>
      <vt:lpstr>Standard QR Block Reduction</vt:lpstr>
      <vt:lpstr>Communication Avoiding QR  Example</vt:lpstr>
      <vt:lpstr>Communication Avoiding QR  Example</vt:lpstr>
      <vt:lpstr>Communication Avoiding QR  Example</vt:lpstr>
      <vt:lpstr>Communication Avoiding QR  Example</vt:lpstr>
      <vt:lpstr>Communication Avoiding QR  Example</vt:lpstr>
      <vt:lpstr>Slide 35</vt:lpstr>
      <vt:lpstr>Mixed Precision Methods</vt:lpstr>
      <vt:lpstr>Idea Goes Something Like This…</vt:lpstr>
      <vt:lpstr>Mixed-Precision Iterative Refinement</vt:lpstr>
      <vt:lpstr>Mixed-Precision Iterative Refinement</vt:lpstr>
      <vt:lpstr>Ax = b </vt:lpstr>
      <vt:lpstr>Ax = b </vt:lpstr>
      <vt:lpstr>Power Profiles</vt:lpstr>
      <vt:lpstr>Reproducibility</vt:lpstr>
      <vt:lpstr>A Call to Action: Exascale is a Global Challenge</vt:lpstr>
      <vt:lpstr>International Exascale Software Program</vt:lpstr>
      <vt:lpstr>Example Organizational Structure: Incubation Period (today):</vt:lpstr>
      <vt:lpstr>Conclusions </vt:lpstr>
      <vt:lpstr>`</vt:lpstr>
    </vt:vector>
  </TitlesOfParts>
  <Company>University of Tennessee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Computer Architecture</dc:title>
  <dc:creator>Jack Dongarra</dc:creator>
  <cp:lastModifiedBy>Jack Dongarra</cp:lastModifiedBy>
  <cp:revision>1141</cp:revision>
  <cp:lastPrinted>2010-01-31T21:01:54Z</cp:lastPrinted>
  <dcterms:created xsi:type="dcterms:W3CDTF">2011-04-18T14:46:52Z</dcterms:created>
  <dcterms:modified xsi:type="dcterms:W3CDTF">2011-04-18T14:48:23Z</dcterms:modified>
</cp:coreProperties>
</file>