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31"/>
  </p:notesMasterIdLst>
  <p:handoutMasterIdLst>
    <p:handoutMasterId r:id="rId32"/>
  </p:handoutMasterIdLst>
  <p:sldIdLst>
    <p:sldId id="257"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54" autoAdjust="0"/>
  </p:normalViewPr>
  <p:slideViewPr>
    <p:cSldViewPr>
      <p:cViewPr varScale="1">
        <p:scale>
          <a:sx n="73" d="100"/>
          <a:sy n="73" d="100"/>
        </p:scale>
        <p:origin x="-20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562D96-6A3E-4A48-9D13-835CB0DCF38E}" type="datetimeFigureOut">
              <a:rPr lang="en-US" smtClean="0"/>
              <a:t>4/18/11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213541-4D95-714D-92C6-D9FF2D36E676}" type="slidenum">
              <a:rPr lang="en-US" smtClean="0"/>
              <a:t>‹#›</a:t>
            </a:fld>
            <a:endParaRPr lang="en-US"/>
          </a:p>
        </p:txBody>
      </p:sp>
    </p:spTree>
    <p:extLst>
      <p:ext uri="{BB962C8B-B14F-4D97-AF65-F5344CB8AC3E}">
        <p14:creationId xmlns:p14="http://schemas.microsoft.com/office/powerpoint/2010/main" val="426978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808CB-A555-41AE-A369-0D7698FF9310}" type="datetimeFigureOut">
              <a:rPr lang="en-US" smtClean="0"/>
              <a:pPr/>
              <a:t>4/18/11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BD964-ADA3-4B54-B88C-EE740755B830}" type="slidenum">
              <a:rPr lang="en-US" smtClean="0"/>
              <a:pPr/>
              <a:t>‹#›</a:t>
            </a:fld>
            <a:endParaRPr lang="en-US"/>
          </a:p>
        </p:txBody>
      </p:sp>
    </p:spTree>
    <p:extLst>
      <p:ext uri="{BB962C8B-B14F-4D97-AF65-F5344CB8AC3E}">
        <p14:creationId xmlns:p14="http://schemas.microsoft.com/office/powerpoint/2010/main" val="1214045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4/18/11 13:27</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C031BD4-5B11-4F2D-81F7-DF0A157778D2}" type="slidenum">
              <a:rPr lang="zh-CN" altLang="en-US">
                <a:latin typeface="Arial" charset="0"/>
              </a:rPr>
              <a:pPr/>
              <a:t>5</a:t>
            </a:fld>
            <a:endParaRPr lang="en-US" altLang="zh-CN">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zh-CN"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AF73D4-7211-43E9-8D1E-42FF9DD228E9}" type="slidenum">
              <a:rPr lang="zh-CN" altLang="en-US" smtClean="0"/>
              <a:pPr>
                <a:defRPr/>
              </a:pPr>
              <a:t>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SVMreg</a:t>
            </a:r>
            <a:r>
              <a:rPr lang="en-US" dirty="0" smtClean="0"/>
              <a:t> support vector machine</a:t>
            </a:r>
            <a:r>
              <a:rPr lang="en-US" baseline="0" dirty="0" smtClean="0"/>
              <a:t> for regression</a:t>
            </a:r>
            <a:endParaRPr lang="en-US" dirty="0"/>
          </a:p>
        </p:txBody>
      </p:sp>
      <p:sp>
        <p:nvSpPr>
          <p:cNvPr id="4" name="Slide Number Placeholder 3"/>
          <p:cNvSpPr>
            <a:spLocks noGrp="1"/>
          </p:cNvSpPr>
          <p:nvPr>
            <p:ph type="sldNum" sz="quarter" idx="10"/>
          </p:nvPr>
        </p:nvSpPr>
        <p:spPr/>
        <p:txBody>
          <a:bodyPr/>
          <a:lstStyle/>
          <a:p>
            <a:pPr>
              <a:defRPr/>
            </a:pPr>
            <a:fld id="{C5AF73D4-7211-43E9-8D1E-42FF9DD228E9}" type="slidenum">
              <a:rPr lang="zh-CN" altLang="en-US" smtClean="0"/>
              <a:pPr>
                <a:defRPr/>
              </a:pPr>
              <a:t>11</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Chosen for benchmarks on</a:t>
            </a:r>
            <a:r>
              <a:rPr lang="en-US" baseline="0" dirty="0" smtClean="0"/>
              <a:t> </a:t>
            </a:r>
            <a:r>
              <a:rPr lang="en-US" dirty="0" err="1" smtClean="0"/>
              <a:t>bluewaters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5AF73D4-7211-43E9-8D1E-42FF9DD228E9}" type="slidenum">
              <a:rPr lang="zh-CN" altLang="en-US" smtClean="0"/>
              <a:pPr>
                <a:defRPr/>
              </a:pPr>
              <a:t>13</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Prediction on function level, which make it possible to generate detailed execution traces</a:t>
            </a:r>
            <a:endParaRPr lang="en-US" dirty="0"/>
          </a:p>
        </p:txBody>
      </p:sp>
      <p:sp>
        <p:nvSpPr>
          <p:cNvPr id="4" name="Slide Number Placeholder 3"/>
          <p:cNvSpPr>
            <a:spLocks noGrp="1"/>
          </p:cNvSpPr>
          <p:nvPr>
            <p:ph type="sldNum" sz="quarter" idx="10"/>
          </p:nvPr>
        </p:nvSpPr>
        <p:spPr/>
        <p:txBody>
          <a:bodyPr/>
          <a:lstStyle/>
          <a:p>
            <a:pPr>
              <a:defRPr/>
            </a:pPr>
            <a:fld id="{C5AF73D4-7211-43E9-8D1E-42FF9DD228E9}" type="slidenum">
              <a:rPr lang="zh-CN" altLang="en-US" smtClean="0"/>
              <a:pPr>
                <a:defRPr/>
              </a:pPr>
              <a:t>14</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4/18/11 13:27</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Swirl.png"/>
          <p:cNvPicPr>
            <a:picLocks noChangeAspect="1"/>
          </p:cNvPicPr>
          <p:nvPr userDrawn="1"/>
        </p:nvPicPr>
        <p:blipFill>
          <a:blip r:embed="rId3" cstate="print"/>
          <a:stretch>
            <a:fillRect/>
          </a:stretch>
        </p:blipFill>
        <p:spPr>
          <a:xfrm>
            <a:off x="0" y="912118"/>
            <a:ext cx="9144000" cy="3202682"/>
          </a:xfrm>
          <a:prstGeom prst="rect">
            <a:avLst/>
          </a:prstGeom>
        </p:spPr>
      </p:pic>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emf"/><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emf"/><Relationship Id="rId3"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emf"/><Relationship Id="rId3" Type="http://schemas.openxmlformats.org/officeDocument/2006/relationships/image" Target="../media/image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Large </a:t>
            </a:r>
            <a:r>
              <a:rPr lang="en-US" dirty="0" smtClean="0"/>
              <a:t>Scale Simulations </a:t>
            </a:r>
            <a:r>
              <a:rPr lang="en-US" dirty="0"/>
              <a:t>E</a:t>
            </a:r>
            <a:r>
              <a:rPr lang="en-US" dirty="0" smtClean="0"/>
              <a:t>nabled </a:t>
            </a:r>
            <a:r>
              <a:rPr lang="en-US" dirty="0"/>
              <a:t>by </a:t>
            </a:r>
            <a:r>
              <a:rPr lang="en-US" dirty="0" err="1"/>
              <a:t>BigSim</a:t>
            </a:r>
            <a:endParaRPr lang="en-US" dirty="0"/>
          </a:p>
        </p:txBody>
      </p:sp>
      <p:sp>
        <p:nvSpPr>
          <p:cNvPr id="4" name="Subtitle 2"/>
          <p:cNvSpPr txBox="1">
            <a:spLocks/>
          </p:cNvSpPr>
          <p:nvPr/>
        </p:nvSpPr>
        <p:spPr>
          <a:xfrm>
            <a:off x="838200" y="3962400"/>
            <a:ext cx="7727951" cy="1674812"/>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altLang="zh-CN" sz="2800" b="1" dirty="0" smtClean="0">
                <a:latin typeface="Times New Roman" pitchFamily="18" charset="0"/>
                <a:ea typeface="宋体" pitchFamily="2" charset="-122"/>
              </a:rPr>
              <a:t>Dr. </a:t>
            </a:r>
            <a:r>
              <a:rPr lang="en-US" altLang="zh-CN" sz="2800" b="1" dirty="0" err="1" smtClean="0">
                <a:latin typeface="Times New Roman" pitchFamily="18" charset="0"/>
                <a:ea typeface="宋体" pitchFamily="2" charset="-122"/>
              </a:rPr>
              <a:t>Gengbin</a:t>
            </a:r>
            <a:r>
              <a:rPr lang="en-US" altLang="zh-CN" sz="2800" b="1" dirty="0" smtClean="0">
                <a:latin typeface="Times New Roman" pitchFamily="18" charset="0"/>
                <a:ea typeface="宋体" pitchFamily="2" charset="-122"/>
              </a:rPr>
              <a:t> </a:t>
            </a:r>
            <a:r>
              <a:rPr lang="en-US" altLang="zh-CN" sz="2800" b="1" dirty="0" err="1" smtClean="0">
                <a:latin typeface="Times New Roman" pitchFamily="18" charset="0"/>
                <a:ea typeface="宋体" pitchFamily="2" charset="-122"/>
              </a:rPr>
              <a:t>Zheng</a:t>
            </a:r>
            <a:r>
              <a:rPr lang="en-US" altLang="zh-CN" sz="2800" b="1" dirty="0" smtClean="0">
                <a:latin typeface="Times New Roman" pitchFamily="18" charset="0"/>
                <a:ea typeface="宋体" pitchFamily="2" charset="-122"/>
              </a:rPr>
              <a:t> and </a:t>
            </a:r>
            <a:r>
              <a:rPr lang="en-US" altLang="zh-CN" sz="2800" b="1" dirty="0" err="1" smtClean="0">
                <a:latin typeface="Times New Roman" pitchFamily="18" charset="0"/>
                <a:ea typeface="宋体" pitchFamily="2" charset="-122"/>
              </a:rPr>
              <a:t>Ehsan</a:t>
            </a:r>
            <a:r>
              <a:rPr lang="en-US" altLang="zh-CN" sz="2800" b="1" dirty="0" smtClean="0">
                <a:latin typeface="Times New Roman" pitchFamily="18" charset="0"/>
                <a:ea typeface="宋体" pitchFamily="2" charset="-122"/>
              </a:rPr>
              <a:t> </a:t>
            </a:r>
            <a:r>
              <a:rPr lang="en-US" altLang="zh-CN" sz="2800" b="1" dirty="0" err="1" smtClean="0">
                <a:latin typeface="Times New Roman" pitchFamily="18" charset="0"/>
                <a:ea typeface="宋体" pitchFamily="2" charset="-122"/>
              </a:rPr>
              <a:t>Totoni</a:t>
            </a:r>
            <a:endParaRPr lang="en-US" altLang="zh-CN" sz="2800" b="1" dirty="0" smtClean="0">
              <a:latin typeface="Times New Roman" pitchFamily="18" charset="0"/>
              <a:ea typeface="宋体" pitchFamily="2" charset="-122"/>
            </a:endParaRPr>
          </a:p>
          <a:p>
            <a:pPr algn="r"/>
            <a:endParaRPr lang="en-US" altLang="zh-CN" sz="2800" b="1" dirty="0" smtClean="0">
              <a:latin typeface="Times New Roman" pitchFamily="18" charset="0"/>
              <a:ea typeface="宋体" pitchFamily="2" charset="-122"/>
            </a:endParaRPr>
          </a:p>
          <a:p>
            <a:pPr algn="r"/>
            <a:r>
              <a:rPr lang="en-US" altLang="zh-CN" sz="2800" b="1" dirty="0" smtClean="0">
                <a:latin typeface="Times New Roman" pitchFamily="18" charset="0"/>
                <a:ea typeface="宋体" pitchFamily="2" charset="-122"/>
              </a:rPr>
              <a:t>Parallel Programming Laboratory</a:t>
            </a:r>
          </a:p>
          <a:p>
            <a:pPr algn="r"/>
            <a:r>
              <a:rPr lang="en-US" altLang="zh-CN" sz="2800" b="1" dirty="0" smtClean="0">
                <a:latin typeface="Times New Roman" pitchFamily="18" charset="0"/>
                <a:ea typeface="宋体" pitchFamily="2" charset="-122"/>
              </a:rPr>
              <a:t>University of Illinois at Urbana-Champaign</a:t>
            </a:r>
          </a:p>
          <a:p>
            <a:endParaRPr lang="en-US" dirty="0" smtClean="0"/>
          </a:p>
        </p:txBody>
      </p:sp>
      <p:sp>
        <p:nvSpPr>
          <p:cNvPr id="5" name="Subtitle 2"/>
          <p:cNvSpPr txBox="1">
            <a:spLocks/>
          </p:cNvSpPr>
          <p:nvPr/>
        </p:nvSpPr>
        <p:spPr>
          <a:xfrm>
            <a:off x="3124200" y="6172200"/>
            <a:ext cx="2819400" cy="3810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800" dirty="0" smtClean="0"/>
              <a:t>April 18, 2011</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Data Collection at Small Scale</a:t>
            </a:r>
            <a:endParaRPr lang="en-US" sz="4000" dirty="0"/>
          </a:p>
        </p:txBody>
      </p:sp>
      <p:sp>
        <p:nvSpPr>
          <p:cNvPr id="3" name="Content Placeholder 2"/>
          <p:cNvSpPr>
            <a:spLocks noGrp="1"/>
          </p:cNvSpPr>
          <p:nvPr>
            <p:ph idx="1"/>
          </p:nvPr>
        </p:nvSpPr>
        <p:spPr/>
        <p:txBody>
          <a:bodyPr/>
          <a:lstStyle/>
          <a:p>
            <a:r>
              <a:rPr lang="en-US" dirty="0" smtClean="0"/>
              <a:t>Slicing  (C</a:t>
            </a:r>
            <a:r>
              <a:rPr lang="en-US" baseline="-25000" dirty="0" smtClean="0"/>
              <a:t>2</a:t>
            </a:r>
            <a:r>
              <a:rPr lang="en-US" dirty="0" smtClean="0"/>
              <a:t>)</a:t>
            </a:r>
          </a:p>
          <a:p>
            <a:pPr lvl="1"/>
            <a:r>
              <a:rPr lang="en-US" dirty="0" smtClean="0"/>
              <a:t>Record and replay any processor</a:t>
            </a:r>
          </a:p>
          <a:p>
            <a:pPr lvl="1"/>
            <a:r>
              <a:rPr lang="en-US" dirty="0" smtClean="0"/>
              <a:t>Instrument exact parameters</a:t>
            </a:r>
          </a:p>
          <a:p>
            <a:pPr lvl="1"/>
            <a:r>
              <a:rPr lang="en-US" dirty="0" smtClean="0"/>
              <a:t>Require binary compatible architecture</a:t>
            </a:r>
          </a:p>
          <a:p>
            <a:r>
              <a:rPr lang="en-US" dirty="0" smtClean="0"/>
              <a:t>Miniaturization (C</a:t>
            </a:r>
            <a:r>
              <a:rPr lang="en-US" baseline="-25000" dirty="0" smtClean="0"/>
              <a:t>1</a:t>
            </a:r>
            <a:r>
              <a:rPr lang="en-US" dirty="0" smtClean="0"/>
              <a:t>)</a:t>
            </a:r>
          </a:p>
          <a:p>
            <a:pPr lvl="1"/>
            <a:r>
              <a:rPr lang="en-US" dirty="0" smtClean="0"/>
              <a:t>Scaled down execution (smaller dataset, smaller number of processors)</a:t>
            </a:r>
          </a:p>
          <a:p>
            <a:pPr lvl="1"/>
            <a:r>
              <a:rPr lang="en-US" dirty="0" smtClean="0"/>
              <a:t>Not all application can scale down</a:t>
            </a:r>
          </a:p>
        </p:txBody>
      </p:sp>
      <p:sp>
        <p:nvSpPr>
          <p:cNvPr id="6" name="Slide Number Placeholder 5"/>
          <p:cNvSpPr>
            <a:spLocks noGrp="1"/>
          </p:cNvSpPr>
          <p:nvPr>
            <p:ph type="sldNum" sz="quarter" idx="4294967295"/>
          </p:nvPr>
        </p:nvSpPr>
        <p:spPr>
          <a:xfrm>
            <a:off x="7042150" y="6243638"/>
            <a:ext cx="1905000" cy="457200"/>
          </a:xfrm>
          <a:prstGeom prst="rect">
            <a:avLst/>
          </a:prstGeom>
        </p:spPr>
        <p:txBody>
          <a:bodyPr/>
          <a:lstStyle/>
          <a:p>
            <a:pPr>
              <a:defRPr/>
            </a:pPr>
            <a:fld id="{1CA0D3C2-75E4-4466-9669-322CBF7B8E2C}" type="slidenum">
              <a:rPr lang="zh-CN" altLang="en-US" smtClean="0"/>
              <a:pPr>
                <a:defRPr/>
              </a:pPr>
              <a:t>10</a:t>
            </a:fld>
            <a:endParaRPr lang="en-US" altLang="zh-CN"/>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Prediction Models (D)</a:t>
            </a:r>
            <a:endParaRPr lang="en-US" dirty="0"/>
          </a:p>
        </p:txBody>
      </p:sp>
      <p:sp>
        <p:nvSpPr>
          <p:cNvPr id="3" name="Content Placeholder 2"/>
          <p:cNvSpPr>
            <a:spLocks noGrp="1"/>
          </p:cNvSpPr>
          <p:nvPr>
            <p:ph idx="1"/>
          </p:nvPr>
        </p:nvSpPr>
        <p:spPr/>
        <p:txBody>
          <a:bodyPr/>
          <a:lstStyle/>
          <a:p>
            <a:r>
              <a:rPr lang="en-US" dirty="0" smtClean="0"/>
              <a:t>Machine learning techniques </a:t>
            </a:r>
          </a:p>
          <a:p>
            <a:pPr lvl="1"/>
            <a:r>
              <a:rPr lang="en-US" dirty="0" smtClean="0"/>
              <a:t>Linear Regression</a:t>
            </a:r>
          </a:p>
          <a:p>
            <a:pPr lvl="1"/>
            <a:r>
              <a:rPr lang="en-US" dirty="0" smtClean="0"/>
              <a:t>Least median squared linear regression</a:t>
            </a:r>
          </a:p>
          <a:p>
            <a:pPr lvl="1"/>
            <a:r>
              <a:rPr lang="en-US" dirty="0" err="1" smtClean="0"/>
              <a:t>SVMreg</a:t>
            </a:r>
            <a:endParaRPr lang="en-US" dirty="0" smtClean="0"/>
          </a:p>
          <a:p>
            <a:r>
              <a:rPr lang="en-US" dirty="0" smtClean="0"/>
              <a:t>Use machine learning software like </a:t>
            </a:r>
            <a:r>
              <a:rPr lang="en-US" dirty="0" err="1" smtClean="0"/>
              <a:t>weka</a:t>
            </a:r>
            <a:endParaRPr lang="en-US" dirty="0" smtClean="0"/>
          </a:p>
          <a:p>
            <a:r>
              <a:rPr lang="en-US" dirty="0" smtClean="0"/>
              <a:t>As an example:</a:t>
            </a:r>
          </a:p>
          <a:p>
            <a:pPr lvl="1"/>
            <a:r>
              <a:rPr lang="en-US" dirty="0" smtClean="0"/>
              <a:t>T(N) = -0.036N</a:t>
            </a:r>
            <a:r>
              <a:rPr lang="en-US" baseline="30000" dirty="0" smtClean="0"/>
              <a:t>2</a:t>
            </a:r>
            <a:r>
              <a:rPr lang="en-US" dirty="0" smtClean="0"/>
              <a:t> + 0.009N</a:t>
            </a:r>
            <a:r>
              <a:rPr lang="en-US" baseline="30000" dirty="0" smtClean="0"/>
              <a:t>3</a:t>
            </a:r>
            <a:r>
              <a:rPr lang="en-US" dirty="0" smtClean="0"/>
              <a:t> + 12.47</a:t>
            </a:r>
          </a:p>
          <a:p>
            <a:endParaRPr lang="en-US" dirty="0" smtClean="0"/>
          </a:p>
          <a:p>
            <a:endParaRPr lang="en-US" dirty="0"/>
          </a:p>
        </p:txBody>
      </p:sp>
      <p:sp>
        <p:nvSpPr>
          <p:cNvPr id="6" name="Slide Number Placeholder 5"/>
          <p:cNvSpPr>
            <a:spLocks noGrp="1"/>
          </p:cNvSpPr>
          <p:nvPr>
            <p:ph type="sldNum" sz="quarter" idx="4294967295"/>
          </p:nvPr>
        </p:nvSpPr>
        <p:spPr>
          <a:xfrm>
            <a:off x="7042150" y="6243638"/>
            <a:ext cx="1905000" cy="457200"/>
          </a:xfrm>
          <a:prstGeom prst="rect">
            <a:avLst/>
          </a:prstGeom>
        </p:spPr>
        <p:txBody>
          <a:bodyPr/>
          <a:lstStyle/>
          <a:p>
            <a:pPr>
              <a:defRPr/>
            </a:pPr>
            <a:fld id="{1CA0D3C2-75E4-4466-9669-322CBF7B8E2C}" type="slidenum">
              <a:rPr lang="zh-CN" altLang="en-US" smtClean="0"/>
              <a:pPr>
                <a:defRPr/>
              </a:pPr>
              <a:t>11</a:t>
            </a:fld>
            <a:endParaRPr lang="en-US" altLang="zh-CN"/>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Validation – NAS BT Benchmark</a:t>
            </a:r>
            <a:endParaRPr lang="en-US" sz="4000" dirty="0"/>
          </a:p>
        </p:txBody>
      </p:sp>
      <p:pic>
        <p:nvPicPr>
          <p:cNvPr id="8" name="Content Placeholder 7" descr="bt.png"/>
          <p:cNvPicPr>
            <a:picLocks noGrp="1" noChangeAspect="1"/>
          </p:cNvPicPr>
          <p:nvPr>
            <p:ph sz="half" idx="1"/>
          </p:nvPr>
        </p:nvPicPr>
        <p:blipFill>
          <a:blip r:embed="rId2" cstate="print"/>
          <a:stretch>
            <a:fillRect/>
          </a:stretch>
        </p:blipFill>
        <p:spPr>
          <a:xfrm>
            <a:off x="1667576" y="1981200"/>
            <a:ext cx="5342824" cy="3285530"/>
          </a:xfrm>
        </p:spPr>
      </p:pic>
      <p:sp>
        <p:nvSpPr>
          <p:cNvPr id="4" name="Slide Number Placeholder 3"/>
          <p:cNvSpPr>
            <a:spLocks noGrp="1"/>
          </p:cNvSpPr>
          <p:nvPr>
            <p:ph type="sldNum" sz="quarter" idx="4294967295"/>
          </p:nvPr>
        </p:nvSpPr>
        <p:spPr>
          <a:xfrm>
            <a:off x="7042150" y="6243638"/>
            <a:ext cx="1905000" cy="457200"/>
          </a:xfrm>
          <a:prstGeom prst="rect">
            <a:avLst/>
          </a:prstGeom>
        </p:spPr>
        <p:txBody>
          <a:bodyPr/>
          <a:lstStyle/>
          <a:p>
            <a:pPr>
              <a:defRPr/>
            </a:pPr>
            <a:fld id="{7B8DF50B-2C39-4001-9767-C68D35C4DE0C}" type="slidenum">
              <a:rPr lang="en-US" altLang="zh-CN" smtClean="0"/>
              <a:pPr>
                <a:defRPr/>
              </a:pPr>
              <a:t>12</a:t>
            </a:fld>
            <a:endParaRPr lang="en-US" altLang="zh-CN" dirty="0"/>
          </a:p>
        </p:txBody>
      </p:sp>
      <p:sp>
        <p:nvSpPr>
          <p:cNvPr id="10" name="TextBox 9"/>
          <p:cNvSpPr txBox="1"/>
          <p:nvPr/>
        </p:nvSpPr>
        <p:spPr>
          <a:xfrm>
            <a:off x="1596497" y="5325070"/>
            <a:ext cx="4880503" cy="923330"/>
          </a:xfrm>
          <a:prstGeom prst="rect">
            <a:avLst/>
          </a:prstGeom>
          <a:noFill/>
        </p:spPr>
        <p:txBody>
          <a:bodyPr wrap="none" rtlCol="0">
            <a:spAutoFit/>
          </a:bodyPr>
          <a:lstStyle/>
          <a:p>
            <a:pPr algn="ctr"/>
            <a:r>
              <a:rPr lang="en-US" dirty="0" smtClean="0"/>
              <a:t>NAS BT Benchmark BT.D.1024</a:t>
            </a:r>
          </a:p>
          <a:p>
            <a:pPr algn="ctr"/>
            <a:r>
              <a:rPr lang="en-US" dirty="0" smtClean="0"/>
              <a:t>emulate 64 core Abe, recording 8 target cores</a:t>
            </a:r>
          </a:p>
          <a:p>
            <a:pPr algn="ctr"/>
            <a:r>
              <a:rPr lang="en-US" dirty="0" smtClean="0"/>
              <a:t>replay on Ranger to predict</a:t>
            </a:r>
            <a:endParaRPr lang="en-US" dirty="0"/>
          </a:p>
        </p:txBody>
      </p:sp>
      <p:sp>
        <p:nvSpPr>
          <p:cNvPr id="9" name="TextBox 8"/>
          <p:cNvSpPr txBox="1"/>
          <p:nvPr/>
        </p:nvSpPr>
        <p:spPr>
          <a:xfrm>
            <a:off x="2743200" y="1524000"/>
            <a:ext cx="3505200" cy="381000"/>
          </a:xfrm>
          <a:prstGeom prst="rect">
            <a:avLst/>
          </a:prstGeom>
          <a:noFill/>
        </p:spPr>
        <p:txBody>
          <a:bodyPr wrap="square" rtlCol="0">
            <a:spAutoFit/>
          </a:bodyPr>
          <a:lstStyle/>
          <a:p>
            <a:r>
              <a:rPr lang="en-US" dirty="0" smtClean="0"/>
              <a:t>Use Abe to predict Ranger</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NAMD Prediction</a:t>
            </a:r>
            <a:endParaRPr lang="en-US" dirty="0"/>
          </a:p>
        </p:txBody>
      </p:sp>
      <p:sp>
        <p:nvSpPr>
          <p:cNvPr id="7" name="Slide Number Placeholder 6"/>
          <p:cNvSpPr>
            <a:spLocks noGrp="1"/>
          </p:cNvSpPr>
          <p:nvPr>
            <p:ph type="sldNum" sz="quarter" idx="4294967295"/>
          </p:nvPr>
        </p:nvSpPr>
        <p:spPr>
          <a:xfrm>
            <a:off x="7042150" y="6243638"/>
            <a:ext cx="1905000" cy="457200"/>
          </a:xfrm>
          <a:prstGeom prst="rect">
            <a:avLst/>
          </a:prstGeom>
        </p:spPr>
        <p:txBody>
          <a:bodyPr/>
          <a:lstStyle/>
          <a:p>
            <a:pPr>
              <a:defRPr/>
            </a:pPr>
            <a:fld id="{D90B21B8-D49A-448C-8A6E-8A5EA52126FB}" type="slidenum">
              <a:rPr lang="zh-CN" altLang="en-US" smtClean="0"/>
              <a:pPr>
                <a:defRPr/>
              </a:pPr>
              <a:t>13</a:t>
            </a:fld>
            <a:endParaRPr lang="en-US" altLang="zh-CN"/>
          </a:p>
        </p:txBody>
      </p:sp>
      <p:pic>
        <p:nvPicPr>
          <p:cNvPr id="10" name="Content Placeholder 8" descr="slices.png"/>
          <p:cNvPicPr>
            <a:picLocks noGrp="1" noChangeAspect="1"/>
          </p:cNvPicPr>
          <p:nvPr>
            <p:ph sz="half" idx="4294967295"/>
          </p:nvPr>
        </p:nvPicPr>
        <p:blipFill>
          <a:blip r:embed="rId3" cstate="print"/>
          <a:stretch>
            <a:fillRect/>
          </a:stretch>
        </p:blipFill>
        <p:spPr>
          <a:xfrm>
            <a:off x="1447800" y="1371600"/>
            <a:ext cx="6248400" cy="3842407"/>
          </a:xfrm>
          <a:prstGeom prst="rect">
            <a:avLst/>
          </a:prstGeom>
        </p:spPr>
      </p:pic>
      <p:sp>
        <p:nvSpPr>
          <p:cNvPr id="11" name="TextBox 10"/>
          <p:cNvSpPr txBox="1"/>
          <p:nvPr/>
        </p:nvSpPr>
        <p:spPr>
          <a:xfrm>
            <a:off x="2911804" y="5401270"/>
            <a:ext cx="4022396" cy="923330"/>
          </a:xfrm>
          <a:prstGeom prst="rect">
            <a:avLst/>
          </a:prstGeom>
          <a:noFill/>
        </p:spPr>
        <p:txBody>
          <a:bodyPr wrap="square" rtlCol="0">
            <a:spAutoFit/>
          </a:bodyPr>
          <a:lstStyle/>
          <a:p>
            <a:r>
              <a:rPr lang="en-US" dirty="0" smtClean="0"/>
              <a:t>NAMD STMV 1M-atom benchmark</a:t>
            </a:r>
          </a:p>
          <a:p>
            <a:r>
              <a:rPr lang="en-US" dirty="0" smtClean="0"/>
              <a:t>4096 core prediction</a:t>
            </a:r>
          </a:p>
          <a:p>
            <a:r>
              <a:rPr lang="en-US" dirty="0" smtClean="0"/>
              <a:t>Using 512 core of BG/P</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NAMD Prediction (STMV 4096 core)</a:t>
            </a:r>
            <a:endParaRPr lang="en-US" sz="3600" dirty="0"/>
          </a:p>
        </p:txBody>
      </p:sp>
      <p:pic>
        <p:nvPicPr>
          <p:cNvPr id="6" name="Content Placeholder 5" descr="namd2-native4k.png"/>
          <p:cNvPicPr>
            <a:picLocks noGrp="1" noChangeAspect="1"/>
          </p:cNvPicPr>
          <p:nvPr>
            <p:ph sz="half" idx="1"/>
          </p:nvPr>
        </p:nvPicPr>
        <p:blipFill>
          <a:blip r:embed="rId3" cstate="print"/>
          <a:stretch>
            <a:fillRect/>
          </a:stretch>
        </p:blipFill>
        <p:spPr>
          <a:xfrm>
            <a:off x="101789" y="2743200"/>
            <a:ext cx="4394011" cy="2288239"/>
          </a:xfrm>
        </p:spPr>
      </p:pic>
      <p:pic>
        <p:nvPicPr>
          <p:cNvPr id="7" name="Content Placeholder 6" descr="namd2-prediction4k-2.png"/>
          <p:cNvPicPr>
            <a:picLocks noGrp="1" noChangeAspect="1"/>
          </p:cNvPicPr>
          <p:nvPr>
            <p:ph sz="half" idx="2"/>
          </p:nvPr>
        </p:nvPicPr>
        <p:blipFill>
          <a:blip r:embed="rId4" cstate="print"/>
          <a:stretch>
            <a:fillRect/>
          </a:stretch>
        </p:blipFill>
        <p:spPr>
          <a:xfrm>
            <a:off x="4648200" y="2769663"/>
            <a:ext cx="4343400" cy="2261681"/>
          </a:xfrm>
        </p:spPr>
      </p:pic>
      <p:sp>
        <p:nvSpPr>
          <p:cNvPr id="5" name="Slide Number Placeholder 4"/>
          <p:cNvSpPr>
            <a:spLocks noGrp="1"/>
          </p:cNvSpPr>
          <p:nvPr>
            <p:ph type="sldNum" sz="quarter" idx="4294967295"/>
          </p:nvPr>
        </p:nvSpPr>
        <p:spPr>
          <a:xfrm>
            <a:off x="7042150" y="6243638"/>
            <a:ext cx="1905000" cy="457200"/>
          </a:xfrm>
          <a:prstGeom prst="rect">
            <a:avLst/>
          </a:prstGeom>
        </p:spPr>
        <p:txBody>
          <a:bodyPr/>
          <a:lstStyle/>
          <a:p>
            <a:pPr>
              <a:defRPr/>
            </a:pPr>
            <a:fld id="{DA63A904-FFE9-4560-A05D-A7050FC7AF09}" type="slidenum">
              <a:rPr lang="en-US" altLang="zh-CN" smtClean="0"/>
              <a:pPr>
                <a:defRPr/>
              </a:pPr>
              <a:t>14</a:t>
            </a:fld>
            <a:endParaRPr lang="en-US" altLang="zh-CN"/>
          </a:p>
        </p:txBody>
      </p:sp>
      <p:sp>
        <p:nvSpPr>
          <p:cNvPr id="8" name="TextBox 7"/>
          <p:cNvSpPr txBox="1"/>
          <p:nvPr/>
        </p:nvSpPr>
        <p:spPr>
          <a:xfrm>
            <a:off x="2133600" y="5562600"/>
            <a:ext cx="838200" cy="369332"/>
          </a:xfrm>
          <a:prstGeom prst="rect">
            <a:avLst/>
          </a:prstGeom>
          <a:noFill/>
        </p:spPr>
        <p:txBody>
          <a:bodyPr wrap="square" rtlCol="0">
            <a:spAutoFit/>
          </a:bodyPr>
          <a:lstStyle/>
          <a:p>
            <a:r>
              <a:rPr lang="en-US" dirty="0" smtClean="0"/>
              <a:t>Native</a:t>
            </a:r>
            <a:endParaRPr lang="en-US" dirty="0"/>
          </a:p>
        </p:txBody>
      </p:sp>
      <p:sp>
        <p:nvSpPr>
          <p:cNvPr id="9" name="TextBox 8"/>
          <p:cNvSpPr txBox="1"/>
          <p:nvPr/>
        </p:nvSpPr>
        <p:spPr>
          <a:xfrm>
            <a:off x="6019800" y="5574268"/>
            <a:ext cx="1295400" cy="369332"/>
          </a:xfrm>
          <a:prstGeom prst="rect">
            <a:avLst/>
          </a:prstGeom>
          <a:noFill/>
        </p:spPr>
        <p:txBody>
          <a:bodyPr wrap="square" rtlCol="0">
            <a:spAutoFit/>
          </a:bodyPr>
          <a:lstStyle/>
          <a:p>
            <a:r>
              <a:rPr lang="en-US" dirty="0" smtClean="0"/>
              <a:t>Prediction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Blue Waters</a:t>
            </a:r>
            <a:endParaRPr lang="en-US" dirty="0"/>
          </a:p>
        </p:txBody>
      </p:sp>
      <p:sp>
        <p:nvSpPr>
          <p:cNvPr id="3" name="Text Placeholder 2"/>
          <p:cNvSpPr>
            <a:spLocks noGrp="1"/>
          </p:cNvSpPr>
          <p:nvPr>
            <p:ph type="body" sz="quarter" idx="10"/>
          </p:nvPr>
        </p:nvSpPr>
        <p:spPr>
          <a:xfrm>
            <a:off x="381000" y="1411552"/>
            <a:ext cx="8382000" cy="5190139"/>
          </a:xfrm>
        </p:spPr>
        <p:txBody>
          <a:bodyPr/>
          <a:lstStyle/>
          <a:p>
            <a:r>
              <a:rPr lang="en-US" dirty="0" smtClean="0"/>
              <a:t>Will be here soon</a:t>
            </a:r>
          </a:p>
          <a:p>
            <a:r>
              <a:rPr lang="en-US" dirty="0" smtClean="0"/>
              <a:t>More than 300K POWER7 Cores</a:t>
            </a:r>
          </a:p>
          <a:p>
            <a:r>
              <a:rPr lang="en-US" dirty="0" smtClean="0"/>
              <a:t>PERCS Network</a:t>
            </a:r>
          </a:p>
          <a:p>
            <a:pPr lvl="1"/>
            <a:r>
              <a:rPr lang="en-US" dirty="0" smtClean="0"/>
              <a:t>Unique network not similar to any other!</a:t>
            </a:r>
          </a:p>
          <a:p>
            <a:pPr lvl="1"/>
            <a:r>
              <a:rPr lang="en-US" dirty="0" smtClean="0"/>
              <a:t>No theory or legacy for it</a:t>
            </a:r>
          </a:p>
          <a:p>
            <a:pPr lvl="1"/>
            <a:r>
              <a:rPr lang="en-US" dirty="0" smtClean="0"/>
              <a:t>Applications and runtimes tuned for other networks</a:t>
            </a:r>
          </a:p>
          <a:p>
            <a:r>
              <a:rPr lang="en-US" dirty="0" smtClean="0"/>
              <a:t>NSF Acceptance: Sustained </a:t>
            </a:r>
            <a:r>
              <a:rPr lang="en-US" dirty="0" err="1" smtClean="0"/>
              <a:t>petaFLOPs</a:t>
            </a:r>
            <a:r>
              <a:rPr lang="en-US" dirty="0" smtClean="0"/>
              <a:t> for real applications </a:t>
            </a:r>
          </a:p>
          <a:p>
            <a:pPr lvl="1"/>
            <a:r>
              <a:rPr lang="en-US" dirty="0" smtClean="0"/>
              <a:t>Tuning applications typically takes months to years after machines become online</a:t>
            </a:r>
            <a:endParaRPr lang="en-US" dirty="0"/>
          </a:p>
        </p:txBody>
      </p:sp>
    </p:spTree>
    <p:extLst>
      <p:ext uri="{BB962C8B-B14F-4D97-AF65-F5344CB8AC3E}">
        <p14:creationId xmlns:p14="http://schemas.microsoft.com/office/powerpoint/2010/main" val="2878692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PERCS Network</a:t>
            </a:r>
            <a:endParaRPr lang="en-US" dirty="0"/>
          </a:p>
        </p:txBody>
      </p:sp>
      <p:sp>
        <p:nvSpPr>
          <p:cNvPr id="3" name="Text Placeholder 2"/>
          <p:cNvSpPr>
            <a:spLocks noGrp="1"/>
          </p:cNvSpPr>
          <p:nvPr>
            <p:ph type="body" sz="quarter" idx="10"/>
          </p:nvPr>
        </p:nvSpPr>
        <p:spPr>
          <a:xfrm>
            <a:off x="381000" y="1411552"/>
            <a:ext cx="8382000" cy="1977977"/>
          </a:xfrm>
        </p:spPr>
        <p:txBody>
          <a:bodyPr/>
          <a:lstStyle/>
          <a:p>
            <a:r>
              <a:rPr lang="en-US" dirty="0" smtClean="0"/>
              <a:t>Two-level fully-connected</a:t>
            </a:r>
          </a:p>
          <a:p>
            <a:r>
              <a:rPr lang="en-US" dirty="0" err="1" smtClean="0"/>
              <a:t>Supernodes</a:t>
            </a:r>
            <a:r>
              <a:rPr lang="en-US" dirty="0" smtClean="0"/>
              <a:t> with 32 nodes</a:t>
            </a:r>
          </a:p>
          <a:p>
            <a:r>
              <a:rPr lang="en-US" dirty="0"/>
              <a:t>24 GB/s </a:t>
            </a:r>
            <a:r>
              <a:rPr lang="en-US" dirty="0" err="1"/>
              <a:t>LLocal</a:t>
            </a:r>
            <a:r>
              <a:rPr lang="en-US" dirty="0"/>
              <a:t> (LL) </a:t>
            </a:r>
            <a:r>
              <a:rPr lang="en-US" dirty="0" smtClean="0"/>
              <a:t>link, </a:t>
            </a:r>
            <a:r>
              <a:rPr lang="en-US" dirty="0"/>
              <a:t>5 GB/s </a:t>
            </a:r>
            <a:r>
              <a:rPr lang="en-US" dirty="0" err="1"/>
              <a:t>LRemote</a:t>
            </a:r>
            <a:r>
              <a:rPr lang="en-US" dirty="0"/>
              <a:t> (LR) </a:t>
            </a:r>
            <a:r>
              <a:rPr lang="en-US" dirty="0" smtClean="0"/>
              <a:t>link, </a:t>
            </a:r>
            <a:r>
              <a:rPr lang="en-US" dirty="0"/>
              <a:t>10 GB/s D </a:t>
            </a:r>
            <a:r>
              <a:rPr lang="en-US" dirty="0" smtClean="0"/>
              <a:t>link, </a:t>
            </a:r>
            <a:r>
              <a:rPr lang="en-US" dirty="0"/>
              <a:t>192 GB/</a:t>
            </a:r>
            <a:r>
              <a:rPr lang="en-US" dirty="0" smtClean="0"/>
              <a:t>s to IBM HUB Chip</a:t>
            </a:r>
            <a:endParaRPr lang="en-US" dirty="0"/>
          </a:p>
        </p:txBody>
      </p:sp>
      <p:pic>
        <p:nvPicPr>
          <p:cNvPr id="5" name="Picture 4" descr="BWgraph.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043" y="3657600"/>
            <a:ext cx="4571757" cy="3048000"/>
          </a:xfrm>
          <a:prstGeom prst="rect">
            <a:avLst/>
          </a:prstGeom>
        </p:spPr>
      </p:pic>
      <p:pic>
        <p:nvPicPr>
          <p:cNvPr id="6" name="Picture 5" descr="fig_hubchi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733800"/>
            <a:ext cx="3213100" cy="2823385"/>
          </a:xfrm>
          <a:prstGeom prst="rect">
            <a:avLst/>
          </a:prstGeom>
        </p:spPr>
      </p:pic>
    </p:spTree>
    <p:extLst>
      <p:ext uri="{BB962C8B-B14F-4D97-AF65-F5344CB8AC3E}">
        <p14:creationId xmlns:p14="http://schemas.microsoft.com/office/powerpoint/2010/main" val="14175771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err="1" smtClean="0"/>
              <a:t>BigSim</a:t>
            </a:r>
            <a:r>
              <a:rPr lang="en-US" dirty="0" smtClean="0"/>
              <a:t> for Blue Waters</a:t>
            </a:r>
            <a:endParaRPr lang="en-US" dirty="0"/>
          </a:p>
        </p:txBody>
      </p:sp>
      <p:sp>
        <p:nvSpPr>
          <p:cNvPr id="3" name="Text Placeholder 2"/>
          <p:cNvSpPr>
            <a:spLocks noGrp="1"/>
          </p:cNvSpPr>
          <p:nvPr>
            <p:ph type="body" sz="quarter" idx="10"/>
          </p:nvPr>
        </p:nvSpPr>
        <p:spPr>
          <a:xfrm>
            <a:off x="381000" y="1335352"/>
            <a:ext cx="8382000" cy="5294048"/>
          </a:xfrm>
        </p:spPr>
        <p:txBody>
          <a:bodyPr/>
          <a:lstStyle/>
          <a:p>
            <a:r>
              <a:rPr lang="en-US" dirty="0" smtClean="0"/>
              <a:t>Detailed packet level network model developed for Blue Waters</a:t>
            </a:r>
          </a:p>
          <a:p>
            <a:r>
              <a:rPr lang="en-US" dirty="0" smtClean="0"/>
              <a:t>Validated against MERCURY and IH-Drawer</a:t>
            </a:r>
          </a:p>
          <a:p>
            <a:pPr lvl="1"/>
            <a:r>
              <a:rPr lang="en-US" dirty="0" smtClean="0"/>
              <a:t>Ping Pong within 1.1% of MERCURY</a:t>
            </a:r>
          </a:p>
          <a:p>
            <a:pPr lvl="1"/>
            <a:r>
              <a:rPr lang="en-US" dirty="0" err="1" smtClean="0"/>
              <a:t>Alltoall</a:t>
            </a:r>
            <a:r>
              <a:rPr lang="en-US" dirty="0" smtClean="0"/>
              <a:t> within 10% of drawer</a:t>
            </a:r>
          </a:p>
          <a:p>
            <a:r>
              <a:rPr lang="en-US" dirty="0" smtClean="0"/>
              <a:t>Optimizations for that scale</a:t>
            </a:r>
          </a:p>
          <a:p>
            <a:r>
              <a:rPr lang="en-US" dirty="0" smtClean="0"/>
              <a:t>Different outputs (link statistics, projections…)</a:t>
            </a:r>
          </a:p>
          <a:p>
            <a:r>
              <a:rPr lang="en-US" dirty="0" smtClean="0"/>
              <a:t>Some example studies</a:t>
            </a:r>
            <a:r>
              <a:rPr lang="en-US" dirty="0" smtClean="0"/>
              <a:t>: </a:t>
            </a:r>
            <a:r>
              <a:rPr lang="en-US" sz="2200" dirty="0" smtClean="0"/>
              <a:t>(E. </a:t>
            </a:r>
            <a:r>
              <a:rPr lang="en-US" sz="2200" dirty="0" err="1" smtClean="0"/>
              <a:t>Totoni</a:t>
            </a:r>
            <a:r>
              <a:rPr lang="en-US" sz="2200" dirty="0" smtClean="0"/>
              <a:t> et al., submitted to SC11)</a:t>
            </a:r>
            <a:endParaRPr lang="en-US" sz="2200" dirty="0" smtClean="0"/>
          </a:p>
          <a:p>
            <a:pPr lvl="1"/>
            <a:r>
              <a:rPr lang="en-US" dirty="0" smtClean="0"/>
              <a:t>Topology-aware mapping</a:t>
            </a:r>
          </a:p>
          <a:p>
            <a:pPr lvl="1"/>
            <a:r>
              <a:rPr lang="en-US" dirty="0" smtClean="0"/>
              <a:t>System noise</a:t>
            </a:r>
          </a:p>
          <a:p>
            <a:pPr lvl="1"/>
            <a:r>
              <a:rPr lang="en-US" dirty="0" smtClean="0"/>
              <a:t>Collective optimization</a:t>
            </a:r>
            <a:endParaRPr lang="en-US" dirty="0"/>
          </a:p>
        </p:txBody>
      </p:sp>
    </p:spTree>
    <p:extLst>
      <p:ext uri="{BB962C8B-B14F-4D97-AF65-F5344CB8AC3E}">
        <p14:creationId xmlns:p14="http://schemas.microsoft.com/office/powerpoint/2010/main" val="33647393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Topology-Aware Mapping</a:t>
            </a:r>
            <a:endParaRPr lang="en-US" dirty="0"/>
          </a:p>
        </p:txBody>
      </p:sp>
      <p:sp>
        <p:nvSpPr>
          <p:cNvPr id="3" name="Text Placeholder 2"/>
          <p:cNvSpPr>
            <a:spLocks noGrp="1"/>
          </p:cNvSpPr>
          <p:nvPr>
            <p:ph type="body" sz="quarter" idx="10"/>
          </p:nvPr>
        </p:nvSpPr>
        <p:spPr>
          <a:xfrm>
            <a:off x="381000" y="1369108"/>
            <a:ext cx="8382000" cy="993092"/>
          </a:xfrm>
        </p:spPr>
        <p:txBody>
          <a:bodyPr/>
          <a:lstStyle/>
          <a:p>
            <a:r>
              <a:rPr lang="en-US" dirty="0" smtClean="0"/>
              <a:t>Apply different mappings in simulation</a:t>
            </a:r>
          </a:p>
          <a:p>
            <a:r>
              <a:rPr lang="en-US" dirty="0" smtClean="0"/>
              <a:t>Evaluate using output tools (Link Utilization…)</a:t>
            </a:r>
          </a:p>
        </p:txBody>
      </p:sp>
      <p:pic>
        <p:nvPicPr>
          <p:cNvPr id="5" name="Picture 4" descr="mapping.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868" y="2590800"/>
            <a:ext cx="7281932" cy="3962400"/>
          </a:xfrm>
          <a:prstGeom prst="rect">
            <a:avLst/>
          </a:prstGeom>
          <a:solidFill>
            <a:schemeClr val="tx1"/>
          </a:solidFill>
        </p:spPr>
      </p:pic>
    </p:spTree>
    <p:extLst>
      <p:ext uri="{BB962C8B-B14F-4D97-AF65-F5344CB8AC3E}">
        <p14:creationId xmlns:p14="http://schemas.microsoft.com/office/powerpoint/2010/main" val="5092606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Topology-Aware Mapping</a:t>
            </a:r>
            <a:endParaRPr lang="en-US" dirty="0"/>
          </a:p>
        </p:txBody>
      </p:sp>
      <p:sp>
        <p:nvSpPr>
          <p:cNvPr id="3" name="Text Placeholder 2"/>
          <p:cNvSpPr>
            <a:spLocks noGrp="1"/>
          </p:cNvSpPr>
          <p:nvPr>
            <p:ph type="body" sz="quarter" idx="10"/>
          </p:nvPr>
        </p:nvSpPr>
        <p:spPr>
          <a:xfrm>
            <a:off x="381000" y="1295400"/>
            <a:ext cx="8382000" cy="3423501"/>
          </a:xfrm>
        </p:spPr>
        <p:txBody>
          <a:bodyPr/>
          <a:lstStyle/>
          <a:p>
            <a:r>
              <a:rPr lang="en-US" dirty="0" smtClean="0"/>
              <a:t>Example: Mapping of 3D stencil</a:t>
            </a:r>
          </a:p>
          <a:p>
            <a:pPr lvl="1"/>
            <a:r>
              <a:rPr lang="en-US" dirty="0" smtClean="0"/>
              <a:t>Default mapping: rank ordered mapping of MPI tasks to cores of nodes</a:t>
            </a:r>
          </a:p>
          <a:p>
            <a:pPr lvl="1"/>
            <a:r>
              <a:rPr lang="en-US" dirty="0" smtClean="0"/>
              <a:t>Drawer mapping: 3D cuboids on nodes and drawers</a:t>
            </a:r>
          </a:p>
          <a:p>
            <a:pPr lvl="1"/>
            <a:r>
              <a:rPr lang="en-US" dirty="0" err="1" smtClean="0"/>
              <a:t>Supernode</a:t>
            </a:r>
            <a:r>
              <a:rPr lang="en-US" dirty="0" smtClean="0"/>
              <a:t> mapping: 3D cuboids on </a:t>
            </a:r>
            <a:r>
              <a:rPr lang="en-US" dirty="0" err="1" smtClean="0"/>
              <a:t>supernodes</a:t>
            </a:r>
            <a:r>
              <a:rPr lang="en-US" dirty="0" smtClean="0"/>
              <a:t> also; 80% communication decrease, 20% overall time</a:t>
            </a:r>
            <a:endParaRPr lang="en-US" dirty="0"/>
          </a:p>
        </p:txBody>
      </p:sp>
      <p:pic>
        <p:nvPicPr>
          <p:cNvPr id="4" name="Picture 3" descr="time.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572000"/>
            <a:ext cx="5105400" cy="2130778"/>
          </a:xfrm>
          <a:prstGeom prst="rect">
            <a:avLst/>
          </a:prstGeom>
          <a:solidFill>
            <a:schemeClr val="tx1"/>
          </a:solidFill>
        </p:spPr>
      </p:pic>
    </p:spTree>
    <p:extLst>
      <p:ext uri="{BB962C8B-B14F-4D97-AF65-F5344CB8AC3E}">
        <p14:creationId xmlns:p14="http://schemas.microsoft.com/office/powerpoint/2010/main" val="25161850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BigSim</a:t>
            </a:r>
            <a:endParaRPr lang="en-US" dirty="0"/>
          </a:p>
        </p:txBody>
      </p:sp>
      <p:sp>
        <p:nvSpPr>
          <p:cNvPr id="3" name="Content Placeholder 2"/>
          <p:cNvSpPr>
            <a:spLocks noGrp="1"/>
          </p:cNvSpPr>
          <p:nvPr>
            <p:ph idx="1"/>
          </p:nvPr>
        </p:nvSpPr>
        <p:spPr>
          <a:xfrm>
            <a:off x="381000" y="1412875"/>
            <a:ext cx="8382000" cy="2412968"/>
          </a:xfrm>
        </p:spPr>
        <p:txBody>
          <a:bodyPr/>
          <a:lstStyle/>
          <a:p>
            <a:r>
              <a:rPr lang="en-US" dirty="0" smtClean="0"/>
              <a:t>A function level simulator for parallel applications on </a:t>
            </a:r>
            <a:r>
              <a:rPr lang="en-US" dirty="0" err="1" smtClean="0"/>
              <a:t>peta</a:t>
            </a:r>
            <a:r>
              <a:rPr lang="en-US" dirty="0" smtClean="0"/>
              <a:t>-scale machine</a:t>
            </a:r>
          </a:p>
          <a:p>
            <a:r>
              <a:rPr lang="en-US" dirty="0" smtClean="0"/>
              <a:t>An emulator runs applications at full scale</a:t>
            </a:r>
          </a:p>
          <a:p>
            <a:r>
              <a:rPr lang="en-US" dirty="0" smtClean="0"/>
              <a:t>A simulator predicts performance by simulating message passing</a:t>
            </a:r>
            <a:endParaRPr lang="en-US" dirty="0"/>
          </a:p>
        </p:txBody>
      </p:sp>
      <p:sp>
        <p:nvSpPr>
          <p:cNvPr id="6" name="Slide Number Placeholder 5"/>
          <p:cNvSpPr>
            <a:spLocks noGrp="1"/>
          </p:cNvSpPr>
          <p:nvPr>
            <p:ph type="sldNum" sz="quarter" idx="4294967295"/>
          </p:nvPr>
        </p:nvSpPr>
        <p:spPr>
          <a:xfrm>
            <a:off x="7042150" y="6243638"/>
            <a:ext cx="1905000" cy="457200"/>
          </a:xfrm>
          <a:prstGeom prst="rect">
            <a:avLst/>
          </a:prstGeom>
        </p:spPr>
        <p:txBody>
          <a:bodyPr/>
          <a:lstStyle/>
          <a:p>
            <a:pPr>
              <a:defRPr/>
            </a:pPr>
            <a:fld id="{1CA0D3C2-75E4-4466-9669-322CBF7B8E2C}" type="slidenum">
              <a:rPr lang="zh-CN" altLang="en-US" smtClean="0"/>
              <a:pPr>
                <a:defRPr/>
              </a:pPr>
              <a:t>2</a:t>
            </a:fld>
            <a:endParaRPr lang="en-US" altLang="zh-CN"/>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System Noise</a:t>
            </a:r>
            <a:endParaRPr lang="en-US" dirty="0"/>
          </a:p>
        </p:txBody>
      </p:sp>
      <p:sp>
        <p:nvSpPr>
          <p:cNvPr id="3" name="Text Placeholder 2"/>
          <p:cNvSpPr>
            <a:spLocks noGrp="1"/>
          </p:cNvSpPr>
          <p:nvPr>
            <p:ph type="body" sz="quarter" idx="10"/>
          </p:nvPr>
        </p:nvSpPr>
        <p:spPr>
          <a:xfrm>
            <a:off x="381000" y="1411552"/>
            <a:ext cx="8382000" cy="4267835"/>
          </a:xfrm>
        </p:spPr>
        <p:txBody>
          <a:bodyPr/>
          <a:lstStyle/>
          <a:p>
            <a:r>
              <a:rPr lang="en-US" dirty="0" err="1" smtClean="0"/>
              <a:t>BigSim’s</a:t>
            </a:r>
            <a:r>
              <a:rPr lang="en-US" dirty="0" smtClean="0"/>
              <a:t> noise injection support</a:t>
            </a:r>
          </a:p>
          <a:p>
            <a:pPr lvl="1"/>
            <a:r>
              <a:rPr lang="en-US" dirty="0" smtClean="0"/>
              <a:t>Captured noise of a node with the same architecture</a:t>
            </a:r>
          </a:p>
          <a:p>
            <a:pPr lvl="2"/>
            <a:r>
              <a:rPr lang="en-US" dirty="0" smtClean="0"/>
              <a:t>Replicate on all the target machines nodes with random offsets (not synchronized)</a:t>
            </a:r>
          </a:p>
          <a:p>
            <a:pPr lvl="1"/>
            <a:r>
              <a:rPr lang="en-US" dirty="0" smtClean="0"/>
              <a:t>Artificial periodic noise patterns for each core of a node</a:t>
            </a:r>
          </a:p>
          <a:p>
            <a:pPr lvl="2"/>
            <a:r>
              <a:rPr lang="en-US" dirty="0" smtClean="0"/>
              <a:t>With periodicity, amplitude and offset (phase)</a:t>
            </a:r>
          </a:p>
          <a:p>
            <a:pPr lvl="2"/>
            <a:r>
              <a:rPr lang="en-US" dirty="0" smtClean="0"/>
              <a:t>Replicate on all nodes with random offsets</a:t>
            </a:r>
          </a:p>
          <a:p>
            <a:r>
              <a:rPr lang="en-US" dirty="0" smtClean="0"/>
              <a:t>Increases length of computations appropriately</a:t>
            </a:r>
          </a:p>
        </p:txBody>
      </p:sp>
    </p:spTree>
    <p:extLst>
      <p:ext uri="{BB962C8B-B14F-4D97-AF65-F5344CB8AC3E}">
        <p14:creationId xmlns:p14="http://schemas.microsoft.com/office/powerpoint/2010/main" val="6564235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Noise Studies</a:t>
            </a:r>
            <a:endParaRPr lang="en-US" dirty="0"/>
          </a:p>
        </p:txBody>
      </p:sp>
      <p:sp>
        <p:nvSpPr>
          <p:cNvPr id="3" name="Text Placeholder 2"/>
          <p:cNvSpPr>
            <a:spLocks noGrp="1"/>
          </p:cNvSpPr>
          <p:nvPr>
            <p:ph type="body" sz="quarter" idx="10"/>
          </p:nvPr>
        </p:nvSpPr>
        <p:spPr>
          <a:xfrm>
            <a:off x="381000" y="1411552"/>
            <a:ext cx="8382000" cy="3719992"/>
          </a:xfrm>
        </p:spPr>
        <p:txBody>
          <a:bodyPr/>
          <a:lstStyle/>
          <a:p>
            <a:r>
              <a:rPr lang="en-US" dirty="0" smtClean="0"/>
              <a:t>Applications:</a:t>
            </a:r>
          </a:p>
          <a:p>
            <a:pPr lvl="1"/>
            <a:r>
              <a:rPr lang="en-US" dirty="0" smtClean="0"/>
              <a:t>NAMD: 10 Million atom system on 256K cores</a:t>
            </a:r>
          </a:p>
          <a:p>
            <a:pPr lvl="1"/>
            <a:r>
              <a:rPr lang="en-US" dirty="0" smtClean="0"/>
              <a:t>MILC: su3_rmd on 4K cores</a:t>
            </a:r>
          </a:p>
          <a:p>
            <a:pPr lvl="1"/>
            <a:r>
              <a:rPr lang="en-US" dirty="0" smtClean="0"/>
              <a:t>K-Neighbor with </a:t>
            </a:r>
            <a:r>
              <a:rPr lang="en-US" dirty="0" err="1" smtClean="0"/>
              <a:t>Allreduce</a:t>
            </a:r>
            <a:r>
              <a:rPr lang="en-US" dirty="0" smtClean="0"/>
              <a:t> 1 </a:t>
            </a:r>
            <a:r>
              <a:rPr lang="en-US" dirty="0" err="1" smtClean="0"/>
              <a:t>ms</a:t>
            </a:r>
            <a:r>
              <a:rPr lang="en-US" dirty="0" smtClean="0"/>
              <a:t> sequential computation, 2.4 </a:t>
            </a:r>
            <a:r>
              <a:rPr lang="en-US" dirty="0" err="1" smtClean="0"/>
              <a:t>ms</a:t>
            </a:r>
            <a:r>
              <a:rPr lang="en-US" dirty="0" smtClean="0"/>
              <a:t> total iteration time</a:t>
            </a:r>
          </a:p>
          <a:p>
            <a:pPr lvl="1"/>
            <a:r>
              <a:rPr lang="en-US" dirty="0" smtClean="0"/>
              <a:t>K-Neighbor without </a:t>
            </a:r>
            <a:r>
              <a:rPr lang="en-US" dirty="0" err="1" smtClean="0"/>
              <a:t>Allreduce</a:t>
            </a:r>
            <a:endParaRPr lang="en-US" dirty="0"/>
          </a:p>
          <a:p>
            <a:r>
              <a:rPr lang="en-US" dirty="0" smtClean="0"/>
              <a:t>Inspecting with different noise frequencies and amplitudes</a:t>
            </a:r>
            <a:endParaRPr lang="en-US" dirty="0"/>
          </a:p>
        </p:txBody>
      </p:sp>
    </p:spTree>
    <p:extLst>
      <p:ext uri="{BB962C8B-B14F-4D97-AF65-F5344CB8AC3E}">
        <p14:creationId xmlns:p14="http://schemas.microsoft.com/office/powerpoint/2010/main" val="14160999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Noise Studies</a:t>
            </a:r>
            <a:endParaRPr lang="en-US" dirty="0"/>
          </a:p>
        </p:txBody>
      </p:sp>
      <p:sp>
        <p:nvSpPr>
          <p:cNvPr id="3" name="Text Placeholder 2"/>
          <p:cNvSpPr>
            <a:spLocks noGrp="1"/>
          </p:cNvSpPr>
          <p:nvPr>
            <p:ph type="body" sz="quarter" idx="10"/>
          </p:nvPr>
        </p:nvSpPr>
        <p:spPr>
          <a:xfrm>
            <a:off x="381000" y="1411552"/>
            <a:ext cx="8382000" cy="1879489"/>
          </a:xfrm>
        </p:spPr>
        <p:txBody>
          <a:bodyPr/>
          <a:lstStyle/>
          <a:p>
            <a:r>
              <a:rPr lang="en-US" dirty="0" smtClean="0"/>
              <a:t>NAMD is tolerant, but jumps around certain frequencies</a:t>
            </a:r>
          </a:p>
          <a:p>
            <a:r>
              <a:rPr lang="en-US" dirty="0" smtClean="0"/>
              <a:t>MILC is sensitive even in small jobs (4K cores), almost as much affected as large jobs</a:t>
            </a:r>
            <a:endParaRPr lang="en-US" dirty="0"/>
          </a:p>
        </p:txBody>
      </p:sp>
      <p:pic>
        <p:nvPicPr>
          <p:cNvPr id="4" name="Picture 3" descr="freq_inc.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46" y="3429000"/>
            <a:ext cx="4469054" cy="3124200"/>
          </a:xfrm>
          <a:prstGeom prst="rect">
            <a:avLst/>
          </a:prstGeom>
          <a:solidFill>
            <a:schemeClr val="tx1"/>
          </a:solidFill>
        </p:spPr>
      </p:pic>
      <p:pic>
        <p:nvPicPr>
          <p:cNvPr id="5" name="Picture 4" descr="amp_inc.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429000"/>
            <a:ext cx="4469054" cy="3124200"/>
          </a:xfrm>
          <a:prstGeom prst="rect">
            <a:avLst/>
          </a:prstGeom>
          <a:solidFill>
            <a:schemeClr val="tx1"/>
          </a:solidFill>
        </p:spPr>
      </p:pic>
    </p:spTree>
    <p:extLst>
      <p:ext uri="{BB962C8B-B14F-4D97-AF65-F5344CB8AC3E}">
        <p14:creationId xmlns:p14="http://schemas.microsoft.com/office/powerpoint/2010/main" val="27675172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Noise Studies</a:t>
            </a:r>
            <a:endParaRPr lang="en-US" dirty="0"/>
          </a:p>
        </p:txBody>
      </p:sp>
      <p:sp>
        <p:nvSpPr>
          <p:cNvPr id="3" name="Text Placeholder 2"/>
          <p:cNvSpPr>
            <a:spLocks noGrp="1"/>
          </p:cNvSpPr>
          <p:nvPr>
            <p:ph type="body" sz="quarter" idx="10"/>
          </p:nvPr>
        </p:nvSpPr>
        <p:spPr>
          <a:xfrm>
            <a:off x="381000" y="1411552"/>
            <a:ext cx="8382000" cy="2993640"/>
          </a:xfrm>
        </p:spPr>
        <p:txBody>
          <a:bodyPr/>
          <a:lstStyle/>
          <a:p>
            <a:r>
              <a:rPr lang="en-US" dirty="0" smtClean="0"/>
              <a:t>Simple models are not enough</a:t>
            </a:r>
          </a:p>
          <a:p>
            <a:r>
              <a:rPr lang="en-US" dirty="0" smtClean="0"/>
              <a:t>In high frequencies there is chance that small MPI calls for collectives get affected</a:t>
            </a:r>
          </a:p>
          <a:p>
            <a:pPr lvl="1"/>
            <a:r>
              <a:rPr lang="en-US" dirty="0" smtClean="0"/>
              <a:t>Delaying execution significantly</a:t>
            </a:r>
          </a:p>
          <a:p>
            <a:r>
              <a:rPr lang="en-US" dirty="0" smtClean="0"/>
              <a:t>Combining noise patterns:</a:t>
            </a:r>
          </a:p>
          <a:p>
            <a:endParaRPr lang="en-US" dirty="0" smtClean="0"/>
          </a:p>
        </p:txBody>
      </p:sp>
      <p:pic>
        <p:nvPicPr>
          <p:cNvPr id="4" name="Picture 3" descr="combined.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430" y="4038600"/>
            <a:ext cx="5722570" cy="2667000"/>
          </a:xfrm>
          <a:prstGeom prst="rect">
            <a:avLst/>
          </a:prstGeom>
          <a:solidFill>
            <a:schemeClr val="tx1"/>
          </a:solidFill>
        </p:spPr>
      </p:pic>
    </p:spTree>
    <p:extLst>
      <p:ext uri="{BB962C8B-B14F-4D97-AF65-F5344CB8AC3E}">
        <p14:creationId xmlns:p14="http://schemas.microsoft.com/office/powerpoint/2010/main" val="39534152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err="1" smtClean="0"/>
              <a:t>MPI_Alltoall</a:t>
            </a:r>
            <a:r>
              <a:rPr lang="en-US" dirty="0" smtClean="0"/>
              <a:t> Optimization</a:t>
            </a:r>
            <a:endParaRPr lang="en-US" dirty="0"/>
          </a:p>
        </p:txBody>
      </p:sp>
      <p:sp>
        <p:nvSpPr>
          <p:cNvPr id="3" name="Text Placeholder 2"/>
          <p:cNvSpPr>
            <a:spLocks noGrp="1"/>
          </p:cNvSpPr>
          <p:nvPr>
            <p:ph type="body" sz="quarter" idx="10"/>
          </p:nvPr>
        </p:nvSpPr>
        <p:spPr>
          <a:xfrm>
            <a:off x="381000" y="1411552"/>
            <a:ext cx="8382000" cy="2327816"/>
          </a:xfrm>
        </p:spPr>
        <p:txBody>
          <a:bodyPr/>
          <a:lstStyle/>
          <a:p>
            <a:r>
              <a:rPr lang="en-US" dirty="0" smtClean="0"/>
              <a:t>Optimized </a:t>
            </a:r>
            <a:r>
              <a:rPr lang="en-US" dirty="0" err="1" smtClean="0"/>
              <a:t>Alltoall</a:t>
            </a:r>
            <a:r>
              <a:rPr lang="en-US" dirty="0" smtClean="0"/>
              <a:t> for large messages in SN</a:t>
            </a:r>
          </a:p>
          <a:p>
            <a:r>
              <a:rPr lang="en-US" dirty="0" err="1" smtClean="0"/>
              <a:t>BigSim’s</a:t>
            </a:r>
            <a:r>
              <a:rPr lang="en-US" dirty="0" smtClean="0"/>
              <a:t> link utilization output gives the idea:</a:t>
            </a:r>
          </a:p>
          <a:p>
            <a:pPr lvl="1"/>
            <a:r>
              <a:rPr lang="en-US" dirty="0" smtClean="0"/>
              <a:t>Outgoing links of a node are not used effectively at all times during </a:t>
            </a:r>
            <a:r>
              <a:rPr lang="en-US" dirty="0" err="1" smtClean="0"/>
              <a:t>Alltoall</a:t>
            </a:r>
            <a:endParaRPr lang="en-US" dirty="0" smtClean="0"/>
          </a:p>
          <a:p>
            <a:pPr lvl="1"/>
            <a:r>
              <a:rPr lang="en-US" dirty="0" smtClean="0"/>
              <a:t>Shifted usage of different links</a:t>
            </a:r>
            <a:endParaRPr lang="en-US" dirty="0"/>
          </a:p>
        </p:txBody>
      </p:sp>
      <p:pic>
        <p:nvPicPr>
          <p:cNvPr id="4" name="Picture 3" descr="a2alinkbase.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3810000"/>
            <a:ext cx="5334000" cy="2954866"/>
          </a:xfrm>
          <a:prstGeom prst="rect">
            <a:avLst/>
          </a:prstGeom>
          <a:solidFill>
            <a:schemeClr val="tx1"/>
          </a:solidFill>
        </p:spPr>
      </p:pic>
    </p:spTree>
    <p:extLst>
      <p:ext uri="{BB962C8B-B14F-4D97-AF65-F5344CB8AC3E}">
        <p14:creationId xmlns:p14="http://schemas.microsoft.com/office/powerpoint/2010/main" val="402125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err="1"/>
              <a:t>MPI_Alltoall</a:t>
            </a:r>
            <a:r>
              <a:rPr lang="en-US" dirty="0"/>
              <a:t> Optimization</a:t>
            </a:r>
          </a:p>
        </p:txBody>
      </p:sp>
      <p:sp>
        <p:nvSpPr>
          <p:cNvPr id="3" name="Text Placeholder 2"/>
          <p:cNvSpPr>
            <a:spLocks noGrp="1"/>
          </p:cNvSpPr>
          <p:nvPr>
            <p:ph type="body" sz="quarter" idx="10"/>
          </p:nvPr>
        </p:nvSpPr>
        <p:spPr>
          <a:xfrm>
            <a:off x="381000" y="1411552"/>
            <a:ext cx="8382000" cy="1841530"/>
          </a:xfrm>
        </p:spPr>
        <p:txBody>
          <a:bodyPr/>
          <a:lstStyle/>
          <a:p>
            <a:r>
              <a:rPr lang="en-US" dirty="0" smtClean="0"/>
              <a:t>New algorithm: each core send to different node</a:t>
            </a:r>
          </a:p>
          <a:p>
            <a:pPr lvl="1"/>
            <a:r>
              <a:rPr lang="en-US" dirty="0" smtClean="0"/>
              <a:t>Use all 31 outgoing links</a:t>
            </a:r>
          </a:p>
          <a:p>
            <a:pPr lvl="1"/>
            <a:r>
              <a:rPr lang="en-US" dirty="0" smtClean="0"/>
              <a:t>Link utilization now looks better</a:t>
            </a:r>
          </a:p>
        </p:txBody>
      </p:sp>
      <p:pic>
        <p:nvPicPr>
          <p:cNvPr id="4" name="Picture 3" descr="a2aconnec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429000"/>
            <a:ext cx="3492500" cy="3235438"/>
          </a:xfrm>
          <a:prstGeom prst="rect">
            <a:avLst/>
          </a:prstGeom>
        </p:spPr>
      </p:pic>
      <p:pic>
        <p:nvPicPr>
          <p:cNvPr id="5" name="Picture 4" descr="a2alinknew.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429000"/>
            <a:ext cx="4572000" cy="3200400"/>
          </a:xfrm>
          <a:prstGeom prst="rect">
            <a:avLst/>
          </a:prstGeom>
          <a:solidFill>
            <a:schemeClr val="tx1"/>
          </a:solidFill>
        </p:spPr>
      </p:pic>
    </p:spTree>
    <p:extLst>
      <p:ext uri="{BB962C8B-B14F-4D97-AF65-F5344CB8AC3E}">
        <p14:creationId xmlns:p14="http://schemas.microsoft.com/office/powerpoint/2010/main" val="39634022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err="1"/>
              <a:t>MPI_Alltoall</a:t>
            </a:r>
            <a:r>
              <a:rPr lang="en-US" dirty="0"/>
              <a:t> Optimization</a:t>
            </a:r>
          </a:p>
        </p:txBody>
      </p:sp>
      <p:sp>
        <p:nvSpPr>
          <p:cNvPr id="3" name="Text Placeholder 2"/>
          <p:cNvSpPr>
            <a:spLocks noGrp="1"/>
          </p:cNvSpPr>
          <p:nvPr>
            <p:ph type="body" sz="quarter" idx="10"/>
          </p:nvPr>
        </p:nvSpPr>
        <p:spPr>
          <a:xfrm>
            <a:off x="381000" y="1411552"/>
            <a:ext cx="8382000" cy="1879489"/>
          </a:xfrm>
        </p:spPr>
        <p:txBody>
          <a:bodyPr/>
          <a:lstStyle/>
          <a:p>
            <a:r>
              <a:rPr lang="en-US" dirty="0" smtClean="0"/>
              <a:t>Up to 5 times faster than existing Pairwise-Exchange scheme</a:t>
            </a:r>
          </a:p>
          <a:p>
            <a:r>
              <a:rPr lang="en-US" dirty="0" smtClean="0"/>
              <a:t>Much closer to theoretical peak bandwidth of links </a:t>
            </a:r>
            <a:endParaRPr lang="en-US" dirty="0"/>
          </a:p>
        </p:txBody>
      </p:sp>
      <p:pic>
        <p:nvPicPr>
          <p:cNvPr id="5" name="Picture 4" descr="a2aperf.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3124200"/>
            <a:ext cx="5867400" cy="3556000"/>
          </a:xfrm>
          <a:prstGeom prst="rect">
            <a:avLst/>
          </a:prstGeom>
          <a:solidFill>
            <a:schemeClr val="tx1"/>
          </a:solidFill>
        </p:spPr>
      </p:pic>
    </p:spTree>
    <p:extLst>
      <p:ext uri="{BB962C8B-B14F-4D97-AF65-F5344CB8AC3E}">
        <p14:creationId xmlns:p14="http://schemas.microsoft.com/office/powerpoint/2010/main" val="24930124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Questions?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Last Year</a:t>
            </a:r>
            <a:endParaRPr lang="en-US" dirty="0"/>
          </a:p>
        </p:txBody>
      </p:sp>
      <p:sp>
        <p:nvSpPr>
          <p:cNvPr id="3" name="Content Placeholder 2"/>
          <p:cNvSpPr>
            <a:spLocks noGrp="1"/>
          </p:cNvSpPr>
          <p:nvPr>
            <p:ph idx="1"/>
          </p:nvPr>
        </p:nvSpPr>
        <p:spPr>
          <a:xfrm>
            <a:off x="381000" y="1412874"/>
            <a:ext cx="8382000" cy="2763834"/>
          </a:xfrm>
        </p:spPr>
        <p:txBody>
          <a:bodyPr/>
          <a:lstStyle/>
          <a:p>
            <a:r>
              <a:rPr lang="en-US" dirty="0" smtClean="0"/>
              <a:t>Improved simulation framework from these aspects</a:t>
            </a:r>
          </a:p>
          <a:p>
            <a:pPr lvl="1"/>
            <a:r>
              <a:rPr lang="en-US" dirty="0" smtClean="0"/>
              <a:t>Even larger/faster emulation and simulation</a:t>
            </a:r>
          </a:p>
          <a:p>
            <a:pPr lvl="1"/>
            <a:r>
              <a:rPr lang="en-US" dirty="0" smtClean="0"/>
              <a:t>More accurate prediction of sequential performance</a:t>
            </a:r>
          </a:p>
          <a:p>
            <a:r>
              <a:rPr lang="en-US" dirty="0" smtClean="0"/>
              <a:t>Apply </a:t>
            </a:r>
            <a:r>
              <a:rPr lang="en-US" dirty="0" err="1" smtClean="0"/>
              <a:t>BigSim</a:t>
            </a:r>
            <a:r>
              <a:rPr lang="en-US" dirty="0" smtClean="0"/>
              <a:t> to predict Blue Waters machine</a:t>
            </a:r>
            <a:endParaRPr lang="en-US" dirty="0"/>
          </a:p>
        </p:txBody>
      </p:sp>
      <p:sp>
        <p:nvSpPr>
          <p:cNvPr id="6" name="Slide Number Placeholder 5"/>
          <p:cNvSpPr>
            <a:spLocks noGrp="1"/>
          </p:cNvSpPr>
          <p:nvPr>
            <p:ph type="sldNum" sz="quarter" idx="4294967295"/>
          </p:nvPr>
        </p:nvSpPr>
        <p:spPr>
          <a:xfrm>
            <a:off x="7042150" y="6243638"/>
            <a:ext cx="1905000" cy="457200"/>
          </a:xfrm>
          <a:prstGeom prst="rect">
            <a:avLst/>
          </a:prstGeom>
        </p:spPr>
        <p:txBody>
          <a:bodyPr/>
          <a:lstStyle/>
          <a:p>
            <a:pPr>
              <a:defRPr/>
            </a:pPr>
            <a:fld id="{1CA0D3C2-75E4-4466-9669-322CBF7B8E2C}" type="slidenum">
              <a:rPr lang="zh-CN" altLang="en-US" smtClean="0"/>
              <a:pPr>
                <a:defRPr/>
              </a:pPr>
              <a:t>3</a:t>
            </a:fld>
            <a:endParaRPr lang="en-US" altLang="zh-CN"/>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Emulation at Large Scale</a:t>
            </a:r>
            <a:endParaRPr lang="en-US" dirty="0"/>
          </a:p>
        </p:txBody>
      </p:sp>
      <p:sp>
        <p:nvSpPr>
          <p:cNvPr id="3" name="Content Placeholder 2"/>
          <p:cNvSpPr>
            <a:spLocks noGrp="1"/>
          </p:cNvSpPr>
          <p:nvPr>
            <p:ph idx="1"/>
          </p:nvPr>
        </p:nvSpPr>
        <p:spPr>
          <a:xfrm>
            <a:off x="838200" y="2017713"/>
            <a:ext cx="8116888" cy="4167295"/>
          </a:xfrm>
        </p:spPr>
        <p:txBody>
          <a:bodyPr/>
          <a:lstStyle/>
          <a:p>
            <a:r>
              <a:rPr lang="en-US" dirty="0" smtClean="0"/>
              <a:t>Using existing (possibly different) clusters for emulation</a:t>
            </a:r>
          </a:p>
          <a:p>
            <a:r>
              <a:rPr lang="en-US" dirty="0" smtClean="0"/>
              <a:t>Applied memory reduction techniques</a:t>
            </a:r>
          </a:p>
          <a:p>
            <a:r>
              <a:rPr lang="en-US" dirty="0" smtClean="0"/>
              <a:t>For example, we achieved for NAMD:</a:t>
            </a:r>
          </a:p>
          <a:p>
            <a:pPr lvl="1"/>
            <a:r>
              <a:rPr lang="en-US" dirty="0" smtClean="0"/>
              <a:t>Emulate 10M-atom benchmark on 256K cores using only 4K cores of Ranger  (2GB/core)</a:t>
            </a:r>
          </a:p>
          <a:p>
            <a:pPr lvl="1"/>
            <a:r>
              <a:rPr lang="en-US" dirty="0" smtClean="0"/>
              <a:t>Emulate 100M-atom benchmark on 1.2M cores using only 48K cores of Jaguar  (1.3GB/core)</a:t>
            </a:r>
          </a:p>
          <a:p>
            <a:pPr lvl="1"/>
            <a:endParaRPr lang="en-US" dirty="0"/>
          </a:p>
        </p:txBody>
      </p:sp>
      <p:sp>
        <p:nvSpPr>
          <p:cNvPr id="6" name="Slide Number Placeholder 5"/>
          <p:cNvSpPr>
            <a:spLocks noGrp="1"/>
          </p:cNvSpPr>
          <p:nvPr>
            <p:ph type="sldNum" sz="quarter" idx="4294967295"/>
          </p:nvPr>
        </p:nvSpPr>
        <p:spPr>
          <a:xfrm>
            <a:off x="7042150" y="6243638"/>
            <a:ext cx="1905000" cy="457200"/>
          </a:xfrm>
          <a:prstGeom prst="rect">
            <a:avLst/>
          </a:prstGeom>
        </p:spPr>
        <p:txBody>
          <a:bodyPr/>
          <a:lstStyle/>
          <a:p>
            <a:pPr>
              <a:defRPr/>
            </a:pPr>
            <a:fld id="{1CA0D3C2-75E4-4466-9669-322CBF7B8E2C}" type="slidenum">
              <a:rPr lang="zh-CN" altLang="en-US" smtClean="0"/>
              <a:pPr>
                <a:defRPr/>
              </a:pPr>
              <a:t>4</a:t>
            </a:fld>
            <a:endParaRPr lang="en-US" altLang="zh-CN"/>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381000" y="230188"/>
            <a:ext cx="8382000" cy="1329595"/>
          </a:xfrm>
        </p:spPr>
        <p:txBody>
          <a:bodyPr/>
          <a:lstStyle/>
          <a:p>
            <a:pPr eaLnBrk="1" hangingPunct="1"/>
            <a:r>
              <a:rPr lang="en-US" altLang="zh-CN" dirty="0" smtClean="0">
                <a:ea typeface="宋体" pitchFamily="2" charset="-122"/>
              </a:rPr>
              <a:t>Accurate Prediction of Sequential Execution Blocks</a:t>
            </a:r>
          </a:p>
        </p:txBody>
      </p:sp>
      <p:sp>
        <p:nvSpPr>
          <p:cNvPr id="51205" name="Rectangle 5"/>
          <p:cNvSpPr>
            <a:spLocks noGrp="1" noChangeArrowheads="1"/>
          </p:cNvSpPr>
          <p:nvPr>
            <p:ph type="body" idx="1"/>
          </p:nvPr>
        </p:nvSpPr>
        <p:spPr>
          <a:xfrm>
            <a:off x="685800" y="1981200"/>
            <a:ext cx="7580312" cy="1858970"/>
          </a:xfrm>
        </p:spPr>
        <p:txBody>
          <a:bodyPr/>
          <a:lstStyle/>
          <a:p>
            <a:pPr eaLnBrk="1" hangingPunct="1">
              <a:lnSpc>
                <a:spcPct val="80000"/>
              </a:lnSpc>
            </a:pPr>
            <a:r>
              <a:rPr lang="en-US" altLang="zh-CN" sz="2800" dirty="0" smtClean="0">
                <a:ea typeface="宋体" pitchFamily="2" charset="-122"/>
              </a:rPr>
              <a:t>Predicting parallel applications can be challenging</a:t>
            </a:r>
          </a:p>
          <a:p>
            <a:pPr lvl="1" eaLnBrk="1" hangingPunct="1">
              <a:lnSpc>
                <a:spcPct val="80000"/>
              </a:lnSpc>
            </a:pPr>
            <a:r>
              <a:rPr lang="en-US" altLang="zh-CN" sz="2400" dirty="0" smtClean="0">
                <a:ea typeface="宋体" pitchFamily="2" charset="-122"/>
              </a:rPr>
              <a:t>Accurate prediction of sequential execution blocks</a:t>
            </a:r>
          </a:p>
          <a:p>
            <a:pPr lvl="1">
              <a:lnSpc>
                <a:spcPct val="80000"/>
              </a:lnSpc>
            </a:pPr>
            <a:r>
              <a:rPr lang="en-US" altLang="zh-CN" sz="2400" dirty="0" smtClean="0">
                <a:ea typeface="宋体" pitchFamily="2" charset="-122"/>
              </a:rPr>
              <a:t>Network performance</a:t>
            </a:r>
          </a:p>
          <a:p>
            <a:pPr eaLnBrk="1" hangingPunct="1">
              <a:lnSpc>
                <a:spcPct val="80000"/>
              </a:lnSpc>
            </a:pPr>
            <a:r>
              <a:rPr lang="en-US" sz="2800" dirty="0" smtClean="0"/>
              <a:t>This paper explores techniques to use statistical models for sequential execution blocks</a:t>
            </a:r>
            <a:endParaRPr lang="en-US" altLang="zh-CN" sz="2800" dirty="0" smtClean="0">
              <a:ea typeface="宋体" pitchFamily="2" charset="-122"/>
            </a:endParaRPr>
          </a:p>
        </p:txBody>
      </p:sp>
      <p:sp>
        <p:nvSpPr>
          <p:cNvPr id="4" name="Slide Number Placeholder 3"/>
          <p:cNvSpPr>
            <a:spLocks noGrp="1"/>
          </p:cNvSpPr>
          <p:nvPr>
            <p:ph type="sldNum" sz="quarter" idx="4294967295"/>
          </p:nvPr>
        </p:nvSpPr>
        <p:spPr>
          <a:xfrm>
            <a:off x="7042150" y="6243638"/>
            <a:ext cx="1905000" cy="457200"/>
          </a:xfrm>
          <a:prstGeom prst="rect">
            <a:avLst/>
          </a:prstGeom>
        </p:spPr>
        <p:txBody>
          <a:bodyPr/>
          <a:lstStyle/>
          <a:p>
            <a:pPr>
              <a:defRPr/>
            </a:pPr>
            <a:fld id="{1CA0D3C2-75E4-4466-9669-322CBF7B8E2C}" type="slidenum">
              <a:rPr lang="zh-CN" altLang="en-US" smtClean="0"/>
              <a:pPr>
                <a:defRPr/>
              </a:pPr>
              <a:t>5</a:t>
            </a:fld>
            <a:endParaRPr lang="en-US" altLang="zh-CN"/>
          </a:p>
        </p:txBody>
      </p:sp>
      <p:sp>
        <p:nvSpPr>
          <p:cNvPr id="9" name="TextBox 8"/>
          <p:cNvSpPr txBox="1"/>
          <p:nvPr/>
        </p:nvSpPr>
        <p:spPr>
          <a:xfrm>
            <a:off x="990600" y="4953000"/>
            <a:ext cx="7162800" cy="600164"/>
          </a:xfrm>
          <a:prstGeom prst="rect">
            <a:avLst/>
          </a:prstGeom>
          <a:noFill/>
          <a:ln>
            <a:solidFill>
              <a:schemeClr val="tx1"/>
            </a:solidFill>
          </a:ln>
        </p:spPr>
        <p:txBody>
          <a:bodyPr wrap="square" rtlCol="0">
            <a:spAutoFit/>
          </a:bodyPr>
          <a:lstStyle/>
          <a:p>
            <a:r>
              <a:rPr lang="en-US" sz="1100" dirty="0" err="1" smtClean="0"/>
              <a:t>Gengbin</a:t>
            </a:r>
            <a:r>
              <a:rPr lang="en-US" sz="1100" dirty="0" smtClean="0"/>
              <a:t> </a:t>
            </a:r>
            <a:r>
              <a:rPr lang="en-US" sz="1100" dirty="0" err="1" smtClean="0"/>
              <a:t>Zheng</a:t>
            </a:r>
            <a:r>
              <a:rPr lang="en-US" sz="1100" dirty="0" smtClean="0"/>
              <a:t>, </a:t>
            </a:r>
            <a:r>
              <a:rPr lang="en-US" sz="1100" dirty="0" err="1" smtClean="0"/>
              <a:t>Gagan</a:t>
            </a:r>
            <a:r>
              <a:rPr lang="en-US" sz="1100" dirty="0" smtClean="0"/>
              <a:t> Gupta, Eric </a:t>
            </a:r>
            <a:r>
              <a:rPr lang="en-US" sz="1100" dirty="0" err="1" smtClean="0"/>
              <a:t>Bohm</a:t>
            </a:r>
            <a:r>
              <a:rPr lang="en-US" sz="1100" dirty="0" smtClean="0"/>
              <a:t>, Isaac Dooley, and </a:t>
            </a:r>
            <a:r>
              <a:rPr lang="en-US" sz="1100" dirty="0" err="1" smtClean="0"/>
              <a:t>Laxmikant</a:t>
            </a:r>
            <a:r>
              <a:rPr lang="en-US" sz="1100" dirty="0" smtClean="0"/>
              <a:t> V. Kale, "Simulating Large Scale Parallel Applications using Statistical Models for Sequential Execution Blocks", in the Proceedings of the 16th International Conference on Parallel and Distributed Systems (ICPADS 2010) </a:t>
            </a:r>
            <a:endParaRPr lang="en-US" sz="11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Dependent Execution Blocks and Sequential Execution Blocks (SEB)</a:t>
            </a:r>
            <a:endParaRPr lang="en-US" sz="3600" dirty="0"/>
          </a:p>
        </p:txBody>
      </p:sp>
      <p:pic>
        <p:nvPicPr>
          <p:cNvPr id="7" name="Content Placeholder 6" descr="seb.png"/>
          <p:cNvPicPr>
            <a:picLocks noGrp="1" noChangeAspect="1"/>
          </p:cNvPicPr>
          <p:nvPr>
            <p:ph idx="1"/>
          </p:nvPr>
        </p:nvPicPr>
        <p:blipFill>
          <a:blip r:embed="rId2" cstate="print"/>
          <a:stretch>
            <a:fillRect/>
          </a:stretch>
        </p:blipFill>
        <p:spPr>
          <a:xfrm>
            <a:off x="685800" y="2667000"/>
            <a:ext cx="7772400" cy="2459383"/>
          </a:xfrm>
        </p:spPr>
      </p:pic>
      <p:sp>
        <p:nvSpPr>
          <p:cNvPr id="6" name="Slide Number Placeholder 5"/>
          <p:cNvSpPr>
            <a:spLocks noGrp="1"/>
          </p:cNvSpPr>
          <p:nvPr>
            <p:ph type="sldNum" sz="quarter" idx="4294967295"/>
          </p:nvPr>
        </p:nvSpPr>
        <p:spPr>
          <a:xfrm>
            <a:off x="7042150" y="6243638"/>
            <a:ext cx="1905000" cy="457200"/>
          </a:xfrm>
          <a:prstGeom prst="rect">
            <a:avLst/>
          </a:prstGeom>
        </p:spPr>
        <p:txBody>
          <a:bodyPr/>
          <a:lstStyle/>
          <a:p>
            <a:pPr>
              <a:defRPr/>
            </a:pPr>
            <a:fld id="{1CA0D3C2-75E4-4466-9669-322CBF7B8E2C}" type="slidenum">
              <a:rPr lang="zh-CN" altLang="en-US" smtClean="0"/>
              <a:pPr>
                <a:defRPr/>
              </a:pPr>
              <a:t>6</a:t>
            </a:fld>
            <a:endParaRPr lang="en-US" altLang="zh-CN"/>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Ways to Predict SEB time</a:t>
            </a:r>
            <a:endParaRPr lang="en-US" dirty="0"/>
          </a:p>
        </p:txBody>
      </p:sp>
      <p:sp>
        <p:nvSpPr>
          <p:cNvPr id="3" name="Content Placeholder 2"/>
          <p:cNvSpPr>
            <a:spLocks noGrp="1"/>
          </p:cNvSpPr>
          <p:nvPr>
            <p:ph idx="1"/>
          </p:nvPr>
        </p:nvSpPr>
        <p:spPr/>
        <p:txBody>
          <a:bodyPr/>
          <a:lstStyle/>
          <a:p>
            <a:pPr eaLnBrk="1" hangingPunct="1">
              <a:lnSpc>
                <a:spcPct val="80000"/>
              </a:lnSpc>
            </a:pPr>
            <a:r>
              <a:rPr lang="en-US" altLang="zh-CN" sz="2800" dirty="0" smtClean="0">
                <a:ea typeface="宋体" pitchFamily="2" charset="-122"/>
              </a:rPr>
              <a:t>CPU scaling</a:t>
            </a:r>
          </a:p>
          <a:p>
            <a:pPr lvl="1" eaLnBrk="1" hangingPunct="1">
              <a:lnSpc>
                <a:spcPct val="80000"/>
              </a:lnSpc>
            </a:pPr>
            <a:r>
              <a:rPr lang="en-US" altLang="zh-CN" sz="2400" dirty="0" smtClean="0">
                <a:ea typeface="宋体" pitchFamily="2" charset="-122"/>
              </a:rPr>
              <a:t>Take execution on one machine to predict another</a:t>
            </a:r>
          </a:p>
          <a:p>
            <a:pPr lvl="1" eaLnBrk="1" hangingPunct="1">
              <a:lnSpc>
                <a:spcPct val="80000"/>
              </a:lnSpc>
            </a:pPr>
            <a:r>
              <a:rPr lang="en-US" altLang="zh-CN" sz="2400" dirty="0" smtClean="0">
                <a:ea typeface="宋体" pitchFamily="2" charset="-122"/>
              </a:rPr>
              <a:t>not accurate</a:t>
            </a:r>
            <a:endParaRPr lang="en-US" altLang="zh-CN" sz="2800" dirty="0" smtClean="0">
              <a:ea typeface="宋体" pitchFamily="2" charset="-122"/>
            </a:endParaRPr>
          </a:p>
          <a:p>
            <a:pPr eaLnBrk="1" hangingPunct="1">
              <a:lnSpc>
                <a:spcPct val="80000"/>
              </a:lnSpc>
            </a:pPr>
            <a:r>
              <a:rPr lang="en-US" altLang="zh-CN" sz="2800" dirty="0" smtClean="0">
                <a:ea typeface="宋体" pitchFamily="2" charset="-122"/>
              </a:rPr>
              <a:t>Hardware simulator</a:t>
            </a:r>
          </a:p>
          <a:p>
            <a:pPr lvl="1" eaLnBrk="1" hangingPunct="1">
              <a:lnSpc>
                <a:spcPct val="80000"/>
              </a:lnSpc>
            </a:pPr>
            <a:r>
              <a:rPr lang="en-US" altLang="zh-CN" sz="2400" dirty="0" smtClean="0">
                <a:ea typeface="宋体" pitchFamily="2" charset="-122"/>
              </a:rPr>
              <a:t>Cycle accurate timing</a:t>
            </a:r>
          </a:p>
          <a:p>
            <a:pPr lvl="1" eaLnBrk="1" hangingPunct="1">
              <a:lnSpc>
                <a:spcPct val="80000"/>
              </a:lnSpc>
            </a:pPr>
            <a:r>
              <a:rPr lang="en-US" altLang="zh-CN" sz="2400" dirty="0" smtClean="0">
                <a:ea typeface="宋体" pitchFamily="2" charset="-122"/>
              </a:rPr>
              <a:t>However it is slow</a:t>
            </a:r>
          </a:p>
          <a:p>
            <a:pPr eaLnBrk="1" hangingPunct="1">
              <a:lnSpc>
                <a:spcPct val="80000"/>
              </a:lnSpc>
            </a:pPr>
            <a:r>
              <a:rPr lang="en-US" altLang="zh-CN" sz="2800" dirty="0" smtClean="0">
                <a:ea typeface="宋体" pitchFamily="2" charset="-122"/>
              </a:rPr>
              <a:t>Performance counters</a:t>
            </a:r>
          </a:p>
          <a:p>
            <a:pPr lvl="1" eaLnBrk="1" hangingPunct="1">
              <a:lnSpc>
                <a:spcPct val="80000"/>
              </a:lnSpc>
            </a:pPr>
            <a:r>
              <a:rPr lang="en-US" altLang="zh-CN" sz="2400" dirty="0" smtClean="0">
                <a:ea typeface="宋体" pitchFamily="2" charset="-122"/>
              </a:rPr>
              <a:t>Very hard, and platform specific</a:t>
            </a:r>
          </a:p>
          <a:p>
            <a:pPr eaLnBrk="1" hangingPunct="1">
              <a:lnSpc>
                <a:spcPct val="80000"/>
              </a:lnSpc>
            </a:pPr>
            <a:r>
              <a:rPr lang="en-US" altLang="zh-CN" sz="2800" dirty="0" smtClean="0">
                <a:ea typeface="宋体" pitchFamily="2" charset="-122"/>
              </a:rPr>
              <a:t>An efficient and accurate prediction method?</a:t>
            </a:r>
          </a:p>
        </p:txBody>
      </p:sp>
      <p:sp>
        <p:nvSpPr>
          <p:cNvPr id="6" name="Slide Number Placeholder 5"/>
          <p:cNvSpPr>
            <a:spLocks noGrp="1"/>
          </p:cNvSpPr>
          <p:nvPr>
            <p:ph type="sldNum" sz="quarter" idx="4294967295"/>
          </p:nvPr>
        </p:nvSpPr>
        <p:spPr>
          <a:xfrm>
            <a:off x="7042150" y="6243638"/>
            <a:ext cx="1905000" cy="457200"/>
          </a:xfrm>
          <a:prstGeom prst="rect">
            <a:avLst/>
          </a:prstGeom>
        </p:spPr>
        <p:txBody>
          <a:bodyPr/>
          <a:lstStyle/>
          <a:p>
            <a:pPr>
              <a:defRPr/>
            </a:pPr>
            <a:fld id="{1CA0D3C2-75E4-4466-9669-322CBF7B8E2C}" type="slidenum">
              <a:rPr lang="zh-CN" altLang="en-US" smtClean="0"/>
              <a:pPr>
                <a:defRPr/>
              </a:pPr>
              <a:t>7</a:t>
            </a:fld>
            <a:endParaRPr lang="en-US" altLang="zh-CN"/>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 – Machine learning</a:t>
            </a:r>
            <a:endParaRPr lang="en-US" dirty="0"/>
          </a:p>
        </p:txBody>
      </p:sp>
      <p:sp>
        <p:nvSpPr>
          <p:cNvPr id="6" name="Content Placeholder 5"/>
          <p:cNvSpPr>
            <a:spLocks noGrp="1"/>
          </p:cNvSpPr>
          <p:nvPr>
            <p:ph idx="1"/>
          </p:nvPr>
        </p:nvSpPr>
        <p:spPr>
          <a:xfrm>
            <a:off x="381000" y="1412874"/>
            <a:ext cx="8382000" cy="3502497"/>
          </a:xfrm>
        </p:spPr>
        <p:txBody>
          <a:bodyPr/>
          <a:lstStyle/>
          <a:p>
            <a:r>
              <a:rPr lang="en-US" sz="2400" dirty="0" smtClean="0"/>
              <a:t>Identify parameters that characterize the execution time of an SEB: </a:t>
            </a:r>
          </a:p>
          <a:p>
            <a:pPr lvl="1"/>
            <a:r>
              <a:rPr lang="en-US" sz="2000" dirty="0" smtClean="0"/>
              <a:t>x</a:t>
            </a:r>
            <a:r>
              <a:rPr lang="en-US" sz="2000" baseline="-25000" dirty="0" smtClean="0"/>
              <a:t>1</a:t>
            </a:r>
            <a:r>
              <a:rPr lang="en-US" sz="2000" dirty="0" smtClean="0"/>
              <a:t>,x</a:t>
            </a:r>
            <a:r>
              <a:rPr lang="en-US" sz="2000" baseline="-25000" dirty="0" smtClean="0"/>
              <a:t>2</a:t>
            </a:r>
            <a:r>
              <a:rPr lang="en-US" sz="2000" dirty="0" smtClean="0"/>
              <a:t>, …, x</a:t>
            </a:r>
            <a:r>
              <a:rPr lang="en-US" sz="2000" baseline="-25000" dirty="0" smtClean="0"/>
              <a:t>n</a:t>
            </a:r>
            <a:endParaRPr lang="en-US" sz="2000" dirty="0" smtClean="0"/>
          </a:p>
          <a:p>
            <a:r>
              <a:rPr lang="en-US" sz="2400" dirty="0" smtClean="0"/>
              <a:t>With machine learning, build statistical model of the execution time:</a:t>
            </a:r>
          </a:p>
          <a:p>
            <a:pPr lvl="1"/>
            <a:r>
              <a:rPr lang="en-US" sz="2000" dirty="0" smtClean="0"/>
              <a:t>T=f(x</a:t>
            </a:r>
            <a:r>
              <a:rPr lang="en-US" sz="2000" baseline="-25000" dirty="0" smtClean="0"/>
              <a:t>1</a:t>
            </a:r>
            <a:r>
              <a:rPr lang="en-US" sz="2000" dirty="0" smtClean="0"/>
              <a:t>,x</a:t>
            </a:r>
            <a:r>
              <a:rPr lang="en-US" sz="2000" baseline="-25000" dirty="0" smtClean="0"/>
              <a:t>2</a:t>
            </a:r>
            <a:r>
              <a:rPr lang="en-US" sz="2000" dirty="0" smtClean="0"/>
              <a:t>,…,</a:t>
            </a:r>
            <a:r>
              <a:rPr lang="en-US" sz="2000" dirty="0" err="1" smtClean="0"/>
              <a:t>x</a:t>
            </a:r>
            <a:r>
              <a:rPr lang="en-US" sz="2000" baseline="-25000" dirty="0" err="1" smtClean="0"/>
              <a:t>n</a:t>
            </a:r>
            <a:r>
              <a:rPr lang="en-US" sz="2000" dirty="0" smtClean="0"/>
              <a:t>)</a:t>
            </a:r>
          </a:p>
          <a:p>
            <a:r>
              <a:rPr lang="en-US" sz="2400" dirty="0" smtClean="0"/>
              <a:t>Run SEBs in realistic scenario and collect data points</a:t>
            </a:r>
          </a:p>
          <a:p>
            <a:pPr lvl="1"/>
            <a:r>
              <a:rPr lang="en-US" sz="2000" dirty="0" smtClean="0"/>
              <a:t>X</a:t>
            </a:r>
            <a:r>
              <a:rPr lang="en-US" sz="2000" baseline="-25000" dirty="0" smtClean="0"/>
              <a:t>11</a:t>
            </a:r>
            <a:r>
              <a:rPr lang="en-US" sz="2000" dirty="0" smtClean="0"/>
              <a:t>,x</a:t>
            </a:r>
            <a:r>
              <a:rPr lang="en-US" sz="2000" baseline="-25000" dirty="0" smtClean="0"/>
              <a:t>21</a:t>
            </a:r>
            <a:r>
              <a:rPr lang="en-US" sz="2000" dirty="0" smtClean="0"/>
              <a:t>,…,x</a:t>
            </a:r>
            <a:r>
              <a:rPr lang="en-US" sz="2000" baseline="-25000" dirty="0" smtClean="0"/>
              <a:t>n1</a:t>
            </a:r>
            <a:r>
              <a:rPr lang="en-US" sz="2000" dirty="0" smtClean="0"/>
              <a:t> =&gt; T1</a:t>
            </a:r>
          </a:p>
          <a:p>
            <a:pPr lvl="1"/>
            <a:r>
              <a:rPr lang="en-US" sz="2000" dirty="0" smtClean="0"/>
              <a:t>X</a:t>
            </a:r>
            <a:r>
              <a:rPr lang="en-US" sz="2000" baseline="-25000" dirty="0" smtClean="0"/>
              <a:t>12</a:t>
            </a:r>
            <a:r>
              <a:rPr lang="en-US" sz="2000" dirty="0" smtClean="0"/>
              <a:t>,x</a:t>
            </a:r>
            <a:r>
              <a:rPr lang="en-US" sz="2000" baseline="-25000" dirty="0" smtClean="0"/>
              <a:t>22</a:t>
            </a:r>
            <a:r>
              <a:rPr lang="en-US" sz="2000" dirty="0" smtClean="0"/>
              <a:t>,…,x</a:t>
            </a:r>
            <a:r>
              <a:rPr lang="en-US" sz="2000" baseline="-25000" dirty="0" smtClean="0"/>
              <a:t>n2</a:t>
            </a:r>
            <a:r>
              <a:rPr lang="en-US" sz="2000" dirty="0" smtClean="0"/>
              <a:t> =&gt; T2</a:t>
            </a:r>
          </a:p>
          <a:p>
            <a:pPr lvl="1"/>
            <a:r>
              <a:rPr lang="en-US" sz="2000" dirty="0" smtClean="0"/>
              <a:t>…</a:t>
            </a:r>
          </a:p>
        </p:txBody>
      </p:sp>
      <p:sp>
        <p:nvSpPr>
          <p:cNvPr id="5" name="Slide Number Placeholder 4"/>
          <p:cNvSpPr>
            <a:spLocks noGrp="1"/>
          </p:cNvSpPr>
          <p:nvPr>
            <p:ph type="sldNum" sz="quarter" idx="4294967295"/>
          </p:nvPr>
        </p:nvSpPr>
        <p:spPr>
          <a:xfrm>
            <a:off x="7042150" y="6243638"/>
            <a:ext cx="1905000" cy="457200"/>
          </a:xfrm>
          <a:prstGeom prst="rect">
            <a:avLst/>
          </a:prstGeom>
        </p:spPr>
        <p:txBody>
          <a:bodyPr/>
          <a:lstStyle/>
          <a:p>
            <a:pPr>
              <a:defRPr/>
            </a:pPr>
            <a:fld id="{1A4FDDE5-FF51-4136-9BE1-63D63273E4C1}" type="slidenum">
              <a:rPr lang="zh-CN" altLang="en-US" smtClean="0"/>
              <a:pPr>
                <a:defRPr/>
              </a:pPr>
              <a:t>8</a:t>
            </a:fld>
            <a:endParaRPr lang="en-US" altLang="zh-CN"/>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dirty="0" smtClean="0"/>
              <a:t>SEB Prediction Scheme (6 steps)</a:t>
            </a:r>
            <a:endParaRPr lang="en-US" sz="3600" dirty="0"/>
          </a:p>
        </p:txBody>
      </p:sp>
      <p:pic>
        <p:nvPicPr>
          <p:cNvPr id="5" name="Content Placeholder 4" descr="SystemOverview.png"/>
          <p:cNvPicPr>
            <a:picLocks noGrp="1" noChangeAspect="1"/>
          </p:cNvPicPr>
          <p:nvPr>
            <p:ph idx="1"/>
          </p:nvPr>
        </p:nvPicPr>
        <p:blipFill>
          <a:blip r:embed="rId3" cstate="print"/>
          <a:stretch>
            <a:fillRect/>
          </a:stretch>
        </p:blipFill>
        <p:spPr>
          <a:xfrm>
            <a:off x="1600200" y="990600"/>
            <a:ext cx="5384800" cy="5334000"/>
          </a:xfrm>
        </p:spPr>
      </p:pic>
      <p:sp>
        <p:nvSpPr>
          <p:cNvPr id="4" name="Slide Number Placeholder 3"/>
          <p:cNvSpPr>
            <a:spLocks noGrp="1"/>
          </p:cNvSpPr>
          <p:nvPr>
            <p:ph type="sldNum" sz="quarter" idx="4294967295"/>
          </p:nvPr>
        </p:nvSpPr>
        <p:spPr>
          <a:xfrm>
            <a:off x="7086600" y="6248400"/>
            <a:ext cx="1905000" cy="457200"/>
          </a:xfrm>
          <a:prstGeom prst="rect">
            <a:avLst/>
          </a:prstGeom>
        </p:spPr>
        <p:txBody>
          <a:bodyPr/>
          <a:lstStyle/>
          <a:p>
            <a:pPr>
              <a:defRPr/>
            </a:pPr>
            <a:fld id="{7B8DF50B-2C39-4001-9767-C68D35C4DE0C}" type="slidenum">
              <a:rPr lang="en-US" altLang="zh-CN" smtClean="0"/>
              <a:pPr>
                <a:defRPr/>
              </a:pPr>
              <a:t>9</a:t>
            </a:fld>
            <a:endParaRPr lang="en-US" altLang="zh-CN"/>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C102867169990">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469121-656B-4F26-9082-91D6158FEF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TC102867169990</Template>
  <TotalTime>1472</TotalTime>
  <Words>1243</Words>
  <Application>Microsoft Macintosh PowerPoint</Application>
  <PresentationFormat>On-screen Show (4:3)</PresentationFormat>
  <Paragraphs>173</Paragraphs>
  <Slides>27</Slides>
  <Notes>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TC102867169990</vt:lpstr>
      <vt:lpstr>White with Courier font for code slides</vt:lpstr>
      <vt:lpstr>Large Scale Simulations Enabled by BigSim</vt:lpstr>
      <vt:lpstr>What is BigSim</vt:lpstr>
      <vt:lpstr>What’s New Last Year</vt:lpstr>
      <vt:lpstr>Emulation at Large Scale</vt:lpstr>
      <vt:lpstr>Accurate Prediction of Sequential Execution Blocks</vt:lpstr>
      <vt:lpstr>Dependent Execution Blocks and Sequential Execution Blocks (SEB)</vt:lpstr>
      <vt:lpstr>Old Ways to Predict SEB time</vt:lpstr>
      <vt:lpstr>Basic Idea – Machine learning</vt:lpstr>
      <vt:lpstr>SEB Prediction Scheme (6 steps)</vt:lpstr>
      <vt:lpstr>Data Collection at Small Scale</vt:lpstr>
      <vt:lpstr>Build Prediction Models (D)</vt:lpstr>
      <vt:lpstr>Validation – NAS BT Benchmark</vt:lpstr>
      <vt:lpstr>NAMD Prediction</vt:lpstr>
      <vt:lpstr>NAMD Prediction (STMV 4096 core)</vt:lpstr>
      <vt:lpstr>Blue Waters</vt:lpstr>
      <vt:lpstr>PERCS Network</vt:lpstr>
      <vt:lpstr>BigSim for Blue Waters</vt:lpstr>
      <vt:lpstr>Topology-Aware Mapping</vt:lpstr>
      <vt:lpstr>Topology-Aware Mapping</vt:lpstr>
      <vt:lpstr>System Noise</vt:lpstr>
      <vt:lpstr>Noise Studies</vt:lpstr>
      <vt:lpstr>Noise Studies</vt:lpstr>
      <vt:lpstr>Noise Studies</vt:lpstr>
      <vt:lpstr>MPI_Alltoall Optimization</vt:lpstr>
      <vt:lpstr>MPI_Alltoall Optimization</vt:lpstr>
      <vt:lpstr>MPI_Alltoall Optimization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
  <cp:keywords/>
  <dc:description/>
  <cp:lastModifiedBy>Ehsan</cp:lastModifiedBy>
  <cp:revision>54</cp:revision>
  <dcterms:modified xsi:type="dcterms:W3CDTF">2011-04-18T18:32:27Z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TC102867169990</vt:lpwstr>
  </property>
</Properties>
</file>