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4" r:id="rId2"/>
    <p:sldId id="317" r:id="rId3"/>
    <p:sldId id="335" r:id="rId4"/>
    <p:sldId id="340" r:id="rId5"/>
    <p:sldId id="341" r:id="rId6"/>
    <p:sldId id="33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947"/>
    <a:srgbClr val="FFF891"/>
    <a:srgbClr val="E8E8E8"/>
    <a:srgbClr val="2E454E"/>
    <a:srgbClr val="566978"/>
    <a:srgbClr val="2A6BC8"/>
    <a:srgbClr val="0056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04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92331BE-3E94-4742-9BA7-E60B05398166}" type="datetime1">
              <a:rPr lang="en-US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644D20E-97DD-4F50-AEE4-F13C370AD3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FCF6A42-5808-4DFF-8379-F213350A4260}" type="datetime1">
              <a:rPr lang="en-US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97DF85-AAD9-4DFE-8540-538F33B93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F0BF1-4177-4EE6-ACC6-CD93592B8E7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A2716-8076-4C92-AFBC-C2AB0AF9E998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w-ppt-stand-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848600" cy="990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4008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EFE9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096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264405A-931A-4AE7-A46A-869EFB84525D}" type="datetime1">
              <a:rPr lang="en-US"/>
              <a:pPr/>
              <a:t>4/28/2010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45CC98-6665-4367-B68B-B28B850A72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2837"/>
            <a:ext cx="61722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F8E2A-145B-45A7-A307-F4D1BB5900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376865-7776-48D0-A534-94C57775AC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2E043-EE08-44A2-B961-FBD33C08CE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96CC60-28B3-484C-A5DA-1D5E7B436B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74838"/>
            <a:ext cx="4040188" cy="79216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79216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7A2492-69FF-4DFC-B08D-C314AF2587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0521E-3056-4DFB-B7F4-96489120B0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E5FE34-DC69-4E9D-9AD8-5A6B19AEA4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D3C87-762C-4A80-BB79-0B6DC2BF0D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F3CD7-4CD2-43E2-8609-C53778234B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990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812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553200"/>
            <a:ext cx="1600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30FF95A7-7FAB-4FC5-9EFC-C8FF60FF86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" y="6537325"/>
            <a:ext cx="594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IIT</a:t>
            </a:r>
            <a:r>
              <a:rPr lang="en-US" dirty="0" smtClean="0"/>
              <a:t>/IBM Workshop on Cloud Computing in Academia – April 28, 2010 – Chicago, IL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A6BC8"/>
          </a:solidFill>
          <a:latin typeface="Century Gothic"/>
          <a:ea typeface="MS PGothic" pitchFamily="34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800" kern="1200">
          <a:solidFill>
            <a:srgbClr val="2E454E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600" kern="1200">
          <a:solidFill>
            <a:srgbClr val="2E454E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400" kern="1200">
          <a:solidFill>
            <a:srgbClr val="2E454E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000" kern="1200">
          <a:solidFill>
            <a:srgbClr val="2E454E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000" kern="1200">
          <a:solidFill>
            <a:srgbClr val="2E454E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209800"/>
            <a:ext cx="7620000" cy="1447800"/>
          </a:xfrm>
        </p:spPr>
        <p:txBody>
          <a:bodyPr/>
          <a:lstStyle/>
          <a:p>
            <a:pPr eaLnBrk="1" hangingPunct="1"/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6" charset="-128"/>
              </a:rPr>
              <a:t>Exscale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6" charset="-128"/>
              </a:rPr>
              <a:t> – when will it happen?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229600" cy="19812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2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6" charset="-128"/>
              </a:rPr>
              <a:t>William Kramer</a:t>
            </a:r>
          </a:p>
          <a:p>
            <a:pPr algn="ctr" eaLnBrk="1" hangingPunct="1">
              <a:spcBef>
                <a:spcPts val="200"/>
              </a:spcBef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26" charset="-128"/>
              </a:rPr>
              <a:t>National Center for Supercomputing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2438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Molecular Science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048000" y="1981200"/>
            <a:ext cx="3586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Weather &amp; Climate Forecasting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803400" y="4192587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Earth Science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85" name="Picture 9" descr="merg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7387"/>
            <a:ext cx="1150375" cy="1150375"/>
          </a:xfrm>
          <a:prstGeom prst="rect">
            <a:avLst/>
          </a:prstGeom>
          <a:noFill/>
        </p:spPr>
      </p:pic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52400" y="419258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Astronomy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87" name="Picture 11" descr="climate-72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0463"/>
            <a:ext cx="1374764" cy="1379537"/>
          </a:xfrm>
          <a:prstGeom prst="rect">
            <a:avLst/>
          </a:prstGeom>
          <a:noFill/>
        </p:spPr>
      </p:pic>
      <p:pic>
        <p:nvPicPr>
          <p:cNvPr id="126988" name="Picture 12" descr="Hurricane picture source N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432050"/>
            <a:ext cx="1295400" cy="1312445"/>
          </a:xfrm>
          <a:prstGeom prst="rect">
            <a:avLst/>
          </a:prstGeom>
          <a:noFill/>
        </p:spPr>
      </p:pic>
      <p:pic>
        <p:nvPicPr>
          <p:cNvPr id="126989" name="Picture 13" descr="Terashak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97387"/>
            <a:ext cx="1773494" cy="1150375"/>
          </a:xfrm>
          <a:prstGeom prst="rect">
            <a:avLst/>
          </a:prstGeom>
          <a:noFill/>
        </p:spPr>
      </p:pic>
      <p:pic>
        <p:nvPicPr>
          <p:cNvPr id="126990" name="Picture 14" descr="flu-pandemic-simul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497387"/>
            <a:ext cx="2209800" cy="1150375"/>
          </a:xfrm>
          <a:prstGeom prst="rect">
            <a:avLst/>
          </a:prstGeom>
          <a:noFill/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86080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Health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92" name="Picture 16" descr="0306viralcomputer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2438400"/>
            <a:ext cx="1219200" cy="1201470"/>
          </a:xfrm>
          <a:prstGeom prst="rect">
            <a:avLst/>
          </a:prstGeom>
          <a:noFill/>
        </p:spPr>
      </p:pic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441325" y="990600"/>
            <a:ext cx="8245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4D4D4D"/>
                </a:solidFill>
                <a:latin typeface="Cambria" pitchFamily="-16" charset="0"/>
              </a:rPr>
              <a:t>Sustained </a:t>
            </a:r>
            <a:r>
              <a:rPr lang="en-US" sz="2400" b="1" i="1" dirty="0" err="1" smtClean="0">
                <a:solidFill>
                  <a:srgbClr val="4D4D4D"/>
                </a:solidFill>
                <a:latin typeface="Cambria" pitchFamily="-16" charset="0"/>
              </a:rPr>
              <a:t>Petascale</a:t>
            </a:r>
            <a:r>
              <a:rPr lang="en-US" sz="2400" b="1" i="1" dirty="0" smtClean="0">
                <a:solidFill>
                  <a:srgbClr val="4D4D4D"/>
                </a:solidFill>
                <a:latin typeface="Cambria" pitchFamily="-16" charset="0"/>
              </a:rPr>
              <a:t> </a:t>
            </a:r>
            <a:r>
              <a:rPr lang="en-US" sz="2400" b="1" i="1" dirty="0">
                <a:solidFill>
                  <a:srgbClr val="4D4D4D"/>
                </a:solidFill>
                <a:latin typeface="Cambria" pitchFamily="-16" charset="0"/>
              </a:rPr>
              <a:t>computing will enable advances in a broad range of science and engineering disciplines:</a:t>
            </a:r>
          </a:p>
        </p:txBody>
      </p:sp>
      <p:pic>
        <p:nvPicPr>
          <p:cNvPr id="19" name="Picture 21" descr="nature_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438400"/>
            <a:ext cx="1106865" cy="11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784964" y="1981200"/>
            <a:ext cx="1901836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Astrophysics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4532145"/>
            <a:ext cx="1550980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94360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Life Science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3" name="Picture 6" descr="galaxy_form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2438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AR-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2438400"/>
            <a:ext cx="1524000" cy="5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highlight-small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25033" y="3037020"/>
            <a:ext cx="179916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7" descr="corel0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4495800"/>
            <a:ext cx="1066423" cy="117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49458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Materials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1129-37A3-4AFD-90E7-B6A84ABD7A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 Waters Computing System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CCD9-77CD-4706-AEC4-A43DE8EB37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33400" y="1654835"/>
            <a:ext cx="815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5486400" algn="r"/>
                <a:tab pos="7886700" algn="r"/>
              </a:tabLst>
            </a:pPr>
            <a:r>
              <a:rPr lang="en-US" sz="2400" b="1" dirty="0">
                <a:latin typeface="+mn-lt"/>
              </a:rPr>
              <a:t>System Attribute	Ranger	Blue Waters</a:t>
            </a:r>
          </a:p>
          <a:p>
            <a:pPr eaLnBrk="0" hangingPunct="0">
              <a:spcBef>
                <a:spcPct val="50000"/>
              </a:spcBef>
              <a:tabLst>
                <a:tab pos="5486400" algn="r"/>
                <a:tab pos="7886700" algn="r"/>
              </a:tabLst>
            </a:pPr>
            <a:r>
              <a:rPr lang="en-US" sz="2000" dirty="0">
                <a:latin typeface="+mn-lt"/>
              </a:rPr>
              <a:t>Vendor	Sun	</a:t>
            </a:r>
            <a:r>
              <a:rPr lang="en-US" sz="2000" dirty="0">
                <a:solidFill>
                  <a:srgbClr val="4E5782"/>
                </a:solidFill>
                <a:latin typeface="+mn-lt"/>
              </a:rPr>
              <a:t>IBM</a:t>
            </a:r>
          </a:p>
          <a:p>
            <a:pPr eaLnBrk="0" hangingPunct="0">
              <a:tabLst>
                <a:tab pos="5486400" algn="r"/>
                <a:tab pos="7886700" algn="r"/>
              </a:tabLst>
            </a:pPr>
            <a:r>
              <a:rPr lang="en-US" sz="2000" dirty="0">
                <a:latin typeface="+mn-lt"/>
              </a:rPr>
              <a:t>Processor	AMD Barcelona	</a:t>
            </a:r>
            <a:r>
              <a:rPr lang="en-US" sz="2000" dirty="0" smtClean="0">
                <a:solidFill>
                  <a:srgbClr val="4E5782"/>
                </a:solidFill>
                <a:latin typeface="+mn-lt"/>
              </a:rPr>
              <a:t>IBM Power7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</a:rPr>
              <a:t>Peak Performance (PF)	0.579	</a:t>
            </a:r>
            <a:r>
              <a:rPr lang="en-US" dirty="0" smtClean="0">
                <a:solidFill>
                  <a:srgbClr val="4E5782"/>
                </a:solidFill>
              </a:rPr>
              <a:t> &gt;10</a:t>
            </a:r>
            <a:endParaRPr lang="en-US" sz="2000" dirty="0" smtClean="0">
              <a:latin typeface="+mn-lt"/>
            </a:endParaRP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</a:rPr>
              <a:t>Sustained Performance (PF)	&lt;0.05	</a:t>
            </a:r>
            <a:r>
              <a:rPr lang="en-US" sz="2000" dirty="0" smtClean="0">
                <a:solidFill>
                  <a:srgbClr val="4E5782"/>
                </a:solidFill>
                <a:latin typeface="+mn-lt"/>
              </a:rPr>
              <a:t>&gt;1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</a:rPr>
              <a:t>Number of Cores/Chip	4	</a:t>
            </a:r>
            <a:r>
              <a:rPr lang="en-US" sz="2000" dirty="0" smtClean="0">
                <a:solidFill>
                  <a:srgbClr val="4E5782"/>
                </a:solidFill>
                <a:latin typeface="+mn-lt"/>
              </a:rPr>
              <a:t>8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</a:rPr>
              <a:t>Number of Processor Cores	62,976	</a:t>
            </a:r>
            <a:r>
              <a:rPr lang="en-US" sz="2000" dirty="0" smtClean="0">
                <a:solidFill>
                  <a:srgbClr val="4E5782"/>
                </a:solidFill>
                <a:latin typeface="+mn-lt"/>
              </a:rPr>
              <a:t>&gt;300,000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</a:rPr>
              <a:t>Amount of Memory (TB)	123	</a:t>
            </a:r>
            <a:r>
              <a:rPr lang="en-US" altLang="ja-JP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&gt;1.2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  <a:ea typeface="ヒラギノ角ゴ Pro W3" pitchFamily="26" charset="-128"/>
              </a:rPr>
              <a:t>Interconnect Bisection BW (TB/s)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	</a:t>
            </a:r>
            <a:r>
              <a:rPr lang="en-US" sz="2000" dirty="0" smtClean="0">
                <a:latin typeface="+mn-lt"/>
                <a:ea typeface="ヒラギノ角ゴ Pro W3" pitchFamily="26" charset="-128"/>
              </a:rPr>
              <a:t>~4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	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  <a:ea typeface="ヒラギノ角ゴ Pro W3" pitchFamily="26" charset="-128"/>
              </a:rPr>
              <a:t>Amount of Disk Storage (</a:t>
            </a:r>
            <a:r>
              <a:rPr lang="en-US" sz="2000" dirty="0" err="1" smtClean="0">
                <a:latin typeface="+mn-lt"/>
                <a:ea typeface="ヒラギノ角ゴ Pro W3" pitchFamily="26" charset="-128"/>
              </a:rPr>
              <a:t>PB</a:t>
            </a:r>
            <a:r>
              <a:rPr lang="en-US" sz="2000" dirty="0" smtClean="0">
                <a:latin typeface="+mn-lt"/>
                <a:ea typeface="ヒラギノ角ゴ Pro W3" pitchFamily="26" charset="-128"/>
              </a:rPr>
              <a:t>)	1.73	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18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  <a:ea typeface="ヒラギノ角ゴ Pro W3" pitchFamily="26" charset="-128"/>
              </a:rPr>
              <a:t>I/O Aggregate BW (TB/s)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	</a:t>
            </a:r>
            <a:r>
              <a:rPr lang="en-US" sz="2000" dirty="0" smtClean="0">
                <a:latin typeface="+mn-lt"/>
                <a:ea typeface="ヒラギノ角ゴ Pro W3" pitchFamily="26" charset="-128"/>
              </a:rPr>
              <a:t>?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	1.5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  <a:ea typeface="ヒラギノ角ゴ Pro W3" pitchFamily="26" charset="-128"/>
              </a:rPr>
              <a:t>Amount of Archival Storage (</a:t>
            </a:r>
            <a:r>
              <a:rPr lang="en-US" sz="2000" dirty="0" err="1" smtClean="0">
                <a:latin typeface="+mn-lt"/>
                <a:ea typeface="ヒラギノ角ゴ Pro W3" pitchFamily="26" charset="-128"/>
              </a:rPr>
              <a:t>PB</a:t>
            </a:r>
            <a:r>
              <a:rPr lang="en-US" sz="2000" dirty="0" smtClean="0">
                <a:latin typeface="+mn-lt"/>
                <a:ea typeface="ヒラギノ角ゴ Pro W3" pitchFamily="26" charset="-128"/>
              </a:rPr>
              <a:t>)	2.5 (20)	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&gt;500</a:t>
            </a:r>
          </a:p>
          <a:p>
            <a:pPr eaLnBrk="0" hangingPunct="0">
              <a:spcBef>
                <a:spcPts val="0"/>
              </a:spcBef>
              <a:tabLst>
                <a:tab pos="5486400" algn="r"/>
                <a:tab pos="7886700" algn="r"/>
              </a:tabLst>
            </a:pPr>
            <a:r>
              <a:rPr lang="en-US" sz="2000" dirty="0" smtClean="0">
                <a:latin typeface="+mn-lt"/>
                <a:ea typeface="ヒラギノ角ゴ Pro W3" pitchFamily="26" charset="-128"/>
              </a:rPr>
              <a:t>External Bandwidth (</a:t>
            </a:r>
            <a:r>
              <a:rPr lang="en-US" sz="2000" dirty="0" err="1" smtClean="0">
                <a:latin typeface="+mn-lt"/>
                <a:ea typeface="ヒラギノ角ゴ Pro W3" pitchFamily="26" charset="-128"/>
              </a:rPr>
              <a:t>Gbps</a:t>
            </a:r>
            <a:r>
              <a:rPr lang="en-US" sz="2000" dirty="0" smtClean="0">
                <a:latin typeface="+mn-lt"/>
                <a:ea typeface="ヒラギノ角ゴ Pro W3" pitchFamily="26" charset="-128"/>
              </a:rPr>
              <a:t>)	10	</a:t>
            </a:r>
            <a:r>
              <a:rPr lang="en-US" sz="2000" dirty="0" smtClean="0">
                <a:solidFill>
                  <a:srgbClr val="4E5782"/>
                </a:solidFill>
                <a:latin typeface="+mn-lt"/>
                <a:ea typeface="ヒラギノ角ゴ Pro W3" pitchFamily="26" charset="-128"/>
              </a:rPr>
              <a:t>100-400</a:t>
            </a:r>
            <a:endParaRPr lang="en-US" sz="2000" dirty="0">
              <a:solidFill>
                <a:srgbClr val="4E5782"/>
              </a:solidFill>
              <a:latin typeface="+mn-lt"/>
              <a:ea typeface="ヒラギノ角ゴ Pro W3" pitchFamily="26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2159" y="2743200"/>
            <a:ext cx="702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17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&gt;20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2</a:t>
            </a:r>
            <a:endParaRPr lang="en-US" sz="2000" b="1" dirty="0">
              <a:solidFill>
                <a:srgbClr val="028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26" charset="0"/>
            </a:endParaRPr>
          </a:p>
          <a:p>
            <a:pPr algn="r">
              <a:spcBef>
                <a:spcPts val="0"/>
              </a:spcBef>
            </a:pPr>
            <a:r>
              <a:rPr lang="en-US" sz="2000" b="1" dirty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~</a:t>
            </a: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3.5</a:t>
            </a:r>
            <a:endParaRPr lang="en-US" sz="2000" b="1" dirty="0">
              <a:solidFill>
                <a:srgbClr val="028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26" charset="0"/>
            </a:endParaRP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10</a:t>
            </a:r>
            <a:endParaRPr lang="en-US" sz="2000" b="1" dirty="0">
              <a:solidFill>
                <a:srgbClr val="028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26" charset="0"/>
            </a:endParaRP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&gt;&gt;10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&gt;10</a:t>
            </a:r>
            <a:endParaRPr lang="en-US" sz="2000" b="1" dirty="0">
              <a:solidFill>
                <a:srgbClr val="028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26" charset="0"/>
            </a:endParaRPr>
          </a:p>
          <a:p>
            <a:pPr algn="r">
              <a:spcBef>
                <a:spcPts val="0"/>
              </a:spcBef>
            </a:pPr>
            <a:endParaRPr lang="en-US" sz="2000" b="1" dirty="0" smtClean="0">
              <a:solidFill>
                <a:srgbClr val="028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26" charset="0"/>
            </a:endParaRP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&gt;</a:t>
            </a:r>
            <a:r>
              <a:rPr lang="en-US" sz="2000" b="1" dirty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200</a:t>
            </a:r>
          </a:p>
          <a:p>
            <a:pPr algn="r">
              <a:spcBef>
                <a:spcPts val="0"/>
              </a:spcBef>
            </a:pPr>
            <a:r>
              <a:rPr lang="en-US" sz="2000" b="1" dirty="0">
                <a:solidFill>
                  <a:srgbClr val="028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26" charset="0"/>
              </a:rPr>
              <a:t>&gt;10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225" y="1752600"/>
            <a:ext cx="8382000" cy="4191000"/>
          </a:xfrm>
        </p:spPr>
        <p:txBody>
          <a:bodyPr/>
          <a:lstStyle/>
          <a:p>
            <a:r>
              <a:rPr lang="en-US" sz="1600" dirty="0" smtClean="0"/>
              <a:t>Real sustained PF is ~2 years after peak PF </a:t>
            </a:r>
          </a:p>
          <a:p>
            <a:r>
              <a:rPr lang="en-US" sz="1600" dirty="0" smtClean="0"/>
              <a:t>Sustained Petascale took O($1B) for the first system</a:t>
            </a:r>
          </a:p>
          <a:p>
            <a:pPr lvl="1"/>
            <a:r>
              <a:rPr lang="en-US" sz="1600" dirty="0" smtClean="0"/>
              <a:t>O($1.7B) for the first two systems  </a:t>
            </a:r>
          </a:p>
          <a:p>
            <a:r>
              <a:rPr lang="en-US" sz="1600" dirty="0" smtClean="0"/>
              <a:t>In the best case, Peak </a:t>
            </a:r>
            <a:r>
              <a:rPr lang="en-US" sz="1600" dirty="0" err="1" smtClean="0"/>
              <a:t>EF</a:t>
            </a:r>
            <a:r>
              <a:rPr lang="en-US" sz="1600" dirty="0" smtClean="0"/>
              <a:t> is probably O($2-3B) </a:t>
            </a:r>
            <a:br>
              <a:rPr lang="en-US" sz="1600" dirty="0" smtClean="0"/>
            </a:br>
            <a:r>
              <a:rPr lang="en-US" sz="1600" dirty="0" smtClean="0"/>
              <a:t>time frame for the first system</a:t>
            </a:r>
          </a:p>
          <a:p>
            <a:pPr lvl="1"/>
            <a:r>
              <a:rPr lang="en-US" sz="1600" dirty="0" smtClean="0"/>
              <a:t>O($4B) for the first two systems</a:t>
            </a:r>
          </a:p>
          <a:p>
            <a:r>
              <a:rPr lang="en-US" sz="1600" dirty="0" smtClean="0"/>
              <a:t>There are very real HW and SW challenges for computer design that have to be solved regardless of </a:t>
            </a:r>
            <a:r>
              <a:rPr lang="en-US" sz="1600" dirty="0" err="1" smtClean="0"/>
              <a:t>Exascale</a:t>
            </a:r>
            <a:endParaRPr lang="en-US" sz="1600" dirty="0" smtClean="0"/>
          </a:p>
          <a:p>
            <a:pPr lvl="1"/>
            <a:r>
              <a:rPr lang="en-US" sz="1600" dirty="0" smtClean="0"/>
              <a:t>Scale (HW, System SW, Application SW)</a:t>
            </a:r>
          </a:p>
          <a:p>
            <a:pPr lvl="1"/>
            <a:r>
              <a:rPr lang="en-US" sz="1600" dirty="0" smtClean="0"/>
              <a:t>Reliability</a:t>
            </a:r>
          </a:p>
          <a:p>
            <a:pPr lvl="1"/>
            <a:r>
              <a:rPr lang="en-US" sz="1600" dirty="0" smtClean="0"/>
              <a:t>Balance</a:t>
            </a:r>
          </a:p>
          <a:p>
            <a:pPr lvl="1"/>
            <a:r>
              <a:rPr lang="en-US" sz="1600" dirty="0" smtClean="0"/>
              <a:t>Communications</a:t>
            </a:r>
          </a:p>
          <a:p>
            <a:pPr lvl="1"/>
            <a:r>
              <a:rPr lang="en-US" sz="1600" dirty="0" smtClean="0"/>
              <a:t>Middle level SW …..</a:t>
            </a:r>
          </a:p>
          <a:p>
            <a:r>
              <a:rPr lang="en-US" sz="1600" dirty="0" smtClean="0"/>
              <a:t>With a very few notable exceptions such as Charm++ based codes, as system scale increases, the application base and science team able to use the largest systems decreases proportionally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21E-3056-4DFB-B7F4-96489120B0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 for Exascale – beyond the technical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If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is not started soon, development expertise will have to be recreated - adding cost and delay</a:t>
            </a:r>
          </a:p>
          <a:p>
            <a:r>
              <a:rPr lang="en-US" sz="1400" dirty="0" smtClean="0"/>
              <a:t>Is the best value for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in one system?  Is the cost of one system worth it </a:t>
            </a:r>
          </a:p>
          <a:p>
            <a:pPr lvl="1"/>
            <a:r>
              <a:rPr lang="en-US" sz="1400" dirty="0" smtClean="0"/>
              <a:t>Is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in aggregate worth it (and how big of a  building block?, data movement, etc) </a:t>
            </a:r>
          </a:p>
          <a:p>
            <a:pPr lvl="1"/>
            <a:r>
              <a:rPr lang="en-US" sz="1400" dirty="0" smtClean="0"/>
              <a:t>Should we provide (~5-10) 100-200 PF systems linked in a data infrastructure to do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science problems?</a:t>
            </a:r>
          </a:p>
          <a:p>
            <a:pPr lvl="2"/>
            <a:r>
              <a:rPr lang="en-US" sz="1400" dirty="0" smtClean="0"/>
              <a:t>More familiar and evolutionary</a:t>
            </a:r>
          </a:p>
          <a:p>
            <a:r>
              <a:rPr lang="en-US" sz="1400" dirty="0" smtClean="0"/>
              <a:t>The energy debate needs to be put into context with everything else – use true </a:t>
            </a:r>
            <a:r>
              <a:rPr lang="en-US" sz="1400" dirty="0" err="1" smtClean="0"/>
              <a:t>TCO</a:t>
            </a:r>
            <a:r>
              <a:rPr lang="en-US" sz="1400" dirty="0" smtClean="0"/>
              <a:t>, rather then one component</a:t>
            </a:r>
          </a:p>
          <a:p>
            <a:r>
              <a:rPr lang="en-US" sz="1400" dirty="0" smtClean="0"/>
              <a:t>It is not clear that people will use an </a:t>
            </a:r>
            <a:r>
              <a:rPr lang="en-US" sz="1400" dirty="0" err="1" smtClean="0"/>
              <a:t>EF</a:t>
            </a:r>
            <a:r>
              <a:rPr lang="en-US" sz="1400" dirty="0" smtClean="0"/>
              <a:t> system for real science if we build it the way some expect.</a:t>
            </a:r>
          </a:p>
          <a:p>
            <a:pPr lvl="1"/>
            <a:r>
              <a:rPr lang="en-US" sz="1400" dirty="0" smtClean="0"/>
              <a:t>Need clear – </a:t>
            </a:r>
            <a:r>
              <a:rPr lang="en-US" sz="1400" u="sng" dirty="0" smtClean="0"/>
              <a:t>really meaningful metrics for sustain (aka time to solution) performance </a:t>
            </a:r>
            <a:r>
              <a:rPr lang="en-US" sz="1400" dirty="0" smtClean="0"/>
              <a:t>based on needed use rather than easiest use</a:t>
            </a:r>
          </a:p>
          <a:p>
            <a:pPr lvl="2"/>
            <a:r>
              <a:rPr lang="en-US" sz="1100" dirty="0" smtClean="0"/>
              <a:t>Not Peak Flops nor </a:t>
            </a:r>
            <a:r>
              <a:rPr lang="en-US" sz="1100" dirty="0" err="1" smtClean="0"/>
              <a:t>Linpack</a:t>
            </a:r>
            <a:r>
              <a:rPr lang="en-US" sz="1100" dirty="0" smtClean="0"/>
              <a:t> Flops </a:t>
            </a:r>
            <a:r>
              <a:rPr lang="en-US" sz="1050" dirty="0" smtClean="0"/>
              <a:t> </a:t>
            </a:r>
          </a:p>
          <a:p>
            <a:pPr lvl="1"/>
            <a:r>
              <a:rPr lang="en-US" sz="1400" dirty="0" smtClean="0"/>
              <a:t>Holistic – ∑{Performance, Effectiveness</a:t>
            </a:r>
            <a:r>
              <a:rPr lang="en-US" sz="1400" smtClean="0"/>
              <a:t>, </a:t>
            </a:r>
            <a:r>
              <a:rPr lang="en-US" sz="1400" smtClean="0"/>
              <a:t>Resiliency, </a:t>
            </a:r>
            <a:r>
              <a:rPr lang="en-US" sz="1400" dirty="0" smtClean="0"/>
              <a:t>Consistency, </a:t>
            </a:r>
            <a:r>
              <a:rPr lang="en-US" sz="1400" dirty="0" smtClean="0"/>
              <a:t>Usability}/</a:t>
            </a:r>
            <a:r>
              <a:rPr lang="en-US" sz="1400" dirty="0" err="1" smtClean="0"/>
              <a:t>TCO</a:t>
            </a:r>
            <a:endParaRPr lang="en-US" sz="1400" dirty="0" smtClean="0"/>
          </a:p>
          <a:p>
            <a:r>
              <a:rPr lang="en-US" sz="1400" dirty="0" smtClean="0"/>
              <a:t>Most discussions on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and even Petascale talk about the crisis in the data deluge, but that is little discussion in the </a:t>
            </a:r>
            <a:r>
              <a:rPr lang="en-US" sz="1400" dirty="0" err="1" smtClean="0"/>
              <a:t>HPC</a:t>
            </a:r>
            <a:r>
              <a:rPr lang="en-US" sz="1400" dirty="0" smtClean="0"/>
              <a:t> community.  So, why should the community be pushing "</a:t>
            </a:r>
            <a:r>
              <a:rPr lang="en-US" sz="1400" dirty="0" err="1" smtClean="0"/>
              <a:t>Exaflops</a:t>
            </a:r>
            <a:r>
              <a:rPr lang="en-US" sz="1400" dirty="0" smtClean="0"/>
              <a:t>" rather than "</a:t>
            </a:r>
            <a:r>
              <a:rPr lang="en-US" sz="1400" dirty="0" err="1" smtClean="0"/>
              <a:t>Yottabytes</a:t>
            </a:r>
            <a:r>
              <a:rPr lang="en-US" sz="1400" dirty="0" smtClean="0"/>
              <a:t>“ in order to improve science productivity and quality?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21E-3056-4DFB-B7F4-96489120B0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Essentially whether </a:t>
            </a:r>
            <a:r>
              <a:rPr lang="en-US" sz="2000" dirty="0" err="1" smtClean="0"/>
              <a:t>Exascale</a:t>
            </a:r>
            <a:r>
              <a:rPr lang="en-US" sz="2000" dirty="0" smtClean="0"/>
              <a:t> can be done in the time frame people are talking about depends how one defines success and on how much money someone spends</a:t>
            </a:r>
          </a:p>
          <a:p>
            <a:r>
              <a:rPr lang="en-US" sz="2000" dirty="0" smtClean="0"/>
              <a:t>If there is a public will - and it appears there is within parts of the administration but not sure about congress - </a:t>
            </a:r>
            <a:r>
              <a:rPr lang="en-US" sz="2000" dirty="0" err="1" smtClean="0"/>
              <a:t>EF</a:t>
            </a:r>
            <a:r>
              <a:rPr lang="en-US" sz="2000" dirty="0" smtClean="0"/>
              <a:t> can be done. </a:t>
            </a:r>
          </a:p>
          <a:p>
            <a:pPr lvl="1"/>
            <a:r>
              <a:rPr lang="en-US" sz="2000" dirty="0" smtClean="0"/>
              <a:t>Not clear there is fundamental motivation for the public needed</a:t>
            </a:r>
          </a:p>
          <a:p>
            <a:pPr lvl="1"/>
            <a:r>
              <a:rPr lang="en-US" sz="2000" dirty="0" smtClean="0"/>
              <a:t>Not clear industrial policy is sufficient without critical </a:t>
            </a:r>
            <a:r>
              <a:rPr lang="en-US" sz="2000" dirty="0" err="1" smtClean="0"/>
              <a:t>S&amp;E</a:t>
            </a:r>
            <a:r>
              <a:rPr lang="en-US" sz="2000" dirty="0" smtClean="0"/>
              <a:t> driver(s)</a:t>
            </a:r>
          </a:p>
          <a:p>
            <a:r>
              <a:rPr lang="en-US" sz="2200" dirty="0" smtClean="0"/>
              <a:t>The schedule (2018), cost (~$3B) and scope (</a:t>
            </a:r>
            <a:r>
              <a:rPr lang="en-US" sz="2200" dirty="0" err="1" smtClean="0"/>
              <a:t>EF</a:t>
            </a:r>
            <a:r>
              <a:rPr lang="en-US" sz="2200" dirty="0" smtClean="0"/>
              <a:t> for 20MW that is usable by many) is compromised  </a:t>
            </a:r>
          </a:p>
          <a:p>
            <a:r>
              <a:rPr lang="en-US" sz="2000" dirty="0" smtClean="0"/>
              <a:t>There will be </a:t>
            </a:r>
            <a:r>
              <a:rPr lang="en-US" sz="2000" dirty="0" err="1" smtClean="0"/>
              <a:t>Exascale</a:t>
            </a:r>
            <a:r>
              <a:rPr lang="en-US" sz="2000" dirty="0" smtClean="0"/>
              <a:t> systems</a:t>
            </a:r>
          </a:p>
          <a:p>
            <a:pPr lvl="1"/>
            <a:r>
              <a:rPr lang="en-US" sz="2000" dirty="0" smtClean="0"/>
              <a:t>In some time period but not in 2018-2020 unless unprecedented public funding occurs immediately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21E-3056-4DFB-B7F4-96489120B0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366</Words>
  <Application>Microsoft Office PowerPoint</Application>
  <PresentationFormat>On-screen Show (4:3)</PresentationFormat>
  <Paragraphs>77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Exscale – when will it happen?</vt:lpstr>
      <vt:lpstr>Slide 2</vt:lpstr>
      <vt:lpstr>Blue Waters Computing System</vt:lpstr>
      <vt:lpstr>Observations</vt:lpstr>
      <vt:lpstr>Key Issues for Exascale – beyond the technical</vt:lpstr>
      <vt:lpstr>Conclusion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Blake Harvey</dc:creator>
  <cp:lastModifiedBy>Bill Kramer</cp:lastModifiedBy>
  <cp:revision>69</cp:revision>
  <dcterms:created xsi:type="dcterms:W3CDTF">2010-04-26T11:56:08Z</dcterms:created>
  <dcterms:modified xsi:type="dcterms:W3CDTF">2010-04-28T22:18:03Z</dcterms:modified>
</cp:coreProperties>
</file>