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3" r:id="rId3"/>
    <p:sldId id="304" r:id="rId4"/>
    <p:sldId id="296" r:id="rId5"/>
    <p:sldId id="305" r:id="rId6"/>
    <p:sldId id="297" r:id="rId7"/>
    <p:sldId id="291" r:id="rId8"/>
    <p:sldId id="294" r:id="rId9"/>
    <p:sldId id="295" r:id="rId10"/>
    <p:sldId id="292" r:id="rId11"/>
    <p:sldId id="299" r:id="rId12"/>
    <p:sldId id="293" r:id="rId13"/>
    <p:sldId id="298" r:id="rId14"/>
    <p:sldId id="287" r:id="rId15"/>
    <p:sldId id="269" r:id="rId16"/>
    <p:sldId id="258" r:id="rId17"/>
    <p:sldId id="259" r:id="rId18"/>
    <p:sldId id="260" r:id="rId19"/>
    <p:sldId id="288" r:id="rId20"/>
    <p:sldId id="290" r:id="rId21"/>
    <p:sldId id="261" r:id="rId22"/>
    <p:sldId id="263" r:id="rId23"/>
    <p:sldId id="270" r:id="rId24"/>
    <p:sldId id="271" r:id="rId25"/>
    <p:sldId id="272" r:id="rId26"/>
    <p:sldId id="273" r:id="rId27"/>
    <p:sldId id="275" r:id="rId28"/>
    <p:sldId id="278" r:id="rId29"/>
    <p:sldId id="300" r:id="rId30"/>
    <p:sldId id="276" r:id="rId31"/>
    <p:sldId id="279" r:id="rId32"/>
    <p:sldId id="281" r:id="rId33"/>
    <p:sldId id="301" r:id="rId34"/>
    <p:sldId id="267" r:id="rId35"/>
    <p:sldId id="286" r:id="rId36"/>
    <p:sldId id="302" r:id="rId37"/>
    <p:sldId id="283" r:id="rId38"/>
    <p:sldId id="289" r:id="rId39"/>
    <p:sldId id="280" r:id="rId40"/>
    <p:sldId id="274" r:id="rId41"/>
    <p:sldId id="284" r:id="rId42"/>
    <p:sldId id="285" r:id="rId43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87136" autoAdjust="0"/>
  </p:normalViewPr>
  <p:slideViewPr>
    <p:cSldViewPr>
      <p:cViewPr>
        <p:scale>
          <a:sx n="80" d="100"/>
          <a:sy n="80" d="100"/>
        </p:scale>
        <p:origin x="-25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4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uiuc-desktop\Mitre\Report\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uiuc-desktop\Mitre\Report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tx>
            <c:v>No Interrupt</c:v>
          </c:tx>
          <c:x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197</c:v>
                </c:pt>
                <c:pt idx="1">
                  <c:v>209</c:v>
                </c:pt>
                <c:pt idx="2">
                  <c:v>165</c:v>
                </c:pt>
                <c:pt idx="3">
                  <c:v>148</c:v>
                </c:pt>
              </c:numCache>
            </c:numRef>
          </c:yVal>
          <c:smooth val="1"/>
        </c:ser>
        <c:ser>
          <c:idx val="1"/>
          <c:order val="1"/>
          <c:tx>
            <c:v>Triple Buffering</c:v>
          </c:tx>
          <c:xVal>
            <c:numRef>
              <c:f>Sheet1!$B$14:$B$17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Sheet1!$C$14:$C$17</c:f>
              <c:numCache>
                <c:formatCode>General</c:formatCode>
                <c:ptCount val="4"/>
                <c:pt idx="0">
                  <c:v>198</c:v>
                </c:pt>
                <c:pt idx="1">
                  <c:v>209</c:v>
                </c:pt>
                <c:pt idx="2">
                  <c:v>149</c:v>
                </c:pt>
                <c:pt idx="3">
                  <c:v>121</c:v>
                </c:pt>
              </c:numCache>
            </c:numRef>
          </c:yVal>
          <c:smooth val="1"/>
        </c:ser>
        <c:axId val="73350528"/>
        <c:axId val="73438336"/>
      </c:scatterChart>
      <c:valAx>
        <c:axId val="73350528"/>
        <c:scaling>
          <c:orientation val="minMax"/>
        </c:scaling>
        <c:axPos val="b"/>
        <c:numFmt formatCode="General" sourceLinked="1"/>
        <c:tickLblPos val="nextTo"/>
        <c:crossAx val="73438336"/>
        <c:crosses val="autoZero"/>
        <c:crossBetween val="midCat"/>
      </c:valAx>
      <c:valAx>
        <c:axId val="73438336"/>
        <c:scaling>
          <c:orientation val="minMax"/>
        </c:scaling>
        <c:axPos val="l"/>
        <c:majorGridlines/>
        <c:numFmt formatCode="General" sourceLinked="1"/>
        <c:tickLblPos val="nextTo"/>
        <c:crossAx val="73350528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solidFill>
        <a:srgbClr val="4F81BD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tx>
            <c:v>Interrupt</c:v>
          </c:tx>
          <c:xVal>
            <c:numRef>
              <c:f>Sheet2!$C$5:$C$8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Sheet2!$D$5:$D$8</c:f>
              <c:numCache>
                <c:formatCode>General</c:formatCode>
                <c:ptCount val="4"/>
                <c:pt idx="0">
                  <c:v>202</c:v>
                </c:pt>
                <c:pt idx="1">
                  <c:v>133</c:v>
                </c:pt>
                <c:pt idx="2">
                  <c:v>87</c:v>
                </c:pt>
                <c:pt idx="3">
                  <c:v>78</c:v>
                </c:pt>
              </c:numCache>
            </c:numRef>
          </c:yVal>
          <c:smooth val="1"/>
        </c:ser>
        <c:ser>
          <c:idx val="1"/>
          <c:order val="1"/>
          <c:tx>
            <c:v>No Interrupt</c:v>
          </c:tx>
          <c:xVal>
            <c:numRef>
              <c:f>Sheet2!$C$5:$C$8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Sheet2!$E$5:$E$8</c:f>
              <c:numCache>
                <c:formatCode>General</c:formatCode>
                <c:ptCount val="4"/>
                <c:pt idx="0">
                  <c:v>203</c:v>
                </c:pt>
                <c:pt idx="1">
                  <c:v>155</c:v>
                </c:pt>
                <c:pt idx="2">
                  <c:v>102</c:v>
                </c:pt>
                <c:pt idx="3">
                  <c:v>84</c:v>
                </c:pt>
              </c:numCache>
            </c:numRef>
          </c:yVal>
          <c:smooth val="1"/>
        </c:ser>
        <c:ser>
          <c:idx val="2"/>
          <c:order val="2"/>
          <c:tx>
            <c:v>Triple Buffering</c:v>
          </c:tx>
          <c:xVal>
            <c:numRef>
              <c:f>Sheet2!$C$6:$C$8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8</c:v>
                </c:pt>
              </c:numCache>
            </c:numRef>
          </c:xVal>
          <c:yVal>
            <c:numRef>
              <c:f>Sheet2!$F$6:$F$8</c:f>
              <c:numCache>
                <c:formatCode>General</c:formatCode>
                <c:ptCount val="3"/>
                <c:pt idx="0">
                  <c:v>251</c:v>
                </c:pt>
                <c:pt idx="1">
                  <c:v>100</c:v>
                </c:pt>
                <c:pt idx="2">
                  <c:v>94</c:v>
                </c:pt>
              </c:numCache>
            </c:numRef>
          </c:yVal>
          <c:smooth val="1"/>
        </c:ser>
        <c:axId val="73464448"/>
        <c:axId val="86122880"/>
      </c:scatterChart>
      <c:valAx>
        <c:axId val="73464448"/>
        <c:scaling>
          <c:orientation val="minMax"/>
        </c:scaling>
        <c:axPos val="b"/>
        <c:numFmt formatCode="General" sourceLinked="1"/>
        <c:tickLblPos val="nextTo"/>
        <c:crossAx val="86122880"/>
        <c:crosses val="autoZero"/>
        <c:crossBetween val="midCat"/>
      </c:valAx>
      <c:valAx>
        <c:axId val="86122880"/>
        <c:scaling>
          <c:orientation val="minMax"/>
        </c:scaling>
        <c:axPos val="l"/>
        <c:majorGridlines/>
        <c:numFmt formatCode="General" sourceLinked="1"/>
        <c:tickLblPos val="nextTo"/>
        <c:crossAx val="73464448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solidFill>
        <a:srgbClr val="4F81BD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1FF8685-F1E0-42D1-8AD6-CDE8DEC283D7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4F6C12C-1E88-4C1C-920E-29664A35E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8D84D0-746D-4669-8424-1AE8C629439E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FF0B-4D1C-42F3-9DD7-71E24EE43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EFEA-9A9F-436D-AE01-4DBA68D73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43AB-C57D-4C78-A4B4-0AB35831A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CC05-BB7A-4E86-A2E3-9F539799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62BE-84A5-4D95-88A8-285485349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4A33-053E-4F76-9B5B-345B52C9F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9D464-5315-4AC5-88BE-860D5BF06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12E1A-F1B7-44F9-8E7A-9361C9AEF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48DF-13A6-4CB4-989B-473318ACD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E45C-732D-45AD-BA2B-2D4584818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931ED-7360-4B23-9743-9C8AAFF72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65400" y="6324600"/>
            <a:ext cx="21177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9800" y="7010400"/>
            <a:ext cx="32194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Parallelization of Stocahstic Aircraft Allocation Problem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2997098-00F9-46FB-B175-4ABEA12D4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full_mark_horz_b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7000" y="7086600"/>
            <a:ext cx="26606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79400" y="1371600"/>
            <a:ext cx="9525000" cy="1633538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Arial" charset="0"/>
              </a:rPr>
              <a:t>Parallel Computing Techniques for Aircraft Fleet Management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74800" y="3124200"/>
            <a:ext cx="7086600" cy="30480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Gagan Raj Gupta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Laxmikant V. Kale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Udatta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Palekar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Department of Business Administration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University of Illinois at Urbana-Champaign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Steve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Baker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MITRE Corporation</a:t>
            </a:r>
            <a:endParaRPr lang="en-US" sz="2400" dirty="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2" name="Picture 6" descr="ppl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886200"/>
            <a:ext cx="2743200" cy="80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Stage 2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6600" y="3505200"/>
            <a:ext cx="8636000" cy="1189038"/>
          </a:xfr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622300" y="41529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355600" y="4876800"/>
            <a:ext cx="167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Objective Function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336800" y="28956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812800" y="20574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Short-term Rented aircrafts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699000" y="3124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15"/>
          <p:cNvSpPr txBox="1">
            <a:spLocks noChangeArrowheads="1"/>
          </p:cNvSpPr>
          <p:nvPr/>
        </p:nvSpPr>
        <p:spPr bwMode="auto">
          <a:xfrm>
            <a:off x="4699000" y="22860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Penalty for late delivery</a:t>
            </a:r>
          </a:p>
        </p:txBody>
      </p:sp>
      <p:cxnSp>
        <p:nvCxnSpPr>
          <p:cNvPr id="17" name="Straight Arrow Connector 16"/>
          <p:cNvCxnSpPr>
            <a:stCxn id="9227" idx="0"/>
          </p:cNvCxnSpPr>
          <p:nvPr/>
        </p:nvCxnSpPr>
        <p:spPr>
          <a:xfrm rot="16200000" flipV="1">
            <a:off x="6738938" y="3830638"/>
            <a:ext cx="912812" cy="1331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17"/>
          <p:cNvSpPr txBox="1">
            <a:spLocks noChangeArrowheads="1"/>
          </p:cNvSpPr>
          <p:nvPr/>
        </p:nvSpPr>
        <p:spPr bwMode="auto">
          <a:xfrm>
            <a:off x="6604000" y="4953000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Penalty for very late delivery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2908300" y="49149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TextBox 28"/>
          <p:cNvSpPr txBox="1">
            <a:spLocks noChangeArrowheads="1"/>
          </p:cNvSpPr>
          <p:nvPr/>
        </p:nvSpPr>
        <p:spPr bwMode="auto">
          <a:xfrm>
            <a:off x="2641600" y="5486400"/>
            <a:ext cx="167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Operational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Mission</a:t>
            </a:r>
          </a:p>
        </p:txBody>
      </p:sp>
      <p:pic>
        <p:nvPicPr>
          <p:cNvPr id="1024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25550" y="2200275"/>
            <a:ext cx="7708900" cy="4573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6172200"/>
            <a:ext cx="8229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Contingency and SAAM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17600" y="1981200"/>
            <a:ext cx="8001000" cy="4086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Stage2: Tying them together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2743200"/>
            <a:ext cx="97917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1800" y="5715000"/>
            <a:ext cx="21336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Parallel Programming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8138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Divide work into smaller units </a:t>
            </a:r>
          </a:p>
          <a:p>
            <a:pPr lvl="1" eaLnBrk="1" hangingPunct="1"/>
            <a:r>
              <a:rPr lang="en-US" sz="2400" dirty="0" smtClean="0"/>
              <a:t> 2 stage decomposition</a:t>
            </a:r>
          </a:p>
          <a:p>
            <a:pPr eaLnBrk="1" hangingPunct="1"/>
            <a:r>
              <a:rPr lang="en-US" sz="2800" dirty="0" smtClean="0"/>
              <a:t>Create enough work </a:t>
            </a:r>
          </a:p>
          <a:p>
            <a:pPr lvl="1" eaLnBrk="1" hangingPunct="1"/>
            <a:r>
              <a:rPr lang="en-US" sz="2400" dirty="0" smtClean="0"/>
              <a:t>Solve multiple scenarios</a:t>
            </a:r>
          </a:p>
          <a:p>
            <a:pPr eaLnBrk="1" hangingPunct="1"/>
            <a:r>
              <a:rPr lang="en-US" sz="2800" dirty="0" smtClean="0"/>
              <a:t>Reduce synchronization overheads </a:t>
            </a:r>
          </a:p>
          <a:p>
            <a:pPr lvl="1" eaLnBrk="1" hangingPunct="1"/>
            <a:r>
              <a:rPr lang="en-US" sz="2400" dirty="0" smtClean="0"/>
              <a:t>Multi-cut method</a:t>
            </a:r>
          </a:p>
          <a:p>
            <a:pPr eaLnBrk="1" hangingPunct="1"/>
            <a:r>
              <a:rPr lang="en-US" sz="2800" dirty="0" smtClean="0"/>
              <a:t>Overlap computation with communication </a:t>
            </a:r>
          </a:p>
          <a:p>
            <a:pPr lvl="1" eaLnBrk="1" hangingPunct="1"/>
            <a:r>
              <a:rPr lang="en-US" sz="2400" dirty="0" smtClean="0"/>
              <a:t>Use Charm++ runtime system</a:t>
            </a:r>
          </a:p>
          <a:p>
            <a:pPr eaLnBrk="1" hangingPunct="1"/>
            <a:r>
              <a:rPr lang="en-US" sz="2800" dirty="0" smtClean="0"/>
              <a:t>Efficient use of LP/IP solver </a:t>
            </a:r>
          </a:p>
          <a:p>
            <a:pPr lvl="1" eaLnBrk="1" hangingPunct="1"/>
            <a:r>
              <a:rPr lang="en-US" sz="2400" dirty="0" smtClean="0"/>
              <a:t>Use Advanced basis when advantageous</a:t>
            </a:r>
          </a:p>
          <a:p>
            <a:pPr eaLnBrk="1" hangingPunct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 Technique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Multi-cut Method</a:t>
            </a:r>
          </a:p>
          <a:p>
            <a:pPr lvl="1" eaLnBrk="1" hangingPunct="1"/>
            <a:r>
              <a:rPr lang="en-US" smtClean="0"/>
              <a:t>Divide the scenarios into sets</a:t>
            </a:r>
          </a:p>
          <a:p>
            <a:pPr lvl="1" eaLnBrk="1" hangingPunct="1"/>
            <a:r>
              <a:rPr lang="en-US" smtClean="0"/>
              <a:t>Add cuts for each set</a:t>
            </a:r>
          </a:p>
          <a:p>
            <a:pPr lvl="1" eaLnBrk="1" hangingPunct="1"/>
            <a:r>
              <a:rPr lang="en-US" smtClean="0"/>
              <a:t>All sets needed for upper-bound computation</a:t>
            </a:r>
          </a:p>
          <a:p>
            <a:pPr eaLnBrk="1" hangingPunct="1"/>
            <a:r>
              <a:rPr lang="en-US" smtClean="0"/>
              <a:t>Algorithm</a:t>
            </a:r>
          </a:p>
          <a:p>
            <a:pPr lvl="1" eaLnBrk="1" hangingPunct="1"/>
            <a:r>
              <a:rPr lang="en-US" smtClean="0"/>
              <a:t>While (! Convergence)</a:t>
            </a:r>
          </a:p>
          <a:p>
            <a:pPr lvl="2" eaLnBrk="1" hangingPunct="1"/>
            <a:r>
              <a:rPr lang="en-US" smtClean="0"/>
              <a:t>Begin New Round: Distribute scenarios among solvers</a:t>
            </a:r>
          </a:p>
          <a:p>
            <a:pPr lvl="2" eaLnBrk="1" hangingPunct="1"/>
            <a:r>
              <a:rPr lang="en-US" smtClean="0"/>
              <a:t>Collect Cuts, Solve Stage 1</a:t>
            </a:r>
          </a:p>
          <a:p>
            <a:pPr lvl="2" eaLnBrk="1" hangingPunct="1"/>
            <a:r>
              <a:rPr lang="en-US" smtClean="0"/>
              <a:t>Update Lower and Upper Bound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27038" y="304800"/>
            <a:ext cx="9732962" cy="576263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3600" smtClean="0">
                <a:solidFill>
                  <a:schemeClr val="tx1"/>
                </a:solidFill>
                <a:latin typeface="Arial" charset="0"/>
              </a:rPr>
              <a:t>Implementation in Charm++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" y="4402138"/>
            <a:ext cx="15684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17525" y="6451600"/>
            <a:ext cx="1298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i="1">
                <a:solidFill>
                  <a:srgbClr val="00CC99"/>
                </a:solidFill>
                <a:latin typeface="Arial" charset="0"/>
              </a:rPr>
              <a:t>User View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330450" y="4283075"/>
            <a:ext cx="2722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i="1">
                <a:solidFill>
                  <a:srgbClr val="00CC99"/>
                </a:solidFill>
                <a:latin typeface="Arial" charset="0"/>
              </a:rPr>
              <a:t>System implementation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5226050" y="1930400"/>
            <a:ext cx="47783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endParaRPr lang="en-US" sz="2700">
              <a:solidFill>
                <a:srgbClr val="3333CC"/>
              </a:solidFill>
              <a:latin typeface="Arial" charset="0"/>
            </a:endParaRPr>
          </a:p>
          <a:p>
            <a:pPr lvl="1" indent="-342900">
              <a:lnSpc>
                <a:spcPct val="95000"/>
              </a:lnSpc>
              <a:buClr>
                <a:srgbClr val="3333CC"/>
              </a:buClr>
              <a:buSzPct val="100000"/>
              <a:buFontTx/>
              <a:buChar char="•"/>
            </a:pPr>
            <a:r>
              <a:rPr lang="en-US" sz="2700">
                <a:solidFill>
                  <a:srgbClr val="3333CC"/>
                </a:solidFill>
                <a:latin typeface="Arial" charset="0"/>
              </a:rPr>
              <a:t>Software engineering</a:t>
            </a:r>
            <a:endParaRPr lang="en-US"/>
          </a:p>
          <a:p>
            <a:pPr marL="857250" lvl="2" indent="-285750">
              <a:lnSpc>
                <a:spcPct val="95000"/>
              </a:lnSpc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Number of virtual processors can be independently controlled</a:t>
            </a:r>
            <a:endParaRPr lang="en-US"/>
          </a:p>
          <a:p>
            <a:pPr marL="857250" lvl="2" indent="-285750">
              <a:lnSpc>
                <a:spcPct val="95000"/>
              </a:lnSpc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Separate VPs for different modules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3333CC"/>
              </a:buClr>
              <a:buSzPct val="100000"/>
              <a:buFontTx/>
              <a:buChar char="•"/>
            </a:pPr>
            <a:r>
              <a:rPr lang="en-US" sz="2700">
                <a:solidFill>
                  <a:srgbClr val="3333CC"/>
                </a:solidFill>
                <a:latin typeface="Arial" charset="0"/>
              </a:rPr>
              <a:t>Message driven execution</a:t>
            </a:r>
            <a:endParaRPr lang="en-US"/>
          </a:p>
          <a:p>
            <a:pPr marL="857250" lvl="2" indent="-285750">
              <a:lnSpc>
                <a:spcPct val="95000"/>
              </a:lnSpc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Adaptive overlap of communication</a:t>
            </a:r>
            <a:endParaRPr lang="en-US"/>
          </a:p>
          <a:p>
            <a:pPr marL="857250" lvl="2" indent="-285750">
              <a:lnSpc>
                <a:spcPct val="95000"/>
              </a:lnSpc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Asynchronous reductions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3333CC"/>
              </a:buClr>
              <a:buSzPct val="100000"/>
              <a:buFontTx/>
              <a:buChar char="•"/>
            </a:pPr>
            <a:r>
              <a:rPr lang="en-US" sz="2700">
                <a:solidFill>
                  <a:srgbClr val="3333CC"/>
                </a:solidFill>
                <a:latin typeface="Arial" charset="0"/>
              </a:rPr>
              <a:t>Dynamic mapping</a:t>
            </a:r>
            <a:endParaRPr lang="en-US"/>
          </a:p>
          <a:p>
            <a:pPr marL="857250" lvl="2" indent="-285750">
              <a:lnSpc>
                <a:spcPct val="95000"/>
              </a:lnSpc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Heterogeneous clusters</a:t>
            </a:r>
            <a:endParaRPr lang="en-US"/>
          </a:p>
          <a:p>
            <a:pPr marL="857250" lvl="2" indent="-285750">
              <a:lnSpc>
                <a:spcPct val="95000"/>
              </a:lnSpc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Automatic check-pointing</a:t>
            </a:r>
            <a:endParaRPr lang="en-US"/>
          </a:p>
          <a:p>
            <a:pPr marL="857250" lvl="2" indent="-285750">
              <a:lnSpc>
                <a:spcPct val="95000"/>
              </a:lnSpc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Change set of processors used</a:t>
            </a:r>
            <a:endParaRPr lang="en-US"/>
          </a:p>
          <a:p>
            <a:pPr marL="857250" lvl="2" indent="-285750">
              <a:lnSpc>
                <a:spcPct val="95000"/>
              </a:lnSpc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Dynamic load balancing</a:t>
            </a:r>
            <a:endParaRPr lang="en-US"/>
          </a:p>
          <a:p>
            <a:pPr marL="857250" lvl="2" indent="-285750">
              <a:lnSpc>
                <a:spcPct val="95000"/>
              </a:lnSpc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Communication optimization</a:t>
            </a:r>
          </a:p>
        </p:txBody>
      </p:sp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1514475"/>
            <a:ext cx="509905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146050" y="1514475"/>
            <a:ext cx="493553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endParaRPr lang="en-US" sz="2200" b="1" u="sng">
              <a:solidFill>
                <a:srgbClr val="00CC99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2200" b="1" u="sng">
                <a:solidFill>
                  <a:srgbClr val="00CC99"/>
                </a:solidFill>
                <a:latin typeface="Arial" charset="0"/>
              </a:rPr>
              <a:t>Programmer</a:t>
            </a:r>
            <a:r>
              <a:rPr lang="en-US" sz="2000" b="1" u="sng">
                <a:solidFill>
                  <a:srgbClr val="00CC99"/>
                </a:solidFill>
                <a:latin typeface="Arial" charset="0"/>
              </a:rPr>
              <a:t>: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[Over] decomposition of problem into virtual processors</a:t>
            </a:r>
          </a:p>
          <a:p>
            <a:pPr>
              <a:lnSpc>
                <a:spcPct val="95000"/>
              </a:lnSpc>
            </a:pPr>
            <a:endParaRPr lang="en-US" sz="20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/>
          </a:p>
          <a:p>
            <a:pPr>
              <a:lnSpc>
                <a:spcPct val="95000"/>
              </a:lnSpc>
            </a:pPr>
            <a:r>
              <a:rPr lang="en-US" sz="2200" b="1" u="sng">
                <a:solidFill>
                  <a:srgbClr val="00CC99"/>
                </a:solidFill>
                <a:latin typeface="Arial" charset="0"/>
              </a:rPr>
              <a:t>Runtime:</a:t>
            </a:r>
            <a:r>
              <a:rPr lang="en-US" sz="2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Assigns VPs to processors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200" b="1">
                <a:solidFill>
                  <a:srgbClr val="000000"/>
                </a:solidFill>
                <a:latin typeface="Arial" charset="0"/>
              </a:rPr>
              <a:t>Enables </a:t>
            </a:r>
            <a:r>
              <a:rPr lang="en-US" sz="2200" b="1" i="1">
                <a:solidFill>
                  <a:srgbClr val="000000"/>
                </a:solidFill>
                <a:latin typeface="Arial" charset="0"/>
              </a:rPr>
              <a:t>adaptive runtime strategies</a:t>
            </a:r>
            <a:endParaRPr lang="en-US"/>
          </a:p>
          <a:p>
            <a:pPr>
              <a:lnSpc>
                <a:spcPct val="95000"/>
              </a:lnSpc>
            </a:pPr>
            <a:endParaRPr lang="en-US" sz="2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6750050" y="1625600"/>
            <a:ext cx="14398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b="1" i="1" u="sng">
                <a:solidFill>
                  <a:srgbClr val="00CC99"/>
                </a:solidFill>
                <a:latin typeface="Arial" charset="0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Details of Parallel Implementation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Entities (Objects) </a:t>
            </a:r>
            <a:endParaRPr 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Hold state</a:t>
            </a:r>
            <a:endParaRPr 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Invoke methods (local and remote) 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 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700" b="1" smtClean="0">
                <a:solidFill>
                  <a:srgbClr val="000000"/>
                </a:solidFill>
                <a:latin typeface="Arial" charset="0"/>
              </a:rPr>
              <a:t>Main </a:t>
            </a: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: Solves Stage 1 as Mixed Integer Program</a:t>
            </a:r>
            <a:endParaRPr 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Further Decomposition Possible</a:t>
            </a:r>
            <a:endParaRPr 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Heuristic for Training (Right now, none allocated)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700" b="1" smtClean="0">
                <a:solidFill>
                  <a:srgbClr val="000000"/>
                </a:solidFill>
                <a:latin typeface="Arial" charset="0"/>
              </a:rPr>
              <a:t>Comm</a:t>
            </a: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 : Manages Communication</a:t>
            </a:r>
            <a:endParaRPr 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One per round (Allocation Vector) 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700" b="1" smtClean="0">
                <a:solidFill>
                  <a:srgbClr val="000000"/>
                </a:solidFill>
                <a:latin typeface="Arial" charset="0"/>
              </a:rPr>
              <a:t>Solver </a:t>
            </a: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: Solve Stage 2 </a:t>
            </a:r>
            <a:endParaRPr 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Placed on each "processor / core"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Decomposition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10088" y="1600200"/>
            <a:ext cx="1368425" cy="102552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800600" y="1868488"/>
            <a:ext cx="10477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FF0000"/>
                </a:solidFill>
                <a:latin typeface="Arial" charset="0"/>
              </a:rPr>
              <a:t>Main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368425" y="5257800"/>
            <a:ext cx="7856538" cy="1027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727200" y="5441950"/>
            <a:ext cx="603250" cy="617538"/>
          </a:xfrm>
          <a:prstGeom prst="ellipse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709863" y="5441950"/>
            <a:ext cx="603250" cy="617538"/>
          </a:xfrm>
          <a:prstGeom prst="ellipse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783013" y="5441950"/>
            <a:ext cx="603250" cy="617538"/>
          </a:xfrm>
          <a:prstGeom prst="ellipse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4856163" y="5441950"/>
            <a:ext cx="603250" cy="617538"/>
          </a:xfrm>
          <a:prstGeom prst="ellipse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6018213" y="5441950"/>
            <a:ext cx="603250" cy="617538"/>
          </a:xfrm>
          <a:prstGeom prst="ellipse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7180263" y="5441950"/>
            <a:ext cx="603250" cy="617538"/>
          </a:xfrm>
          <a:prstGeom prst="ellipse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8253413" y="5441950"/>
            <a:ext cx="603250" cy="617538"/>
          </a:xfrm>
          <a:prstGeom prst="ellipse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1787525" y="5549900"/>
            <a:ext cx="5540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Sol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2794000" y="5549900"/>
            <a:ext cx="552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Sol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3867150" y="5549900"/>
            <a:ext cx="552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Sol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4940300" y="5549900"/>
            <a:ext cx="552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Sol</a:t>
            </a:r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6080125" y="5549900"/>
            <a:ext cx="552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Sol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7286625" y="5549900"/>
            <a:ext cx="5540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Sol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8359775" y="5549900"/>
            <a:ext cx="552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Sol</a:t>
            </a:r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2173288" y="3062288"/>
            <a:ext cx="1584325" cy="1462087"/>
          </a:xfrm>
          <a:custGeom>
            <a:avLst/>
            <a:gdLst/>
            <a:ahLst/>
            <a:cxnLst>
              <a:cxn ang="0">
                <a:pos x="10810" y="0"/>
              </a:cxn>
              <a:cxn ang="0">
                <a:pos x="12086" y="1533"/>
              </a:cxn>
              <a:cxn ang="0">
                <a:pos x="13730" y="399"/>
              </a:cxn>
              <a:cxn ang="0">
                <a:pos x="14547" y="2224"/>
              </a:cxn>
              <a:cxn ang="0">
                <a:pos x="16436" y="1578"/>
              </a:cxn>
              <a:cxn ang="0">
                <a:pos x="16730" y="3553"/>
              </a:cxn>
              <a:cxn ang="0">
                <a:pos x="18721" y="3442"/>
              </a:cxn>
              <a:cxn ang="0">
                <a:pos x="18475" y="5425"/>
              </a:cxn>
              <a:cxn ang="0">
                <a:pos x="20422" y="5857"/>
              </a:cxn>
              <a:cxn ang="0">
                <a:pos x="19649" y="7699"/>
              </a:cxn>
              <a:cxn ang="0">
                <a:pos x="21409" y="8642"/>
              </a:cxn>
              <a:cxn ang="0">
                <a:pos x="20169" y="10208"/>
              </a:cxn>
              <a:cxn ang="0">
                <a:pos x="21610" y="11588"/>
              </a:cxn>
              <a:cxn ang="0">
                <a:pos x="19996" y="12762"/>
              </a:cxn>
              <a:cxn ang="0">
                <a:pos x="21011" y="14482"/>
              </a:cxn>
              <a:cxn ang="0">
                <a:pos x="19139" y="15175"/>
              </a:cxn>
              <a:cxn ang="0">
                <a:pos x="19654" y="17107"/>
              </a:cxn>
              <a:cxn ang="0">
                <a:pos x="17665" y="17267"/>
              </a:cxn>
              <a:cxn ang="0">
                <a:pos x="17641" y="19265"/>
              </a:cxn>
              <a:cxn ang="0">
                <a:pos x="15684" y="18883"/>
              </a:cxn>
              <a:cxn ang="0">
                <a:pos x="15123" y="20801"/>
              </a:cxn>
              <a:cxn ang="0">
                <a:pos x="13341" y="19904"/>
              </a:cxn>
              <a:cxn ang="0">
                <a:pos x="12283" y="21599"/>
              </a:cxn>
              <a:cxn ang="0">
                <a:pos x="10810" y="20252"/>
              </a:cxn>
              <a:cxn ang="0">
                <a:pos x="9336" y="21599"/>
              </a:cxn>
              <a:cxn ang="0">
                <a:pos x="8278" y="19904"/>
              </a:cxn>
              <a:cxn ang="0">
                <a:pos x="6496" y="20801"/>
              </a:cxn>
              <a:cxn ang="0">
                <a:pos x="5935" y="18883"/>
              </a:cxn>
              <a:cxn ang="0">
                <a:pos x="3978" y="19265"/>
              </a:cxn>
              <a:cxn ang="0">
                <a:pos x="3954" y="17267"/>
              </a:cxn>
              <a:cxn ang="0">
                <a:pos x="1964" y="17107"/>
              </a:cxn>
              <a:cxn ang="0">
                <a:pos x="2479" y="15175"/>
              </a:cxn>
              <a:cxn ang="0">
                <a:pos x="608" y="14482"/>
              </a:cxn>
              <a:cxn ang="0">
                <a:pos x="1625" y="12762"/>
              </a:cxn>
              <a:cxn ang="0">
                <a:pos x="10" y="11588"/>
              </a:cxn>
              <a:cxn ang="0">
                <a:pos x="1449" y="10208"/>
              </a:cxn>
              <a:cxn ang="0">
                <a:pos x="210" y="8642"/>
              </a:cxn>
              <a:cxn ang="0">
                <a:pos x="1969" y="7699"/>
              </a:cxn>
              <a:cxn ang="0">
                <a:pos x="1197" y="5857"/>
              </a:cxn>
              <a:cxn ang="0">
                <a:pos x="3144" y="5425"/>
              </a:cxn>
              <a:cxn ang="0">
                <a:pos x="2897" y="3442"/>
              </a:cxn>
              <a:cxn ang="0">
                <a:pos x="4888" y="3553"/>
              </a:cxn>
              <a:cxn ang="0">
                <a:pos x="5183" y="1578"/>
              </a:cxn>
              <a:cxn ang="0">
                <a:pos x="7072" y="2224"/>
              </a:cxn>
              <a:cxn ang="0">
                <a:pos x="7889" y="399"/>
              </a:cxn>
              <a:cxn ang="0">
                <a:pos x="9532" y="1533"/>
              </a:cxn>
              <a:cxn ang="0">
                <a:pos x="10810" y="0"/>
              </a:cxn>
            </a:cxnLst>
            <a:rect l="0" t="0" r="r" b="b"/>
            <a:pathLst>
              <a:path w="21621" h="21622">
                <a:moveTo>
                  <a:pt x="10810" y="0"/>
                </a:moveTo>
                <a:cubicBezTo>
                  <a:pt x="10978" y="0"/>
                  <a:pt x="11973" y="1517"/>
                  <a:pt x="12086" y="1533"/>
                </a:cubicBezTo>
                <a:cubicBezTo>
                  <a:pt x="12203" y="1550"/>
                  <a:pt x="13569" y="355"/>
                  <a:pt x="13730" y="399"/>
                </a:cubicBezTo>
                <a:cubicBezTo>
                  <a:pt x="13892" y="445"/>
                  <a:pt x="14441" y="2177"/>
                  <a:pt x="14547" y="2224"/>
                </a:cubicBezTo>
                <a:cubicBezTo>
                  <a:pt x="14654" y="2270"/>
                  <a:pt x="16291" y="1490"/>
                  <a:pt x="16436" y="1578"/>
                </a:cubicBezTo>
                <a:cubicBezTo>
                  <a:pt x="16578" y="1665"/>
                  <a:pt x="16641" y="3481"/>
                  <a:pt x="16730" y="3553"/>
                </a:cubicBezTo>
                <a:cubicBezTo>
                  <a:pt x="16820" y="3627"/>
                  <a:pt x="18606" y="3321"/>
                  <a:pt x="18721" y="3442"/>
                </a:cubicBezTo>
                <a:cubicBezTo>
                  <a:pt x="18835" y="3565"/>
                  <a:pt x="18408" y="5332"/>
                  <a:pt x="18475" y="5425"/>
                </a:cubicBezTo>
                <a:cubicBezTo>
                  <a:pt x="18540" y="5521"/>
                  <a:pt x="20345" y="5708"/>
                  <a:pt x="20422" y="5857"/>
                </a:cubicBezTo>
                <a:cubicBezTo>
                  <a:pt x="20500" y="6006"/>
                  <a:pt x="19611" y="7591"/>
                  <a:pt x="19649" y="7699"/>
                </a:cubicBezTo>
                <a:cubicBezTo>
                  <a:pt x="19688" y="7809"/>
                  <a:pt x="21376" y="8476"/>
                  <a:pt x="21409" y="8642"/>
                </a:cubicBezTo>
                <a:cubicBezTo>
                  <a:pt x="21443" y="8807"/>
                  <a:pt x="20161" y="10091"/>
                  <a:pt x="20169" y="10208"/>
                </a:cubicBezTo>
                <a:cubicBezTo>
                  <a:pt x="20177" y="10323"/>
                  <a:pt x="21621" y="11421"/>
                  <a:pt x="21610" y="11588"/>
                </a:cubicBezTo>
                <a:cubicBezTo>
                  <a:pt x="21598" y="11757"/>
                  <a:pt x="20019" y="12648"/>
                  <a:pt x="19996" y="12762"/>
                </a:cubicBezTo>
                <a:cubicBezTo>
                  <a:pt x="19971" y="12877"/>
                  <a:pt x="21067" y="14323"/>
                  <a:pt x="21011" y="14482"/>
                </a:cubicBezTo>
                <a:cubicBezTo>
                  <a:pt x="20955" y="14641"/>
                  <a:pt x="19192" y="15072"/>
                  <a:pt x="19139" y="15175"/>
                </a:cubicBezTo>
                <a:cubicBezTo>
                  <a:pt x="19087" y="15279"/>
                  <a:pt x="19749" y="16970"/>
                  <a:pt x="19654" y="17107"/>
                </a:cubicBezTo>
                <a:cubicBezTo>
                  <a:pt x="19556" y="17244"/>
                  <a:pt x="17745" y="17182"/>
                  <a:pt x="17665" y="17267"/>
                </a:cubicBezTo>
                <a:cubicBezTo>
                  <a:pt x="17586" y="17352"/>
                  <a:pt x="17771" y="19160"/>
                  <a:pt x="17641" y="19265"/>
                </a:cubicBezTo>
                <a:cubicBezTo>
                  <a:pt x="17510" y="19372"/>
                  <a:pt x="15783" y="18823"/>
                  <a:pt x="15684" y="18883"/>
                </a:cubicBezTo>
                <a:cubicBezTo>
                  <a:pt x="15585" y="18945"/>
                  <a:pt x="15277" y="20733"/>
                  <a:pt x="15123" y="20801"/>
                </a:cubicBezTo>
                <a:cubicBezTo>
                  <a:pt x="14967" y="20868"/>
                  <a:pt x="13452" y="19873"/>
                  <a:pt x="13341" y="19904"/>
                </a:cubicBezTo>
                <a:cubicBezTo>
                  <a:pt x="13229" y="19935"/>
                  <a:pt x="12449" y="21576"/>
                  <a:pt x="12283" y="21599"/>
                </a:cubicBezTo>
                <a:cubicBezTo>
                  <a:pt x="12119" y="21622"/>
                  <a:pt x="10925" y="20252"/>
                  <a:pt x="10810" y="20252"/>
                </a:cubicBezTo>
                <a:cubicBezTo>
                  <a:pt x="10694" y="20252"/>
                  <a:pt x="9502" y="21622"/>
                  <a:pt x="9336" y="21599"/>
                </a:cubicBezTo>
                <a:cubicBezTo>
                  <a:pt x="9169" y="21576"/>
                  <a:pt x="8390" y="19935"/>
                  <a:pt x="8278" y="19904"/>
                </a:cubicBezTo>
                <a:cubicBezTo>
                  <a:pt x="8167" y="19873"/>
                  <a:pt x="6651" y="20868"/>
                  <a:pt x="6496" y="20801"/>
                </a:cubicBezTo>
                <a:cubicBezTo>
                  <a:pt x="6342" y="20733"/>
                  <a:pt x="6034" y="18945"/>
                  <a:pt x="5935" y="18883"/>
                </a:cubicBezTo>
                <a:cubicBezTo>
                  <a:pt x="5835" y="18823"/>
                  <a:pt x="4109" y="19372"/>
                  <a:pt x="3978" y="19265"/>
                </a:cubicBezTo>
                <a:cubicBezTo>
                  <a:pt x="3847" y="19160"/>
                  <a:pt x="4033" y="17352"/>
                  <a:pt x="3954" y="17267"/>
                </a:cubicBezTo>
                <a:cubicBezTo>
                  <a:pt x="3873" y="17182"/>
                  <a:pt x="2063" y="17244"/>
                  <a:pt x="1964" y="17107"/>
                </a:cubicBezTo>
                <a:cubicBezTo>
                  <a:pt x="1869" y="16970"/>
                  <a:pt x="2532" y="15279"/>
                  <a:pt x="2479" y="15175"/>
                </a:cubicBezTo>
                <a:cubicBezTo>
                  <a:pt x="2426" y="15072"/>
                  <a:pt x="664" y="14641"/>
                  <a:pt x="608" y="14482"/>
                </a:cubicBezTo>
                <a:cubicBezTo>
                  <a:pt x="551" y="14323"/>
                  <a:pt x="1648" y="12877"/>
                  <a:pt x="1625" y="12762"/>
                </a:cubicBezTo>
                <a:cubicBezTo>
                  <a:pt x="1600" y="12648"/>
                  <a:pt x="21" y="11757"/>
                  <a:pt x="10" y="11588"/>
                </a:cubicBezTo>
                <a:cubicBezTo>
                  <a:pt x="0" y="11421"/>
                  <a:pt x="1441" y="10323"/>
                  <a:pt x="1449" y="10208"/>
                </a:cubicBezTo>
                <a:cubicBezTo>
                  <a:pt x="1457" y="10091"/>
                  <a:pt x="176" y="8807"/>
                  <a:pt x="210" y="8642"/>
                </a:cubicBezTo>
                <a:cubicBezTo>
                  <a:pt x="245" y="8476"/>
                  <a:pt x="1930" y="7809"/>
                  <a:pt x="1969" y="7699"/>
                </a:cubicBezTo>
                <a:cubicBezTo>
                  <a:pt x="2009" y="7591"/>
                  <a:pt x="1119" y="6006"/>
                  <a:pt x="1197" y="5857"/>
                </a:cubicBezTo>
                <a:cubicBezTo>
                  <a:pt x="1274" y="5708"/>
                  <a:pt x="3079" y="5521"/>
                  <a:pt x="3144" y="5425"/>
                </a:cubicBezTo>
                <a:cubicBezTo>
                  <a:pt x="3211" y="5332"/>
                  <a:pt x="2783" y="3565"/>
                  <a:pt x="2897" y="3442"/>
                </a:cubicBezTo>
                <a:cubicBezTo>
                  <a:pt x="3013" y="3321"/>
                  <a:pt x="4799" y="3627"/>
                  <a:pt x="4888" y="3553"/>
                </a:cubicBezTo>
                <a:cubicBezTo>
                  <a:pt x="4980" y="3481"/>
                  <a:pt x="5043" y="1665"/>
                  <a:pt x="5183" y="1578"/>
                </a:cubicBezTo>
                <a:cubicBezTo>
                  <a:pt x="5327" y="1490"/>
                  <a:pt x="6966" y="2270"/>
                  <a:pt x="7072" y="2224"/>
                </a:cubicBezTo>
                <a:cubicBezTo>
                  <a:pt x="7177" y="2177"/>
                  <a:pt x="7726" y="445"/>
                  <a:pt x="7889" y="399"/>
                </a:cubicBezTo>
                <a:cubicBezTo>
                  <a:pt x="8050" y="355"/>
                  <a:pt x="9416" y="1550"/>
                  <a:pt x="9532" y="1533"/>
                </a:cubicBezTo>
                <a:cubicBezTo>
                  <a:pt x="9647" y="1517"/>
                  <a:pt x="10640" y="0"/>
                  <a:pt x="10810" y="0"/>
                </a:cubicBez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2386013" y="3514725"/>
            <a:ext cx="10382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Comm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  R-1</a:t>
            </a:r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4587875" y="3154363"/>
            <a:ext cx="1584325" cy="1460500"/>
          </a:xfrm>
          <a:custGeom>
            <a:avLst/>
            <a:gdLst/>
            <a:ahLst/>
            <a:cxnLst>
              <a:cxn ang="0">
                <a:pos x="10810" y="0"/>
              </a:cxn>
              <a:cxn ang="0">
                <a:pos x="12086" y="1533"/>
              </a:cxn>
              <a:cxn ang="0">
                <a:pos x="13730" y="399"/>
              </a:cxn>
              <a:cxn ang="0">
                <a:pos x="14547" y="2224"/>
              </a:cxn>
              <a:cxn ang="0">
                <a:pos x="16436" y="1578"/>
              </a:cxn>
              <a:cxn ang="0">
                <a:pos x="16730" y="3553"/>
              </a:cxn>
              <a:cxn ang="0">
                <a:pos x="18721" y="3442"/>
              </a:cxn>
              <a:cxn ang="0">
                <a:pos x="18475" y="5425"/>
              </a:cxn>
              <a:cxn ang="0">
                <a:pos x="20422" y="5857"/>
              </a:cxn>
              <a:cxn ang="0">
                <a:pos x="19649" y="7699"/>
              </a:cxn>
              <a:cxn ang="0">
                <a:pos x="21409" y="8642"/>
              </a:cxn>
              <a:cxn ang="0">
                <a:pos x="20169" y="10208"/>
              </a:cxn>
              <a:cxn ang="0">
                <a:pos x="21610" y="11588"/>
              </a:cxn>
              <a:cxn ang="0">
                <a:pos x="19996" y="12762"/>
              </a:cxn>
              <a:cxn ang="0">
                <a:pos x="21011" y="14482"/>
              </a:cxn>
              <a:cxn ang="0">
                <a:pos x="19139" y="15175"/>
              </a:cxn>
              <a:cxn ang="0">
                <a:pos x="19654" y="17107"/>
              </a:cxn>
              <a:cxn ang="0">
                <a:pos x="17665" y="17267"/>
              </a:cxn>
              <a:cxn ang="0">
                <a:pos x="17641" y="19265"/>
              </a:cxn>
              <a:cxn ang="0">
                <a:pos x="15684" y="18883"/>
              </a:cxn>
              <a:cxn ang="0">
                <a:pos x="15123" y="20801"/>
              </a:cxn>
              <a:cxn ang="0">
                <a:pos x="13341" y="19904"/>
              </a:cxn>
              <a:cxn ang="0">
                <a:pos x="12283" y="21599"/>
              </a:cxn>
              <a:cxn ang="0">
                <a:pos x="10810" y="20252"/>
              </a:cxn>
              <a:cxn ang="0">
                <a:pos x="9336" y="21599"/>
              </a:cxn>
              <a:cxn ang="0">
                <a:pos x="8278" y="19904"/>
              </a:cxn>
              <a:cxn ang="0">
                <a:pos x="6496" y="20801"/>
              </a:cxn>
              <a:cxn ang="0">
                <a:pos x="5935" y="18883"/>
              </a:cxn>
              <a:cxn ang="0">
                <a:pos x="3978" y="19265"/>
              </a:cxn>
              <a:cxn ang="0">
                <a:pos x="3954" y="17267"/>
              </a:cxn>
              <a:cxn ang="0">
                <a:pos x="1964" y="17107"/>
              </a:cxn>
              <a:cxn ang="0">
                <a:pos x="2479" y="15175"/>
              </a:cxn>
              <a:cxn ang="0">
                <a:pos x="608" y="14482"/>
              </a:cxn>
              <a:cxn ang="0">
                <a:pos x="1625" y="12762"/>
              </a:cxn>
              <a:cxn ang="0">
                <a:pos x="10" y="11588"/>
              </a:cxn>
              <a:cxn ang="0">
                <a:pos x="1449" y="10208"/>
              </a:cxn>
              <a:cxn ang="0">
                <a:pos x="210" y="8642"/>
              </a:cxn>
              <a:cxn ang="0">
                <a:pos x="1969" y="7699"/>
              </a:cxn>
              <a:cxn ang="0">
                <a:pos x="1197" y="5857"/>
              </a:cxn>
              <a:cxn ang="0">
                <a:pos x="3144" y="5425"/>
              </a:cxn>
              <a:cxn ang="0">
                <a:pos x="2897" y="3442"/>
              </a:cxn>
              <a:cxn ang="0">
                <a:pos x="4888" y="3553"/>
              </a:cxn>
              <a:cxn ang="0">
                <a:pos x="5183" y="1578"/>
              </a:cxn>
              <a:cxn ang="0">
                <a:pos x="7072" y="2224"/>
              </a:cxn>
              <a:cxn ang="0">
                <a:pos x="7889" y="399"/>
              </a:cxn>
              <a:cxn ang="0">
                <a:pos x="9532" y="1533"/>
              </a:cxn>
              <a:cxn ang="0">
                <a:pos x="10810" y="0"/>
              </a:cxn>
            </a:cxnLst>
            <a:rect l="0" t="0" r="r" b="b"/>
            <a:pathLst>
              <a:path w="21621" h="21622">
                <a:moveTo>
                  <a:pt x="10810" y="0"/>
                </a:moveTo>
                <a:cubicBezTo>
                  <a:pt x="10978" y="0"/>
                  <a:pt x="11973" y="1517"/>
                  <a:pt x="12086" y="1533"/>
                </a:cubicBezTo>
                <a:cubicBezTo>
                  <a:pt x="12203" y="1550"/>
                  <a:pt x="13569" y="355"/>
                  <a:pt x="13730" y="399"/>
                </a:cubicBezTo>
                <a:cubicBezTo>
                  <a:pt x="13892" y="445"/>
                  <a:pt x="14441" y="2177"/>
                  <a:pt x="14547" y="2224"/>
                </a:cubicBezTo>
                <a:cubicBezTo>
                  <a:pt x="14654" y="2270"/>
                  <a:pt x="16291" y="1490"/>
                  <a:pt x="16436" y="1578"/>
                </a:cubicBezTo>
                <a:cubicBezTo>
                  <a:pt x="16578" y="1665"/>
                  <a:pt x="16641" y="3481"/>
                  <a:pt x="16730" y="3553"/>
                </a:cubicBezTo>
                <a:cubicBezTo>
                  <a:pt x="16820" y="3627"/>
                  <a:pt x="18606" y="3321"/>
                  <a:pt x="18721" y="3442"/>
                </a:cubicBezTo>
                <a:cubicBezTo>
                  <a:pt x="18835" y="3565"/>
                  <a:pt x="18408" y="5332"/>
                  <a:pt x="18475" y="5425"/>
                </a:cubicBezTo>
                <a:cubicBezTo>
                  <a:pt x="18540" y="5521"/>
                  <a:pt x="20345" y="5708"/>
                  <a:pt x="20422" y="5857"/>
                </a:cubicBezTo>
                <a:cubicBezTo>
                  <a:pt x="20500" y="6006"/>
                  <a:pt x="19611" y="7591"/>
                  <a:pt x="19649" y="7699"/>
                </a:cubicBezTo>
                <a:cubicBezTo>
                  <a:pt x="19688" y="7809"/>
                  <a:pt x="21376" y="8476"/>
                  <a:pt x="21409" y="8642"/>
                </a:cubicBezTo>
                <a:cubicBezTo>
                  <a:pt x="21443" y="8807"/>
                  <a:pt x="20161" y="10091"/>
                  <a:pt x="20169" y="10208"/>
                </a:cubicBezTo>
                <a:cubicBezTo>
                  <a:pt x="20177" y="10323"/>
                  <a:pt x="21621" y="11421"/>
                  <a:pt x="21610" y="11588"/>
                </a:cubicBezTo>
                <a:cubicBezTo>
                  <a:pt x="21598" y="11757"/>
                  <a:pt x="20019" y="12648"/>
                  <a:pt x="19996" y="12762"/>
                </a:cubicBezTo>
                <a:cubicBezTo>
                  <a:pt x="19971" y="12877"/>
                  <a:pt x="21067" y="14323"/>
                  <a:pt x="21011" y="14482"/>
                </a:cubicBezTo>
                <a:cubicBezTo>
                  <a:pt x="20955" y="14641"/>
                  <a:pt x="19192" y="15072"/>
                  <a:pt x="19139" y="15175"/>
                </a:cubicBezTo>
                <a:cubicBezTo>
                  <a:pt x="19087" y="15279"/>
                  <a:pt x="19749" y="16970"/>
                  <a:pt x="19654" y="17107"/>
                </a:cubicBezTo>
                <a:cubicBezTo>
                  <a:pt x="19556" y="17244"/>
                  <a:pt x="17745" y="17182"/>
                  <a:pt x="17665" y="17267"/>
                </a:cubicBezTo>
                <a:cubicBezTo>
                  <a:pt x="17586" y="17352"/>
                  <a:pt x="17771" y="19160"/>
                  <a:pt x="17641" y="19265"/>
                </a:cubicBezTo>
                <a:cubicBezTo>
                  <a:pt x="17510" y="19372"/>
                  <a:pt x="15783" y="18823"/>
                  <a:pt x="15684" y="18883"/>
                </a:cubicBezTo>
                <a:cubicBezTo>
                  <a:pt x="15585" y="18945"/>
                  <a:pt x="15277" y="20733"/>
                  <a:pt x="15123" y="20801"/>
                </a:cubicBezTo>
                <a:cubicBezTo>
                  <a:pt x="14967" y="20868"/>
                  <a:pt x="13452" y="19873"/>
                  <a:pt x="13341" y="19904"/>
                </a:cubicBezTo>
                <a:cubicBezTo>
                  <a:pt x="13229" y="19935"/>
                  <a:pt x="12449" y="21576"/>
                  <a:pt x="12283" y="21599"/>
                </a:cubicBezTo>
                <a:cubicBezTo>
                  <a:pt x="12119" y="21622"/>
                  <a:pt x="10925" y="20252"/>
                  <a:pt x="10810" y="20252"/>
                </a:cubicBezTo>
                <a:cubicBezTo>
                  <a:pt x="10694" y="20252"/>
                  <a:pt x="9502" y="21622"/>
                  <a:pt x="9336" y="21599"/>
                </a:cubicBezTo>
                <a:cubicBezTo>
                  <a:pt x="9169" y="21576"/>
                  <a:pt x="8390" y="19935"/>
                  <a:pt x="8278" y="19904"/>
                </a:cubicBezTo>
                <a:cubicBezTo>
                  <a:pt x="8167" y="19873"/>
                  <a:pt x="6651" y="20868"/>
                  <a:pt x="6496" y="20801"/>
                </a:cubicBezTo>
                <a:cubicBezTo>
                  <a:pt x="6342" y="20733"/>
                  <a:pt x="6034" y="18945"/>
                  <a:pt x="5935" y="18883"/>
                </a:cubicBezTo>
                <a:cubicBezTo>
                  <a:pt x="5835" y="18823"/>
                  <a:pt x="4109" y="19372"/>
                  <a:pt x="3978" y="19265"/>
                </a:cubicBezTo>
                <a:cubicBezTo>
                  <a:pt x="3847" y="19160"/>
                  <a:pt x="4033" y="17352"/>
                  <a:pt x="3954" y="17267"/>
                </a:cubicBezTo>
                <a:cubicBezTo>
                  <a:pt x="3873" y="17182"/>
                  <a:pt x="2063" y="17244"/>
                  <a:pt x="1964" y="17107"/>
                </a:cubicBezTo>
                <a:cubicBezTo>
                  <a:pt x="1869" y="16970"/>
                  <a:pt x="2532" y="15279"/>
                  <a:pt x="2479" y="15175"/>
                </a:cubicBezTo>
                <a:cubicBezTo>
                  <a:pt x="2426" y="15072"/>
                  <a:pt x="664" y="14641"/>
                  <a:pt x="608" y="14482"/>
                </a:cubicBezTo>
                <a:cubicBezTo>
                  <a:pt x="551" y="14323"/>
                  <a:pt x="1648" y="12877"/>
                  <a:pt x="1625" y="12762"/>
                </a:cubicBezTo>
                <a:cubicBezTo>
                  <a:pt x="1600" y="12648"/>
                  <a:pt x="21" y="11757"/>
                  <a:pt x="10" y="11588"/>
                </a:cubicBezTo>
                <a:cubicBezTo>
                  <a:pt x="0" y="11421"/>
                  <a:pt x="1441" y="10323"/>
                  <a:pt x="1449" y="10208"/>
                </a:cubicBezTo>
                <a:cubicBezTo>
                  <a:pt x="1457" y="10091"/>
                  <a:pt x="176" y="8807"/>
                  <a:pt x="210" y="8642"/>
                </a:cubicBezTo>
                <a:cubicBezTo>
                  <a:pt x="245" y="8476"/>
                  <a:pt x="1930" y="7809"/>
                  <a:pt x="1969" y="7699"/>
                </a:cubicBezTo>
                <a:cubicBezTo>
                  <a:pt x="2009" y="7591"/>
                  <a:pt x="1119" y="6006"/>
                  <a:pt x="1197" y="5857"/>
                </a:cubicBezTo>
                <a:cubicBezTo>
                  <a:pt x="1274" y="5708"/>
                  <a:pt x="3079" y="5521"/>
                  <a:pt x="3144" y="5425"/>
                </a:cubicBezTo>
                <a:cubicBezTo>
                  <a:pt x="3211" y="5332"/>
                  <a:pt x="2783" y="3565"/>
                  <a:pt x="2897" y="3442"/>
                </a:cubicBezTo>
                <a:cubicBezTo>
                  <a:pt x="3013" y="3321"/>
                  <a:pt x="4799" y="3627"/>
                  <a:pt x="4888" y="3553"/>
                </a:cubicBezTo>
                <a:cubicBezTo>
                  <a:pt x="4980" y="3481"/>
                  <a:pt x="5043" y="1665"/>
                  <a:pt x="5183" y="1578"/>
                </a:cubicBezTo>
                <a:cubicBezTo>
                  <a:pt x="5327" y="1490"/>
                  <a:pt x="6966" y="2270"/>
                  <a:pt x="7072" y="2224"/>
                </a:cubicBezTo>
                <a:cubicBezTo>
                  <a:pt x="7177" y="2177"/>
                  <a:pt x="7726" y="445"/>
                  <a:pt x="7889" y="399"/>
                </a:cubicBezTo>
                <a:cubicBezTo>
                  <a:pt x="8050" y="355"/>
                  <a:pt x="9416" y="1550"/>
                  <a:pt x="9532" y="1533"/>
                </a:cubicBezTo>
                <a:cubicBezTo>
                  <a:pt x="9647" y="1517"/>
                  <a:pt x="10640" y="0"/>
                  <a:pt x="10810" y="0"/>
                </a:cubicBez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4800600" y="3605213"/>
            <a:ext cx="10382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Comm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  R-2</a:t>
            </a:r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7002463" y="3154363"/>
            <a:ext cx="1582737" cy="1460500"/>
          </a:xfrm>
          <a:custGeom>
            <a:avLst/>
            <a:gdLst/>
            <a:ahLst/>
            <a:cxnLst>
              <a:cxn ang="0">
                <a:pos x="10810" y="0"/>
              </a:cxn>
              <a:cxn ang="0">
                <a:pos x="12086" y="1533"/>
              </a:cxn>
              <a:cxn ang="0">
                <a:pos x="13730" y="399"/>
              </a:cxn>
              <a:cxn ang="0">
                <a:pos x="14547" y="2224"/>
              </a:cxn>
              <a:cxn ang="0">
                <a:pos x="16436" y="1578"/>
              </a:cxn>
              <a:cxn ang="0">
                <a:pos x="16730" y="3553"/>
              </a:cxn>
              <a:cxn ang="0">
                <a:pos x="18721" y="3442"/>
              </a:cxn>
              <a:cxn ang="0">
                <a:pos x="18475" y="5425"/>
              </a:cxn>
              <a:cxn ang="0">
                <a:pos x="20422" y="5857"/>
              </a:cxn>
              <a:cxn ang="0">
                <a:pos x="19649" y="7699"/>
              </a:cxn>
              <a:cxn ang="0">
                <a:pos x="21409" y="8642"/>
              </a:cxn>
              <a:cxn ang="0">
                <a:pos x="20169" y="10208"/>
              </a:cxn>
              <a:cxn ang="0">
                <a:pos x="21610" y="11588"/>
              </a:cxn>
              <a:cxn ang="0">
                <a:pos x="19996" y="12762"/>
              </a:cxn>
              <a:cxn ang="0">
                <a:pos x="21011" y="14482"/>
              </a:cxn>
              <a:cxn ang="0">
                <a:pos x="19139" y="15175"/>
              </a:cxn>
              <a:cxn ang="0">
                <a:pos x="19654" y="17107"/>
              </a:cxn>
              <a:cxn ang="0">
                <a:pos x="17665" y="17267"/>
              </a:cxn>
              <a:cxn ang="0">
                <a:pos x="17641" y="19265"/>
              </a:cxn>
              <a:cxn ang="0">
                <a:pos x="15684" y="18883"/>
              </a:cxn>
              <a:cxn ang="0">
                <a:pos x="15123" y="20801"/>
              </a:cxn>
              <a:cxn ang="0">
                <a:pos x="13341" y="19904"/>
              </a:cxn>
              <a:cxn ang="0">
                <a:pos x="12283" y="21599"/>
              </a:cxn>
              <a:cxn ang="0">
                <a:pos x="10810" y="20252"/>
              </a:cxn>
              <a:cxn ang="0">
                <a:pos x="9336" y="21599"/>
              </a:cxn>
              <a:cxn ang="0">
                <a:pos x="8278" y="19904"/>
              </a:cxn>
              <a:cxn ang="0">
                <a:pos x="6496" y="20801"/>
              </a:cxn>
              <a:cxn ang="0">
                <a:pos x="5935" y="18883"/>
              </a:cxn>
              <a:cxn ang="0">
                <a:pos x="3978" y="19265"/>
              </a:cxn>
              <a:cxn ang="0">
                <a:pos x="3954" y="17267"/>
              </a:cxn>
              <a:cxn ang="0">
                <a:pos x="1964" y="17107"/>
              </a:cxn>
              <a:cxn ang="0">
                <a:pos x="2479" y="15175"/>
              </a:cxn>
              <a:cxn ang="0">
                <a:pos x="608" y="14482"/>
              </a:cxn>
              <a:cxn ang="0">
                <a:pos x="1625" y="12762"/>
              </a:cxn>
              <a:cxn ang="0">
                <a:pos x="10" y="11588"/>
              </a:cxn>
              <a:cxn ang="0">
                <a:pos x="1449" y="10208"/>
              </a:cxn>
              <a:cxn ang="0">
                <a:pos x="210" y="8642"/>
              </a:cxn>
              <a:cxn ang="0">
                <a:pos x="1969" y="7699"/>
              </a:cxn>
              <a:cxn ang="0">
                <a:pos x="1197" y="5857"/>
              </a:cxn>
              <a:cxn ang="0">
                <a:pos x="3144" y="5425"/>
              </a:cxn>
              <a:cxn ang="0">
                <a:pos x="2897" y="3442"/>
              </a:cxn>
              <a:cxn ang="0">
                <a:pos x="4888" y="3553"/>
              </a:cxn>
              <a:cxn ang="0">
                <a:pos x="5183" y="1578"/>
              </a:cxn>
              <a:cxn ang="0">
                <a:pos x="7072" y="2224"/>
              </a:cxn>
              <a:cxn ang="0">
                <a:pos x="7889" y="399"/>
              </a:cxn>
              <a:cxn ang="0">
                <a:pos x="9532" y="1533"/>
              </a:cxn>
              <a:cxn ang="0">
                <a:pos x="10810" y="0"/>
              </a:cxn>
            </a:cxnLst>
            <a:rect l="0" t="0" r="r" b="b"/>
            <a:pathLst>
              <a:path w="21621" h="21622">
                <a:moveTo>
                  <a:pt x="10810" y="0"/>
                </a:moveTo>
                <a:cubicBezTo>
                  <a:pt x="10978" y="0"/>
                  <a:pt x="11973" y="1517"/>
                  <a:pt x="12086" y="1533"/>
                </a:cubicBezTo>
                <a:cubicBezTo>
                  <a:pt x="12203" y="1550"/>
                  <a:pt x="13569" y="355"/>
                  <a:pt x="13730" y="399"/>
                </a:cubicBezTo>
                <a:cubicBezTo>
                  <a:pt x="13892" y="445"/>
                  <a:pt x="14441" y="2177"/>
                  <a:pt x="14547" y="2224"/>
                </a:cubicBezTo>
                <a:cubicBezTo>
                  <a:pt x="14654" y="2270"/>
                  <a:pt x="16291" y="1490"/>
                  <a:pt x="16436" y="1578"/>
                </a:cubicBezTo>
                <a:cubicBezTo>
                  <a:pt x="16578" y="1665"/>
                  <a:pt x="16641" y="3481"/>
                  <a:pt x="16730" y="3553"/>
                </a:cubicBezTo>
                <a:cubicBezTo>
                  <a:pt x="16820" y="3627"/>
                  <a:pt x="18606" y="3321"/>
                  <a:pt x="18721" y="3442"/>
                </a:cubicBezTo>
                <a:cubicBezTo>
                  <a:pt x="18835" y="3565"/>
                  <a:pt x="18408" y="5332"/>
                  <a:pt x="18475" y="5425"/>
                </a:cubicBezTo>
                <a:cubicBezTo>
                  <a:pt x="18540" y="5521"/>
                  <a:pt x="20345" y="5708"/>
                  <a:pt x="20422" y="5857"/>
                </a:cubicBezTo>
                <a:cubicBezTo>
                  <a:pt x="20500" y="6006"/>
                  <a:pt x="19611" y="7591"/>
                  <a:pt x="19649" y="7699"/>
                </a:cubicBezTo>
                <a:cubicBezTo>
                  <a:pt x="19688" y="7809"/>
                  <a:pt x="21376" y="8476"/>
                  <a:pt x="21409" y="8642"/>
                </a:cubicBezTo>
                <a:cubicBezTo>
                  <a:pt x="21443" y="8807"/>
                  <a:pt x="20161" y="10091"/>
                  <a:pt x="20169" y="10208"/>
                </a:cubicBezTo>
                <a:cubicBezTo>
                  <a:pt x="20177" y="10323"/>
                  <a:pt x="21621" y="11421"/>
                  <a:pt x="21610" y="11588"/>
                </a:cubicBezTo>
                <a:cubicBezTo>
                  <a:pt x="21598" y="11757"/>
                  <a:pt x="20019" y="12648"/>
                  <a:pt x="19996" y="12762"/>
                </a:cubicBezTo>
                <a:cubicBezTo>
                  <a:pt x="19971" y="12877"/>
                  <a:pt x="21067" y="14323"/>
                  <a:pt x="21011" y="14482"/>
                </a:cubicBezTo>
                <a:cubicBezTo>
                  <a:pt x="20955" y="14641"/>
                  <a:pt x="19192" y="15072"/>
                  <a:pt x="19139" y="15175"/>
                </a:cubicBezTo>
                <a:cubicBezTo>
                  <a:pt x="19087" y="15279"/>
                  <a:pt x="19749" y="16970"/>
                  <a:pt x="19654" y="17107"/>
                </a:cubicBezTo>
                <a:cubicBezTo>
                  <a:pt x="19556" y="17244"/>
                  <a:pt x="17745" y="17182"/>
                  <a:pt x="17665" y="17267"/>
                </a:cubicBezTo>
                <a:cubicBezTo>
                  <a:pt x="17586" y="17352"/>
                  <a:pt x="17771" y="19160"/>
                  <a:pt x="17641" y="19265"/>
                </a:cubicBezTo>
                <a:cubicBezTo>
                  <a:pt x="17510" y="19372"/>
                  <a:pt x="15783" y="18823"/>
                  <a:pt x="15684" y="18883"/>
                </a:cubicBezTo>
                <a:cubicBezTo>
                  <a:pt x="15585" y="18945"/>
                  <a:pt x="15277" y="20733"/>
                  <a:pt x="15123" y="20801"/>
                </a:cubicBezTo>
                <a:cubicBezTo>
                  <a:pt x="14967" y="20868"/>
                  <a:pt x="13452" y="19873"/>
                  <a:pt x="13341" y="19904"/>
                </a:cubicBezTo>
                <a:cubicBezTo>
                  <a:pt x="13229" y="19935"/>
                  <a:pt x="12449" y="21576"/>
                  <a:pt x="12283" y="21599"/>
                </a:cubicBezTo>
                <a:cubicBezTo>
                  <a:pt x="12119" y="21622"/>
                  <a:pt x="10925" y="20252"/>
                  <a:pt x="10810" y="20252"/>
                </a:cubicBezTo>
                <a:cubicBezTo>
                  <a:pt x="10694" y="20252"/>
                  <a:pt x="9502" y="21622"/>
                  <a:pt x="9336" y="21599"/>
                </a:cubicBezTo>
                <a:cubicBezTo>
                  <a:pt x="9169" y="21576"/>
                  <a:pt x="8390" y="19935"/>
                  <a:pt x="8278" y="19904"/>
                </a:cubicBezTo>
                <a:cubicBezTo>
                  <a:pt x="8167" y="19873"/>
                  <a:pt x="6651" y="20868"/>
                  <a:pt x="6496" y="20801"/>
                </a:cubicBezTo>
                <a:cubicBezTo>
                  <a:pt x="6342" y="20733"/>
                  <a:pt x="6034" y="18945"/>
                  <a:pt x="5935" y="18883"/>
                </a:cubicBezTo>
                <a:cubicBezTo>
                  <a:pt x="5835" y="18823"/>
                  <a:pt x="4109" y="19372"/>
                  <a:pt x="3978" y="19265"/>
                </a:cubicBezTo>
                <a:cubicBezTo>
                  <a:pt x="3847" y="19160"/>
                  <a:pt x="4033" y="17352"/>
                  <a:pt x="3954" y="17267"/>
                </a:cubicBezTo>
                <a:cubicBezTo>
                  <a:pt x="3873" y="17182"/>
                  <a:pt x="2063" y="17244"/>
                  <a:pt x="1964" y="17107"/>
                </a:cubicBezTo>
                <a:cubicBezTo>
                  <a:pt x="1869" y="16970"/>
                  <a:pt x="2532" y="15279"/>
                  <a:pt x="2479" y="15175"/>
                </a:cubicBezTo>
                <a:cubicBezTo>
                  <a:pt x="2426" y="15072"/>
                  <a:pt x="664" y="14641"/>
                  <a:pt x="608" y="14482"/>
                </a:cubicBezTo>
                <a:cubicBezTo>
                  <a:pt x="551" y="14323"/>
                  <a:pt x="1648" y="12877"/>
                  <a:pt x="1625" y="12762"/>
                </a:cubicBezTo>
                <a:cubicBezTo>
                  <a:pt x="1600" y="12648"/>
                  <a:pt x="21" y="11757"/>
                  <a:pt x="10" y="11588"/>
                </a:cubicBezTo>
                <a:cubicBezTo>
                  <a:pt x="0" y="11421"/>
                  <a:pt x="1441" y="10323"/>
                  <a:pt x="1449" y="10208"/>
                </a:cubicBezTo>
                <a:cubicBezTo>
                  <a:pt x="1457" y="10091"/>
                  <a:pt x="176" y="8807"/>
                  <a:pt x="210" y="8642"/>
                </a:cubicBezTo>
                <a:cubicBezTo>
                  <a:pt x="245" y="8476"/>
                  <a:pt x="1930" y="7809"/>
                  <a:pt x="1969" y="7699"/>
                </a:cubicBezTo>
                <a:cubicBezTo>
                  <a:pt x="2009" y="7591"/>
                  <a:pt x="1119" y="6006"/>
                  <a:pt x="1197" y="5857"/>
                </a:cubicBezTo>
                <a:cubicBezTo>
                  <a:pt x="1274" y="5708"/>
                  <a:pt x="3079" y="5521"/>
                  <a:pt x="3144" y="5425"/>
                </a:cubicBezTo>
                <a:cubicBezTo>
                  <a:pt x="3211" y="5332"/>
                  <a:pt x="2783" y="3565"/>
                  <a:pt x="2897" y="3442"/>
                </a:cubicBezTo>
                <a:cubicBezTo>
                  <a:pt x="3013" y="3321"/>
                  <a:pt x="4799" y="3627"/>
                  <a:pt x="4888" y="3553"/>
                </a:cubicBezTo>
                <a:cubicBezTo>
                  <a:pt x="4980" y="3481"/>
                  <a:pt x="5043" y="1665"/>
                  <a:pt x="5183" y="1578"/>
                </a:cubicBezTo>
                <a:cubicBezTo>
                  <a:pt x="5327" y="1490"/>
                  <a:pt x="6966" y="2270"/>
                  <a:pt x="7072" y="2224"/>
                </a:cubicBezTo>
                <a:cubicBezTo>
                  <a:pt x="7177" y="2177"/>
                  <a:pt x="7726" y="445"/>
                  <a:pt x="7889" y="399"/>
                </a:cubicBezTo>
                <a:cubicBezTo>
                  <a:pt x="8050" y="355"/>
                  <a:pt x="9416" y="1550"/>
                  <a:pt x="9532" y="1533"/>
                </a:cubicBezTo>
                <a:cubicBezTo>
                  <a:pt x="9647" y="1517"/>
                  <a:pt x="10640" y="0"/>
                  <a:pt x="10810" y="0"/>
                </a:cubicBez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9" name="Text Box 26"/>
          <p:cNvSpPr txBox="1">
            <a:spLocks noChangeArrowheads="1"/>
          </p:cNvSpPr>
          <p:nvPr/>
        </p:nvSpPr>
        <p:spPr bwMode="auto">
          <a:xfrm>
            <a:off x="7213600" y="3605213"/>
            <a:ext cx="10382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Comm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  R-3</a:t>
            </a:r>
          </a:p>
        </p:txBody>
      </p:sp>
      <p:sp>
        <p:nvSpPr>
          <p:cNvPr id="16410" name="TextBox 38"/>
          <p:cNvSpPr txBox="1">
            <a:spLocks noChangeArrowheads="1"/>
          </p:cNvSpPr>
          <p:nvPr/>
        </p:nvSpPr>
        <p:spPr bwMode="auto">
          <a:xfrm>
            <a:off x="4622800" y="6442075"/>
            <a:ext cx="487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One instance of Solver per processor running an instance of IP/LP solver</a:t>
            </a:r>
          </a:p>
        </p:txBody>
      </p:sp>
      <p:cxnSp>
        <p:nvCxnSpPr>
          <p:cNvPr id="41" name="Straight Arrow Connector 40"/>
          <p:cNvCxnSpPr>
            <a:endCxn id="6151" idx="0"/>
          </p:cNvCxnSpPr>
          <p:nvPr/>
        </p:nvCxnSpPr>
        <p:spPr>
          <a:xfrm rot="5400000">
            <a:off x="1747838" y="4664075"/>
            <a:ext cx="1058862" cy="496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495550" y="4953000"/>
            <a:ext cx="892175" cy="2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2998788" y="4613275"/>
            <a:ext cx="960438" cy="776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54" idx="0"/>
          </p:cNvCxnSpPr>
          <p:nvPr/>
        </p:nvCxnSpPr>
        <p:spPr>
          <a:xfrm>
            <a:off x="3195638" y="4521200"/>
            <a:ext cx="1962150" cy="920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397250" y="4452938"/>
            <a:ext cx="2951163" cy="960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4896645" y="4968081"/>
            <a:ext cx="823912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6157" idx="1"/>
          </p:cNvCxnSpPr>
          <p:nvPr/>
        </p:nvCxnSpPr>
        <p:spPr>
          <a:xfrm>
            <a:off x="3463925" y="4452938"/>
            <a:ext cx="4878388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3195638" y="4589463"/>
            <a:ext cx="1878012" cy="960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5534026" y="4598987"/>
            <a:ext cx="823912" cy="804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878513" y="4452938"/>
            <a:ext cx="2614612" cy="960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 flipV="1">
            <a:off x="5341938" y="4521200"/>
            <a:ext cx="2079625" cy="960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6157" idx="0"/>
          </p:cNvCxnSpPr>
          <p:nvPr/>
        </p:nvCxnSpPr>
        <p:spPr>
          <a:xfrm rot="16200000" flipH="1">
            <a:off x="7929563" y="4816475"/>
            <a:ext cx="989012" cy="261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 flipV="1">
            <a:off x="4202113" y="4314825"/>
            <a:ext cx="2951162" cy="1098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2045494" y="4733131"/>
            <a:ext cx="960438" cy="536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403725" y="4452938"/>
            <a:ext cx="2882900" cy="1096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3062288" y="4040188"/>
            <a:ext cx="1541462" cy="1373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2616200" y="4967288"/>
            <a:ext cx="892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6200000" flipV="1">
            <a:off x="3151188" y="4632325"/>
            <a:ext cx="1028700" cy="669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5476875" y="4589463"/>
            <a:ext cx="2144713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6200000" flipV="1">
            <a:off x="7712075" y="4833938"/>
            <a:ext cx="892175" cy="403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0800000">
            <a:off x="5811838" y="4521200"/>
            <a:ext cx="2481262" cy="960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79400" y="3962400"/>
            <a:ext cx="18700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Send scenarios to Solvers</a:t>
            </a:r>
          </a:p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Receive Duals</a:t>
            </a:r>
          </a:p>
        </p:txBody>
      </p:sp>
      <p:sp>
        <p:nvSpPr>
          <p:cNvPr id="16433" name="TextBox 111"/>
          <p:cNvSpPr txBox="1">
            <a:spLocks noChangeArrowheads="1"/>
          </p:cNvSpPr>
          <p:nvPr/>
        </p:nvSpPr>
        <p:spPr bwMode="auto">
          <a:xfrm>
            <a:off x="1879600" y="1828800"/>
            <a:ext cx="220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Send allocation to Comm object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Receive Cuts</a:t>
            </a:r>
          </a:p>
        </p:txBody>
      </p:sp>
      <p:sp>
        <p:nvSpPr>
          <p:cNvPr id="114" name="Up-Down Arrow 113"/>
          <p:cNvSpPr/>
          <p:nvPr/>
        </p:nvSpPr>
        <p:spPr>
          <a:xfrm rot="3063543">
            <a:off x="3910013" y="2498725"/>
            <a:ext cx="342900" cy="8953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Up-Down Arrow 114"/>
          <p:cNvSpPr/>
          <p:nvPr/>
        </p:nvSpPr>
        <p:spPr>
          <a:xfrm rot="18012888">
            <a:off x="6518275" y="2284413"/>
            <a:ext cx="342900" cy="10604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636000" cy="1271588"/>
          </a:xfrm>
        </p:spPr>
        <p:txBody>
          <a:bodyPr/>
          <a:lstStyle/>
          <a:p>
            <a:r>
              <a:rPr lang="en-US" smtClean="0"/>
              <a:t>Basic Performance Chart</a:t>
            </a:r>
          </a:p>
        </p:txBody>
      </p:sp>
      <p:pic>
        <p:nvPicPr>
          <p:cNvPr id="19459" name="Content Placeholder 5" descr="COlorEntryMethod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300" y="2501900"/>
            <a:ext cx="9791700" cy="3213100"/>
          </a:xfrm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041400" y="6637338"/>
            <a:ext cx="838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White bars – Idle Time                      Colored bars – Computation</a:t>
            </a:r>
          </a:p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079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55600" y="1447800"/>
            <a:ext cx="1219200" cy="830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Comm</a:t>
            </a:r>
          </a:p>
          <a:p>
            <a:r>
              <a:rPr lang="en-US"/>
              <a:t>Created</a:t>
            </a:r>
          </a:p>
        </p:txBody>
      </p:sp>
      <p:cxnSp>
        <p:nvCxnSpPr>
          <p:cNvPr id="12" name="Straight Arrow Connector 11"/>
          <p:cNvCxnSpPr>
            <a:stCxn id="19464" idx="2"/>
          </p:cNvCxnSpPr>
          <p:nvPr/>
        </p:nvCxnSpPr>
        <p:spPr>
          <a:xfrm rot="5400000">
            <a:off x="3171031" y="2053432"/>
            <a:ext cx="693737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3556000" y="1524000"/>
            <a:ext cx="1219200" cy="830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Stage 1</a:t>
            </a:r>
          </a:p>
          <a:p>
            <a:r>
              <a:rPr lang="en-US"/>
              <a:t>Solved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1422400" y="5029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6" name="TextBox 20"/>
          <p:cNvSpPr txBox="1">
            <a:spLocks noChangeArrowheads="1"/>
          </p:cNvSpPr>
          <p:nvPr/>
        </p:nvSpPr>
        <p:spPr bwMode="auto">
          <a:xfrm>
            <a:off x="279400" y="5646738"/>
            <a:ext cx="2819400" cy="460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Odd Round Stage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6908800" y="5029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8" name="TextBox 22"/>
          <p:cNvSpPr txBox="1">
            <a:spLocks noChangeArrowheads="1"/>
          </p:cNvSpPr>
          <p:nvPr/>
        </p:nvSpPr>
        <p:spPr bwMode="auto">
          <a:xfrm>
            <a:off x="5765800" y="5646738"/>
            <a:ext cx="2819400" cy="460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Even Round Stage 2</a:t>
            </a:r>
          </a:p>
        </p:txBody>
      </p:sp>
      <p:cxnSp>
        <p:nvCxnSpPr>
          <p:cNvPr id="24" name="Straight Arrow Connector 23"/>
          <p:cNvCxnSpPr>
            <a:stCxn id="19470" idx="0"/>
          </p:cNvCxnSpPr>
          <p:nvPr/>
        </p:nvCxnSpPr>
        <p:spPr>
          <a:xfrm rot="16200000" flipV="1">
            <a:off x="3196431" y="5160169"/>
            <a:ext cx="1443038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0" name="TextBox 24"/>
          <p:cNvSpPr txBox="1">
            <a:spLocks noChangeArrowheads="1"/>
          </p:cNvSpPr>
          <p:nvPr/>
        </p:nvSpPr>
        <p:spPr bwMode="auto">
          <a:xfrm>
            <a:off x="3022600" y="6167438"/>
            <a:ext cx="2362200" cy="461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Message received</a:t>
            </a:r>
          </a:p>
        </p:txBody>
      </p:sp>
      <p:sp>
        <p:nvSpPr>
          <p:cNvPr id="19471" name="TextBox 30"/>
          <p:cNvSpPr txBox="1">
            <a:spLocks noChangeArrowheads="1"/>
          </p:cNvSpPr>
          <p:nvPr/>
        </p:nvSpPr>
        <p:spPr bwMode="auto">
          <a:xfrm>
            <a:off x="5537200" y="16764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Timeline</a:t>
            </a:r>
          </a:p>
        </p:txBody>
      </p:sp>
      <p:cxnSp>
        <p:nvCxnSpPr>
          <p:cNvPr id="32" name="Straight Arrow Connector 31"/>
          <p:cNvCxnSpPr>
            <a:stCxn id="19471" idx="2"/>
          </p:cNvCxnSpPr>
          <p:nvPr/>
        </p:nvCxnSpPr>
        <p:spPr>
          <a:xfrm rot="16200000" flipH="1">
            <a:off x="6758781" y="1983582"/>
            <a:ext cx="452437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917700" y="25527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4" name="TextBox 37"/>
          <p:cNvSpPr txBox="1">
            <a:spLocks noChangeArrowheads="1"/>
          </p:cNvSpPr>
          <p:nvPr/>
        </p:nvSpPr>
        <p:spPr bwMode="auto">
          <a:xfrm>
            <a:off x="1803400" y="1219200"/>
            <a:ext cx="1524000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New allocation received</a:t>
            </a:r>
          </a:p>
        </p:txBody>
      </p:sp>
      <p:cxnSp>
        <p:nvCxnSpPr>
          <p:cNvPr id="45" name="Straight Arrow Connector 44"/>
          <p:cNvCxnSpPr>
            <a:stCxn id="19476" idx="2"/>
          </p:cNvCxnSpPr>
          <p:nvPr/>
        </p:nvCxnSpPr>
        <p:spPr>
          <a:xfrm rot="16200000" flipH="1">
            <a:off x="8771731" y="2472532"/>
            <a:ext cx="1519237" cy="850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6" name="TextBox 47"/>
          <p:cNvSpPr txBox="1">
            <a:spLocks noChangeArrowheads="1"/>
          </p:cNvSpPr>
          <p:nvPr/>
        </p:nvSpPr>
        <p:spPr bwMode="auto">
          <a:xfrm>
            <a:off x="8051800" y="1676400"/>
            <a:ext cx="210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Convergence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4956" y="7162800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 Exaggerated solve times for clarity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Problem Description</a:t>
            </a:r>
          </a:p>
          <a:p>
            <a:r>
              <a:rPr lang="en-US" dirty="0" smtClean="0"/>
              <a:t>Model Development</a:t>
            </a:r>
          </a:p>
          <a:p>
            <a:r>
              <a:rPr lang="en-US" dirty="0" smtClean="0"/>
              <a:t>Solution Approach</a:t>
            </a:r>
          </a:p>
          <a:p>
            <a:r>
              <a:rPr lang="en-US" dirty="0" smtClean="0"/>
              <a:t>Parallel Implementation</a:t>
            </a:r>
          </a:p>
          <a:p>
            <a:r>
              <a:rPr lang="en-US" dirty="0" smtClean="0"/>
              <a:t>Techniques for reducing execution time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Messaging Structure</a:t>
            </a:r>
          </a:p>
        </p:txBody>
      </p:sp>
      <p:pic>
        <p:nvPicPr>
          <p:cNvPr id="20483" name="Picture 4" descr="mess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2595563"/>
            <a:ext cx="98806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130800" y="4275138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20488" idx="0"/>
            <a:endCxn id="7" idx="4"/>
          </p:cNvCxnSpPr>
          <p:nvPr/>
        </p:nvCxnSpPr>
        <p:spPr>
          <a:xfrm rot="16200000" flipV="1">
            <a:off x="5591969" y="4347369"/>
            <a:ext cx="1287462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407400" y="3657600"/>
            <a:ext cx="533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>
            <a:endCxn id="10" idx="3"/>
          </p:cNvCxnSpPr>
          <p:nvPr/>
        </p:nvCxnSpPr>
        <p:spPr>
          <a:xfrm rot="5400000" flipH="1" flipV="1">
            <a:off x="7014369" y="4396581"/>
            <a:ext cx="1949450" cy="9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5"/>
          <p:cNvSpPr txBox="1">
            <a:spLocks noChangeArrowheads="1"/>
          </p:cNvSpPr>
          <p:nvPr/>
        </p:nvSpPr>
        <p:spPr bwMode="auto">
          <a:xfrm>
            <a:off x="5816600" y="5867400"/>
            <a:ext cx="2590800" cy="830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Duals sent back to Comm Object</a:t>
            </a:r>
          </a:p>
        </p:txBody>
      </p:sp>
      <p:sp>
        <p:nvSpPr>
          <p:cNvPr id="17" name="Oval 16"/>
          <p:cNvSpPr/>
          <p:nvPr/>
        </p:nvSpPr>
        <p:spPr>
          <a:xfrm>
            <a:off x="5511800" y="3048000"/>
            <a:ext cx="2438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>
            <a:stCxn id="20491" idx="2"/>
            <a:endCxn id="17" idx="0"/>
          </p:cNvCxnSpPr>
          <p:nvPr/>
        </p:nvCxnSpPr>
        <p:spPr>
          <a:xfrm rot="16200000" flipH="1">
            <a:off x="5552281" y="1869282"/>
            <a:ext cx="757237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8"/>
          <p:cNvSpPr txBox="1">
            <a:spLocks noChangeArrowheads="1"/>
          </p:cNvSpPr>
          <p:nvPr/>
        </p:nvSpPr>
        <p:spPr bwMode="auto">
          <a:xfrm>
            <a:off x="3683000" y="1828800"/>
            <a:ext cx="2895600" cy="461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Cuts added to Stage 1</a:t>
            </a:r>
          </a:p>
        </p:txBody>
      </p:sp>
      <p:sp>
        <p:nvSpPr>
          <p:cNvPr id="29" name="Oval 28"/>
          <p:cNvSpPr/>
          <p:nvPr/>
        </p:nvSpPr>
        <p:spPr>
          <a:xfrm rot="16200000">
            <a:off x="1892300" y="4076700"/>
            <a:ext cx="2438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854200" y="54102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Box 30"/>
          <p:cNvSpPr txBox="1">
            <a:spLocks noChangeArrowheads="1"/>
          </p:cNvSpPr>
          <p:nvPr/>
        </p:nvSpPr>
        <p:spPr bwMode="auto">
          <a:xfrm>
            <a:off x="254000" y="6096000"/>
            <a:ext cx="2895600" cy="830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Scenarios sent to Solvers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800" y="7086600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 Exaggerated solve times for clarity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Test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50 Scenarios</a:t>
            </a:r>
            <a:endParaRPr lang="en-US" sz="3600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Multi-Cut Method.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First 4 rounds are used for cut generation</a:t>
            </a:r>
          </a:p>
          <a:p>
            <a:pPr marL="400050" lvl="1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Begin new round if at least half of the scenarios have been solved</a:t>
            </a:r>
          </a:p>
          <a:p>
            <a:pPr marL="400050" lvl="1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Keep updating the Allocation Vector by solving Stage 1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Subsequent rounds are used for updating the upper and lower bounds.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Run till convergence is reached. </a:t>
            </a:r>
          </a:p>
          <a:p>
            <a:pPr marL="400050" lvl="1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Criterion: |UB-LB|/UB &lt;0.001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1,2,4,8 proc runs</a:t>
            </a: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Advanced Basis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Apply OR Theory 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endParaRPr lang="en-US" sz="2800" dirty="0" smtClean="0"/>
          </a:p>
          <a:p>
            <a:pPr marL="400050" lvl="1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Since the RHS alone changes, the solution is       dual feasible</a:t>
            </a:r>
          </a:p>
          <a:p>
            <a:pPr marL="400050" lvl="1" indent="0" eaLnBrk="1" hangingPunct="1">
              <a:lnSpc>
                <a:spcPct val="95000"/>
              </a:lnSpc>
              <a:spcBef>
                <a:spcPct val="0"/>
              </a:spcBef>
            </a:pPr>
            <a:endParaRPr lang="en-US" dirty="0" smtClean="0"/>
          </a:p>
          <a:p>
            <a:pPr marL="400050" lvl="1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Use the current solution and apply dual simplex</a:t>
            </a:r>
          </a:p>
          <a:p>
            <a:pPr marL="400050" lvl="1" indent="0" eaLnBrk="1" hangingPunct="1"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400050" lvl="1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May lead to savings in solution times</a:t>
            </a:r>
          </a:p>
          <a:p>
            <a:pPr marL="800100" lvl="2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Advanced Basis (save time for matrix factorization)</a:t>
            </a:r>
          </a:p>
          <a:p>
            <a:pPr marL="800100" lvl="2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Might be close to the solution (on the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polytope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800100" lvl="2" indent="0" eaLnBrk="1" hangingPunct="1">
              <a:lnSpc>
                <a:spcPct val="95000"/>
              </a:lnSpc>
              <a:spcBef>
                <a:spcPct val="0"/>
              </a:spcBef>
            </a:pP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 Times (8 proc run)</a:t>
            </a:r>
          </a:p>
        </p:txBody>
      </p:sp>
      <p:pic>
        <p:nvPicPr>
          <p:cNvPr id="21507" name="Content Placeholder 4" descr="8Pro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2200275"/>
            <a:ext cx="7391400" cy="4573588"/>
          </a:xfrm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574800" y="4648200"/>
            <a:ext cx="708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 Odd and Even rounds shown in alternate color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 Some of the processors wait for a long time to receive a scenario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 Reason: Messages are longer than the typical case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 The Processor having Comm objects gets engaged in solving Stage 2 problems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 SOLUTION : Use interrupts to deliver the message quickly.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4800" y="6934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will call it as No Interrupt Case.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65400" y="35814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46800" y="35814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08600" y="28956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27600" y="28956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 Network Interrupts</a:t>
            </a:r>
          </a:p>
        </p:txBody>
      </p:sp>
      <p:pic>
        <p:nvPicPr>
          <p:cNvPr id="22531" name="Content Placeholder 3" descr="8pro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2200275"/>
            <a:ext cx="7391400" cy="4573588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651000" y="4267200"/>
            <a:ext cx="647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Comm</a:t>
            </a:r>
            <a:r>
              <a:rPr lang="en-US" sz="2000" dirty="0">
                <a:solidFill>
                  <a:schemeClr val="bg1"/>
                </a:solidFill>
              </a:rPr>
              <a:t> Object becomes responsive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None of the processors wait for the initial scenario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Have to wait for subsequent scenarios because the processor having </a:t>
            </a:r>
            <a:r>
              <a:rPr lang="en-US" sz="2000" dirty="0" err="1">
                <a:solidFill>
                  <a:schemeClr val="bg1"/>
                </a:solidFill>
              </a:rPr>
              <a:t>Comm</a:t>
            </a:r>
            <a:r>
              <a:rPr lang="en-US" sz="2000" dirty="0">
                <a:solidFill>
                  <a:schemeClr val="bg1"/>
                </a:solidFill>
              </a:rPr>
              <a:t> object is busy solving Stage 2 problems.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SOLUTION: We try two approaches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Buffering: Give multiple problems to each  Solver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Reserve </a:t>
            </a:r>
            <a:r>
              <a:rPr lang="en-US" sz="2000" dirty="0">
                <a:solidFill>
                  <a:schemeClr val="bg1"/>
                </a:solidFill>
              </a:rPr>
              <a:t>a processor to handle communication.</a:t>
            </a:r>
          </a:p>
        </p:txBody>
      </p:sp>
      <p:sp>
        <p:nvSpPr>
          <p:cNvPr id="5" name="Oval 4"/>
          <p:cNvSpPr/>
          <p:nvPr/>
        </p:nvSpPr>
        <p:spPr>
          <a:xfrm>
            <a:off x="2260600" y="35814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08400" y="33528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41800" y="29718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18200" y="35814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Triple Buffering</a:t>
            </a:r>
          </a:p>
        </p:txBody>
      </p:sp>
      <p:pic>
        <p:nvPicPr>
          <p:cNvPr id="24579" name="Content Placeholder 3" descr="TimelineScreenshot8pro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2200275"/>
            <a:ext cx="7391400" cy="4573588"/>
          </a:xfrm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422400" y="4614863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Still have to wait for subsequent scenarios because the processor having </a:t>
            </a:r>
            <a:r>
              <a:rPr lang="en-US" dirty="0" err="1">
                <a:solidFill>
                  <a:schemeClr val="bg1"/>
                </a:solidFill>
              </a:rPr>
              <a:t>Comm</a:t>
            </a:r>
            <a:r>
              <a:rPr lang="en-US" dirty="0">
                <a:solidFill>
                  <a:schemeClr val="bg1"/>
                </a:solidFill>
              </a:rPr>
              <a:t> object is busy solving Stage 2 problems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Processor for Communication</a:t>
            </a:r>
          </a:p>
        </p:txBody>
      </p:sp>
      <p:pic>
        <p:nvPicPr>
          <p:cNvPr id="25603" name="Content Placeholder 3" descr="TimelineScreenshot8pro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2200275"/>
            <a:ext cx="7391400" cy="4573588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422400" y="4614863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Alleviates the problem to a large extent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Comes at the cost of wasting one processor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Remaining idle times </a:t>
            </a:r>
            <a:r>
              <a:rPr lang="en-US" dirty="0" smtClean="0">
                <a:solidFill>
                  <a:schemeClr val="bg1"/>
                </a:solidFill>
              </a:rPr>
              <a:t>because of synchronization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Profile Graphs (% Utilization)</a:t>
            </a:r>
          </a:p>
        </p:txBody>
      </p:sp>
      <p:pic>
        <p:nvPicPr>
          <p:cNvPr id="26627" name="Content Placeholder 3" descr="ProjectionsPlot8pro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2800" y="1828800"/>
            <a:ext cx="5778500" cy="1981200"/>
          </a:xfrm>
        </p:spPr>
      </p:pic>
      <p:pic>
        <p:nvPicPr>
          <p:cNvPr id="26628" name="Picture 4" descr="ProjectionsPlot8pro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4495800"/>
            <a:ext cx="57912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6680200" y="1676400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Triple Buffering</a:t>
            </a:r>
            <a:endParaRPr lang="en-US" b="1" dirty="0"/>
          </a:p>
          <a:p>
            <a:r>
              <a:rPr lang="en-US" dirty="0"/>
              <a:t>High load initially but processors starve due to less responsive </a:t>
            </a:r>
            <a:r>
              <a:rPr lang="en-US" dirty="0" err="1"/>
              <a:t>Comm</a:t>
            </a:r>
            <a:r>
              <a:rPr lang="en-US" dirty="0"/>
              <a:t> object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832600" y="4648200"/>
            <a:ext cx="304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Having a </a:t>
            </a:r>
            <a:r>
              <a:rPr lang="en-US" b="1" dirty="0"/>
              <a:t>separate processor for </a:t>
            </a:r>
            <a:r>
              <a:rPr lang="en-US" b="1" dirty="0" err="1"/>
              <a:t>Comm</a:t>
            </a:r>
            <a:r>
              <a:rPr lang="en-US" b="1" dirty="0"/>
              <a:t> </a:t>
            </a:r>
            <a:r>
              <a:rPr lang="en-US" dirty="0"/>
              <a:t>Object allows it to feed the processors with new problems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46200" y="41910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355600" y="38100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Peak Utilization = 88 %  </a:t>
            </a: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431800" y="6477000"/>
            <a:ext cx="960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Even with better utilization, the second case takes longer time to Complete!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636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Run Times (Advanced Basis)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1400" y="1447800"/>
          <a:ext cx="8153400" cy="558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830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Experiment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Processors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Run Time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163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Interrupt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 sec</a:t>
                      </a:r>
                    </a:p>
                    <a:p>
                      <a:pPr algn="ctr"/>
                      <a:r>
                        <a:rPr lang="en-US" dirty="0" smtClean="0"/>
                        <a:t>209 sec</a:t>
                      </a:r>
                    </a:p>
                    <a:p>
                      <a:pPr algn="ctr"/>
                      <a:r>
                        <a:rPr lang="en-US" dirty="0" smtClean="0"/>
                        <a:t>165 sec</a:t>
                      </a:r>
                    </a:p>
                    <a:p>
                      <a:pPr algn="ctr"/>
                      <a:r>
                        <a:rPr lang="en-US" dirty="0" smtClean="0"/>
                        <a:t>148 sec</a:t>
                      </a:r>
                      <a:endParaRPr lang="en-US" dirty="0"/>
                    </a:p>
                  </a:txBody>
                  <a:tcPr/>
                </a:tc>
              </a:tr>
              <a:tr h="1163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Interrupt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 sec</a:t>
                      </a:r>
                    </a:p>
                    <a:p>
                      <a:pPr algn="ctr"/>
                      <a:r>
                        <a:rPr lang="en-US" dirty="0" smtClean="0"/>
                        <a:t>206 sec</a:t>
                      </a:r>
                    </a:p>
                    <a:p>
                      <a:pPr algn="ctr"/>
                      <a:r>
                        <a:rPr lang="en-US" dirty="0" smtClean="0"/>
                        <a:t>162 sec</a:t>
                      </a:r>
                    </a:p>
                    <a:p>
                      <a:pPr algn="ctr"/>
                      <a:r>
                        <a:rPr lang="en-US" dirty="0" smtClean="0"/>
                        <a:t>157 sec</a:t>
                      </a:r>
                      <a:endParaRPr lang="en-US" dirty="0"/>
                    </a:p>
                  </a:txBody>
                  <a:tcPr/>
                </a:tc>
              </a:tr>
              <a:tr h="1163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Triple Buffering</a:t>
                      </a:r>
                      <a:endParaRPr lang="en-U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Interrupt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 sec</a:t>
                      </a:r>
                    </a:p>
                    <a:p>
                      <a:pPr algn="ctr"/>
                      <a:r>
                        <a:rPr lang="en-US" dirty="0" smtClean="0"/>
                        <a:t>209 sec</a:t>
                      </a:r>
                    </a:p>
                    <a:p>
                      <a:pPr algn="ctr"/>
                      <a:r>
                        <a:rPr lang="en-US" dirty="0" smtClean="0"/>
                        <a:t>149 sec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121 sec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6392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Separate Communication</a:t>
                      </a:r>
                    </a:p>
                    <a:p>
                      <a:pPr algn="ctr"/>
                      <a:r>
                        <a:rPr lang="en-US" baseline="0" dirty="0" smtClean="0"/>
                        <a:t>+</a:t>
                      </a:r>
                    </a:p>
                    <a:p>
                      <a:pPr algn="ctr"/>
                      <a:r>
                        <a:rPr lang="en-US" baseline="0" dirty="0" smtClean="0"/>
                        <a:t>Interrupt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 sec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134 sec</a:t>
                      </a:r>
                    </a:p>
                    <a:p>
                      <a:pPr algn="ctr"/>
                      <a:r>
                        <a:rPr lang="en-US" dirty="0" smtClean="0"/>
                        <a:t>158 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(Advanced Basis)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2200275"/>
          <a:ext cx="8636000" cy="45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optimal decisions under uncertainty</a:t>
            </a:r>
          </a:p>
          <a:p>
            <a:r>
              <a:rPr lang="en-US" dirty="0" smtClean="0"/>
              <a:t>Useful for a diverse range of applications</a:t>
            </a:r>
          </a:p>
          <a:p>
            <a:pPr lvl="1"/>
            <a:r>
              <a:rPr lang="en-US" sz="2000" dirty="0" smtClean="0"/>
              <a:t>Traffic management </a:t>
            </a:r>
          </a:p>
          <a:p>
            <a:pPr lvl="1"/>
            <a:r>
              <a:rPr lang="en-US" sz="2000" dirty="0" smtClean="0"/>
              <a:t>Financial Planning</a:t>
            </a:r>
          </a:p>
          <a:p>
            <a:pPr lvl="1"/>
            <a:r>
              <a:rPr lang="en-US" sz="2000" dirty="0" smtClean="0"/>
              <a:t>Manufacturing Production Planning </a:t>
            </a:r>
          </a:p>
          <a:p>
            <a:pPr lvl="1"/>
            <a:r>
              <a:rPr lang="en-US" sz="2000" dirty="0" smtClean="0"/>
              <a:t>Optimal </a:t>
            </a:r>
            <a:r>
              <a:rPr lang="en-US" sz="2000" dirty="0" smtClean="0"/>
              <a:t>truss design </a:t>
            </a:r>
          </a:p>
          <a:p>
            <a:pPr lvl="1"/>
            <a:r>
              <a:rPr lang="en-US" sz="2000" dirty="0" smtClean="0"/>
              <a:t>Inventory management </a:t>
            </a:r>
          </a:p>
          <a:p>
            <a:pPr lvl="1"/>
            <a:r>
              <a:rPr lang="en-US" sz="2000" dirty="0" smtClean="0"/>
              <a:t>Electrical </a:t>
            </a:r>
            <a:r>
              <a:rPr lang="en-US" sz="2000" dirty="0" smtClean="0"/>
              <a:t>generation capacity planning </a:t>
            </a:r>
          </a:p>
          <a:p>
            <a:pPr lvl="1"/>
            <a:r>
              <a:rPr lang="en-US" sz="2000" dirty="0" smtClean="0"/>
              <a:t>Machine Scheduling </a:t>
            </a:r>
          </a:p>
          <a:p>
            <a:pPr lvl="1"/>
            <a:r>
              <a:rPr lang="en-US" sz="2000" dirty="0" smtClean="0"/>
              <a:t>Macroeconomic </a:t>
            </a:r>
            <a:r>
              <a:rPr lang="en-US" sz="2000" dirty="0" smtClean="0"/>
              <a:t>modeling and planning </a:t>
            </a:r>
          </a:p>
          <a:p>
            <a:pPr lvl="1"/>
            <a:r>
              <a:rPr lang="en-US" sz="2000" dirty="0" smtClean="0"/>
              <a:t>Asset </a:t>
            </a:r>
            <a:r>
              <a:rPr lang="en-US" sz="2000" dirty="0" smtClean="0"/>
              <a:t>Liability Management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times are highly correlated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Surprisingly, the solution times are highly correlated with the state of the solver</a:t>
            </a:r>
          </a:p>
          <a:p>
            <a:pPr eaLnBrk="1" hangingPunct="1"/>
            <a:r>
              <a:rPr lang="en-US" smtClean="0"/>
              <a:t>Run times are also sensitive to the initial allocation of the aircrafts to the bases (Stage1 decisions)</a:t>
            </a:r>
          </a:p>
          <a:p>
            <a:pPr eaLnBrk="1" hangingPunct="1"/>
            <a:r>
              <a:rPr lang="en-US" smtClean="0"/>
              <a:t>Even by increasing the utilization of each processor during multiple processor runs to around (75-80%) the solution times reduce only by a small fraction.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Advanced </a:t>
            </a:r>
            <a:r>
              <a:rPr lang="en-US" sz="4000" dirty="0" smtClean="0"/>
              <a:t>allocation, Advanced Basis </a:t>
            </a:r>
            <a:r>
              <a:rPr lang="en-US" sz="4000" dirty="0" smtClean="0"/>
              <a:t>+ Sep proc for </a:t>
            </a:r>
            <a:r>
              <a:rPr lang="en-US" sz="4000" dirty="0" err="1" smtClean="0"/>
              <a:t>Comm</a:t>
            </a:r>
            <a:endParaRPr lang="en-US" sz="4000" dirty="0" smtClean="0"/>
          </a:p>
        </p:txBody>
      </p:sp>
      <p:pic>
        <p:nvPicPr>
          <p:cNvPr id="30723" name="Content Placeholder 3" descr="TimelineScreenshot8pro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6000" y="1828800"/>
            <a:ext cx="8796338" cy="5257800"/>
          </a:xfrm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270000" y="4572000"/>
            <a:ext cx="723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</a:rPr>
              <a:t> Initial allocation of 3 aircrafts per base per mission 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</a:rPr>
              <a:t> Reduces run time for 8 processor run to 80.23 sec from the best case of 121 sec in previous experiments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</a:rPr>
              <a:t> Reduces run time for 1 processor run to 153.9 sec from the usual 197 sec in previous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636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Run Times (New Basis)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965200" y="1447800"/>
          <a:ext cx="8686800" cy="486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811065"/>
                <a:gridCol w="3980135"/>
              </a:tblGrid>
              <a:tr h="827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Experiment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Processors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Run Time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138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Interrupt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203 sec</a:t>
                      </a:r>
                    </a:p>
                    <a:p>
                      <a:pPr algn="l"/>
                      <a:r>
                        <a:rPr lang="en-US" dirty="0" smtClean="0"/>
                        <a:t>155 sec</a:t>
                      </a:r>
                    </a:p>
                    <a:p>
                      <a:pPr algn="l"/>
                      <a:r>
                        <a:rPr lang="en-US" dirty="0" smtClean="0"/>
                        <a:t>102 sec</a:t>
                      </a:r>
                    </a:p>
                    <a:p>
                      <a:pPr algn="l"/>
                      <a:r>
                        <a:rPr lang="en-US" dirty="0" smtClean="0"/>
                        <a:t>84 sec</a:t>
                      </a:r>
                      <a:endParaRPr lang="en-US" dirty="0"/>
                    </a:p>
                  </a:txBody>
                  <a:tcPr/>
                </a:tc>
              </a:tr>
              <a:tr h="15731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Interrupt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202 sec</a:t>
                      </a:r>
                    </a:p>
                    <a:p>
                      <a:pPr algn="l"/>
                      <a:r>
                        <a:rPr lang="en-US" dirty="0" smtClean="0"/>
                        <a:t>133 sec</a:t>
                      </a:r>
                    </a:p>
                    <a:p>
                      <a:pPr algn="l"/>
                      <a:r>
                        <a:rPr lang="en-US" dirty="0" smtClean="0"/>
                        <a:t>87 sec        (Speed Up:</a:t>
                      </a:r>
                      <a:r>
                        <a:rPr lang="en-US" baseline="0" dirty="0" smtClean="0"/>
                        <a:t> 2.3)</a:t>
                      </a:r>
                      <a:endParaRPr lang="en-US" dirty="0" smtClean="0"/>
                    </a:p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78 sec        (Speed Up: 2.6)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38651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Triple Buffering</a:t>
                      </a:r>
                    </a:p>
                    <a:p>
                      <a:pPr algn="ctr"/>
                      <a:r>
                        <a:rPr lang="en-US" baseline="0" dirty="0" smtClean="0"/>
                        <a:t>+ </a:t>
                      </a:r>
                    </a:p>
                    <a:p>
                      <a:pPr algn="ctr"/>
                      <a:r>
                        <a:rPr lang="en-US" baseline="0" dirty="0" smtClean="0"/>
                        <a:t>Interrupt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251 sec</a:t>
                      </a: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sec</a:t>
                      </a:r>
                    </a:p>
                    <a:p>
                      <a:pPr algn="l"/>
                      <a:r>
                        <a:rPr lang="en-US" dirty="0" smtClean="0"/>
                        <a:t>94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69" name="TextBox 6"/>
          <p:cNvSpPr txBox="1">
            <a:spLocks noChangeArrowheads="1"/>
          </p:cNvSpPr>
          <p:nvPr/>
        </p:nvSpPr>
        <p:spPr bwMode="auto">
          <a:xfrm>
            <a:off x="3784600" y="6324600"/>
            <a:ext cx="599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Turns out that making a fresh start on every solve is better in this experiment.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Times (New Basis)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2200275"/>
          <a:ext cx="8636000" cy="45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Overlapping the rounds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 In this case we expect to create more work and utilize the idle processors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Potentially, the multi-cut method can work even if we keep adding valid cuts from a previous round to the Stage 1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 Give the solvers some work to do while a new round is started, thereby removing the time wasted in synchronization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endParaRPr lang="en-US" sz="270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 We also experiment with the cases of reserving a processor for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Profile Graphs (4 proc)</a:t>
            </a:r>
          </a:p>
        </p:txBody>
      </p:sp>
      <p:pic>
        <p:nvPicPr>
          <p:cNvPr id="36867" name="Picture 4" descr="ProjectionsPlot4pro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057400"/>
            <a:ext cx="55626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ProjectionsPlot4pro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4191000"/>
            <a:ext cx="5556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6680200" y="26670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New Basis</a:t>
            </a:r>
            <a:endParaRPr lang="en-US" dirty="0"/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6680200" y="4795838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Advanced  </a:t>
            </a:r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1346200" y="6172200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We are able to almost completely remove idle times (except for the wasted processor)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+ Hybrid Scheme</a:t>
            </a:r>
            <a:endParaRPr lang="en-US" dirty="0"/>
          </a:p>
        </p:txBody>
      </p:sp>
      <p:pic>
        <p:nvPicPr>
          <p:cNvPr id="5" name="Picture 2" descr="C:\Users\Gagan\Desktop\uiuc-desktop\Mitre\Graphs-2\Hybrid\Proc8_chP_1_triple_buff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581" y="2200275"/>
            <a:ext cx="7244837" cy="45735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79600" y="46482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Hybrid Scheme: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New basis every round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Advanced basis within the round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Triple Buffering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Interrupts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636000" cy="838200"/>
          </a:xfrm>
        </p:spPr>
        <p:txBody>
          <a:bodyPr/>
          <a:lstStyle/>
          <a:p>
            <a:pPr eaLnBrk="1" hangingPunct="1"/>
            <a:r>
              <a:rPr lang="en-US" smtClean="0"/>
              <a:t>Run Times (Overlap)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838200" y="1722438"/>
          <a:ext cx="8661399" cy="4653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133"/>
                <a:gridCol w="2887133"/>
                <a:gridCol w="2887133"/>
              </a:tblGrid>
              <a:tr h="510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Experiment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Processors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Run Time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48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Overlap (New</a:t>
                      </a:r>
                      <a:r>
                        <a:rPr lang="en-US" baseline="0" dirty="0" smtClean="0"/>
                        <a:t> Basis)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 sec</a:t>
                      </a:r>
                    </a:p>
                    <a:p>
                      <a:r>
                        <a:rPr lang="en-US" dirty="0" smtClean="0"/>
                        <a:t>92 sec</a:t>
                      </a:r>
                      <a:endParaRPr lang="en-US" dirty="0"/>
                    </a:p>
                  </a:txBody>
                  <a:tcPr/>
                </a:tc>
              </a:tr>
              <a:tr h="1167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Overlap</a:t>
                      </a:r>
                      <a:r>
                        <a:rPr lang="en-US" baseline="0" dirty="0" smtClean="0"/>
                        <a:t> (Advanced Basis)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 sec</a:t>
                      </a:r>
                    </a:p>
                    <a:p>
                      <a:r>
                        <a:rPr lang="en-US" dirty="0" smtClean="0"/>
                        <a:t>120</a:t>
                      </a:r>
                      <a:r>
                        <a:rPr lang="en-US" baseline="0" dirty="0" smtClean="0"/>
                        <a:t> sec</a:t>
                      </a:r>
                      <a:endParaRPr lang="en-US" dirty="0" smtClean="0"/>
                    </a:p>
                  </a:txBody>
                  <a:tcPr/>
                </a:tc>
              </a:tr>
              <a:tr h="94871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Overlap (Use all processors + New Basis)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82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sec</a:t>
                      </a:r>
                    </a:p>
                    <a:p>
                      <a:r>
                        <a:rPr lang="en-US" dirty="0" smtClean="0"/>
                        <a:t>89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sec</a:t>
                      </a:r>
                      <a:endParaRPr lang="en-US" dirty="0"/>
                    </a:p>
                  </a:txBody>
                  <a:tcPr/>
                </a:tc>
              </a:tr>
              <a:tr h="948718">
                <a:tc>
                  <a:txBody>
                    <a:bodyPr/>
                    <a:lstStyle/>
                    <a:p>
                      <a:r>
                        <a:rPr lang="en-US" dirty="0" smtClean="0"/>
                        <a:t>Overlap+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Hybrid</a:t>
                      </a:r>
                      <a:r>
                        <a:rPr lang="en-US" baseline="0" dirty="0" smtClean="0"/>
                        <a:t> Scheme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62.53  ( Speed Up: 3.24)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61.32  ( Speed Up: 3.31)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final comparison</a:t>
            </a:r>
            <a:br>
              <a:rPr lang="en-US" smtClean="0"/>
            </a:br>
            <a:endParaRPr lang="en-US" smtClean="0"/>
          </a:p>
        </p:txBody>
      </p:sp>
      <p:sp>
        <p:nvSpPr>
          <p:cNvPr id="38916" name="TextBox 12"/>
          <p:cNvSpPr txBox="1">
            <a:spLocks noChangeArrowheads="1"/>
          </p:cNvSpPr>
          <p:nvPr/>
        </p:nvSpPr>
        <p:spPr bwMode="auto">
          <a:xfrm>
            <a:off x="228600" y="19050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 proc</a:t>
            </a:r>
          </a:p>
        </p:txBody>
      </p:sp>
      <p:sp>
        <p:nvSpPr>
          <p:cNvPr id="38917" name="TextBox 13"/>
          <p:cNvSpPr txBox="1">
            <a:spLocks noChangeArrowheads="1"/>
          </p:cNvSpPr>
          <p:nvPr/>
        </p:nvSpPr>
        <p:spPr bwMode="auto">
          <a:xfrm>
            <a:off x="228600" y="28956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8 proc</a:t>
            </a:r>
          </a:p>
          <a:p>
            <a:endParaRPr lang="en-US" sz="2000"/>
          </a:p>
        </p:txBody>
      </p:sp>
      <p:sp>
        <p:nvSpPr>
          <p:cNvPr id="38918" name="TextBox 14"/>
          <p:cNvSpPr txBox="1">
            <a:spLocks noChangeArrowheads="1"/>
          </p:cNvSpPr>
          <p:nvPr/>
        </p:nvSpPr>
        <p:spPr bwMode="auto">
          <a:xfrm>
            <a:off x="127000" y="4953000"/>
            <a:ext cx="137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8 proc</a:t>
            </a:r>
          </a:p>
          <a:p>
            <a:r>
              <a:rPr lang="en-US" sz="2000" dirty="0" smtClean="0"/>
              <a:t>(Hybrid</a:t>
            </a:r>
            <a:endParaRPr lang="en-US" sz="2000" dirty="0"/>
          </a:p>
          <a:p>
            <a:r>
              <a:rPr lang="en-US" sz="2000" dirty="0" smtClean="0"/>
              <a:t>+Overlap)</a:t>
            </a:r>
            <a:endParaRPr lang="en-US" sz="2000" dirty="0"/>
          </a:p>
        </p:txBody>
      </p:sp>
      <p:sp>
        <p:nvSpPr>
          <p:cNvPr id="38919" name="TextBox 15"/>
          <p:cNvSpPr txBox="1">
            <a:spLocks noChangeArrowheads="1"/>
          </p:cNvSpPr>
          <p:nvPr/>
        </p:nvSpPr>
        <p:spPr bwMode="auto">
          <a:xfrm>
            <a:off x="7924800" y="3429000"/>
            <a:ext cx="233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Initial runs with Advanced Start and no Interrupts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8128000" y="2590800"/>
            <a:ext cx="660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7442200" y="3124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TextBox 25"/>
          <p:cNvSpPr txBox="1">
            <a:spLocks noChangeArrowheads="1"/>
          </p:cNvSpPr>
          <p:nvPr/>
        </p:nvSpPr>
        <p:spPr bwMode="auto">
          <a:xfrm>
            <a:off x="4927600" y="60198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Notice that the white bars have almost disappeared!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5800" y="685800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Speedup = 3.3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75600" y="457200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Speedup = 1.4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46200" y="1828800"/>
            <a:ext cx="8153400" cy="5029200"/>
            <a:chOff x="1422400" y="1905000"/>
            <a:chExt cx="8153400" cy="5029200"/>
          </a:xfrm>
        </p:grpSpPr>
        <p:pic>
          <p:nvPicPr>
            <p:cNvPr id="25" name="Picture 2" descr="C:\Users\Gagan\Desktop\uiuc-desktop\Mitre\Graphs-2\Hybrid\Proc8_chP_1_triple_buffer.png"/>
            <p:cNvPicPr>
              <a:picLocks noChangeAspect="1" noChangeArrowheads="1"/>
            </p:cNvPicPr>
            <p:nvPr/>
          </p:nvPicPr>
          <p:blipFill>
            <a:blip r:embed="rId3" cstate="print"/>
            <a:srcRect r="93170" b="55368"/>
            <a:stretch>
              <a:fillRect/>
            </a:stretch>
          </p:blipFill>
          <p:spPr bwMode="auto">
            <a:xfrm>
              <a:off x="1422400" y="4419600"/>
              <a:ext cx="5334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1422400" y="1905000"/>
              <a:ext cx="8153400" cy="2905125"/>
              <a:chOff x="1422400" y="1905000"/>
              <a:chExt cx="8153400" cy="2905125"/>
            </a:xfrm>
          </p:grpSpPr>
          <p:pic>
            <p:nvPicPr>
              <p:cNvPr id="15" name="Content Placeholder 4" descr="8Proc.png"/>
              <p:cNvPicPr>
                <a:picLocks noChangeAspect="1"/>
              </p:cNvPicPr>
              <p:nvPr/>
            </p:nvPicPr>
            <p:blipFill>
              <a:blip r:embed="rId4" cstate="print"/>
              <a:srcRect t="6664" r="3093" b="48143"/>
              <a:stretch>
                <a:fillRect/>
              </a:stretch>
            </p:blipFill>
            <p:spPr>
              <a:xfrm>
                <a:off x="1422400" y="2743200"/>
                <a:ext cx="5943600" cy="2066925"/>
              </a:xfrm>
              <a:prstGeom prst="rect">
                <a:avLst/>
              </a:prstGeom>
            </p:spPr>
          </p:pic>
          <p:pic>
            <p:nvPicPr>
              <p:cNvPr id="16" name="Picture 9" descr="Final.jpg"/>
              <p:cNvPicPr>
                <a:picLocks noChangeAspect="1"/>
              </p:cNvPicPr>
              <p:nvPr/>
            </p:nvPicPr>
            <p:blipFill>
              <a:blip r:embed="rId5" cstate="print"/>
              <a:srcRect l="8182" r="-909" b="87814"/>
              <a:stretch>
                <a:fillRect/>
              </a:stretch>
            </p:blipFill>
            <p:spPr bwMode="auto">
              <a:xfrm>
                <a:off x="1803400" y="1905000"/>
                <a:ext cx="77724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9" descr="Final.jpg"/>
              <p:cNvPicPr>
                <a:picLocks noChangeAspect="1"/>
              </p:cNvPicPr>
              <p:nvPr/>
            </p:nvPicPr>
            <p:blipFill>
              <a:blip r:embed="rId5" cstate="print"/>
              <a:srcRect r="91589" b="87814"/>
              <a:stretch>
                <a:fillRect/>
              </a:stretch>
            </p:blipFill>
            <p:spPr bwMode="auto">
              <a:xfrm>
                <a:off x="1422400" y="1905000"/>
                <a:ext cx="3810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" descr="C:\Users\Gagan\Desktop\uiuc-desktop\Mitre\Graphs-2\Hybrid\Proc8_chP_1_triple_buffer.png"/>
            <p:cNvPicPr>
              <a:picLocks noChangeAspect="1" noChangeArrowheads="1"/>
            </p:cNvPicPr>
            <p:nvPr/>
          </p:nvPicPr>
          <p:blipFill>
            <a:blip r:embed="rId3" cstate="print"/>
            <a:srcRect l="9392" t="8114" r="3236" b="55368"/>
            <a:stretch>
              <a:fillRect/>
            </a:stretch>
          </p:blipFill>
          <p:spPr bwMode="auto">
            <a:xfrm>
              <a:off x="1955800" y="4876800"/>
              <a:ext cx="2438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7" name="Straight Arrow Connector 26"/>
          <p:cNvCxnSpPr/>
          <p:nvPr/>
        </p:nvCxnSpPr>
        <p:spPr>
          <a:xfrm rot="10800000">
            <a:off x="3784600" y="57150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12800" y="1828800"/>
            <a:ext cx="8636000" cy="4573588"/>
          </a:xfrm>
        </p:spPr>
        <p:txBody>
          <a:bodyPr/>
          <a:lstStyle/>
          <a:p>
            <a:pPr eaLnBrk="1" hangingPunct="1"/>
            <a:r>
              <a:rPr lang="en-US" smtClean="0"/>
              <a:t>Effective Parallel Programming</a:t>
            </a:r>
          </a:p>
          <a:p>
            <a:pPr lvl="1" eaLnBrk="1" hangingPunct="1"/>
            <a:r>
              <a:rPr lang="en-US" sz="2400" smtClean="0"/>
              <a:t>Divide work into smaller units (2 stage decomposition)</a:t>
            </a:r>
          </a:p>
          <a:p>
            <a:pPr lvl="1" eaLnBrk="1" hangingPunct="1"/>
            <a:r>
              <a:rPr lang="en-US" sz="2400" smtClean="0"/>
              <a:t>Create enough work (multiple scenarios)</a:t>
            </a:r>
          </a:p>
          <a:p>
            <a:pPr lvl="1" eaLnBrk="1" hangingPunct="1"/>
            <a:r>
              <a:rPr lang="en-US" sz="2400" smtClean="0"/>
              <a:t>Reduce synchronization overheads (multi-cut method, overlap rounds)</a:t>
            </a:r>
          </a:p>
          <a:p>
            <a:pPr eaLnBrk="1" hangingPunct="1"/>
            <a:r>
              <a:rPr lang="en-US" smtClean="0"/>
              <a:t>Peculiarity of this application</a:t>
            </a:r>
          </a:p>
          <a:p>
            <a:pPr lvl="1" eaLnBrk="1" hangingPunct="1"/>
            <a:r>
              <a:rPr lang="en-US" smtClean="0"/>
              <a:t>Large size messages requiring the use of interrupts </a:t>
            </a:r>
          </a:p>
          <a:p>
            <a:pPr lvl="1" eaLnBrk="1" hangingPunct="1"/>
            <a:r>
              <a:rPr lang="en-US" smtClean="0"/>
              <a:t>Coarse grained computation </a:t>
            </a:r>
          </a:p>
          <a:p>
            <a:pPr lvl="2" eaLnBrk="1" hangingPunct="1"/>
            <a:r>
              <a:rPr lang="en-US" smtClean="0"/>
              <a:t>More decomposition</a:t>
            </a:r>
          </a:p>
          <a:p>
            <a:pPr lvl="1" eaLnBrk="1" hangingPunct="1"/>
            <a:r>
              <a:rPr lang="en-US" smtClean="0"/>
              <a:t>Dependency in solve times </a:t>
            </a:r>
          </a:p>
          <a:p>
            <a:pPr lvl="2" eaLnBrk="1" hangingPunct="1"/>
            <a:r>
              <a:rPr lang="en-US" smtClean="0"/>
              <a:t>Requires theoretical study and further experimentation</a:t>
            </a:r>
          </a:p>
          <a:p>
            <a:pPr lvl="2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Summary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636000" cy="4573588"/>
          </a:xfrm>
        </p:spPr>
        <p:txBody>
          <a:bodyPr/>
          <a:lstStyle/>
          <a:p>
            <a:r>
              <a:rPr lang="en-US" dirty="0" smtClean="0"/>
              <a:t>Allocate aircrafts to different bases and missions to minimize disruptions </a:t>
            </a:r>
          </a:p>
          <a:p>
            <a:pPr lvl="1"/>
            <a:r>
              <a:rPr lang="en-US" dirty="0" smtClean="0"/>
              <a:t>Plan for disruptions</a:t>
            </a:r>
          </a:p>
          <a:p>
            <a:pPr lvl="2"/>
            <a:r>
              <a:rPr lang="en-US" dirty="0" smtClean="0"/>
              <a:t>Model different scenarios, probability of </a:t>
            </a:r>
            <a:r>
              <a:rPr lang="en-US" dirty="0" smtClean="0"/>
              <a:t>occurrence</a:t>
            </a:r>
            <a:endParaRPr lang="en-US" dirty="0" smtClean="0"/>
          </a:p>
          <a:p>
            <a:pPr lvl="1"/>
            <a:r>
              <a:rPr lang="en-US" dirty="0" smtClean="0"/>
              <a:t>Handle multiple mission types</a:t>
            </a:r>
          </a:p>
          <a:p>
            <a:pPr lvl="2"/>
            <a:r>
              <a:rPr lang="en-US" dirty="0" smtClean="0"/>
              <a:t>Channel, SAAM, JAAT, Contingency</a:t>
            </a:r>
          </a:p>
          <a:p>
            <a:pPr lvl="1"/>
            <a:r>
              <a:rPr lang="en-US" dirty="0" smtClean="0"/>
              <a:t>Several aircraft, cargo types</a:t>
            </a:r>
          </a:p>
          <a:p>
            <a:pPr lvl="1"/>
            <a:r>
              <a:rPr lang="en-US" dirty="0" smtClean="0"/>
              <a:t>Multiple levels of penalty for incomplete missions</a:t>
            </a:r>
          </a:p>
          <a:p>
            <a:pPr lvl="1"/>
            <a:r>
              <a:rPr lang="en-US" dirty="0" smtClean="0"/>
              <a:t>Multiple routes, transshipment routes, allow unutilized aircrafts to be used across missions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Profile Graphs (% Utilization)</a:t>
            </a:r>
          </a:p>
        </p:txBody>
      </p:sp>
      <p:pic>
        <p:nvPicPr>
          <p:cNvPr id="23555" name="Content Placeholder 3" descr="ProjectionsPlot8pro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3800" y="2133600"/>
            <a:ext cx="4953000" cy="1698625"/>
          </a:xfrm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6832600" y="23622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 processors</a:t>
            </a:r>
          </a:p>
          <a:p>
            <a:r>
              <a:rPr lang="en-US"/>
              <a:t>No Interrupts</a:t>
            </a:r>
          </a:p>
        </p:txBody>
      </p:sp>
      <p:pic>
        <p:nvPicPr>
          <p:cNvPr id="23557" name="Picture 6" descr="ProjectionsPlot8pro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600" y="4876800"/>
            <a:ext cx="5111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6908800" y="52578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 processors</a:t>
            </a:r>
          </a:p>
          <a:p>
            <a:r>
              <a:rPr lang="en-US"/>
              <a:t>With Interrupts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080000" y="5715000"/>
            <a:ext cx="19050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022600" y="5562600"/>
            <a:ext cx="3886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7213600" y="6705600"/>
            <a:ext cx="167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Notice the idle times!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Basis (with Interrupts)</a:t>
            </a:r>
          </a:p>
        </p:txBody>
      </p:sp>
      <p:pic>
        <p:nvPicPr>
          <p:cNvPr id="33795" name="Content Placeholder 3" descr="TimelineScreenshot8pro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2200275"/>
            <a:ext cx="7391400" cy="4573588"/>
          </a:xfrm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498600" y="4800600"/>
            <a:ext cx="723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Different scenarios take different amounts of time</a:t>
            </a:r>
          </a:p>
          <a:p>
            <a:r>
              <a:rPr lang="en-US">
                <a:solidFill>
                  <a:schemeClr val="bg1"/>
                </a:solidFill>
              </a:rPr>
              <a:t>Notice that none of them take very long times as in the case of ReSolve</a:t>
            </a:r>
          </a:p>
          <a:p>
            <a:r>
              <a:rPr lang="en-US">
                <a:solidFill>
                  <a:schemeClr val="bg1"/>
                </a:solidFill>
              </a:rPr>
              <a:t>It appears that a few bad cases impact the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Profile Graphs (New basis)  </a:t>
            </a:r>
          </a:p>
        </p:txBody>
      </p:sp>
      <p:pic>
        <p:nvPicPr>
          <p:cNvPr id="34819" name="Content Placeholder 3" descr="ProjectionsPlot8pro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0400" y="1828800"/>
            <a:ext cx="4889500" cy="1676400"/>
          </a:xfrm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36600" y="5638800"/>
            <a:ext cx="769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Having a separate Comm object ensures steady utilization at the cost of wasting one processor</a:t>
            </a:r>
          </a:p>
          <a:p>
            <a:r>
              <a:rPr lang="en-US"/>
              <a:t>Towards the end of the round, some processors remain idle</a:t>
            </a:r>
          </a:p>
          <a:p>
            <a:r>
              <a:rPr lang="en-US"/>
              <a:t>To address this, we allow the rounds to overlap </a:t>
            </a:r>
          </a:p>
        </p:txBody>
      </p:sp>
      <p:pic>
        <p:nvPicPr>
          <p:cNvPr id="34821" name="Picture 5" descr="ProjectionsPlot8pro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3810000"/>
            <a:ext cx="4953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6070600" y="22098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With Network Interrupts</a:t>
            </a: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5842000" y="3981450"/>
            <a:ext cx="297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Separate processor for Comm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of fidelity	</a:t>
            </a:r>
          </a:p>
          <a:p>
            <a:pPr lvl="1"/>
            <a:r>
              <a:rPr lang="en-US" dirty="0" smtClean="0"/>
              <a:t>Complexity vs. accuracy</a:t>
            </a:r>
          </a:p>
          <a:p>
            <a:r>
              <a:rPr lang="en-US" dirty="0" smtClean="0"/>
              <a:t>Ability to generalize</a:t>
            </a:r>
          </a:p>
          <a:p>
            <a:pPr lvl="1"/>
            <a:r>
              <a:rPr lang="en-US" dirty="0" smtClean="0"/>
              <a:t>Should be able to add details later</a:t>
            </a:r>
          </a:p>
          <a:p>
            <a:r>
              <a:rPr lang="en-US" dirty="0" smtClean="0"/>
              <a:t>Facilitate parallelization</a:t>
            </a:r>
            <a:endParaRPr lang="en-US" dirty="0" smtClean="0"/>
          </a:p>
          <a:p>
            <a:pPr lvl="1"/>
            <a:r>
              <a:rPr lang="en-US" dirty="0" smtClean="0"/>
              <a:t>Decompose into stages, what </a:t>
            </a:r>
            <a:r>
              <a:rPr lang="en-US" dirty="0" smtClean="0"/>
              <a:t>goes in </a:t>
            </a:r>
            <a:r>
              <a:rPr lang="en-US" dirty="0" smtClean="0"/>
              <a:t>various stages?</a:t>
            </a:r>
            <a:endParaRPr lang="en-US" dirty="0" smtClean="0"/>
          </a:p>
          <a:p>
            <a:pPr lvl="1"/>
            <a:r>
              <a:rPr lang="en-US" dirty="0" smtClean="0"/>
              <a:t>Integer vs. Linear programs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Classical Stochastic Programming </a:t>
            </a:r>
            <a:r>
              <a:rPr lang="en-US" dirty="0" smtClean="0">
                <a:latin typeface="+mj-lt"/>
              </a:rPr>
              <a:t>(SP) Problem </a:t>
            </a: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2 stage SP problem with linear recourse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sz="3600" dirty="0" smtClean="0">
              <a:latin typeface="+mj-lt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Stage 1 (MIP) </a:t>
            </a:r>
            <a:endParaRPr lang="en-US" sz="2800" dirty="0" smtClean="0">
              <a:latin typeface="+mj-lt"/>
            </a:endParaRPr>
          </a:p>
          <a:p>
            <a:pPr marL="1314450" lvl="3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Decides allocation of aircrafts </a:t>
            </a:r>
            <a:endParaRPr lang="en-US" sz="2400" dirty="0" smtClean="0">
              <a:latin typeface="+mj-lt"/>
            </a:endParaRPr>
          </a:p>
          <a:p>
            <a:pPr marL="1314450" lvl="3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Training mission assignment </a:t>
            </a:r>
            <a:endParaRPr lang="en-US" sz="2400" dirty="0" smtClean="0">
              <a:latin typeface="+mj-lt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Stage 2 (LP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): </a:t>
            </a:r>
          </a:p>
          <a:p>
            <a:pPr marL="1314450" lvl="3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Given the allocations, decide how to accomplish missions</a:t>
            </a:r>
            <a:endParaRPr lang="en-US" sz="2400" dirty="0" smtClean="0">
              <a:latin typeface="+mj-lt"/>
            </a:endParaRPr>
          </a:p>
          <a:p>
            <a:pPr marL="1771650" lvl="4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Solve Channel, Contingency and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SAAM	</a:t>
            </a:r>
            <a:endParaRPr lang="en-US" sz="2400" dirty="0" smtClean="0">
              <a:latin typeface="+mj-lt"/>
            </a:endParaRPr>
          </a:p>
          <a:p>
            <a:pPr marL="1314450" lvl="3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Obtain Duals, Objective Value	</a:t>
            </a:r>
            <a:endParaRPr lang="en-US" sz="2400" dirty="0" smtClean="0">
              <a:latin typeface="+mj-lt"/>
            </a:endParaRPr>
          </a:p>
          <a:p>
            <a:pPr marL="1314450" lvl="3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Send Cuts to Stage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36600" y="304800"/>
            <a:ext cx="8636000" cy="1271588"/>
          </a:xfrm>
        </p:spPr>
        <p:txBody>
          <a:bodyPr/>
          <a:lstStyle/>
          <a:p>
            <a:r>
              <a:rPr lang="en-US" smtClean="0"/>
              <a:t>Stage 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08000" y="1743075"/>
            <a:ext cx="8610600" cy="84772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Minimize</a:t>
            </a:r>
            <a:r>
              <a:rPr lang="en-US" sz="2800" smtClean="0"/>
              <a:t> </a:t>
            </a:r>
            <a:r>
              <a:rPr lang="en-US" smtClean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0" y="1543050"/>
            <a:ext cx="4038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stCxn id="6154" idx="3"/>
          </p:cNvCxnSpPr>
          <p:nvPr/>
        </p:nvCxnSpPr>
        <p:spPr>
          <a:xfrm flipV="1">
            <a:off x="2565400" y="2281238"/>
            <a:ext cx="1219200" cy="1101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155" idx="0"/>
          </p:cNvCxnSpPr>
          <p:nvPr/>
        </p:nvCxnSpPr>
        <p:spPr>
          <a:xfrm rot="16200000" flipV="1">
            <a:off x="3689350" y="260985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194300" y="25527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842000" y="2209800"/>
            <a:ext cx="1981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66000" y="1447800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 : Type of aircraft</a:t>
            </a:r>
          </a:p>
          <a:p>
            <a:r>
              <a:rPr lang="en-US"/>
              <a:t>l : Base Location</a:t>
            </a:r>
          </a:p>
          <a:p>
            <a:r>
              <a:rPr lang="en-US"/>
              <a:t>m: Mission type</a:t>
            </a:r>
          </a:p>
          <a:p>
            <a:r>
              <a:rPr lang="en-US"/>
              <a:t>s: scenario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965200" y="29718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Rent of aircraft ‘j’</a:t>
            </a:r>
          </a:p>
        </p:txBody>
      </p:sp>
      <p:sp>
        <p:nvSpPr>
          <p:cNvPr id="6155" name="TextBox 26"/>
          <p:cNvSpPr txBox="1">
            <a:spLocks noChangeArrowheads="1"/>
          </p:cNvSpPr>
          <p:nvPr/>
        </p:nvSpPr>
        <p:spPr bwMode="auto">
          <a:xfrm>
            <a:off x="3022600" y="30480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Number of rented aircrafts</a:t>
            </a:r>
          </a:p>
        </p:txBody>
      </p:sp>
      <p:sp>
        <p:nvSpPr>
          <p:cNvPr id="6156" name="TextBox 29"/>
          <p:cNvSpPr txBox="1">
            <a:spLocks noChangeArrowheads="1"/>
          </p:cNvSpPr>
          <p:nvPr/>
        </p:nvSpPr>
        <p:spPr bwMode="auto">
          <a:xfrm>
            <a:off x="5232400" y="3048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Probability of scenario ‘s’</a:t>
            </a:r>
          </a:p>
        </p:txBody>
      </p:sp>
      <p:sp>
        <p:nvSpPr>
          <p:cNvPr id="6157" name="TextBox 39"/>
          <p:cNvSpPr txBox="1">
            <a:spLocks noChangeArrowheads="1"/>
          </p:cNvSpPr>
          <p:nvPr/>
        </p:nvSpPr>
        <p:spPr bwMode="auto">
          <a:xfrm>
            <a:off x="7594600" y="32766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Stage 2 cost of scenario ‘s’</a:t>
            </a:r>
          </a:p>
        </p:txBody>
      </p:sp>
      <p:pic>
        <p:nvPicPr>
          <p:cNvPr id="61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6800" y="4267200"/>
            <a:ext cx="495776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Box 41"/>
          <p:cNvSpPr txBox="1">
            <a:spLocks noChangeArrowheads="1"/>
          </p:cNvSpPr>
          <p:nvPr/>
        </p:nvSpPr>
        <p:spPr bwMode="auto">
          <a:xfrm>
            <a:off x="508000" y="41910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Subject to: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232400" y="5334000"/>
            <a:ext cx="2438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003800" y="58674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TextBox 48"/>
          <p:cNvSpPr txBox="1">
            <a:spLocks noChangeArrowheads="1"/>
          </p:cNvSpPr>
          <p:nvPr/>
        </p:nvSpPr>
        <p:spPr bwMode="auto">
          <a:xfrm>
            <a:off x="7670800" y="5105400"/>
            <a:ext cx="220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Aircrafts of type ‘j’ available at base ‘l’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55800" y="59436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032000" y="4876800"/>
            <a:ext cx="1676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5" name="TextBox 53"/>
          <p:cNvSpPr txBox="1">
            <a:spLocks noChangeArrowheads="1"/>
          </p:cNvSpPr>
          <p:nvPr/>
        </p:nvSpPr>
        <p:spPr bwMode="auto">
          <a:xfrm>
            <a:off x="279400" y="48768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Schedule for training</a:t>
            </a:r>
          </a:p>
        </p:txBody>
      </p:sp>
      <p:sp>
        <p:nvSpPr>
          <p:cNvPr id="6166" name="TextBox 54"/>
          <p:cNvSpPr txBox="1">
            <a:spLocks noChangeArrowheads="1"/>
          </p:cNvSpPr>
          <p:nvPr/>
        </p:nvSpPr>
        <p:spPr bwMode="auto">
          <a:xfrm>
            <a:off x="355600" y="61722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Allocated for other 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Stage 2 Cuts 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5200" y="2819400"/>
            <a:ext cx="8048625" cy="1200150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108200" y="4919663"/>
            <a:ext cx="61722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 use the multi-cut method to add a cut for each scenario to Stage 1</a:t>
            </a:r>
          </a:p>
          <a:p>
            <a:endParaRPr lang="en-US"/>
          </a:p>
          <a:p>
            <a:r>
              <a:rPr lang="en-US"/>
              <a:t>These cuts are based on the duals from Stage 2 problem</a:t>
            </a:r>
          </a:p>
        </p:txBody>
      </p:sp>
      <p:cxnSp>
        <p:nvCxnSpPr>
          <p:cNvPr id="7" name="Straight Arrow Connector 6"/>
          <p:cNvCxnSpPr>
            <a:stCxn id="7175" idx="0"/>
          </p:cNvCxnSpPr>
          <p:nvPr/>
        </p:nvCxnSpPr>
        <p:spPr>
          <a:xfrm rot="5400000" flipH="1" flipV="1">
            <a:off x="2081212" y="2922588"/>
            <a:ext cx="815975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527800" y="24384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279400" y="4016375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Stage 2 objective value for scenario ‘s’ and allocation</a:t>
            </a:r>
          </a:p>
        </p:txBody>
      </p: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7670800" y="19812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Dual prices for aircraft allocation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Detailed training model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0" y="1828800"/>
            <a:ext cx="7662863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1561</Words>
  <Application>Microsoft Office PowerPoint</Application>
  <PresentationFormat>Custom</PresentationFormat>
  <Paragraphs>395</Paragraphs>
  <Slides>42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Parallel Computing Techniques for Aircraft Fleet Management</vt:lpstr>
      <vt:lpstr>Outline</vt:lpstr>
      <vt:lpstr>Stochastic Programming</vt:lpstr>
      <vt:lpstr>Problem Summary</vt:lpstr>
      <vt:lpstr>Model Formulation</vt:lpstr>
      <vt:lpstr>Solution Approach</vt:lpstr>
      <vt:lpstr>Stage 1</vt:lpstr>
      <vt:lpstr>Stage 2 Cuts </vt:lpstr>
      <vt:lpstr>Detailed training model </vt:lpstr>
      <vt:lpstr>Stage 2</vt:lpstr>
      <vt:lpstr>Channel Mission</vt:lpstr>
      <vt:lpstr>Contingency and SAAM</vt:lpstr>
      <vt:lpstr>Stage2: Tying them together</vt:lpstr>
      <vt:lpstr>Effective Parallel Programming</vt:lpstr>
      <vt:lpstr>Solution Technique</vt:lpstr>
      <vt:lpstr>Implementation in Charm++</vt:lpstr>
      <vt:lpstr>Details of Parallel Implementation</vt:lpstr>
      <vt:lpstr>Decomposition</vt:lpstr>
      <vt:lpstr>Basic Performance Chart</vt:lpstr>
      <vt:lpstr>Messaging Structure</vt:lpstr>
      <vt:lpstr>Test Case</vt:lpstr>
      <vt:lpstr>Advanced Basis</vt:lpstr>
      <vt:lpstr>Solution Times (8 proc run)</vt:lpstr>
      <vt:lpstr>With Network Interrupts</vt:lpstr>
      <vt:lpstr>Triple Buffering</vt:lpstr>
      <vt:lpstr>Separate Processor for Communication</vt:lpstr>
      <vt:lpstr>Time Profile Graphs (% Utilization)</vt:lpstr>
      <vt:lpstr>Run Times (Advanced Basis)</vt:lpstr>
      <vt:lpstr>Comparison (Advanced Basis)</vt:lpstr>
      <vt:lpstr>Run times are highly correlated</vt:lpstr>
      <vt:lpstr>Advanced allocation, Advanced Basis + Sep proc for Comm</vt:lpstr>
      <vt:lpstr>Run Times (New Basis)</vt:lpstr>
      <vt:lpstr>Run Times (New Basis)</vt:lpstr>
      <vt:lpstr>Overlapping the rounds</vt:lpstr>
      <vt:lpstr>Time Profile Graphs (4 proc)</vt:lpstr>
      <vt:lpstr>Overlap + Hybrid Scheme</vt:lpstr>
      <vt:lpstr>Run Times (Overlap)</vt:lpstr>
      <vt:lpstr>A final comparison </vt:lpstr>
      <vt:lpstr>Conclusion</vt:lpstr>
      <vt:lpstr>Time Profile Graphs (% Utilization)</vt:lpstr>
      <vt:lpstr>New Basis (with Interrupts)</vt:lpstr>
      <vt:lpstr>Time Profile Graphs (New basis)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Gagan</cp:lastModifiedBy>
  <cp:revision>232</cp:revision>
  <dcterms:created xsi:type="dcterms:W3CDTF">2004-05-06T09:28:21Z</dcterms:created>
  <dcterms:modified xsi:type="dcterms:W3CDTF">2010-04-30T14:09:26Z</dcterms:modified>
</cp:coreProperties>
</file>