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1"/>
  </p:notesMasterIdLst>
  <p:sldIdLst>
    <p:sldId id="256" r:id="rId2"/>
    <p:sldId id="810" r:id="rId3"/>
    <p:sldId id="776" r:id="rId4"/>
    <p:sldId id="799" r:id="rId5"/>
    <p:sldId id="800" r:id="rId6"/>
    <p:sldId id="801" r:id="rId7"/>
    <p:sldId id="802" r:id="rId8"/>
    <p:sldId id="811" r:id="rId9"/>
    <p:sldId id="803" r:id="rId10"/>
    <p:sldId id="806" r:id="rId11"/>
    <p:sldId id="807" r:id="rId12"/>
    <p:sldId id="808" r:id="rId13"/>
    <p:sldId id="804" r:id="rId14"/>
    <p:sldId id="805" r:id="rId15"/>
    <p:sldId id="809" r:id="rId16"/>
    <p:sldId id="788" r:id="rId17"/>
    <p:sldId id="793" r:id="rId18"/>
    <p:sldId id="784" r:id="rId19"/>
    <p:sldId id="785" r:id="rId2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E5722"/>
    <a:srgbClr val="A33A1D"/>
    <a:srgbClr val="FF6699"/>
    <a:srgbClr val="0000FF"/>
    <a:srgbClr val="008000"/>
    <a:srgbClr val="669900"/>
    <a:srgbClr val="CCFFCC"/>
    <a:srgbClr val="99FF33"/>
    <a:srgbClr val="99FF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1" autoAdjust="0"/>
    <p:restoredTop sz="94792" autoAdjust="0"/>
  </p:normalViewPr>
  <p:slideViewPr>
    <p:cSldViewPr>
      <p:cViewPr varScale="1">
        <p:scale>
          <a:sx n="84" d="100"/>
          <a:sy n="84" d="100"/>
        </p:scale>
        <p:origin x="-1146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2082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6CD6B129-78B7-467A-ADBA-CD0C135E6E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A8BF26F-59F7-4006-8F0E-166AF53C7982}" type="slidenum">
              <a:rPr lang="en-US" smtClean="0"/>
              <a:pPr/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1211832-C114-4031-9601-C31D29B0959D}" type="slidenum">
              <a:rPr lang="en-US" smtClean="0">
                <a:latin typeface="Calibri" pitchFamily="34" charset="0"/>
                <a:ea typeface="ＭＳ Ｐゴシック" pitchFamily="34" charset="-128"/>
              </a:rPr>
              <a:pPr/>
              <a:t>5</a:t>
            </a:fld>
            <a:endParaRPr lang="en-US" smtClean="0"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22531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68825" cy="342741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2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1813"/>
            <a:ext cx="5029200" cy="4116387"/>
          </a:xfrm>
          <a:noFill/>
        </p:spPr>
        <p:txBody>
          <a:bodyPr wrap="none" anchor="ctr"/>
          <a:lstStyle/>
          <a:p>
            <a:endParaRPr 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7B8FB15-7DD9-4DDE-8518-426425A16E64}" type="slidenum">
              <a:rPr lang="en-US" smtClean="0">
                <a:latin typeface="Calibri" pitchFamily="34" charset="0"/>
                <a:ea typeface="ＭＳ Ｐゴシック" pitchFamily="34" charset="-128"/>
              </a:rPr>
              <a:pPr/>
              <a:t>6</a:t>
            </a:fld>
            <a:endParaRPr lang="en-US" smtClean="0"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23555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68825" cy="342741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1813"/>
            <a:ext cx="5029200" cy="4116387"/>
          </a:xfrm>
          <a:noFill/>
        </p:spPr>
        <p:txBody>
          <a:bodyPr wrap="none" anchor="ctr"/>
          <a:lstStyle/>
          <a:p>
            <a:endParaRPr 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65D6C01-E8B0-45C1-95D5-B3BDA9C17249}" type="slidenum">
              <a:rPr lang="en-US" smtClean="0">
                <a:latin typeface="Calibri" pitchFamily="34" charset="0"/>
                <a:ea typeface="ＭＳ Ｐゴシック" pitchFamily="34" charset="-128"/>
              </a:rPr>
              <a:pPr/>
              <a:t>7</a:t>
            </a:fld>
            <a:endParaRPr lang="en-US" smtClean="0"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2457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68825" cy="342741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8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1813"/>
            <a:ext cx="5029200" cy="4116387"/>
          </a:xfrm>
          <a:noFill/>
        </p:spPr>
        <p:txBody>
          <a:bodyPr wrap="none" anchor="ctr"/>
          <a:lstStyle/>
          <a:p>
            <a:endParaRPr 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3807DC9-BDC6-47AF-B188-19F7203F9512}" type="slidenum">
              <a:rPr lang="en-US" smtClean="0">
                <a:latin typeface="Calibri" pitchFamily="34" charset="0"/>
                <a:ea typeface="ＭＳ Ｐゴシック" pitchFamily="34" charset="-128"/>
              </a:rPr>
              <a:pPr/>
              <a:t>9</a:t>
            </a:fld>
            <a:endParaRPr lang="en-US" smtClean="0"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25603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68825" cy="342741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4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1813"/>
            <a:ext cx="5029200" cy="4116387"/>
          </a:xfrm>
          <a:noFill/>
        </p:spPr>
        <p:txBody>
          <a:bodyPr wrap="none" anchor="ctr"/>
          <a:lstStyle/>
          <a:p>
            <a:endParaRPr 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9992437-33C8-4871-911A-D3EDBF9FB1E9}" type="slidenum">
              <a:rPr lang="zh-CN" altLang="en-US"/>
              <a:pPr/>
              <a:t>16</a:t>
            </a:fld>
            <a:endParaRPr lang="en-US" altLang="zh-CN"/>
          </a:p>
        </p:txBody>
      </p:sp>
      <p:sp>
        <p:nvSpPr>
          <p:cNvPr id="1048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8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/>
              <a:t>Special chare array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75B3761-3464-494F-BD2F-CB0A79FE128A}" type="slidenum">
              <a:rPr lang="en-US"/>
              <a:pPr/>
              <a:t>17</a:t>
            </a:fld>
            <a:endParaRPr lang="en-US"/>
          </a:p>
        </p:txBody>
      </p:sp>
      <p:sp>
        <p:nvSpPr>
          <p:cNvPr id="409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3738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4342535"/>
            <a:ext cx="5486681" cy="4114511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C6FA6B-2584-4D40-8C8D-20F7BEEBAAFB}" type="datetime1">
              <a:rPr lang="en-US"/>
              <a:pPr>
                <a:defRPr/>
              </a:pPr>
              <a:t>4/16/2009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Charm++ Workshop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A8A546-6892-4BB5-A072-37313BF03C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721399-F69C-409A-8EC6-0BB4FBE90857}" type="datetime1">
              <a:rPr lang="en-US"/>
              <a:pPr>
                <a:defRPr/>
              </a:pPr>
              <a:t>4/16/2009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Charm++ Workshop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B32EA1-B098-451D-9703-231F072DC8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0850" y="228600"/>
            <a:ext cx="2190750" cy="6172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228600"/>
            <a:ext cx="6419850" cy="6172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3B1D66-026E-4189-9402-8C52DEC99508}" type="datetime1">
              <a:rPr lang="en-US"/>
              <a:pPr>
                <a:defRPr/>
              </a:pPr>
              <a:t>4/16/2009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Charm++ Workshop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92D43B-8314-4E64-920E-C6655E0673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228600" y="228600"/>
            <a:ext cx="8763000" cy="6172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E127A0-C522-4732-9BEC-948B3AAB68F4}" type="datetime1">
              <a:rPr lang="en-US"/>
              <a:pPr>
                <a:defRPr/>
              </a:pPr>
              <a:t>4/16/2009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Charm++ Workshop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D4BB81-8481-4241-B8B2-5F0C5D903B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534400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28600" y="914400"/>
            <a:ext cx="4305300" cy="5486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86300" y="914400"/>
            <a:ext cx="4305300" cy="2667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86300" y="3733800"/>
            <a:ext cx="4305300" cy="2667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C3F1F6-BF26-49C8-AC62-AFB553DEF372}" type="datetime1">
              <a:rPr lang="en-US"/>
              <a:pPr>
                <a:defRPr/>
              </a:pPr>
              <a:t>4/16/2009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Charm++ Workshop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B44073-BBAA-492D-8A4E-F5E27B469F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534400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28600" y="914400"/>
            <a:ext cx="4305300" cy="5486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86300" y="914400"/>
            <a:ext cx="4305300" cy="54864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18E991-BEA5-4255-9206-D8A65D2FE77C}" type="datetime1">
              <a:rPr lang="en-US"/>
              <a:pPr>
                <a:defRPr/>
              </a:pPr>
              <a:t>4/16/2009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Charm++ Workshop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EDB793-AC4F-4999-BB99-9C44A56DAF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DBD00A-7835-4C43-ABA6-BA97BAA7DF51}" type="datetime1">
              <a:rPr lang="en-US"/>
              <a:pPr>
                <a:defRPr/>
              </a:pPr>
              <a:t>4/16/2009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Charm++ Workshop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35E82B-8F8C-4A2B-81A6-4CF7DBE90B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D4B57A-3046-402A-9C61-B9AFED79292D}" type="datetime1">
              <a:rPr lang="en-US"/>
              <a:pPr>
                <a:defRPr/>
              </a:pPr>
              <a:t>4/16/2009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Charm++ Workshop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316AAA-2D67-4C7D-A4BF-14B1C6F001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914400"/>
            <a:ext cx="430530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914400"/>
            <a:ext cx="430530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EE4294-761C-4B2C-B47D-5145D1B66EB6}" type="datetime1">
              <a:rPr lang="en-US"/>
              <a:pPr>
                <a:defRPr/>
              </a:pPr>
              <a:t>4/16/2009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Charm++ Workshop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4FA9F0-5D9C-441C-81FA-ECB4802ACA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91D6A3-B675-4E42-8AE7-1688DB2DE5EE}" type="datetime1">
              <a:rPr lang="en-US"/>
              <a:pPr>
                <a:defRPr/>
              </a:pPr>
              <a:t>4/16/2009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Charm++ Workshop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394102-289C-417D-AA09-12FEE64F14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61BB08-EF6F-42B0-A06B-3E134F1C9804}" type="datetime1">
              <a:rPr lang="en-US"/>
              <a:pPr>
                <a:defRPr/>
              </a:pPr>
              <a:t>4/16/2009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Charm++ Workshop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6CDDF2-64BC-4E60-80EC-396A8E5C77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655FD6-B383-4417-ABAC-649A0BC8D937}" type="datetime1">
              <a:rPr lang="en-US"/>
              <a:pPr>
                <a:defRPr/>
              </a:pPr>
              <a:t>4/16/2009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Charm++ Workshop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DB5407-38C6-4967-9C04-0F14A38C85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AD1C94-52D2-45AF-BAD8-6B339822E117}" type="datetime1">
              <a:rPr lang="en-US"/>
              <a:pPr>
                <a:defRPr/>
              </a:pPr>
              <a:t>4/16/2009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Charm++ Workshop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112B2C-DB5B-4730-9E83-35C2A750F7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BF3D6B-FE18-4EE5-9DEE-E946CF48F5DD}" type="datetime1">
              <a:rPr lang="en-US"/>
              <a:pPr>
                <a:defRPr/>
              </a:pPr>
              <a:t>4/16/2009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Charm++ Workshop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21FC62-EF42-4CF6-BF8E-B17D679C13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228600"/>
            <a:ext cx="8534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914400"/>
            <a:ext cx="87630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5532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99FF33"/>
                </a:solidFill>
              </a:defRPr>
            </a:lvl1pPr>
          </a:lstStyle>
          <a:p>
            <a:pPr>
              <a:defRPr/>
            </a:pPr>
            <a:fld id="{692219FD-D734-4C78-8889-AC443B69ADFF}" type="datetime1">
              <a:rPr lang="en-US"/>
              <a:pPr>
                <a:defRPr/>
              </a:pPr>
              <a:t>4/16/2009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553200"/>
            <a:ext cx="2895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dirty="0" smtClean="0">
                <a:solidFill>
                  <a:srgbClr val="99FF33"/>
                </a:solidFill>
              </a:defRPr>
            </a:lvl1pPr>
          </a:lstStyle>
          <a:p>
            <a:pPr>
              <a:defRPr/>
            </a:pPr>
            <a:r>
              <a:rPr lang="en-US"/>
              <a:t>Charm++ Workshop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553200"/>
            <a:ext cx="1600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99FF33"/>
                </a:solidFill>
              </a:defRPr>
            </a:lvl1pPr>
          </a:lstStyle>
          <a:p>
            <a:pPr>
              <a:defRPr/>
            </a:pPr>
            <a:fld id="{313EFB0F-BCBF-4523-B8C3-F945876231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8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8000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8000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8000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8000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rgbClr val="008000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rgbClr val="008000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rgbClr val="008000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rgbClr val="008000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rgbClr val="0000FF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000FF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000FF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000FF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FF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FF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FF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FF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charm.cs.uiuc.edu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762000"/>
            <a:ext cx="8839200" cy="914400"/>
          </a:xfrm>
        </p:spPr>
        <p:txBody>
          <a:bodyPr/>
          <a:lstStyle/>
          <a:p>
            <a:pPr marL="914400" indent="-914400" eaLnBrk="1" hangingPunct="1"/>
            <a:r>
              <a:rPr lang="en-US" dirty="0" smtClean="0"/>
              <a:t>Programming an SMP Desktop using Charm++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2286000"/>
            <a:ext cx="6400800" cy="3048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Laxmikant (Sanjay) Kale</a:t>
            </a:r>
          </a:p>
          <a:p>
            <a:pPr eaLnBrk="1" hangingPunct="1">
              <a:defRPr/>
            </a:pPr>
            <a:r>
              <a:rPr lang="en-US" sz="3600" dirty="0" smtClean="0">
                <a:hlinkClick r:id="rId3"/>
              </a:rPr>
              <a:t>http://charm.cs.uiuc.edu</a:t>
            </a:r>
            <a:endParaRPr lang="en-US" sz="3600" dirty="0" smtClean="0"/>
          </a:p>
          <a:p>
            <a:pPr eaLnBrk="1" hangingPunct="1">
              <a:defRPr/>
            </a:pPr>
            <a:r>
              <a:rPr lang="en-US" sz="2800" dirty="0" smtClean="0"/>
              <a:t>Parallel Programming Laboratory</a:t>
            </a:r>
          </a:p>
          <a:p>
            <a:pPr eaLnBrk="1" hangingPunct="1">
              <a:defRPr/>
            </a:pPr>
            <a:r>
              <a:rPr lang="en-US" sz="2800" dirty="0" smtClean="0"/>
              <a:t>Department of Computer Science</a:t>
            </a:r>
          </a:p>
          <a:p>
            <a:pPr eaLnBrk="1" hangingPunct="1">
              <a:defRPr/>
            </a:pPr>
            <a:r>
              <a:rPr lang="en-US" sz="2800" dirty="0" smtClean="0"/>
              <a:t>University of Illinois at Urbana Champaign</a:t>
            </a:r>
          </a:p>
          <a:p>
            <a:pPr eaLnBrk="1" hangingPunct="1">
              <a:defRPr/>
            </a:pP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Supported in part by IACAT</a:t>
            </a:r>
          </a:p>
        </p:txBody>
      </p:sp>
      <p:pic>
        <p:nvPicPr>
          <p:cNvPr id="3076" name="Picture 6" descr="ppl-logo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943600" y="5813425"/>
            <a:ext cx="2889250" cy="846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7" descr="full_mark_horz_bw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28600" y="5867400"/>
            <a:ext cx="413385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8" name="TextBox 5"/>
          <p:cNvSpPr txBox="1">
            <a:spLocks noChangeArrowheads="1"/>
          </p:cNvSpPr>
          <p:nvPr/>
        </p:nvSpPr>
        <p:spPr bwMode="auto">
          <a:xfrm>
            <a:off x="304800" y="1295400"/>
            <a:ext cx="86106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/>
              <a:t/>
            </a:r>
            <a:br>
              <a:rPr lang="en-US"/>
            </a:b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2655FD6-B383-4417-ABAC-649A0BC8D937}" type="datetime1">
              <a:rPr lang="en-US" smtClean="0"/>
              <a:pPr>
                <a:defRPr/>
              </a:pPr>
              <a:t>4/16/2009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Charm++ Workshop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DB5407-38C6-4967-9C04-0F14A38C854F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pic>
        <p:nvPicPr>
          <p:cNvPr id="5" name="Picture 4" descr="jetley-pr-feb-03-09_Page_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109"/>
            <a:ext cx="9144000" cy="685178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209800" y="4572000"/>
            <a:ext cx="3657600" cy="1200329"/>
          </a:xfrm>
          <a:prstGeom prst="rect">
            <a:avLst/>
          </a:prstGeom>
          <a:solidFill>
            <a:schemeClr val="accent6">
              <a:lumMod val="20000"/>
              <a:lumOff val="80000"/>
              <a:alpha val="2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/>
              <a:t>ChaNGa</a:t>
            </a:r>
            <a:r>
              <a:rPr lang="en-US" b="1" dirty="0" smtClean="0"/>
              <a:t>: </a:t>
            </a:r>
          </a:p>
          <a:p>
            <a:pPr algn="ctr"/>
            <a:r>
              <a:rPr lang="en-US" dirty="0" smtClean="0"/>
              <a:t>Barnes-Hut based production astronomy code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2655FD6-B383-4417-ABAC-649A0BC8D937}" type="datetime1">
              <a:rPr lang="en-US" smtClean="0"/>
              <a:pPr>
                <a:defRPr/>
              </a:pPr>
              <a:t>4/16/2009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Charm++ Workshop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DB5407-38C6-4967-9C04-0F14A38C854F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pic>
        <p:nvPicPr>
          <p:cNvPr id="5" name="Picture 4" descr="jetley-pr-feb-03-09_Page_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273"/>
            <a:ext cx="9144000" cy="685345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133600" y="2514600"/>
            <a:ext cx="3657600" cy="120032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/>
              <a:t>ChaNGa</a:t>
            </a:r>
            <a:r>
              <a:rPr lang="en-US" b="1" dirty="0" smtClean="0"/>
              <a:t>: </a:t>
            </a:r>
          </a:p>
          <a:p>
            <a:pPr algn="ctr"/>
            <a:r>
              <a:rPr lang="en-US" dirty="0" smtClean="0"/>
              <a:t>Barnes-Hut based production astronomy code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mtClean="0"/>
              <a:t>NAMD Scaling with Optimization</a:t>
            </a:r>
          </a:p>
        </p:txBody>
      </p:sp>
      <p:graphicFrame>
        <p:nvGraphicFramePr>
          <p:cNvPr id="1026" name="Object 7"/>
          <p:cNvGraphicFramePr>
            <a:graphicFrameLocks noChangeAspect="1"/>
          </p:cNvGraphicFramePr>
          <p:nvPr>
            <p:ph idx="1"/>
          </p:nvPr>
        </p:nvGraphicFramePr>
        <p:xfrm>
          <a:off x="461963" y="1603375"/>
          <a:ext cx="8316912" cy="4699000"/>
        </p:xfrm>
        <a:graphic>
          <a:graphicData uri="http://schemas.openxmlformats.org/presentationml/2006/ole">
            <p:oleObj spid="_x0000_s32770" name="Chart" r:id="rId3" imgW="8344043" imgH="4714875" progId="MSGraph.Chart.8">
              <p:embed followColorScheme="full"/>
            </p:oleObj>
          </a:graphicData>
        </a:graphic>
      </p:graphicFrame>
      <p:sp>
        <p:nvSpPr>
          <p:cNvPr id="1028" name="Text Box 8"/>
          <p:cNvSpPr txBox="1">
            <a:spLocks noChangeArrowheads="1"/>
          </p:cNvSpPr>
          <p:nvPr/>
        </p:nvSpPr>
        <p:spPr bwMode="auto">
          <a:xfrm>
            <a:off x="7308850" y="6021388"/>
            <a:ext cx="1366838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000"/>
              <a:t>NAMD apoa1 running on upcrc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2655FD6-B383-4417-ABAC-649A0BC8D937}" type="datetime1">
              <a:rPr lang="en-US" smtClean="0"/>
              <a:pPr>
                <a:defRPr/>
              </a:pPr>
              <a:t>4/16/2009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Charm++ Workshop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DB5407-38C6-4967-9C04-0F14A38C854F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905000" y="2133600"/>
            <a:ext cx="5410200" cy="3046988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/>
              <a:t>Summary </a:t>
            </a:r>
            <a:r>
              <a:rPr lang="en-US" sz="4800" dirty="0" smtClean="0"/>
              <a:t>of </a:t>
            </a:r>
            <a:r>
              <a:rPr lang="en-US" sz="4800" dirty="0" smtClean="0"/>
              <a:t>constructs that use shared memory in Charm++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Mechanisms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Chares and Chare array constitute a “shared object space”</a:t>
            </a:r>
          </a:p>
          <a:p>
            <a:pPr lvl="1"/>
            <a:r>
              <a:rPr lang="en-US" dirty="0" smtClean="0"/>
              <a:t>Analogous to shared address space</a:t>
            </a:r>
          </a:p>
          <a:p>
            <a:r>
              <a:rPr lang="en-US" dirty="0" err="1" smtClean="0"/>
              <a:t>Readonly</a:t>
            </a:r>
            <a:r>
              <a:rPr lang="en-US" dirty="0" smtClean="0"/>
              <a:t> </a:t>
            </a:r>
            <a:r>
              <a:rPr lang="en-US" dirty="0" err="1" smtClean="0"/>
              <a:t>globals</a:t>
            </a:r>
            <a:endParaRPr lang="en-US" dirty="0" smtClean="0"/>
          </a:p>
          <a:p>
            <a:pPr lvl="1"/>
            <a:r>
              <a:rPr lang="en-US" dirty="0" smtClean="0"/>
              <a:t>Initialized in main::main or any method called from it synchronously</a:t>
            </a:r>
          </a:p>
          <a:p>
            <a:r>
              <a:rPr lang="en-US" dirty="0" smtClean="0"/>
              <a:t>Shared global variables</a:t>
            </a:r>
          </a:p>
          <a:p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8DBD00A-7835-4C43-ABA6-BA97BAA7DF51}" type="datetime1">
              <a:rPr lang="en-US" smtClean="0"/>
              <a:pPr>
                <a:defRPr/>
              </a:pPr>
              <a:t>4/16/2009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Charm++ Workshop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35E82B-8F8C-4A2B-81A6-4CF7DBE90B17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powerful mechanisms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Node groups</a:t>
            </a:r>
          </a:p>
          <a:p>
            <a:r>
              <a:rPr lang="en-US" dirty="0" smtClean="0"/>
              <a:t>Passing pointers to shared data structures, including sections of arrays.</a:t>
            </a:r>
          </a:p>
          <a:p>
            <a:pPr lvl="1"/>
            <a:r>
              <a:rPr lang="en-US" dirty="0" err="1" smtClean="0"/>
              <a:t>Readonly</a:t>
            </a:r>
            <a:r>
              <a:rPr lang="en-US" dirty="0" smtClean="0"/>
              <a:t>, write-permission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8DBD00A-7835-4C43-ABA6-BA97BAA7DF51}" type="datetime1">
              <a:rPr lang="en-US" smtClean="0"/>
              <a:pPr>
                <a:defRPr/>
              </a:pPr>
              <a:t>4/16/2009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Charm++ Workshop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35E82B-8F8C-4A2B-81A6-4CF7DBE90B17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10744-A09D-427D-8EA3-FD38FBD7702D}" type="slidenum">
              <a:rPr lang="zh-CN" altLang="en-US"/>
              <a:pPr/>
              <a:t>16</a:t>
            </a:fld>
            <a:endParaRPr lang="en-US" altLang="zh-CN"/>
          </a:p>
        </p:txBody>
      </p:sp>
      <p:sp>
        <p:nvSpPr>
          <p:cNvPr id="94413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ea typeface="宋体" pitchFamily="2" charset="-122"/>
              </a:rPr>
              <a:t>Node </a:t>
            </a:r>
            <a:r>
              <a:rPr lang="en-US" altLang="zh-CN" dirty="0">
                <a:ea typeface="宋体" pitchFamily="2" charset="-122"/>
              </a:rPr>
              <a:t>Groups</a:t>
            </a:r>
          </a:p>
        </p:txBody>
      </p:sp>
      <p:sp>
        <p:nvSpPr>
          <p:cNvPr id="94413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zh-CN" sz="2800" dirty="0" smtClean="0">
                <a:ea typeface="宋体" pitchFamily="2" charset="-122"/>
              </a:rPr>
              <a:t>Node Groups </a:t>
            </a:r>
            <a:r>
              <a:rPr lang="en-US" altLang="zh-CN" sz="2800" dirty="0">
                <a:ea typeface="宋体" pitchFamily="2" charset="-122"/>
              </a:rPr>
              <a:t>- a collection of objects (chares)</a:t>
            </a:r>
          </a:p>
          <a:p>
            <a:pPr lvl="1">
              <a:lnSpc>
                <a:spcPct val="90000"/>
              </a:lnSpc>
            </a:pPr>
            <a:r>
              <a:rPr lang="en-US" altLang="zh-CN" sz="2400" dirty="0" smtClean="0">
                <a:ea typeface="宋体" pitchFamily="2" charset="-122"/>
              </a:rPr>
              <a:t>Exactly </a:t>
            </a:r>
            <a:r>
              <a:rPr lang="en-US" altLang="zh-CN" sz="2400" dirty="0">
                <a:ea typeface="宋体" pitchFamily="2" charset="-122"/>
              </a:rPr>
              <a:t>one representative on each </a:t>
            </a:r>
            <a:r>
              <a:rPr lang="en-US" altLang="zh-CN" sz="2400" dirty="0" smtClean="0">
                <a:ea typeface="宋体" pitchFamily="2" charset="-122"/>
              </a:rPr>
              <a:t>node</a:t>
            </a:r>
            <a:endParaRPr lang="en-US" altLang="zh-CN" sz="2400" dirty="0">
              <a:ea typeface="宋体" pitchFamily="2" charset="-122"/>
            </a:endParaRPr>
          </a:p>
          <a:p>
            <a:pPr lvl="2">
              <a:lnSpc>
                <a:spcPct val="90000"/>
              </a:lnSpc>
            </a:pPr>
            <a:r>
              <a:rPr lang="en-US" altLang="zh-CN" sz="2000" dirty="0">
                <a:ea typeface="宋体" pitchFamily="2" charset="-122"/>
              </a:rPr>
              <a:t>Ideally suited for system </a:t>
            </a:r>
            <a:r>
              <a:rPr lang="en-US" altLang="zh-CN" sz="2000" dirty="0" smtClean="0">
                <a:ea typeface="宋体" pitchFamily="2" charset="-122"/>
              </a:rPr>
              <a:t>libraries on SMP</a:t>
            </a:r>
            <a:endParaRPr lang="en-US" altLang="zh-CN" sz="2000" dirty="0">
              <a:ea typeface="宋体" pitchFamily="2" charset="-122"/>
            </a:endParaRPr>
          </a:p>
          <a:p>
            <a:pPr lvl="1">
              <a:lnSpc>
                <a:spcPct val="90000"/>
              </a:lnSpc>
            </a:pPr>
            <a:r>
              <a:rPr lang="en-US" altLang="zh-CN" sz="2400" dirty="0">
                <a:ea typeface="宋体" pitchFamily="2" charset="-122"/>
              </a:rPr>
              <a:t>Similar to arrays:</a:t>
            </a:r>
          </a:p>
          <a:p>
            <a:pPr lvl="2">
              <a:lnSpc>
                <a:spcPct val="90000"/>
              </a:lnSpc>
            </a:pPr>
            <a:r>
              <a:rPr lang="en-US" altLang="zh-CN" sz="2000" dirty="0">
                <a:ea typeface="宋体" pitchFamily="2" charset="-122"/>
              </a:rPr>
              <a:t>Broadcasts, reductions, indexing</a:t>
            </a:r>
          </a:p>
          <a:p>
            <a:pPr lvl="1">
              <a:lnSpc>
                <a:spcPct val="90000"/>
              </a:lnSpc>
            </a:pPr>
            <a:r>
              <a:rPr lang="en-US" altLang="zh-CN" sz="2400" dirty="0">
                <a:ea typeface="宋体" pitchFamily="2" charset="-122"/>
              </a:rPr>
              <a:t>But not completely like arrays:</a:t>
            </a:r>
          </a:p>
          <a:p>
            <a:pPr lvl="2">
              <a:lnSpc>
                <a:spcPct val="90000"/>
              </a:lnSpc>
            </a:pPr>
            <a:r>
              <a:rPr lang="en-US" altLang="zh-CN" sz="2000" dirty="0">
                <a:ea typeface="宋体" pitchFamily="2" charset="-122"/>
              </a:rPr>
              <a:t>Non-</a:t>
            </a:r>
            <a:r>
              <a:rPr lang="en-US" altLang="zh-CN" sz="2000" dirty="0" err="1">
                <a:ea typeface="宋体" pitchFamily="2" charset="-122"/>
              </a:rPr>
              <a:t>migratable</a:t>
            </a:r>
            <a:r>
              <a:rPr lang="en-US" altLang="zh-CN" sz="2000" dirty="0">
                <a:ea typeface="宋体" pitchFamily="2" charset="-122"/>
              </a:rPr>
              <a:t>; one per </a:t>
            </a:r>
            <a:r>
              <a:rPr lang="en-US" altLang="zh-CN" sz="2000" dirty="0" smtClean="0">
                <a:ea typeface="宋体" pitchFamily="2" charset="-122"/>
              </a:rPr>
              <a:t>node</a:t>
            </a:r>
            <a:endParaRPr lang="en-US" altLang="zh-CN" sz="2000" dirty="0">
              <a:ea typeface="宋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313953"/>
            <a:ext cx="8228160" cy="1062832"/>
          </a:xfrm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/>
              <a:t>Conditional packing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6481" y="1604329"/>
            <a:ext cx="8228160" cy="4444307"/>
          </a:xfrm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/>
              <a:t>Pass data structure between chares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/>
              <a:t>Pass pointer (</a:t>
            </a:r>
            <a:r>
              <a:rPr lang="en-US" dirty="0" err="1"/>
              <a:t>dest</a:t>
            </a:r>
            <a:r>
              <a:rPr lang="en-US" dirty="0"/>
              <a:t>. within the node)‏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/>
              <a:t>PUP the entire structure (</a:t>
            </a:r>
            <a:r>
              <a:rPr lang="en-US" dirty="0" err="1"/>
              <a:t>dest</a:t>
            </a:r>
            <a:r>
              <a:rPr lang="en-US" dirty="0"/>
              <a:t>. outside the node)‏</a:t>
            </a: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/>
              <a:t>Who owns the data and frees it?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/>
              <a:t>Data structure must inherit from </a:t>
            </a:r>
            <a:r>
              <a:rPr lang="en-US" dirty="0" err="1"/>
              <a:t>CkConditional</a:t>
            </a:r>
            <a:endParaRPr lang="en-US" dirty="0"/>
          </a:p>
          <a:p>
            <a:pPr lvl="2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/>
              <a:t>Reference counted</a:t>
            </a: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/>
              <a:t>A data structure can contain info about an array section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/>
              <a:t>Useful in cases like in-place sorting </a:t>
            </a:r>
            <a:r>
              <a:rPr lang="en-US" dirty="0" smtClean="0"/>
              <a:t>(e.g. </a:t>
            </a:r>
            <a:r>
              <a:rPr lang="en-US" smtClean="0"/>
              <a:t>quick</a:t>
            </a:r>
            <a:r>
              <a:rPr lang="en-US" smtClean="0"/>
              <a:t>sort</a:t>
            </a:r>
            <a:r>
              <a:rPr lang="en-US" dirty="0"/>
              <a:t>)‏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Sharing Data and Conditional packing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Pointers can be sent in “messages”, but they are packed to underlying data structures when going across nodes</a:t>
            </a:r>
          </a:p>
          <a:p>
            <a:pPr lvl="1"/>
            <a:r>
              <a:rPr lang="en-US" smtClean="0"/>
              <a:t>(feature in chare kernel since 1989 or so!)</a:t>
            </a:r>
          </a:p>
          <a:p>
            <a:r>
              <a:rPr lang="en-US" smtClean="0"/>
              <a:t>Data structure being shared should be encapsulated, with a read or write “capability”</a:t>
            </a:r>
          </a:p>
          <a:p>
            <a:pPr lvl="1"/>
            <a:r>
              <a:rPr lang="en-US" smtClean="0"/>
              <a:t>If I give you write access, I promise not to modify it, read it, or grant access to someone else</a:t>
            </a:r>
          </a:p>
          <a:p>
            <a:pPr lvl="1"/>
            <a:r>
              <a:rPr lang="en-US" smtClean="0"/>
              <a:t>If I give you a read access, I promise not to change it until you are done</a:t>
            </a:r>
          </a:p>
          <a:p>
            <a:pPr lvl="1"/>
            <a:endParaRPr lang="en-US" smtClean="0"/>
          </a:p>
          <a:p>
            <a:endParaRPr lang="en-US" smtClean="0"/>
          </a:p>
        </p:txBody>
      </p:sp>
      <p:sp>
        <p:nvSpPr>
          <p:cNvPr id="1024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2E51CAD6-A9CD-4040-A5E5-55AA78F40014}" type="datetime1">
              <a:rPr lang="en-US" smtClean="0"/>
              <a:pPr/>
              <a:t>4/16/2009</a:t>
            </a:fld>
            <a:endParaRPr lang="en-US" smtClean="0"/>
          </a:p>
        </p:txBody>
      </p:sp>
      <p:sp>
        <p:nvSpPr>
          <p:cNvPr id="1024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Charm++ Workshop</a:t>
            </a:r>
          </a:p>
        </p:txBody>
      </p:sp>
      <p:sp>
        <p:nvSpPr>
          <p:cNvPr id="102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1340130-0574-45CF-8716-703C7CB5AA9E}" type="slidenum">
              <a:rPr lang="en-US" smtClean="0"/>
              <a:pPr/>
              <a:t>18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Disciplined Sharing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My pet idea: shared arrays with restricted modes</a:t>
            </a:r>
          </a:p>
          <a:p>
            <a:pPr lvl="1"/>
            <a:r>
              <a:rPr lang="en-US" smtClean="0"/>
              <a:t>Readonly, write-exclusive, accumulate, and “owner-computes”</a:t>
            </a:r>
          </a:p>
          <a:p>
            <a:pPr lvl="1"/>
            <a:r>
              <a:rPr lang="en-US" smtClean="0"/>
              <a:t>Modes can change at well-defined global synch points</a:t>
            </a:r>
          </a:p>
          <a:p>
            <a:pPr lvl="1"/>
            <a:r>
              <a:rPr lang="en-US" smtClean="0"/>
              <a:t>Captures a large fraction of uses of shared arrays </a:t>
            </a:r>
          </a:p>
        </p:txBody>
      </p:sp>
      <p:sp>
        <p:nvSpPr>
          <p:cNvPr id="1126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C2205A58-D9F4-4A99-A733-E5639B0AB0D1}" type="datetime1">
              <a:rPr lang="en-US" smtClean="0"/>
              <a:pPr/>
              <a:t>4/16/2009</a:t>
            </a:fld>
            <a:endParaRPr lang="en-US" smtClean="0"/>
          </a:p>
        </p:txBody>
      </p:sp>
      <p:sp>
        <p:nvSpPr>
          <p:cNvPr id="1126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Charm++ Workshop</a:t>
            </a:r>
          </a:p>
        </p:txBody>
      </p:sp>
      <p:sp>
        <p:nvSpPr>
          <p:cNvPr id="112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72F649C-B43A-44EA-A88E-D8EFC8E7EBF7}" type="slidenum">
              <a:rPr lang="en-US" smtClean="0"/>
              <a:pPr/>
              <a:t>19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Prologue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will present an abbreviated version of the planed talk</a:t>
            </a:r>
          </a:p>
          <a:p>
            <a:pPr lvl="1"/>
            <a:r>
              <a:rPr lang="en-US" dirty="0" smtClean="0"/>
              <a:t>We are running late..</a:t>
            </a:r>
          </a:p>
          <a:p>
            <a:pPr lvl="1"/>
            <a:r>
              <a:rPr lang="en-US" dirty="0" smtClean="0"/>
              <a:t>Also, I realized that what I really intended to present, with code examples, will need an hour long talk..</a:t>
            </a:r>
          </a:p>
          <a:p>
            <a:pPr lvl="1"/>
            <a:r>
              <a:rPr lang="en-US" dirty="0" smtClean="0"/>
              <a:t>We will write that in a report later (may be put it in charm documentation)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8DBD00A-7835-4C43-ABA6-BA97BAA7DF51}" type="datetime1">
              <a:rPr lang="en-US" smtClean="0"/>
              <a:pPr>
                <a:defRPr/>
              </a:pPr>
              <a:t>4/16/2009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Charm++ Workshop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35E82B-8F8C-4A2B-81A6-4CF7DBE90B17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</a:t>
            </a:r>
            <a:r>
              <a:rPr lang="en-US" dirty="0" smtClean="0"/>
              <a:t>utline</a:t>
            </a:r>
            <a:endParaRPr lang="en-US" dirty="0" smtClean="0"/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8991600" cy="5486400"/>
          </a:xfrm>
        </p:spPr>
        <p:txBody>
          <a:bodyPr/>
          <a:lstStyle/>
          <a:p>
            <a:pPr lvl="1"/>
            <a:r>
              <a:rPr lang="en-US" dirty="0" smtClean="0"/>
              <a:t>Charm++ designed for </a:t>
            </a:r>
            <a:r>
              <a:rPr lang="en-US" dirty="0" smtClean="0"/>
              <a:t>portability between shared and distributed memory</a:t>
            </a:r>
            <a:endParaRPr lang="en-US" dirty="0" smtClean="0"/>
          </a:p>
          <a:p>
            <a:pPr lvl="1"/>
            <a:r>
              <a:rPr lang="en-US" dirty="0" smtClean="0"/>
              <a:t>Optimizing multicore charm</a:t>
            </a:r>
          </a:p>
          <a:p>
            <a:pPr lvl="2"/>
            <a:r>
              <a:rPr lang="en-US" dirty="0" smtClean="0"/>
              <a:t>K-neighbor and its description and performance</a:t>
            </a:r>
          </a:p>
          <a:p>
            <a:pPr lvl="2"/>
            <a:r>
              <a:rPr lang="en-US" dirty="0" smtClean="0"/>
              <a:t>What </a:t>
            </a:r>
            <a:r>
              <a:rPr lang="en-US" dirty="0" smtClean="0"/>
              <a:t>optimizations </a:t>
            </a:r>
            <a:r>
              <a:rPr lang="en-US" dirty="0" smtClean="0"/>
              <a:t>were carried </a:t>
            </a:r>
            <a:r>
              <a:rPr lang="en-US" dirty="0" smtClean="0"/>
              <a:t>out</a:t>
            </a:r>
            <a:endParaRPr lang="en-US" dirty="0" smtClean="0"/>
          </a:p>
          <a:p>
            <a:pPr lvl="1"/>
            <a:r>
              <a:rPr lang="en-US" dirty="0" smtClean="0"/>
              <a:t>Abstractions:</a:t>
            </a:r>
          </a:p>
          <a:p>
            <a:pPr lvl="2"/>
            <a:r>
              <a:rPr lang="en-US" dirty="0" smtClean="0"/>
              <a:t>Basic: shared object </a:t>
            </a:r>
            <a:r>
              <a:rPr lang="en-US" dirty="0" smtClean="0"/>
              <a:t>space, </a:t>
            </a:r>
            <a:r>
              <a:rPr lang="en-US" dirty="0" err="1" smtClean="0"/>
              <a:t>Readonly</a:t>
            </a:r>
            <a:r>
              <a:rPr lang="en-US" dirty="0" smtClean="0"/>
              <a:t> data</a:t>
            </a:r>
            <a:endParaRPr lang="en-US" dirty="0" smtClean="0"/>
          </a:p>
          <a:p>
            <a:pPr lvl="2"/>
            <a:r>
              <a:rPr lang="en-US" dirty="0" smtClean="0"/>
              <a:t>Plain global variables: still work.. More on disciplined use of these later</a:t>
            </a:r>
          </a:p>
          <a:p>
            <a:pPr lvl="2"/>
            <a:r>
              <a:rPr lang="en-US" dirty="0" err="1" smtClean="0"/>
              <a:t>Nodegroups</a:t>
            </a:r>
            <a:endParaRPr lang="en-US" dirty="0" smtClean="0"/>
          </a:p>
          <a:p>
            <a:pPr lvl="2"/>
            <a:r>
              <a:rPr lang="en-US" dirty="0" smtClean="0"/>
              <a:t>Passing pointers to shared data structures, including sections of arrays.</a:t>
            </a:r>
          </a:p>
          <a:p>
            <a:pPr lvl="3"/>
            <a:r>
              <a:rPr lang="en-US" dirty="0" err="1" smtClean="0"/>
              <a:t>R</a:t>
            </a:r>
            <a:r>
              <a:rPr lang="en-US" dirty="0" err="1" smtClean="0"/>
              <a:t>eadonly</a:t>
            </a:r>
            <a:r>
              <a:rPr lang="en-US" dirty="0" smtClean="0"/>
              <a:t>, </a:t>
            </a:r>
            <a:r>
              <a:rPr lang="en-US" dirty="0" smtClean="0"/>
              <a:t>write-exclusive: permissions by convention or “capability”</a:t>
            </a:r>
            <a:endParaRPr lang="en-US" dirty="0" smtClean="0"/>
          </a:p>
          <a:p>
            <a:pPr lvl="3"/>
            <a:endParaRPr lang="en-US" dirty="0" smtClean="0"/>
          </a:p>
          <a:p>
            <a:pPr lvl="2"/>
            <a:endParaRPr lang="en-US" dirty="0" smtClean="0"/>
          </a:p>
        </p:txBody>
      </p:sp>
      <p:sp>
        <p:nvSpPr>
          <p:cNvPr id="410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D79DDC81-0AAF-44D4-89ED-D5E352A2DFD7}" type="datetime1">
              <a:rPr lang="en-US" smtClean="0"/>
              <a:pPr/>
              <a:t>4/16/2009</a:t>
            </a:fld>
            <a:endParaRPr lang="en-US" smtClean="0"/>
          </a:p>
        </p:txBody>
      </p:sp>
      <p:sp>
        <p:nvSpPr>
          <p:cNvPr id="410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/>
              <a:t>Charm++ Workshop</a:t>
            </a:r>
          </a:p>
        </p:txBody>
      </p:sp>
      <p:sp>
        <p:nvSpPr>
          <p:cNvPr id="410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A7FB2AE-A857-4DFE-8E5B-6D95E00814D8}" type="slidenum">
              <a:rPr lang="en-US" smtClean="0"/>
              <a:pPr/>
              <a:t>3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609600"/>
          </a:xfrm>
        </p:spPr>
        <p:txBody>
          <a:bodyPr/>
          <a:lstStyle/>
          <a:p>
            <a:r>
              <a:rPr lang="en-US" dirty="0" smtClean="0"/>
              <a:t>Optimizing SMP implementation of Charm++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</a:t>
            </a:r>
            <a:r>
              <a:rPr lang="en-US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hanged memory allocator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 to avoid acquiring a lock per memory allocation</a:t>
            </a:r>
          </a:p>
          <a:p>
            <a:r>
              <a:rPr lang="en-US" dirty="0" smtClean="0"/>
              <a:t>R</a:t>
            </a:r>
            <a:r>
              <a:rPr lang="en-US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educed the granularity of critical region</a:t>
            </a:r>
          </a:p>
          <a:p>
            <a:r>
              <a:rPr lang="en-US" dirty="0" smtClean="0"/>
              <a:t>U</a:t>
            </a:r>
            <a:r>
              <a:rPr lang="en-US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sed thread local storage (__thread) to avoid false sharing</a:t>
            </a:r>
          </a:p>
          <a:p>
            <a:r>
              <a:rPr lang="en-US" dirty="0" smtClean="0"/>
              <a:t>U</a:t>
            </a:r>
            <a:r>
              <a:rPr lang="en-US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se memory fence instead of lock for </a:t>
            </a:r>
            <a:r>
              <a:rPr lang="en-US" dirty="0" err="1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pcqueue</a:t>
            </a:r>
            <a:endParaRPr lang="en-US" dirty="0" smtClean="0">
              <a:solidFill>
                <a:schemeClr val="accent2"/>
              </a:solidFill>
              <a:latin typeface="+mn-lt"/>
              <a:ea typeface="+mn-ea"/>
              <a:cs typeface="+mn-cs"/>
            </a:endParaRPr>
          </a:p>
          <a:p>
            <a:r>
              <a:rPr lang="en-US" dirty="0" smtClean="0"/>
              <a:t>R</a:t>
            </a:r>
            <a:r>
              <a:rPr lang="en-US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educe lock contention by using a separate </a:t>
            </a:r>
            <a:r>
              <a:rPr lang="en-US" dirty="0" err="1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msg</a:t>
            </a:r>
            <a:r>
              <a:rPr lang="en-US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 queue for every other core on the same node</a:t>
            </a:r>
          </a:p>
          <a:p>
            <a:r>
              <a:rPr lang="en-US" dirty="0" smtClean="0"/>
              <a:t>S</a:t>
            </a:r>
            <a:r>
              <a:rPr lang="en-US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implify the data structure of </a:t>
            </a:r>
            <a:r>
              <a:rPr lang="en-US" dirty="0" err="1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pcqueue</a:t>
            </a:r>
            <a:endParaRPr lang="en-US" dirty="0" smtClean="0"/>
          </a:p>
          <a:p>
            <a:pPr lvl="1"/>
            <a:r>
              <a:rPr lang="en-US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Assumes </a:t>
            </a:r>
            <a:r>
              <a:rPr lang="en-US" dirty="0" err="1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queuesize</a:t>
            </a:r>
            <a:r>
              <a:rPr lang="en-US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 is adequately large</a:t>
            </a:r>
            <a:endParaRPr lang="en-US" dirty="0" smtClean="0">
              <a:solidFill>
                <a:schemeClr val="accent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8DBD00A-7835-4C43-ABA6-BA97BAA7DF51}" type="datetime1">
              <a:rPr lang="en-US" smtClean="0"/>
              <a:pPr>
                <a:defRPr/>
              </a:pPr>
              <a:t>4/16/2009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Charm++ Workshop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35E82B-8F8C-4A2B-81A6-4CF7DBE90B17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1"/>
          <p:cNvSpPr txBox="1">
            <a:spLocks noChangeArrowheads="1"/>
          </p:cNvSpPr>
          <p:nvPr/>
        </p:nvSpPr>
        <p:spPr bwMode="auto">
          <a:xfrm>
            <a:off x="304800" y="990600"/>
            <a:ext cx="8534400" cy="563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tIns="70415" anchor="ctr"/>
          <a:lstStyle/>
          <a:p>
            <a:pPr algn="ctr">
              <a:lnSpc>
                <a:spcPct val="93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b="1">
                <a:solidFill>
                  <a:srgbClr val="0A95F4"/>
                </a:solidFill>
              </a:rPr>
              <a:t>Results on SMP Performance</a:t>
            </a:r>
          </a:p>
        </p:txBody>
      </p:sp>
      <p:sp>
        <p:nvSpPr>
          <p:cNvPr id="10243" name="Text Box 2"/>
          <p:cNvSpPr txBox="1">
            <a:spLocks noChangeArrowheads="1"/>
          </p:cNvSpPr>
          <p:nvPr/>
        </p:nvSpPr>
        <p:spPr bwMode="auto">
          <a:xfrm>
            <a:off x="304800" y="1524000"/>
            <a:ext cx="8534400" cy="5105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tIns="66888"/>
          <a:lstStyle/>
          <a:p>
            <a:pPr marL="512763" indent="-457200">
              <a:lnSpc>
                <a:spcPct val="93000"/>
              </a:lnSpc>
              <a:spcBef>
                <a:spcPts val="900"/>
              </a:spcBef>
              <a:buClr>
                <a:srgbClr val="4D4D4D"/>
              </a:buClr>
              <a:buFont typeface="Arial" pitchFamily="34" charset="0"/>
              <a:buChar char="•"/>
              <a:tabLst>
                <a:tab pos="1082675" algn="l"/>
                <a:tab pos="1997075" algn="l"/>
                <a:tab pos="2911475" algn="l"/>
                <a:tab pos="3825875" algn="l"/>
                <a:tab pos="4740275" algn="l"/>
                <a:tab pos="5654675" algn="l"/>
                <a:tab pos="6569075" algn="l"/>
                <a:tab pos="7483475" algn="l"/>
                <a:tab pos="8397875" algn="l"/>
                <a:tab pos="9312275" algn="l"/>
                <a:tab pos="10226675" algn="l"/>
              </a:tabLst>
            </a:pPr>
            <a:r>
              <a:rPr lang="en-US" sz="2400" b="1">
                <a:solidFill>
                  <a:srgbClr val="4D4D4D"/>
                </a:solidFill>
              </a:rPr>
              <a:t>Improvement on K-Neighbor Test (8 cores, Mar’2009)</a:t>
            </a:r>
          </a:p>
        </p:txBody>
      </p:sp>
      <p:pic>
        <p:nvPicPr>
          <p:cNvPr id="10244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8350" y="1955800"/>
            <a:ext cx="7605713" cy="46339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1"/>
          <p:cNvSpPr txBox="1">
            <a:spLocks noChangeArrowheads="1"/>
          </p:cNvSpPr>
          <p:nvPr/>
        </p:nvSpPr>
        <p:spPr bwMode="auto">
          <a:xfrm>
            <a:off x="304800" y="990600"/>
            <a:ext cx="8534400" cy="563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tIns="70415" anchor="ctr"/>
          <a:lstStyle/>
          <a:p>
            <a:pPr algn="ctr">
              <a:lnSpc>
                <a:spcPct val="93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b="1">
                <a:solidFill>
                  <a:srgbClr val="0A95F4"/>
                </a:solidFill>
              </a:rPr>
              <a:t>Results on SMP Performance</a:t>
            </a:r>
          </a:p>
        </p:txBody>
      </p:sp>
      <p:sp>
        <p:nvSpPr>
          <p:cNvPr id="11267" name="Text Box 2"/>
          <p:cNvSpPr txBox="1">
            <a:spLocks noChangeArrowheads="1"/>
          </p:cNvSpPr>
          <p:nvPr/>
        </p:nvSpPr>
        <p:spPr bwMode="auto">
          <a:xfrm>
            <a:off x="304800" y="1524000"/>
            <a:ext cx="8651875" cy="5105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tIns="66888"/>
          <a:lstStyle/>
          <a:p>
            <a:pPr marL="512763" indent="-457200">
              <a:lnSpc>
                <a:spcPct val="93000"/>
              </a:lnSpc>
              <a:spcBef>
                <a:spcPts val="900"/>
              </a:spcBef>
              <a:buClr>
                <a:srgbClr val="4D4D4D"/>
              </a:buClr>
              <a:buFont typeface="Arial" pitchFamily="34" charset="0"/>
              <a:buChar char="•"/>
              <a:tabLst>
                <a:tab pos="1082675" algn="l"/>
                <a:tab pos="1997075" algn="l"/>
                <a:tab pos="2911475" algn="l"/>
                <a:tab pos="3825875" algn="l"/>
                <a:tab pos="4740275" algn="l"/>
                <a:tab pos="5654675" algn="l"/>
                <a:tab pos="6569075" algn="l"/>
                <a:tab pos="7483475" algn="l"/>
                <a:tab pos="8397875" algn="l"/>
                <a:tab pos="9312275" algn="l"/>
                <a:tab pos="10226675" algn="l"/>
              </a:tabLst>
            </a:pPr>
            <a:r>
              <a:rPr lang="en-US" sz="2400" b="1">
                <a:solidFill>
                  <a:srgbClr val="4D4D4D"/>
                </a:solidFill>
              </a:rPr>
              <a:t>Improvement on K-Neighbor Test (24 cores, Mar’2009)</a:t>
            </a:r>
          </a:p>
        </p:txBody>
      </p:sp>
      <p:pic>
        <p:nvPicPr>
          <p:cNvPr id="11268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1363" y="1936750"/>
            <a:ext cx="7661275" cy="46910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ext Box 1"/>
          <p:cNvSpPr txBox="1">
            <a:spLocks noChangeArrowheads="1"/>
          </p:cNvSpPr>
          <p:nvPr/>
        </p:nvSpPr>
        <p:spPr bwMode="auto">
          <a:xfrm>
            <a:off x="304800" y="990600"/>
            <a:ext cx="8534400" cy="563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tIns="70415" anchor="ctr"/>
          <a:lstStyle/>
          <a:p>
            <a:pPr algn="ctr">
              <a:lnSpc>
                <a:spcPct val="93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b="1">
                <a:solidFill>
                  <a:srgbClr val="0A95F4"/>
                </a:solidFill>
              </a:rPr>
              <a:t>Results on SMP Performance</a:t>
            </a:r>
          </a:p>
        </p:txBody>
      </p:sp>
      <p:sp>
        <p:nvSpPr>
          <p:cNvPr id="1028" name="Text Box 2"/>
          <p:cNvSpPr txBox="1">
            <a:spLocks noChangeArrowheads="1"/>
          </p:cNvSpPr>
          <p:nvPr/>
        </p:nvSpPr>
        <p:spPr bwMode="auto">
          <a:xfrm>
            <a:off x="304800" y="1524000"/>
            <a:ext cx="8651875" cy="5105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tIns="66888"/>
          <a:lstStyle/>
          <a:p>
            <a:pPr marL="512763" indent="-457200">
              <a:lnSpc>
                <a:spcPct val="93000"/>
              </a:lnSpc>
              <a:spcBef>
                <a:spcPts val="900"/>
              </a:spcBef>
              <a:buClr>
                <a:srgbClr val="4D4D4D"/>
              </a:buClr>
              <a:buFont typeface="Arial" pitchFamily="34" charset="0"/>
              <a:buChar char="•"/>
              <a:tabLst>
                <a:tab pos="1082675" algn="l"/>
                <a:tab pos="1997075" algn="l"/>
                <a:tab pos="2911475" algn="l"/>
                <a:tab pos="3825875" algn="l"/>
                <a:tab pos="4740275" algn="l"/>
                <a:tab pos="5654675" algn="l"/>
                <a:tab pos="6569075" algn="l"/>
                <a:tab pos="7483475" algn="l"/>
                <a:tab pos="8397875" algn="l"/>
                <a:tab pos="9312275" algn="l"/>
                <a:tab pos="10226675" algn="l"/>
              </a:tabLst>
            </a:pPr>
            <a:r>
              <a:rPr lang="en-US" sz="2400" b="1">
                <a:solidFill>
                  <a:srgbClr val="4D4D4D"/>
                </a:solidFill>
              </a:rPr>
              <a:t>Improvement on K-Neighbor Test (16 cores, Apr’2009)</a:t>
            </a:r>
          </a:p>
        </p:txBody>
      </p:sp>
      <p:graphicFrame>
        <p:nvGraphicFramePr>
          <p:cNvPr id="1026" name="Object 3"/>
          <p:cNvGraphicFramePr>
            <a:graphicFrameLocks noChangeAspect="1"/>
          </p:cNvGraphicFramePr>
          <p:nvPr/>
        </p:nvGraphicFramePr>
        <p:xfrm>
          <a:off x="792163" y="2095500"/>
          <a:ext cx="7645400" cy="4162425"/>
        </p:xfrm>
        <a:graphic>
          <a:graphicData uri="http://schemas.openxmlformats.org/presentationml/2006/ole">
            <p:oleObj spid="_x0000_s30722" r:id="rId4" imgW="9258120" imgH="5047920" progId="">
              <p:embed/>
            </p:oleObj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8DBD00A-7835-4C43-ABA6-BA97BAA7DF51}" type="datetime1">
              <a:rPr lang="en-US" smtClean="0"/>
              <a:pPr>
                <a:defRPr/>
              </a:pPr>
              <a:t>4/16/2009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Charm++ Workshop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35E82B-8F8C-4A2B-81A6-4CF7DBE90B17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676400" y="2133600"/>
            <a:ext cx="5638800" cy="3170099"/>
          </a:xfrm>
          <a:prstGeom prst="rect">
            <a:avLst/>
          </a:prstGeom>
          <a:solidFill>
            <a:srgbClr val="9E572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We evaluated many of our applications to test and demonstrate the efficacy of the optimized SMP runtime</a:t>
            </a:r>
            <a:endParaRPr lang="en-US" sz="4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0" name="Object 1"/>
          <p:cNvGraphicFramePr>
            <a:graphicFrameLocks noChangeAspect="1"/>
          </p:cNvGraphicFramePr>
          <p:nvPr/>
        </p:nvGraphicFramePr>
        <p:xfrm>
          <a:off x="620713" y="1739900"/>
          <a:ext cx="7869237" cy="4725988"/>
        </p:xfrm>
        <a:graphic>
          <a:graphicData uri="http://schemas.openxmlformats.org/presentationml/2006/ole">
            <p:oleObj spid="_x0000_s31746" r:id="rId4" imgW="9524520" imgH="5724000" progId="">
              <p:embed/>
            </p:oleObj>
          </a:graphicData>
        </a:graphic>
      </p:graphicFrame>
      <p:sp>
        <p:nvSpPr>
          <p:cNvPr id="205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04800" y="1082675"/>
            <a:ext cx="8534400" cy="811213"/>
          </a:xfrm>
        </p:spPr>
        <p:txBody>
          <a:bodyPr tIns="24695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mtClean="0">
                <a:ea typeface="ＭＳ Ｐゴシック" pitchFamily="34" charset="-128"/>
              </a:rPr>
              <a:t>Jacobi 2D stencil computation on Power 5 (8000x8000 matrix size)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32635</TotalTime>
  <Words>641</Words>
  <Application>Microsoft PowerPoint</Application>
  <PresentationFormat>On-screen Show (4:3)</PresentationFormat>
  <Paragraphs>128</Paragraphs>
  <Slides>19</Slides>
  <Notes>7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1" baseType="lpstr">
      <vt:lpstr>Default Design</vt:lpstr>
      <vt:lpstr>Chart</vt:lpstr>
      <vt:lpstr>Programming an SMP Desktop using Charm++ </vt:lpstr>
      <vt:lpstr>Prologue</vt:lpstr>
      <vt:lpstr>Outline</vt:lpstr>
      <vt:lpstr>Optimizing SMP implementation of Charm++</vt:lpstr>
      <vt:lpstr>Slide 5</vt:lpstr>
      <vt:lpstr>Slide 6</vt:lpstr>
      <vt:lpstr>Slide 7</vt:lpstr>
      <vt:lpstr>Slide 8</vt:lpstr>
      <vt:lpstr>Jacobi 2D stencil computation on Power 5 (8000x8000 matrix size)</vt:lpstr>
      <vt:lpstr>Slide 10</vt:lpstr>
      <vt:lpstr>Slide 11</vt:lpstr>
      <vt:lpstr>NAMD Scaling with Optimization</vt:lpstr>
      <vt:lpstr>Slide 13</vt:lpstr>
      <vt:lpstr>Basic Mechanisms</vt:lpstr>
      <vt:lpstr>More powerful mechanisms</vt:lpstr>
      <vt:lpstr>Node Groups</vt:lpstr>
      <vt:lpstr>Conditional packing</vt:lpstr>
      <vt:lpstr>Sharing Data and Conditional packing</vt:lpstr>
      <vt:lpstr>Disciplined Sharing</vt:lpstr>
    </vt:vector>
  </TitlesOfParts>
  <Company>uiuc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Runtime Optimizations</dc:title>
  <dc:creator>sanjay</dc:creator>
  <cp:lastModifiedBy> Sanjay Kale</cp:lastModifiedBy>
  <cp:revision>114</cp:revision>
  <dcterms:created xsi:type="dcterms:W3CDTF">2002-10-12T14:08:56Z</dcterms:created>
  <dcterms:modified xsi:type="dcterms:W3CDTF">2009-04-16T21:04:47Z</dcterms:modified>
</cp:coreProperties>
</file>