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Layouts/slideLayout16.xml" ContentType="application/vnd.openxmlformats-officedocument.presentationml.slideLayout+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Default Extension="xls" ContentType="application/vnd.ms-exce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38.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Default Extension="doc" ContentType="application/msword"/>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67"/>
  </p:notesMasterIdLst>
  <p:sldIdLst>
    <p:sldId id="256" r:id="rId2"/>
    <p:sldId id="361" r:id="rId3"/>
    <p:sldId id="289" r:id="rId4"/>
    <p:sldId id="356" r:id="rId5"/>
    <p:sldId id="357" r:id="rId6"/>
    <p:sldId id="358" r:id="rId7"/>
    <p:sldId id="359" r:id="rId8"/>
    <p:sldId id="331" r:id="rId9"/>
    <p:sldId id="326" r:id="rId10"/>
    <p:sldId id="290" r:id="rId11"/>
    <p:sldId id="291" r:id="rId12"/>
    <p:sldId id="309" r:id="rId13"/>
    <p:sldId id="310" r:id="rId14"/>
    <p:sldId id="317" r:id="rId15"/>
    <p:sldId id="318" r:id="rId16"/>
    <p:sldId id="319" r:id="rId17"/>
    <p:sldId id="320" r:id="rId18"/>
    <p:sldId id="321" r:id="rId19"/>
    <p:sldId id="322" r:id="rId20"/>
    <p:sldId id="311" r:id="rId21"/>
    <p:sldId id="312" r:id="rId22"/>
    <p:sldId id="336" r:id="rId23"/>
    <p:sldId id="337" r:id="rId24"/>
    <p:sldId id="313" r:id="rId25"/>
    <p:sldId id="360" r:id="rId26"/>
    <p:sldId id="314" r:id="rId27"/>
    <p:sldId id="315" r:id="rId28"/>
    <p:sldId id="324" r:id="rId29"/>
    <p:sldId id="325" r:id="rId30"/>
    <p:sldId id="327" r:id="rId31"/>
    <p:sldId id="328" r:id="rId32"/>
    <p:sldId id="329" r:id="rId33"/>
    <p:sldId id="330" r:id="rId34"/>
    <p:sldId id="316" r:id="rId35"/>
    <p:sldId id="351" r:id="rId36"/>
    <p:sldId id="352" r:id="rId37"/>
    <p:sldId id="339" r:id="rId38"/>
    <p:sldId id="284" r:id="rId39"/>
    <p:sldId id="340" r:id="rId40"/>
    <p:sldId id="338" r:id="rId41"/>
    <p:sldId id="285" r:id="rId42"/>
    <p:sldId id="341" r:id="rId43"/>
    <p:sldId id="342" r:id="rId44"/>
    <p:sldId id="287" r:id="rId45"/>
    <p:sldId id="286" r:id="rId46"/>
    <p:sldId id="323" r:id="rId47"/>
    <p:sldId id="288" r:id="rId48"/>
    <p:sldId id="294" r:id="rId49"/>
    <p:sldId id="295" r:id="rId50"/>
    <p:sldId id="296" r:id="rId51"/>
    <p:sldId id="297" r:id="rId52"/>
    <p:sldId id="298" r:id="rId53"/>
    <p:sldId id="302" r:id="rId54"/>
    <p:sldId id="299" r:id="rId55"/>
    <p:sldId id="283" r:id="rId56"/>
    <p:sldId id="281" r:id="rId57"/>
    <p:sldId id="282" r:id="rId58"/>
    <p:sldId id="300" r:id="rId59"/>
    <p:sldId id="301" r:id="rId60"/>
    <p:sldId id="343" r:id="rId61"/>
    <p:sldId id="344" r:id="rId62"/>
    <p:sldId id="279" r:id="rId63"/>
    <p:sldId id="334" r:id="rId64"/>
    <p:sldId id="335" r:id="rId65"/>
    <p:sldId id="280" r:id="rId66"/>
  </p:sldIdLst>
  <p:sldSz cx="9144000" cy="6858000" type="screen4x3"/>
  <p:notesSz cx="6858000" cy="9144000"/>
  <p:defaultTextStyle>
    <a:defPPr>
      <a:defRPr lang="en-US"/>
    </a:defPPr>
    <a:lvl1pPr marL="0" algn="l" defTabSz="457135" rtl="0" eaLnBrk="1" latinLnBrk="0" hangingPunct="1">
      <a:defRPr sz="1800" kern="1200">
        <a:solidFill>
          <a:schemeClr val="tx1"/>
        </a:solidFill>
        <a:latin typeface="+mn-lt"/>
        <a:ea typeface="+mn-ea"/>
        <a:cs typeface="+mn-cs"/>
      </a:defRPr>
    </a:lvl1pPr>
    <a:lvl2pPr marL="457135" algn="l" defTabSz="457135" rtl="0" eaLnBrk="1" latinLnBrk="0" hangingPunct="1">
      <a:defRPr sz="1800" kern="1200">
        <a:solidFill>
          <a:schemeClr val="tx1"/>
        </a:solidFill>
        <a:latin typeface="+mn-lt"/>
        <a:ea typeface="+mn-ea"/>
        <a:cs typeface="+mn-cs"/>
      </a:defRPr>
    </a:lvl2pPr>
    <a:lvl3pPr marL="914269" algn="l" defTabSz="457135" rtl="0" eaLnBrk="1" latinLnBrk="0" hangingPunct="1">
      <a:defRPr sz="1800" kern="1200">
        <a:solidFill>
          <a:schemeClr val="tx1"/>
        </a:solidFill>
        <a:latin typeface="+mn-lt"/>
        <a:ea typeface="+mn-ea"/>
        <a:cs typeface="+mn-cs"/>
      </a:defRPr>
    </a:lvl3pPr>
    <a:lvl4pPr marL="1371404" algn="l" defTabSz="457135" rtl="0" eaLnBrk="1" latinLnBrk="0" hangingPunct="1">
      <a:defRPr sz="1800" kern="1200">
        <a:solidFill>
          <a:schemeClr val="tx1"/>
        </a:solidFill>
        <a:latin typeface="+mn-lt"/>
        <a:ea typeface="+mn-ea"/>
        <a:cs typeface="+mn-cs"/>
      </a:defRPr>
    </a:lvl4pPr>
    <a:lvl5pPr marL="1828539" algn="l" defTabSz="457135" rtl="0" eaLnBrk="1" latinLnBrk="0" hangingPunct="1">
      <a:defRPr sz="1800" kern="1200">
        <a:solidFill>
          <a:schemeClr val="tx1"/>
        </a:solidFill>
        <a:latin typeface="+mn-lt"/>
        <a:ea typeface="+mn-ea"/>
        <a:cs typeface="+mn-cs"/>
      </a:defRPr>
    </a:lvl5pPr>
    <a:lvl6pPr marL="2285674" algn="l" defTabSz="457135" rtl="0" eaLnBrk="1" latinLnBrk="0" hangingPunct="1">
      <a:defRPr sz="1800" kern="1200">
        <a:solidFill>
          <a:schemeClr val="tx1"/>
        </a:solidFill>
        <a:latin typeface="+mn-lt"/>
        <a:ea typeface="+mn-ea"/>
        <a:cs typeface="+mn-cs"/>
      </a:defRPr>
    </a:lvl6pPr>
    <a:lvl7pPr marL="2742809" algn="l" defTabSz="457135" rtl="0" eaLnBrk="1" latinLnBrk="0" hangingPunct="1">
      <a:defRPr sz="1800" kern="1200">
        <a:solidFill>
          <a:schemeClr val="tx1"/>
        </a:solidFill>
        <a:latin typeface="+mn-lt"/>
        <a:ea typeface="+mn-ea"/>
        <a:cs typeface="+mn-cs"/>
      </a:defRPr>
    </a:lvl7pPr>
    <a:lvl8pPr marL="3199944" algn="l" defTabSz="457135" rtl="0" eaLnBrk="1" latinLnBrk="0" hangingPunct="1">
      <a:defRPr sz="1800" kern="1200">
        <a:solidFill>
          <a:schemeClr val="tx1"/>
        </a:solidFill>
        <a:latin typeface="+mn-lt"/>
        <a:ea typeface="+mn-ea"/>
        <a:cs typeface="+mn-cs"/>
      </a:defRPr>
    </a:lvl8pPr>
    <a:lvl9pPr marL="3657078" algn="l" defTabSz="45713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34545" autoAdjust="0"/>
    <p:restoredTop sz="86333" autoAdjust="0"/>
  </p:normalViewPr>
  <p:slideViewPr>
    <p:cSldViewPr snapToObjects="1">
      <p:cViewPr>
        <p:scale>
          <a:sx n="100" d="100"/>
          <a:sy n="100" d="100"/>
        </p:scale>
        <p:origin x="-512"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viewProps" Target="viewProps.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theme" Target="theme/theme1.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presProps" Target="presProps.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notesMaster" Target="notesMasters/notesMaster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printerSettings" Target="printerSettings/printerSettings1.bin"/><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stevens:Documents:NERSC-200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plotArea>
      <c:layout/>
      <c:areaChart>
        <c:grouping val="standard"/>
        <c:ser>
          <c:idx val="0"/>
          <c:order val="0"/>
          <c:val>
            <c:numRef>
              <c:f>Sheet1!$C$1:$C$362</c:f>
              <c:numCache>
                <c:formatCode>General</c:formatCode>
                <c:ptCount val="362"/>
                <c:pt idx="0">
                  <c:v>0.0519495863402867</c:v>
                </c:pt>
                <c:pt idx="1">
                  <c:v>0.0890564337262058</c:v>
                </c:pt>
                <c:pt idx="2">
                  <c:v>0.122452596373533</c:v>
                </c:pt>
                <c:pt idx="3">
                  <c:v>0.149199211969303</c:v>
                </c:pt>
                <c:pt idx="4">
                  <c:v>0.175916142087165</c:v>
                </c:pt>
                <c:pt idx="5">
                  <c:v>0.200406661361872</c:v>
                </c:pt>
                <c:pt idx="6">
                  <c:v>0.224882337897624</c:v>
                </c:pt>
                <c:pt idx="7">
                  <c:v>0.247146446329175</c:v>
                </c:pt>
                <c:pt idx="8">
                  <c:v>0.268757474246735</c:v>
                </c:pt>
                <c:pt idx="9">
                  <c:v>0.289804478084028</c:v>
                </c:pt>
                <c:pt idx="10">
                  <c:v>0.310584312620143</c:v>
                </c:pt>
                <c:pt idx="11">
                  <c:v>0.327787047068255</c:v>
                </c:pt>
                <c:pt idx="12">
                  <c:v>0.344114059918059</c:v>
                </c:pt>
                <c:pt idx="13">
                  <c:v>0.358956798872427</c:v>
                </c:pt>
                <c:pt idx="14">
                  <c:v>0.3733097274413</c:v>
                </c:pt>
                <c:pt idx="15">
                  <c:v>0.386668192500231</c:v>
                </c:pt>
                <c:pt idx="16">
                  <c:v>0.400026657559162</c:v>
                </c:pt>
                <c:pt idx="17">
                  <c:v>0.413385122618093</c:v>
                </c:pt>
                <c:pt idx="18">
                  <c:v>0.426149878118849</c:v>
                </c:pt>
                <c:pt idx="19">
                  <c:v>0.43832092406143</c:v>
                </c:pt>
                <c:pt idx="20">
                  <c:v>0.450195115224925</c:v>
                </c:pt>
                <c:pt idx="21">
                  <c:v>0.461772451609331</c:v>
                </c:pt>
                <c:pt idx="22">
                  <c:v>0.472162368877389</c:v>
                </c:pt>
                <c:pt idx="23">
                  <c:v>0.482552286145446</c:v>
                </c:pt>
                <c:pt idx="24">
                  <c:v>0.492942203413503</c:v>
                </c:pt>
                <c:pt idx="25">
                  <c:v>0.502589983733842</c:v>
                </c:pt>
                <c:pt idx="26">
                  <c:v>0.512237764054181</c:v>
                </c:pt>
                <c:pt idx="27">
                  <c:v>0.52188554437452</c:v>
                </c:pt>
                <c:pt idx="28">
                  <c:v>0.531088042526228</c:v>
                </c:pt>
                <c:pt idx="29">
                  <c:v>0.539993685898849</c:v>
                </c:pt>
                <c:pt idx="30">
                  <c:v>0.547415055376033</c:v>
                </c:pt>
                <c:pt idx="31">
                  <c:v>0.554836424853216</c:v>
                </c:pt>
                <c:pt idx="32">
                  <c:v>0.5622577943304</c:v>
                </c:pt>
                <c:pt idx="33">
                  <c:v>0.569679163807584</c:v>
                </c:pt>
                <c:pt idx="34">
                  <c:v>0.577100533284768</c:v>
                </c:pt>
                <c:pt idx="35">
                  <c:v>0.583809451292142</c:v>
                </c:pt>
                <c:pt idx="36">
                  <c:v>0.590488683821607</c:v>
                </c:pt>
                <c:pt idx="37">
                  <c:v>0.597167916351073</c:v>
                </c:pt>
                <c:pt idx="38">
                  <c:v>0.603698721490995</c:v>
                </c:pt>
                <c:pt idx="39">
                  <c:v>0.61003657102451</c:v>
                </c:pt>
                <c:pt idx="40">
                  <c:v>0.616344735080116</c:v>
                </c:pt>
                <c:pt idx="41">
                  <c:v>0.62234120161768</c:v>
                </c:pt>
                <c:pt idx="42">
                  <c:v>0.62832282541629</c:v>
                </c:pt>
                <c:pt idx="43">
                  <c:v>0.634259920998038</c:v>
                </c:pt>
                <c:pt idx="44">
                  <c:v>0.640197016579785</c:v>
                </c:pt>
                <c:pt idx="45">
                  <c:v>0.646134112161532</c:v>
                </c:pt>
                <c:pt idx="46">
                  <c:v>0.652071207743279</c:v>
                </c:pt>
                <c:pt idx="47">
                  <c:v>0.657859875935482</c:v>
                </c:pt>
                <c:pt idx="48">
                  <c:v>0.663589173171868</c:v>
                </c:pt>
                <c:pt idx="49">
                  <c:v>0.66893255919544</c:v>
                </c:pt>
                <c:pt idx="50">
                  <c:v>0.674127517829469</c:v>
                </c:pt>
                <c:pt idx="51">
                  <c:v>0.679322476463498</c:v>
                </c:pt>
                <c:pt idx="52">
                  <c:v>0.684443221402754</c:v>
                </c:pt>
                <c:pt idx="53">
                  <c:v>0.689489752647239</c:v>
                </c:pt>
                <c:pt idx="54">
                  <c:v>0.69394257433355</c:v>
                </c:pt>
                <c:pt idx="55">
                  <c:v>0.69839539601986</c:v>
                </c:pt>
                <c:pt idx="56">
                  <c:v>0.70284821770617</c:v>
                </c:pt>
                <c:pt idx="57">
                  <c:v>0.707152612002937</c:v>
                </c:pt>
                <c:pt idx="58">
                  <c:v>0.711382792604932</c:v>
                </c:pt>
                <c:pt idx="59">
                  <c:v>0.715538759512155</c:v>
                </c:pt>
                <c:pt idx="60">
                  <c:v>0.719546299029834</c:v>
                </c:pt>
                <c:pt idx="61">
                  <c:v>0.723546417178036</c:v>
                </c:pt>
                <c:pt idx="62">
                  <c:v>0.727479743000943</c:v>
                </c:pt>
                <c:pt idx="63">
                  <c:v>0.731413068823851</c:v>
                </c:pt>
                <c:pt idx="64">
                  <c:v>0.735272180951986</c:v>
                </c:pt>
                <c:pt idx="65">
                  <c:v>0.739131293080122</c:v>
                </c:pt>
                <c:pt idx="66">
                  <c:v>0.742841977818714</c:v>
                </c:pt>
                <c:pt idx="67">
                  <c:v>0.746552662557306</c:v>
                </c:pt>
                <c:pt idx="68">
                  <c:v>0.750263347295898</c:v>
                </c:pt>
                <c:pt idx="69">
                  <c:v>0.75397403203449</c:v>
                </c:pt>
                <c:pt idx="70">
                  <c:v>0.757684716773082</c:v>
                </c:pt>
                <c:pt idx="71">
                  <c:v>0.761395401511674</c:v>
                </c:pt>
                <c:pt idx="72">
                  <c:v>0.765106086250265</c:v>
                </c:pt>
                <c:pt idx="73">
                  <c:v>0.768445702514998</c:v>
                </c:pt>
                <c:pt idx="74">
                  <c:v>0.771711105084959</c:v>
                </c:pt>
                <c:pt idx="75">
                  <c:v>0.774753866570604</c:v>
                </c:pt>
                <c:pt idx="76">
                  <c:v>0.777722414361478</c:v>
                </c:pt>
                <c:pt idx="77">
                  <c:v>0.780690962152351</c:v>
                </c:pt>
                <c:pt idx="78">
                  <c:v>0.783659509943225</c:v>
                </c:pt>
                <c:pt idx="79">
                  <c:v>0.786479630344555</c:v>
                </c:pt>
                <c:pt idx="80">
                  <c:v>0.789299750745885</c:v>
                </c:pt>
                <c:pt idx="81">
                  <c:v>0.792119871147215</c:v>
                </c:pt>
                <c:pt idx="82">
                  <c:v>0.794806406897955</c:v>
                </c:pt>
                <c:pt idx="83">
                  <c:v>0.797478099909741</c:v>
                </c:pt>
                <c:pt idx="84">
                  <c:v>0.800075579226756</c:v>
                </c:pt>
                <c:pt idx="85">
                  <c:v>0.80267305854377</c:v>
                </c:pt>
                <c:pt idx="86">
                  <c:v>0.805270537860784</c:v>
                </c:pt>
                <c:pt idx="87">
                  <c:v>0.807793803483027</c:v>
                </c:pt>
                <c:pt idx="88">
                  <c:v>0.810317069105269</c:v>
                </c:pt>
                <c:pt idx="89">
                  <c:v>0.812810649249603</c:v>
                </c:pt>
                <c:pt idx="90">
                  <c:v>0.815259701177074</c:v>
                </c:pt>
                <c:pt idx="91">
                  <c:v>0.817708753104544</c:v>
                </c:pt>
                <c:pt idx="92">
                  <c:v>0.820083591337243</c:v>
                </c:pt>
                <c:pt idx="93">
                  <c:v>0.822458429569942</c:v>
                </c:pt>
                <c:pt idx="94">
                  <c:v>0.824833267802641</c:v>
                </c:pt>
                <c:pt idx="95">
                  <c:v>0.82720810603534</c:v>
                </c:pt>
                <c:pt idx="96">
                  <c:v>0.829582944268038</c:v>
                </c:pt>
                <c:pt idx="97">
                  <c:v>0.831957782500737</c:v>
                </c:pt>
                <c:pt idx="98">
                  <c:v>0.834258407038664</c:v>
                </c:pt>
                <c:pt idx="99">
                  <c:v>0.836484817881819</c:v>
                </c:pt>
                <c:pt idx="100">
                  <c:v>0.838711228724975</c:v>
                </c:pt>
                <c:pt idx="101">
                  <c:v>0.84093763956813</c:v>
                </c:pt>
                <c:pt idx="102">
                  <c:v>0.843164050411285</c:v>
                </c:pt>
                <c:pt idx="103">
                  <c:v>0.84539046125444</c:v>
                </c:pt>
                <c:pt idx="104">
                  <c:v>0.847616872097595</c:v>
                </c:pt>
                <c:pt idx="105">
                  <c:v>0.84984328294075</c:v>
                </c:pt>
                <c:pt idx="106">
                  <c:v>0.852069693783905</c:v>
                </c:pt>
                <c:pt idx="107">
                  <c:v>0.854296104627061</c:v>
                </c:pt>
                <c:pt idx="108">
                  <c:v>0.856433459036489</c:v>
                </c:pt>
                <c:pt idx="109">
                  <c:v>0.858511442490101</c:v>
                </c:pt>
                <c:pt idx="110">
                  <c:v>0.860589425943712</c:v>
                </c:pt>
                <c:pt idx="111">
                  <c:v>0.862593195702552</c:v>
                </c:pt>
                <c:pt idx="112">
                  <c:v>0.864589544091915</c:v>
                </c:pt>
                <c:pt idx="113">
                  <c:v>0.8665784711118</c:v>
                </c:pt>
                <c:pt idx="114">
                  <c:v>0.868508027175868</c:v>
                </c:pt>
                <c:pt idx="115">
                  <c:v>0.870437583239935</c:v>
                </c:pt>
                <c:pt idx="116">
                  <c:v>0.872367139304003</c:v>
                </c:pt>
                <c:pt idx="117">
                  <c:v>0.874222481673299</c:v>
                </c:pt>
                <c:pt idx="118">
                  <c:v>0.876040717195209</c:v>
                </c:pt>
                <c:pt idx="119">
                  <c:v>0.877821845869733</c:v>
                </c:pt>
                <c:pt idx="120">
                  <c:v>0.879602974544257</c:v>
                </c:pt>
                <c:pt idx="121">
                  <c:v>0.88130988952401</c:v>
                </c:pt>
                <c:pt idx="122">
                  <c:v>0.88294259080899</c:v>
                </c:pt>
                <c:pt idx="123">
                  <c:v>0.884575292093971</c:v>
                </c:pt>
                <c:pt idx="124">
                  <c:v>0.886133779684179</c:v>
                </c:pt>
                <c:pt idx="125">
                  <c:v>0.887677424535433</c:v>
                </c:pt>
                <c:pt idx="126">
                  <c:v>0.88916169843087</c:v>
                </c:pt>
                <c:pt idx="127">
                  <c:v>0.890645972326307</c:v>
                </c:pt>
                <c:pt idx="128">
                  <c:v>0.892130246221744</c:v>
                </c:pt>
                <c:pt idx="129">
                  <c:v>0.89361452011718</c:v>
                </c:pt>
                <c:pt idx="130">
                  <c:v>0.895098794012617</c:v>
                </c:pt>
                <c:pt idx="131">
                  <c:v>0.896583067908054</c:v>
                </c:pt>
                <c:pt idx="132">
                  <c:v>0.898067341803491</c:v>
                </c:pt>
                <c:pt idx="133">
                  <c:v>0.899551615698927</c:v>
                </c:pt>
                <c:pt idx="134">
                  <c:v>0.901035889594364</c:v>
                </c:pt>
                <c:pt idx="135">
                  <c:v>0.902520163489801</c:v>
                </c:pt>
                <c:pt idx="136">
                  <c:v>0.904004437385238</c:v>
                </c:pt>
                <c:pt idx="137">
                  <c:v>0.905488711280675</c:v>
                </c:pt>
                <c:pt idx="138">
                  <c:v>0.906972985176111</c:v>
                </c:pt>
                <c:pt idx="139">
                  <c:v>0.908457259071548</c:v>
                </c:pt>
                <c:pt idx="140">
                  <c:v>0.909793105577441</c:v>
                </c:pt>
                <c:pt idx="141">
                  <c:v>0.911128952083334</c:v>
                </c:pt>
                <c:pt idx="142">
                  <c:v>0.912390584894455</c:v>
                </c:pt>
                <c:pt idx="143">
                  <c:v>0.913578004010805</c:v>
                </c:pt>
                <c:pt idx="144">
                  <c:v>0.914765423127154</c:v>
                </c:pt>
                <c:pt idx="145">
                  <c:v>0.915952842243504</c:v>
                </c:pt>
                <c:pt idx="146">
                  <c:v>0.917125418620899</c:v>
                </c:pt>
                <c:pt idx="147">
                  <c:v>0.918297994998294</c:v>
                </c:pt>
                <c:pt idx="148">
                  <c:v>0.919455728636734</c:v>
                </c:pt>
                <c:pt idx="149">
                  <c:v>0.920606040905698</c:v>
                </c:pt>
                <c:pt idx="150">
                  <c:v>0.921719246327276</c:v>
                </c:pt>
                <c:pt idx="151">
                  <c:v>0.922832451748853</c:v>
                </c:pt>
                <c:pt idx="152">
                  <c:v>0.923945657170431</c:v>
                </c:pt>
                <c:pt idx="153">
                  <c:v>0.925058862592008</c:v>
                </c:pt>
                <c:pt idx="154">
                  <c:v>0.926172068013586</c:v>
                </c:pt>
                <c:pt idx="155">
                  <c:v>0.927211059740392</c:v>
                </c:pt>
                <c:pt idx="156">
                  <c:v>0.928250051467197</c:v>
                </c:pt>
                <c:pt idx="157">
                  <c:v>0.929266779085572</c:v>
                </c:pt>
                <c:pt idx="158">
                  <c:v>0.930231557117605</c:v>
                </c:pt>
                <c:pt idx="159">
                  <c:v>0.931196335149639</c:v>
                </c:pt>
                <c:pt idx="160">
                  <c:v>0.932161113181673</c:v>
                </c:pt>
                <c:pt idx="161">
                  <c:v>0.933125891213707</c:v>
                </c:pt>
                <c:pt idx="162">
                  <c:v>0.934090669245741</c:v>
                </c:pt>
                <c:pt idx="163">
                  <c:v>0.935055447277775</c:v>
                </c:pt>
                <c:pt idx="164">
                  <c:v>0.935946011615037</c:v>
                </c:pt>
                <c:pt idx="165">
                  <c:v>0.936836575952299</c:v>
                </c:pt>
                <c:pt idx="166">
                  <c:v>0.937727140289561</c:v>
                </c:pt>
                <c:pt idx="167">
                  <c:v>0.938617704626823</c:v>
                </c:pt>
                <c:pt idx="168">
                  <c:v>0.939508268964085</c:v>
                </c:pt>
                <c:pt idx="169">
                  <c:v>0.940398833301347</c:v>
                </c:pt>
                <c:pt idx="170">
                  <c:v>0.941289397638609</c:v>
                </c:pt>
                <c:pt idx="171">
                  <c:v>0.942105748281099</c:v>
                </c:pt>
                <c:pt idx="172">
                  <c:v>0.942884992076204</c:v>
                </c:pt>
                <c:pt idx="173">
                  <c:v>0.943656814501831</c:v>
                </c:pt>
                <c:pt idx="174">
                  <c:v>0.944398951449549</c:v>
                </c:pt>
                <c:pt idx="175">
                  <c:v>0.945141088397268</c:v>
                </c:pt>
                <c:pt idx="176">
                  <c:v>0.945883225344986</c:v>
                </c:pt>
                <c:pt idx="177">
                  <c:v>0.946625362292704</c:v>
                </c:pt>
                <c:pt idx="178">
                  <c:v>0.947367499240423</c:v>
                </c:pt>
                <c:pt idx="179">
                  <c:v>0.948109636188141</c:v>
                </c:pt>
                <c:pt idx="180">
                  <c:v>0.94885177313586</c:v>
                </c:pt>
                <c:pt idx="181">
                  <c:v>0.949593910083578</c:v>
                </c:pt>
                <c:pt idx="182">
                  <c:v>0.950336047031296</c:v>
                </c:pt>
                <c:pt idx="183">
                  <c:v>0.951078183979015</c:v>
                </c:pt>
                <c:pt idx="184">
                  <c:v>0.951820320926733</c:v>
                </c:pt>
                <c:pt idx="185">
                  <c:v>0.952562457874451</c:v>
                </c:pt>
                <c:pt idx="186">
                  <c:v>0.953289752083216</c:v>
                </c:pt>
                <c:pt idx="187">
                  <c:v>0.953965096705639</c:v>
                </c:pt>
                <c:pt idx="188">
                  <c:v>0.954633019958586</c:v>
                </c:pt>
                <c:pt idx="189">
                  <c:v>0.955241572255715</c:v>
                </c:pt>
                <c:pt idx="190">
                  <c:v>0.95583528181389</c:v>
                </c:pt>
                <c:pt idx="191">
                  <c:v>0.956428991372064</c:v>
                </c:pt>
                <c:pt idx="192">
                  <c:v>0.957022700930239</c:v>
                </c:pt>
                <c:pt idx="193">
                  <c:v>0.957616410488414</c:v>
                </c:pt>
                <c:pt idx="194">
                  <c:v>0.958210120046588</c:v>
                </c:pt>
                <c:pt idx="195">
                  <c:v>0.958729615909991</c:v>
                </c:pt>
                <c:pt idx="196">
                  <c:v>0.959174898078622</c:v>
                </c:pt>
                <c:pt idx="197">
                  <c:v>0.959620180247253</c:v>
                </c:pt>
                <c:pt idx="198">
                  <c:v>0.960065462415884</c:v>
                </c:pt>
                <c:pt idx="199">
                  <c:v>0.960510744584515</c:v>
                </c:pt>
                <c:pt idx="200">
                  <c:v>0.960956026753146</c:v>
                </c:pt>
                <c:pt idx="201">
                  <c:v>0.961401308921777</c:v>
                </c:pt>
                <c:pt idx="202">
                  <c:v>0.961846591090408</c:v>
                </c:pt>
                <c:pt idx="203">
                  <c:v>0.962291873259039</c:v>
                </c:pt>
                <c:pt idx="204">
                  <c:v>0.96273715542767</c:v>
                </c:pt>
                <c:pt idx="205">
                  <c:v>0.963152752118393</c:v>
                </c:pt>
                <c:pt idx="206">
                  <c:v>0.963523820592252</c:v>
                </c:pt>
                <c:pt idx="207">
                  <c:v>0.963894889066111</c:v>
                </c:pt>
                <c:pt idx="208">
                  <c:v>0.96426595753997</c:v>
                </c:pt>
                <c:pt idx="209">
                  <c:v>0.96463702601383</c:v>
                </c:pt>
                <c:pt idx="210">
                  <c:v>0.965008094487689</c:v>
                </c:pt>
                <c:pt idx="211">
                  <c:v>0.965379162961548</c:v>
                </c:pt>
                <c:pt idx="212">
                  <c:v>0.965750231435407</c:v>
                </c:pt>
                <c:pt idx="213">
                  <c:v>0.966106457170312</c:v>
                </c:pt>
                <c:pt idx="214">
                  <c:v>0.966403311949399</c:v>
                </c:pt>
                <c:pt idx="215">
                  <c:v>0.966700166728487</c:v>
                </c:pt>
                <c:pt idx="216">
                  <c:v>0.966997021507574</c:v>
                </c:pt>
                <c:pt idx="217">
                  <c:v>0.967293876286661</c:v>
                </c:pt>
                <c:pt idx="218">
                  <c:v>0.967590731065749</c:v>
                </c:pt>
                <c:pt idx="219">
                  <c:v>0.967887585844836</c:v>
                </c:pt>
                <c:pt idx="220">
                  <c:v>0.968184440623923</c:v>
                </c:pt>
                <c:pt idx="221">
                  <c:v>0.968481295403011</c:v>
                </c:pt>
                <c:pt idx="222">
                  <c:v>0.968778150182098</c:v>
                </c:pt>
                <c:pt idx="223">
                  <c:v>0.969075004961185</c:v>
                </c:pt>
                <c:pt idx="224">
                  <c:v>0.969371859740273</c:v>
                </c:pt>
                <c:pt idx="225">
                  <c:v>0.96966871451936</c:v>
                </c:pt>
                <c:pt idx="226">
                  <c:v>0.969965569298448</c:v>
                </c:pt>
                <c:pt idx="227">
                  <c:v>0.970262424077535</c:v>
                </c:pt>
                <c:pt idx="228">
                  <c:v>0.970559278856622</c:v>
                </c:pt>
                <c:pt idx="229">
                  <c:v>0.97085613363571</c:v>
                </c:pt>
                <c:pt idx="230">
                  <c:v>0.971152988414797</c:v>
                </c:pt>
                <c:pt idx="231">
                  <c:v>0.971449843193884</c:v>
                </c:pt>
                <c:pt idx="232">
                  <c:v>0.971746697972972</c:v>
                </c:pt>
                <c:pt idx="233">
                  <c:v>0.972043552752059</c:v>
                </c:pt>
                <c:pt idx="234">
                  <c:v>0.972340407531146</c:v>
                </c:pt>
                <c:pt idx="235">
                  <c:v>0.972637262310234</c:v>
                </c:pt>
                <c:pt idx="236">
                  <c:v>0.972934117089321</c:v>
                </c:pt>
                <c:pt idx="237">
                  <c:v>0.973230971868408</c:v>
                </c:pt>
                <c:pt idx="238">
                  <c:v>0.973527826647496</c:v>
                </c:pt>
                <c:pt idx="239">
                  <c:v>0.973824681426583</c:v>
                </c:pt>
                <c:pt idx="240">
                  <c:v>0.97412153620567</c:v>
                </c:pt>
                <c:pt idx="241">
                  <c:v>0.974418390984758</c:v>
                </c:pt>
                <c:pt idx="242">
                  <c:v>0.974715245763845</c:v>
                </c:pt>
                <c:pt idx="243">
                  <c:v>0.975012100542932</c:v>
                </c:pt>
                <c:pt idx="244">
                  <c:v>0.97530895532202</c:v>
                </c:pt>
                <c:pt idx="245">
                  <c:v>0.975605810101107</c:v>
                </c:pt>
                <c:pt idx="246">
                  <c:v>0.975902664880195</c:v>
                </c:pt>
                <c:pt idx="247">
                  <c:v>0.976199519659282</c:v>
                </c:pt>
                <c:pt idx="248">
                  <c:v>0.976496374438369</c:v>
                </c:pt>
                <c:pt idx="249">
                  <c:v>0.976793229217457</c:v>
                </c:pt>
                <c:pt idx="250">
                  <c:v>0.977090083996544</c:v>
                </c:pt>
                <c:pt idx="251">
                  <c:v>0.977386938775631</c:v>
                </c:pt>
                <c:pt idx="252">
                  <c:v>0.977683793554719</c:v>
                </c:pt>
                <c:pt idx="253">
                  <c:v>0.977980648333806</c:v>
                </c:pt>
                <c:pt idx="254">
                  <c:v>0.978277503112893</c:v>
                </c:pt>
                <c:pt idx="255">
                  <c:v>0.978574357891981</c:v>
                </c:pt>
                <c:pt idx="256">
                  <c:v>0.978871212671068</c:v>
                </c:pt>
                <c:pt idx="257">
                  <c:v>0.979168067450155</c:v>
                </c:pt>
                <c:pt idx="258">
                  <c:v>0.979464922229243</c:v>
                </c:pt>
                <c:pt idx="259">
                  <c:v>0.97976177700833</c:v>
                </c:pt>
                <c:pt idx="260">
                  <c:v>0.980058631787418</c:v>
                </c:pt>
                <c:pt idx="261">
                  <c:v>0.980355486566505</c:v>
                </c:pt>
                <c:pt idx="262">
                  <c:v>0.980652341345592</c:v>
                </c:pt>
                <c:pt idx="263">
                  <c:v>0.98094919612468</c:v>
                </c:pt>
                <c:pt idx="264">
                  <c:v>0.981246050903767</c:v>
                </c:pt>
                <c:pt idx="265">
                  <c:v>0.981542905682854</c:v>
                </c:pt>
                <c:pt idx="266">
                  <c:v>0.981839760461942</c:v>
                </c:pt>
                <c:pt idx="267">
                  <c:v>0.982136615241029</c:v>
                </c:pt>
                <c:pt idx="268">
                  <c:v>0.982433470020116</c:v>
                </c:pt>
                <c:pt idx="269">
                  <c:v>0.982730324799204</c:v>
                </c:pt>
                <c:pt idx="270">
                  <c:v>0.983027179578291</c:v>
                </c:pt>
                <c:pt idx="271">
                  <c:v>0.983324034357378</c:v>
                </c:pt>
                <c:pt idx="272">
                  <c:v>0.983620889136466</c:v>
                </c:pt>
                <c:pt idx="273">
                  <c:v>0.983917743915553</c:v>
                </c:pt>
                <c:pt idx="274">
                  <c:v>0.98421459869464</c:v>
                </c:pt>
                <c:pt idx="275">
                  <c:v>0.984511453473728</c:v>
                </c:pt>
                <c:pt idx="276">
                  <c:v>0.984808308252815</c:v>
                </c:pt>
                <c:pt idx="277">
                  <c:v>0.985105163031903</c:v>
                </c:pt>
                <c:pt idx="278">
                  <c:v>0.98540201781099</c:v>
                </c:pt>
                <c:pt idx="279">
                  <c:v>0.985698872590077</c:v>
                </c:pt>
                <c:pt idx="280">
                  <c:v>0.985995727369165</c:v>
                </c:pt>
                <c:pt idx="281">
                  <c:v>0.986292582148252</c:v>
                </c:pt>
                <c:pt idx="282">
                  <c:v>0.986589436927339</c:v>
                </c:pt>
                <c:pt idx="283">
                  <c:v>0.986886291706427</c:v>
                </c:pt>
                <c:pt idx="284">
                  <c:v>0.987183146485514</c:v>
                </c:pt>
                <c:pt idx="285">
                  <c:v>0.987480001264601</c:v>
                </c:pt>
                <c:pt idx="286">
                  <c:v>0.987776856043689</c:v>
                </c:pt>
                <c:pt idx="287">
                  <c:v>0.988073710822776</c:v>
                </c:pt>
                <c:pt idx="288">
                  <c:v>0.988370565601863</c:v>
                </c:pt>
                <c:pt idx="289">
                  <c:v>0.988667420380951</c:v>
                </c:pt>
                <c:pt idx="290">
                  <c:v>0.988964275160038</c:v>
                </c:pt>
                <c:pt idx="291">
                  <c:v>0.989261129939125</c:v>
                </c:pt>
                <c:pt idx="292">
                  <c:v>0.989557984718213</c:v>
                </c:pt>
                <c:pt idx="293">
                  <c:v>0.9898548394973</c:v>
                </c:pt>
                <c:pt idx="294">
                  <c:v>0.990151694276387</c:v>
                </c:pt>
                <c:pt idx="295">
                  <c:v>0.990448549055475</c:v>
                </c:pt>
                <c:pt idx="296">
                  <c:v>0.990745403834562</c:v>
                </c:pt>
                <c:pt idx="297">
                  <c:v>0.99104225861365</c:v>
                </c:pt>
                <c:pt idx="298">
                  <c:v>0.991339113392737</c:v>
                </c:pt>
                <c:pt idx="299">
                  <c:v>0.991635968171824</c:v>
                </c:pt>
                <c:pt idx="300">
                  <c:v>0.991932822950912</c:v>
                </c:pt>
                <c:pt idx="301">
                  <c:v>0.992229677729999</c:v>
                </c:pt>
                <c:pt idx="302">
                  <c:v>0.992526532509086</c:v>
                </c:pt>
                <c:pt idx="303">
                  <c:v>0.992823387288174</c:v>
                </c:pt>
                <c:pt idx="304">
                  <c:v>0.993105399328307</c:v>
                </c:pt>
                <c:pt idx="305">
                  <c:v>0.993342883151577</c:v>
                </c:pt>
                <c:pt idx="306">
                  <c:v>0.993565524235892</c:v>
                </c:pt>
                <c:pt idx="307">
                  <c:v>0.993788165320208</c:v>
                </c:pt>
                <c:pt idx="308">
                  <c:v>0.994010806404523</c:v>
                </c:pt>
                <c:pt idx="309">
                  <c:v>0.994233447488839</c:v>
                </c:pt>
                <c:pt idx="310">
                  <c:v>0.994456088573154</c:v>
                </c:pt>
                <c:pt idx="311">
                  <c:v>0.99467872965747</c:v>
                </c:pt>
                <c:pt idx="312">
                  <c:v>0.994901370741785</c:v>
                </c:pt>
                <c:pt idx="313">
                  <c:v>0.995124011826101</c:v>
                </c:pt>
                <c:pt idx="314">
                  <c:v>0.995346652910416</c:v>
                </c:pt>
                <c:pt idx="315">
                  <c:v>0.995569293994732</c:v>
                </c:pt>
                <c:pt idx="316">
                  <c:v>0.995791935079047</c:v>
                </c:pt>
                <c:pt idx="317">
                  <c:v>0.996007154793886</c:v>
                </c:pt>
                <c:pt idx="318">
                  <c:v>0.996200110400292</c:v>
                </c:pt>
                <c:pt idx="319">
                  <c:v>0.996393066006699</c:v>
                </c:pt>
                <c:pt idx="320">
                  <c:v>0.996541493396243</c:v>
                </c:pt>
                <c:pt idx="321">
                  <c:v>0.996689920785786</c:v>
                </c:pt>
                <c:pt idx="322">
                  <c:v>0.99683834817533</c:v>
                </c:pt>
                <c:pt idx="323">
                  <c:v>0.996986775564874</c:v>
                </c:pt>
                <c:pt idx="324">
                  <c:v>0.997135202954417</c:v>
                </c:pt>
                <c:pt idx="325">
                  <c:v>0.997283630343961</c:v>
                </c:pt>
                <c:pt idx="326">
                  <c:v>0.997432057733505</c:v>
                </c:pt>
                <c:pt idx="327">
                  <c:v>0.997580485123048</c:v>
                </c:pt>
                <c:pt idx="328">
                  <c:v>0.997728912512592</c:v>
                </c:pt>
                <c:pt idx="329">
                  <c:v>0.997877339902136</c:v>
                </c:pt>
                <c:pt idx="330">
                  <c:v>0.99802576729168</c:v>
                </c:pt>
                <c:pt idx="331">
                  <c:v>0.998174194681223</c:v>
                </c:pt>
                <c:pt idx="332">
                  <c:v>0.998322622070767</c:v>
                </c:pt>
                <c:pt idx="333">
                  <c:v>0.998471049460311</c:v>
                </c:pt>
                <c:pt idx="334">
                  <c:v>0.998619476849854</c:v>
                </c:pt>
                <c:pt idx="335">
                  <c:v>0.998723376022535</c:v>
                </c:pt>
                <c:pt idx="336">
                  <c:v>0.998819853825738</c:v>
                </c:pt>
                <c:pt idx="337">
                  <c:v>0.998908910259464</c:v>
                </c:pt>
                <c:pt idx="338">
                  <c:v>0.998997966693191</c:v>
                </c:pt>
                <c:pt idx="339">
                  <c:v>0.999072180387962</c:v>
                </c:pt>
                <c:pt idx="340">
                  <c:v>0.999146394082734</c:v>
                </c:pt>
                <c:pt idx="341">
                  <c:v>0.999220607777506</c:v>
                </c:pt>
                <c:pt idx="342">
                  <c:v>0.999294821472278</c:v>
                </c:pt>
                <c:pt idx="343">
                  <c:v>0.99936903516705</c:v>
                </c:pt>
                <c:pt idx="344">
                  <c:v>0.999443248861822</c:v>
                </c:pt>
                <c:pt idx="345">
                  <c:v>0.999517462556593</c:v>
                </c:pt>
                <c:pt idx="346">
                  <c:v>0.999591676251365</c:v>
                </c:pt>
                <c:pt idx="347">
                  <c:v>0.999665889946137</c:v>
                </c:pt>
                <c:pt idx="348">
                  <c:v>0.999725260901955</c:v>
                </c:pt>
                <c:pt idx="349">
                  <c:v>0.999784631857772</c:v>
                </c:pt>
                <c:pt idx="350">
                  <c:v>0.999836581444112</c:v>
                </c:pt>
                <c:pt idx="351">
                  <c:v>0.999866266922021</c:v>
                </c:pt>
                <c:pt idx="352">
                  <c:v>0.99989595239993</c:v>
                </c:pt>
                <c:pt idx="353">
                  <c:v>0.999910795138884</c:v>
                </c:pt>
                <c:pt idx="354">
                  <c:v>0.999925637877839</c:v>
                </c:pt>
                <c:pt idx="355">
                  <c:v>0.999940480616793</c:v>
                </c:pt>
                <c:pt idx="356">
                  <c:v>0.999955323355747</c:v>
                </c:pt>
                <c:pt idx="357">
                  <c:v>0.999970166094702</c:v>
                </c:pt>
                <c:pt idx="358">
                  <c:v>0.999977587464179</c:v>
                </c:pt>
                <c:pt idx="359">
                  <c:v>0.999985008833656</c:v>
                </c:pt>
                <c:pt idx="360">
                  <c:v>0.999992430203133</c:v>
                </c:pt>
                <c:pt idx="361">
                  <c:v>0.99999985157261</c:v>
                </c:pt>
              </c:numCache>
            </c:numRef>
          </c:val>
        </c:ser>
        <c:axId val="511220520"/>
        <c:axId val="511223544"/>
      </c:areaChart>
      <c:catAx>
        <c:axId val="511220520"/>
        <c:scaling>
          <c:orientation val="minMax"/>
        </c:scaling>
        <c:axPos val="b"/>
        <c:tickLblPos val="nextTo"/>
        <c:crossAx val="511223544"/>
        <c:crosses val="autoZero"/>
        <c:auto val="1"/>
        <c:lblAlgn val="ctr"/>
        <c:lblOffset val="100"/>
      </c:catAx>
      <c:valAx>
        <c:axId val="511223544"/>
        <c:scaling>
          <c:orientation val="minMax"/>
        </c:scaling>
        <c:axPos val="l"/>
        <c:majorGridlines/>
        <c:numFmt formatCode="General" sourceLinked="1"/>
        <c:tickLblPos val="nextTo"/>
        <c:crossAx val="511220520"/>
        <c:crosses val="autoZero"/>
        <c:crossBetween val="midCat"/>
      </c:valAx>
    </c:plotArea>
    <c:legend>
      <c:legendPos val="r"/>
      <c:layout/>
    </c:legend>
    <c:plotVisOnly val="1"/>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pict"/></Relationships>
</file>

<file path=ppt/drawings/drawing1.xml><?xml version="1.0" encoding="utf-8"?>
<c:userShapes xmlns:c="http://schemas.openxmlformats.org/drawingml/2006/chart">
  <cdr:relSizeAnchor xmlns:cdr="http://schemas.openxmlformats.org/drawingml/2006/chartDrawing">
    <cdr:from>
      <cdr:x>0.07692</cdr:x>
      <cdr:y>0.72326</cdr:y>
    </cdr:from>
    <cdr:to>
      <cdr:x>0.20879</cdr:x>
      <cdr:y>0.92326</cdr:y>
    </cdr:to>
    <cdr:sp macro="" textlink="">
      <cdr:nvSpPr>
        <cdr:cNvPr id="2" name="TextBox 1"/>
        <cdr:cNvSpPr txBox="1"/>
      </cdr:nvSpPr>
      <cdr:spPr>
        <a:xfrm xmlns:a="http://schemas.openxmlformats.org/drawingml/2006/main">
          <a:off x="533400" y="3306762"/>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smtClean="0"/>
            <a:t>Top 6 use 20%</a:t>
          </a:r>
          <a:endParaRPr lang="en-US" sz="1100" dirty="0"/>
        </a:p>
      </cdr:txBody>
    </cdr:sp>
  </cdr:relSizeAnchor>
  <cdr:relSizeAnchor xmlns:cdr="http://schemas.openxmlformats.org/drawingml/2006/chartDrawing">
    <cdr:from>
      <cdr:x>0.10989</cdr:x>
      <cdr:y>0.57326</cdr:y>
    </cdr:from>
    <cdr:to>
      <cdr:x>0.24176</cdr:x>
      <cdr:y>0.77326</cdr:y>
    </cdr:to>
    <cdr:sp macro="" textlink="">
      <cdr:nvSpPr>
        <cdr:cNvPr id="3" name="TextBox 2"/>
        <cdr:cNvSpPr txBox="1"/>
      </cdr:nvSpPr>
      <cdr:spPr>
        <a:xfrm xmlns:a="http://schemas.openxmlformats.org/drawingml/2006/main">
          <a:off x="762000" y="2620962"/>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smtClean="0"/>
            <a:t>Top 17 use 40%</a:t>
          </a:r>
          <a:endParaRPr lang="en-US" sz="1100" dirty="0"/>
        </a:p>
      </cdr:txBody>
    </cdr:sp>
  </cdr:relSizeAnchor>
  <cdr:relSizeAnchor xmlns:cdr="http://schemas.openxmlformats.org/drawingml/2006/chartDrawing">
    <cdr:from>
      <cdr:x>0.16484</cdr:x>
      <cdr:y>0.43993</cdr:y>
    </cdr:from>
    <cdr:to>
      <cdr:x>0.2967</cdr:x>
      <cdr:y>0.63993</cdr:y>
    </cdr:to>
    <cdr:sp macro="" textlink="">
      <cdr:nvSpPr>
        <cdr:cNvPr id="4" name="TextBox 3"/>
        <cdr:cNvSpPr txBox="1"/>
      </cdr:nvSpPr>
      <cdr:spPr>
        <a:xfrm xmlns:a="http://schemas.openxmlformats.org/drawingml/2006/main">
          <a:off x="1143000" y="2011362"/>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smtClean="0"/>
            <a:t>Top 40 use 60%</a:t>
          </a:r>
          <a:endParaRPr lang="en-US" sz="1100" dirty="0"/>
        </a:p>
      </cdr:txBody>
    </cdr:sp>
  </cdr:relSizeAnchor>
  <cdr:relSizeAnchor xmlns:cdr="http://schemas.openxmlformats.org/drawingml/2006/chartDrawing">
    <cdr:from>
      <cdr:x>0.28571</cdr:x>
      <cdr:y>0.3</cdr:y>
    </cdr:from>
    <cdr:to>
      <cdr:x>0.41758</cdr:x>
      <cdr:y>0.5</cdr:y>
    </cdr:to>
    <cdr:sp macro="" textlink="">
      <cdr:nvSpPr>
        <cdr:cNvPr id="5" name="TextBox 4"/>
        <cdr:cNvSpPr txBox="1"/>
      </cdr:nvSpPr>
      <cdr:spPr>
        <a:xfrm xmlns:a="http://schemas.openxmlformats.org/drawingml/2006/main">
          <a:off x="1981200" y="13716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smtClean="0"/>
            <a:t>Top 85 use 80%</a:t>
          </a:r>
          <a:endParaRPr lang="en-US" sz="1100" dirty="0"/>
        </a:p>
      </cdr:txBody>
    </cdr:sp>
  </cdr:relSizeAnchor>
  <cdr:relSizeAnchor xmlns:cdr="http://schemas.openxmlformats.org/drawingml/2006/chartDrawing">
    <cdr:from>
      <cdr:x>0.5</cdr:x>
      <cdr:y>0.4566</cdr:y>
    </cdr:from>
    <cdr:to>
      <cdr:x>0.63187</cdr:x>
      <cdr:y>0.6566</cdr:y>
    </cdr:to>
    <cdr:sp macro="" textlink="">
      <cdr:nvSpPr>
        <cdr:cNvPr id="6" name="TextBox 5"/>
        <cdr:cNvSpPr txBox="1"/>
      </cdr:nvSpPr>
      <cdr:spPr>
        <a:xfrm xmlns:a="http://schemas.openxmlformats.org/drawingml/2006/main">
          <a:off x="3467100" y="2087562"/>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dirty="0" smtClean="0">
              <a:solidFill>
                <a:schemeClr val="bg2"/>
              </a:solidFill>
            </a:rPr>
            <a:t>&lt; 100 groups use the</a:t>
          </a:r>
        </a:p>
        <a:p xmlns:a="http://schemas.openxmlformats.org/drawingml/2006/main">
          <a:r>
            <a:rPr lang="en-US" sz="2000" dirty="0" smtClean="0">
              <a:solidFill>
                <a:schemeClr val="bg2"/>
              </a:solidFill>
            </a:rPr>
            <a:t>Majority of the Cycles</a:t>
          </a:r>
          <a:endParaRPr lang="en-US" sz="2000" dirty="0">
            <a:solidFill>
              <a:schemeClr val="bg2"/>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11F6BD-6618-2747-ACB8-C8FB8ABF107F}" type="datetimeFigureOut">
              <a:rPr lang="en-US" smtClean="0"/>
              <a:pPr/>
              <a:t>5/1/08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2612C6-31E0-4F41-B49F-0425B917BF4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135" rtl="0" eaLnBrk="1" latinLnBrk="0" hangingPunct="1">
      <a:defRPr sz="1200" kern="1200">
        <a:solidFill>
          <a:schemeClr val="tx1"/>
        </a:solidFill>
        <a:latin typeface="+mn-lt"/>
        <a:ea typeface="+mn-ea"/>
        <a:cs typeface="+mn-cs"/>
      </a:defRPr>
    </a:lvl1pPr>
    <a:lvl2pPr marL="457135" algn="l" defTabSz="457135" rtl="0" eaLnBrk="1" latinLnBrk="0" hangingPunct="1">
      <a:defRPr sz="1200" kern="1200">
        <a:solidFill>
          <a:schemeClr val="tx1"/>
        </a:solidFill>
        <a:latin typeface="+mn-lt"/>
        <a:ea typeface="+mn-ea"/>
        <a:cs typeface="+mn-cs"/>
      </a:defRPr>
    </a:lvl2pPr>
    <a:lvl3pPr marL="914269" algn="l" defTabSz="457135" rtl="0" eaLnBrk="1" latinLnBrk="0" hangingPunct="1">
      <a:defRPr sz="1200" kern="1200">
        <a:solidFill>
          <a:schemeClr val="tx1"/>
        </a:solidFill>
        <a:latin typeface="+mn-lt"/>
        <a:ea typeface="+mn-ea"/>
        <a:cs typeface="+mn-cs"/>
      </a:defRPr>
    </a:lvl3pPr>
    <a:lvl4pPr marL="1371404" algn="l" defTabSz="457135" rtl="0" eaLnBrk="1" latinLnBrk="0" hangingPunct="1">
      <a:defRPr sz="1200" kern="1200">
        <a:solidFill>
          <a:schemeClr val="tx1"/>
        </a:solidFill>
        <a:latin typeface="+mn-lt"/>
        <a:ea typeface="+mn-ea"/>
        <a:cs typeface="+mn-cs"/>
      </a:defRPr>
    </a:lvl4pPr>
    <a:lvl5pPr marL="1828539" algn="l" defTabSz="457135" rtl="0" eaLnBrk="1" latinLnBrk="0" hangingPunct="1">
      <a:defRPr sz="1200" kern="1200">
        <a:solidFill>
          <a:schemeClr val="tx1"/>
        </a:solidFill>
        <a:latin typeface="+mn-lt"/>
        <a:ea typeface="+mn-ea"/>
        <a:cs typeface="+mn-cs"/>
      </a:defRPr>
    </a:lvl5pPr>
    <a:lvl6pPr marL="2285674" algn="l" defTabSz="457135" rtl="0" eaLnBrk="1" latinLnBrk="0" hangingPunct="1">
      <a:defRPr sz="1200" kern="1200">
        <a:solidFill>
          <a:schemeClr val="tx1"/>
        </a:solidFill>
        <a:latin typeface="+mn-lt"/>
        <a:ea typeface="+mn-ea"/>
        <a:cs typeface="+mn-cs"/>
      </a:defRPr>
    </a:lvl6pPr>
    <a:lvl7pPr marL="2742809" algn="l" defTabSz="457135" rtl="0" eaLnBrk="1" latinLnBrk="0" hangingPunct="1">
      <a:defRPr sz="1200" kern="1200">
        <a:solidFill>
          <a:schemeClr val="tx1"/>
        </a:solidFill>
        <a:latin typeface="+mn-lt"/>
        <a:ea typeface="+mn-ea"/>
        <a:cs typeface="+mn-cs"/>
      </a:defRPr>
    </a:lvl7pPr>
    <a:lvl8pPr marL="3199944" algn="l" defTabSz="457135" rtl="0" eaLnBrk="1" latinLnBrk="0" hangingPunct="1">
      <a:defRPr sz="1200" kern="1200">
        <a:solidFill>
          <a:schemeClr val="tx1"/>
        </a:solidFill>
        <a:latin typeface="+mn-lt"/>
        <a:ea typeface="+mn-ea"/>
        <a:cs typeface="+mn-cs"/>
      </a:defRPr>
    </a:lvl8pPr>
    <a:lvl9pPr marL="3657078" algn="l" defTabSz="4571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4874AA-F42A-5A45-932D-C2BE7234A49C}" type="slidenum">
              <a:rPr lang="en-US"/>
              <a:pPr/>
              <a:t>3</a:t>
            </a:fld>
            <a:endParaRPr lang="en-US"/>
          </a:p>
        </p:txBody>
      </p:sp>
      <p:sp>
        <p:nvSpPr>
          <p:cNvPr id="98306"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98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pPr>
              <a:spcBef>
                <a:spcPct val="0"/>
              </a:spcBef>
            </a:pPr>
            <a:endParaRPr kumimoji="0" lang="en-US" sz="2400">
              <a:ea typeface="ＭＳ Ｐゴシック" pitchFamily="-65" charset="-128"/>
              <a:cs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13"/>
          <p:cNvSpPr>
            <a:spLocks noGrp="1" noChangeArrowheads="1"/>
          </p:cNvSpPr>
          <p:nvPr>
            <p:ph type="sldNum" sz="quarter" idx="5"/>
          </p:nvPr>
        </p:nvSpPr>
        <p:spPr>
          <a:ln/>
        </p:spPr>
        <p:txBody>
          <a:bodyPr/>
          <a:lstStyle/>
          <a:p>
            <a:fld id="{5DF3C43C-485B-3044-9DB1-54A2C948192C}" type="slidenum">
              <a:rPr lang="en-US"/>
              <a:pPr/>
              <a:t>13</a:t>
            </a:fld>
            <a:endParaRPr lang="en-US"/>
          </a:p>
        </p:txBody>
      </p:sp>
      <p:sp>
        <p:nvSpPr>
          <p:cNvPr id="2131970" name="Rectangle 7"/>
          <p:cNvSpPr txBox="1">
            <a:spLocks noGrp="1" noChangeArrowheads="1"/>
          </p:cNvSpPr>
          <p:nvPr/>
        </p:nvSpPr>
        <p:spPr bwMode="auto">
          <a:xfrm>
            <a:off x="3886823" y="8687347"/>
            <a:ext cx="2971177" cy="456653"/>
          </a:xfrm>
          <a:prstGeom prst="rect">
            <a:avLst/>
          </a:prstGeom>
          <a:noFill/>
          <a:ln w="9525">
            <a:noFill/>
            <a:miter lim="800000"/>
            <a:headEnd/>
            <a:tailEnd/>
          </a:ln>
        </p:spPr>
        <p:txBody>
          <a:bodyPr lIns="91432" tIns="45717" rIns="91432" bIns="45717" anchor="b">
            <a:prstTxWarp prst="textNoShape">
              <a:avLst/>
            </a:prstTxWarp>
          </a:bodyPr>
          <a:lstStyle/>
          <a:p>
            <a:pPr algn="r" defTabSz="914739">
              <a:spcBef>
                <a:spcPct val="0"/>
              </a:spcBef>
            </a:pPr>
            <a:fld id="{99D87098-1C61-C24F-958C-CDB6A2F31B6A}" type="slidenum">
              <a:rPr lang="en-US" sz="1200">
                <a:latin typeface="Times New Roman" pitchFamily="-65" charset="0"/>
              </a:rPr>
              <a:pPr algn="r" defTabSz="914739">
                <a:spcBef>
                  <a:spcPct val="0"/>
                </a:spcBef>
              </a:pPr>
              <a:t>13</a:t>
            </a:fld>
            <a:endParaRPr lang="en-US" sz="1200" dirty="0">
              <a:latin typeface="Times New Roman" pitchFamily="-65" charset="0"/>
            </a:endParaRPr>
          </a:p>
        </p:txBody>
      </p:sp>
      <p:sp>
        <p:nvSpPr>
          <p:cNvPr id="2131971"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2131972" name="Rectangle 3"/>
          <p:cNvSpPr>
            <a:spLocks noGrp="1" noChangeArrowheads="1"/>
          </p:cNvSpPr>
          <p:nvPr>
            <p:ph type="body" idx="1"/>
          </p:nvPr>
        </p:nvSpPr>
        <p:spPr bwMode="auto">
          <a:xfrm>
            <a:off x="914089" y="4342892"/>
            <a:ext cx="5029823" cy="4114565"/>
          </a:xfrm>
          <a:prstGeom prst="rect">
            <a:avLst/>
          </a:prstGeom>
          <a:solidFill>
            <a:srgbClr val="FFFFFF"/>
          </a:solidFill>
          <a:ln>
            <a:solidFill>
              <a:srgbClr val="000000"/>
            </a:solidFill>
            <a:miter lim="800000"/>
            <a:headEnd/>
            <a:tailEnd/>
          </a:ln>
        </p:spPr>
        <p:txBody>
          <a:bodyPr lIns="91432" tIns="45717" rIns="91432" bIns="45717">
            <a:prstTxWarp prst="textNoShape">
              <a:avLst/>
            </a:prstTxWarp>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78208-76BF-9949-8C43-CCCD7EBC0CEC}" type="slidenum">
              <a:rPr lang="en-US"/>
              <a:pPr/>
              <a:t>18</a:t>
            </a:fld>
            <a:endParaRPr lang="en-US"/>
          </a:p>
        </p:txBody>
      </p:sp>
      <p:sp>
        <p:nvSpPr>
          <p:cNvPr id="206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6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solidFill>
                  <a:srgbClr val="000000"/>
                </a:solidFill>
                <a:latin typeface="Lucida Grande" charset="0"/>
              </a:rPr>
              <a:t>node_card.jpg</a:t>
            </a:r>
            <a:r>
              <a:rPr lang="en-US"/>
              <a:t>, 178%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78208-76BF-9949-8C43-CCCD7EBC0CEC}" type="slidenum">
              <a:rPr lang="en-US"/>
              <a:pPr/>
              <a:t>19</a:t>
            </a:fld>
            <a:endParaRPr lang="en-US"/>
          </a:p>
        </p:txBody>
      </p:sp>
      <p:sp>
        <p:nvSpPr>
          <p:cNvPr id="206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6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err="1">
                <a:solidFill>
                  <a:srgbClr val="000000"/>
                </a:solidFill>
                <a:latin typeface="Lucida Grande" charset="0"/>
              </a:rPr>
              <a:t>node_card.jpg</a:t>
            </a:r>
            <a:r>
              <a:rPr lang="en-US" dirty="0"/>
              <a:t>, 178%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876552-88C5-C04C-8247-9C7E20174255}" type="slidenum">
              <a:rPr lang="en-US"/>
              <a:pPr/>
              <a:t>21</a:t>
            </a:fld>
            <a:endParaRPr lang="en-US"/>
          </a:p>
        </p:txBody>
      </p:sp>
      <p:sp>
        <p:nvSpPr>
          <p:cNvPr id="90114"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313A6-93E1-7142-ADCA-1A4669A198B6}" type="slidenum">
              <a:rPr lang="en-US"/>
              <a:pPr/>
              <a:t>22</a:t>
            </a:fld>
            <a:endParaRPr lang="en-US"/>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5407D-46AC-2A45-8D07-B584CD267C2D}" type="slidenum">
              <a:rPr lang="en-US"/>
              <a:pPr/>
              <a:t>23</a:t>
            </a:fld>
            <a:endParaRPr lang="en-US"/>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EE6BC7-9434-C14D-8DE5-D8000498A41F}" type="slidenum">
              <a:rPr lang="en-US"/>
              <a:pPr/>
              <a:t>25</a:t>
            </a:fld>
            <a:endParaRPr lang="en-US"/>
          </a:p>
        </p:txBody>
      </p:sp>
      <p:sp>
        <p:nvSpPr>
          <p:cNvPr id="129026" name="Rectangle 2"/>
          <p:cNvSpPr>
            <a:spLocks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F0E74B-190A-A246-9ADB-6583AF09CA38}" type="slidenum">
              <a:rPr lang="en-US"/>
              <a:pPr/>
              <a:t>35</a:t>
            </a:fld>
            <a:endParaRPr lang="en-US"/>
          </a:p>
        </p:txBody>
      </p:sp>
      <p:sp>
        <p:nvSpPr>
          <p:cNvPr id="334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4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352ABF-91A9-704D-B1B1-8D97368B92CE}" type="slidenum">
              <a:rPr lang="en-US"/>
              <a:pPr/>
              <a:t>37</a:t>
            </a:fld>
            <a:endParaRPr lang="en-US"/>
          </a:p>
        </p:txBody>
      </p:sp>
      <p:sp>
        <p:nvSpPr>
          <p:cNvPr id="687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7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F9BF31-6FE9-764A-ACA6-97CF6FDBC0FA}" type="slidenum">
              <a:rPr lang="en-US"/>
              <a:pPr/>
              <a:t>38</a:t>
            </a:fld>
            <a:endParaRPr lang="en-US"/>
          </a:p>
        </p:txBody>
      </p:sp>
      <p:sp>
        <p:nvSpPr>
          <p:cNvPr id="152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2579" name="Rectangle 3"/>
          <p:cNvSpPr>
            <a:spLocks noGrp="1" noChangeArrowheads="1"/>
          </p:cNvSpPr>
          <p:nvPr>
            <p:ph type="body" idx="1"/>
          </p:nvPr>
        </p:nvSpPr>
        <p:spPr bwMode="auto">
          <a:xfrm>
            <a:off x="914711" y="4344025"/>
            <a:ext cx="5028579" cy="4114488"/>
          </a:xfrm>
          <a:prstGeom prst="rect">
            <a:avLst/>
          </a:prstGeom>
          <a:solidFill>
            <a:srgbClr val="FFFFFF"/>
          </a:solidFill>
          <a:ln>
            <a:solidFill>
              <a:srgbClr val="000000"/>
            </a:solidFill>
            <a:miter lim="800000"/>
            <a:headEnd/>
            <a:tailEnd/>
          </a:ln>
        </p:spPr>
        <p:txBody>
          <a:bodyPr lIns="91435" tIns="45718" rIns="91435" bIns="45718">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5B6B01-4C3B-FD49-A670-6DE419471F26}" type="slidenum">
              <a:rPr lang="en-US"/>
              <a:pPr/>
              <a:t>4</a:t>
            </a:fld>
            <a:endParaRPr lang="en-US"/>
          </a:p>
        </p:txBody>
      </p:sp>
      <p:sp>
        <p:nvSpPr>
          <p:cNvPr id="320514" name="Rectangle 2"/>
          <p:cNvSpPr>
            <a:spLocks noChangeArrowheads="1" noTextEdit="1"/>
          </p:cNvSpPr>
          <p:nvPr>
            <p:ph type="sldImg"/>
          </p:nvPr>
        </p:nvSpPr>
        <p:spPr bwMode="auto">
          <a:xfrm>
            <a:off x="1144588" y="690563"/>
            <a:ext cx="4572000" cy="3429000"/>
          </a:xfrm>
          <a:prstGeom prst="rect">
            <a:avLst/>
          </a:prstGeom>
          <a:solidFill>
            <a:srgbClr val="FFFFFF"/>
          </a:solidFill>
          <a:ln>
            <a:solidFill>
              <a:srgbClr val="000000"/>
            </a:solidFill>
            <a:miter lim="800000"/>
            <a:headEnd/>
            <a:tailEnd/>
          </a:ln>
        </p:spPr>
      </p:sp>
      <p:sp>
        <p:nvSpPr>
          <p:cNvPr id="320515" name="Rectangle 3"/>
          <p:cNvSpPr>
            <a:spLocks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lIns="89713" tIns="44857" rIns="89713" bIns="44857">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846996-070C-1C42-9E2A-311CD43DAB5F}" type="slidenum">
              <a:rPr lang="en-US"/>
              <a:pPr/>
              <a:t>39</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9D129-F034-D94F-BE35-5F470F1ECBB6}" type="slidenum">
              <a:rPr lang="en-US"/>
              <a:pPr/>
              <a:t>41</a:t>
            </a:fld>
            <a:endParaRPr lang="en-US"/>
          </a:p>
        </p:txBody>
      </p:sp>
      <p:sp>
        <p:nvSpPr>
          <p:cNvPr id="154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4627" name="Rectangle 3"/>
          <p:cNvSpPr>
            <a:spLocks noGrp="1" noChangeArrowheads="1"/>
          </p:cNvSpPr>
          <p:nvPr>
            <p:ph type="body" idx="1"/>
          </p:nvPr>
        </p:nvSpPr>
        <p:spPr bwMode="auto">
          <a:xfrm>
            <a:off x="914711" y="4344025"/>
            <a:ext cx="5028579" cy="4114488"/>
          </a:xfrm>
          <a:prstGeom prst="rect">
            <a:avLst/>
          </a:prstGeom>
          <a:solidFill>
            <a:srgbClr val="FFFFFF"/>
          </a:solidFill>
          <a:ln>
            <a:solidFill>
              <a:srgbClr val="000000"/>
            </a:solidFill>
            <a:miter lim="800000"/>
            <a:headEnd/>
            <a:tailEnd/>
          </a:ln>
        </p:spPr>
        <p:txBody>
          <a:bodyPr lIns="91435" tIns="45718" rIns="91435" bIns="45718">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A46648-E38E-5B48-B140-C2C27480F998}" type="slidenum">
              <a:rPr lang="en-US"/>
              <a:pPr/>
              <a:t>42</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E6BC35-5400-7F4C-BD45-E70643FD6A19}" type="slidenum">
              <a:rPr lang="en-US"/>
              <a:pPr/>
              <a:t>43</a:t>
            </a:fld>
            <a:endParaRPr lang="en-US"/>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xfrm>
            <a:off x="913805" y="4343704"/>
            <a:ext cx="5030391" cy="4113892"/>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08949A-1508-BD45-B1D7-7A69146A6EA3}" type="slidenum">
              <a:rPr lang="en-US"/>
              <a:pPr/>
              <a:t>44</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19B805-5480-D64F-88C9-254E3EAF1646}" type="slidenum">
              <a:rPr lang="en-US"/>
              <a:pPr/>
              <a:t>45</a:t>
            </a:fld>
            <a:endParaRPr lang="en-US"/>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23F9C7-0D6B-9341-8C23-6D66A3912C64}" type="slidenum">
              <a:rPr lang="en-US"/>
              <a:pPr/>
              <a:t>47</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05120-E08D-2F40-A245-AB6DC9C35720}" type="slidenum">
              <a:rPr lang="en-US"/>
              <a:pPr/>
              <a:t>48</a:t>
            </a:fld>
            <a:endParaRPr lang="en-US"/>
          </a:p>
        </p:txBody>
      </p:sp>
      <p:sp>
        <p:nvSpPr>
          <p:cNvPr id="114690"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14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pPr eaLnBrk="1" hangingPunct="1"/>
            <a:endParaRPr kumimoji="0" lang="en-US">
              <a:ea typeface="ＭＳ Ｐゴシック" pitchFamily="-65" charset="-128"/>
              <a:cs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6BEC8-3895-BC49-A2FE-87BA2458A110}" type="slidenum">
              <a:rPr lang="en-US"/>
              <a:pPr/>
              <a:t>49</a:t>
            </a:fld>
            <a:endParaRPr lang="en-US"/>
          </a:p>
        </p:txBody>
      </p:sp>
      <p:sp>
        <p:nvSpPr>
          <p:cNvPr id="116738"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pPr eaLnBrk="1" hangingPunct="1"/>
            <a:endParaRPr kumimoji="0" lang="en-US">
              <a:ea typeface="ＭＳ Ｐゴシック" pitchFamily="-65" charset="-128"/>
              <a:cs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AAB616-27DE-D148-ACFB-CC3E407D69FB}" type="slidenum">
              <a:rPr lang="en-US"/>
              <a:pPr/>
              <a:t>50</a:t>
            </a:fld>
            <a:endParaRPr lang="en-US"/>
          </a:p>
        </p:txBody>
      </p:sp>
      <p:sp>
        <p:nvSpPr>
          <p:cNvPr id="1026" name="Rectangle 2"/>
          <p:cNvSpPr>
            <a:spLocks noGrp="1" noRot="1" noChangeAspect="1" noChangeArrowheads="1" noTextEdit="1"/>
          </p:cNvSpPr>
          <p:nvPr>
            <p:ph type="sldImg"/>
          </p:nvPr>
        </p:nvSpPr>
        <p:spPr>
          <a:ln/>
        </p:spPr>
      </p:sp>
      <p:sp>
        <p:nvSpPr>
          <p:cNvPr id="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040266-7A45-BE42-BAA1-AC7909046992}" type="slidenum">
              <a:rPr lang="en-US"/>
              <a:pPr/>
              <a:t>5</a:t>
            </a:fld>
            <a:endParaRPr lang="en-US"/>
          </a:p>
        </p:txBody>
      </p:sp>
      <p:sp>
        <p:nvSpPr>
          <p:cNvPr id="106498"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6499"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730" tIns="44865" rIns="89730" bIns="44865">
            <a:prstTxWarp prst="textNoShape">
              <a:avLst/>
            </a:prstTxWarp>
          </a:bodyPr>
          <a:lstStyle/>
          <a:p>
            <a:r>
              <a:rPr lang="en-US"/>
              <a:t>Graph shows </a:t>
            </a:r>
            <a:r>
              <a:rPr lang="en-US" i="1"/>
              <a:t>measured</a:t>
            </a:r>
            <a:r>
              <a:rPr lang="en-US"/>
              <a:t> performance for halo exchange when implemented carefully (4x pingpong performance)</a:t>
            </a:r>
          </a:p>
          <a:p>
            <a:r>
              <a:rPr lang="en-US"/>
              <a:t>Reduce for 1 PF system based on 40000 MPI processes (40000 processors)</a:t>
            </a:r>
          </a:p>
          <a:p>
            <a:endParaRPr lang="en-US"/>
          </a:p>
          <a:p>
            <a:r>
              <a:rPr lang="en-US"/>
              <a:t>In table, small is always better</a:t>
            </a: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BD0942-281B-F94C-99A0-A8B53DD8FEA1}" type="slidenum">
              <a:rPr lang="en-US"/>
              <a:pPr/>
              <a:t>51</a:t>
            </a:fld>
            <a:endParaRPr lang="en-US"/>
          </a:p>
        </p:txBody>
      </p:sp>
      <p:sp>
        <p:nvSpPr>
          <p:cNvPr id="119810"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pPr eaLnBrk="1" hangingPunct="1"/>
            <a:endParaRPr kumimoji="0" lang="en-US">
              <a:ea typeface="ＭＳ Ｐゴシック" pitchFamily="-65" charset="-128"/>
              <a:cs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1BFBDD-6164-F545-B95B-38B6AC39857C}" type="slidenum">
              <a:rPr lang="en-US"/>
              <a:pPr/>
              <a:t>52</a:t>
            </a:fld>
            <a:endParaRPr lang="en-US"/>
          </a:p>
        </p:txBody>
      </p:sp>
      <p:sp>
        <p:nvSpPr>
          <p:cNvPr id="121858"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pPr eaLnBrk="1" hangingPunct="1"/>
            <a:endParaRPr kumimoji="0" lang="en-US">
              <a:ea typeface="ＭＳ Ｐゴシック" pitchFamily="-65" charset="-128"/>
              <a:cs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43CFC-E321-C94A-BB67-0114C3B1657D}" type="slidenum">
              <a:rPr lang="en-US"/>
              <a:pPr/>
              <a:t>53</a:t>
            </a:fld>
            <a:endParaRPr lang="en-US"/>
          </a:p>
        </p:txBody>
      </p:sp>
      <p:sp>
        <p:nvSpPr>
          <p:cNvPr id="130050"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30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pPr eaLnBrk="1" hangingPunct="1"/>
            <a:endParaRPr kumimoji="0" lang="en-US">
              <a:ea typeface="ＭＳ Ｐゴシック" pitchFamily="-65" charset="-128"/>
              <a:cs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784A2-582D-C84E-843E-67417A1113FC}" type="slidenum">
              <a:rPr lang="en-US"/>
              <a:pPr/>
              <a:t>54</a:t>
            </a:fld>
            <a:endParaRPr lang="en-US"/>
          </a:p>
        </p:txBody>
      </p:sp>
      <p:sp>
        <p:nvSpPr>
          <p:cNvPr id="123906"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39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pPr eaLnBrk="1" hangingPunct="1"/>
            <a:endParaRPr kumimoji="0" lang="en-US">
              <a:ea typeface="ＭＳ Ｐゴシック" pitchFamily="-65" charset="-128"/>
              <a:cs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459B3-A04C-3242-840A-D6AD5C09CF64}" type="slidenum">
              <a:rPr lang="en-US"/>
              <a:pPr/>
              <a:t>55</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14FA7B-1F00-2B48-84E3-B36A06E2A156}" type="slidenum">
              <a:rPr lang="en-US">
                <a:ea typeface="ＭＳ Ｐゴシック" pitchFamily="-65" charset="-128"/>
                <a:cs typeface="ＭＳ Ｐゴシック" pitchFamily="-65" charset="-128"/>
              </a:rPr>
              <a:pPr fontAlgn="base">
                <a:spcBef>
                  <a:spcPct val="0"/>
                </a:spcBef>
                <a:spcAft>
                  <a:spcPct val="0"/>
                </a:spcAft>
              </a:pPr>
              <a:t>56</a:t>
            </a:fld>
            <a:endParaRPr lang="en-US">
              <a:ea typeface="ＭＳ Ｐゴシック" pitchFamily="-65" charset="-128"/>
              <a:cs typeface="ＭＳ Ｐゴシック" pitchFamily="-65" charset="-128"/>
            </a:endParaRPr>
          </a:p>
        </p:txBody>
      </p:sp>
      <p:sp>
        <p:nvSpPr>
          <p:cNvPr id="15363" name="Rectangle 1026"/>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364"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6C71B-499B-3248-B82E-AA00226115DB}" type="slidenum">
              <a:rPr lang="en-US"/>
              <a:pPr/>
              <a:t>57</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A4053-DA72-2344-BDDD-8B6DCC6C84BE}" type="slidenum">
              <a:rPr lang="en-US"/>
              <a:pPr/>
              <a:t>58</a:t>
            </a:fld>
            <a:endParaRPr lang="en-US"/>
          </a:p>
        </p:txBody>
      </p:sp>
      <p:sp>
        <p:nvSpPr>
          <p:cNvPr id="125954"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59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2" tIns="45717" rIns="91432" bIns="45717">
            <a:prstTxWarp prst="textNoShape">
              <a:avLst/>
            </a:prstTxWarp>
          </a:bodyPr>
          <a:lstStyle/>
          <a:p>
            <a:pPr eaLnBrk="1" hangingPunct="1"/>
            <a:endParaRPr kumimoji="0" lang="en-US">
              <a:ea typeface="ＭＳ Ｐゴシック" pitchFamily="-65" charset="-128"/>
              <a:cs typeface="ＭＳ Ｐゴシック" pitchFamily="-6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5FE604-2C40-5F49-B09F-A92DF8FD36A8}" type="slidenum">
              <a:rPr lang="en-US"/>
              <a:pPr/>
              <a:t>59</a:t>
            </a:fld>
            <a:endParaRPr lang="en-US"/>
          </a:p>
        </p:txBody>
      </p:sp>
      <p:sp>
        <p:nvSpPr>
          <p:cNvPr id="128002"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280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91432" tIns="45717" rIns="91432" bIns="45717">
            <a:prstTxWarp prst="textNoShape">
              <a:avLst/>
            </a:prstTxWarp>
          </a:bodyPr>
          <a:lstStyle/>
          <a:p>
            <a:pPr eaLnBrk="1" hangingPunct="1"/>
            <a:endParaRPr kumimoji="0" lang="en-US">
              <a:ea typeface="ＭＳ Ｐゴシック" pitchFamily="-65" charset="-128"/>
              <a:cs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CF658-B644-AE47-9FA5-2615E318B38D}" type="slidenum">
              <a:rPr lang="en-US"/>
              <a:pPr/>
              <a:t>60</a:t>
            </a:fld>
            <a:endParaRPr lang="en-US"/>
          </a:p>
        </p:txBody>
      </p:sp>
      <p:sp>
        <p:nvSpPr>
          <p:cNvPr id="110594"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10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pPr eaLnBrk="1" hangingPunct="1"/>
            <a:endParaRPr kumimoji="0" lang="en-US">
              <a:ea typeface="ＭＳ Ｐゴシック" pitchFamily="-65" charset="-128"/>
              <a:cs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7E6609-90A1-4E42-9190-1D03769A6AC5}" type="slidenum">
              <a:rPr lang="en-US"/>
              <a:pPr/>
              <a:t>6</a:t>
            </a:fld>
            <a:endParaRPr lang="en-US"/>
          </a:p>
        </p:txBody>
      </p:sp>
      <p:sp>
        <p:nvSpPr>
          <p:cNvPr id="330754"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0755" name="Rectangle 3"/>
          <p:cNvSpPr>
            <a:spLocks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r>
              <a:rPr lang="en-US" i="1"/>
              <a:t>These seven algorithms taken from “Defining Software Requirements for Scientific Computing”, Phillip Colella, 2004 </a:t>
            </a:r>
          </a:p>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1ED1D-3523-6C41-A928-CA7D0613590E}" type="slidenum">
              <a:rPr lang="en-US"/>
              <a:pPr/>
              <a:t>61</a:t>
            </a:fld>
            <a:endParaRPr lang="en-US"/>
          </a:p>
        </p:txBody>
      </p:sp>
      <p:sp>
        <p:nvSpPr>
          <p:cNvPr id="112642"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2" tIns="45717" rIns="91432" bIns="45717">
            <a:prstTxWarp prst="textNoShape">
              <a:avLst/>
            </a:prstTxWarp>
          </a:bodyPr>
          <a:lstStyle/>
          <a:p>
            <a:pPr eaLnBrk="1" hangingPunct="1"/>
            <a:r>
              <a:rPr kumimoji="0" lang="en-US">
                <a:ea typeface="ＭＳ Ｐゴシック" pitchFamily="-65" charset="-128"/>
                <a:cs typeface="ＭＳ Ｐゴシック" pitchFamily="-65" charset="-128"/>
              </a:rPr>
              <a:t>MILC on BG/L perfect weak scaling to 2048 cpus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57C292-ACD6-974A-8892-C838836B97DD}" type="slidenum">
              <a:rPr lang="en-US"/>
              <a:pPr/>
              <a:t>63</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72E0A1-A0B0-B44C-9AFF-5D56A5566752}" type="slidenum">
              <a:rPr lang="en-US"/>
              <a:pPr/>
              <a:t>64</a:t>
            </a:fld>
            <a:endParaRPr lang="en-US"/>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6CF2AF-9A30-D144-93D7-1FDF29C698AD}" type="slidenum">
              <a:rPr lang="en-US"/>
              <a:pPr/>
              <a:t>7</a:t>
            </a:fld>
            <a:endParaRPr lang="en-US"/>
          </a:p>
        </p:txBody>
      </p:sp>
      <p:sp>
        <p:nvSpPr>
          <p:cNvPr id="104450" name="Rectangle 2"/>
          <p:cNvSpPr>
            <a:spLocks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4451" name="Rectangle 3"/>
          <p:cNvSpPr>
            <a:spLocks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0F46D-1367-844A-A0B8-68F9AAD2C3B0}" type="slidenum">
              <a:rPr lang="en-US"/>
              <a:pPr/>
              <a:t>8</a:t>
            </a:fld>
            <a:endParaRPr lang="en-US"/>
          </a:p>
        </p:txBody>
      </p:sp>
      <p:sp>
        <p:nvSpPr>
          <p:cNvPr id="324610"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324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13"/>
          <p:cNvSpPr>
            <a:spLocks noGrp="1" noChangeArrowheads="1"/>
          </p:cNvSpPr>
          <p:nvPr>
            <p:ph type="sldNum" sz="quarter" idx="5"/>
          </p:nvPr>
        </p:nvSpPr>
        <p:spPr>
          <a:ln/>
        </p:spPr>
        <p:txBody>
          <a:bodyPr/>
          <a:lstStyle/>
          <a:p>
            <a:fld id="{3167A2A5-CE7E-1A43-B83D-FD584354540F}" type="slidenum">
              <a:rPr lang="en-US"/>
              <a:pPr/>
              <a:t>9</a:t>
            </a:fld>
            <a:endParaRPr lang="en-US"/>
          </a:p>
        </p:txBody>
      </p:sp>
      <p:sp>
        <p:nvSpPr>
          <p:cNvPr id="1587202"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1587203" name="Rectangle 3"/>
          <p:cNvSpPr>
            <a:spLocks noGrp="1" noChangeArrowheads="1"/>
          </p:cNvSpPr>
          <p:nvPr>
            <p:ph type="body" idx="1"/>
          </p:nvPr>
        </p:nvSpPr>
        <p:spPr bwMode="auto">
          <a:xfrm>
            <a:off x="914089" y="4342892"/>
            <a:ext cx="5029823" cy="411456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7A3E3F-FFD3-244A-8D0B-B9C0347EA006}" type="slidenum">
              <a:rPr lang="en-US"/>
              <a:pPr/>
              <a:t>10</a:t>
            </a:fld>
            <a:endParaRPr lang="en-US"/>
          </a:p>
        </p:txBody>
      </p:sp>
      <p:sp>
        <p:nvSpPr>
          <p:cNvPr id="104450"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04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pPr>
              <a:spcBef>
                <a:spcPct val="0"/>
              </a:spcBef>
            </a:pPr>
            <a:endParaRPr kumimoji="0" lang="en-US" sz="2400">
              <a:ea typeface="ＭＳ Ｐゴシック" pitchFamily="-65" charset="-128"/>
              <a:cs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8DB5E-160A-2149-BACE-543FFFD8E637}" type="slidenum">
              <a:rPr lang="en-US"/>
              <a:pPr/>
              <a:t>11</a:t>
            </a:fld>
            <a:endParaRPr lang="en-US"/>
          </a:p>
        </p:txBody>
      </p:sp>
      <p:sp>
        <p:nvSpPr>
          <p:cNvPr id="17410"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9913" tIns="44956" rIns="89913" bIns="44956">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4" indent="0" algn="ctr">
              <a:buNone/>
              <a:defRPr>
                <a:solidFill>
                  <a:schemeClr val="tx1">
                    <a:tint val="75000"/>
                  </a:schemeClr>
                </a:solidFill>
              </a:defRPr>
            </a:lvl4pPr>
            <a:lvl5pPr marL="1828539" indent="0" algn="ctr">
              <a:buNone/>
              <a:defRPr>
                <a:solidFill>
                  <a:schemeClr val="tx1">
                    <a:tint val="75000"/>
                  </a:schemeClr>
                </a:solidFill>
              </a:defRPr>
            </a:lvl5pPr>
            <a:lvl6pPr marL="2285674" indent="0" algn="ctr">
              <a:buNone/>
              <a:defRPr>
                <a:solidFill>
                  <a:schemeClr val="tx1">
                    <a:tint val="75000"/>
                  </a:schemeClr>
                </a:solidFill>
              </a:defRPr>
            </a:lvl6pPr>
            <a:lvl7pPr marL="2742809" indent="0" algn="ctr">
              <a:buNone/>
              <a:defRPr>
                <a:solidFill>
                  <a:schemeClr val="tx1">
                    <a:tint val="75000"/>
                  </a:schemeClr>
                </a:solidFill>
              </a:defRPr>
            </a:lvl7pPr>
            <a:lvl8pPr marL="3199944" indent="0" algn="ctr">
              <a:buNone/>
              <a:defRPr>
                <a:solidFill>
                  <a:schemeClr val="tx1">
                    <a:tint val="75000"/>
                  </a:schemeClr>
                </a:solidFill>
              </a:defRPr>
            </a:lvl8pPr>
            <a:lvl9pPr marL="36570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B0A5E0-1FA5-1143-8A4A-B501409D0DD0}" type="datetimeFigureOut">
              <a:rPr lang="en-US" smtClean="0"/>
              <a:pPr/>
              <a:t>5/1/08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B0A5E0-1FA5-1143-8A4A-B501409D0DD0}" type="datetimeFigureOut">
              <a:rPr lang="en-US" smtClean="0"/>
              <a:pPr/>
              <a:t>5/1/08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B0A5E0-1FA5-1143-8A4A-B501409D0DD0}" type="datetimeFigureOut">
              <a:rPr lang="en-US" smtClean="0"/>
              <a:pPr/>
              <a:t>5/1/08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1963" y="296863"/>
            <a:ext cx="8221662" cy="5111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8788" y="1100138"/>
            <a:ext cx="4035425" cy="1887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100138"/>
            <a:ext cx="4037012" cy="86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2119313"/>
            <a:ext cx="4037012" cy="86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653463" y="6577013"/>
            <a:ext cx="357187" cy="277812"/>
          </a:xfrm>
        </p:spPr>
        <p:txBody>
          <a:bodyPr/>
          <a:lstStyle>
            <a:lvl1pPr>
              <a:defRPr smtClean="0"/>
            </a:lvl1pPr>
          </a:lstStyle>
          <a:p>
            <a:fld id="{0F0DF4C7-350E-EE45-92B3-CA5796BC890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1963" y="296863"/>
            <a:ext cx="8221662" cy="5111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8788" y="1100138"/>
            <a:ext cx="4035425" cy="86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8788" y="2119313"/>
            <a:ext cx="4035425" cy="86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6613" y="1100138"/>
            <a:ext cx="4037012" cy="1887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653463" y="6577013"/>
            <a:ext cx="357187" cy="277812"/>
          </a:xfrm>
        </p:spPr>
        <p:txBody>
          <a:bodyPr/>
          <a:lstStyle>
            <a:lvl1pPr>
              <a:defRPr smtClean="0"/>
            </a:lvl1pPr>
          </a:lstStyle>
          <a:p>
            <a:fld id="{8C0B77B9-8DA0-A340-85C7-4AE99A37C09A}"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61963" y="296863"/>
            <a:ext cx="8221662" cy="5111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8788" y="1100138"/>
            <a:ext cx="8224837" cy="866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8788" y="2119313"/>
            <a:ext cx="8224837" cy="868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8653463" y="6577013"/>
            <a:ext cx="357187" cy="277812"/>
          </a:xfrm>
        </p:spPr>
        <p:txBody>
          <a:bodyPr/>
          <a:lstStyle>
            <a:lvl1pPr>
              <a:defRPr smtClean="0"/>
            </a:lvl1pPr>
          </a:lstStyle>
          <a:p>
            <a:fld id="{E5DE2BDE-C094-D14D-985B-D9630B4AC8D6}"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61963" y="296863"/>
            <a:ext cx="8221662" cy="5111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8788" y="1100138"/>
            <a:ext cx="4035425" cy="1887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6613" y="1100138"/>
            <a:ext cx="4037012" cy="1887537"/>
          </a:xfrm>
        </p:spPr>
        <p:txBody>
          <a:bodyPr/>
          <a:lstStyle/>
          <a:p>
            <a:endParaRPr lang="en-US"/>
          </a:p>
        </p:txBody>
      </p:sp>
      <p:sp>
        <p:nvSpPr>
          <p:cNvPr id="5" name="Slide Number Placeholder 4"/>
          <p:cNvSpPr>
            <a:spLocks noGrp="1"/>
          </p:cNvSpPr>
          <p:nvPr>
            <p:ph type="sldNum" sz="quarter" idx="10"/>
          </p:nvPr>
        </p:nvSpPr>
        <p:spPr>
          <a:xfrm>
            <a:off x="8653463" y="6577013"/>
            <a:ext cx="357187" cy="277812"/>
          </a:xfrm>
        </p:spPr>
        <p:txBody>
          <a:bodyPr/>
          <a:lstStyle>
            <a:lvl1pPr>
              <a:defRPr smtClean="0"/>
            </a:lvl1pPr>
          </a:lstStyle>
          <a:p>
            <a:fld id="{BA373368-B3B6-8542-8B8F-269FF4E7A72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1963" y="296863"/>
            <a:ext cx="8221662" cy="511175"/>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8788" y="1100138"/>
            <a:ext cx="4035425" cy="1887537"/>
          </a:xfrm>
        </p:spPr>
        <p:txBody>
          <a:bodyPr/>
          <a:lstStyle/>
          <a:p>
            <a:endParaRPr lang="en-US"/>
          </a:p>
        </p:txBody>
      </p:sp>
      <p:sp>
        <p:nvSpPr>
          <p:cNvPr id="4" name="Text Placeholder 3"/>
          <p:cNvSpPr>
            <a:spLocks noGrp="1"/>
          </p:cNvSpPr>
          <p:nvPr>
            <p:ph type="body" sz="half" idx="2"/>
          </p:nvPr>
        </p:nvSpPr>
        <p:spPr>
          <a:xfrm>
            <a:off x="4646613" y="1100138"/>
            <a:ext cx="4037012" cy="1887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8653463" y="6577013"/>
            <a:ext cx="357187" cy="277812"/>
          </a:xfrm>
        </p:spPr>
        <p:txBody>
          <a:bodyPr/>
          <a:lstStyle>
            <a:lvl1pPr>
              <a:defRPr smtClean="0"/>
            </a:lvl1pPr>
          </a:lstStyle>
          <a:p>
            <a:fld id="{14671001-D738-D94B-83AF-3C08B7426A69}"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95400"/>
            <a:ext cx="4191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191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1963" y="296863"/>
            <a:ext cx="8221662" cy="511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8788" y="1100138"/>
            <a:ext cx="8224837" cy="1887537"/>
          </a:xfrm>
        </p:spPr>
        <p:txBody>
          <a:bodyPr/>
          <a:lstStyle/>
          <a:p>
            <a:endParaRPr lang="en-US"/>
          </a:p>
        </p:txBody>
      </p:sp>
      <p:sp>
        <p:nvSpPr>
          <p:cNvPr id="4" name="Slide Number Placeholder 3"/>
          <p:cNvSpPr>
            <a:spLocks noGrp="1"/>
          </p:cNvSpPr>
          <p:nvPr>
            <p:ph type="sldNum" sz="quarter" idx="10"/>
          </p:nvPr>
        </p:nvSpPr>
        <p:spPr>
          <a:xfrm>
            <a:off x="8653463" y="6577013"/>
            <a:ext cx="357187" cy="277812"/>
          </a:xfrm>
        </p:spPr>
        <p:txBody>
          <a:bodyPr/>
          <a:lstStyle>
            <a:lvl1pPr>
              <a:defRPr smtClean="0"/>
            </a:lvl1pPr>
          </a:lstStyle>
          <a:p>
            <a:fld id="{3A01C1E5-6D1F-1A49-A1CB-B011D829439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B0A5E0-1FA5-1143-8A4A-B501409D0DD0}" type="datetimeFigureOut">
              <a:rPr lang="en-US" smtClean="0"/>
              <a:pPr/>
              <a:t>5/1/08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7135" indent="0">
              <a:buNone/>
              <a:defRPr sz="1800">
                <a:solidFill>
                  <a:schemeClr val="tx1">
                    <a:tint val="75000"/>
                  </a:schemeClr>
                </a:solidFill>
              </a:defRPr>
            </a:lvl2pPr>
            <a:lvl3pPr marL="914269" indent="0">
              <a:buNone/>
              <a:defRPr sz="1600">
                <a:solidFill>
                  <a:schemeClr val="tx1">
                    <a:tint val="75000"/>
                  </a:schemeClr>
                </a:solidFill>
              </a:defRPr>
            </a:lvl3pPr>
            <a:lvl4pPr marL="1371404" indent="0">
              <a:buNone/>
              <a:defRPr sz="1400">
                <a:solidFill>
                  <a:schemeClr val="tx1">
                    <a:tint val="75000"/>
                  </a:schemeClr>
                </a:solidFill>
              </a:defRPr>
            </a:lvl4pPr>
            <a:lvl5pPr marL="1828539" indent="0">
              <a:buNone/>
              <a:defRPr sz="1400">
                <a:solidFill>
                  <a:schemeClr val="tx1">
                    <a:tint val="75000"/>
                  </a:schemeClr>
                </a:solidFill>
              </a:defRPr>
            </a:lvl5pPr>
            <a:lvl6pPr marL="2285674" indent="0">
              <a:buNone/>
              <a:defRPr sz="1400">
                <a:solidFill>
                  <a:schemeClr val="tx1">
                    <a:tint val="75000"/>
                  </a:schemeClr>
                </a:solidFill>
              </a:defRPr>
            </a:lvl6pPr>
            <a:lvl7pPr marL="2742809" indent="0">
              <a:buNone/>
              <a:defRPr sz="1400">
                <a:solidFill>
                  <a:schemeClr val="tx1">
                    <a:tint val="75000"/>
                  </a:schemeClr>
                </a:solidFill>
              </a:defRPr>
            </a:lvl7pPr>
            <a:lvl8pPr marL="3199944" indent="0">
              <a:buNone/>
              <a:defRPr sz="1400">
                <a:solidFill>
                  <a:schemeClr val="tx1">
                    <a:tint val="75000"/>
                  </a:schemeClr>
                </a:solidFill>
              </a:defRPr>
            </a:lvl8pPr>
            <a:lvl9pPr marL="36570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B0A5E0-1FA5-1143-8A4A-B501409D0DD0}" type="datetimeFigureOut">
              <a:rPr lang="en-US" smtClean="0"/>
              <a:pPr/>
              <a:t>5/1/08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B0A5E0-1FA5-1143-8A4A-B501409D0DD0}" type="datetimeFigureOut">
              <a:rPr lang="en-US" smtClean="0"/>
              <a:pPr/>
              <a:t>5/1/08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5" indent="0">
              <a:buNone/>
              <a:defRPr sz="2000" b="1"/>
            </a:lvl2pPr>
            <a:lvl3pPr marL="914269" indent="0">
              <a:buNone/>
              <a:defRPr sz="1800" b="1"/>
            </a:lvl3pPr>
            <a:lvl4pPr marL="1371404" indent="0">
              <a:buNone/>
              <a:defRPr sz="1600" b="1"/>
            </a:lvl4pPr>
            <a:lvl5pPr marL="1828539" indent="0">
              <a:buNone/>
              <a:defRPr sz="1600" b="1"/>
            </a:lvl5pPr>
            <a:lvl6pPr marL="2285674" indent="0">
              <a:buNone/>
              <a:defRPr sz="1600" b="1"/>
            </a:lvl6pPr>
            <a:lvl7pPr marL="2742809" indent="0">
              <a:buNone/>
              <a:defRPr sz="1600" b="1"/>
            </a:lvl7pPr>
            <a:lvl8pPr marL="3199944" indent="0">
              <a:buNone/>
              <a:defRPr sz="1600" b="1"/>
            </a:lvl8pPr>
            <a:lvl9pPr marL="36570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5" indent="0">
              <a:buNone/>
              <a:defRPr sz="2000" b="1"/>
            </a:lvl2pPr>
            <a:lvl3pPr marL="914269" indent="0">
              <a:buNone/>
              <a:defRPr sz="1800" b="1"/>
            </a:lvl3pPr>
            <a:lvl4pPr marL="1371404" indent="0">
              <a:buNone/>
              <a:defRPr sz="1600" b="1"/>
            </a:lvl4pPr>
            <a:lvl5pPr marL="1828539" indent="0">
              <a:buNone/>
              <a:defRPr sz="1600" b="1"/>
            </a:lvl5pPr>
            <a:lvl6pPr marL="2285674" indent="0">
              <a:buNone/>
              <a:defRPr sz="1600" b="1"/>
            </a:lvl6pPr>
            <a:lvl7pPr marL="2742809" indent="0">
              <a:buNone/>
              <a:defRPr sz="1600" b="1"/>
            </a:lvl7pPr>
            <a:lvl8pPr marL="3199944" indent="0">
              <a:buNone/>
              <a:defRPr sz="1600" b="1"/>
            </a:lvl8pPr>
            <a:lvl9pPr marL="36570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B0A5E0-1FA5-1143-8A4A-B501409D0DD0}" type="datetimeFigureOut">
              <a:rPr lang="en-US" smtClean="0"/>
              <a:pPr/>
              <a:t>5/1/08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B0A5E0-1FA5-1143-8A4A-B501409D0DD0}" type="datetimeFigureOut">
              <a:rPr lang="en-US" smtClean="0"/>
              <a:pPr/>
              <a:t>5/1/08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0A5E0-1FA5-1143-8A4A-B501409D0DD0}" type="datetimeFigureOut">
              <a:rPr lang="en-US" smtClean="0"/>
              <a:pPr/>
              <a:t>5/1/08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35" indent="0">
              <a:buNone/>
              <a:defRPr sz="1200"/>
            </a:lvl2pPr>
            <a:lvl3pPr marL="914269" indent="0">
              <a:buNone/>
              <a:defRPr sz="1000"/>
            </a:lvl3pPr>
            <a:lvl4pPr marL="1371404" indent="0">
              <a:buNone/>
              <a:defRPr sz="900"/>
            </a:lvl4pPr>
            <a:lvl5pPr marL="1828539" indent="0">
              <a:buNone/>
              <a:defRPr sz="900"/>
            </a:lvl5pPr>
            <a:lvl6pPr marL="2285674" indent="0">
              <a:buNone/>
              <a:defRPr sz="900"/>
            </a:lvl6pPr>
            <a:lvl7pPr marL="2742809" indent="0">
              <a:buNone/>
              <a:defRPr sz="900"/>
            </a:lvl7pPr>
            <a:lvl8pPr marL="3199944" indent="0">
              <a:buNone/>
              <a:defRPr sz="900"/>
            </a:lvl8pPr>
            <a:lvl9pPr marL="36570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B0A5E0-1FA5-1143-8A4A-B501409D0DD0}" type="datetimeFigureOut">
              <a:rPr lang="en-US" smtClean="0"/>
              <a:pPr/>
              <a:t>5/1/08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5" indent="0">
              <a:buNone/>
              <a:defRPr sz="2800"/>
            </a:lvl2pPr>
            <a:lvl3pPr marL="914269" indent="0">
              <a:buNone/>
              <a:defRPr sz="2400"/>
            </a:lvl3pPr>
            <a:lvl4pPr marL="1371404" indent="0">
              <a:buNone/>
              <a:defRPr sz="2000"/>
            </a:lvl4pPr>
            <a:lvl5pPr marL="1828539" indent="0">
              <a:buNone/>
              <a:defRPr sz="2000"/>
            </a:lvl5pPr>
            <a:lvl6pPr marL="2285674" indent="0">
              <a:buNone/>
              <a:defRPr sz="2000"/>
            </a:lvl6pPr>
            <a:lvl7pPr marL="2742809" indent="0">
              <a:buNone/>
              <a:defRPr sz="2000"/>
            </a:lvl7pPr>
            <a:lvl8pPr marL="3199944" indent="0">
              <a:buNone/>
              <a:defRPr sz="2000"/>
            </a:lvl8pPr>
            <a:lvl9pPr marL="36570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5" indent="0">
              <a:buNone/>
              <a:defRPr sz="1200"/>
            </a:lvl2pPr>
            <a:lvl3pPr marL="914269" indent="0">
              <a:buNone/>
              <a:defRPr sz="1000"/>
            </a:lvl3pPr>
            <a:lvl4pPr marL="1371404" indent="0">
              <a:buNone/>
              <a:defRPr sz="900"/>
            </a:lvl4pPr>
            <a:lvl5pPr marL="1828539" indent="0">
              <a:buNone/>
              <a:defRPr sz="900"/>
            </a:lvl5pPr>
            <a:lvl6pPr marL="2285674" indent="0">
              <a:buNone/>
              <a:defRPr sz="900"/>
            </a:lvl6pPr>
            <a:lvl7pPr marL="2742809" indent="0">
              <a:buNone/>
              <a:defRPr sz="900"/>
            </a:lvl7pPr>
            <a:lvl8pPr marL="3199944" indent="0">
              <a:buNone/>
              <a:defRPr sz="900"/>
            </a:lvl8pPr>
            <a:lvl9pPr marL="36570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B0A5E0-1FA5-1143-8A4A-B501409D0DD0}" type="datetimeFigureOut">
              <a:rPr lang="en-US" smtClean="0"/>
              <a:pPr/>
              <a:t>5/1/08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D26F7-7E99-DB45-8BB1-5BDE961AD6E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slideLayout" Target="../slideLayouts/slideLayout1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19"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7" tIns="45713" rIns="91427" bIns="457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7" tIns="45713" rIns="91427"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1"/>
            <a:ext cx="2133600" cy="365125"/>
          </a:xfrm>
          <a:prstGeom prst="rect">
            <a:avLst/>
          </a:prstGeom>
        </p:spPr>
        <p:txBody>
          <a:bodyPr vert="horz" lIns="91427" tIns="45713" rIns="91427" bIns="45713" rtlCol="0" anchor="ctr"/>
          <a:lstStyle>
            <a:lvl1pPr algn="l">
              <a:defRPr sz="1200">
                <a:solidFill>
                  <a:schemeClr val="tx1">
                    <a:tint val="75000"/>
                  </a:schemeClr>
                </a:solidFill>
                <a:latin typeface="Cambria"/>
                <a:cs typeface="Cambria"/>
              </a:defRPr>
            </a:lvl1pPr>
          </a:lstStyle>
          <a:p>
            <a:fld id="{88B0A5E0-1FA5-1143-8A4A-B501409D0DD0}" type="datetimeFigureOut">
              <a:rPr lang="en-US" smtClean="0"/>
              <a:pPr/>
              <a:t>5/1/08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27" tIns="45713" rIns="91427" bIns="45713" rtlCol="0" anchor="ctr"/>
          <a:lstStyle>
            <a:lvl1pPr algn="ctr">
              <a:defRPr sz="1200">
                <a:solidFill>
                  <a:schemeClr val="tx1">
                    <a:tint val="75000"/>
                  </a:schemeClr>
                </a:solidFill>
                <a:latin typeface="Cambria"/>
                <a:cs typeface="Cambria"/>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27" tIns="45713" rIns="91427" bIns="45713" rtlCol="0" anchor="ctr"/>
          <a:lstStyle>
            <a:lvl1pPr algn="r">
              <a:defRPr sz="1200">
                <a:solidFill>
                  <a:schemeClr val="tx1">
                    <a:tint val="75000"/>
                  </a:schemeClr>
                </a:solidFill>
                <a:latin typeface="Cambria"/>
                <a:cs typeface="Cambria"/>
              </a:defRPr>
            </a:lvl1pPr>
          </a:lstStyle>
          <a:p>
            <a:fld id="{458D26F7-7E99-DB45-8BB1-5BDE961AD6E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 r:id="rId17"/>
    <p:sldLayoutId r:id="rId18"/>
  </p:sldLayoutIdLst>
  <p:txStyles>
    <p:titleStyle>
      <a:lvl1pPr algn="ctr" defTabSz="457135" rtl="0" eaLnBrk="1" latinLnBrk="0" hangingPunct="1">
        <a:spcBef>
          <a:spcPct val="0"/>
        </a:spcBef>
        <a:buNone/>
        <a:defRPr sz="4400" kern="1200">
          <a:solidFill>
            <a:schemeClr val="tx1"/>
          </a:solidFill>
          <a:latin typeface="Cambria"/>
          <a:ea typeface="+mj-ea"/>
          <a:cs typeface="Cambria"/>
        </a:defRPr>
      </a:lvl1pPr>
    </p:titleStyle>
    <p:bodyStyle>
      <a:lvl1pPr marL="342851" indent="-342851" algn="l" defTabSz="457135" rtl="0" eaLnBrk="1" latinLnBrk="0" hangingPunct="1">
        <a:spcBef>
          <a:spcPct val="20000"/>
        </a:spcBef>
        <a:buFont typeface="Arial"/>
        <a:buChar char="•"/>
        <a:defRPr sz="3200" kern="1200">
          <a:solidFill>
            <a:schemeClr val="tx1"/>
          </a:solidFill>
          <a:latin typeface="Cambria"/>
          <a:ea typeface="+mn-ea"/>
          <a:cs typeface="Cambria"/>
        </a:defRPr>
      </a:lvl1pPr>
      <a:lvl2pPr marL="742844" indent="-285709" algn="l" defTabSz="457135" rtl="0" eaLnBrk="1" latinLnBrk="0" hangingPunct="1">
        <a:spcBef>
          <a:spcPct val="20000"/>
        </a:spcBef>
        <a:buFont typeface="Arial"/>
        <a:buChar char="–"/>
        <a:defRPr sz="2800" kern="1200">
          <a:solidFill>
            <a:schemeClr val="tx1"/>
          </a:solidFill>
          <a:latin typeface="Cambria"/>
          <a:ea typeface="+mn-ea"/>
          <a:cs typeface="Cambria"/>
        </a:defRPr>
      </a:lvl2pPr>
      <a:lvl3pPr marL="1142837" indent="-228567" algn="l" defTabSz="457135" rtl="0" eaLnBrk="1" latinLnBrk="0" hangingPunct="1">
        <a:spcBef>
          <a:spcPct val="20000"/>
        </a:spcBef>
        <a:buFont typeface="Arial"/>
        <a:buChar char="•"/>
        <a:defRPr sz="2400" kern="1200">
          <a:solidFill>
            <a:schemeClr val="tx1"/>
          </a:solidFill>
          <a:latin typeface="Cambria"/>
          <a:ea typeface="+mn-ea"/>
          <a:cs typeface="Cambria"/>
        </a:defRPr>
      </a:lvl3pPr>
      <a:lvl4pPr marL="1599971" indent="-228567" algn="l" defTabSz="457135" rtl="0" eaLnBrk="1" latinLnBrk="0" hangingPunct="1">
        <a:spcBef>
          <a:spcPct val="20000"/>
        </a:spcBef>
        <a:buFont typeface="Arial"/>
        <a:buChar char="–"/>
        <a:defRPr sz="2000" kern="1200">
          <a:solidFill>
            <a:schemeClr val="tx1"/>
          </a:solidFill>
          <a:latin typeface="Cambria"/>
          <a:ea typeface="+mn-ea"/>
          <a:cs typeface="Cambria"/>
        </a:defRPr>
      </a:lvl4pPr>
      <a:lvl5pPr marL="2057106" indent="-228567" algn="l" defTabSz="457135" rtl="0" eaLnBrk="1" latinLnBrk="0" hangingPunct="1">
        <a:spcBef>
          <a:spcPct val="20000"/>
        </a:spcBef>
        <a:buFont typeface="Arial"/>
        <a:buChar char="»"/>
        <a:defRPr sz="2000" kern="1200">
          <a:solidFill>
            <a:schemeClr val="tx1"/>
          </a:solidFill>
          <a:latin typeface="Cambria"/>
          <a:ea typeface="+mn-ea"/>
          <a:cs typeface="Cambria"/>
        </a:defRPr>
      </a:lvl5pPr>
      <a:lvl6pPr marL="2514241" indent="-228567" algn="l" defTabSz="457135" rtl="0" eaLnBrk="1" latinLnBrk="0" hangingPunct="1">
        <a:spcBef>
          <a:spcPct val="20000"/>
        </a:spcBef>
        <a:buFont typeface="Arial"/>
        <a:buChar char="•"/>
        <a:defRPr sz="2000" kern="1200">
          <a:solidFill>
            <a:schemeClr val="tx1"/>
          </a:solidFill>
          <a:latin typeface="+mn-lt"/>
          <a:ea typeface="+mn-ea"/>
          <a:cs typeface="+mn-cs"/>
        </a:defRPr>
      </a:lvl6pPr>
      <a:lvl7pPr marL="2971376" indent="-228567" algn="l" defTabSz="457135" rtl="0" eaLnBrk="1" latinLnBrk="0" hangingPunct="1">
        <a:spcBef>
          <a:spcPct val="20000"/>
        </a:spcBef>
        <a:buFont typeface="Arial"/>
        <a:buChar char="•"/>
        <a:defRPr sz="2000" kern="1200">
          <a:solidFill>
            <a:schemeClr val="tx1"/>
          </a:solidFill>
          <a:latin typeface="+mn-lt"/>
          <a:ea typeface="+mn-ea"/>
          <a:cs typeface="+mn-cs"/>
        </a:defRPr>
      </a:lvl7pPr>
      <a:lvl8pPr marL="3428511" indent="-228567" algn="l" defTabSz="457135" rtl="0" eaLnBrk="1" latinLnBrk="0" hangingPunct="1">
        <a:spcBef>
          <a:spcPct val="20000"/>
        </a:spcBef>
        <a:buFont typeface="Arial"/>
        <a:buChar char="•"/>
        <a:defRPr sz="2000" kern="1200">
          <a:solidFill>
            <a:schemeClr val="tx1"/>
          </a:solidFill>
          <a:latin typeface="+mn-lt"/>
          <a:ea typeface="+mn-ea"/>
          <a:cs typeface="+mn-cs"/>
        </a:defRPr>
      </a:lvl8pPr>
      <a:lvl9pPr marL="3885646" indent="-228567" algn="l" defTabSz="45713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5" rtl="0" eaLnBrk="1" latinLnBrk="0" hangingPunct="1">
        <a:defRPr sz="1800" kern="1200">
          <a:solidFill>
            <a:schemeClr val="tx1"/>
          </a:solidFill>
          <a:latin typeface="+mn-lt"/>
          <a:ea typeface="+mn-ea"/>
          <a:cs typeface="+mn-cs"/>
        </a:defRPr>
      </a:lvl1pPr>
      <a:lvl2pPr marL="457135" algn="l" defTabSz="457135" rtl="0" eaLnBrk="1" latinLnBrk="0" hangingPunct="1">
        <a:defRPr sz="1800" kern="1200">
          <a:solidFill>
            <a:schemeClr val="tx1"/>
          </a:solidFill>
          <a:latin typeface="+mn-lt"/>
          <a:ea typeface="+mn-ea"/>
          <a:cs typeface="+mn-cs"/>
        </a:defRPr>
      </a:lvl2pPr>
      <a:lvl3pPr marL="914269" algn="l" defTabSz="457135" rtl="0" eaLnBrk="1" latinLnBrk="0" hangingPunct="1">
        <a:defRPr sz="1800" kern="1200">
          <a:solidFill>
            <a:schemeClr val="tx1"/>
          </a:solidFill>
          <a:latin typeface="+mn-lt"/>
          <a:ea typeface="+mn-ea"/>
          <a:cs typeface="+mn-cs"/>
        </a:defRPr>
      </a:lvl3pPr>
      <a:lvl4pPr marL="1371404" algn="l" defTabSz="457135" rtl="0" eaLnBrk="1" latinLnBrk="0" hangingPunct="1">
        <a:defRPr sz="1800" kern="1200">
          <a:solidFill>
            <a:schemeClr val="tx1"/>
          </a:solidFill>
          <a:latin typeface="+mn-lt"/>
          <a:ea typeface="+mn-ea"/>
          <a:cs typeface="+mn-cs"/>
        </a:defRPr>
      </a:lvl4pPr>
      <a:lvl5pPr marL="1828539" algn="l" defTabSz="457135" rtl="0" eaLnBrk="1" latinLnBrk="0" hangingPunct="1">
        <a:defRPr sz="1800" kern="1200">
          <a:solidFill>
            <a:schemeClr val="tx1"/>
          </a:solidFill>
          <a:latin typeface="+mn-lt"/>
          <a:ea typeface="+mn-ea"/>
          <a:cs typeface="+mn-cs"/>
        </a:defRPr>
      </a:lvl5pPr>
      <a:lvl6pPr marL="2285674" algn="l" defTabSz="457135" rtl="0" eaLnBrk="1" latinLnBrk="0" hangingPunct="1">
        <a:defRPr sz="1800" kern="1200">
          <a:solidFill>
            <a:schemeClr val="tx1"/>
          </a:solidFill>
          <a:latin typeface="+mn-lt"/>
          <a:ea typeface="+mn-ea"/>
          <a:cs typeface="+mn-cs"/>
        </a:defRPr>
      </a:lvl6pPr>
      <a:lvl7pPr marL="2742809" algn="l" defTabSz="457135" rtl="0" eaLnBrk="1" latinLnBrk="0" hangingPunct="1">
        <a:defRPr sz="1800" kern="1200">
          <a:solidFill>
            <a:schemeClr val="tx1"/>
          </a:solidFill>
          <a:latin typeface="+mn-lt"/>
          <a:ea typeface="+mn-ea"/>
          <a:cs typeface="+mn-cs"/>
        </a:defRPr>
      </a:lvl7pPr>
      <a:lvl8pPr marL="3199944" algn="l" defTabSz="457135" rtl="0" eaLnBrk="1" latinLnBrk="0" hangingPunct="1">
        <a:defRPr sz="1800" kern="1200">
          <a:solidFill>
            <a:schemeClr val="tx1"/>
          </a:solidFill>
          <a:latin typeface="+mn-lt"/>
          <a:ea typeface="+mn-ea"/>
          <a:cs typeface="+mn-cs"/>
        </a:defRPr>
      </a:lvl8pPr>
      <a:lvl9pPr marL="3657078" algn="l" defTabSz="45713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4" Type="http://schemas.openxmlformats.org/officeDocument/2006/relationships/oleObject" Target="../embeddings/Microsoft_Excel_97_-_2004_Worksheet2.xls"/><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oleObject" Target="../embeddings/Microsoft_Excel_97_-_2004_Worksheet3.xls"/><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notesSlide" Target="../notesSlides/notesSlide16.xml"/><Relationship Id="rId5"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6" Type="http://schemas.openxmlformats.org/officeDocument/2006/relationships/image" Target="../media/image23.png"/><Relationship Id="rId4" Type="http://schemas.openxmlformats.org/officeDocument/2006/relationships/oleObject" Target="../embeddings/Microsoft_Excel_97_-_2004_Worksheet4.xls"/><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image" Target="../media/image20.png"/><Relationship Id="rId5"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24.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3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7.jpeg"/><Relationship Id="rId4" Type="http://schemas.openxmlformats.org/officeDocument/2006/relationships/hyperlink" Target="http://images.google.com/imgres?imgurl=http://www.whytraveltofrance.com/images/sky.jpg&amp;imgrefurl=http://www.whytraveltofrance.com/2005/07/&amp;h=1536&amp;w=2048&amp;sz=981&amp;hl=en&amp;start=2&amp;tbnid=sBTG1kIf7q3bcM:&amp;tbnh=113&amp;tbnw=150&amp;prev=/images?q=sky&amp;gbv=2&amp;svnum=10&amp;hl=en" TargetMode="External"/><Relationship Id="rId5" Type="http://schemas.openxmlformats.org/officeDocument/2006/relationships/image" Target="../media/image35.jpeg"/><Relationship Id="rId7" Type="http://schemas.openxmlformats.org/officeDocument/2006/relationships/hyperlink" Target="http://images.google.com/imgres?imgurl=http://www.nd.nrcs.usda.gov/programs/images/landscape.jpg&amp;imgrefurl=http://www.nd.nrcs.usda.gov/programs/CSP/csp2005_applecreek_longlake.asp&amp;h=960&amp;w=1280&amp;sz=207&amp;hl=en&amp;start=2&amp;um=1&amp;tbnid=ekznrn_hSy2oLM:&amp;tbnh=113&amp;tbnw=150&amp;prev=/images?q=cropland&amp;imgsz=xxlarge&amp;svnum=10&amp;um=1&amp;hl=en" TargetMode="External"/><Relationship Id="rId1" Type="http://schemas.openxmlformats.org/officeDocument/2006/relationships/slideLayout" Target="../slideLayouts/slideLayout6.xml"/><Relationship Id="rId2" Type="http://schemas.openxmlformats.org/officeDocument/2006/relationships/image" Target="../media/image33.jpeg"/><Relationship Id="rId3" Type="http://schemas.openxmlformats.org/officeDocument/2006/relationships/image" Target="../media/image34.png"/><Relationship Id="rId6"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6" Type="http://schemas.openxmlformats.org/officeDocument/2006/relationships/image" Target="../media/image41.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 Id="rId5"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42.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4" Type="http://schemas.openxmlformats.org/officeDocument/2006/relationships/oleObject" Target="../embeddings/Microsoft_Excel_Chart1.xls"/><Relationship Id="rId1" Type="http://schemas.openxmlformats.org/officeDocument/2006/relationships/vmlDrawing" Target="../drawings/vmlDrawing1.vml"/><Relationship Id="rId2" Type="http://schemas.openxmlformats.org/officeDocument/2006/relationships/slideLayout" Target="../slideLayouts/slideLayout17.xml"/><Relationship Id="rId3"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4" Type="http://schemas.openxmlformats.org/officeDocument/2006/relationships/oleObject" Target="../embeddings/Microsoft_Word_97_-_2004_Document5.doc"/><Relationship Id="rId1" Type="http://schemas.openxmlformats.org/officeDocument/2006/relationships/vmlDrawing" Target="../drawings/vmlDrawing5.vml"/><Relationship Id="rId2" Type="http://schemas.openxmlformats.org/officeDocument/2006/relationships/slideLayout" Target="../slideLayouts/slideLayout6.xml"/><Relationship Id="rId3"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44.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45.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4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6" Type="http://schemas.openxmlformats.org/officeDocument/2006/relationships/image" Target="../media/image50.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7.png"/><Relationship Id="rId5" Type="http://schemas.openxmlformats.org/officeDocument/2006/relationships/image" Target="../media/image49.png"/></Relationships>
</file>

<file path=ppt/slides/_rels/slide55.xml.rels><?xml version="1.0" encoding="UTF-8" standalone="yes"?>
<Relationships xmlns="http://schemas.openxmlformats.org/package/2006/relationships"><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3.png"/><Relationship Id="rId5" Type="http://schemas.openxmlformats.org/officeDocument/2006/relationships/image" Target="../media/image55.png"/></Relationships>
</file>

<file path=ppt/slides/_rels/slide58.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4" Type="http://schemas.openxmlformats.org/officeDocument/2006/relationships/image" Target="../media/image59.png"/><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8.jpeg"/><Relationship Id="rId5"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6" Type="http://schemas.openxmlformats.org/officeDocument/2006/relationships/image" Target="../media/image64.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1.png"/><Relationship Id="rId5" Type="http://schemas.openxmlformats.org/officeDocument/2006/relationships/image" Target="../media/image6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6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6" Type="http://schemas.openxmlformats.org/officeDocument/2006/relationships/image" Target="../media/image70.jpeg"/><Relationship Id="rId4" Type="http://schemas.openxmlformats.org/officeDocument/2006/relationships/image" Target="../media/image68.gif"/><Relationship Id="rId1" Type="http://schemas.openxmlformats.org/officeDocument/2006/relationships/slideLayout" Target="../slideLayouts/slideLayout6.xml"/><Relationship Id="rId2" Type="http://schemas.openxmlformats.org/officeDocument/2006/relationships/image" Target="../media/image66.png"/><Relationship Id="rId3" Type="http://schemas.openxmlformats.org/officeDocument/2006/relationships/image" Target="../media/image67.png"/><Relationship Id="rId5" Type="http://schemas.openxmlformats.org/officeDocument/2006/relationships/image" Target="../media/image69.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71.png"/></Relationships>
</file>

<file path=ppt/slides/_rels/slide65.xml.rels><?xml version="1.0" encoding="UTF-8" standalone="yes"?>
<Relationships xmlns="http://schemas.openxmlformats.org/package/2006/relationships"><Relationship Id="rId6" Type="http://schemas.openxmlformats.org/officeDocument/2006/relationships/image" Target="../media/image77.jpeg"/><Relationship Id="rId4"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image" Target="../media/image73.png"/><Relationship Id="rId3" Type="http://schemas.openxmlformats.org/officeDocument/2006/relationships/image" Target="../media/image74.jpeg"/><Relationship Id="rId5"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Getting Ready for </a:t>
            </a:r>
            <a:br>
              <a:rPr lang="en-US" dirty="0" smtClean="0"/>
            </a:br>
            <a:r>
              <a:rPr lang="en-US" dirty="0" smtClean="0"/>
              <a:t>Exascale Science</a:t>
            </a:r>
            <a:endParaRPr lang="en-US" dirty="0"/>
          </a:p>
        </p:txBody>
      </p:sp>
      <p:sp>
        <p:nvSpPr>
          <p:cNvPr id="3" name="Subtitle 2"/>
          <p:cNvSpPr>
            <a:spLocks noGrp="1"/>
          </p:cNvSpPr>
          <p:nvPr>
            <p:ph type="subTitle" idx="1"/>
          </p:nvPr>
        </p:nvSpPr>
        <p:spPr/>
        <p:txBody>
          <a:bodyPr/>
          <a:lstStyle/>
          <a:p>
            <a:r>
              <a:rPr lang="en-US" dirty="0" smtClean="0"/>
              <a:t>Rick Stevens</a:t>
            </a:r>
          </a:p>
          <a:p>
            <a:r>
              <a:rPr lang="en-US" dirty="0" smtClean="0"/>
              <a:t>Argonne National Laboratory</a:t>
            </a:r>
          </a:p>
          <a:p>
            <a:r>
              <a:rPr lang="en-US" dirty="0" smtClean="0"/>
              <a:t>University of Chicago</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61963" y="296863"/>
            <a:ext cx="8221662" cy="868362"/>
          </a:xfrm>
        </p:spPr>
        <p:txBody>
          <a:bodyPr>
            <a:normAutofit/>
          </a:bodyPr>
          <a:lstStyle/>
          <a:p>
            <a:r>
              <a:rPr lang="en-US" sz="3000" dirty="0">
                <a:latin typeface="Cambria"/>
                <a:cs typeface="Cambria"/>
              </a:rPr>
              <a:t>Theory and Computational</a:t>
            </a:r>
            <a:r>
              <a:rPr lang="en-US" sz="3000" dirty="0" smtClean="0">
                <a:latin typeface="Cambria"/>
                <a:cs typeface="Cambria"/>
              </a:rPr>
              <a:t> Sciences </a:t>
            </a:r>
            <a:r>
              <a:rPr lang="en-US" sz="3000" dirty="0">
                <a:latin typeface="Cambria"/>
                <a:cs typeface="Cambria"/>
              </a:rPr>
              <a:t>Building</a:t>
            </a:r>
          </a:p>
        </p:txBody>
      </p:sp>
      <p:sp>
        <p:nvSpPr>
          <p:cNvPr id="103427" name="Rectangle 3"/>
          <p:cNvSpPr>
            <a:spLocks noGrp="1" noChangeArrowheads="1"/>
          </p:cNvSpPr>
          <p:nvPr>
            <p:ph type="body" sz="half" idx="3"/>
          </p:nvPr>
        </p:nvSpPr>
        <p:spPr>
          <a:xfrm>
            <a:off x="4802188" y="1219200"/>
            <a:ext cx="4037012" cy="4778375"/>
          </a:xfrm>
        </p:spPr>
        <p:txBody>
          <a:bodyPr/>
          <a:lstStyle/>
          <a:p>
            <a:r>
              <a:rPr lang="en-US" sz="1800" b="1" dirty="0">
                <a:latin typeface="Cambria"/>
                <a:cs typeface="Cambria"/>
              </a:rPr>
              <a:t>A superb work and collaboration environment for computer and computational sciences</a:t>
            </a:r>
            <a:endParaRPr lang="en-US" sz="1800" dirty="0">
              <a:latin typeface="Cambria"/>
              <a:cs typeface="Cambria"/>
            </a:endParaRPr>
          </a:p>
          <a:p>
            <a:pPr marL="574675" lvl="1" indent="-177800"/>
            <a:r>
              <a:rPr lang="en-US" sz="1800" dirty="0">
                <a:latin typeface="Cambria"/>
                <a:cs typeface="Cambria"/>
              </a:rPr>
              <a:t>3rd party design/build project</a:t>
            </a:r>
          </a:p>
          <a:p>
            <a:pPr marL="574675" lvl="1" indent="-177800"/>
            <a:r>
              <a:rPr lang="en-US" sz="1800" dirty="0">
                <a:latin typeface="Cambria"/>
                <a:cs typeface="Cambria"/>
              </a:rPr>
              <a:t>2009 beneficial occupancy</a:t>
            </a:r>
          </a:p>
          <a:p>
            <a:pPr marL="574675" lvl="1" indent="-177800"/>
            <a:r>
              <a:rPr lang="en-US" sz="1800" dirty="0">
                <a:latin typeface="Cambria"/>
                <a:cs typeface="Cambria"/>
              </a:rPr>
              <a:t>200,000 </a:t>
            </a:r>
            <a:r>
              <a:rPr lang="en-US" sz="1800" dirty="0" err="1">
                <a:latin typeface="Cambria"/>
                <a:cs typeface="Cambria"/>
              </a:rPr>
              <a:t>sq.ft</a:t>
            </a:r>
            <a:r>
              <a:rPr lang="en-US" sz="1800" dirty="0">
                <a:latin typeface="Cambria"/>
                <a:cs typeface="Cambria"/>
              </a:rPr>
              <a:t>.,  600+ staff </a:t>
            </a:r>
          </a:p>
          <a:p>
            <a:pPr marL="574675" lvl="1" indent="-177800"/>
            <a:r>
              <a:rPr lang="en-US" sz="1800" dirty="0">
                <a:latin typeface="Cambria"/>
                <a:cs typeface="Cambria"/>
              </a:rPr>
              <a:t>Open conference center</a:t>
            </a:r>
          </a:p>
          <a:p>
            <a:pPr marL="574675" lvl="1" indent="-177800"/>
            <a:r>
              <a:rPr lang="en-US" sz="1800" dirty="0">
                <a:latin typeface="Cambria"/>
                <a:cs typeface="Cambria"/>
              </a:rPr>
              <a:t>Research Labs</a:t>
            </a:r>
          </a:p>
          <a:p>
            <a:pPr marL="574675" lvl="1" indent="-177800"/>
            <a:r>
              <a:rPr lang="en-US" sz="1800" dirty="0">
                <a:latin typeface="Cambria"/>
                <a:cs typeface="Cambria"/>
              </a:rPr>
              <a:t>Argonne’s library</a:t>
            </a:r>
          </a:p>
          <a:p>
            <a:r>
              <a:rPr lang="en-US" sz="1800" b="1" dirty="0">
                <a:latin typeface="Cambria"/>
                <a:cs typeface="Cambria"/>
              </a:rPr>
              <a:t>Supercomputer Support Facility</a:t>
            </a:r>
            <a:endParaRPr lang="en-US" sz="1800" dirty="0">
              <a:latin typeface="Cambria"/>
              <a:cs typeface="Cambria"/>
            </a:endParaRPr>
          </a:p>
          <a:p>
            <a:pPr marL="574675" lvl="1" indent="-177800"/>
            <a:r>
              <a:rPr lang="en-US" sz="1800" dirty="0">
                <a:latin typeface="Cambria"/>
                <a:cs typeface="Cambria"/>
              </a:rPr>
              <a:t>Designed to support leadership systems (shape, power, weight, cooling, access, upgrades, etc.)</a:t>
            </a:r>
          </a:p>
          <a:p>
            <a:pPr marL="574675" lvl="1" indent="-177800"/>
            <a:r>
              <a:rPr lang="en-US" sz="1800" dirty="0">
                <a:latin typeface="Cambria"/>
                <a:cs typeface="Cambria"/>
              </a:rPr>
              <a:t>20,000 </a:t>
            </a:r>
            <a:r>
              <a:rPr lang="en-US" sz="1800" dirty="0" err="1">
                <a:latin typeface="Cambria"/>
                <a:cs typeface="Cambria"/>
              </a:rPr>
              <a:t>sq.ft</a:t>
            </a:r>
            <a:r>
              <a:rPr lang="en-US" sz="1800" dirty="0">
                <a:latin typeface="Cambria"/>
                <a:cs typeface="Cambria"/>
              </a:rPr>
              <a:t>. initial space</a:t>
            </a:r>
          </a:p>
          <a:p>
            <a:pPr marL="574675" lvl="1" indent="-177800"/>
            <a:r>
              <a:rPr lang="en-US" sz="1800" dirty="0">
                <a:latin typeface="Cambria"/>
                <a:cs typeface="Cambria"/>
              </a:rPr>
              <a:t>Expandable to 40,000+ </a:t>
            </a:r>
            <a:r>
              <a:rPr lang="en-US" sz="1800" dirty="0" err="1">
                <a:latin typeface="Cambria"/>
                <a:cs typeface="Cambria"/>
              </a:rPr>
              <a:t>sq.ft</a:t>
            </a:r>
            <a:r>
              <a:rPr lang="en-US" sz="1800" dirty="0">
                <a:latin typeface="Cambria"/>
                <a:cs typeface="Cambria"/>
              </a:rPr>
              <a:t>.</a:t>
            </a:r>
          </a:p>
        </p:txBody>
      </p:sp>
      <p:pic>
        <p:nvPicPr>
          <p:cNvPr id="103428" name="Picture 4" descr="DSC00360"/>
          <p:cNvPicPr>
            <a:picLocks noGrp="1" noChangeAspect="1" noChangeArrowheads="1"/>
          </p:cNvPicPr>
          <p:nvPr>
            <p:ph sz="quarter" idx="1"/>
          </p:nvPr>
        </p:nvPicPr>
        <p:blipFill>
          <a:blip r:embed="rId3"/>
          <a:srcRect/>
          <a:stretch>
            <a:fillRect/>
          </a:stretch>
        </p:blipFill>
        <p:spPr>
          <a:xfrm>
            <a:off x="457200" y="1143000"/>
            <a:ext cx="4189413" cy="2292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429" name="Picture 5" descr="DSC00359"/>
          <p:cNvPicPr>
            <a:picLocks noGrp="1" noChangeAspect="1" noChangeArrowheads="1"/>
          </p:cNvPicPr>
          <p:nvPr>
            <p:ph sz="quarter" idx="2"/>
          </p:nvPr>
        </p:nvPicPr>
        <p:blipFill>
          <a:blip r:embed="rId4"/>
          <a:srcRect/>
          <a:stretch>
            <a:fillRect/>
          </a:stretch>
        </p:blipFill>
        <p:spPr>
          <a:xfrm>
            <a:off x="457200" y="3789363"/>
            <a:ext cx="4191000" cy="2230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3430" name="Text Box 6"/>
          <p:cNvSpPr txBox="1">
            <a:spLocks noChangeArrowheads="1"/>
          </p:cNvSpPr>
          <p:nvPr/>
        </p:nvSpPr>
        <p:spPr bwMode="auto">
          <a:xfrm>
            <a:off x="501650" y="6096000"/>
            <a:ext cx="4070350" cy="274638"/>
          </a:xfrm>
          <a:prstGeom prst="rect">
            <a:avLst/>
          </a:prstGeom>
          <a:noFill/>
          <a:ln w="9525">
            <a:noFill/>
            <a:miter lim="800000"/>
            <a:headEnd/>
            <a:tailEnd/>
          </a:ln>
          <a:effectLst/>
        </p:spPr>
        <p:txBody>
          <a:bodyPr anchor="ctr">
            <a:prstTxWarp prst="textNoShape">
              <a:avLst/>
            </a:prstTxWarp>
            <a:spAutoFit/>
          </a:bodyPr>
          <a:lstStyle/>
          <a:p>
            <a:pPr algn="ctr">
              <a:spcBef>
                <a:spcPct val="50000"/>
              </a:spcBef>
            </a:pPr>
            <a:r>
              <a:rPr kumimoji="1" lang="en-US" sz="1200"/>
              <a:t>TCS Conceptual Design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1963" y="296863"/>
            <a:ext cx="8221662" cy="403225"/>
          </a:xfrm>
        </p:spPr>
        <p:txBody>
          <a:bodyPr>
            <a:normAutofit fontScale="90000"/>
          </a:bodyPr>
          <a:lstStyle/>
          <a:p>
            <a:r>
              <a:rPr lang="en-US" sz="2600" b="1" dirty="0">
                <a:latin typeface="Cambria"/>
                <a:cs typeface="Cambria"/>
              </a:rPr>
              <a:t>Argonne Theory and Computing Sciences Building</a:t>
            </a:r>
            <a:endParaRPr lang="en-US" b="1" dirty="0">
              <a:latin typeface="Cambria"/>
              <a:cs typeface="Cambria"/>
            </a:endParaRPr>
          </a:p>
        </p:txBody>
      </p:sp>
      <p:sp>
        <p:nvSpPr>
          <p:cNvPr id="16387" name="Rectangle 3"/>
          <p:cNvSpPr>
            <a:spLocks noGrp="1" noChangeArrowheads="1"/>
          </p:cNvSpPr>
          <p:nvPr>
            <p:ph type="body" sz="half" idx="2"/>
          </p:nvPr>
        </p:nvSpPr>
        <p:spPr>
          <a:xfrm>
            <a:off x="458788" y="2119313"/>
            <a:ext cx="8224837" cy="393700"/>
          </a:xfrm>
        </p:spPr>
        <p:txBody>
          <a:bodyPr/>
          <a:lstStyle/>
          <a:p>
            <a:endParaRPr lang="en-US" sz="1800"/>
          </a:p>
        </p:txBody>
      </p:sp>
      <p:pic>
        <p:nvPicPr>
          <p:cNvPr id="16388" name="Picture 4" descr="DSC00361"/>
          <p:cNvPicPr>
            <a:picLocks noGrp="1" noChangeAspect="1" noChangeArrowheads="1"/>
          </p:cNvPicPr>
          <p:nvPr>
            <p:ph sz="half" idx="1"/>
          </p:nvPr>
        </p:nvPicPr>
        <p:blipFill>
          <a:blip r:embed="rId3"/>
          <a:srcRect/>
          <a:stretch>
            <a:fillRect/>
          </a:stretch>
        </p:blipFill>
        <p:spPr>
          <a:xfrm>
            <a:off x="304800" y="914400"/>
            <a:ext cx="8458200" cy="4651375"/>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
        <p:nvSpPr>
          <p:cNvPr id="16389" name="Text Box 5"/>
          <p:cNvSpPr txBox="1">
            <a:spLocks noChangeArrowheads="1"/>
          </p:cNvSpPr>
          <p:nvPr/>
        </p:nvSpPr>
        <p:spPr bwMode="auto">
          <a:xfrm>
            <a:off x="457200" y="5791200"/>
            <a:ext cx="7850188" cy="396875"/>
          </a:xfrm>
          <a:prstGeom prst="rect">
            <a:avLst/>
          </a:prstGeom>
          <a:noFill/>
          <a:ln w="9525">
            <a:noFill/>
            <a:miter lim="800000"/>
            <a:headEnd/>
            <a:tailEnd/>
          </a:ln>
          <a:effectLst/>
        </p:spPr>
        <p:txBody>
          <a:bodyPr wrap="none" anchor="ctr">
            <a:prstTxWarp prst="textNoShape">
              <a:avLst/>
            </a:prstTxWarp>
            <a:spAutoFit/>
          </a:bodyPr>
          <a:lstStyle/>
          <a:p>
            <a:pPr algn="ctr">
              <a:spcBef>
                <a:spcPct val="50000"/>
              </a:spcBef>
            </a:pPr>
            <a:r>
              <a:rPr kumimoji="1" lang="en-US" sz="2000"/>
              <a:t>A 200,000 sq ft creative space to do science, Coming Summer 2009</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Cambria"/>
                <a:cs typeface="Cambria"/>
              </a:rPr>
              <a:t>Supercomputing</a:t>
            </a:r>
            <a:r>
              <a:rPr lang="en-US" baseline="0" dirty="0" smtClean="0">
                <a:latin typeface="Cambria"/>
                <a:cs typeface="Cambria"/>
              </a:rPr>
              <a:t> &amp; Cloud Computing</a:t>
            </a:r>
            <a:endParaRPr lang="en-US" dirty="0">
              <a:latin typeface="Cambria"/>
              <a:cs typeface="Cambria"/>
            </a:endParaRPr>
          </a:p>
        </p:txBody>
      </p:sp>
      <p:sp>
        <p:nvSpPr>
          <p:cNvPr id="3" name="Content Placeholder 2"/>
          <p:cNvSpPr>
            <a:spLocks noGrp="1"/>
          </p:cNvSpPr>
          <p:nvPr>
            <p:ph idx="1"/>
          </p:nvPr>
        </p:nvSpPr>
        <p:spPr/>
        <p:txBody>
          <a:bodyPr>
            <a:normAutofit lnSpcReduction="10000"/>
          </a:bodyPr>
          <a:lstStyle/>
          <a:p>
            <a:r>
              <a:rPr lang="en-US" dirty="0" smtClean="0">
                <a:latin typeface="Cambria"/>
                <a:cs typeface="Cambria"/>
              </a:rPr>
              <a:t>Two macro architectures dominate large-scale (intentional) computing infrastructures (</a:t>
            </a:r>
            <a:r>
              <a:rPr lang="en-US" dirty="0" err="1" smtClean="0">
                <a:latin typeface="Cambria"/>
                <a:cs typeface="Cambria"/>
              </a:rPr>
              <a:t>vs</a:t>
            </a:r>
            <a:r>
              <a:rPr lang="en-US" dirty="0" smtClean="0">
                <a:latin typeface="Cambria"/>
                <a:cs typeface="Cambria"/>
              </a:rPr>
              <a:t> embedded &amp; ad hoc)</a:t>
            </a:r>
          </a:p>
          <a:p>
            <a:r>
              <a:rPr lang="en-US" dirty="0" smtClean="0">
                <a:latin typeface="Cambria"/>
                <a:cs typeface="Cambria"/>
              </a:rPr>
              <a:t>Supercomputing type Structures</a:t>
            </a:r>
          </a:p>
          <a:p>
            <a:pPr lvl="1"/>
            <a:r>
              <a:rPr lang="en-US" dirty="0" smtClean="0">
                <a:latin typeface="Cambria"/>
                <a:cs typeface="Cambria"/>
              </a:rPr>
              <a:t>Large-scale integrated coherent systems</a:t>
            </a:r>
          </a:p>
          <a:p>
            <a:pPr lvl="1"/>
            <a:r>
              <a:rPr lang="en-US" dirty="0" smtClean="0">
                <a:latin typeface="Cambria"/>
                <a:cs typeface="Cambria"/>
              </a:rPr>
              <a:t>Managed for high utilization and efficiency</a:t>
            </a:r>
          </a:p>
          <a:p>
            <a:r>
              <a:rPr lang="en-US" dirty="0" smtClean="0">
                <a:latin typeface="Cambria"/>
                <a:cs typeface="Cambria"/>
              </a:rPr>
              <a:t>Emerging cloud type Structures</a:t>
            </a:r>
          </a:p>
          <a:p>
            <a:pPr lvl="1"/>
            <a:r>
              <a:rPr lang="en-US" dirty="0" smtClean="0">
                <a:latin typeface="Cambria"/>
                <a:cs typeface="Cambria"/>
              </a:rPr>
              <a:t>Large-scale loosely coupled, lightly integrated</a:t>
            </a:r>
          </a:p>
          <a:p>
            <a:pPr lvl="1"/>
            <a:r>
              <a:rPr lang="en-US" dirty="0" smtClean="0">
                <a:latin typeface="Cambria"/>
                <a:cs typeface="Cambria"/>
              </a:rPr>
              <a:t>Managed for availability, throughput, reliability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21215043-D22E-014D-9758-5000D1344481}" type="slidenum">
              <a:rPr lang="en-US"/>
              <a:pPr/>
              <a:t>13</a:t>
            </a:fld>
            <a:endParaRPr lang="en-US"/>
          </a:p>
        </p:txBody>
      </p:sp>
      <p:sp>
        <p:nvSpPr>
          <p:cNvPr id="2130947" name="Rectangle 2"/>
          <p:cNvSpPr>
            <a:spLocks noGrp="1" noChangeArrowheads="1"/>
          </p:cNvSpPr>
          <p:nvPr>
            <p:ph type="title"/>
          </p:nvPr>
        </p:nvSpPr>
        <p:spPr>
          <a:xfrm>
            <a:off x="461963" y="296863"/>
            <a:ext cx="8221662" cy="515526"/>
          </a:xfrm>
        </p:spPr>
        <p:txBody>
          <a:bodyPr tIns="45713">
            <a:normAutofit fontScale="90000"/>
          </a:bodyPr>
          <a:lstStyle/>
          <a:p>
            <a:pPr eaLnBrk="1" hangingPunct="1"/>
            <a:r>
              <a:rPr lang="en-GB" dirty="0" smtClean="0"/>
              <a:t>Top 500 Trends</a:t>
            </a:r>
            <a:endParaRPr lang="en-GB" dirty="0"/>
          </a:p>
        </p:txBody>
      </p:sp>
      <p:pic>
        <p:nvPicPr>
          <p:cNvPr id="2130960" name="Picture 16"/>
          <p:cNvPicPr>
            <a:picLocks noChangeAspect="1" noChangeArrowheads="1"/>
          </p:cNvPicPr>
          <p:nvPr/>
        </p:nvPicPr>
        <p:blipFill>
          <a:blip r:embed="rId3"/>
          <a:srcRect/>
          <a:stretch>
            <a:fillRect/>
          </a:stretch>
        </p:blipFill>
        <p:spPr bwMode="auto">
          <a:xfrm>
            <a:off x="304800" y="1143000"/>
            <a:ext cx="8458200" cy="52863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SiCortex</a:t>
            </a:r>
            <a:r>
              <a:rPr lang="en-US" dirty="0" smtClean="0"/>
              <a:t> Node Board</a:t>
            </a:r>
            <a:endParaRPr lang="en-US" dirty="0"/>
          </a:p>
        </p:txBody>
      </p:sp>
      <p:pic>
        <p:nvPicPr>
          <p:cNvPr id="5" name="Picture 4" descr="sc5832-board.jpg"/>
          <p:cNvPicPr>
            <a:picLocks noChangeAspect="1"/>
          </p:cNvPicPr>
          <p:nvPr/>
        </p:nvPicPr>
        <p:blipFill>
          <a:blip r:embed="rId2"/>
          <a:stretch>
            <a:fillRect/>
          </a:stretch>
        </p:blipFill>
        <p:spPr>
          <a:xfrm>
            <a:off x="0" y="1417638"/>
            <a:ext cx="9122297" cy="544036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SiCortex</a:t>
            </a:r>
            <a:r>
              <a:rPr lang="en-US" dirty="0" smtClean="0"/>
              <a:t> Node Board</a:t>
            </a:r>
            <a:endParaRPr lang="en-US" dirty="0"/>
          </a:p>
        </p:txBody>
      </p:sp>
      <p:pic>
        <p:nvPicPr>
          <p:cNvPr id="5" name="Picture 4" descr="sc5832-board.jpg"/>
          <p:cNvPicPr>
            <a:picLocks noChangeAspect="1"/>
          </p:cNvPicPr>
          <p:nvPr/>
        </p:nvPicPr>
        <p:blipFill>
          <a:blip r:embed="rId2"/>
          <a:stretch>
            <a:fillRect/>
          </a:stretch>
        </p:blipFill>
        <p:spPr>
          <a:xfrm>
            <a:off x="0" y="1417638"/>
            <a:ext cx="9122297" cy="5440362"/>
          </a:xfrm>
          <a:prstGeom prst="rect">
            <a:avLst/>
          </a:prstGeom>
        </p:spPr>
      </p:pic>
      <p:sp>
        <p:nvSpPr>
          <p:cNvPr id="6" name="TextBox 5"/>
          <p:cNvSpPr txBox="1"/>
          <p:nvPr/>
        </p:nvSpPr>
        <p:spPr>
          <a:xfrm>
            <a:off x="1600200" y="2209800"/>
            <a:ext cx="6022652" cy="5078314"/>
          </a:xfrm>
          <a:prstGeom prst="rect">
            <a:avLst/>
          </a:prstGeom>
          <a:noFill/>
        </p:spPr>
        <p:txBody>
          <a:bodyPr wrap="none" rtlCol="0">
            <a:spAutoFit/>
          </a:bodyPr>
          <a:lstStyle/>
          <a:p>
            <a:r>
              <a:rPr lang="en-US" sz="3600" b="1" dirty="0" smtClean="0">
                <a:solidFill>
                  <a:srgbClr val="FFFF00"/>
                </a:solidFill>
              </a:rPr>
              <a:t>Low Power   </a:t>
            </a:r>
            <a:r>
              <a:rPr lang="en-US" sz="3600" b="1" dirty="0" err="1" smtClean="0">
                <a:solidFill>
                  <a:srgbClr val="FFFF00"/>
                </a:solidFill>
                <a:latin typeface="Wingdings"/>
                <a:ea typeface="Wingdings"/>
                <a:cs typeface="Wingdings"/>
              </a:rPr>
              <a:t></a:t>
            </a:r>
            <a:r>
              <a:rPr lang="en-US" sz="3600" b="1" dirty="0" smtClean="0">
                <a:solidFill>
                  <a:srgbClr val="FFFF00"/>
                </a:solidFill>
                <a:latin typeface="Wingdings"/>
                <a:ea typeface="Wingdings"/>
                <a:cs typeface="Wingdings"/>
              </a:rPr>
              <a:t> </a:t>
            </a:r>
            <a:r>
              <a:rPr lang="en-US" sz="3600" b="1" dirty="0" smtClean="0">
                <a:solidFill>
                  <a:srgbClr val="FFFF00"/>
                </a:solidFill>
              </a:rPr>
              <a:t>600 mw core</a:t>
            </a:r>
          </a:p>
          <a:p>
            <a:endParaRPr lang="en-US" sz="3600" b="1" dirty="0" smtClean="0">
              <a:solidFill>
                <a:srgbClr val="FFFF00"/>
              </a:solidFill>
            </a:endParaRPr>
          </a:p>
          <a:p>
            <a:r>
              <a:rPr lang="en-US" sz="3600" b="1" dirty="0" smtClean="0">
                <a:solidFill>
                  <a:srgbClr val="FFFF00"/>
                </a:solidFill>
              </a:rPr>
              <a:t>72 cores in </a:t>
            </a:r>
            <a:r>
              <a:rPr lang="en-US" sz="3600" b="1" dirty="0" err="1" smtClean="0">
                <a:solidFill>
                  <a:srgbClr val="FFFF00"/>
                </a:solidFill>
              </a:rPr>
              <a:t>Deskside</a:t>
            </a:r>
            <a:r>
              <a:rPr lang="en-US" sz="3600" b="1" dirty="0" smtClean="0">
                <a:solidFill>
                  <a:srgbClr val="FFFF00"/>
                </a:solidFill>
              </a:rPr>
              <a:t> for $15K</a:t>
            </a:r>
          </a:p>
          <a:p>
            <a:endParaRPr lang="en-US" sz="3600" b="1" dirty="0" smtClean="0">
              <a:solidFill>
                <a:srgbClr val="FFFF00"/>
              </a:solidFill>
            </a:endParaRPr>
          </a:p>
          <a:p>
            <a:r>
              <a:rPr lang="en-US" sz="3600" b="1" dirty="0" smtClean="0">
                <a:solidFill>
                  <a:srgbClr val="FFFF00"/>
                </a:solidFill>
              </a:rPr>
              <a:t>All open source</a:t>
            </a:r>
          </a:p>
          <a:p>
            <a:endParaRPr lang="en-US" sz="3600" b="1" dirty="0" smtClean="0">
              <a:solidFill>
                <a:srgbClr val="FFFF00"/>
              </a:solidFill>
            </a:endParaRPr>
          </a:p>
          <a:p>
            <a:r>
              <a:rPr lang="en-US" sz="3600" b="1" dirty="0" smtClean="0">
                <a:solidFill>
                  <a:srgbClr val="FFFF00"/>
                </a:solidFill>
              </a:rPr>
              <a:t>Linux Everywhere</a:t>
            </a:r>
          </a:p>
          <a:p>
            <a:endParaRPr lang="en-US" sz="3600" b="1" dirty="0" smtClean="0">
              <a:solidFill>
                <a:srgbClr val="FF0000"/>
              </a:solidFill>
            </a:endParaRPr>
          </a:p>
          <a:p>
            <a:endParaRPr lang="en-US" sz="3600" b="1" dirty="0" smtClean="0">
              <a:solidFill>
                <a:srgbClr val="FF0000"/>
              </a:solidFill>
            </a:endParaRPr>
          </a:p>
          <a:p>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NVIDIA Challenge and Opportunity </a:t>
            </a:r>
            <a:endParaRPr lang="en-US" dirty="0"/>
          </a:p>
        </p:txBody>
      </p:sp>
      <p:pic>
        <p:nvPicPr>
          <p:cNvPr id="3" name="Picture 2" descr="tesla_product_line.jpg"/>
          <p:cNvPicPr>
            <a:picLocks noChangeAspect="1"/>
          </p:cNvPicPr>
          <p:nvPr/>
        </p:nvPicPr>
        <p:blipFill>
          <a:blip r:embed="rId2"/>
          <a:stretch>
            <a:fillRect/>
          </a:stretch>
        </p:blipFill>
        <p:spPr>
          <a:xfrm>
            <a:off x="0" y="1417638"/>
            <a:ext cx="9144000" cy="544036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NVIDIA Challenge and Opportunity </a:t>
            </a:r>
            <a:endParaRPr lang="en-US" dirty="0"/>
          </a:p>
        </p:txBody>
      </p:sp>
      <p:pic>
        <p:nvPicPr>
          <p:cNvPr id="3" name="Picture 2" descr="tesla_product_line.jpg"/>
          <p:cNvPicPr>
            <a:picLocks noChangeAspect="1"/>
          </p:cNvPicPr>
          <p:nvPr/>
        </p:nvPicPr>
        <p:blipFill>
          <a:blip r:embed="rId2"/>
          <a:stretch>
            <a:fillRect/>
          </a:stretch>
        </p:blipFill>
        <p:spPr>
          <a:xfrm>
            <a:off x="0" y="1417638"/>
            <a:ext cx="9144000" cy="5440362"/>
          </a:xfrm>
          <a:prstGeom prst="rect">
            <a:avLst/>
          </a:prstGeom>
        </p:spPr>
      </p:pic>
      <p:sp>
        <p:nvSpPr>
          <p:cNvPr id="4" name="TextBox 3"/>
          <p:cNvSpPr txBox="1"/>
          <p:nvPr/>
        </p:nvSpPr>
        <p:spPr>
          <a:xfrm>
            <a:off x="1447800" y="1981200"/>
            <a:ext cx="6914423" cy="4524316"/>
          </a:xfrm>
          <a:prstGeom prst="rect">
            <a:avLst/>
          </a:prstGeom>
          <a:noFill/>
        </p:spPr>
        <p:txBody>
          <a:bodyPr wrap="none" rtlCol="0">
            <a:spAutoFit/>
          </a:bodyPr>
          <a:lstStyle/>
          <a:p>
            <a:r>
              <a:rPr lang="en-US" sz="3600" b="1" dirty="0" smtClean="0">
                <a:solidFill>
                  <a:srgbClr val="FF0000"/>
                </a:solidFill>
              </a:rPr>
              <a:t>Potentially Easy Access to Teraflops </a:t>
            </a:r>
          </a:p>
          <a:p>
            <a:endParaRPr lang="en-US" sz="3600" b="1" dirty="0" smtClean="0">
              <a:solidFill>
                <a:srgbClr val="FF0000"/>
              </a:solidFill>
            </a:endParaRPr>
          </a:p>
          <a:p>
            <a:r>
              <a:rPr lang="en-US" sz="3600" b="1" dirty="0" smtClean="0">
                <a:solidFill>
                  <a:srgbClr val="FF0000"/>
                </a:solidFill>
              </a:rPr>
              <a:t>Simple Programming Model</a:t>
            </a:r>
          </a:p>
          <a:p>
            <a:endParaRPr lang="en-US" sz="3600" b="1" dirty="0" smtClean="0">
              <a:solidFill>
                <a:srgbClr val="FF0000"/>
              </a:solidFill>
            </a:endParaRPr>
          </a:p>
          <a:p>
            <a:r>
              <a:rPr lang="en-US" sz="3600" b="1" dirty="0" smtClean="0">
                <a:solidFill>
                  <a:srgbClr val="FF0000"/>
                </a:solidFill>
              </a:rPr>
              <a:t>Requires Large Thread Counts</a:t>
            </a:r>
          </a:p>
          <a:p>
            <a:endParaRPr lang="en-US" sz="3600" b="1" dirty="0" smtClean="0">
              <a:solidFill>
                <a:srgbClr val="FF0000"/>
              </a:solidFill>
            </a:endParaRPr>
          </a:p>
          <a:p>
            <a:r>
              <a:rPr lang="en-US" sz="3600" b="1" dirty="0" smtClean="0">
                <a:solidFill>
                  <a:srgbClr val="FF0000"/>
                </a:solidFill>
              </a:rPr>
              <a:t>Proprietary Software Environment</a:t>
            </a:r>
          </a:p>
          <a:p>
            <a:endParaRPr lang="en-US" sz="3600" b="1" dirty="0" smtClean="0">
              <a:solidFill>
                <a:srgbClr val="FF0000"/>
              </a:solidFill>
            </a:endParaRPr>
          </a:p>
          <a:p>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274638"/>
            <a:ext cx="8229600" cy="720936"/>
          </a:xfrm>
        </p:spPr>
        <p:txBody>
          <a:bodyPr>
            <a:normAutofit fontScale="90000"/>
          </a:bodyPr>
          <a:lstStyle/>
          <a:p>
            <a:r>
              <a:rPr lang="en-US" dirty="0" smtClean="0"/>
              <a:t> Blue Gene L Node Cards</a:t>
            </a:r>
            <a:endParaRPr lang="en-US" dirty="0"/>
          </a:p>
        </p:txBody>
      </p:sp>
      <p:pic>
        <p:nvPicPr>
          <p:cNvPr id="205827" name="Picture 3"/>
          <p:cNvPicPr>
            <a:picLocks noGrp="1" noChangeAspect="1" noChangeArrowheads="1"/>
          </p:cNvPicPr>
          <p:nvPr>
            <p:ph idx="4294967295"/>
          </p:nvPr>
        </p:nvPicPr>
        <p:blipFill>
          <a:blip r:embed="rId3"/>
          <a:srcRect/>
          <a:stretch>
            <a:fillRect/>
          </a:stretch>
        </p:blipFill>
        <p:spPr>
          <a:xfrm>
            <a:off x="0" y="995574"/>
            <a:ext cx="9144000" cy="5933863"/>
          </a:xfr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274638"/>
            <a:ext cx="8229600" cy="720936"/>
          </a:xfrm>
        </p:spPr>
        <p:txBody>
          <a:bodyPr>
            <a:normAutofit fontScale="90000"/>
          </a:bodyPr>
          <a:lstStyle/>
          <a:p>
            <a:r>
              <a:rPr lang="en-US" dirty="0" smtClean="0"/>
              <a:t> Blue Gene Node Cards</a:t>
            </a:r>
            <a:endParaRPr lang="en-US" dirty="0"/>
          </a:p>
        </p:txBody>
      </p:sp>
      <p:pic>
        <p:nvPicPr>
          <p:cNvPr id="205827" name="Picture 3"/>
          <p:cNvPicPr>
            <a:picLocks noGrp="1" noChangeAspect="1" noChangeArrowheads="1"/>
          </p:cNvPicPr>
          <p:nvPr>
            <p:ph idx="4294967295"/>
          </p:nvPr>
        </p:nvPicPr>
        <p:blipFill>
          <a:blip r:embed="rId3"/>
          <a:srcRect/>
          <a:stretch>
            <a:fillRect/>
          </a:stretch>
        </p:blipFill>
        <p:spPr>
          <a:xfrm>
            <a:off x="0" y="995574"/>
            <a:ext cx="9144000" cy="5933863"/>
          </a:xfrm>
        </p:spPr>
      </p:pic>
      <p:sp>
        <p:nvSpPr>
          <p:cNvPr id="4" name="TextBox 3"/>
          <p:cNvSpPr txBox="1"/>
          <p:nvPr/>
        </p:nvSpPr>
        <p:spPr>
          <a:xfrm>
            <a:off x="1447800" y="1905000"/>
            <a:ext cx="7042914" cy="4524316"/>
          </a:xfrm>
          <a:prstGeom prst="rect">
            <a:avLst/>
          </a:prstGeom>
          <a:noFill/>
        </p:spPr>
        <p:txBody>
          <a:bodyPr wrap="none" rtlCol="0">
            <a:spAutoFit/>
          </a:bodyPr>
          <a:lstStyle/>
          <a:p>
            <a:r>
              <a:rPr lang="en-US" sz="3600" b="1" dirty="0" smtClean="0">
                <a:solidFill>
                  <a:srgbClr val="FF0000"/>
                </a:solidFill>
              </a:rPr>
              <a:t>Fine Grain and Low Power</a:t>
            </a:r>
          </a:p>
          <a:p>
            <a:endParaRPr lang="en-US" sz="3600" b="1" dirty="0" smtClean="0">
              <a:noFill/>
            </a:endParaRPr>
          </a:p>
          <a:p>
            <a:r>
              <a:rPr lang="en-US" sz="3600" b="1" dirty="0" smtClean="0">
                <a:solidFill>
                  <a:srgbClr val="FF0000"/>
                </a:solidFill>
              </a:rPr>
              <a:t>Existing Programming Model</a:t>
            </a:r>
          </a:p>
          <a:p>
            <a:endParaRPr lang="en-US" sz="3600" b="1" dirty="0" smtClean="0">
              <a:solidFill>
                <a:srgbClr val="FF0000"/>
              </a:solidFill>
            </a:endParaRPr>
          </a:p>
          <a:p>
            <a:r>
              <a:rPr lang="en-US" sz="3600" b="1" dirty="0" smtClean="0">
                <a:solidFill>
                  <a:srgbClr val="FF0000"/>
                </a:solidFill>
              </a:rPr>
              <a:t>Extremely Scalable</a:t>
            </a:r>
          </a:p>
          <a:p>
            <a:endParaRPr lang="en-US" sz="3600" b="1" dirty="0" smtClean="0">
              <a:solidFill>
                <a:srgbClr val="FF0000"/>
              </a:solidFill>
            </a:endParaRPr>
          </a:p>
          <a:p>
            <a:r>
              <a:rPr lang="en-US" sz="3600" b="1" dirty="0" smtClean="0">
                <a:solidFill>
                  <a:srgbClr val="FF0000"/>
                </a:solidFill>
              </a:rPr>
              <a:t>Mostly Open Software Environment</a:t>
            </a:r>
          </a:p>
          <a:p>
            <a:endParaRPr lang="en-US" sz="3600" b="1" dirty="0" smtClean="0">
              <a:solidFill>
                <a:srgbClr val="FF0000"/>
              </a:solidFill>
            </a:endParaRPr>
          </a:p>
          <a:p>
            <a:endParaRPr lang="en-US" sz="3600" b="1" dirty="0">
              <a:solidFill>
                <a:srgbClr val="FF0000"/>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idx="1"/>
          </p:nvPr>
        </p:nvSpPr>
        <p:spPr/>
        <p:txBody>
          <a:bodyPr>
            <a:normAutofit fontScale="77500" lnSpcReduction="20000"/>
          </a:bodyPr>
          <a:lstStyle/>
          <a:p>
            <a:r>
              <a:rPr lang="en-US" dirty="0" smtClean="0"/>
              <a:t>What we are doing at ANL </a:t>
            </a:r>
          </a:p>
          <a:p>
            <a:pPr lvl="1"/>
            <a:r>
              <a:rPr lang="en-US" dirty="0" smtClean="0"/>
              <a:t>BG/P and DOE’s Incite Program for allocating resources</a:t>
            </a:r>
          </a:p>
          <a:p>
            <a:r>
              <a:rPr lang="en-US" dirty="0" smtClean="0"/>
              <a:t>Potential paths to Exascale Systems</a:t>
            </a:r>
          </a:p>
          <a:p>
            <a:pPr lvl="1"/>
            <a:r>
              <a:rPr lang="en-US" dirty="0" smtClean="0"/>
              <a:t>How feasible are Exascale Systems?</a:t>
            </a:r>
          </a:p>
          <a:p>
            <a:pPr lvl="1"/>
            <a:r>
              <a:rPr lang="en-US" dirty="0" smtClean="0"/>
              <a:t>What will they look like?</a:t>
            </a:r>
          </a:p>
          <a:p>
            <a:r>
              <a:rPr lang="en-US" dirty="0" smtClean="0"/>
              <a:t>Issues with heirloom and legacy </a:t>
            </a:r>
            <a:r>
              <a:rPr lang="en-US" dirty="0" smtClean="0"/>
              <a:t>codes</a:t>
            </a:r>
          </a:p>
          <a:p>
            <a:pPr lvl="1"/>
            <a:r>
              <a:rPr lang="en-US" dirty="0" smtClean="0"/>
              <a:t>How large is the body of code that is important?</a:t>
            </a:r>
          </a:p>
          <a:p>
            <a:pPr lvl="1"/>
            <a:r>
              <a:rPr lang="en-US" dirty="0" smtClean="0"/>
              <a:t>What are strategies for addressing migration? </a:t>
            </a:r>
          </a:p>
          <a:p>
            <a:r>
              <a:rPr lang="en-US" dirty="0" smtClean="0"/>
              <a:t>Driving the development of next generation systems with E3 applications</a:t>
            </a:r>
          </a:p>
          <a:p>
            <a:pPr lvl="1"/>
            <a:r>
              <a:rPr lang="en-US" dirty="0" smtClean="0"/>
              <a:t>We will need to sustain large-scale investments to make Exascale systems possible, how do we build the case?</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to </a:t>
            </a:r>
            <a:r>
              <a:rPr lang="en-US" dirty="0" err="1" smtClean="0"/>
              <a:t>Exascale</a:t>
            </a:r>
            <a:endParaRPr lang="en-US" dirty="0"/>
          </a:p>
        </p:txBody>
      </p:sp>
      <p:pic>
        <p:nvPicPr>
          <p:cNvPr id="3" name="Picture 2"/>
          <p:cNvPicPr>
            <a:picLocks noChangeAspect="1"/>
          </p:cNvPicPr>
          <p:nvPr/>
        </p:nvPicPr>
        <p:blipFill>
          <a:blip r:embed="rId2"/>
          <a:stretch>
            <a:fillRect/>
          </a:stretch>
        </p:blipFill>
        <p:spPr>
          <a:xfrm>
            <a:off x="279400" y="1417639"/>
            <a:ext cx="8407400" cy="510288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normAutofit/>
          </a:bodyPr>
          <a:lstStyle/>
          <a:p>
            <a:r>
              <a:rPr lang="en-US" dirty="0" smtClean="0"/>
              <a:t>A Three Step Path to </a:t>
            </a:r>
            <a:r>
              <a:rPr lang="en-US" dirty="0" err="1" smtClean="0"/>
              <a:t>Exascale</a:t>
            </a:r>
            <a:endParaRPr lang="en-US" dirty="0"/>
          </a:p>
        </p:txBody>
      </p:sp>
      <p:graphicFrame>
        <p:nvGraphicFramePr>
          <p:cNvPr id="89091" name="Object 3"/>
          <p:cNvGraphicFramePr>
            <a:graphicFrameLocks noChangeAspect="1"/>
          </p:cNvGraphicFramePr>
          <p:nvPr/>
        </p:nvGraphicFramePr>
        <p:xfrm>
          <a:off x="152400" y="1447800"/>
          <a:ext cx="8764588" cy="4876800"/>
        </p:xfrm>
        <a:graphic>
          <a:graphicData uri="http://schemas.openxmlformats.org/presentationml/2006/ole">
            <p:oleObj spid="_x0000_s109570" name="Worksheet" r:id="rId4" imgW="7581900" imgH="3441700" progId="Excel.Sheet.8">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685800" y="228600"/>
            <a:ext cx="7772400" cy="685800"/>
          </a:xfrm>
        </p:spPr>
        <p:txBody>
          <a:bodyPr/>
          <a:lstStyle/>
          <a:p>
            <a:r>
              <a:rPr lang="en-US" sz="3200"/>
              <a:t>E3 Advanced Architectures - Findings</a:t>
            </a:r>
            <a:endParaRPr lang="en-US"/>
          </a:p>
        </p:txBody>
      </p:sp>
      <p:sp>
        <p:nvSpPr>
          <p:cNvPr id="535555" name="Rectangle 3"/>
          <p:cNvSpPr>
            <a:spLocks noGrp="1" noChangeArrowheads="1"/>
          </p:cNvSpPr>
          <p:nvPr>
            <p:ph type="body" idx="1"/>
          </p:nvPr>
        </p:nvSpPr>
        <p:spPr>
          <a:xfrm>
            <a:off x="533400" y="1066800"/>
            <a:ext cx="8229600" cy="5410200"/>
          </a:xfrm>
        </p:spPr>
        <p:txBody>
          <a:bodyPr>
            <a:normAutofit lnSpcReduction="10000"/>
          </a:bodyPr>
          <a:lstStyle/>
          <a:p>
            <a:pPr>
              <a:lnSpc>
                <a:spcPct val="90000"/>
              </a:lnSpc>
            </a:pPr>
            <a:r>
              <a:rPr lang="en-US" sz="2400" dirty="0"/>
              <a:t>Exascale systems are likely feasible by 2017</a:t>
            </a:r>
            <a:r>
              <a:rPr lang="en-US" sz="2400" dirty="0">
                <a:sym typeface="Symbol" pitchFamily="-65" charset="2"/>
              </a:rPr>
              <a:t>2 </a:t>
            </a:r>
          </a:p>
          <a:p>
            <a:pPr>
              <a:lnSpc>
                <a:spcPct val="90000"/>
              </a:lnSpc>
            </a:pPr>
            <a:r>
              <a:rPr lang="en-US" sz="2400" dirty="0">
                <a:sym typeface="Symbol" pitchFamily="-65" charset="2"/>
              </a:rPr>
              <a:t>10-100 Million processing elements (mini-cores) with chips as dense as 1,000 cores per socket, clock rates will grow slowly</a:t>
            </a:r>
          </a:p>
          <a:p>
            <a:pPr>
              <a:lnSpc>
                <a:spcPct val="90000"/>
              </a:lnSpc>
            </a:pPr>
            <a:r>
              <a:rPr lang="en-US" sz="2400" dirty="0">
                <a:sym typeface="Symbol" pitchFamily="-65" charset="2"/>
              </a:rPr>
              <a:t>3D</a:t>
            </a:r>
            <a:r>
              <a:rPr lang="en-US" sz="2400" dirty="0" smtClean="0">
                <a:sym typeface="Symbol" pitchFamily="-65" charset="2"/>
              </a:rPr>
              <a:t> chip packaging </a:t>
            </a:r>
            <a:r>
              <a:rPr lang="en-US" sz="2400" dirty="0">
                <a:sym typeface="Symbol" pitchFamily="-65" charset="2"/>
              </a:rPr>
              <a:t>likely</a:t>
            </a:r>
          </a:p>
          <a:p>
            <a:pPr>
              <a:lnSpc>
                <a:spcPct val="90000"/>
              </a:lnSpc>
            </a:pPr>
            <a:r>
              <a:rPr lang="en-US" sz="2400" dirty="0">
                <a:sym typeface="Symbol" pitchFamily="-65" charset="2"/>
              </a:rPr>
              <a:t>Large-scale optics based interconnects</a:t>
            </a:r>
          </a:p>
          <a:p>
            <a:pPr>
              <a:lnSpc>
                <a:spcPct val="90000"/>
              </a:lnSpc>
            </a:pPr>
            <a:r>
              <a:rPr lang="en-US" sz="2400" dirty="0">
                <a:sym typeface="Symbol" pitchFamily="-65" charset="2"/>
              </a:rPr>
              <a:t>10-100 PB of aggregate memory</a:t>
            </a:r>
          </a:p>
          <a:p>
            <a:pPr>
              <a:lnSpc>
                <a:spcPct val="90000"/>
              </a:lnSpc>
            </a:pPr>
            <a:r>
              <a:rPr lang="en-US" sz="2400" dirty="0">
                <a:sym typeface="Symbol" pitchFamily="-65" charset="2"/>
              </a:rPr>
              <a:t>&gt; 10,000’s of I/O channels to 10-100 </a:t>
            </a:r>
            <a:r>
              <a:rPr lang="en-US" sz="2400" dirty="0" err="1">
                <a:sym typeface="Symbol" pitchFamily="-65" charset="2"/>
              </a:rPr>
              <a:t>Exabytes</a:t>
            </a:r>
            <a:r>
              <a:rPr lang="en-US" sz="2400" dirty="0">
                <a:sym typeface="Symbol" pitchFamily="-65" charset="2"/>
              </a:rPr>
              <a:t> of secondary storage, disk bandwidth to storage ratios not optimal for HPC use</a:t>
            </a:r>
          </a:p>
          <a:p>
            <a:pPr>
              <a:lnSpc>
                <a:spcPct val="90000"/>
              </a:lnSpc>
            </a:pPr>
            <a:r>
              <a:rPr lang="en-US" sz="2400" dirty="0">
                <a:sym typeface="Symbol" pitchFamily="-65" charset="2"/>
              </a:rPr>
              <a:t>Hardware and software based fault management</a:t>
            </a:r>
          </a:p>
          <a:p>
            <a:pPr>
              <a:lnSpc>
                <a:spcPct val="90000"/>
              </a:lnSpc>
            </a:pPr>
            <a:r>
              <a:rPr lang="en-US" sz="2400" dirty="0"/>
              <a:t>Simulation and multiple point designs will be required to advance our understanding of the design space</a:t>
            </a:r>
          </a:p>
          <a:p>
            <a:pPr>
              <a:lnSpc>
                <a:spcPct val="90000"/>
              </a:lnSpc>
            </a:pPr>
            <a:r>
              <a:rPr lang="en-US" sz="2400" dirty="0"/>
              <a:t>Achievable performance per watt will likely be the primary </a:t>
            </a:r>
            <a:r>
              <a:rPr lang="en-US" sz="2400" dirty="0" smtClean="0"/>
              <a:t>metric </a:t>
            </a:r>
            <a:r>
              <a:rPr lang="en-US" sz="2400" dirty="0"/>
              <a:t>of progress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685800" y="381000"/>
            <a:ext cx="7772400" cy="533400"/>
          </a:xfrm>
        </p:spPr>
        <p:txBody>
          <a:bodyPr>
            <a:normAutofit fontScale="90000"/>
          </a:bodyPr>
          <a:lstStyle/>
          <a:p>
            <a:r>
              <a:rPr lang="en-US" sz="3200"/>
              <a:t>E3 Advanced Architectures - Challenges</a:t>
            </a:r>
            <a:endParaRPr lang="en-US"/>
          </a:p>
        </p:txBody>
      </p:sp>
      <p:sp>
        <p:nvSpPr>
          <p:cNvPr id="536579" name="Rectangle 3"/>
          <p:cNvSpPr>
            <a:spLocks noGrp="1" noChangeArrowheads="1"/>
          </p:cNvSpPr>
          <p:nvPr>
            <p:ph type="body" idx="1"/>
          </p:nvPr>
        </p:nvSpPr>
        <p:spPr>
          <a:xfrm>
            <a:off x="457200" y="1143000"/>
            <a:ext cx="8077200" cy="5181600"/>
          </a:xfrm>
        </p:spPr>
        <p:txBody>
          <a:bodyPr>
            <a:normAutofit lnSpcReduction="10000"/>
          </a:bodyPr>
          <a:lstStyle/>
          <a:p>
            <a:pPr>
              <a:lnSpc>
                <a:spcPct val="90000"/>
              </a:lnSpc>
            </a:pPr>
            <a:r>
              <a:rPr lang="en-US" sz="2400" dirty="0"/>
              <a:t>Performance per watt -- goal 100 GF/watt of sustained performance </a:t>
            </a:r>
            <a:r>
              <a:rPr lang="en-US" sz="2400" dirty="0" err="1">
                <a:sym typeface="Symbol" pitchFamily="-65" charset="2"/>
              </a:rPr>
              <a:t></a:t>
            </a:r>
            <a:r>
              <a:rPr lang="en-US" sz="2400" dirty="0">
                <a:sym typeface="Symbol" pitchFamily="-65" charset="2"/>
              </a:rPr>
              <a:t> 10 MW Exascale system</a:t>
            </a:r>
          </a:p>
          <a:p>
            <a:pPr lvl="1">
              <a:lnSpc>
                <a:spcPct val="90000"/>
              </a:lnSpc>
            </a:pPr>
            <a:r>
              <a:rPr lang="en-US" sz="2000" dirty="0">
                <a:sym typeface="Symbol" pitchFamily="-65" charset="2"/>
              </a:rPr>
              <a:t>Leakage current dominates power consumption</a:t>
            </a:r>
          </a:p>
          <a:p>
            <a:pPr lvl="1">
              <a:lnSpc>
                <a:spcPct val="90000"/>
              </a:lnSpc>
            </a:pPr>
            <a:r>
              <a:rPr lang="en-US" sz="2000" dirty="0">
                <a:sym typeface="Symbol" pitchFamily="-65" charset="2"/>
              </a:rPr>
              <a:t>Active power switching will help manage standby power</a:t>
            </a:r>
          </a:p>
          <a:p>
            <a:pPr>
              <a:lnSpc>
                <a:spcPct val="90000"/>
              </a:lnSpc>
            </a:pPr>
            <a:r>
              <a:rPr lang="en-US" sz="2400" dirty="0">
                <a:sym typeface="Symbol" pitchFamily="-65" charset="2"/>
              </a:rPr>
              <a:t>Large-scale integration -- need to package 10M-100M cores, memory and </a:t>
            </a:r>
            <a:r>
              <a:rPr lang="en-US" sz="2400" dirty="0" smtClean="0">
                <a:sym typeface="Symbol" pitchFamily="-65" charset="2"/>
              </a:rPr>
              <a:t>interconnect &lt; 10,000 sq ft</a:t>
            </a:r>
          </a:p>
          <a:p>
            <a:pPr lvl="1">
              <a:lnSpc>
                <a:spcPct val="90000"/>
              </a:lnSpc>
            </a:pPr>
            <a:r>
              <a:rPr lang="en-US" sz="2000" dirty="0">
                <a:sym typeface="Symbol" pitchFamily="-65" charset="2"/>
              </a:rPr>
              <a:t>3D packaging likely, goal of small part classes/counts</a:t>
            </a:r>
          </a:p>
          <a:p>
            <a:pPr>
              <a:lnSpc>
                <a:spcPct val="90000"/>
              </a:lnSpc>
            </a:pPr>
            <a:r>
              <a:rPr lang="en-US" sz="2400" dirty="0" err="1">
                <a:sym typeface="Symbol" pitchFamily="-65" charset="2"/>
              </a:rPr>
              <a:t>Heterogenous</a:t>
            </a:r>
            <a:r>
              <a:rPr lang="en-US" sz="2400" dirty="0">
                <a:sym typeface="Symbol" pitchFamily="-65" charset="2"/>
              </a:rPr>
              <a:t> or Homogenous cores?</a:t>
            </a:r>
          </a:p>
          <a:p>
            <a:pPr lvl="1">
              <a:lnSpc>
                <a:spcPct val="90000"/>
              </a:lnSpc>
            </a:pPr>
            <a:r>
              <a:rPr lang="en-US" sz="2000" dirty="0">
                <a:sym typeface="Symbol" pitchFamily="-65" charset="2"/>
              </a:rPr>
              <a:t>Mini cores or leverage from mass market systems</a:t>
            </a:r>
          </a:p>
          <a:p>
            <a:pPr>
              <a:lnSpc>
                <a:spcPct val="90000"/>
              </a:lnSpc>
            </a:pPr>
            <a:r>
              <a:rPr lang="en-US" sz="2400" dirty="0">
                <a:sym typeface="Symbol" pitchFamily="-65" charset="2"/>
              </a:rPr>
              <a:t>Reliability -- needs to increase by 10</a:t>
            </a:r>
            <a:r>
              <a:rPr lang="en-US" sz="2400" baseline="30000" dirty="0">
                <a:sym typeface="Symbol" pitchFamily="-65" charset="2"/>
              </a:rPr>
              <a:t>3</a:t>
            </a:r>
            <a:r>
              <a:rPr lang="en-US" sz="2400" dirty="0">
                <a:sym typeface="Symbol" pitchFamily="-65" charset="2"/>
              </a:rPr>
              <a:t> in faults per PF to achieve MTBF of 1 week</a:t>
            </a:r>
          </a:p>
          <a:p>
            <a:pPr lvl="1">
              <a:lnSpc>
                <a:spcPct val="90000"/>
              </a:lnSpc>
            </a:pPr>
            <a:r>
              <a:rPr lang="en-US" sz="2000" dirty="0">
                <a:sym typeface="Symbol" pitchFamily="-65" charset="2"/>
              </a:rPr>
              <a:t>Integrated HW/SW management of faults</a:t>
            </a:r>
          </a:p>
          <a:p>
            <a:pPr>
              <a:lnSpc>
                <a:spcPct val="90000"/>
              </a:lnSpc>
            </a:pPr>
            <a:r>
              <a:rPr lang="en-US" sz="2400" dirty="0">
                <a:sym typeface="Symbol" pitchFamily="-65" charset="2"/>
              </a:rPr>
              <a:t>Integrated programming models (PGAS?) </a:t>
            </a:r>
          </a:p>
          <a:p>
            <a:pPr lvl="1">
              <a:lnSpc>
                <a:spcPct val="90000"/>
              </a:lnSpc>
            </a:pPr>
            <a:r>
              <a:rPr lang="en-US" sz="2000" dirty="0"/>
              <a:t>Provide a usable programming model for hosting existing and future codes</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Pinch Points</a:t>
            </a:r>
            <a:endParaRPr lang="en-US" dirty="0"/>
          </a:p>
        </p:txBody>
      </p:sp>
      <p:sp>
        <p:nvSpPr>
          <p:cNvPr id="3" name="Content Placeholder 2"/>
          <p:cNvSpPr>
            <a:spLocks noGrp="1"/>
          </p:cNvSpPr>
          <p:nvPr>
            <p:ph idx="1"/>
          </p:nvPr>
        </p:nvSpPr>
        <p:spPr/>
        <p:txBody>
          <a:bodyPr>
            <a:normAutofit fontScale="92500"/>
          </a:bodyPr>
          <a:lstStyle/>
          <a:p>
            <a:r>
              <a:rPr lang="en-US" dirty="0" smtClean="0"/>
              <a:t>Power Consumption </a:t>
            </a:r>
          </a:p>
          <a:p>
            <a:pPr lvl="1"/>
            <a:r>
              <a:rPr lang="en-US" dirty="0" smtClean="0"/>
              <a:t>Proc/</a:t>
            </a:r>
            <a:r>
              <a:rPr lang="en-US" dirty="0" err="1" smtClean="0"/>
              <a:t>mem</a:t>
            </a:r>
            <a:r>
              <a:rPr lang="en-US" dirty="0" smtClean="0"/>
              <a:t>, I/O, optical, memory, delivery </a:t>
            </a:r>
          </a:p>
          <a:p>
            <a:r>
              <a:rPr lang="en-US" dirty="0" smtClean="0"/>
              <a:t>Chip-to-Chip Interface Scaling (pin/wire count)</a:t>
            </a:r>
          </a:p>
          <a:p>
            <a:r>
              <a:rPr lang="en-US" dirty="0" smtClean="0"/>
              <a:t>Package-to-Package Interfaces (optics)</a:t>
            </a:r>
          </a:p>
          <a:p>
            <a:r>
              <a:rPr lang="en-US" dirty="0" smtClean="0"/>
              <a:t>Fault Tolerance (FIT rates and Fault Management)</a:t>
            </a:r>
          </a:p>
          <a:p>
            <a:pPr lvl="1"/>
            <a:r>
              <a:rPr lang="en-US" dirty="0" smtClean="0"/>
              <a:t>Reliability of irregular logic, design practice</a:t>
            </a:r>
          </a:p>
          <a:p>
            <a:r>
              <a:rPr lang="en-US" dirty="0" smtClean="0"/>
              <a:t>Cost Pressure in Optics and Memory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4210" name="Object 2"/>
          <p:cNvGraphicFramePr>
            <a:graphicFrameLocks noChangeAspect="1"/>
          </p:cNvGraphicFramePr>
          <p:nvPr/>
        </p:nvGraphicFramePr>
        <p:xfrm>
          <a:off x="190500" y="3441700"/>
          <a:ext cx="10071100" cy="7161213"/>
        </p:xfrm>
        <a:graphic>
          <a:graphicData uri="http://schemas.openxmlformats.org/presentationml/2006/ole">
            <p:oleObj spid="_x0000_s223234" name="Worksheet" r:id="rId4" imgW="6053328" imgH="4303776" progId="Excel.Sheet.8">
              <p:embed/>
            </p:oleObj>
          </a:graphicData>
        </a:graphic>
      </p:graphicFrame>
      <p:pic>
        <p:nvPicPr>
          <p:cNvPr id="94211" name="Picture 3"/>
          <p:cNvPicPr>
            <a:picLocks noChangeAspect="1" noChangeArrowheads="1"/>
          </p:cNvPicPr>
          <p:nvPr/>
        </p:nvPicPr>
        <p:blipFill>
          <a:blip r:embed="rId5"/>
          <a:srcRect/>
          <a:stretch>
            <a:fillRect/>
          </a:stretch>
        </p:blipFill>
        <p:spPr bwMode="auto">
          <a:xfrm>
            <a:off x="273050" y="584200"/>
            <a:ext cx="6764338" cy="2819400"/>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94212" name="Rectangle 4"/>
          <p:cNvSpPr>
            <a:spLocks noGrp="1" noChangeArrowheads="1"/>
          </p:cNvSpPr>
          <p:nvPr>
            <p:ph type="title"/>
          </p:nvPr>
        </p:nvSpPr>
        <p:spPr>
          <a:xfrm>
            <a:off x="0" y="155575"/>
            <a:ext cx="8763000" cy="441146"/>
          </a:xfrm>
        </p:spPr>
        <p:txBody>
          <a:bodyPr>
            <a:normAutofit fontScale="90000"/>
          </a:bodyPr>
          <a:lstStyle/>
          <a:p>
            <a:r>
              <a:rPr lang="en-US" sz="2800" dirty="0">
                <a:solidFill>
                  <a:schemeClr val="tx1"/>
                </a:solidFill>
                <a:latin typeface="Cambria"/>
                <a:cs typeface="Cambria"/>
              </a:rPr>
              <a:t>Failure Rates and Reliability of Large Systems</a:t>
            </a:r>
          </a:p>
        </p:txBody>
      </p:sp>
      <p:sp>
        <p:nvSpPr>
          <p:cNvPr id="94213" name="Text Box 5"/>
          <p:cNvSpPr txBox="1">
            <a:spLocks noChangeArrowheads="1"/>
          </p:cNvSpPr>
          <p:nvPr/>
        </p:nvSpPr>
        <p:spPr bwMode="auto">
          <a:xfrm>
            <a:off x="7527925" y="1584325"/>
            <a:ext cx="1133475" cy="457200"/>
          </a:xfrm>
          <a:prstGeom prst="rect">
            <a:avLst/>
          </a:prstGeom>
          <a:noFill/>
          <a:ln w="9525">
            <a:noFill/>
            <a:miter lim="800000"/>
            <a:headEnd/>
            <a:tailEnd/>
          </a:ln>
        </p:spPr>
        <p:txBody>
          <a:bodyPr wrap="none">
            <a:prstTxWarp prst="textNoShape">
              <a:avLst/>
            </a:prstTxWarp>
            <a:spAutoFit/>
          </a:bodyPr>
          <a:lstStyle/>
          <a:p>
            <a:r>
              <a:rPr lang="en-US"/>
              <a:t>Theory</a:t>
            </a:r>
          </a:p>
        </p:txBody>
      </p:sp>
      <p:sp>
        <p:nvSpPr>
          <p:cNvPr id="94214" name="Text Box 6"/>
          <p:cNvSpPr txBox="1">
            <a:spLocks noChangeArrowheads="1"/>
          </p:cNvSpPr>
          <p:nvPr/>
        </p:nvSpPr>
        <p:spPr bwMode="auto">
          <a:xfrm>
            <a:off x="7235825" y="4670425"/>
            <a:ext cx="1725613" cy="457200"/>
          </a:xfrm>
          <a:prstGeom prst="rect">
            <a:avLst/>
          </a:prstGeom>
          <a:noFill/>
          <a:ln w="9525">
            <a:noFill/>
            <a:miter lim="800000"/>
            <a:headEnd/>
            <a:tailEnd/>
          </a:ln>
        </p:spPr>
        <p:txBody>
          <a:bodyPr wrap="none">
            <a:prstTxWarp prst="textNoShape">
              <a:avLst/>
            </a:prstTxWarp>
            <a:spAutoFit/>
          </a:bodyPr>
          <a:lstStyle/>
          <a:p>
            <a:r>
              <a:rPr lang="en-US"/>
              <a:t>Experiment</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Programming</a:t>
            </a:r>
            <a:r>
              <a:rPr lang="en-US" baseline="0" dirty="0" smtClean="0"/>
              <a:t> Models: </a:t>
            </a:r>
            <a:br>
              <a:rPr lang="en-US" baseline="0" dirty="0" smtClean="0"/>
            </a:br>
            <a:r>
              <a:rPr lang="en-US" baseline="0" dirty="0" smtClean="0"/>
              <a:t>Twenty Years and Counting</a:t>
            </a:r>
            <a:endParaRPr lang="en-US" dirty="0"/>
          </a:p>
        </p:txBody>
      </p:sp>
      <p:sp>
        <p:nvSpPr>
          <p:cNvPr id="3" name="Content Placeholder 2"/>
          <p:cNvSpPr>
            <a:spLocks noGrp="1"/>
          </p:cNvSpPr>
          <p:nvPr>
            <p:ph idx="1"/>
          </p:nvPr>
        </p:nvSpPr>
        <p:spPr/>
        <p:txBody>
          <a:bodyPr>
            <a:normAutofit lnSpcReduction="10000"/>
          </a:bodyPr>
          <a:lstStyle/>
          <a:p>
            <a:r>
              <a:rPr lang="en-US" dirty="0" smtClean="0"/>
              <a:t>In large-scale scientific computing today essentially all codes are message passing based (CSP and SPMD)</a:t>
            </a:r>
          </a:p>
          <a:p>
            <a:r>
              <a:rPr lang="en-US" dirty="0" smtClean="0"/>
              <a:t>Multicore is challenging the sequential part of CSP but there has not emerged a dominate model to augment message </a:t>
            </a:r>
            <a:r>
              <a:rPr lang="en-US" dirty="0" smtClean="0"/>
              <a:t>passing</a:t>
            </a:r>
          </a:p>
          <a:p>
            <a:r>
              <a:rPr lang="en-US" dirty="0" smtClean="0"/>
              <a:t>Need to identify new programming models that will be stable over long term</a:t>
            </a:r>
            <a:r>
              <a:rPr lang="en-US" dirty="0" smtClean="0"/>
              <a:t>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Quasi Mainstream</a:t>
            </a:r>
            <a:br>
              <a:rPr lang="en-US" dirty="0" smtClean="0"/>
            </a:br>
            <a:r>
              <a:rPr lang="en-US" dirty="0" smtClean="0"/>
              <a:t>Programming Models</a:t>
            </a:r>
            <a:endParaRPr lang="en-US" dirty="0"/>
          </a:p>
        </p:txBody>
      </p:sp>
      <p:sp>
        <p:nvSpPr>
          <p:cNvPr id="3" name="Content Placeholder 2"/>
          <p:cNvSpPr>
            <a:spLocks noGrp="1"/>
          </p:cNvSpPr>
          <p:nvPr>
            <p:ph idx="1"/>
          </p:nvPr>
        </p:nvSpPr>
        <p:spPr/>
        <p:txBody>
          <a:bodyPr>
            <a:normAutofit fontScale="92500"/>
          </a:bodyPr>
          <a:lstStyle/>
          <a:p>
            <a:r>
              <a:rPr lang="en-US" dirty="0" smtClean="0"/>
              <a:t>C, Fortran, C++ and </a:t>
            </a:r>
            <a:r>
              <a:rPr lang="en-US" dirty="0" smtClean="0"/>
              <a:t>MPI, CHARM++</a:t>
            </a:r>
          </a:p>
          <a:p>
            <a:r>
              <a:rPr lang="en-US" dirty="0" err="1" smtClean="0"/>
              <a:t>OpenMP</a:t>
            </a:r>
            <a:r>
              <a:rPr lang="en-US" dirty="0" smtClean="0"/>
              <a:t>, </a:t>
            </a:r>
            <a:r>
              <a:rPr lang="en-US" dirty="0" err="1" smtClean="0"/>
              <a:t>pthreads</a:t>
            </a:r>
            <a:endParaRPr lang="en-US" dirty="0" smtClean="0"/>
          </a:p>
          <a:p>
            <a:r>
              <a:rPr lang="en-US" dirty="0" smtClean="0">
                <a:solidFill>
                  <a:schemeClr val="accent1">
                    <a:lumMod val="75000"/>
                  </a:schemeClr>
                </a:solidFill>
              </a:rPr>
              <a:t>CUDA, </a:t>
            </a:r>
            <a:r>
              <a:rPr lang="en-US" dirty="0" err="1" smtClean="0">
                <a:solidFill>
                  <a:schemeClr val="accent1">
                    <a:lumMod val="75000"/>
                  </a:schemeClr>
                </a:solidFill>
              </a:rPr>
              <a:t>RapidMind</a:t>
            </a:r>
            <a:endParaRPr lang="en-US" dirty="0" smtClean="0">
              <a:solidFill>
                <a:schemeClr val="accent1">
                  <a:lumMod val="75000"/>
                </a:schemeClr>
              </a:solidFill>
            </a:endParaRPr>
          </a:p>
          <a:p>
            <a:r>
              <a:rPr lang="en-US" dirty="0" err="1" smtClean="0">
                <a:solidFill>
                  <a:schemeClr val="accent1">
                    <a:lumMod val="75000"/>
                  </a:schemeClr>
                </a:solidFill>
              </a:rPr>
              <a:t>Clearspeeds</a:t>
            </a:r>
            <a:r>
              <a:rPr lang="en-US" dirty="0" smtClean="0">
                <a:solidFill>
                  <a:schemeClr val="accent1">
                    <a:lumMod val="75000"/>
                  </a:schemeClr>
                </a:solidFill>
              </a:rPr>
              <a:t> </a:t>
            </a:r>
            <a:r>
              <a:rPr lang="en-US" dirty="0" err="1" smtClean="0">
                <a:solidFill>
                  <a:schemeClr val="accent1">
                    <a:lumMod val="75000"/>
                  </a:schemeClr>
                </a:solidFill>
              </a:rPr>
              <a:t>Cn</a:t>
            </a:r>
            <a:endParaRPr lang="en-US" dirty="0" smtClean="0">
              <a:solidFill>
                <a:schemeClr val="accent1">
                  <a:lumMod val="75000"/>
                </a:schemeClr>
              </a:solidFill>
            </a:endParaRPr>
          </a:p>
          <a:p>
            <a:r>
              <a:rPr lang="en-US" dirty="0" smtClean="0">
                <a:solidFill>
                  <a:schemeClr val="accent1">
                    <a:lumMod val="75000"/>
                  </a:schemeClr>
                </a:solidFill>
              </a:rPr>
              <a:t>PGAS (UPC, CAF, Titanium)</a:t>
            </a:r>
          </a:p>
          <a:p>
            <a:pPr>
              <a:buClr>
                <a:schemeClr val="accent2">
                  <a:lumMod val="75000"/>
                </a:schemeClr>
              </a:buClr>
            </a:pPr>
            <a:r>
              <a:rPr lang="en-US" dirty="0" smtClean="0">
                <a:solidFill>
                  <a:schemeClr val="accent2">
                    <a:lumMod val="75000"/>
                  </a:schemeClr>
                </a:solidFill>
              </a:rPr>
              <a:t>HPCS Languages (Chapel, Fortress, X10)</a:t>
            </a:r>
          </a:p>
          <a:p>
            <a:pPr>
              <a:buClr>
                <a:schemeClr val="accent2">
                  <a:lumMod val="75000"/>
                </a:schemeClr>
              </a:buClr>
            </a:pPr>
            <a:r>
              <a:rPr lang="en-US" dirty="0" smtClean="0">
                <a:solidFill>
                  <a:schemeClr val="accent2">
                    <a:lumMod val="75000"/>
                  </a:schemeClr>
                </a:solidFill>
              </a:rPr>
              <a:t>HPC Research Languages and Runtime</a:t>
            </a:r>
          </a:p>
          <a:p>
            <a:r>
              <a:rPr lang="en-US" dirty="0" smtClean="0"/>
              <a:t>HLL (Parallel </a:t>
            </a:r>
            <a:r>
              <a:rPr lang="en-US" dirty="0" err="1" smtClean="0"/>
              <a:t>Matlab</a:t>
            </a:r>
            <a:r>
              <a:rPr lang="en-US" dirty="0" smtClean="0"/>
              <a:t>, Grid Mathematica, etc.)</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a:ln/>
        </p:spPr>
        <p:txBody>
          <a:bodyPr>
            <a:normAutofit fontScale="90000"/>
          </a:bodyPr>
          <a:lstStyle/>
          <a:p>
            <a:r>
              <a:rPr lang="en-US" dirty="0"/>
              <a:t>Little’s Law of High Performance Computing</a:t>
            </a:r>
          </a:p>
        </p:txBody>
      </p:sp>
      <p:sp>
        <p:nvSpPr>
          <p:cNvPr id="12291" name="Rectangle 3"/>
          <p:cNvSpPr>
            <a:spLocks noGrp="1" noChangeArrowheads="1"/>
          </p:cNvSpPr>
          <p:nvPr>
            <p:ph type="body" idx="1"/>
          </p:nvPr>
        </p:nvSpPr>
        <p:spPr>
          <a:noFill/>
          <a:ln/>
        </p:spPr>
        <p:txBody>
          <a:bodyPr>
            <a:normAutofit fontScale="55000" lnSpcReduction="20000"/>
          </a:bodyPr>
          <a:lstStyle/>
          <a:p>
            <a:pPr>
              <a:buFont typeface="Monotype Sorts" charset="2"/>
              <a:buNone/>
            </a:pPr>
            <a:r>
              <a:rPr lang="en-US" dirty="0"/>
              <a:t>Assume:</a:t>
            </a:r>
          </a:p>
          <a:p>
            <a:r>
              <a:rPr lang="en-US" dirty="0"/>
              <a:t>Single processor-memory system.</a:t>
            </a:r>
          </a:p>
          <a:p>
            <a:r>
              <a:rPr lang="en-US" dirty="0"/>
              <a:t>Computation deals with data in local main memory.</a:t>
            </a:r>
          </a:p>
          <a:p>
            <a:r>
              <a:rPr lang="en-US" dirty="0"/>
              <a:t>Pipeline between main memory and processor is fully utilized.  </a:t>
            </a:r>
            <a:endParaRPr lang="en-US" dirty="0" smtClean="0"/>
          </a:p>
          <a:p>
            <a:pPr>
              <a:buFont typeface="Monotype Sorts" charset="2"/>
              <a:buNone/>
            </a:pPr>
            <a:endParaRPr lang="en-US" dirty="0" smtClean="0"/>
          </a:p>
          <a:p>
            <a:pPr>
              <a:buFont typeface="Monotype Sorts" charset="2"/>
              <a:buNone/>
            </a:pPr>
            <a:r>
              <a:rPr lang="en-US" dirty="0" smtClean="0"/>
              <a:t>Then </a:t>
            </a:r>
            <a:r>
              <a:rPr lang="en-US" dirty="0"/>
              <a:t>by Little’s Law, the number of words in transit between CPU and memory (i.e. length of vector pipe, size of cache lines, etc.) </a:t>
            </a:r>
          </a:p>
          <a:p>
            <a:pPr>
              <a:buFont typeface="Monotype Sorts" charset="2"/>
              <a:buNone/>
            </a:pPr>
            <a:r>
              <a:rPr lang="en-US" dirty="0"/>
              <a:t>	=  memory latency  </a:t>
            </a:r>
            <a:r>
              <a:rPr lang="en-US" dirty="0" err="1"/>
              <a:t>x</a:t>
            </a:r>
            <a:r>
              <a:rPr lang="en-US" dirty="0"/>
              <a:t>  bandwidth.</a:t>
            </a:r>
          </a:p>
          <a:p>
            <a:pPr>
              <a:buFont typeface="Monotype Sorts" charset="2"/>
              <a:buNone/>
            </a:pPr>
            <a:endParaRPr lang="en-US" dirty="0"/>
          </a:p>
          <a:p>
            <a:pPr>
              <a:buFont typeface="Monotype Sorts" charset="2"/>
              <a:buNone/>
            </a:pPr>
            <a:r>
              <a:rPr lang="en-US" dirty="0"/>
              <a:t>This observation generalizes to multiprocessor systems: </a:t>
            </a:r>
          </a:p>
          <a:p>
            <a:pPr>
              <a:buFont typeface="Monotype Sorts" charset="2"/>
              <a:buNone/>
            </a:pPr>
            <a:r>
              <a:rPr lang="en-US" b="1" dirty="0"/>
              <a:t>	concurrency = latency  </a:t>
            </a:r>
            <a:r>
              <a:rPr lang="en-US" b="1" dirty="0" err="1"/>
              <a:t>x</a:t>
            </a:r>
            <a:r>
              <a:rPr lang="en-US" b="1" dirty="0"/>
              <a:t>  bandwidth, </a:t>
            </a:r>
            <a:endParaRPr lang="en-US" dirty="0"/>
          </a:p>
          <a:p>
            <a:pPr>
              <a:buFont typeface="Monotype Sorts" charset="2"/>
              <a:buNone/>
            </a:pPr>
            <a:r>
              <a:rPr lang="en-US" dirty="0"/>
              <a:t>	where “concurrency” is aggregate system concurrency, and “bandwidth” is aggregate system memory bandwidth.</a:t>
            </a:r>
            <a:endParaRPr lang="en-US" dirty="0" smtClean="0"/>
          </a:p>
          <a:p>
            <a:pPr>
              <a:buFont typeface="Monotype Sorts" charset="2"/>
              <a:buNone/>
            </a:pPr>
            <a:endParaRPr lang="en-US" dirty="0" smtClean="0"/>
          </a:p>
          <a:p>
            <a:pPr>
              <a:buFont typeface="Monotype Sorts" charset="2"/>
              <a:buNone/>
            </a:pPr>
            <a:r>
              <a:rPr lang="en-US" dirty="0" smtClean="0"/>
              <a:t>This </a:t>
            </a:r>
            <a:r>
              <a:rPr lang="en-US" dirty="0"/>
              <a:t>form of Little’s Law was first noted by Burton Smith of </a:t>
            </a:r>
            <a:r>
              <a:rPr lang="en-US" dirty="0" err="1"/>
              <a:t>Tera</a:t>
            </a:r>
            <a:r>
              <a:rPr lang="en-US" dirty="0" smtClean="0"/>
              <a:t>.</a:t>
            </a:r>
          </a:p>
          <a:p>
            <a:pPr>
              <a:buFont typeface="Monotype Sorts" charset="2"/>
              <a:buNone/>
            </a:pPr>
            <a:endParaRPr lang="en-US" dirty="0" smtClean="0"/>
          </a:p>
          <a:p>
            <a:pPr>
              <a:buFont typeface="Monotype Sorts" charset="2"/>
              <a:buNone/>
            </a:pPr>
            <a:endParaRPr lang="en-US" dirty="0" smtClean="0"/>
          </a:p>
        </p:txBody>
      </p:sp>
      <p:sp>
        <p:nvSpPr>
          <p:cNvPr id="4" name="TextBox 3"/>
          <p:cNvSpPr txBox="1"/>
          <p:nvPr/>
        </p:nvSpPr>
        <p:spPr>
          <a:xfrm>
            <a:off x="609600" y="6139934"/>
            <a:ext cx="3369094" cy="369332"/>
          </a:xfrm>
          <a:prstGeom prst="rect">
            <a:avLst/>
          </a:prstGeom>
          <a:noFill/>
        </p:spPr>
        <p:txBody>
          <a:bodyPr wrap="none" rtlCol="0">
            <a:spAutoFit/>
          </a:bodyPr>
          <a:lstStyle/>
          <a:p>
            <a:r>
              <a:rPr lang="en-US" dirty="0" smtClean="0">
                <a:solidFill>
                  <a:srgbClr val="FF0000"/>
                </a:solidFill>
              </a:rPr>
              <a:t>This slide stolen from David Bailey</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Million Way Concurrency Today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Little’s law driven need for concurrency</a:t>
            </a:r>
          </a:p>
          <a:p>
            <a:pPr lvl="1"/>
            <a:r>
              <a:rPr lang="en-US" dirty="0" smtClean="0"/>
              <a:t>To cover latency in memory path</a:t>
            </a:r>
          </a:p>
          <a:p>
            <a:pPr lvl="1"/>
            <a:r>
              <a:rPr lang="en-US" dirty="0" smtClean="0"/>
              <a:t>Function of aggregate memory bandwidth and clock speed</a:t>
            </a:r>
          </a:p>
          <a:p>
            <a:pPr lvl="1"/>
            <a:r>
              <a:rPr lang="en-US" dirty="0" smtClean="0"/>
              <a:t>Independent of technology and architecture to first order</a:t>
            </a:r>
          </a:p>
          <a:p>
            <a:r>
              <a:rPr lang="en-US" dirty="0" smtClean="0"/>
              <a:t>Mainstream CPUs (e.g. x86, PPC, SPARC)</a:t>
            </a:r>
          </a:p>
          <a:p>
            <a:pPr lvl="1"/>
            <a:r>
              <a:rPr lang="en-US" dirty="0" smtClean="0"/>
              <a:t>8-16 cores, 4-8 hardware threads per core, </a:t>
            </a:r>
          </a:p>
          <a:p>
            <a:pPr lvl="1"/>
            <a:r>
              <a:rPr lang="en-US" dirty="0" smtClean="0"/>
              <a:t>Total system with 10</a:t>
            </a:r>
            <a:r>
              <a:rPr lang="en-US" baseline="30000" dirty="0" smtClean="0"/>
              <a:t>3</a:t>
            </a:r>
            <a:r>
              <a:rPr lang="en-US" dirty="0" smtClean="0"/>
              <a:t> – 10</a:t>
            </a:r>
            <a:r>
              <a:rPr lang="en-US" baseline="30000" dirty="0" smtClean="0"/>
              <a:t>5</a:t>
            </a:r>
            <a:r>
              <a:rPr lang="en-US" dirty="0" smtClean="0"/>
              <a:t> nodes =&gt; 32K – 12M threads</a:t>
            </a:r>
          </a:p>
          <a:p>
            <a:pPr lvl="1"/>
            <a:r>
              <a:rPr lang="en-US" dirty="0" smtClean="0">
                <a:solidFill>
                  <a:schemeClr val="tx2">
                    <a:lumMod val="75000"/>
                  </a:schemeClr>
                </a:solidFill>
              </a:rPr>
              <a:t>BG/P example at 1 PF 72 </a:t>
            </a:r>
            <a:r>
              <a:rPr lang="en-US" dirty="0" err="1" smtClean="0">
                <a:solidFill>
                  <a:schemeClr val="tx2">
                    <a:lumMod val="75000"/>
                  </a:schemeClr>
                </a:solidFill>
              </a:rPr>
              <a:t>x</a:t>
            </a:r>
            <a:r>
              <a:rPr lang="en-US" dirty="0" smtClean="0">
                <a:solidFill>
                  <a:schemeClr val="tx2">
                    <a:lumMod val="75000"/>
                  </a:schemeClr>
                </a:solidFill>
              </a:rPr>
              <a:t> 4K = 300,000 (but each thread has to do 4 ops/clock) =&gt; </a:t>
            </a:r>
            <a:r>
              <a:rPr lang="en-US" dirty="0" smtClean="0">
                <a:solidFill>
                  <a:schemeClr val="tx2">
                    <a:lumMod val="75000"/>
                  </a:schemeClr>
                </a:solidFill>
                <a:sym typeface="Wingdings"/>
              </a:rPr>
              <a:t> 1.2M ops per clock</a:t>
            </a:r>
            <a:r>
              <a:rPr lang="en-US" dirty="0" smtClean="0">
                <a:solidFill>
                  <a:schemeClr val="tx2">
                    <a:lumMod val="75000"/>
                  </a:schemeClr>
                </a:solidFill>
              </a:rPr>
              <a:t> </a:t>
            </a:r>
          </a:p>
          <a:p>
            <a:r>
              <a:rPr lang="en-US" dirty="0" smtClean="0"/>
              <a:t>GPU based cluster (e.g. 1000 Tesla 1 U nodes)</a:t>
            </a:r>
          </a:p>
          <a:p>
            <a:pPr lvl="1"/>
            <a:r>
              <a:rPr lang="en-US" dirty="0" smtClean="0"/>
              <a:t>3 </a:t>
            </a:r>
            <a:r>
              <a:rPr lang="en-US" dirty="0" err="1" smtClean="0"/>
              <a:t>x</a:t>
            </a:r>
            <a:r>
              <a:rPr lang="en-US" dirty="0" smtClean="0"/>
              <a:t> 128 cores </a:t>
            </a:r>
            <a:r>
              <a:rPr lang="en-US" dirty="0" err="1" smtClean="0"/>
              <a:t>x</a:t>
            </a:r>
            <a:r>
              <a:rPr lang="en-US" dirty="0" smtClean="0"/>
              <a:t> (32-96) threads per core </a:t>
            </a:r>
            <a:r>
              <a:rPr lang="en-US" dirty="0" err="1" smtClean="0"/>
              <a:t>x</a:t>
            </a:r>
            <a:r>
              <a:rPr lang="en-US" dirty="0" smtClean="0"/>
              <a:t> 1000 nodes = 12M – 36M threads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AutoShape 2"/>
          <p:cNvSpPr>
            <a:spLocks noGrp="1" noChangeArrowheads="1"/>
          </p:cNvSpPr>
          <p:nvPr>
            <p:ph type="title"/>
          </p:nvPr>
        </p:nvSpPr>
        <p:spPr>
          <a:xfrm>
            <a:off x="409575" y="112713"/>
            <a:ext cx="8326438" cy="838200"/>
          </a:xfrm>
          <a:prstGeom prst="roundRect">
            <a:avLst>
              <a:gd name="adj" fmla="val 16667"/>
            </a:avLst>
          </a:prstGeom>
          <a:solidFill>
            <a:srgbClr val="F6F195"/>
          </a:solidFill>
          <a:ln/>
          <a:effectLst>
            <a:outerShdw blurRad="63500" dist="38099" dir="2700000" algn="ctr" rotWithShape="0">
              <a:schemeClr val="bg2">
                <a:alpha val="74998"/>
              </a:schemeClr>
            </a:outerShdw>
          </a:effectLst>
        </p:spPr>
        <p:txBody>
          <a:bodyPr>
            <a:normAutofit fontScale="90000"/>
          </a:bodyPr>
          <a:lstStyle/>
          <a:p>
            <a:pPr algn="ctr"/>
            <a:r>
              <a:rPr lang="en-US" sz="3200"/>
              <a:t>Argonne Leadership Computing Facility</a:t>
            </a:r>
            <a:br>
              <a:rPr lang="en-US" sz="3200"/>
            </a:br>
            <a:r>
              <a:rPr lang="en-US" sz="2000" b="0">
                <a:solidFill>
                  <a:schemeClr val="tx1"/>
                </a:solidFill>
              </a:rPr>
              <a:t>Established 2006. Dedicated to breakthrough science and engineering.</a:t>
            </a:r>
            <a:endParaRPr lang="en-US" sz="3200"/>
          </a:p>
        </p:txBody>
      </p:sp>
      <p:sp>
        <p:nvSpPr>
          <p:cNvPr id="97283" name="Rectangle 3"/>
          <p:cNvSpPr>
            <a:spLocks noGrp="1" noChangeArrowheads="1"/>
          </p:cNvSpPr>
          <p:nvPr>
            <p:ph type="body" sz="half" idx="1"/>
          </p:nvPr>
        </p:nvSpPr>
        <p:spPr>
          <a:xfrm>
            <a:off x="230188" y="1150938"/>
            <a:ext cx="4341812" cy="5310187"/>
          </a:xfrm>
          <a:solidFill>
            <a:schemeClr val="bg1"/>
          </a:solidFill>
        </p:spPr>
        <p:txBody>
          <a:bodyPr>
            <a:normAutofit fontScale="85000" lnSpcReduction="20000"/>
          </a:bodyPr>
          <a:lstStyle/>
          <a:p>
            <a:r>
              <a:rPr lang="en-US" dirty="0" smtClean="0">
                <a:solidFill>
                  <a:srgbClr val="741715"/>
                </a:solidFill>
              </a:rPr>
              <a:t>Computers</a:t>
            </a:r>
            <a:endParaRPr lang="en-US" dirty="0" smtClean="0"/>
          </a:p>
          <a:p>
            <a:pPr marL="574675" lvl="1" indent="-177800"/>
            <a:r>
              <a:rPr lang="en-US" sz="1900" dirty="0" smtClean="0"/>
              <a:t>BGL</a:t>
            </a:r>
            <a:r>
              <a:rPr lang="en-US" sz="1900" dirty="0"/>
              <a:t>: 1024 nodes, 2048 cores, </a:t>
            </a:r>
            <a:br>
              <a:rPr lang="en-US" sz="1900" dirty="0"/>
            </a:br>
            <a:r>
              <a:rPr lang="en-US" sz="1900" dirty="0"/>
              <a:t>5.7 TF speed, 512GB memory</a:t>
            </a:r>
          </a:p>
          <a:p>
            <a:pPr marL="574675" lvl="1" indent="-177800"/>
            <a:r>
              <a:rPr lang="en-US" sz="1900" dirty="0"/>
              <a:t>Supports development + INCITE</a:t>
            </a:r>
            <a:endParaRPr lang="en-US" dirty="0" smtClean="0"/>
          </a:p>
          <a:p>
            <a:r>
              <a:rPr lang="en-US" dirty="0" smtClean="0">
                <a:solidFill>
                  <a:srgbClr val="741715"/>
                </a:solidFill>
              </a:rPr>
              <a:t>2008 </a:t>
            </a:r>
            <a:r>
              <a:rPr lang="en-US" dirty="0">
                <a:solidFill>
                  <a:srgbClr val="741715"/>
                </a:solidFill>
              </a:rPr>
              <a:t>INCITE</a:t>
            </a:r>
          </a:p>
          <a:p>
            <a:pPr marL="574675" lvl="1" indent="-177800"/>
            <a:r>
              <a:rPr lang="en-US" sz="1900" dirty="0"/>
              <a:t>111 TF Blue Gene/P system</a:t>
            </a:r>
          </a:p>
          <a:p>
            <a:pPr marL="574675" lvl="1" indent="-177800"/>
            <a:r>
              <a:rPr lang="en-US" sz="1900" dirty="0"/>
              <a:t>Fast PB file system</a:t>
            </a:r>
          </a:p>
          <a:p>
            <a:pPr marL="574675" lvl="1" indent="-177800"/>
            <a:r>
              <a:rPr lang="en-US" sz="1900" dirty="0"/>
              <a:t>Many PB tape archive</a:t>
            </a:r>
            <a:endParaRPr lang="en-US" sz="1900" dirty="0" smtClean="0"/>
          </a:p>
          <a:p>
            <a:r>
              <a:rPr lang="en-US" dirty="0" smtClean="0">
                <a:solidFill>
                  <a:srgbClr val="741715"/>
                </a:solidFill>
              </a:rPr>
              <a:t>2009 </a:t>
            </a:r>
            <a:r>
              <a:rPr lang="en-US" dirty="0">
                <a:solidFill>
                  <a:srgbClr val="741715"/>
                </a:solidFill>
              </a:rPr>
              <a:t>INCITE production</a:t>
            </a:r>
          </a:p>
          <a:p>
            <a:pPr marL="574675" lvl="1" indent="-177800"/>
            <a:r>
              <a:rPr lang="en-US" sz="1900" dirty="0"/>
              <a:t>445 TF Blue Gene/P upgrade</a:t>
            </a:r>
          </a:p>
          <a:p>
            <a:pPr marL="574675" lvl="1" indent="-177800"/>
            <a:r>
              <a:rPr lang="en-US" sz="1900" dirty="0"/>
              <a:t>8PB next generation file system</a:t>
            </a:r>
            <a:endParaRPr lang="en-US" sz="1900" dirty="0" smtClean="0"/>
          </a:p>
          <a:p>
            <a:pPr marL="574675" lvl="1" indent="-177800"/>
            <a:r>
              <a:rPr lang="en-US" sz="1900" dirty="0" smtClean="0"/>
              <a:t>557TF </a:t>
            </a:r>
            <a:r>
              <a:rPr lang="en-US" sz="1900" dirty="0"/>
              <a:t>merged system</a:t>
            </a:r>
          </a:p>
          <a:p>
            <a:r>
              <a:rPr lang="en-US" dirty="0">
                <a:solidFill>
                  <a:srgbClr val="741715"/>
                </a:solidFill>
              </a:rPr>
              <a:t>BG/Q R&amp;D proceeding</a:t>
            </a:r>
            <a:r>
              <a:rPr lang="en-US" dirty="0" smtClean="0">
                <a:solidFill>
                  <a:srgbClr val="741715"/>
                </a:solidFill>
              </a:rPr>
              <a:t> </a:t>
            </a:r>
          </a:p>
          <a:p>
            <a:pPr marL="574675" lvl="1" indent="-177800"/>
            <a:r>
              <a:rPr lang="en-US" dirty="0"/>
              <a:t>Frequent design discussions</a:t>
            </a:r>
          </a:p>
          <a:p>
            <a:pPr marL="574675" lvl="1" indent="-177800"/>
            <a:r>
              <a:rPr lang="en-US" dirty="0"/>
              <a:t>Simulations of applications</a:t>
            </a:r>
          </a:p>
        </p:txBody>
      </p:sp>
      <p:pic>
        <p:nvPicPr>
          <p:cNvPr id="97284" name="Picture 4" descr="BlueGeneP-concept-picture"/>
          <p:cNvPicPr>
            <a:picLocks noGrp="1" noChangeAspect="1" noChangeArrowheads="1"/>
          </p:cNvPicPr>
          <p:nvPr>
            <p:ph sz="quarter" idx="3"/>
          </p:nvPr>
        </p:nvPicPr>
        <p:blipFill>
          <a:blip r:embed="rId3"/>
          <a:srcRect t="17519" b="12263"/>
          <a:stretch>
            <a:fillRect/>
          </a:stretch>
        </p:blipFill>
        <p:spPr>
          <a:xfrm>
            <a:off x="4724400" y="3816350"/>
            <a:ext cx="4038600" cy="1670050"/>
          </a:xfrm>
          <a:ln/>
        </p:spPr>
      </p:pic>
      <p:pic>
        <p:nvPicPr>
          <p:cNvPr id="97285" name="Picture 5" descr="27983D05"/>
          <p:cNvPicPr>
            <a:picLocks noGrp="1" noChangeAspect="1" noChangeArrowheads="1"/>
          </p:cNvPicPr>
          <p:nvPr>
            <p:ph sz="quarter" idx="2"/>
          </p:nvPr>
        </p:nvPicPr>
        <p:blipFill>
          <a:blip r:embed="rId4"/>
          <a:srcRect/>
          <a:stretch>
            <a:fillRect/>
          </a:stretch>
        </p:blipFill>
        <p:spPr>
          <a:xfrm>
            <a:off x="5010150" y="1219200"/>
            <a:ext cx="1162050" cy="1752600"/>
          </a:xfrm>
        </p:spPr>
      </p:pic>
      <p:sp>
        <p:nvSpPr>
          <p:cNvPr id="97286" name="AutoShape 6"/>
          <p:cNvSpPr>
            <a:spLocks noChangeArrowheads="1"/>
          </p:cNvSpPr>
          <p:nvPr/>
        </p:nvSpPr>
        <p:spPr bwMode="auto">
          <a:xfrm>
            <a:off x="4811713" y="5718175"/>
            <a:ext cx="4038600" cy="444500"/>
          </a:xfrm>
          <a:prstGeom prst="roundRect">
            <a:avLst>
              <a:gd name="adj" fmla="val 16667"/>
            </a:avLst>
          </a:prstGeom>
          <a:solidFill>
            <a:srgbClr val="87CBFE"/>
          </a:solidFill>
          <a:ln w="9525">
            <a:noFill/>
            <a:round/>
            <a:headEnd/>
            <a:tailEnd/>
          </a:ln>
          <a:effectLst>
            <a:outerShdw blurRad="63500" dist="35921" dir="2700000" algn="ctr" rotWithShape="0">
              <a:schemeClr val="bg2"/>
            </a:outerShdw>
          </a:effectLst>
        </p:spPr>
        <p:txBody>
          <a:bodyPr wrap="none" anchor="ctr">
            <a:prstTxWarp prst="textNoShape">
              <a:avLst/>
            </a:prstTxWarp>
            <a:spAutoFit/>
          </a:bodyPr>
          <a:lstStyle/>
          <a:p>
            <a:pPr algn="ctr">
              <a:spcBef>
                <a:spcPct val="10000"/>
              </a:spcBef>
              <a:spcAft>
                <a:spcPct val="10000"/>
              </a:spcAft>
              <a:buClr>
                <a:schemeClr val="tx2"/>
              </a:buClr>
              <a:buFont typeface="Wingdings" pitchFamily="-65" charset="2"/>
              <a:buNone/>
            </a:pPr>
            <a:r>
              <a:rPr lang="en-US" sz="1900"/>
              <a:t>Blue Gene/P Engineering Rendition</a:t>
            </a:r>
          </a:p>
        </p:txBody>
      </p:sp>
      <p:sp>
        <p:nvSpPr>
          <p:cNvPr id="97287" name="AutoShape 7"/>
          <p:cNvSpPr>
            <a:spLocks noChangeArrowheads="1"/>
          </p:cNvSpPr>
          <p:nvPr/>
        </p:nvSpPr>
        <p:spPr bwMode="auto">
          <a:xfrm>
            <a:off x="4724400" y="3055938"/>
            <a:ext cx="1752600" cy="669925"/>
          </a:xfrm>
          <a:prstGeom prst="roundRect">
            <a:avLst>
              <a:gd name="adj" fmla="val 16667"/>
            </a:avLst>
          </a:prstGeom>
          <a:solidFill>
            <a:srgbClr val="87CBFE"/>
          </a:solidFill>
          <a:ln w="9525">
            <a:noFill/>
            <a:round/>
            <a:headEnd/>
            <a:tailEnd/>
          </a:ln>
          <a:effectLst>
            <a:outerShdw blurRad="63500" dist="35921" dir="2700000" algn="ctr" rotWithShape="0">
              <a:schemeClr val="bg2"/>
            </a:outerShdw>
          </a:effectLst>
        </p:spPr>
        <p:txBody>
          <a:bodyPr anchor="ctr">
            <a:prstTxWarp prst="textNoShape">
              <a:avLst/>
            </a:prstTxWarp>
            <a:spAutoFit/>
          </a:bodyPr>
          <a:lstStyle/>
          <a:p>
            <a:pPr algn="ctr">
              <a:lnSpc>
                <a:spcPct val="90000"/>
              </a:lnSpc>
              <a:buClr>
                <a:schemeClr val="tx2"/>
              </a:buClr>
              <a:buFont typeface="Wingdings" pitchFamily="-65" charset="2"/>
              <a:buNone/>
            </a:pPr>
            <a:r>
              <a:rPr lang="en-US" sz="1900"/>
              <a:t>Blue Gene/L at Argonne</a:t>
            </a:r>
          </a:p>
        </p:txBody>
      </p:sp>
      <p:sp>
        <p:nvSpPr>
          <p:cNvPr id="97288" name="Text Box 8"/>
          <p:cNvSpPr txBox="1">
            <a:spLocks noChangeArrowheads="1"/>
          </p:cNvSpPr>
          <p:nvPr/>
        </p:nvSpPr>
        <p:spPr bwMode="auto">
          <a:xfrm>
            <a:off x="6629400" y="1295400"/>
            <a:ext cx="2133600" cy="2190750"/>
          </a:xfrm>
          <a:prstGeom prst="rect">
            <a:avLst/>
          </a:prstGeom>
          <a:solidFill>
            <a:srgbClr val="F6F195"/>
          </a:solidFill>
          <a:ln w="9525">
            <a:noFill/>
            <a:miter lim="800000"/>
            <a:headEnd/>
            <a:tailEnd/>
          </a:ln>
          <a:effectLst/>
        </p:spPr>
        <p:txBody>
          <a:bodyPr anchor="ctr">
            <a:prstTxWarp prst="textNoShape">
              <a:avLst/>
            </a:prstTxWarp>
            <a:spAutoFit/>
          </a:bodyPr>
          <a:lstStyle/>
          <a:p>
            <a:pPr>
              <a:lnSpc>
                <a:spcPct val="95000"/>
              </a:lnSpc>
              <a:spcAft>
                <a:spcPct val="10000"/>
              </a:spcAft>
              <a:buClr>
                <a:schemeClr val="tx2"/>
              </a:buClr>
              <a:buFont typeface="Wingdings" pitchFamily="-65" charset="2"/>
              <a:buNone/>
            </a:pPr>
            <a:r>
              <a:rPr lang="en-US" sz="1400">
                <a:latin typeface="Arial Narrow" pitchFamily="-65" charset="0"/>
              </a:rPr>
              <a:t>In 2004 DOE selected the ORNL, ANL and PNNL team based on a competitive peer review</a:t>
            </a:r>
          </a:p>
          <a:p>
            <a:pPr marL="284163" lvl="1" indent="-169863">
              <a:lnSpc>
                <a:spcPct val="95000"/>
              </a:lnSpc>
              <a:spcAft>
                <a:spcPct val="10000"/>
              </a:spcAft>
              <a:buClr>
                <a:schemeClr val="tx2"/>
              </a:buClr>
              <a:buFontTx/>
              <a:buChar char="–"/>
            </a:pPr>
            <a:r>
              <a:rPr lang="en-US" sz="1400">
                <a:solidFill>
                  <a:srgbClr val="000080"/>
                </a:solidFill>
                <a:latin typeface="Arial Narrow" pitchFamily="-65" charset="0"/>
              </a:rPr>
              <a:t>ORNL to deploy a series of Cray X-series systems</a:t>
            </a:r>
          </a:p>
          <a:p>
            <a:pPr marL="284163" lvl="1" indent="-169863">
              <a:lnSpc>
                <a:spcPct val="95000"/>
              </a:lnSpc>
              <a:spcAft>
                <a:spcPct val="10000"/>
              </a:spcAft>
              <a:buClr>
                <a:schemeClr val="tx2"/>
              </a:buClr>
              <a:buFontTx/>
              <a:buChar char="–"/>
            </a:pPr>
            <a:r>
              <a:rPr lang="en-US" sz="1400">
                <a:solidFill>
                  <a:srgbClr val="000080"/>
                </a:solidFill>
                <a:latin typeface="Arial Narrow" pitchFamily="-65" charset="0"/>
              </a:rPr>
              <a:t>ANL to deploy a series of IBM Blue Gene systems</a:t>
            </a:r>
          </a:p>
          <a:p>
            <a:pPr marL="284163" lvl="1" indent="-169863">
              <a:lnSpc>
                <a:spcPct val="95000"/>
              </a:lnSpc>
              <a:spcAft>
                <a:spcPct val="10000"/>
              </a:spcAft>
              <a:buClr>
                <a:schemeClr val="tx2"/>
              </a:buClr>
              <a:buFontTx/>
              <a:buChar char="–"/>
            </a:pPr>
            <a:r>
              <a:rPr lang="en-US" sz="1400">
                <a:solidFill>
                  <a:srgbClr val="000080"/>
                </a:solidFill>
                <a:latin typeface="Arial Narrow" pitchFamily="-65" charset="0"/>
              </a:rPr>
              <a:t>PNNL to contribute software technology</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Lessons Learned from </a:t>
            </a:r>
            <a:br>
              <a:rPr lang="en-US" dirty="0" smtClean="0"/>
            </a:br>
            <a:r>
              <a:rPr lang="en-US" dirty="0" err="1" smtClean="0"/>
              <a:t>Terascale</a:t>
            </a:r>
            <a:r>
              <a:rPr lang="en-US" dirty="0" smtClean="0"/>
              <a:t> to Petascale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early adopters almost always self identify</a:t>
            </a:r>
          </a:p>
          <a:p>
            <a:r>
              <a:rPr lang="en-US" dirty="0" smtClean="0"/>
              <a:t>Approximately 1/3 of the petascale codes didn’t exist 10 years ago</a:t>
            </a:r>
          </a:p>
          <a:p>
            <a:r>
              <a:rPr lang="en-US" dirty="0" smtClean="0"/>
              <a:t>Most of them did exist but required considerable investment, new implementation and tuning</a:t>
            </a:r>
          </a:p>
          <a:p>
            <a:r>
              <a:rPr lang="en-US" dirty="0" smtClean="0"/>
              <a:t>The simplest path forward (pure MPI) was the path of least resistance for most code groups</a:t>
            </a:r>
          </a:p>
          <a:p>
            <a:r>
              <a:rPr lang="en-US" dirty="0" smtClean="0"/>
              <a:t>The challenges moving forward are likely to be slightly different</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Body of Parallel Software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How many existing HPC science and engineering codes scale beyond 1000 processors?</a:t>
            </a:r>
          </a:p>
          <a:p>
            <a:pPr lvl="1"/>
            <a:r>
              <a:rPr lang="en-US" dirty="0" smtClean="0"/>
              <a:t>My estimate is that it is less than 1000 world wide</a:t>
            </a:r>
          </a:p>
          <a:p>
            <a:pPr lvl="1"/>
            <a:r>
              <a:rPr lang="en-US" dirty="0" smtClean="0"/>
              <a:t>Top users at NERSC, OLCF and ALCF &lt; 200 groups</a:t>
            </a:r>
          </a:p>
          <a:p>
            <a:pPr lvl="1"/>
            <a:r>
              <a:rPr lang="en-US" dirty="0" smtClean="0"/>
              <a:t>It appears likely that the bulk of cycles on Top500 are used in capacity mode with the exception of a sites with policies that enforce capability runs </a:t>
            </a:r>
          </a:p>
          <a:p>
            <a:r>
              <a:rPr lang="en-US" dirty="0" smtClean="0"/>
              <a:t>How quickly are new codes being generated?</a:t>
            </a:r>
          </a:p>
          <a:p>
            <a:pPr lvl="1"/>
            <a:r>
              <a:rPr lang="en-US" dirty="0" smtClean="0"/>
              <a:t>Ab initio development</a:t>
            </a:r>
          </a:p>
          <a:p>
            <a:pPr lvl="1"/>
            <a:r>
              <a:rPr lang="en-US" dirty="0" smtClean="0"/>
              <a:t>Migration and porting from previous generations</a:t>
            </a:r>
          </a:p>
          <a:p>
            <a:r>
              <a:rPr lang="en-US" dirty="0" smtClean="0"/>
              <a:t>There are different choices faced by large-established projects and personal explorations of new technologies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95400"/>
            <a:ext cx="9179707" cy="5562600"/>
          </a:xfrm>
          <a:prstGeom prst="rect">
            <a:avLst/>
          </a:prstGeom>
        </p:spPr>
      </p:pic>
      <p:sp>
        <p:nvSpPr>
          <p:cNvPr id="3" name="Title 2"/>
          <p:cNvSpPr>
            <a:spLocks noGrp="1"/>
          </p:cNvSpPr>
          <p:nvPr>
            <p:ph type="title"/>
          </p:nvPr>
        </p:nvSpPr>
        <p:spPr>
          <a:xfrm>
            <a:off x="457200" y="274638"/>
            <a:ext cx="8229600" cy="792162"/>
          </a:xfrm>
        </p:spPr>
        <p:txBody>
          <a:bodyPr>
            <a:normAutofit fontScale="90000"/>
          </a:bodyPr>
          <a:lstStyle/>
          <a:p>
            <a:r>
              <a:rPr lang="en-US" dirty="0" smtClean="0"/>
              <a:t>Number of Processors In the Top500</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NERSC 2007 Rank Abundance</a:t>
            </a:r>
            <a:endParaRPr lang="en-US" dirty="0"/>
          </a:p>
        </p:txBody>
      </p:sp>
      <p:graphicFrame>
        <p:nvGraphicFramePr>
          <p:cNvPr id="5" name="Chart 4"/>
          <p:cNvGraphicFramePr/>
          <p:nvPr/>
        </p:nvGraphicFramePr>
        <p:xfrm>
          <a:off x="990600" y="1417638"/>
          <a:ext cx="69342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7239000" y="3337719"/>
            <a:ext cx="914400" cy="7318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Driver Applications:</a:t>
            </a:r>
            <a:br>
              <a:rPr lang="en-US" dirty="0" smtClean="0"/>
            </a:br>
            <a:r>
              <a:rPr lang="en-US" dirty="0" smtClean="0"/>
              <a:t>Basic Science and Emerging</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0"/>
            <a:chExt cx="9144000" cy="6858000"/>
          </a:xfrm>
        </p:grpSpPr>
        <p:pic>
          <p:nvPicPr>
            <p:cNvPr id="333828"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5105400" y="5181600"/>
              <a:ext cx="1295400" cy="381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51092"/>
          </a:xfrm>
        </p:spPr>
        <p:txBody>
          <a:bodyPr>
            <a:noAutofit/>
          </a:bodyPr>
          <a:lstStyle/>
          <a:p>
            <a:r>
              <a:rPr lang="en-US" sz="2300" dirty="0" smtClean="0">
                <a:latin typeface="Cambria"/>
                <a:cs typeface="Cambria"/>
              </a:rPr>
              <a:t>How Quickly Can A New Architecture Be Adopted?</a:t>
            </a:r>
            <a:endParaRPr lang="en-US" sz="2300" dirty="0">
              <a:latin typeface="Cambria"/>
              <a:cs typeface="Cambria"/>
            </a:endParaRPr>
          </a:p>
        </p:txBody>
      </p:sp>
      <p:sp>
        <p:nvSpPr>
          <p:cNvPr id="3" name="TextBox 2"/>
          <p:cNvSpPr txBox="1"/>
          <p:nvPr/>
        </p:nvSpPr>
        <p:spPr>
          <a:xfrm>
            <a:off x="338491" y="1026197"/>
            <a:ext cx="3661414" cy="2439194"/>
          </a:xfrm>
          <a:prstGeom prst="rect">
            <a:avLst/>
          </a:prstGeom>
        </p:spPr>
        <p:style>
          <a:lnRef idx="2">
            <a:schemeClr val="accent4"/>
          </a:lnRef>
          <a:fillRef idx="1">
            <a:schemeClr val="lt1"/>
          </a:fillRef>
          <a:effectRef idx="0">
            <a:schemeClr val="accent4"/>
          </a:effectRef>
          <a:fontRef idx="minor">
            <a:schemeClr val="dk1"/>
          </a:fontRef>
        </p:style>
        <p:txBody>
          <a:bodyPr wrap="square" lIns="68644" tIns="34322" rIns="68644" bIns="34322" rtlCol="0">
            <a:spAutoFit/>
          </a:bodyPr>
          <a:lstStyle/>
          <a:p>
            <a:pPr algn="ctr"/>
            <a:r>
              <a:rPr lang="en-US" sz="1400" b="1" dirty="0" smtClean="0">
                <a:latin typeface="Cambria"/>
                <a:cs typeface="Cambria"/>
              </a:rPr>
              <a:t>Applied Mathematics and Computer Science are Essential to Advancing Science</a:t>
            </a:r>
          </a:p>
          <a:p>
            <a:pPr>
              <a:buFont typeface="Arial"/>
              <a:buChar char="•"/>
            </a:pPr>
            <a:r>
              <a:rPr lang="en-US" sz="1400" dirty="0" smtClean="0">
                <a:latin typeface="Cambria"/>
                <a:cs typeface="Cambria"/>
              </a:rPr>
              <a:t> Programming models are needed for million way concurrency and beyond</a:t>
            </a:r>
          </a:p>
          <a:p>
            <a:pPr>
              <a:buFont typeface="Arial"/>
              <a:buChar char="•"/>
            </a:pPr>
            <a:r>
              <a:rPr lang="en-US" sz="1400" dirty="0" smtClean="0">
                <a:latin typeface="Cambria"/>
                <a:cs typeface="Cambria"/>
              </a:rPr>
              <a:t> New classes of algorithms are needed that have better scaling properties</a:t>
            </a:r>
          </a:p>
          <a:p>
            <a:pPr>
              <a:buFont typeface="Arial"/>
              <a:buChar char="•"/>
            </a:pPr>
            <a:r>
              <a:rPr lang="en-US" sz="1400" dirty="0" smtClean="0">
                <a:latin typeface="Cambria"/>
                <a:cs typeface="Cambria"/>
              </a:rPr>
              <a:t> Systems software is needed to make systems stable and usable</a:t>
            </a:r>
          </a:p>
          <a:p>
            <a:pPr>
              <a:buFont typeface="Arial"/>
              <a:buChar char="•"/>
            </a:pPr>
            <a:r>
              <a:rPr lang="en-US" sz="1400" dirty="0" smtClean="0">
                <a:latin typeface="Cambria"/>
                <a:cs typeface="Cambria"/>
              </a:rPr>
              <a:t> New concepts are needed that enable whole new communities to access leadership class computing </a:t>
            </a:r>
            <a:endParaRPr lang="en-US" sz="1400" dirty="0">
              <a:latin typeface="Cambria"/>
              <a:cs typeface="Cambria"/>
            </a:endParaRPr>
          </a:p>
        </p:txBody>
      </p:sp>
      <p:pic>
        <p:nvPicPr>
          <p:cNvPr id="4" name="Picture 4"/>
          <p:cNvPicPr>
            <a:picLocks noChangeAspect="1" noChangeArrowheads="1"/>
          </p:cNvPicPr>
          <p:nvPr/>
        </p:nvPicPr>
        <p:blipFill>
          <a:blip r:embed="rId3"/>
          <a:srcRect/>
          <a:stretch>
            <a:fillRect/>
          </a:stretch>
        </p:blipFill>
        <p:spPr bwMode="auto">
          <a:xfrm>
            <a:off x="338491" y="3600629"/>
            <a:ext cx="3661414" cy="2746060"/>
          </a:xfrm>
          <a:prstGeom prst="rect">
            <a:avLst/>
          </a:prstGeom>
          <a:noFill/>
          <a:ln w="9525">
            <a:noFill/>
            <a:miter lim="800000"/>
            <a:headEnd/>
            <a:tailEnd/>
          </a:ln>
          <a:effectLst>
            <a:outerShdw blurRad="50800" dist="38100" dir="2700000">
              <a:srgbClr val="000000">
                <a:alpha val="43000"/>
              </a:srgbClr>
            </a:outerShdw>
          </a:effectLst>
        </p:spPr>
      </p:pic>
      <p:sp>
        <p:nvSpPr>
          <p:cNvPr id="5" name="Rectangle 4"/>
          <p:cNvSpPr/>
          <p:nvPr/>
        </p:nvSpPr>
        <p:spPr>
          <a:xfrm>
            <a:off x="2398036" y="5660174"/>
            <a:ext cx="514886" cy="171629"/>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68644" tIns="34322" rIns="68644" bIns="34322" rtlCol="0" anchor="ctr"/>
          <a:lstStyle/>
          <a:p>
            <a:pPr algn="ctr"/>
            <a:endParaRPr lang="en-US" dirty="0"/>
          </a:p>
        </p:txBody>
      </p:sp>
      <p:sp>
        <p:nvSpPr>
          <p:cNvPr id="15" name="Text Box 2"/>
          <p:cNvSpPr txBox="1">
            <a:spLocks noChangeArrowheads="1"/>
          </p:cNvSpPr>
          <p:nvPr/>
        </p:nvSpPr>
        <p:spPr>
          <a:xfrm>
            <a:off x="4281185" y="3600629"/>
            <a:ext cx="3853423" cy="19614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vert="horz" lIns="68644" tIns="34322" rIns="68644" bIns="34322" rtlCol="0" anchor="ctr">
            <a:normAutofit fontScale="40000" lnSpcReduction="20000"/>
          </a:bodyPr>
          <a:lstStyle/>
          <a:p>
            <a:pPr algn="ctr" defTabSz="343220">
              <a:spcBef>
                <a:spcPct val="0"/>
              </a:spcBef>
              <a:defRPr/>
            </a:pPr>
            <a:r>
              <a:rPr lang="en-US" sz="2400" b="1" dirty="0" smtClean="0">
                <a:solidFill>
                  <a:schemeClr val="tx1"/>
                </a:solidFill>
                <a:latin typeface="Cambria"/>
                <a:ea typeface="Arial" charset="0"/>
                <a:cs typeface="Cambria"/>
              </a:rPr>
              <a:t>Example Applications Ported to BG/L and BG/P</a:t>
            </a:r>
            <a:endParaRPr lang="en-US" sz="2400" b="1" dirty="0">
              <a:solidFill>
                <a:schemeClr val="tx1"/>
              </a:solidFill>
              <a:latin typeface="Cambria"/>
              <a:ea typeface="Arial" charset="0"/>
              <a:cs typeface="Cambria"/>
            </a:endParaRPr>
          </a:p>
        </p:txBody>
      </p:sp>
      <p:sp>
        <p:nvSpPr>
          <p:cNvPr id="16" name="Rectangle 3"/>
          <p:cNvSpPr txBox="1">
            <a:spLocks noChangeArrowheads="1"/>
          </p:cNvSpPr>
          <p:nvPr/>
        </p:nvSpPr>
        <p:spPr>
          <a:xfrm>
            <a:off x="4314120" y="3829467"/>
            <a:ext cx="3820488" cy="301031"/>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vert="horz" lIns="68644" tIns="34322" rIns="68644" bIns="34322" rtlCol="0">
            <a:normAutofit fontScale="70000" lnSpcReduction="20000"/>
          </a:bodyPr>
          <a:lstStyle/>
          <a:p>
            <a:pPr marL="257415" indent="-257415" defTabSz="343220">
              <a:spcBef>
                <a:spcPct val="20000"/>
              </a:spcBef>
              <a:buFont typeface="Arial"/>
              <a:buChar char="•"/>
              <a:defRPr/>
            </a:pPr>
            <a:r>
              <a:rPr lang="en-US" sz="1500" dirty="0" smtClean="0">
                <a:solidFill>
                  <a:schemeClr val="tx1"/>
                </a:solidFill>
              </a:rPr>
              <a:t>How fast can a community adopt a new machine architecture ?</a:t>
            </a:r>
            <a:endParaRPr lang="en-US" sz="1500" dirty="0">
              <a:solidFill>
                <a:schemeClr val="tx1"/>
              </a:solidFill>
            </a:endParaRPr>
          </a:p>
        </p:txBody>
      </p:sp>
      <p:graphicFrame>
        <p:nvGraphicFramePr>
          <p:cNvPr id="17" name="Object 4"/>
          <p:cNvGraphicFramePr>
            <a:graphicFrameLocks noChangeAspect="1"/>
          </p:cNvGraphicFramePr>
          <p:nvPr/>
        </p:nvGraphicFramePr>
        <p:xfrm>
          <a:off x="4412925" y="4191794"/>
          <a:ext cx="3820489" cy="2154895"/>
        </p:xfrm>
        <a:graphic>
          <a:graphicData uri="http://schemas.openxmlformats.org/presentationml/2006/ole">
            <p:oleObj spid="_x0000_s198658" name="Worksheet" r:id="rId4" imgW="9226296" imgH="5245608" progId="Excel.Sheet.8">
              <p:embed/>
            </p:oleObj>
          </a:graphicData>
        </a:graphic>
      </p:graphicFrame>
      <p:pic>
        <p:nvPicPr>
          <p:cNvPr id="19" name="Picture 18"/>
          <p:cNvPicPr>
            <a:picLocks noChangeAspect="1"/>
          </p:cNvPicPr>
          <p:nvPr/>
        </p:nvPicPr>
        <p:blipFill>
          <a:blip r:embed="rId5"/>
          <a:stretch>
            <a:fillRect/>
          </a:stretch>
        </p:blipFill>
        <p:spPr>
          <a:xfrm>
            <a:off x="4412925" y="1026197"/>
            <a:ext cx="2291862" cy="2356946"/>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2" name="Picture 11"/>
          <p:cNvPicPr>
            <a:picLocks noChangeAspect="1"/>
          </p:cNvPicPr>
          <p:nvPr/>
        </p:nvPicPr>
        <p:blipFill>
          <a:blip r:embed="rId6"/>
          <a:stretch>
            <a:fillRect/>
          </a:stretch>
        </p:blipFill>
        <p:spPr>
          <a:xfrm>
            <a:off x="6860384" y="1026197"/>
            <a:ext cx="2172882" cy="1630473"/>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304800" y="228600"/>
            <a:ext cx="8534400" cy="914400"/>
          </a:xfrm>
        </p:spPr>
        <p:txBody>
          <a:bodyPr>
            <a:normAutofit fontScale="90000"/>
          </a:bodyPr>
          <a:lstStyle/>
          <a:p>
            <a:r>
              <a:rPr lang="en-US" sz="3200">
                <a:solidFill>
                  <a:schemeClr val="tx1"/>
                </a:solidFill>
              </a:rPr>
              <a:t>Humanity’s Top Ten Problems</a:t>
            </a:r>
            <a:br>
              <a:rPr lang="en-US" sz="3200">
                <a:solidFill>
                  <a:schemeClr val="tx1"/>
                </a:solidFill>
              </a:rPr>
            </a:br>
            <a:r>
              <a:rPr lang="en-US" sz="3200">
                <a:solidFill>
                  <a:schemeClr val="tx1"/>
                </a:solidFill>
              </a:rPr>
              <a:t>for next 50 years </a:t>
            </a:r>
          </a:p>
        </p:txBody>
      </p:sp>
      <p:sp>
        <p:nvSpPr>
          <p:cNvPr id="686083" name="Rectangle 3"/>
          <p:cNvSpPr>
            <a:spLocks noGrp="1" noChangeArrowheads="1"/>
          </p:cNvSpPr>
          <p:nvPr>
            <p:ph type="body" sz="half" idx="1"/>
          </p:nvPr>
        </p:nvSpPr>
        <p:spPr>
          <a:xfrm>
            <a:off x="381000" y="1676400"/>
            <a:ext cx="4191000" cy="4800600"/>
          </a:xfrm>
          <a:ln/>
        </p:spPr>
        <p:txBody>
          <a:bodyPr/>
          <a:lstStyle/>
          <a:p>
            <a:pPr marL="533400" indent="-533400">
              <a:buFontTx/>
              <a:buAutoNum type="arabicPeriod"/>
            </a:pPr>
            <a:r>
              <a:rPr lang="en-US" sz="1800" b="1"/>
              <a:t>ENERGY</a:t>
            </a:r>
          </a:p>
          <a:p>
            <a:pPr marL="533400" indent="-533400">
              <a:buFontTx/>
              <a:buAutoNum type="arabicPeriod"/>
            </a:pPr>
            <a:r>
              <a:rPr lang="en-US" sz="1800"/>
              <a:t>WATER</a:t>
            </a:r>
          </a:p>
          <a:p>
            <a:pPr marL="533400" indent="-533400">
              <a:buFontTx/>
              <a:buAutoNum type="arabicPeriod"/>
            </a:pPr>
            <a:r>
              <a:rPr lang="en-US" sz="1800"/>
              <a:t>FOOD</a:t>
            </a:r>
          </a:p>
          <a:p>
            <a:pPr marL="533400" indent="-533400">
              <a:buFontTx/>
              <a:buAutoNum type="arabicPeriod"/>
            </a:pPr>
            <a:r>
              <a:rPr lang="en-US" sz="1800"/>
              <a:t>ENVIRONMENT </a:t>
            </a:r>
          </a:p>
          <a:p>
            <a:pPr marL="533400" indent="-533400">
              <a:buFontTx/>
              <a:buAutoNum type="arabicPeriod"/>
            </a:pPr>
            <a:r>
              <a:rPr lang="en-US" sz="1800"/>
              <a:t>POVERTY</a:t>
            </a:r>
          </a:p>
          <a:p>
            <a:pPr marL="533400" indent="-533400">
              <a:buFontTx/>
              <a:buAutoNum type="arabicPeriod"/>
            </a:pPr>
            <a:r>
              <a:rPr lang="en-US" sz="1800"/>
              <a:t>TERRORISM  &amp;  WAR</a:t>
            </a:r>
          </a:p>
          <a:p>
            <a:pPr marL="533400" indent="-533400">
              <a:buFontTx/>
              <a:buAutoNum type="arabicPeriod"/>
            </a:pPr>
            <a:r>
              <a:rPr lang="en-US" sz="1800"/>
              <a:t>DISEASE</a:t>
            </a:r>
          </a:p>
          <a:p>
            <a:pPr marL="533400" indent="-533400">
              <a:buFontTx/>
              <a:buAutoNum type="arabicPeriod"/>
            </a:pPr>
            <a:r>
              <a:rPr lang="en-US" sz="1800"/>
              <a:t>EDUCATION</a:t>
            </a:r>
          </a:p>
          <a:p>
            <a:pPr marL="533400" indent="-533400">
              <a:buFontTx/>
              <a:buAutoNum type="arabicPeriod"/>
            </a:pPr>
            <a:r>
              <a:rPr lang="en-US" sz="1800"/>
              <a:t>DEMOCRACY</a:t>
            </a:r>
          </a:p>
          <a:p>
            <a:pPr marL="533400" indent="-533400">
              <a:buFontTx/>
              <a:buAutoNum type="arabicPeriod"/>
            </a:pPr>
            <a:r>
              <a:rPr lang="en-US" sz="1800"/>
              <a:t> POPULATION</a:t>
            </a:r>
          </a:p>
          <a:p>
            <a:pPr marL="533400" indent="-533400">
              <a:buFontTx/>
              <a:buAutoNum type="arabicPeriod"/>
            </a:pPr>
            <a:endParaRPr lang="en-US" sz="1800"/>
          </a:p>
          <a:p>
            <a:pPr marL="533400" indent="-533400">
              <a:buFontTx/>
              <a:buAutoNum type="arabicPeriod"/>
            </a:pPr>
            <a:endParaRPr lang="en-US" sz="1800"/>
          </a:p>
        </p:txBody>
      </p:sp>
      <p:pic>
        <p:nvPicPr>
          <p:cNvPr id="686084" name="Picture 4" descr="EARTH from space"/>
          <p:cNvPicPr>
            <a:picLocks noGrp="1" noChangeAspect="1" noChangeArrowheads="1"/>
          </p:cNvPicPr>
          <p:nvPr>
            <p:ph sz="half" idx="2"/>
          </p:nvPr>
        </p:nvPicPr>
        <p:blipFill>
          <a:blip r:embed="rId3"/>
          <a:srcRect/>
          <a:stretch>
            <a:fillRect/>
          </a:stretch>
        </p:blipFill>
        <p:spPr>
          <a:xfrm>
            <a:off x="4648200" y="1295400"/>
            <a:ext cx="4191000" cy="3733800"/>
          </a:xfrm>
          <a:ln/>
        </p:spPr>
      </p:pic>
      <p:sp>
        <p:nvSpPr>
          <p:cNvPr id="686085" name="Text Box 5"/>
          <p:cNvSpPr txBox="1">
            <a:spLocks noChangeArrowheads="1"/>
          </p:cNvSpPr>
          <p:nvPr/>
        </p:nvSpPr>
        <p:spPr bwMode="auto">
          <a:xfrm>
            <a:off x="4937125" y="5446713"/>
            <a:ext cx="3525838" cy="641350"/>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b="1"/>
              <a:t>2007 	  7  	Billion People</a:t>
            </a:r>
          </a:p>
          <a:p>
            <a:pPr eaLnBrk="1" hangingPunct="1"/>
            <a:r>
              <a:rPr lang="en-US" sz="1800" b="1"/>
              <a:t>2050	 8-10   	Billion People</a:t>
            </a:r>
          </a:p>
        </p:txBody>
      </p:sp>
      <p:sp>
        <p:nvSpPr>
          <p:cNvPr id="686086" name="Text Box 6"/>
          <p:cNvSpPr txBox="1">
            <a:spLocks noChangeArrowheads="1"/>
          </p:cNvSpPr>
          <p:nvPr/>
        </p:nvSpPr>
        <p:spPr bwMode="auto">
          <a:xfrm>
            <a:off x="441325" y="6067425"/>
            <a:ext cx="4402138" cy="457200"/>
          </a:xfrm>
          <a:prstGeom prst="rect">
            <a:avLst/>
          </a:prstGeom>
          <a:noFill/>
          <a:ln w="9525">
            <a:noFill/>
            <a:miter lim="800000"/>
            <a:headEnd/>
            <a:tailEnd/>
          </a:ln>
        </p:spPr>
        <p:txBody>
          <a:bodyPr wrap="none">
            <a:prstTxWarp prst="textNoShape">
              <a:avLst/>
            </a:prstTxWarp>
            <a:spAutoFit/>
          </a:bodyPr>
          <a:lstStyle/>
          <a:p>
            <a:r>
              <a:rPr lang="en-US"/>
              <a:t>Richard Smalley’s Top Ten List</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9206B6D8-7D2A-724C-8323-9752782A6B82}" type="slidenum">
              <a:rPr lang="en-US"/>
              <a:pPr/>
              <a:t>38</a:t>
            </a:fld>
            <a:endParaRPr lang="en-US"/>
          </a:p>
        </p:txBody>
      </p:sp>
      <p:sp>
        <p:nvSpPr>
          <p:cNvPr id="151554" name="Rectangle 2"/>
          <p:cNvSpPr>
            <a:spLocks noChangeArrowheads="1"/>
          </p:cNvSpPr>
          <p:nvPr/>
        </p:nvSpPr>
        <p:spPr bwMode="auto">
          <a:xfrm>
            <a:off x="0" y="812800"/>
            <a:ext cx="9144000" cy="5397500"/>
          </a:xfrm>
          <a:prstGeom prst="rect">
            <a:avLst/>
          </a:prstGeom>
          <a:solidFill>
            <a:srgbClr val="01010D"/>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1555" name="Rectangle 3"/>
          <p:cNvSpPr>
            <a:spLocks noGrp="1" noChangeArrowheads="1"/>
          </p:cNvSpPr>
          <p:nvPr>
            <p:ph type="title"/>
          </p:nvPr>
        </p:nvSpPr>
        <p:spPr>
          <a:xfrm>
            <a:off x="187325" y="203200"/>
            <a:ext cx="8602663" cy="403225"/>
          </a:xfrm>
        </p:spPr>
        <p:txBody>
          <a:bodyPr>
            <a:noAutofit/>
          </a:bodyPr>
          <a:lstStyle/>
          <a:p>
            <a:r>
              <a:rPr lang="en-US" sz="2800" dirty="0">
                <a:solidFill>
                  <a:srgbClr val="FFFF00"/>
                </a:solidFill>
              </a:rPr>
              <a:t>The Grid - the Triumph of 20th Century Engineering</a:t>
            </a:r>
          </a:p>
        </p:txBody>
      </p:sp>
      <p:pic>
        <p:nvPicPr>
          <p:cNvPr id="151556" name="Picture 4" descr="usa_night"/>
          <p:cNvPicPr>
            <a:picLocks noChangeAspect="1" noChangeArrowheads="1"/>
          </p:cNvPicPr>
          <p:nvPr/>
        </p:nvPicPr>
        <p:blipFill>
          <a:blip r:embed="rId3"/>
          <a:srcRect/>
          <a:stretch>
            <a:fillRect/>
          </a:stretch>
        </p:blipFill>
        <p:spPr bwMode="auto">
          <a:xfrm>
            <a:off x="147638" y="812800"/>
            <a:ext cx="8743950" cy="5065713"/>
          </a:xfrm>
          <a:prstGeom prst="rect">
            <a:avLst/>
          </a:prstGeom>
          <a:noFill/>
        </p:spPr>
      </p:pic>
      <p:sp>
        <p:nvSpPr>
          <p:cNvPr id="151557" name="AutoShape 5"/>
          <p:cNvSpPr>
            <a:spLocks noChangeArrowheads="1"/>
          </p:cNvSpPr>
          <p:nvPr/>
        </p:nvSpPr>
        <p:spPr bwMode="auto">
          <a:xfrm>
            <a:off x="1574800" y="5689600"/>
            <a:ext cx="5842000" cy="393700"/>
          </a:xfrm>
          <a:prstGeom prst="roundRect">
            <a:avLst>
              <a:gd name="adj" fmla="val 16667"/>
            </a:avLst>
          </a:prstGeom>
          <a:solidFill>
            <a:srgbClr val="FFFF66"/>
          </a:solidFill>
          <a:ln w="19050">
            <a:solidFill>
              <a:srgbClr val="000080"/>
            </a:solidFill>
            <a:round/>
            <a:headEnd/>
            <a:tailEnd/>
          </a:ln>
          <a:effectLst/>
        </p:spPr>
        <p:txBody>
          <a:bodyPr wrap="none" anchor="ctr">
            <a:prstTxWarp prst="textNoShape">
              <a:avLst/>
            </a:prstTxWarp>
          </a:bodyPr>
          <a:lstStyle/>
          <a:p>
            <a:endParaRPr lang="en-US"/>
          </a:p>
        </p:txBody>
      </p:sp>
      <p:sp>
        <p:nvSpPr>
          <p:cNvPr id="151558" name="Text Box 6"/>
          <p:cNvSpPr txBox="1">
            <a:spLocks noChangeArrowheads="1"/>
          </p:cNvSpPr>
          <p:nvPr/>
        </p:nvSpPr>
        <p:spPr bwMode="auto">
          <a:xfrm>
            <a:off x="1570038" y="5661025"/>
            <a:ext cx="5934075" cy="374650"/>
          </a:xfrm>
          <a:prstGeom prst="rect">
            <a:avLst/>
          </a:prstGeom>
          <a:noFill/>
          <a:ln w="9525">
            <a:noFill/>
            <a:miter lim="800000"/>
            <a:headEnd/>
            <a:tailEnd/>
          </a:ln>
          <a:effectLst/>
        </p:spPr>
        <p:txBody>
          <a:bodyPr>
            <a:prstTxWarp prst="textNoShape">
              <a:avLst/>
            </a:prstTxWarp>
            <a:spAutoFit/>
          </a:bodyPr>
          <a:lstStyle/>
          <a:p>
            <a:r>
              <a:rPr lang="en-US" sz="1600" b="0">
                <a:latin typeface="Comic Sans MS" pitchFamily="-65" charset="0"/>
                <a:ea typeface="ＭＳ Ｐゴシック" pitchFamily="-65" charset="-128"/>
                <a:cs typeface="ＭＳ Ｐゴシック" pitchFamily="-65" charset="-128"/>
              </a:rPr>
              <a:t>clean versatile power everywhere, at the flick of a switch</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75C7DCB6-9473-C54E-8B31-34C4F922FA8F}" type="slidenum">
              <a:rPr lang="en-US"/>
              <a:pPr/>
              <a:t>39</a:t>
            </a:fld>
            <a:endParaRPr lang="en-US"/>
          </a:p>
        </p:txBody>
      </p:sp>
      <p:pic>
        <p:nvPicPr>
          <p:cNvPr id="182276" name="Picture 4" descr="LLNL_Energy_Flows300_1-07"/>
          <p:cNvPicPr>
            <a:picLocks noChangeAspect="1" noChangeArrowheads="1"/>
          </p:cNvPicPr>
          <p:nvPr/>
        </p:nvPicPr>
        <p:blipFill>
          <a:blip r:embed="rId3"/>
          <a:srcRect/>
          <a:stretch>
            <a:fillRect/>
          </a:stretch>
        </p:blipFill>
        <p:spPr bwMode="auto">
          <a:xfrm>
            <a:off x="373063" y="693738"/>
            <a:ext cx="8262937" cy="5470525"/>
          </a:xfrm>
          <a:prstGeom prst="rect">
            <a:avLst/>
          </a:prstGeom>
          <a:noFill/>
        </p:spPr>
      </p:pic>
      <p:sp>
        <p:nvSpPr>
          <p:cNvPr id="182279" name="AutoShape 7"/>
          <p:cNvSpPr>
            <a:spLocks noChangeArrowheads="1"/>
          </p:cNvSpPr>
          <p:nvPr/>
        </p:nvSpPr>
        <p:spPr bwMode="auto">
          <a:xfrm>
            <a:off x="2273300" y="5943600"/>
            <a:ext cx="4787900" cy="292100"/>
          </a:xfrm>
          <a:prstGeom prst="roundRect">
            <a:avLst>
              <a:gd name="adj" fmla="val 16667"/>
            </a:avLst>
          </a:prstGeom>
          <a:solidFill>
            <a:srgbClr val="FFFF66"/>
          </a:solidFill>
          <a:ln w="9525">
            <a:solidFill>
              <a:schemeClr val="tx1"/>
            </a:solidFill>
            <a:round/>
            <a:headEnd/>
            <a:tailEnd/>
          </a:ln>
          <a:effectLst/>
        </p:spPr>
        <p:txBody>
          <a:bodyPr wrap="none" anchor="ctr">
            <a:prstTxWarp prst="textNoShape">
              <a:avLst/>
            </a:prstTxWarp>
          </a:bodyPr>
          <a:lstStyle/>
          <a:p>
            <a:endParaRPr lang="en-US"/>
          </a:p>
        </p:txBody>
      </p:sp>
      <p:sp>
        <p:nvSpPr>
          <p:cNvPr id="182274" name="Rectangle 2"/>
          <p:cNvSpPr>
            <a:spLocks noGrp="1" noChangeArrowheads="1"/>
          </p:cNvSpPr>
          <p:nvPr>
            <p:ph type="title"/>
          </p:nvPr>
        </p:nvSpPr>
        <p:spPr>
          <a:xfrm>
            <a:off x="174625" y="177800"/>
            <a:ext cx="7954963" cy="457200"/>
          </a:xfrm>
        </p:spPr>
        <p:txBody>
          <a:bodyPr>
            <a:normAutofit fontScale="90000"/>
          </a:bodyPr>
          <a:lstStyle/>
          <a:p>
            <a:r>
              <a:rPr lang="en-US" sz="3000">
                <a:solidFill>
                  <a:srgbClr val="000080"/>
                </a:solidFill>
              </a:rPr>
              <a:t>Energy Flows in 2005</a:t>
            </a:r>
          </a:p>
        </p:txBody>
      </p:sp>
      <p:sp>
        <p:nvSpPr>
          <p:cNvPr id="182277" name="Text Box 5"/>
          <p:cNvSpPr txBox="1">
            <a:spLocks noChangeArrowheads="1"/>
          </p:cNvSpPr>
          <p:nvPr/>
        </p:nvSpPr>
        <p:spPr bwMode="auto">
          <a:xfrm>
            <a:off x="7251700" y="5219700"/>
            <a:ext cx="1714500" cy="9810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000" b="0">
                <a:latin typeface="Comic Sans MS" pitchFamily="-65" charset="0"/>
              </a:rPr>
              <a:t>in quads = 10</a:t>
            </a:r>
            <a:r>
              <a:rPr lang="en-US" sz="1000" b="0" baseline="30000">
                <a:latin typeface="Comic Sans MS" pitchFamily="-65" charset="0"/>
              </a:rPr>
              <a:t>15</a:t>
            </a:r>
            <a:r>
              <a:rPr lang="en-US" sz="1000" b="0">
                <a:latin typeface="Comic Sans MS" pitchFamily="-65" charset="0"/>
              </a:rPr>
              <a:t> Btu</a:t>
            </a:r>
          </a:p>
          <a:p>
            <a:pPr>
              <a:spcBef>
                <a:spcPct val="50000"/>
              </a:spcBef>
            </a:pPr>
            <a:r>
              <a:rPr lang="en-US" sz="1000" b="0">
                <a:latin typeface="Comic Sans MS" pitchFamily="-65" charset="0"/>
              </a:rPr>
              <a:t>Lawrence Livermore National Laboratory</a:t>
            </a:r>
          </a:p>
          <a:p>
            <a:pPr>
              <a:spcBef>
                <a:spcPct val="50000"/>
              </a:spcBef>
            </a:pPr>
            <a:r>
              <a:rPr lang="en-US" sz="1000" b="0">
                <a:latin typeface="Comic Sans MS" pitchFamily="-65" charset="0"/>
              </a:rPr>
              <a:t>http://eed.llnl.gov/flow/</a:t>
            </a:r>
          </a:p>
        </p:txBody>
      </p:sp>
      <p:sp>
        <p:nvSpPr>
          <p:cNvPr id="182278" name="Text Box 6"/>
          <p:cNvSpPr txBox="1">
            <a:spLocks noChangeArrowheads="1"/>
          </p:cNvSpPr>
          <p:nvPr/>
        </p:nvSpPr>
        <p:spPr bwMode="auto">
          <a:xfrm>
            <a:off x="2336800" y="5918200"/>
            <a:ext cx="4851400" cy="3397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0">
                <a:latin typeface="Comic Sans MS" pitchFamily="-65" charset="0"/>
              </a:rPr>
              <a:t>complex system: many interacting degrees of freedom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9490" name="Picture 2" descr="BlueGene Exploded View02_no Text"/>
          <p:cNvPicPr>
            <a:picLocks noChangeAspect="1" noChangeArrowheads="1"/>
          </p:cNvPicPr>
          <p:nvPr/>
        </p:nvPicPr>
        <p:blipFill>
          <a:blip r:embed="rId3"/>
          <a:srcRect/>
          <a:stretch>
            <a:fillRect/>
          </a:stretch>
        </p:blipFill>
        <p:spPr bwMode="auto">
          <a:xfrm>
            <a:off x="0" y="320675"/>
            <a:ext cx="9144000" cy="5916613"/>
          </a:xfrm>
          <a:prstGeom prst="rect">
            <a:avLst/>
          </a:prstGeom>
          <a:noFill/>
        </p:spPr>
      </p:pic>
      <p:sp>
        <p:nvSpPr>
          <p:cNvPr id="319491" name="Rectangle 3"/>
          <p:cNvSpPr>
            <a:spLocks noGrp="1" noChangeArrowheads="1"/>
          </p:cNvSpPr>
          <p:nvPr>
            <p:ph type="title"/>
          </p:nvPr>
        </p:nvSpPr>
        <p:spPr>
          <a:xfrm>
            <a:off x="128587" y="152400"/>
            <a:ext cx="7262813" cy="625475"/>
          </a:xfrm>
        </p:spPr>
        <p:txBody>
          <a:bodyPr>
            <a:noAutofit/>
          </a:bodyPr>
          <a:lstStyle/>
          <a:p>
            <a:r>
              <a:rPr lang="en-US" sz="3200" dirty="0">
                <a:latin typeface="Cambria"/>
                <a:cs typeface="Cambria"/>
              </a:rPr>
              <a:t>Blue Gene/</a:t>
            </a:r>
            <a:r>
              <a:rPr lang="en-US" sz="3200" dirty="0" smtClean="0">
                <a:latin typeface="Cambria"/>
                <a:cs typeface="Cambria"/>
              </a:rPr>
              <a:t>P is an Evolution of BG/L</a:t>
            </a:r>
            <a:endParaRPr lang="en-US" sz="3200" dirty="0">
              <a:latin typeface="Cambria"/>
              <a:cs typeface="Cambria"/>
            </a:endParaRPr>
          </a:p>
        </p:txBody>
      </p:sp>
      <p:sp>
        <p:nvSpPr>
          <p:cNvPr id="319492" name="Rectangle 4"/>
          <p:cNvSpPr>
            <a:spLocks noGrp="1" noChangeArrowheads="1"/>
          </p:cNvSpPr>
          <p:nvPr>
            <p:ph type="body" sz="half" idx="1"/>
          </p:nvPr>
        </p:nvSpPr>
        <p:spPr>
          <a:xfrm>
            <a:off x="152400" y="1073150"/>
            <a:ext cx="3863975" cy="2203450"/>
          </a:xfrm>
        </p:spPr>
        <p:txBody>
          <a:bodyPr/>
          <a:lstStyle/>
          <a:p>
            <a:r>
              <a:rPr lang="en-US" sz="1800" dirty="0">
                <a:solidFill>
                  <a:srgbClr val="CC3300"/>
                </a:solidFill>
                <a:latin typeface="Arial Narrow" pitchFamily="-65" charset="0"/>
              </a:rPr>
              <a:t>Processors + memory + network interfaces are all on the same chip.</a:t>
            </a:r>
          </a:p>
          <a:p>
            <a:r>
              <a:rPr lang="en-US" sz="1800" dirty="0">
                <a:solidFill>
                  <a:srgbClr val="CC3300"/>
                </a:solidFill>
                <a:latin typeface="Arial Narrow" pitchFamily="-65" charset="0"/>
              </a:rPr>
              <a:t>Faster Quad core processors with larger memory</a:t>
            </a:r>
          </a:p>
          <a:p>
            <a:r>
              <a:rPr lang="en-US" sz="1800" dirty="0">
                <a:solidFill>
                  <a:srgbClr val="CC3300"/>
                </a:solidFill>
                <a:latin typeface="Arial Narrow" pitchFamily="-65" charset="0"/>
              </a:rPr>
              <a:t>5 flavors of network, with faster signaling, lower latency</a:t>
            </a:r>
          </a:p>
          <a:p>
            <a:endParaRPr lang="en-US" sz="1800" dirty="0">
              <a:solidFill>
                <a:srgbClr val="CC3300"/>
              </a:solidFill>
              <a:latin typeface="Arial Narrow" pitchFamily="-65" charset="0"/>
            </a:endParaRPr>
          </a:p>
        </p:txBody>
      </p:sp>
      <p:sp>
        <p:nvSpPr>
          <p:cNvPr id="319493" name="Rectangle 5"/>
          <p:cNvSpPr>
            <a:spLocks noGrp="1" noChangeArrowheads="1"/>
          </p:cNvSpPr>
          <p:nvPr>
            <p:ph type="body" sz="half" idx="2"/>
          </p:nvPr>
        </p:nvSpPr>
        <p:spPr>
          <a:xfrm>
            <a:off x="5467350" y="4051300"/>
            <a:ext cx="3562350" cy="2346325"/>
          </a:xfrm>
        </p:spPr>
        <p:txBody>
          <a:bodyPr/>
          <a:lstStyle/>
          <a:p>
            <a:pPr>
              <a:lnSpc>
                <a:spcPct val="90000"/>
              </a:lnSpc>
            </a:pPr>
            <a:r>
              <a:rPr lang="en-US" sz="1800">
                <a:solidFill>
                  <a:srgbClr val="CC3300"/>
                </a:solidFill>
                <a:latin typeface="Arial Narrow" pitchFamily="-65" charset="0"/>
              </a:rPr>
              <a:t>High packaging density</a:t>
            </a:r>
          </a:p>
          <a:p>
            <a:pPr>
              <a:lnSpc>
                <a:spcPct val="90000"/>
              </a:lnSpc>
            </a:pPr>
            <a:r>
              <a:rPr lang="en-US" sz="1800">
                <a:solidFill>
                  <a:srgbClr val="CC3300"/>
                </a:solidFill>
                <a:latin typeface="Arial Narrow" pitchFamily="-65" charset="0"/>
              </a:rPr>
              <a:t>High reliability</a:t>
            </a:r>
          </a:p>
          <a:p>
            <a:pPr>
              <a:lnSpc>
                <a:spcPct val="90000"/>
              </a:lnSpc>
            </a:pPr>
            <a:r>
              <a:rPr lang="en-US" sz="1800">
                <a:solidFill>
                  <a:srgbClr val="CC3300"/>
                </a:solidFill>
                <a:latin typeface="Arial Narrow" pitchFamily="-65" charset="0"/>
              </a:rPr>
              <a:t>Low system power requirements</a:t>
            </a:r>
          </a:p>
          <a:p>
            <a:r>
              <a:rPr lang="en-US" sz="1800">
                <a:solidFill>
                  <a:srgbClr val="B4391C"/>
                </a:solidFill>
                <a:latin typeface="Arial Narrow" pitchFamily="-65" charset="0"/>
              </a:rPr>
              <a:t>XL compilers, ESSL, GPFS, LoadLeveler, HPC Toolkit</a:t>
            </a:r>
          </a:p>
          <a:p>
            <a:pPr>
              <a:lnSpc>
                <a:spcPct val="90000"/>
              </a:lnSpc>
            </a:pPr>
            <a:r>
              <a:rPr lang="en-US" sz="1800">
                <a:solidFill>
                  <a:srgbClr val="B4391C"/>
                </a:solidFill>
                <a:latin typeface="Arial Narrow" pitchFamily="-65" charset="0"/>
              </a:rPr>
              <a:t>MPI, MPI2, OpenMP, Global Arrays</a:t>
            </a:r>
          </a:p>
        </p:txBody>
      </p:sp>
      <p:grpSp>
        <p:nvGrpSpPr>
          <p:cNvPr id="2" name="Group 6"/>
          <p:cNvGrpSpPr>
            <a:grpSpLocks/>
          </p:cNvGrpSpPr>
          <p:nvPr/>
        </p:nvGrpSpPr>
        <p:grpSpPr bwMode="auto">
          <a:xfrm>
            <a:off x="166688" y="320675"/>
            <a:ext cx="8807450" cy="6080125"/>
            <a:chOff x="105" y="0"/>
            <a:chExt cx="5548" cy="3830"/>
          </a:xfrm>
        </p:grpSpPr>
        <p:sp>
          <p:nvSpPr>
            <p:cNvPr id="319495" name="Text Box 7"/>
            <p:cNvSpPr txBox="1">
              <a:spLocks noChangeArrowheads="1"/>
            </p:cNvSpPr>
            <p:nvPr/>
          </p:nvSpPr>
          <p:spPr bwMode="auto">
            <a:xfrm>
              <a:off x="288" y="3504"/>
              <a:ext cx="860" cy="326"/>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13.6 GF/s</a:t>
              </a:r>
            </a:p>
            <a:p>
              <a:pPr algn="ctr"/>
              <a:r>
                <a:rPr lang="en-US" sz="1400">
                  <a:ea typeface="Arial" pitchFamily="-65" charset="0"/>
                  <a:cs typeface="Arial" pitchFamily="-65" charset="0"/>
                </a:rPr>
                <a:t>8 MB EDRAM</a:t>
              </a:r>
            </a:p>
          </p:txBody>
        </p:sp>
        <p:sp>
          <p:nvSpPr>
            <p:cNvPr id="319496" name="Text Box 8"/>
            <p:cNvSpPr txBox="1">
              <a:spLocks noChangeArrowheads="1"/>
            </p:cNvSpPr>
            <p:nvPr/>
          </p:nvSpPr>
          <p:spPr bwMode="auto">
            <a:xfrm>
              <a:off x="139" y="3024"/>
              <a:ext cx="860" cy="192"/>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4 processors</a:t>
              </a:r>
            </a:p>
          </p:txBody>
        </p:sp>
        <p:sp>
          <p:nvSpPr>
            <p:cNvPr id="319497" name="Text Box 9"/>
            <p:cNvSpPr txBox="1">
              <a:spLocks noChangeArrowheads="1"/>
            </p:cNvSpPr>
            <p:nvPr/>
          </p:nvSpPr>
          <p:spPr bwMode="auto">
            <a:xfrm>
              <a:off x="585" y="2550"/>
              <a:ext cx="860" cy="192"/>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1 chip, 1x1x1</a:t>
              </a:r>
            </a:p>
          </p:txBody>
        </p:sp>
        <p:sp>
          <p:nvSpPr>
            <p:cNvPr id="319498" name="Text Box 10"/>
            <p:cNvSpPr txBox="1">
              <a:spLocks noChangeArrowheads="1"/>
            </p:cNvSpPr>
            <p:nvPr/>
          </p:nvSpPr>
          <p:spPr bwMode="auto">
            <a:xfrm>
              <a:off x="1344" y="3264"/>
              <a:ext cx="860" cy="326"/>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13.9 GF/s</a:t>
              </a:r>
            </a:p>
            <a:p>
              <a:pPr algn="ctr"/>
              <a:r>
                <a:rPr lang="en-US" sz="1400">
                  <a:ea typeface="Arial" pitchFamily="-65" charset="0"/>
                  <a:cs typeface="Arial" pitchFamily="-65" charset="0"/>
                </a:rPr>
                <a:t>2 GB DDR</a:t>
              </a:r>
            </a:p>
          </p:txBody>
        </p:sp>
        <p:sp>
          <p:nvSpPr>
            <p:cNvPr id="319499" name="Text Box 11"/>
            <p:cNvSpPr txBox="1">
              <a:spLocks noChangeArrowheads="1"/>
            </p:cNvSpPr>
            <p:nvPr/>
          </p:nvSpPr>
          <p:spPr bwMode="auto">
            <a:xfrm>
              <a:off x="1104" y="1872"/>
              <a:ext cx="1434" cy="326"/>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(32 chips  4x4x2)</a:t>
              </a:r>
            </a:p>
            <a:p>
              <a:pPr algn="ctr"/>
              <a:r>
                <a:rPr lang="en-US" sz="1400">
                  <a:ea typeface="Arial" pitchFamily="-65" charset="0"/>
                  <a:cs typeface="Arial" pitchFamily="-65" charset="0"/>
                </a:rPr>
                <a:t>32 compute, 0-4 IO cards</a:t>
              </a:r>
            </a:p>
          </p:txBody>
        </p:sp>
        <p:sp>
          <p:nvSpPr>
            <p:cNvPr id="319500" name="Text Box 12"/>
            <p:cNvSpPr txBox="1">
              <a:spLocks noChangeArrowheads="1"/>
            </p:cNvSpPr>
            <p:nvPr/>
          </p:nvSpPr>
          <p:spPr bwMode="auto">
            <a:xfrm>
              <a:off x="2496" y="2784"/>
              <a:ext cx="860" cy="326"/>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435 GF/s</a:t>
              </a:r>
            </a:p>
            <a:p>
              <a:pPr algn="ctr"/>
              <a:r>
                <a:rPr lang="en-US" sz="1400">
                  <a:ea typeface="Arial" pitchFamily="-65" charset="0"/>
                  <a:cs typeface="Arial" pitchFamily="-65" charset="0"/>
                </a:rPr>
                <a:t>64 GB </a:t>
              </a:r>
            </a:p>
          </p:txBody>
        </p:sp>
        <p:sp>
          <p:nvSpPr>
            <p:cNvPr id="319501" name="Text Box 13"/>
            <p:cNvSpPr txBox="1">
              <a:spLocks noChangeArrowheads="1"/>
            </p:cNvSpPr>
            <p:nvPr/>
          </p:nvSpPr>
          <p:spPr bwMode="auto">
            <a:xfrm>
              <a:off x="2116" y="624"/>
              <a:ext cx="1434" cy="192"/>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32 Node Cards</a:t>
              </a:r>
            </a:p>
          </p:txBody>
        </p:sp>
        <p:sp>
          <p:nvSpPr>
            <p:cNvPr id="319502" name="Text Box 14"/>
            <p:cNvSpPr txBox="1">
              <a:spLocks noChangeArrowheads="1"/>
            </p:cNvSpPr>
            <p:nvPr/>
          </p:nvSpPr>
          <p:spPr bwMode="auto">
            <a:xfrm>
              <a:off x="4219" y="144"/>
              <a:ext cx="1434" cy="192"/>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72 Racks</a:t>
              </a:r>
            </a:p>
          </p:txBody>
        </p:sp>
        <p:sp>
          <p:nvSpPr>
            <p:cNvPr id="319503" name="Text Box 15"/>
            <p:cNvSpPr txBox="1">
              <a:spLocks noChangeArrowheads="1"/>
            </p:cNvSpPr>
            <p:nvPr/>
          </p:nvSpPr>
          <p:spPr bwMode="auto">
            <a:xfrm>
              <a:off x="4656" y="1680"/>
              <a:ext cx="860" cy="326"/>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1 PF/s</a:t>
              </a:r>
            </a:p>
            <a:p>
              <a:pPr algn="ctr"/>
              <a:r>
                <a:rPr lang="en-US" sz="1400">
                  <a:ea typeface="Arial" pitchFamily="-65" charset="0"/>
                  <a:cs typeface="Arial" pitchFamily="-65" charset="0"/>
                </a:rPr>
                <a:t>144 TB </a:t>
              </a:r>
            </a:p>
          </p:txBody>
        </p:sp>
        <p:sp>
          <p:nvSpPr>
            <p:cNvPr id="319504" name="Text Box 16"/>
            <p:cNvSpPr txBox="1">
              <a:spLocks noChangeArrowheads="1"/>
            </p:cNvSpPr>
            <p:nvPr/>
          </p:nvSpPr>
          <p:spPr bwMode="auto">
            <a:xfrm>
              <a:off x="2880" y="288"/>
              <a:ext cx="1434" cy="192"/>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Cabled 8x8x16</a:t>
              </a:r>
            </a:p>
          </p:txBody>
        </p:sp>
        <p:sp>
          <p:nvSpPr>
            <p:cNvPr id="319505" name="Text Box 17"/>
            <p:cNvSpPr txBox="1">
              <a:spLocks noChangeArrowheads="1"/>
            </p:cNvSpPr>
            <p:nvPr/>
          </p:nvSpPr>
          <p:spPr bwMode="auto">
            <a:xfrm>
              <a:off x="2544" y="288"/>
              <a:ext cx="573" cy="173"/>
            </a:xfrm>
            <a:prstGeom prst="rect">
              <a:avLst/>
            </a:prstGeom>
            <a:noFill/>
            <a:ln w="9525">
              <a:noFill/>
              <a:miter lim="800000"/>
              <a:headEnd/>
              <a:tailEnd/>
            </a:ln>
            <a:effectLst/>
          </p:spPr>
          <p:txBody>
            <a:bodyPr>
              <a:prstTxWarp prst="textNoShape">
                <a:avLst/>
              </a:prstTxWarp>
              <a:spAutoFit/>
            </a:bodyPr>
            <a:lstStyle/>
            <a:p>
              <a:pPr algn="ctr"/>
              <a:r>
                <a:rPr lang="en-US" sz="1200">
                  <a:latin typeface="Arial Black" pitchFamily="-65" charset="0"/>
                  <a:ea typeface="Arial" pitchFamily="-65" charset="0"/>
                  <a:cs typeface="Arial" pitchFamily="-65" charset="0"/>
                </a:rPr>
                <a:t>Rack</a:t>
              </a:r>
            </a:p>
          </p:txBody>
        </p:sp>
        <p:sp>
          <p:nvSpPr>
            <p:cNvPr id="319506" name="Text Box 18"/>
            <p:cNvSpPr txBox="1">
              <a:spLocks noChangeArrowheads="1"/>
            </p:cNvSpPr>
            <p:nvPr/>
          </p:nvSpPr>
          <p:spPr bwMode="auto">
            <a:xfrm>
              <a:off x="4656" y="0"/>
              <a:ext cx="573" cy="173"/>
            </a:xfrm>
            <a:prstGeom prst="rect">
              <a:avLst/>
            </a:prstGeom>
            <a:noFill/>
            <a:ln w="9525">
              <a:noFill/>
              <a:miter lim="800000"/>
              <a:headEnd/>
              <a:tailEnd/>
            </a:ln>
            <a:effectLst/>
          </p:spPr>
          <p:txBody>
            <a:bodyPr>
              <a:prstTxWarp prst="textNoShape">
                <a:avLst/>
              </a:prstTxWarp>
              <a:spAutoFit/>
            </a:bodyPr>
            <a:lstStyle/>
            <a:p>
              <a:pPr algn="ctr"/>
              <a:r>
                <a:rPr lang="en-US" sz="1200">
                  <a:latin typeface="Arial Black" pitchFamily="-65" charset="0"/>
                  <a:ea typeface="Arial" pitchFamily="-65" charset="0"/>
                  <a:cs typeface="Arial" pitchFamily="-65" charset="0"/>
                </a:rPr>
                <a:t>System</a:t>
              </a:r>
            </a:p>
          </p:txBody>
        </p:sp>
        <p:sp>
          <p:nvSpPr>
            <p:cNvPr id="319507" name="Text Box 19"/>
            <p:cNvSpPr txBox="1">
              <a:spLocks noChangeArrowheads="1"/>
            </p:cNvSpPr>
            <p:nvPr/>
          </p:nvSpPr>
          <p:spPr bwMode="auto">
            <a:xfrm>
              <a:off x="1429" y="1728"/>
              <a:ext cx="783" cy="173"/>
            </a:xfrm>
            <a:prstGeom prst="rect">
              <a:avLst/>
            </a:prstGeom>
            <a:noFill/>
            <a:ln w="9525">
              <a:noFill/>
              <a:miter lim="800000"/>
              <a:headEnd/>
              <a:tailEnd/>
            </a:ln>
            <a:effectLst/>
          </p:spPr>
          <p:txBody>
            <a:bodyPr>
              <a:prstTxWarp prst="textNoShape">
                <a:avLst/>
              </a:prstTxWarp>
              <a:spAutoFit/>
            </a:bodyPr>
            <a:lstStyle/>
            <a:p>
              <a:pPr algn="ctr"/>
              <a:r>
                <a:rPr lang="en-US" sz="1200">
                  <a:latin typeface="Arial Black" pitchFamily="-65" charset="0"/>
                  <a:ea typeface="Arial" pitchFamily="-65" charset="0"/>
                  <a:cs typeface="Arial" pitchFamily="-65" charset="0"/>
                </a:rPr>
                <a:t>Node Card</a:t>
              </a:r>
            </a:p>
          </p:txBody>
        </p:sp>
        <p:sp>
          <p:nvSpPr>
            <p:cNvPr id="319508" name="Text Box 20"/>
            <p:cNvSpPr txBox="1">
              <a:spLocks noChangeArrowheads="1"/>
            </p:cNvSpPr>
            <p:nvPr/>
          </p:nvSpPr>
          <p:spPr bwMode="auto">
            <a:xfrm>
              <a:off x="528" y="2400"/>
              <a:ext cx="929" cy="173"/>
            </a:xfrm>
            <a:prstGeom prst="rect">
              <a:avLst/>
            </a:prstGeom>
            <a:noFill/>
            <a:ln w="9525">
              <a:noFill/>
              <a:miter lim="800000"/>
              <a:headEnd/>
              <a:tailEnd/>
            </a:ln>
            <a:effectLst/>
          </p:spPr>
          <p:txBody>
            <a:bodyPr>
              <a:prstTxWarp prst="textNoShape">
                <a:avLst/>
              </a:prstTxWarp>
              <a:spAutoFit/>
            </a:bodyPr>
            <a:lstStyle/>
            <a:p>
              <a:pPr algn="ctr"/>
              <a:r>
                <a:rPr lang="en-US" sz="1200">
                  <a:latin typeface="Arial Black" pitchFamily="-65" charset="0"/>
                  <a:ea typeface="Arial" pitchFamily="-65" charset="0"/>
                  <a:cs typeface="Arial" pitchFamily="-65" charset="0"/>
                </a:rPr>
                <a:t>Compute Card</a:t>
              </a:r>
            </a:p>
          </p:txBody>
        </p:sp>
        <p:sp>
          <p:nvSpPr>
            <p:cNvPr id="319509" name="Text Box 21"/>
            <p:cNvSpPr txBox="1">
              <a:spLocks noChangeArrowheads="1"/>
            </p:cNvSpPr>
            <p:nvPr/>
          </p:nvSpPr>
          <p:spPr bwMode="auto">
            <a:xfrm>
              <a:off x="105" y="2905"/>
              <a:ext cx="929" cy="173"/>
            </a:xfrm>
            <a:prstGeom prst="rect">
              <a:avLst/>
            </a:prstGeom>
            <a:noFill/>
            <a:ln w="9525">
              <a:noFill/>
              <a:miter lim="800000"/>
              <a:headEnd/>
              <a:tailEnd/>
            </a:ln>
            <a:effectLst/>
          </p:spPr>
          <p:txBody>
            <a:bodyPr>
              <a:prstTxWarp prst="textNoShape">
                <a:avLst/>
              </a:prstTxWarp>
              <a:spAutoFit/>
            </a:bodyPr>
            <a:lstStyle/>
            <a:p>
              <a:pPr algn="ctr"/>
              <a:r>
                <a:rPr lang="en-US" sz="1200">
                  <a:latin typeface="Arial Black" pitchFamily="-65" charset="0"/>
                  <a:ea typeface="Arial" pitchFamily="-65" charset="0"/>
                  <a:cs typeface="Arial" pitchFamily="-65" charset="0"/>
                </a:rPr>
                <a:t>Chip</a:t>
              </a:r>
            </a:p>
          </p:txBody>
        </p:sp>
        <p:sp>
          <p:nvSpPr>
            <p:cNvPr id="319510" name="Text Box 22"/>
            <p:cNvSpPr txBox="1">
              <a:spLocks noChangeArrowheads="1"/>
            </p:cNvSpPr>
            <p:nvPr/>
          </p:nvSpPr>
          <p:spPr bwMode="auto">
            <a:xfrm>
              <a:off x="3492" y="2008"/>
              <a:ext cx="860" cy="326"/>
            </a:xfrm>
            <a:prstGeom prst="rect">
              <a:avLst/>
            </a:prstGeom>
            <a:noFill/>
            <a:ln w="9525">
              <a:noFill/>
              <a:miter lim="800000"/>
              <a:headEnd/>
              <a:tailEnd/>
            </a:ln>
            <a:effectLst/>
          </p:spPr>
          <p:txBody>
            <a:bodyPr>
              <a:prstTxWarp prst="textNoShape">
                <a:avLst/>
              </a:prstTxWarp>
              <a:spAutoFit/>
            </a:bodyPr>
            <a:lstStyle/>
            <a:p>
              <a:pPr algn="ctr"/>
              <a:r>
                <a:rPr lang="en-US" sz="1400">
                  <a:ea typeface="Arial" pitchFamily="-65" charset="0"/>
                  <a:cs typeface="Arial" pitchFamily="-65" charset="0"/>
                </a:rPr>
                <a:t>14 TF/s</a:t>
              </a:r>
            </a:p>
            <a:p>
              <a:pPr algn="ctr"/>
              <a:r>
                <a:rPr lang="en-US" sz="1400">
                  <a:ea typeface="Arial" pitchFamily="-65" charset="0"/>
                  <a:cs typeface="Arial" pitchFamily="-65" charset="0"/>
                </a:rPr>
                <a:t>2 TB </a:t>
              </a:r>
            </a:p>
          </p:txBody>
        </p:sp>
      </p:grpSp>
      <p:sp>
        <p:nvSpPr>
          <p:cNvPr id="319511" name="Rectangle 23"/>
          <p:cNvSpPr>
            <a:spLocks noChangeArrowheads="1"/>
          </p:cNvSpPr>
          <p:nvPr/>
        </p:nvSpPr>
        <p:spPr bwMode="auto">
          <a:xfrm>
            <a:off x="1258888" y="6424613"/>
            <a:ext cx="6629400" cy="427037"/>
          </a:xfrm>
          <a:prstGeom prst="rect">
            <a:avLst/>
          </a:prstGeom>
          <a:noFill/>
          <a:ln w="9525">
            <a:noFill/>
            <a:miter lim="800000"/>
            <a:headEnd/>
            <a:tailEnd/>
          </a:ln>
        </p:spPr>
        <p:txBody>
          <a:bodyPr wrap="none">
            <a:prstTxWarp prst="textNoShape">
              <a:avLst/>
            </a:prstTxWarp>
            <a:spAutoFit/>
          </a:bodyPr>
          <a:lstStyle/>
          <a:p>
            <a:pPr algn="ctr"/>
            <a:r>
              <a:rPr lang="en-US" sz="2200"/>
              <a:t>Blue Gene community knowledge base is preserved</a:t>
            </a:r>
          </a:p>
        </p:txBody>
      </p:sp>
      <p:sp>
        <p:nvSpPr>
          <p:cNvPr id="319512" name="Text Box 24"/>
          <p:cNvSpPr txBox="1">
            <a:spLocks noChangeArrowheads="1"/>
          </p:cNvSpPr>
          <p:nvPr/>
        </p:nvSpPr>
        <p:spPr bwMode="auto">
          <a:xfrm>
            <a:off x="7842250" y="6126163"/>
            <a:ext cx="1301750" cy="274637"/>
          </a:xfrm>
          <a:prstGeom prst="rect">
            <a:avLst/>
          </a:prstGeom>
          <a:noFill/>
          <a:ln w="9525">
            <a:noFill/>
            <a:miter lim="800000"/>
            <a:headEnd/>
            <a:tailEnd/>
          </a:ln>
          <a:effectLst/>
        </p:spPr>
        <p:txBody>
          <a:bodyPr wrap="none" anchor="ctr">
            <a:prstTxWarp prst="textNoShape">
              <a:avLst/>
            </a:prstTxWarp>
            <a:spAutoFit/>
          </a:bodyPr>
          <a:lstStyle/>
          <a:p>
            <a:pPr algn="ctr">
              <a:spcBef>
                <a:spcPct val="50000"/>
              </a:spcBef>
            </a:pPr>
            <a:r>
              <a:rPr kumimoji="1" lang="en-US" sz="1200">
                <a:solidFill>
                  <a:srgbClr val="2373BA"/>
                </a:solidFill>
              </a:rPr>
              <a:t>IBM Confidential</a:t>
            </a: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3410" name="Picture 2" descr="fig4newschl_01_05tempanomly"/>
          <p:cNvPicPr>
            <a:picLocks noChangeAspect="1" noChangeArrowheads="1"/>
          </p:cNvPicPr>
          <p:nvPr/>
        </p:nvPicPr>
        <p:blipFill>
          <a:blip r:embed="rId2"/>
          <a:srcRect/>
          <a:stretch>
            <a:fillRect/>
          </a:stretch>
        </p:blipFill>
        <p:spPr bwMode="auto">
          <a:xfrm>
            <a:off x="517525" y="160338"/>
            <a:ext cx="8107363" cy="5707062"/>
          </a:xfrm>
          <a:prstGeom prst="rect">
            <a:avLst/>
          </a:prstGeom>
          <a:noFill/>
        </p:spPr>
      </p:pic>
      <p:sp>
        <p:nvSpPr>
          <p:cNvPr id="273411" name="Text Box 3"/>
          <p:cNvSpPr txBox="1">
            <a:spLocks noChangeArrowheads="1"/>
          </p:cNvSpPr>
          <p:nvPr/>
        </p:nvSpPr>
        <p:spPr bwMode="auto">
          <a:xfrm>
            <a:off x="457200" y="6172200"/>
            <a:ext cx="8229600" cy="366713"/>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sz="1800" b="0">
              <a:ea typeface="Arial" pitchFamily="-65" charset="0"/>
              <a:cs typeface="Arial" pitchFamily="-65" charset="0"/>
            </a:endParaRPr>
          </a:p>
        </p:txBody>
      </p:sp>
      <p:sp>
        <p:nvSpPr>
          <p:cNvPr id="273412" name="Text Box 4"/>
          <p:cNvSpPr txBox="1">
            <a:spLocks noChangeArrowheads="1"/>
          </p:cNvSpPr>
          <p:nvPr/>
        </p:nvSpPr>
        <p:spPr bwMode="auto">
          <a:xfrm>
            <a:off x="304800" y="5835650"/>
            <a:ext cx="85344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a:solidFill>
                  <a:schemeClr val="accent2"/>
                </a:solidFill>
                <a:ea typeface="Arial" pitchFamily="-65" charset="0"/>
                <a:cs typeface="Arial" pitchFamily="-65" charset="0"/>
              </a:rPr>
              <a:t>Temperature increases are nonuniform:  higher mid-continent, highest of all in far North.  (These are observations, not modeling results.)</a:t>
            </a:r>
          </a:p>
        </p:txBody>
      </p:sp>
      <p:sp>
        <p:nvSpPr>
          <p:cNvPr id="273413" name="Text Box 5"/>
          <p:cNvSpPr txBox="1">
            <a:spLocks noChangeArrowheads="1"/>
          </p:cNvSpPr>
          <p:nvPr/>
        </p:nvSpPr>
        <p:spPr bwMode="auto">
          <a:xfrm>
            <a:off x="2971800" y="6491288"/>
            <a:ext cx="609600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a:solidFill>
                  <a:schemeClr val="bg2"/>
                </a:solidFill>
                <a:ea typeface="Arial" pitchFamily="-65" charset="0"/>
                <a:cs typeface="Arial" pitchFamily="-65" charset="0"/>
              </a:rPr>
              <a:t>J. Hansen et al., </a:t>
            </a:r>
            <a:r>
              <a:rPr lang="en-US" sz="1800" i="1">
                <a:solidFill>
                  <a:schemeClr val="bg2"/>
                </a:solidFill>
                <a:ea typeface="Arial" pitchFamily="-65" charset="0"/>
                <a:cs typeface="Arial" pitchFamily="-65" charset="0"/>
              </a:rPr>
              <a:t>PNAS 103</a:t>
            </a:r>
            <a:r>
              <a:rPr lang="en-US" sz="1800">
                <a:solidFill>
                  <a:schemeClr val="bg2"/>
                </a:solidFill>
                <a:ea typeface="Arial" pitchFamily="-65" charset="0"/>
                <a:cs typeface="Arial" pitchFamily="-65" charset="0"/>
              </a:rPr>
              <a:t>: 14288-293 (26 Sept 2006)</a:t>
            </a:r>
          </a:p>
        </p:txBody>
      </p:sp>
      <p:sp>
        <p:nvSpPr>
          <p:cNvPr id="273414" name="Text Box 6"/>
          <p:cNvSpPr txBox="1">
            <a:spLocks noChangeArrowheads="1"/>
          </p:cNvSpPr>
          <p:nvPr/>
        </p:nvSpPr>
        <p:spPr bwMode="auto">
          <a:xfrm>
            <a:off x="152400" y="0"/>
            <a:ext cx="8763000" cy="519113"/>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pPr>
            <a:r>
              <a:rPr lang="en-US" sz="2800">
                <a:solidFill>
                  <a:srgbClr val="A50021"/>
                </a:solidFill>
              </a:rPr>
              <a:t>2001-2005 mean </a:t>
            </a:r>
            <a:r>
              <a:rPr lang="en-US" sz="2800">
                <a:solidFill>
                  <a:srgbClr val="A50021"/>
                </a:solidFill>
                <a:ea typeface="Arial" pitchFamily="-65" charset="0"/>
                <a:cs typeface="Arial" pitchFamily="-65" charset="0"/>
              </a:rPr>
              <a:t>∆T</a:t>
            </a:r>
            <a:r>
              <a:rPr lang="en-US" sz="2800" baseline="-25000">
                <a:solidFill>
                  <a:srgbClr val="A50021"/>
                </a:solidFill>
                <a:ea typeface="Arial" pitchFamily="-65" charset="0"/>
                <a:cs typeface="Arial" pitchFamily="-65" charset="0"/>
              </a:rPr>
              <a:t>avg</a:t>
            </a:r>
            <a:r>
              <a:rPr lang="en-US" sz="2800">
                <a:solidFill>
                  <a:srgbClr val="A50021"/>
                </a:solidFill>
                <a:ea typeface="Arial" pitchFamily="-65" charset="0"/>
                <a:cs typeface="Arial" pitchFamily="-65" charset="0"/>
              </a:rPr>
              <a:t> above 1951-80 base, °C</a:t>
            </a: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2DF7B8B6-72A0-554A-A4F9-CAF55AF546F3}" type="slidenum">
              <a:rPr lang="en-US"/>
              <a:pPr/>
              <a:t>41</a:t>
            </a:fld>
            <a:endParaRPr lang="en-US"/>
          </a:p>
        </p:txBody>
      </p:sp>
      <p:sp>
        <p:nvSpPr>
          <p:cNvPr id="153602" name="Rectangle 2"/>
          <p:cNvSpPr>
            <a:spLocks noGrp="1" noChangeArrowheads="1"/>
          </p:cNvSpPr>
          <p:nvPr>
            <p:ph type="title"/>
          </p:nvPr>
        </p:nvSpPr>
        <p:spPr>
          <a:xfrm>
            <a:off x="339725" y="330200"/>
            <a:ext cx="7954963" cy="403225"/>
          </a:xfrm>
        </p:spPr>
        <p:txBody>
          <a:bodyPr>
            <a:noAutofit/>
          </a:bodyPr>
          <a:lstStyle/>
          <a:p>
            <a:r>
              <a:rPr lang="en-US" sz="2800" dirty="0">
                <a:solidFill>
                  <a:srgbClr val="000080"/>
                </a:solidFill>
              </a:rPr>
              <a:t>The 21st Century: A Different Set of Challenges</a:t>
            </a:r>
          </a:p>
        </p:txBody>
      </p:sp>
      <p:sp>
        <p:nvSpPr>
          <p:cNvPr id="153603" name="Text Box 3"/>
          <p:cNvSpPr txBox="1">
            <a:spLocks noChangeArrowheads="1"/>
          </p:cNvSpPr>
          <p:nvPr/>
        </p:nvSpPr>
        <p:spPr bwMode="auto">
          <a:xfrm>
            <a:off x="192088" y="936625"/>
            <a:ext cx="2814637" cy="1508125"/>
          </a:xfrm>
          <a:prstGeom prst="rect">
            <a:avLst/>
          </a:prstGeom>
          <a:noFill/>
          <a:ln w="9525">
            <a:noFill/>
            <a:miter lim="800000"/>
            <a:headEnd/>
            <a:tailEnd/>
          </a:ln>
          <a:effectLst/>
        </p:spPr>
        <p:txBody>
          <a:bodyPr>
            <a:prstTxWarp prst="textNoShape">
              <a:avLst/>
            </a:prstTxWarp>
            <a:spAutoFit/>
          </a:bodyPr>
          <a:lstStyle/>
          <a:p>
            <a:pPr algn="ctr"/>
            <a:r>
              <a:rPr lang="en-US" b="0">
                <a:latin typeface="Comic Sans MS" pitchFamily="-65" charset="0"/>
                <a:ea typeface="ＭＳ Ｐゴシック" pitchFamily="-65" charset="-128"/>
                <a:cs typeface="ＭＳ Ｐゴシック" pitchFamily="-65" charset="-128"/>
              </a:rPr>
              <a:t>capacity</a:t>
            </a:r>
          </a:p>
          <a:p>
            <a:pPr algn="ctr"/>
            <a:r>
              <a:rPr lang="en-US" sz="1400" b="0">
                <a:latin typeface="Comic Sans MS" pitchFamily="-65" charset="0"/>
                <a:ea typeface="ＭＳ Ｐゴシック" pitchFamily="-65" charset="-128"/>
                <a:cs typeface="ＭＳ Ｐゴシック" pitchFamily="-65" charset="-128"/>
              </a:rPr>
              <a:t>growing electricity uses growing cities and suburbs</a:t>
            </a:r>
            <a:endParaRPr lang="en-US" sz="1600" b="0">
              <a:latin typeface="Comic Sans MS" pitchFamily="-65" charset="0"/>
              <a:ea typeface="ＭＳ Ｐゴシック" pitchFamily="-65" charset="-128"/>
              <a:cs typeface="ＭＳ Ｐゴシック" pitchFamily="-65" charset="-128"/>
            </a:endParaRPr>
          </a:p>
          <a:p>
            <a:pPr algn="ctr"/>
            <a:r>
              <a:rPr lang="en-US" sz="1400" b="0">
                <a:latin typeface="Comic Sans MS" pitchFamily="-65" charset="0"/>
                <a:ea typeface="ＭＳ Ｐゴシック" pitchFamily="-65" charset="-128"/>
                <a:cs typeface="ＭＳ Ｐゴシック" pitchFamily="-65" charset="-128"/>
              </a:rPr>
              <a:t>high people / power density</a:t>
            </a:r>
          </a:p>
          <a:p>
            <a:pPr algn="ctr"/>
            <a:r>
              <a:rPr lang="en-US" sz="1400" b="0" i="1">
                <a:latin typeface="Comic Sans MS" pitchFamily="-65" charset="0"/>
                <a:ea typeface="ＭＳ Ｐゴシック" pitchFamily="-65" charset="-128"/>
                <a:cs typeface="ＭＳ Ｐゴシック" pitchFamily="-65" charset="-128"/>
              </a:rPr>
              <a:t>urban power bottleneck</a:t>
            </a:r>
          </a:p>
        </p:txBody>
      </p:sp>
      <p:sp>
        <p:nvSpPr>
          <p:cNvPr id="153604" name="Text Box 4"/>
          <p:cNvSpPr txBox="1">
            <a:spLocks noChangeArrowheads="1"/>
          </p:cNvSpPr>
          <p:nvPr/>
        </p:nvSpPr>
        <p:spPr bwMode="auto">
          <a:xfrm>
            <a:off x="3417888" y="923925"/>
            <a:ext cx="2433637" cy="942975"/>
          </a:xfrm>
          <a:prstGeom prst="rect">
            <a:avLst/>
          </a:prstGeom>
          <a:noFill/>
          <a:ln w="9525">
            <a:noFill/>
            <a:miter lim="800000"/>
            <a:headEnd/>
            <a:tailEnd/>
          </a:ln>
          <a:effectLst/>
        </p:spPr>
        <p:txBody>
          <a:bodyPr>
            <a:prstTxWarp prst="textNoShape">
              <a:avLst/>
            </a:prstTxWarp>
            <a:spAutoFit/>
          </a:bodyPr>
          <a:lstStyle/>
          <a:p>
            <a:pPr algn="ctr"/>
            <a:r>
              <a:rPr lang="en-US" b="0">
                <a:latin typeface="Comic Sans MS" pitchFamily="-65" charset="0"/>
                <a:ea typeface="ＭＳ Ｐゴシック" pitchFamily="-65" charset="-128"/>
                <a:cs typeface="ＭＳ Ｐゴシック" pitchFamily="-65" charset="-128"/>
              </a:rPr>
              <a:t>reliability</a:t>
            </a:r>
          </a:p>
          <a:p>
            <a:pPr algn="ctr"/>
            <a:r>
              <a:rPr lang="en-US" b="0">
                <a:latin typeface="Comic Sans MS" pitchFamily="-65" charset="0"/>
                <a:ea typeface="ＭＳ Ｐゴシック" pitchFamily="-65" charset="-128"/>
                <a:cs typeface="ＭＳ Ｐゴシック" pitchFamily="-65" charset="-128"/>
              </a:rPr>
              <a:t>power quality</a:t>
            </a:r>
          </a:p>
        </p:txBody>
      </p:sp>
      <p:sp>
        <p:nvSpPr>
          <p:cNvPr id="153605" name="Text Box 5"/>
          <p:cNvSpPr txBox="1">
            <a:spLocks noChangeArrowheads="1"/>
          </p:cNvSpPr>
          <p:nvPr/>
        </p:nvSpPr>
        <p:spPr bwMode="auto">
          <a:xfrm>
            <a:off x="6708775" y="911225"/>
            <a:ext cx="1978025" cy="871538"/>
          </a:xfrm>
          <a:prstGeom prst="rect">
            <a:avLst/>
          </a:prstGeom>
          <a:noFill/>
          <a:ln w="9525">
            <a:noFill/>
            <a:miter lim="800000"/>
            <a:headEnd/>
            <a:tailEnd/>
          </a:ln>
          <a:effectLst/>
        </p:spPr>
        <p:txBody>
          <a:bodyPr>
            <a:prstTxWarp prst="textNoShape">
              <a:avLst/>
            </a:prstTxWarp>
            <a:spAutoFit/>
          </a:bodyPr>
          <a:lstStyle/>
          <a:p>
            <a:pPr algn="ctr"/>
            <a:r>
              <a:rPr lang="en-US" b="0">
                <a:latin typeface="Comic Sans MS" pitchFamily="-65" charset="0"/>
                <a:ea typeface="ＭＳ Ｐゴシック" pitchFamily="-65" charset="-128"/>
                <a:cs typeface="ＭＳ Ｐゴシック" pitchFamily="-65" charset="-128"/>
              </a:rPr>
              <a:t>efficiency</a:t>
            </a:r>
          </a:p>
          <a:p>
            <a:pPr algn="ctr"/>
            <a:r>
              <a:rPr lang="en-US" sz="2000" b="0">
                <a:latin typeface="Comic Sans MS" pitchFamily="-65" charset="0"/>
                <a:ea typeface="ＭＳ Ｐゴシック" pitchFamily="-65" charset="-128"/>
                <a:cs typeface="ＭＳ Ｐゴシック" pitchFamily="-65" charset="-128"/>
              </a:rPr>
              <a:t>lost energy</a:t>
            </a:r>
            <a:endParaRPr lang="en-US" b="0">
              <a:latin typeface="Comic Sans MS" pitchFamily="-65" charset="0"/>
              <a:ea typeface="ＭＳ Ｐゴシック" pitchFamily="-65" charset="-128"/>
              <a:cs typeface="ＭＳ Ｐゴシック" pitchFamily="-65" charset="-128"/>
            </a:endParaRPr>
          </a:p>
        </p:txBody>
      </p:sp>
      <p:pic>
        <p:nvPicPr>
          <p:cNvPr id="153606" name="Picture 6" descr="HiDensityPwrLines1-07"/>
          <p:cNvPicPr>
            <a:picLocks noChangeAspect="1" noChangeArrowheads="1"/>
          </p:cNvPicPr>
          <p:nvPr/>
        </p:nvPicPr>
        <p:blipFill>
          <a:blip r:embed="rId3"/>
          <a:srcRect/>
          <a:stretch>
            <a:fillRect/>
          </a:stretch>
        </p:blipFill>
        <p:spPr bwMode="auto">
          <a:xfrm>
            <a:off x="6786563" y="1917700"/>
            <a:ext cx="1908175" cy="2100263"/>
          </a:xfrm>
          <a:prstGeom prst="rect">
            <a:avLst/>
          </a:prstGeom>
          <a:noFill/>
        </p:spPr>
      </p:pic>
      <p:pic>
        <p:nvPicPr>
          <p:cNvPr id="153607" name="Picture 7" descr="CityNight1-07"/>
          <p:cNvPicPr>
            <a:picLocks noChangeAspect="1" noChangeArrowheads="1"/>
          </p:cNvPicPr>
          <p:nvPr/>
        </p:nvPicPr>
        <p:blipFill>
          <a:blip r:embed="rId4"/>
          <a:srcRect/>
          <a:stretch>
            <a:fillRect/>
          </a:stretch>
        </p:blipFill>
        <p:spPr bwMode="auto">
          <a:xfrm>
            <a:off x="425450" y="2632075"/>
            <a:ext cx="2216150" cy="1754188"/>
          </a:xfrm>
          <a:prstGeom prst="rect">
            <a:avLst/>
          </a:prstGeom>
          <a:noFill/>
        </p:spPr>
      </p:pic>
      <p:sp>
        <p:nvSpPr>
          <p:cNvPr id="153608" name="Rectangle 8"/>
          <p:cNvSpPr>
            <a:spLocks noChangeArrowheads="1"/>
          </p:cNvSpPr>
          <p:nvPr/>
        </p:nvSpPr>
        <p:spPr bwMode="auto">
          <a:xfrm>
            <a:off x="0" y="4756150"/>
            <a:ext cx="2922588" cy="939800"/>
          </a:xfrm>
          <a:prstGeom prst="rect">
            <a:avLst/>
          </a:prstGeom>
          <a:noFill/>
          <a:ln w="9525">
            <a:noFill/>
            <a:miter lim="800000"/>
            <a:headEnd/>
            <a:tailEnd/>
          </a:ln>
          <a:effectLst/>
        </p:spPr>
        <p:txBody>
          <a:bodyPr wrap="none">
            <a:prstTxWarp prst="textNoShape">
              <a:avLst/>
            </a:prstTxWarp>
            <a:spAutoFit/>
          </a:bodyPr>
          <a:lstStyle/>
          <a:p>
            <a:pPr algn="ctr"/>
            <a:r>
              <a:rPr lang="en-US" sz="1600" b="0">
                <a:latin typeface="Comic Sans MS" pitchFamily="-65" charset="0"/>
                <a:ea typeface="ＭＳ Ｐゴシック" pitchFamily="-65" charset="-128"/>
                <a:cs typeface="ＭＳ Ｐゴシック" pitchFamily="-65" charset="-128"/>
              </a:rPr>
              <a:t>2030 </a:t>
            </a:r>
          </a:p>
          <a:p>
            <a:pPr algn="ctr"/>
            <a:r>
              <a:rPr lang="en-US" sz="1600" b="0">
                <a:latin typeface="Comic Sans MS" pitchFamily="-65" charset="0"/>
                <a:ea typeface="ＭＳ Ｐゴシック" pitchFamily="-65" charset="-128"/>
                <a:cs typeface="ＭＳ Ｐゴシック" pitchFamily="-65" charset="-128"/>
              </a:rPr>
              <a:t>50% demand growth (US)</a:t>
            </a:r>
          </a:p>
          <a:p>
            <a:pPr algn="ctr"/>
            <a:r>
              <a:rPr lang="en-US" sz="1600" b="0">
                <a:latin typeface="Comic Sans MS" pitchFamily="-65" charset="0"/>
                <a:ea typeface="ＭＳ Ｐゴシック" pitchFamily="-65" charset="-128"/>
                <a:cs typeface="ＭＳ Ｐゴシック" pitchFamily="-65" charset="-128"/>
              </a:rPr>
              <a:t>100% demand growth (world)</a:t>
            </a:r>
          </a:p>
        </p:txBody>
      </p:sp>
      <p:sp>
        <p:nvSpPr>
          <p:cNvPr id="153609" name="Rectangle 9"/>
          <p:cNvSpPr>
            <a:spLocks noChangeArrowheads="1"/>
          </p:cNvSpPr>
          <p:nvPr/>
        </p:nvSpPr>
        <p:spPr bwMode="auto">
          <a:xfrm>
            <a:off x="3479800" y="1835150"/>
            <a:ext cx="2233613" cy="1566863"/>
          </a:xfrm>
          <a:prstGeom prst="rect">
            <a:avLst/>
          </a:prstGeom>
          <a:noFill/>
          <a:ln w="9525">
            <a:noFill/>
            <a:miter lim="800000"/>
            <a:headEnd/>
            <a:tailEnd/>
          </a:ln>
          <a:effectLst/>
        </p:spPr>
        <p:txBody>
          <a:bodyPr>
            <a:prstTxWarp prst="textNoShape">
              <a:avLst/>
            </a:prstTxWarp>
            <a:spAutoFit/>
          </a:bodyPr>
          <a:lstStyle/>
          <a:p>
            <a:pPr marL="342900" indent="-342900" algn="ctr">
              <a:buClr>
                <a:schemeClr val="tx2"/>
              </a:buClr>
              <a:buFont typeface="Wingdings" pitchFamily="-65" charset="2"/>
              <a:buNone/>
            </a:pPr>
            <a:r>
              <a:rPr lang="en-US" sz="1400" b="0">
                <a:latin typeface="Comic Sans MS" pitchFamily="-65" charset="0"/>
                <a:ea typeface="ＭＳ Ｐゴシック" pitchFamily="-65" charset="-128"/>
                <a:cs typeface="ＭＳ Ｐゴシック" pitchFamily="-65" charset="-128"/>
              </a:rPr>
              <a:t>average</a:t>
            </a:r>
          </a:p>
          <a:p>
            <a:pPr marL="342900" indent="-342900" algn="ctr">
              <a:buClr>
                <a:schemeClr val="tx2"/>
              </a:buClr>
              <a:buFont typeface="Wingdings" pitchFamily="-65" charset="2"/>
              <a:buNone/>
            </a:pPr>
            <a:r>
              <a:rPr lang="en-US" sz="1400" b="0">
                <a:latin typeface="Comic Sans MS" pitchFamily="-65" charset="0"/>
                <a:ea typeface="ＭＳ Ｐゴシック" pitchFamily="-65" charset="-128"/>
                <a:cs typeface="ＭＳ Ｐゴシック" pitchFamily="-65" charset="-128"/>
              </a:rPr>
              <a:t>power loss/customer</a:t>
            </a:r>
            <a:endParaRPr lang="en-US" sz="1600" b="0">
              <a:latin typeface="Comic Sans MS" pitchFamily="-65" charset="0"/>
              <a:ea typeface="ＭＳ Ｐゴシック" pitchFamily="-65" charset="-128"/>
              <a:cs typeface="ＭＳ Ｐゴシック" pitchFamily="-65" charset="-128"/>
            </a:endParaRPr>
          </a:p>
          <a:p>
            <a:pPr marL="1143000" lvl="2" indent="-342900">
              <a:spcAft>
                <a:spcPct val="10000"/>
              </a:spcAft>
              <a:buClr>
                <a:schemeClr val="tx2"/>
              </a:buClr>
              <a:buFont typeface="Times" pitchFamily="-65" charset="0"/>
              <a:buNone/>
            </a:pPr>
            <a:r>
              <a:rPr lang="en-US" sz="1200" b="0" i="1">
                <a:latin typeface="Comic Sans MS" pitchFamily="-65" charset="0"/>
                <a:ea typeface="ＭＳ Ｐゴシック" pitchFamily="-65" charset="-128"/>
                <a:cs typeface="ＭＳ Ｐゴシック" pitchFamily="-65" charset="-128"/>
              </a:rPr>
              <a:t>(min/yr)</a:t>
            </a:r>
            <a:endParaRPr lang="en-US" sz="500" b="0" i="1">
              <a:latin typeface="Comic Sans MS" pitchFamily="-65" charset="0"/>
              <a:ea typeface="ＭＳ Ｐゴシック" pitchFamily="-65" charset="-128"/>
              <a:cs typeface="ＭＳ Ｐゴシック" pitchFamily="-65" charset="-128"/>
            </a:endParaRPr>
          </a:p>
          <a:p>
            <a:pPr marL="342900" indent="-342900"/>
            <a:r>
              <a:rPr lang="en-US" sz="1400" b="0">
                <a:latin typeface="Comic Sans MS" pitchFamily="-65" charset="0"/>
                <a:ea typeface="ＭＳ Ｐゴシック" pitchFamily="-65" charset="-128"/>
                <a:cs typeface="ＭＳ Ｐゴシック" pitchFamily="-65" charset="-128"/>
              </a:rPr>
              <a:t>         US  	    214</a:t>
            </a:r>
          </a:p>
          <a:p>
            <a:pPr marL="342900" indent="-342900"/>
            <a:r>
              <a:rPr lang="en-US" sz="1400" b="0">
                <a:latin typeface="Comic Sans MS" pitchFamily="-65" charset="0"/>
                <a:ea typeface="ＭＳ Ｐゴシック" pitchFamily="-65" charset="-128"/>
                <a:cs typeface="ＭＳ Ｐゴシック" pitchFamily="-65" charset="-128"/>
              </a:rPr>
              <a:t>         France   53</a:t>
            </a:r>
          </a:p>
          <a:p>
            <a:pPr marL="342900" indent="-342900"/>
            <a:r>
              <a:rPr lang="en-US" sz="1400" b="0">
                <a:latin typeface="Comic Sans MS" pitchFamily="-65" charset="0"/>
                <a:ea typeface="ＭＳ Ｐゴシック" pitchFamily="-65" charset="-128"/>
                <a:cs typeface="ＭＳ Ｐゴシック" pitchFamily="-65" charset="-128"/>
              </a:rPr>
              <a:t>         Japan      6</a:t>
            </a:r>
          </a:p>
        </p:txBody>
      </p:sp>
      <p:sp>
        <p:nvSpPr>
          <p:cNvPr id="153610" name="Text Box 10"/>
          <p:cNvSpPr txBox="1">
            <a:spLocks noChangeArrowheads="1"/>
          </p:cNvSpPr>
          <p:nvPr/>
        </p:nvSpPr>
        <p:spPr bwMode="auto">
          <a:xfrm>
            <a:off x="3500438" y="5991225"/>
            <a:ext cx="2025650" cy="214313"/>
          </a:xfrm>
          <a:prstGeom prst="rect">
            <a:avLst/>
          </a:prstGeom>
          <a:noFill/>
          <a:ln w="9525">
            <a:noFill/>
            <a:miter lim="800000"/>
            <a:headEnd/>
            <a:tailEnd/>
          </a:ln>
          <a:effectLst/>
        </p:spPr>
        <p:txBody>
          <a:bodyPr wrap="none">
            <a:prstTxWarp prst="textNoShape">
              <a:avLst/>
            </a:prstTxWarp>
            <a:spAutoFit/>
          </a:bodyPr>
          <a:lstStyle/>
          <a:p>
            <a:pPr algn="ctr"/>
            <a:r>
              <a:rPr lang="en-US" sz="800" b="0">
                <a:ea typeface="ＭＳ Ｐゴシック" pitchFamily="-65" charset="-128"/>
                <a:cs typeface="ＭＳ Ｐゴシック" pitchFamily="-65" charset="-128"/>
              </a:rPr>
              <a:t>LaCommare &amp; Eto, Energy 31, 1845 (2006)</a:t>
            </a:r>
          </a:p>
        </p:txBody>
      </p:sp>
      <p:grpSp>
        <p:nvGrpSpPr>
          <p:cNvPr id="2" name="Group 11"/>
          <p:cNvGrpSpPr>
            <a:grpSpLocks/>
          </p:cNvGrpSpPr>
          <p:nvPr/>
        </p:nvGrpSpPr>
        <p:grpSpPr bwMode="auto">
          <a:xfrm>
            <a:off x="3392488" y="3463925"/>
            <a:ext cx="2254250" cy="2136775"/>
            <a:chOff x="2081" y="2174"/>
            <a:chExt cx="1420" cy="1346"/>
          </a:xfrm>
        </p:grpSpPr>
        <p:sp>
          <p:nvSpPr>
            <p:cNvPr id="153612" name="Rectangle 12"/>
            <p:cNvSpPr>
              <a:spLocks noChangeArrowheads="1"/>
            </p:cNvSpPr>
            <p:nvPr/>
          </p:nvSpPr>
          <p:spPr bwMode="auto">
            <a:xfrm>
              <a:off x="2739" y="2979"/>
              <a:ext cx="378" cy="106"/>
            </a:xfrm>
            <a:prstGeom prst="rect">
              <a:avLst/>
            </a:prstGeom>
            <a:solidFill>
              <a:srgbClr val="B7FFB6"/>
            </a:solidFill>
            <a:ln w="9525">
              <a:noFill/>
              <a:miter lim="800000"/>
              <a:headEnd/>
              <a:tailEnd/>
            </a:ln>
            <a:effectLst/>
          </p:spPr>
          <p:txBody>
            <a:bodyPr wrap="none" anchor="ctr">
              <a:prstTxWarp prst="textNoShape">
                <a:avLst/>
              </a:prstTxWarp>
            </a:bodyPr>
            <a:lstStyle/>
            <a:p>
              <a:endParaRPr lang="en-US"/>
            </a:p>
          </p:txBody>
        </p:sp>
        <p:grpSp>
          <p:nvGrpSpPr>
            <p:cNvPr id="3" name="Group 13"/>
            <p:cNvGrpSpPr>
              <a:grpSpLocks noChangeAspect="1"/>
            </p:cNvGrpSpPr>
            <p:nvPr/>
          </p:nvGrpSpPr>
          <p:grpSpPr bwMode="auto">
            <a:xfrm>
              <a:off x="2136" y="2174"/>
              <a:ext cx="1365" cy="1346"/>
              <a:chOff x="2224" y="2374"/>
              <a:chExt cx="912" cy="899"/>
            </a:xfrm>
          </p:grpSpPr>
          <p:sp>
            <p:nvSpPr>
              <p:cNvPr id="153614" name="Arc 14"/>
              <p:cNvSpPr>
                <a:spLocks noChangeAspect="1"/>
              </p:cNvSpPr>
              <p:nvPr/>
            </p:nvSpPr>
            <p:spPr bwMode="auto">
              <a:xfrm flipH="1">
                <a:off x="2224" y="2374"/>
                <a:ext cx="432" cy="643"/>
              </a:xfrm>
              <a:custGeom>
                <a:avLst/>
                <a:gdLst>
                  <a:gd name="G0" fmla="+- 0 0 0"/>
                  <a:gd name="G1" fmla="+- 21600 0 0"/>
                  <a:gd name="G2" fmla="+- 21600 0 0"/>
                  <a:gd name="T0" fmla="*/ 0 w 21600"/>
                  <a:gd name="T1" fmla="*/ 0 h 32159"/>
                  <a:gd name="T2" fmla="*/ 18842 w 21600"/>
                  <a:gd name="T3" fmla="*/ 32159 h 32159"/>
                  <a:gd name="T4" fmla="*/ 0 w 21600"/>
                  <a:gd name="T5" fmla="*/ 21600 h 32159"/>
                </a:gdLst>
                <a:ahLst/>
                <a:cxnLst>
                  <a:cxn ang="0">
                    <a:pos x="T0" y="T1"/>
                  </a:cxn>
                  <a:cxn ang="0">
                    <a:pos x="T2" y="T3"/>
                  </a:cxn>
                  <a:cxn ang="0">
                    <a:pos x="T4" y="T5"/>
                  </a:cxn>
                </a:cxnLst>
                <a:rect l="0" t="0" r="r" b="b"/>
                <a:pathLst>
                  <a:path w="21600" h="32159" fill="none" extrusionOk="0">
                    <a:moveTo>
                      <a:pt x="0" y="-1"/>
                    </a:moveTo>
                    <a:cubicBezTo>
                      <a:pt x="11929" y="0"/>
                      <a:pt x="21600" y="9670"/>
                      <a:pt x="21600" y="21600"/>
                    </a:cubicBezTo>
                    <a:cubicBezTo>
                      <a:pt x="21600" y="25297"/>
                      <a:pt x="20650" y="28933"/>
                      <a:pt x="18842" y="32159"/>
                    </a:cubicBezTo>
                  </a:path>
                  <a:path w="21600" h="32159" stroke="0" extrusionOk="0">
                    <a:moveTo>
                      <a:pt x="0" y="-1"/>
                    </a:moveTo>
                    <a:cubicBezTo>
                      <a:pt x="11929" y="0"/>
                      <a:pt x="21600" y="9670"/>
                      <a:pt x="21600" y="21600"/>
                    </a:cubicBezTo>
                    <a:cubicBezTo>
                      <a:pt x="21600" y="25297"/>
                      <a:pt x="20650" y="28933"/>
                      <a:pt x="18842" y="32159"/>
                    </a:cubicBezTo>
                    <a:lnTo>
                      <a:pt x="0" y="21600"/>
                    </a:lnTo>
                    <a:close/>
                  </a:path>
                </a:pathLst>
              </a:custGeom>
              <a:solidFill>
                <a:srgbClr val="007900"/>
              </a:solidFill>
              <a:ln w="9525">
                <a:solidFill>
                  <a:schemeClr val="tx1"/>
                </a:solidFill>
                <a:round/>
                <a:headEnd/>
                <a:tailEnd/>
              </a:ln>
              <a:effectLst/>
            </p:spPr>
            <p:txBody>
              <a:bodyPr wrap="none" anchor="ctr">
                <a:prstTxWarp prst="textNoShape">
                  <a:avLst/>
                </a:prstTxWarp>
              </a:bodyPr>
              <a:lstStyle/>
              <a:p>
                <a:endParaRPr lang="en-US"/>
              </a:p>
            </p:txBody>
          </p:sp>
          <p:sp>
            <p:nvSpPr>
              <p:cNvPr id="153615" name="Arc 15"/>
              <p:cNvSpPr>
                <a:spLocks noChangeAspect="1"/>
              </p:cNvSpPr>
              <p:nvPr/>
            </p:nvSpPr>
            <p:spPr bwMode="auto">
              <a:xfrm>
                <a:off x="2340" y="2393"/>
                <a:ext cx="796" cy="880"/>
              </a:xfrm>
              <a:custGeom>
                <a:avLst/>
                <a:gdLst>
                  <a:gd name="G0" fmla="+- 18673 0 0"/>
                  <a:gd name="G1" fmla="+- 21600 0 0"/>
                  <a:gd name="G2" fmla="+- 21600 0 0"/>
                  <a:gd name="T0" fmla="*/ 18673 w 40273"/>
                  <a:gd name="T1" fmla="*/ 0 h 43200"/>
                  <a:gd name="T2" fmla="*/ 0 w 40273"/>
                  <a:gd name="T3" fmla="*/ 32456 h 43200"/>
                  <a:gd name="T4" fmla="*/ 18673 w 40273"/>
                  <a:gd name="T5" fmla="*/ 21600 h 43200"/>
                </a:gdLst>
                <a:ahLst/>
                <a:cxnLst>
                  <a:cxn ang="0">
                    <a:pos x="T0" y="T1"/>
                  </a:cxn>
                  <a:cxn ang="0">
                    <a:pos x="T2" y="T3"/>
                  </a:cxn>
                  <a:cxn ang="0">
                    <a:pos x="T4" y="T5"/>
                  </a:cxn>
                </a:cxnLst>
                <a:rect l="0" t="0" r="r" b="b"/>
                <a:pathLst>
                  <a:path w="40273" h="43200" fill="none" extrusionOk="0">
                    <a:moveTo>
                      <a:pt x="18673" y="-1"/>
                    </a:moveTo>
                    <a:cubicBezTo>
                      <a:pt x="30602" y="0"/>
                      <a:pt x="40273" y="9670"/>
                      <a:pt x="40273" y="21600"/>
                    </a:cubicBezTo>
                    <a:cubicBezTo>
                      <a:pt x="40273" y="33529"/>
                      <a:pt x="30602" y="43200"/>
                      <a:pt x="18673" y="43200"/>
                    </a:cubicBezTo>
                    <a:cubicBezTo>
                      <a:pt x="10979" y="43199"/>
                      <a:pt x="3866" y="39107"/>
                      <a:pt x="-1" y="32456"/>
                    </a:cubicBezTo>
                  </a:path>
                  <a:path w="40273" h="43200" stroke="0" extrusionOk="0">
                    <a:moveTo>
                      <a:pt x="18673" y="-1"/>
                    </a:moveTo>
                    <a:cubicBezTo>
                      <a:pt x="30602" y="0"/>
                      <a:pt x="40273" y="9670"/>
                      <a:pt x="40273" y="21600"/>
                    </a:cubicBezTo>
                    <a:cubicBezTo>
                      <a:pt x="40273" y="33529"/>
                      <a:pt x="30602" y="43200"/>
                      <a:pt x="18673" y="43200"/>
                    </a:cubicBezTo>
                    <a:cubicBezTo>
                      <a:pt x="10979" y="43199"/>
                      <a:pt x="3866" y="39107"/>
                      <a:pt x="-1" y="32456"/>
                    </a:cubicBezTo>
                    <a:lnTo>
                      <a:pt x="18673" y="21600"/>
                    </a:lnTo>
                    <a:close/>
                  </a:path>
                </a:pathLst>
              </a:custGeom>
              <a:solidFill>
                <a:srgbClr val="B7FFB6"/>
              </a:solidFill>
              <a:ln w="9525">
                <a:solidFill>
                  <a:schemeClr val="tx1"/>
                </a:solidFill>
                <a:round/>
                <a:headEnd/>
                <a:tailEnd/>
              </a:ln>
              <a:effectLst/>
            </p:spPr>
            <p:txBody>
              <a:bodyPr wrap="none" anchor="ctr">
                <a:prstTxWarp prst="textNoShape">
                  <a:avLst/>
                </a:prstTxWarp>
              </a:bodyPr>
              <a:lstStyle/>
              <a:p>
                <a:endParaRPr lang="en-US"/>
              </a:p>
            </p:txBody>
          </p:sp>
          <p:sp>
            <p:nvSpPr>
              <p:cNvPr id="153616" name="Line 16"/>
              <p:cNvSpPr>
                <a:spLocks noChangeAspect="1" noChangeShapeType="1"/>
              </p:cNvSpPr>
              <p:nvPr/>
            </p:nvSpPr>
            <p:spPr bwMode="auto">
              <a:xfrm>
                <a:off x="2706" y="2394"/>
                <a:ext cx="0" cy="436"/>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53617" name="Line 17"/>
              <p:cNvSpPr>
                <a:spLocks noChangeAspect="1" noChangeShapeType="1"/>
              </p:cNvSpPr>
              <p:nvPr/>
            </p:nvSpPr>
            <p:spPr bwMode="auto">
              <a:xfrm flipH="1">
                <a:off x="2338" y="2836"/>
                <a:ext cx="368" cy="212"/>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53618" name="Line 18"/>
              <p:cNvSpPr>
                <a:spLocks noChangeAspect="1" noChangeShapeType="1"/>
              </p:cNvSpPr>
              <p:nvPr/>
            </p:nvSpPr>
            <p:spPr bwMode="auto">
              <a:xfrm>
                <a:off x="2656" y="2376"/>
                <a:ext cx="2" cy="429"/>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53619" name="Line 19"/>
              <p:cNvSpPr>
                <a:spLocks noChangeAspect="1" noChangeShapeType="1"/>
              </p:cNvSpPr>
              <p:nvPr/>
            </p:nvSpPr>
            <p:spPr bwMode="auto">
              <a:xfrm flipH="1">
                <a:off x="2280" y="2805"/>
                <a:ext cx="378" cy="212"/>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sp>
          <p:nvSpPr>
            <p:cNvPr id="153620" name="Text Box 20"/>
            <p:cNvSpPr txBox="1">
              <a:spLocks noChangeArrowheads="1"/>
            </p:cNvSpPr>
            <p:nvPr/>
          </p:nvSpPr>
          <p:spPr bwMode="auto">
            <a:xfrm>
              <a:off x="2899" y="2631"/>
              <a:ext cx="502" cy="192"/>
            </a:xfrm>
            <a:prstGeom prst="rect">
              <a:avLst/>
            </a:prstGeom>
            <a:noFill/>
            <a:ln w="9525">
              <a:noFill/>
              <a:miter lim="800000"/>
              <a:headEnd/>
              <a:tailEnd/>
            </a:ln>
            <a:effectLst/>
          </p:spPr>
          <p:txBody>
            <a:bodyPr wrap="none">
              <a:prstTxWarp prst="textNoShape">
                <a:avLst/>
              </a:prstTxWarp>
              <a:spAutoFit/>
            </a:bodyPr>
            <a:lstStyle/>
            <a:p>
              <a:pPr algn="ctr"/>
              <a:r>
                <a:rPr lang="en-US" sz="1400" b="0">
                  <a:ea typeface="ＭＳ Ｐゴシック" pitchFamily="-65" charset="-128"/>
                  <a:cs typeface="ＭＳ Ｐゴシック" pitchFamily="-65" charset="-128"/>
                </a:rPr>
                <a:t>$52.3 B</a:t>
              </a:r>
            </a:p>
          </p:txBody>
        </p:sp>
        <p:sp>
          <p:nvSpPr>
            <p:cNvPr id="153621" name="Text Box 21"/>
            <p:cNvSpPr txBox="1">
              <a:spLocks noChangeArrowheads="1"/>
            </p:cNvSpPr>
            <p:nvPr/>
          </p:nvSpPr>
          <p:spPr bwMode="auto">
            <a:xfrm>
              <a:off x="2081" y="2788"/>
              <a:ext cx="547" cy="192"/>
            </a:xfrm>
            <a:prstGeom prst="rect">
              <a:avLst/>
            </a:prstGeom>
            <a:noFill/>
            <a:ln w="9525">
              <a:noFill/>
              <a:miter lim="800000"/>
              <a:headEnd/>
              <a:tailEnd/>
            </a:ln>
            <a:effectLst/>
          </p:spPr>
          <p:txBody>
            <a:bodyPr>
              <a:prstTxWarp prst="textNoShape">
                <a:avLst/>
              </a:prstTxWarp>
              <a:spAutoFit/>
            </a:bodyPr>
            <a:lstStyle/>
            <a:p>
              <a:pPr algn="ctr"/>
              <a:r>
                <a:rPr lang="en-US" sz="1400" b="0">
                  <a:solidFill>
                    <a:schemeClr val="bg1"/>
                  </a:solidFill>
                  <a:ea typeface="ＭＳ Ｐゴシック" pitchFamily="-65" charset="-128"/>
                  <a:cs typeface="ＭＳ Ｐゴシック" pitchFamily="-65" charset="-128"/>
                </a:rPr>
                <a:t>$26.3 B</a:t>
              </a:r>
            </a:p>
          </p:txBody>
        </p:sp>
        <p:sp>
          <p:nvSpPr>
            <p:cNvPr id="153622" name="Text Box 22"/>
            <p:cNvSpPr txBox="1">
              <a:spLocks noChangeArrowheads="1"/>
            </p:cNvSpPr>
            <p:nvPr/>
          </p:nvSpPr>
          <p:spPr bwMode="auto">
            <a:xfrm>
              <a:off x="2210" y="2380"/>
              <a:ext cx="612" cy="394"/>
            </a:xfrm>
            <a:prstGeom prst="rect">
              <a:avLst/>
            </a:prstGeom>
            <a:noFill/>
            <a:ln w="9525">
              <a:noFill/>
              <a:miter lim="800000"/>
              <a:headEnd/>
              <a:tailEnd/>
            </a:ln>
            <a:effectLst/>
          </p:spPr>
          <p:txBody>
            <a:bodyPr wrap="none">
              <a:prstTxWarp prst="textNoShape">
                <a:avLst/>
              </a:prstTxWarp>
              <a:spAutoFit/>
            </a:bodyPr>
            <a:lstStyle/>
            <a:p>
              <a:pPr algn="ctr"/>
              <a:r>
                <a:rPr lang="en-US" sz="1000" b="0">
                  <a:solidFill>
                    <a:schemeClr val="bg1"/>
                  </a:solidFill>
                  <a:latin typeface="Comic Sans MS" pitchFamily="-65" charset="0"/>
                  <a:ea typeface="ＭＳ Ｐゴシック" pitchFamily="-65" charset="-128"/>
                  <a:cs typeface="ＭＳ Ｐゴシック" pitchFamily="-65" charset="-128"/>
                </a:rPr>
                <a:t>Sustained</a:t>
              </a:r>
            </a:p>
            <a:p>
              <a:pPr algn="ctr"/>
              <a:r>
                <a:rPr lang="en-US" sz="1000" b="0">
                  <a:solidFill>
                    <a:schemeClr val="bg1"/>
                  </a:solidFill>
                  <a:latin typeface="Comic Sans MS" pitchFamily="-65" charset="0"/>
                  <a:ea typeface="ＭＳ Ｐゴシック" pitchFamily="-65" charset="-128"/>
                  <a:cs typeface="ＭＳ Ｐゴシック" pitchFamily="-65" charset="-128"/>
                </a:rPr>
                <a:t>Interruptions</a:t>
              </a:r>
            </a:p>
            <a:p>
              <a:pPr algn="ctr"/>
              <a:r>
                <a:rPr lang="en-US" sz="1000" b="0">
                  <a:solidFill>
                    <a:schemeClr val="bg1"/>
                  </a:solidFill>
                  <a:latin typeface="Comic Sans MS" pitchFamily="-65" charset="0"/>
                  <a:ea typeface="ＭＳ Ｐゴシック" pitchFamily="-65" charset="-128"/>
                  <a:cs typeface="ＭＳ Ｐゴシック" pitchFamily="-65" charset="-128"/>
                </a:rPr>
                <a:t>33%</a:t>
              </a:r>
            </a:p>
          </p:txBody>
        </p:sp>
        <p:sp>
          <p:nvSpPr>
            <p:cNvPr id="153623" name="Text Box 23"/>
            <p:cNvSpPr txBox="1">
              <a:spLocks noChangeArrowheads="1"/>
            </p:cNvSpPr>
            <p:nvPr/>
          </p:nvSpPr>
          <p:spPr bwMode="auto">
            <a:xfrm>
              <a:off x="2762" y="2916"/>
              <a:ext cx="612" cy="394"/>
            </a:xfrm>
            <a:prstGeom prst="rect">
              <a:avLst/>
            </a:prstGeom>
            <a:noFill/>
            <a:ln w="9525">
              <a:noFill/>
              <a:miter lim="800000"/>
              <a:headEnd/>
              <a:tailEnd/>
            </a:ln>
            <a:effectLst/>
          </p:spPr>
          <p:txBody>
            <a:bodyPr wrap="none">
              <a:prstTxWarp prst="textNoShape">
                <a:avLst/>
              </a:prstTxWarp>
              <a:spAutoFit/>
            </a:bodyPr>
            <a:lstStyle/>
            <a:p>
              <a:pPr algn="ctr"/>
              <a:r>
                <a:rPr lang="en-US" sz="1000" b="0">
                  <a:latin typeface="Comic Sans MS" pitchFamily="-65" charset="0"/>
                  <a:ea typeface="ＭＳ Ｐゴシック" pitchFamily="-65" charset="-128"/>
                  <a:cs typeface="ＭＳ Ｐゴシック" pitchFamily="-65" charset="-128"/>
                </a:rPr>
                <a:t>Momentary</a:t>
              </a:r>
            </a:p>
            <a:p>
              <a:pPr algn="ctr"/>
              <a:r>
                <a:rPr lang="en-US" sz="1000" b="0">
                  <a:latin typeface="Comic Sans MS" pitchFamily="-65" charset="0"/>
                  <a:ea typeface="ＭＳ Ｐゴシック" pitchFamily="-65" charset="-128"/>
                  <a:cs typeface="ＭＳ Ｐゴシック" pitchFamily="-65" charset="-128"/>
                </a:rPr>
                <a:t>Interruptions</a:t>
              </a:r>
            </a:p>
            <a:p>
              <a:pPr algn="ctr"/>
              <a:r>
                <a:rPr lang="en-US" sz="1000" b="0">
                  <a:latin typeface="Comic Sans MS" pitchFamily="-65" charset="0"/>
                  <a:ea typeface="ＭＳ Ｐゴシック" pitchFamily="-65" charset="-128"/>
                  <a:cs typeface="ＭＳ Ｐゴシック" pitchFamily="-65" charset="-128"/>
                </a:rPr>
                <a:t>67%</a:t>
              </a:r>
            </a:p>
          </p:txBody>
        </p:sp>
      </p:grpSp>
      <p:sp>
        <p:nvSpPr>
          <p:cNvPr id="153624" name="Rectangle 24"/>
          <p:cNvSpPr>
            <a:spLocks noChangeArrowheads="1"/>
          </p:cNvSpPr>
          <p:nvPr/>
        </p:nvSpPr>
        <p:spPr bwMode="auto">
          <a:xfrm>
            <a:off x="3357563" y="5607050"/>
            <a:ext cx="2598737" cy="374650"/>
          </a:xfrm>
          <a:prstGeom prst="rect">
            <a:avLst/>
          </a:prstGeom>
          <a:noFill/>
          <a:ln w="9525">
            <a:noFill/>
            <a:miter lim="800000"/>
            <a:headEnd/>
            <a:tailEnd/>
          </a:ln>
          <a:effectLst/>
        </p:spPr>
        <p:txBody>
          <a:bodyPr wrap="none">
            <a:prstTxWarp prst="textNoShape">
              <a:avLst/>
            </a:prstTxWarp>
            <a:spAutoFit/>
          </a:bodyPr>
          <a:lstStyle/>
          <a:p>
            <a:pPr algn="ctr"/>
            <a:r>
              <a:rPr lang="en-US" sz="1600" b="0">
                <a:latin typeface="Comic Sans MS" pitchFamily="-65" charset="0"/>
                <a:ea typeface="ＭＳ Ｐゴシック" pitchFamily="-65" charset="-128"/>
                <a:cs typeface="ＭＳ Ｐゴシック" pitchFamily="-65" charset="-128"/>
              </a:rPr>
              <a:t>$79 B economic loss (US)</a:t>
            </a:r>
          </a:p>
        </p:txBody>
      </p:sp>
      <p:sp>
        <p:nvSpPr>
          <p:cNvPr id="153625" name="Rectangle 25"/>
          <p:cNvSpPr>
            <a:spLocks noChangeArrowheads="1"/>
          </p:cNvSpPr>
          <p:nvPr/>
        </p:nvSpPr>
        <p:spPr bwMode="auto">
          <a:xfrm>
            <a:off x="6688138" y="4111625"/>
            <a:ext cx="2103437" cy="2065338"/>
          </a:xfrm>
          <a:prstGeom prst="rect">
            <a:avLst/>
          </a:prstGeom>
          <a:noFill/>
          <a:ln w="9525">
            <a:noFill/>
            <a:miter lim="800000"/>
            <a:headEnd/>
            <a:tailEnd/>
          </a:ln>
          <a:effectLst/>
        </p:spPr>
        <p:txBody>
          <a:bodyPr wrap="none">
            <a:prstTxWarp prst="textNoShape">
              <a:avLst/>
            </a:prstTxWarp>
            <a:spAutoFit/>
          </a:bodyPr>
          <a:lstStyle/>
          <a:p>
            <a:pPr algn="ctr"/>
            <a:r>
              <a:rPr lang="en-US" sz="1400" b="0">
                <a:latin typeface="Comic Sans MS" pitchFamily="-65" charset="0"/>
                <a:ea typeface="ＭＳ Ｐゴシック" pitchFamily="-65" charset="-128"/>
                <a:cs typeface="ＭＳ Ｐゴシック" pitchFamily="-65" charset="-128"/>
              </a:rPr>
              <a:t>62% energy lost in </a:t>
            </a:r>
          </a:p>
          <a:p>
            <a:pPr algn="ctr"/>
            <a:r>
              <a:rPr lang="en-US" sz="1400" b="0">
                <a:latin typeface="Comic Sans MS" pitchFamily="-65" charset="0"/>
                <a:ea typeface="ＭＳ Ｐゴシック" pitchFamily="-65" charset="-128"/>
                <a:cs typeface="ＭＳ Ｐゴシック" pitchFamily="-65" charset="-128"/>
              </a:rPr>
              <a:t>production / delivery</a:t>
            </a:r>
          </a:p>
          <a:p>
            <a:pPr algn="ctr"/>
            <a:endParaRPr lang="en-US" sz="500" b="0">
              <a:latin typeface="Comic Sans MS" pitchFamily="-65" charset="0"/>
              <a:ea typeface="ＭＳ Ｐゴシック" pitchFamily="-65" charset="-128"/>
              <a:cs typeface="ＭＳ Ｐゴシック" pitchFamily="-65" charset="-128"/>
            </a:endParaRPr>
          </a:p>
          <a:p>
            <a:pPr algn="ctr"/>
            <a:r>
              <a:rPr lang="en-US" sz="1600" b="0">
                <a:latin typeface="Comic Sans MS" pitchFamily="-65" charset="0"/>
                <a:ea typeface="ＭＳ Ｐゴシック" pitchFamily="-65" charset="-128"/>
                <a:cs typeface="ＭＳ Ｐゴシック" pitchFamily="-65" charset="-128"/>
              </a:rPr>
              <a:t>8-10% lost in grid</a:t>
            </a:r>
          </a:p>
          <a:p>
            <a:pPr algn="ctr"/>
            <a:endParaRPr lang="en-US" sz="500" b="0">
              <a:latin typeface="Comic Sans MS" pitchFamily="-65" charset="0"/>
              <a:ea typeface="ＭＳ Ｐゴシック" pitchFamily="-65" charset="-128"/>
              <a:cs typeface="ＭＳ Ｐゴシック" pitchFamily="-65" charset="-128"/>
            </a:endParaRPr>
          </a:p>
          <a:p>
            <a:pPr algn="ctr"/>
            <a:r>
              <a:rPr lang="en-US" sz="1400" b="0">
                <a:latin typeface="Comic Sans MS" pitchFamily="-65" charset="0"/>
                <a:ea typeface="ＭＳ Ｐゴシック" pitchFamily="-65" charset="-128"/>
                <a:cs typeface="ＭＳ Ｐゴシック" pitchFamily="-65" charset="-128"/>
              </a:rPr>
              <a:t>40 GW  lost (US)</a:t>
            </a:r>
          </a:p>
          <a:p>
            <a:pPr algn="ctr"/>
            <a:r>
              <a:rPr lang="en-US" sz="1200" b="0">
                <a:latin typeface="Comic Sans MS" pitchFamily="-65" charset="0"/>
                <a:ea typeface="ＭＳ Ｐゴシック" pitchFamily="-65" charset="-128"/>
                <a:cs typeface="ＭＳ Ｐゴシック" pitchFamily="-65" charset="-128"/>
              </a:rPr>
              <a:t>~ 40 power plants</a:t>
            </a:r>
            <a:endParaRPr lang="en-US" sz="1400" b="0">
              <a:latin typeface="Comic Sans MS" pitchFamily="-65" charset="0"/>
              <a:ea typeface="ＭＳ Ｐゴシック" pitchFamily="-65" charset="-128"/>
              <a:cs typeface="ＭＳ Ｐゴシック" pitchFamily="-65" charset="-128"/>
            </a:endParaRPr>
          </a:p>
          <a:p>
            <a:pPr algn="ctr"/>
            <a:endParaRPr lang="en-US" sz="500" b="0">
              <a:latin typeface="Comic Sans MS" pitchFamily="-65" charset="0"/>
              <a:ea typeface="ＭＳ Ｐゴシック" pitchFamily="-65" charset="-128"/>
              <a:cs typeface="ＭＳ Ｐゴシック" pitchFamily="-65" charset="-128"/>
            </a:endParaRPr>
          </a:p>
          <a:p>
            <a:pPr algn="ctr"/>
            <a:r>
              <a:rPr lang="en-US" sz="1400" b="0">
                <a:latin typeface="Comic Sans MS" pitchFamily="-65" charset="0"/>
                <a:ea typeface="ＭＳ Ｐゴシック" pitchFamily="-65" charset="-128"/>
                <a:cs typeface="ＭＳ Ｐゴシック" pitchFamily="-65" charset="-128"/>
              </a:rPr>
              <a:t>2030: 60 GW lost (US)</a:t>
            </a:r>
          </a:p>
          <a:p>
            <a:pPr algn="ctr"/>
            <a:r>
              <a:rPr lang="en-US" sz="1200" b="0">
                <a:latin typeface="Comic Sans MS" pitchFamily="-65" charset="0"/>
                <a:ea typeface="ＭＳ Ｐゴシック" pitchFamily="-65" charset="-128"/>
                <a:cs typeface="ＭＳ Ｐゴシック" pitchFamily="-65" charset="-128"/>
              </a:rPr>
              <a:t>340 Mtons CO</a:t>
            </a:r>
            <a:r>
              <a:rPr lang="en-US" sz="1200" b="0" baseline="-25000">
                <a:latin typeface="Comic Sans MS" pitchFamily="-65" charset="0"/>
                <a:ea typeface="ＭＳ Ｐゴシック" pitchFamily="-65" charset="-128"/>
                <a:cs typeface="ＭＳ Ｐゴシック" pitchFamily="-65" charset="-128"/>
              </a:rPr>
              <a:t>2</a:t>
            </a:r>
            <a:endParaRPr lang="en-US" sz="1400" b="0">
              <a:latin typeface="Comic Sans MS" pitchFamily="-65" charset="0"/>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Slide Number Placeholder 3"/>
          <p:cNvSpPr>
            <a:spLocks noGrp="1"/>
          </p:cNvSpPr>
          <p:nvPr>
            <p:ph type="sldNum" sz="quarter" idx="10"/>
          </p:nvPr>
        </p:nvSpPr>
        <p:spPr/>
        <p:txBody>
          <a:bodyPr/>
          <a:lstStyle/>
          <a:p>
            <a:fld id="{C3491839-667A-0849-9DEF-F8B6BA945876}" type="slidenum">
              <a:rPr lang="en-US"/>
              <a:pPr/>
              <a:t>42</a:t>
            </a:fld>
            <a:endParaRPr lang="en-US"/>
          </a:p>
        </p:txBody>
      </p:sp>
      <p:sp>
        <p:nvSpPr>
          <p:cNvPr id="93186" name="AutoShape 2"/>
          <p:cNvSpPr>
            <a:spLocks noChangeArrowheads="1"/>
          </p:cNvSpPr>
          <p:nvPr/>
        </p:nvSpPr>
        <p:spPr bwMode="auto">
          <a:xfrm>
            <a:off x="2565400" y="1130300"/>
            <a:ext cx="1828800" cy="762000"/>
          </a:xfrm>
          <a:prstGeom prst="roundRect">
            <a:avLst>
              <a:gd name="adj" fmla="val 16667"/>
            </a:avLst>
          </a:prstGeom>
          <a:solidFill>
            <a:srgbClr val="61FCDC"/>
          </a:solidFill>
          <a:ln w="9525">
            <a:solidFill>
              <a:schemeClr val="tx1"/>
            </a:solidFill>
            <a:round/>
            <a:headEnd/>
            <a:tailEnd/>
          </a:ln>
          <a:effectLst/>
        </p:spPr>
        <p:txBody>
          <a:bodyPr wrap="none" anchor="ctr">
            <a:prstTxWarp prst="textNoShape">
              <a:avLst/>
            </a:prstTxWarp>
          </a:bodyPr>
          <a:lstStyle/>
          <a:p>
            <a:endParaRPr lang="en-US"/>
          </a:p>
        </p:txBody>
      </p:sp>
      <p:sp>
        <p:nvSpPr>
          <p:cNvPr id="93187" name="AutoShape 3"/>
          <p:cNvSpPr>
            <a:spLocks noChangeArrowheads="1"/>
          </p:cNvSpPr>
          <p:nvPr/>
        </p:nvSpPr>
        <p:spPr bwMode="auto">
          <a:xfrm>
            <a:off x="4699000" y="1130300"/>
            <a:ext cx="1828800" cy="762000"/>
          </a:xfrm>
          <a:prstGeom prst="roundRect">
            <a:avLst>
              <a:gd name="adj" fmla="val 16667"/>
            </a:avLst>
          </a:prstGeom>
          <a:solidFill>
            <a:srgbClr val="61FCDC"/>
          </a:solidFill>
          <a:ln w="9525">
            <a:solidFill>
              <a:schemeClr val="tx1"/>
            </a:solidFill>
            <a:round/>
            <a:headEnd/>
            <a:tailEnd/>
          </a:ln>
          <a:effectLst/>
        </p:spPr>
        <p:txBody>
          <a:bodyPr wrap="none" anchor="ctr">
            <a:prstTxWarp prst="textNoShape">
              <a:avLst/>
            </a:prstTxWarp>
          </a:bodyPr>
          <a:lstStyle/>
          <a:p>
            <a:endParaRPr lang="en-US"/>
          </a:p>
        </p:txBody>
      </p:sp>
      <p:sp>
        <p:nvSpPr>
          <p:cNvPr id="93188" name="AutoShape 4"/>
          <p:cNvSpPr>
            <a:spLocks noChangeArrowheads="1"/>
          </p:cNvSpPr>
          <p:nvPr/>
        </p:nvSpPr>
        <p:spPr bwMode="auto">
          <a:xfrm>
            <a:off x="6832600" y="1130300"/>
            <a:ext cx="1828800" cy="762000"/>
          </a:xfrm>
          <a:prstGeom prst="roundRect">
            <a:avLst>
              <a:gd name="adj" fmla="val 16667"/>
            </a:avLst>
          </a:prstGeom>
          <a:solidFill>
            <a:srgbClr val="61FCDC"/>
          </a:solidFill>
          <a:ln w="9525">
            <a:solidFill>
              <a:schemeClr val="tx1"/>
            </a:solidFill>
            <a:round/>
            <a:headEnd/>
            <a:tailEnd/>
          </a:ln>
          <a:effectLst/>
        </p:spPr>
        <p:txBody>
          <a:bodyPr wrap="none" anchor="ctr">
            <a:prstTxWarp prst="textNoShape">
              <a:avLst/>
            </a:prstTxWarp>
          </a:bodyPr>
          <a:lstStyle/>
          <a:p>
            <a:endParaRPr lang="en-US"/>
          </a:p>
        </p:txBody>
      </p:sp>
      <p:sp>
        <p:nvSpPr>
          <p:cNvPr id="93189" name="Rectangle 5"/>
          <p:cNvSpPr>
            <a:spLocks noGrp="1" noChangeArrowheads="1"/>
          </p:cNvSpPr>
          <p:nvPr>
            <p:ph type="title"/>
          </p:nvPr>
        </p:nvSpPr>
        <p:spPr>
          <a:xfrm>
            <a:off x="457200" y="431800"/>
            <a:ext cx="7772400" cy="430213"/>
          </a:xfrm>
          <a:noFill/>
        </p:spPr>
        <p:txBody>
          <a:bodyPr>
            <a:normAutofit fontScale="90000"/>
          </a:bodyPr>
          <a:lstStyle/>
          <a:p>
            <a:r>
              <a:rPr lang="en-US" sz="2800">
                <a:solidFill>
                  <a:srgbClr val="000080"/>
                </a:solidFill>
              </a:rPr>
              <a:t>The Energy Alternatives</a:t>
            </a:r>
          </a:p>
        </p:txBody>
      </p:sp>
      <p:sp>
        <p:nvSpPr>
          <p:cNvPr id="93190" name="AutoShape 6"/>
          <p:cNvSpPr>
            <a:spLocks noChangeArrowheads="1"/>
          </p:cNvSpPr>
          <p:nvPr/>
        </p:nvSpPr>
        <p:spPr bwMode="auto">
          <a:xfrm>
            <a:off x="431800" y="1130300"/>
            <a:ext cx="1828800" cy="762000"/>
          </a:xfrm>
          <a:prstGeom prst="roundRect">
            <a:avLst>
              <a:gd name="adj" fmla="val 16667"/>
            </a:avLst>
          </a:prstGeom>
          <a:solidFill>
            <a:srgbClr val="61FCDC"/>
          </a:solidFill>
          <a:ln w="9525">
            <a:solidFill>
              <a:schemeClr val="tx1"/>
            </a:solidFill>
            <a:round/>
            <a:headEnd/>
            <a:tailEnd/>
          </a:ln>
          <a:effectLst/>
        </p:spPr>
        <p:txBody>
          <a:bodyPr wrap="none" anchor="ctr">
            <a:prstTxWarp prst="textNoShape">
              <a:avLst/>
            </a:prstTxWarp>
          </a:bodyPr>
          <a:lstStyle/>
          <a:p>
            <a:endParaRPr lang="en-US"/>
          </a:p>
        </p:txBody>
      </p:sp>
      <p:sp>
        <p:nvSpPr>
          <p:cNvPr id="93191" name="Text Box 7"/>
          <p:cNvSpPr txBox="1">
            <a:spLocks noChangeArrowheads="1"/>
          </p:cNvSpPr>
          <p:nvPr/>
        </p:nvSpPr>
        <p:spPr bwMode="auto">
          <a:xfrm>
            <a:off x="812800" y="1282700"/>
            <a:ext cx="995363" cy="517525"/>
          </a:xfrm>
          <a:prstGeom prst="rect">
            <a:avLst/>
          </a:prstGeom>
          <a:noFill/>
          <a:ln w="9525">
            <a:noFill/>
            <a:miter lim="800000"/>
            <a:headEnd/>
            <a:tailEnd/>
          </a:ln>
          <a:effectLst/>
        </p:spPr>
        <p:txBody>
          <a:bodyPr wrap="none">
            <a:prstTxWarp prst="textNoShape">
              <a:avLst/>
            </a:prstTxWarp>
            <a:spAutoFit/>
          </a:bodyPr>
          <a:lstStyle/>
          <a:p>
            <a:pPr eaLnBrk="1" hangingPunct="1">
              <a:spcBef>
                <a:spcPct val="50000"/>
              </a:spcBef>
            </a:pPr>
            <a:r>
              <a:rPr lang="en-US" b="0">
                <a:latin typeface="Comic Sans MS" pitchFamily="-65" charset="0"/>
              </a:rPr>
              <a:t>Fossil</a:t>
            </a:r>
          </a:p>
        </p:txBody>
      </p:sp>
      <p:sp>
        <p:nvSpPr>
          <p:cNvPr id="93192" name="Text Box 8"/>
          <p:cNvSpPr txBox="1">
            <a:spLocks noChangeArrowheads="1"/>
          </p:cNvSpPr>
          <p:nvPr/>
        </p:nvSpPr>
        <p:spPr bwMode="auto">
          <a:xfrm>
            <a:off x="2870200" y="1282700"/>
            <a:ext cx="1295400" cy="517525"/>
          </a:xfrm>
          <a:prstGeom prst="rect">
            <a:avLst/>
          </a:prstGeom>
          <a:noFill/>
          <a:ln w="9525">
            <a:noFill/>
            <a:miter lim="800000"/>
            <a:headEnd/>
            <a:tailEnd/>
          </a:ln>
          <a:effectLst/>
        </p:spPr>
        <p:txBody>
          <a:bodyPr wrap="none">
            <a:prstTxWarp prst="textNoShape">
              <a:avLst/>
            </a:prstTxWarp>
            <a:spAutoFit/>
          </a:bodyPr>
          <a:lstStyle/>
          <a:p>
            <a:pPr eaLnBrk="1" hangingPunct="1">
              <a:spcBef>
                <a:spcPct val="50000"/>
              </a:spcBef>
            </a:pPr>
            <a:r>
              <a:rPr lang="en-US" b="0">
                <a:latin typeface="Comic Sans MS" pitchFamily="-65" charset="0"/>
              </a:rPr>
              <a:t>Nuclear</a:t>
            </a:r>
          </a:p>
        </p:txBody>
      </p:sp>
      <p:sp>
        <p:nvSpPr>
          <p:cNvPr id="93193" name="Text Box 9"/>
          <p:cNvSpPr txBox="1">
            <a:spLocks noChangeArrowheads="1"/>
          </p:cNvSpPr>
          <p:nvPr/>
        </p:nvSpPr>
        <p:spPr bwMode="auto">
          <a:xfrm>
            <a:off x="4775200" y="1282700"/>
            <a:ext cx="1665288" cy="517525"/>
          </a:xfrm>
          <a:prstGeom prst="rect">
            <a:avLst/>
          </a:prstGeom>
          <a:noFill/>
          <a:ln w="9525">
            <a:noFill/>
            <a:miter lim="800000"/>
            <a:headEnd/>
            <a:tailEnd/>
          </a:ln>
          <a:effectLst/>
        </p:spPr>
        <p:txBody>
          <a:bodyPr wrap="none">
            <a:prstTxWarp prst="textNoShape">
              <a:avLst/>
            </a:prstTxWarp>
            <a:spAutoFit/>
          </a:bodyPr>
          <a:lstStyle/>
          <a:p>
            <a:pPr eaLnBrk="1" hangingPunct="1">
              <a:spcBef>
                <a:spcPct val="50000"/>
              </a:spcBef>
            </a:pPr>
            <a:r>
              <a:rPr lang="en-US" b="0">
                <a:latin typeface="Comic Sans MS" pitchFamily="-65" charset="0"/>
              </a:rPr>
              <a:t>Renewable</a:t>
            </a:r>
          </a:p>
        </p:txBody>
      </p:sp>
      <p:sp>
        <p:nvSpPr>
          <p:cNvPr id="93194" name="Text Box 10"/>
          <p:cNvSpPr txBox="1">
            <a:spLocks noChangeArrowheads="1"/>
          </p:cNvSpPr>
          <p:nvPr/>
        </p:nvSpPr>
        <p:spPr bwMode="auto">
          <a:xfrm>
            <a:off x="7199313" y="1282700"/>
            <a:ext cx="1081087" cy="517525"/>
          </a:xfrm>
          <a:prstGeom prst="rect">
            <a:avLst/>
          </a:prstGeom>
          <a:noFill/>
          <a:ln w="9525">
            <a:noFill/>
            <a:miter lim="800000"/>
            <a:headEnd/>
            <a:tailEnd/>
          </a:ln>
          <a:effectLst/>
        </p:spPr>
        <p:txBody>
          <a:bodyPr wrap="none">
            <a:prstTxWarp prst="textNoShape">
              <a:avLst/>
            </a:prstTxWarp>
            <a:spAutoFit/>
          </a:bodyPr>
          <a:lstStyle/>
          <a:p>
            <a:pPr eaLnBrk="1" hangingPunct="1">
              <a:spcBef>
                <a:spcPct val="50000"/>
              </a:spcBef>
            </a:pPr>
            <a:r>
              <a:rPr lang="en-US" b="0">
                <a:latin typeface="Comic Sans MS" pitchFamily="-65" charset="0"/>
              </a:rPr>
              <a:t>Fusion</a:t>
            </a:r>
          </a:p>
        </p:txBody>
      </p:sp>
      <p:sp>
        <p:nvSpPr>
          <p:cNvPr id="93195" name="Rectangle 11"/>
          <p:cNvSpPr>
            <a:spLocks noChangeArrowheads="1"/>
          </p:cNvSpPr>
          <p:nvPr/>
        </p:nvSpPr>
        <p:spPr bwMode="auto">
          <a:xfrm>
            <a:off x="685800" y="2946400"/>
            <a:ext cx="2228850" cy="1200150"/>
          </a:xfrm>
          <a:prstGeom prst="rect">
            <a:avLst/>
          </a:prstGeom>
          <a:noFill/>
          <a:ln w="9525">
            <a:noFill/>
            <a:miter lim="800000"/>
            <a:headEnd/>
            <a:tailEnd/>
          </a:ln>
          <a:effectLst/>
        </p:spPr>
        <p:txBody>
          <a:bodyPr wrap="none" lIns="82058" tIns="41029" rIns="82058" bIns="41029">
            <a:prstTxWarp prst="textNoShape">
              <a:avLst/>
            </a:prstTxWarp>
            <a:spAutoFit/>
          </a:bodyPr>
          <a:lstStyle/>
          <a:p>
            <a:pPr algn="ctr" defTabSz="820738">
              <a:lnSpc>
                <a:spcPct val="90000"/>
              </a:lnSpc>
              <a:spcAft>
                <a:spcPct val="20000"/>
              </a:spcAft>
            </a:pPr>
            <a:r>
              <a:rPr lang="en-US" sz="2000" b="0">
                <a:solidFill>
                  <a:srgbClr val="000080"/>
                </a:solidFill>
                <a:latin typeface="Comic Sans MS" pitchFamily="-65" charset="0"/>
              </a:rPr>
              <a:t>energy gap</a:t>
            </a:r>
          </a:p>
          <a:p>
            <a:pPr algn="ctr" defTabSz="820738">
              <a:lnSpc>
                <a:spcPct val="90000"/>
              </a:lnSpc>
              <a:spcAft>
                <a:spcPct val="25000"/>
              </a:spcAft>
            </a:pPr>
            <a:r>
              <a:rPr lang="en-US" sz="2000" b="0">
                <a:solidFill>
                  <a:srgbClr val="000080"/>
                </a:solidFill>
                <a:latin typeface="Comic Sans MS" pitchFamily="-65" charset="0"/>
              </a:rPr>
              <a:t>~ 14 TW by 2050</a:t>
            </a:r>
          </a:p>
          <a:p>
            <a:pPr algn="ctr" defTabSz="820738">
              <a:lnSpc>
                <a:spcPct val="90000"/>
              </a:lnSpc>
            </a:pPr>
            <a:r>
              <a:rPr lang="en-US" sz="2000" b="0">
                <a:solidFill>
                  <a:srgbClr val="000080"/>
                </a:solidFill>
                <a:latin typeface="Comic Sans MS" pitchFamily="-65" charset="0"/>
              </a:rPr>
              <a:t>~ 33 TW by 2100</a:t>
            </a:r>
            <a:endParaRPr lang="en-US" sz="2000" b="0">
              <a:latin typeface="Comic Sans MS" pitchFamily="-65" charset="0"/>
            </a:endParaRPr>
          </a:p>
        </p:txBody>
      </p:sp>
      <p:sp>
        <p:nvSpPr>
          <p:cNvPr id="93196" name="Rectangle 12"/>
          <p:cNvSpPr>
            <a:spLocks noChangeArrowheads="1"/>
          </p:cNvSpPr>
          <p:nvPr/>
        </p:nvSpPr>
        <p:spPr bwMode="auto">
          <a:xfrm>
            <a:off x="4114800" y="3165475"/>
            <a:ext cx="4648200" cy="1076325"/>
          </a:xfrm>
          <a:prstGeom prst="rect">
            <a:avLst/>
          </a:prstGeom>
          <a:noFill/>
          <a:ln w="9525">
            <a:noFill/>
            <a:miter lim="800000"/>
            <a:headEnd/>
            <a:tailEnd/>
          </a:ln>
          <a:effectLst/>
        </p:spPr>
        <p:txBody>
          <a:bodyPr lIns="82058" tIns="41029" rIns="82058" bIns="41029">
            <a:prstTxWarp prst="textNoShape">
              <a:avLst/>
            </a:prstTxWarp>
            <a:spAutoFit/>
          </a:bodyPr>
          <a:lstStyle/>
          <a:p>
            <a:pPr defTabSz="820738">
              <a:lnSpc>
                <a:spcPct val="90000"/>
              </a:lnSpc>
              <a:spcAft>
                <a:spcPct val="50000"/>
              </a:spcAft>
            </a:pPr>
            <a:r>
              <a:rPr lang="en-US" sz="2000" b="0">
                <a:solidFill>
                  <a:srgbClr val="000080"/>
                </a:solidFill>
                <a:latin typeface="Comic Sans MS" pitchFamily="-65" charset="0"/>
              </a:rPr>
              <a:t>10 TW = 10,000 1 GW power plants</a:t>
            </a:r>
          </a:p>
          <a:p>
            <a:pPr defTabSz="820738">
              <a:lnSpc>
                <a:spcPct val="90000"/>
              </a:lnSpc>
              <a:spcAft>
                <a:spcPct val="50000"/>
              </a:spcAft>
            </a:pPr>
            <a:r>
              <a:rPr lang="en-US" sz="2000" b="0">
                <a:solidFill>
                  <a:srgbClr val="000080"/>
                </a:solidFill>
                <a:latin typeface="Comic Sans MS" pitchFamily="-65" charset="0"/>
              </a:rPr>
              <a:t>1 new power plant/day for 27 years</a:t>
            </a:r>
          </a:p>
        </p:txBody>
      </p:sp>
      <p:sp>
        <p:nvSpPr>
          <p:cNvPr id="93197" name="AutoShape 13"/>
          <p:cNvSpPr>
            <a:spLocks noChangeArrowheads="1"/>
          </p:cNvSpPr>
          <p:nvPr/>
        </p:nvSpPr>
        <p:spPr bwMode="auto">
          <a:xfrm>
            <a:off x="2997200" y="3556000"/>
            <a:ext cx="685800" cy="228600"/>
          </a:xfrm>
          <a:prstGeom prst="rightArrow">
            <a:avLst>
              <a:gd name="adj1" fmla="val 50000"/>
              <a:gd name="adj2" fmla="val 75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93198" name="AutoShape 14"/>
          <p:cNvSpPr>
            <a:spLocks noChangeArrowheads="1"/>
          </p:cNvSpPr>
          <p:nvPr/>
        </p:nvSpPr>
        <p:spPr bwMode="auto">
          <a:xfrm>
            <a:off x="3810000" y="2946400"/>
            <a:ext cx="4953000" cy="1371600"/>
          </a:xfrm>
          <a:prstGeom prst="roundRect">
            <a:avLst>
              <a:gd name="adj" fmla="val 16667"/>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93199" name="AutoShape 15"/>
          <p:cNvSpPr>
            <a:spLocks noChangeArrowheads="1"/>
          </p:cNvSpPr>
          <p:nvPr/>
        </p:nvSpPr>
        <p:spPr bwMode="auto">
          <a:xfrm>
            <a:off x="2286000" y="5029200"/>
            <a:ext cx="4953000" cy="1066800"/>
          </a:xfrm>
          <a:prstGeom prst="roundRect">
            <a:avLst>
              <a:gd name="adj" fmla="val 16667"/>
            </a:avLst>
          </a:prstGeom>
          <a:solidFill>
            <a:srgbClr val="FFFF66"/>
          </a:solidFill>
          <a:ln w="9525">
            <a:solidFill>
              <a:schemeClr val="tx1"/>
            </a:solidFill>
            <a:round/>
            <a:headEnd/>
            <a:tailEnd/>
          </a:ln>
          <a:effectLst/>
        </p:spPr>
        <p:txBody>
          <a:bodyPr wrap="none" anchor="ctr">
            <a:prstTxWarp prst="textNoShape">
              <a:avLst/>
            </a:prstTxWarp>
          </a:bodyPr>
          <a:lstStyle/>
          <a:p>
            <a:endParaRPr lang="en-US"/>
          </a:p>
        </p:txBody>
      </p:sp>
      <p:sp>
        <p:nvSpPr>
          <p:cNvPr id="93200" name="Rectangle 16"/>
          <p:cNvSpPr>
            <a:spLocks noChangeArrowheads="1"/>
          </p:cNvSpPr>
          <p:nvPr/>
        </p:nvSpPr>
        <p:spPr bwMode="auto">
          <a:xfrm>
            <a:off x="2514600" y="5105400"/>
            <a:ext cx="4495800" cy="1076325"/>
          </a:xfrm>
          <a:prstGeom prst="rect">
            <a:avLst/>
          </a:prstGeom>
          <a:noFill/>
          <a:ln w="9525">
            <a:noFill/>
            <a:miter lim="800000"/>
            <a:headEnd/>
            <a:tailEnd/>
          </a:ln>
          <a:effectLst/>
        </p:spPr>
        <p:txBody>
          <a:bodyPr lIns="82058" tIns="41029" rIns="82058" bIns="41029">
            <a:prstTxWarp prst="textNoShape">
              <a:avLst/>
            </a:prstTxWarp>
            <a:spAutoFit/>
          </a:bodyPr>
          <a:lstStyle/>
          <a:p>
            <a:pPr algn="ctr" defTabSz="820738">
              <a:lnSpc>
                <a:spcPct val="90000"/>
              </a:lnSpc>
              <a:spcAft>
                <a:spcPct val="50000"/>
              </a:spcAft>
            </a:pPr>
            <a:r>
              <a:rPr lang="en-US" sz="2000" b="0">
                <a:solidFill>
                  <a:srgbClr val="000080"/>
                </a:solidFill>
                <a:latin typeface="Comic Sans MS" pitchFamily="-65" charset="0"/>
              </a:rPr>
              <a:t>no single solution</a:t>
            </a:r>
          </a:p>
          <a:p>
            <a:pPr algn="ctr" defTabSz="820738">
              <a:lnSpc>
                <a:spcPct val="90000"/>
              </a:lnSpc>
              <a:spcAft>
                <a:spcPct val="50000"/>
              </a:spcAft>
            </a:pPr>
            <a:r>
              <a:rPr lang="en-US" sz="2000" b="0">
                <a:solidFill>
                  <a:srgbClr val="000080"/>
                </a:solidFill>
                <a:latin typeface="Comic Sans MS" pitchFamily="-65" charset="0"/>
              </a:rPr>
              <a:t>diversity of energy sources required</a:t>
            </a:r>
          </a:p>
        </p:txBody>
      </p:sp>
      <p:sp>
        <p:nvSpPr>
          <p:cNvPr id="93201" name="Text Box 17"/>
          <p:cNvSpPr txBox="1">
            <a:spLocks noChangeArrowheads="1"/>
          </p:cNvSpPr>
          <p:nvPr/>
        </p:nvSpPr>
        <p:spPr bwMode="auto">
          <a:xfrm>
            <a:off x="4449763" y="1874838"/>
            <a:ext cx="2482850" cy="835025"/>
          </a:xfrm>
          <a:prstGeom prst="rect">
            <a:avLst/>
          </a:prstGeom>
          <a:noFill/>
          <a:ln w="9525">
            <a:noFill/>
            <a:miter lim="800000"/>
            <a:headEnd/>
            <a:tailEnd/>
          </a:ln>
          <a:effectLst/>
        </p:spPr>
        <p:txBody>
          <a:bodyPr>
            <a:prstTxWarp prst="textNoShape">
              <a:avLst/>
            </a:prstTxWarp>
            <a:spAutoFit/>
          </a:bodyPr>
          <a:lstStyle/>
          <a:p>
            <a:pPr algn="ctr"/>
            <a:r>
              <a:rPr lang="en-US" sz="1400" b="0">
                <a:latin typeface="Comic Sans MS" pitchFamily="-65" charset="0"/>
              </a:rPr>
              <a:t>solar, wind, hydroelectric</a:t>
            </a:r>
          </a:p>
          <a:p>
            <a:pPr algn="ctr"/>
            <a:r>
              <a:rPr lang="en-US" sz="1400" b="0">
                <a:latin typeface="Comic Sans MS" pitchFamily="-65" charset="0"/>
              </a:rPr>
              <a:t>ocean tides and currents</a:t>
            </a:r>
          </a:p>
          <a:p>
            <a:pPr algn="ctr"/>
            <a:r>
              <a:rPr lang="en-US" sz="1400" b="0">
                <a:latin typeface="Comic Sans MS" pitchFamily="-65" charset="0"/>
              </a:rPr>
              <a:t>biomass, geothermal</a:t>
            </a:r>
          </a:p>
        </p:txBody>
      </p:sp>
      <p:sp>
        <p:nvSpPr>
          <p:cNvPr id="93202" name="Text Box 18"/>
          <p:cNvSpPr txBox="1">
            <a:spLocks noChangeArrowheads="1"/>
          </p:cNvSpPr>
          <p:nvPr/>
        </p:nvSpPr>
        <p:spPr bwMode="auto">
          <a:xfrm>
            <a:off x="5186363" y="4414838"/>
            <a:ext cx="2482850" cy="339725"/>
          </a:xfrm>
          <a:prstGeom prst="rect">
            <a:avLst/>
          </a:prstGeom>
          <a:noFill/>
          <a:ln w="9525">
            <a:noFill/>
            <a:miter lim="800000"/>
            <a:headEnd/>
            <a:tailEnd/>
          </a:ln>
          <a:effectLst/>
        </p:spPr>
        <p:txBody>
          <a:bodyPr>
            <a:prstTxWarp prst="textNoShape">
              <a:avLst/>
            </a:prstTxWarp>
            <a:spAutoFit/>
          </a:bodyPr>
          <a:lstStyle/>
          <a:p>
            <a:pPr algn="ctr"/>
            <a:r>
              <a:rPr lang="en-US" sz="1400" b="0">
                <a:latin typeface="Comic Sans MS" pitchFamily="-65" charset="0"/>
              </a:rPr>
              <a:t>China: 1 GW / week</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a:srcRect/>
          <a:stretch>
            <a:fillRect/>
          </a:stretch>
        </p:blipFill>
        <p:spPr bwMode="auto">
          <a:xfrm>
            <a:off x="228600" y="76200"/>
            <a:ext cx="8686800" cy="6705600"/>
          </a:xfrm>
          <a:prstGeom prst="rect">
            <a:avLst/>
          </a:prstGeom>
          <a:noFill/>
          <a:ln w="9525">
            <a:noFill/>
            <a:miter lim="800000"/>
            <a:headEnd/>
            <a:tailEnd/>
          </a:ln>
          <a:effectLst/>
        </p:spPr>
      </p:pic>
      <p:sp>
        <p:nvSpPr>
          <p:cNvPr id="337923" name="Text Box 3"/>
          <p:cNvSpPr txBox="1">
            <a:spLocks noChangeArrowheads="1"/>
          </p:cNvSpPr>
          <p:nvPr/>
        </p:nvSpPr>
        <p:spPr bwMode="auto">
          <a:xfrm>
            <a:off x="381000" y="0"/>
            <a:ext cx="8458200" cy="304800"/>
          </a:xfrm>
          <a:prstGeom prst="rect">
            <a:avLst/>
          </a:prstGeom>
          <a:solidFill>
            <a:schemeClr val="bg1"/>
          </a:solidFill>
          <a:ln w="9525">
            <a:noFill/>
            <a:miter lim="800000"/>
            <a:headEnd/>
            <a:tailEnd/>
          </a:ln>
          <a:effectLst/>
        </p:spPr>
        <p:txBody>
          <a:bodyPr>
            <a:prstTxWarp prst="textNoShape">
              <a:avLst/>
            </a:prstTxWarp>
            <a:spAutoFit/>
          </a:bodyPr>
          <a:lstStyle/>
          <a:p>
            <a:pPr>
              <a:spcBef>
                <a:spcPct val="50000"/>
              </a:spcBef>
            </a:pPr>
            <a:r>
              <a:rPr lang="en-US" sz="1400">
                <a:solidFill>
                  <a:srgbClr val="CC0000"/>
                </a:solidFill>
              </a:rPr>
              <a:t>There are more than 7 wedges to choose from:  Here are 15 candidates.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r>
              <a:rPr lang="en-US"/>
              <a:t>ASCAC Meeting, Washington D.C., August 15, 2007</a:t>
            </a:r>
          </a:p>
        </p:txBody>
      </p:sp>
      <p:pic>
        <p:nvPicPr>
          <p:cNvPr id="2062" name="Picture 14" descr="Pages from Energy-ecology-security-initiative"/>
          <p:cNvPicPr>
            <a:picLocks noChangeAspect="1" noChangeArrowheads="1"/>
          </p:cNvPicPr>
          <p:nvPr/>
        </p:nvPicPr>
        <p:blipFill>
          <a:blip r:embed="rId3"/>
          <a:srcRect/>
          <a:stretch>
            <a:fillRect/>
          </a:stretch>
        </p:blipFill>
        <p:spPr bwMode="auto">
          <a:xfrm>
            <a:off x="228600" y="1600200"/>
            <a:ext cx="3040063" cy="4500563"/>
          </a:xfrm>
          <a:prstGeom prst="rect">
            <a:avLst/>
          </a:prstGeom>
          <a:noFill/>
          <a:effectLst>
            <a:outerShdw blurRad="50800" dist="38100" dir="2700000">
              <a:srgbClr val="000000">
                <a:alpha val="43000"/>
              </a:srgbClr>
            </a:outerShdw>
          </a:effectLst>
          <a:scene3d>
            <a:camera prst="perspectiveFront" fov="2700000">
              <a:rot lat="0" lon="0" rev="0"/>
            </a:camera>
            <a:lightRig rig="threePt" dir="t"/>
          </a:scene3d>
        </p:spPr>
      </p:pic>
      <p:sp>
        <p:nvSpPr>
          <p:cNvPr id="2058" name="AutoShape 10"/>
          <p:cNvSpPr>
            <a:spLocks/>
          </p:cNvSpPr>
          <p:nvPr/>
        </p:nvSpPr>
        <p:spPr bwMode="auto">
          <a:xfrm>
            <a:off x="3352800" y="1905000"/>
            <a:ext cx="5334000" cy="2057400"/>
          </a:xfrm>
          <a:prstGeom prst="borderCallout1">
            <a:avLst>
              <a:gd name="adj1" fmla="val 5556"/>
              <a:gd name="adj2" fmla="val -1431"/>
              <a:gd name="adj3" fmla="val 35495"/>
              <a:gd name="adj4" fmla="val -12412"/>
            </a:avLst>
          </a:prstGeom>
          <a:solidFill>
            <a:srgbClr val="FFCC00">
              <a:alpha val="75000"/>
            </a:srgbClr>
          </a:solidFill>
          <a:ln w="9525">
            <a:solidFill>
              <a:schemeClr val="tx1"/>
            </a:solidFill>
            <a:miter lim="800000"/>
            <a:headEnd type="triangle" w="med" len="med"/>
            <a:tailEnd/>
          </a:ln>
          <a:effectLst/>
        </p:spPr>
        <p:txBody>
          <a:bodyPr anchor="ctr">
            <a:prstTxWarp prst="textNoShape">
              <a:avLst/>
            </a:prstTxWarp>
          </a:bodyPr>
          <a:lstStyle/>
          <a:p>
            <a:pPr algn="ctr"/>
            <a:endParaRPr lang="en-US"/>
          </a:p>
        </p:txBody>
      </p:sp>
      <p:sp>
        <p:nvSpPr>
          <p:cNvPr id="2059" name="Rectangle 11"/>
          <p:cNvSpPr>
            <a:spLocks noGrp="1" noChangeArrowheads="1"/>
          </p:cNvSpPr>
          <p:nvPr>
            <p:ph type="title"/>
          </p:nvPr>
        </p:nvSpPr>
        <p:spPr bwMode="auto">
          <a:xfrm>
            <a:off x="1752600" y="228600"/>
            <a:ext cx="6096000" cy="990600"/>
          </a:xfrm>
          <a:noFill/>
          <a:ln>
            <a:miter lim="800000"/>
            <a:headEnd/>
            <a:tailEnd/>
          </a:ln>
        </p:spPr>
        <p:txBody>
          <a:bodyPr wrap="square" lIns="91440" tIns="45720" rIns="91440" bIns="45720" numCol="1" anchor="t" anchorCtr="0" compatLnSpc="1">
            <a:prstTxWarp prst="textNoShape">
              <a:avLst/>
            </a:prstTxWarp>
            <a:normAutofit fontScale="90000"/>
          </a:bodyPr>
          <a:lstStyle/>
          <a:p>
            <a:r>
              <a:rPr lang="en-US" sz="2800" b="1" dirty="0">
                <a:latin typeface="Cambria"/>
                <a:cs typeface="Cambria"/>
              </a:rPr>
              <a:t>Modeling and Simulation at the Exascale for Energy and the Environment </a:t>
            </a:r>
          </a:p>
        </p:txBody>
      </p:sp>
      <p:sp>
        <p:nvSpPr>
          <p:cNvPr id="2061" name="Rectangle 13"/>
          <p:cNvSpPr>
            <a:spLocks noGrp="1" noChangeArrowheads="1"/>
          </p:cNvSpPr>
          <p:nvPr>
            <p:ph type="body" sz="half" idx="2"/>
          </p:nvPr>
        </p:nvSpPr>
        <p:spPr bwMode="auto">
          <a:xfrm>
            <a:off x="3657600" y="4343400"/>
            <a:ext cx="4648200" cy="1676400"/>
          </a:xfrm>
          <a:noFill/>
          <a:ln>
            <a:solidFill>
              <a:schemeClr val="tx1"/>
            </a:solidFill>
            <a:miter lim="800000"/>
            <a:headEnd/>
            <a:tailEnd/>
          </a:ln>
        </p:spPr>
        <p:txBody>
          <a:bodyPr wrap="square" lIns="91440" tIns="45720" rIns="91440" bIns="45720" numCol="1" anchor="ctr" anchorCtr="0" compatLnSpc="1">
            <a:prstTxWarp prst="textNoShape">
              <a:avLst/>
            </a:prstTxWarp>
          </a:bodyPr>
          <a:lstStyle/>
          <a:p>
            <a:pPr marL="0" indent="0" algn="ctr">
              <a:buFontTx/>
              <a:buNone/>
            </a:pPr>
            <a:r>
              <a:rPr lang="en-US" sz="2000" b="1">
                <a:solidFill>
                  <a:schemeClr val="accent2"/>
                </a:solidFill>
              </a:rPr>
              <a:t>Based on this initial white paper, ANL, LBNL, and ORNL organized </a:t>
            </a:r>
            <a:br>
              <a:rPr lang="en-US" sz="2000" b="1">
                <a:solidFill>
                  <a:schemeClr val="accent2"/>
                </a:solidFill>
              </a:rPr>
            </a:br>
            <a:r>
              <a:rPr lang="en-US" sz="2000" b="1">
                <a:solidFill>
                  <a:schemeClr val="accent2"/>
                </a:solidFill>
              </a:rPr>
              <a:t>the community input process in the form of three town hall meetings.</a:t>
            </a:r>
          </a:p>
        </p:txBody>
      </p:sp>
      <p:sp>
        <p:nvSpPr>
          <p:cNvPr id="2054" name="Rectangle 6"/>
          <p:cNvSpPr>
            <a:spLocks noChangeArrowheads="1"/>
          </p:cNvSpPr>
          <p:nvPr/>
        </p:nvSpPr>
        <p:spPr bwMode="auto">
          <a:xfrm>
            <a:off x="3505200" y="1828800"/>
            <a:ext cx="5257800" cy="2146300"/>
          </a:xfrm>
          <a:prstGeom prst="rect">
            <a:avLst/>
          </a:prstGeom>
          <a:noFill/>
          <a:ln w="6350">
            <a:noFill/>
            <a:miter lim="800000"/>
            <a:headEnd/>
            <a:tailEnd/>
          </a:ln>
          <a:effectLst/>
        </p:spPr>
        <p:txBody>
          <a:bodyPr lIns="0" tIns="152352" rIns="0" bIns="38088" anchor="ctr">
            <a:prstTxWarp prst="textNoShape">
              <a:avLst/>
            </a:prstTxWarp>
            <a:spAutoFit/>
          </a:bodyPr>
          <a:lstStyle/>
          <a:p>
            <a:r>
              <a:rPr lang="en-US" sz="1600" b="1" dirty="0">
                <a:solidFill>
                  <a:srgbClr val="800000"/>
                </a:solidFill>
                <a:latin typeface="Arial" pitchFamily="-65" charset="0"/>
              </a:rPr>
              <a:t>The objective of this ten-year vision, which is in line with the Department of Energy’s Strategic Goals for Scientific Discovery and Innovation, is to focus the computational science experiences gained over the past ten years on the opportunities introduced with exascale computing to revolutionize our approaches to energy, environmental sustainability and security global challenges.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457200" y="274638"/>
            <a:ext cx="8229600" cy="715962"/>
          </a:xfrm>
        </p:spPr>
        <p:txBody>
          <a:bodyPr>
            <a:normAutofit fontScale="90000"/>
          </a:bodyPr>
          <a:lstStyle/>
          <a:p>
            <a:r>
              <a:rPr lang="en-US" dirty="0"/>
              <a:t>Planning for the Exascale Future</a:t>
            </a:r>
            <a:r>
              <a:rPr lang="en-US" dirty="0" smtClean="0"/>
              <a:t>!</a:t>
            </a:r>
            <a:endParaRPr lang="en-US" dirty="0"/>
          </a:p>
        </p:txBody>
      </p:sp>
      <p:pic>
        <p:nvPicPr>
          <p:cNvPr id="350212" name="Picture 4"/>
          <p:cNvPicPr>
            <a:picLocks noGrp="1" noChangeAspect="1" noChangeArrowheads="1"/>
          </p:cNvPicPr>
          <p:nvPr/>
        </p:nvPicPr>
        <p:blipFill>
          <a:blip r:embed="rId3"/>
          <a:srcRect/>
          <a:stretch>
            <a:fillRect/>
          </a:stretch>
        </p:blipFill>
        <p:spPr bwMode="auto">
          <a:xfrm>
            <a:off x="381000" y="1295400"/>
            <a:ext cx="3702050" cy="4800600"/>
          </a:xfrm>
          <a:prstGeom prst="rect">
            <a:avLst/>
          </a:prstGeom>
          <a:noFill/>
          <a:ln w="6350">
            <a:noFill/>
            <a:miter lim="800000"/>
            <a:headEnd/>
            <a:tailEnd/>
          </a:ln>
          <a:effectLst>
            <a:outerShdw blurRad="50800" dist="38100" dir="2700000" algn="br">
              <a:srgbClr val="000000">
                <a:alpha val="43000"/>
              </a:srgbClr>
            </a:outerShdw>
          </a:effectLst>
          <a:scene3d>
            <a:camera prst="perspectiveFront" fov="2700000">
              <a:rot lat="0" lon="0" rev="0"/>
            </a:camera>
            <a:lightRig rig="threePt" dir="t"/>
          </a:scene3d>
        </p:spPr>
      </p:pic>
      <p:sp>
        <p:nvSpPr>
          <p:cNvPr id="350213" name="Text Box 5"/>
          <p:cNvSpPr txBox="1">
            <a:spLocks noChangeArrowheads="1"/>
          </p:cNvSpPr>
          <p:nvPr/>
        </p:nvSpPr>
        <p:spPr bwMode="auto">
          <a:xfrm>
            <a:off x="4784724" y="1294685"/>
            <a:ext cx="3902075" cy="5078314"/>
          </a:xfrm>
          <a:prstGeom prst="rect">
            <a:avLst/>
          </a:prstGeom>
          <a:noFill/>
          <a:ln w="9525">
            <a:noFill/>
            <a:miter lim="800000"/>
            <a:headEnd/>
            <a:tailEnd/>
          </a:ln>
        </p:spPr>
        <p:txBody>
          <a:bodyPr wrap="square">
            <a:prstTxWarp prst="textNoShape">
              <a:avLst/>
            </a:prstTxWarp>
            <a:spAutoFit/>
          </a:bodyPr>
          <a:lstStyle/>
          <a:p>
            <a:r>
              <a:rPr lang="en-US" dirty="0"/>
              <a:t>During the spring of 2007</a:t>
            </a:r>
          </a:p>
          <a:p>
            <a:r>
              <a:rPr lang="en-US" dirty="0"/>
              <a:t>Argonne, Berkeley </a:t>
            </a:r>
            <a:r>
              <a:rPr lang="en-US" dirty="0" smtClean="0"/>
              <a:t>and Oak </a:t>
            </a:r>
            <a:r>
              <a:rPr lang="en-US" dirty="0"/>
              <a:t>Ridge held </a:t>
            </a:r>
            <a:r>
              <a:rPr lang="en-US" dirty="0" smtClean="0"/>
              <a:t>three </a:t>
            </a:r>
            <a:r>
              <a:rPr lang="en-US" dirty="0" err="1" smtClean="0"/>
              <a:t>Townhall</a:t>
            </a:r>
            <a:r>
              <a:rPr lang="en-US" dirty="0" smtClean="0"/>
              <a:t> </a:t>
            </a:r>
            <a:r>
              <a:rPr lang="en-US" dirty="0"/>
              <a:t>meetings to chart</a:t>
            </a:r>
          </a:p>
          <a:p>
            <a:r>
              <a:rPr lang="en-US" dirty="0"/>
              <a:t>future directions</a:t>
            </a:r>
          </a:p>
          <a:p>
            <a:pPr>
              <a:buFontTx/>
              <a:buChar char="•"/>
            </a:pPr>
            <a:endParaRPr lang="en-US" dirty="0"/>
          </a:p>
          <a:p>
            <a:pPr>
              <a:buFontTx/>
              <a:buChar char="•"/>
            </a:pPr>
            <a:r>
              <a:rPr lang="en-US" dirty="0"/>
              <a:t>  </a:t>
            </a:r>
            <a:r>
              <a:rPr lang="en-US" dirty="0" err="1" smtClean="0"/>
              <a:t>Exascale</a:t>
            </a:r>
            <a:r>
              <a:rPr lang="en-US" dirty="0" smtClean="0"/>
              <a:t> Computing Systems</a:t>
            </a:r>
          </a:p>
          <a:p>
            <a:pPr lvl="1">
              <a:buFontTx/>
              <a:buChar char="•"/>
            </a:pPr>
            <a:r>
              <a:rPr lang="en-US" dirty="0" smtClean="0"/>
              <a:t> Hardware Technology</a:t>
            </a:r>
          </a:p>
          <a:p>
            <a:pPr lvl="1">
              <a:buFontTx/>
              <a:buChar char="•"/>
            </a:pPr>
            <a:r>
              <a:rPr lang="en-US" dirty="0" smtClean="0"/>
              <a:t> Software and Algorithms</a:t>
            </a:r>
          </a:p>
          <a:p>
            <a:pPr lvl="1">
              <a:buFontTx/>
              <a:buChar char="•"/>
            </a:pPr>
            <a:r>
              <a:rPr lang="en-US" dirty="0" smtClean="0"/>
              <a:t> Scientific Applications</a:t>
            </a:r>
          </a:p>
          <a:p>
            <a:pPr>
              <a:buFontTx/>
              <a:buChar char="•"/>
            </a:pPr>
            <a:r>
              <a:rPr lang="en-US" dirty="0"/>
              <a:t>  </a:t>
            </a:r>
            <a:r>
              <a:rPr lang="en-US" dirty="0" smtClean="0"/>
              <a:t>Energy</a:t>
            </a:r>
          </a:p>
          <a:p>
            <a:pPr lvl="1">
              <a:buFontTx/>
              <a:buChar char="•"/>
            </a:pPr>
            <a:r>
              <a:rPr lang="en-US" dirty="0" smtClean="0"/>
              <a:t> Combustion</a:t>
            </a:r>
          </a:p>
          <a:p>
            <a:pPr lvl="1">
              <a:buFontTx/>
              <a:buChar char="•"/>
            </a:pPr>
            <a:r>
              <a:rPr lang="en-US" dirty="0" smtClean="0"/>
              <a:t> Fission and Fusion</a:t>
            </a:r>
          </a:p>
          <a:p>
            <a:pPr lvl="1">
              <a:buFontTx/>
              <a:buChar char="•"/>
            </a:pPr>
            <a:r>
              <a:rPr lang="en-US" dirty="0" smtClean="0"/>
              <a:t> Solar and Biomass</a:t>
            </a:r>
          </a:p>
          <a:p>
            <a:pPr lvl="1">
              <a:buFontTx/>
              <a:buChar char="•"/>
            </a:pPr>
            <a:r>
              <a:rPr lang="en-US" dirty="0" smtClean="0"/>
              <a:t> Nanoscience and Materials </a:t>
            </a:r>
          </a:p>
          <a:p>
            <a:pPr>
              <a:buFontTx/>
              <a:buChar char="•"/>
            </a:pPr>
            <a:r>
              <a:rPr lang="en-US" dirty="0"/>
              <a:t>  </a:t>
            </a:r>
            <a:r>
              <a:rPr lang="en-US" dirty="0" smtClean="0"/>
              <a:t>Environment</a:t>
            </a:r>
          </a:p>
          <a:p>
            <a:pPr lvl="1">
              <a:buFontTx/>
              <a:buChar char="•"/>
            </a:pPr>
            <a:r>
              <a:rPr lang="en-US" dirty="0" smtClean="0"/>
              <a:t> Climate Modeling</a:t>
            </a:r>
          </a:p>
          <a:p>
            <a:pPr lvl="1">
              <a:buFontTx/>
              <a:buChar char="•"/>
            </a:pPr>
            <a:r>
              <a:rPr lang="en-US" dirty="0" smtClean="0"/>
              <a:t> Socio-economics</a:t>
            </a:r>
          </a:p>
          <a:p>
            <a:pPr lvl="1">
              <a:buFontTx/>
              <a:buChar char="•"/>
            </a:pPr>
            <a:r>
              <a:rPr lang="en-US" dirty="0" smtClean="0"/>
              <a:t> Carbon Cycle</a:t>
            </a:r>
            <a:endParaRPr lang="en-US" dirty="0"/>
          </a:p>
        </p:txBody>
      </p:sp>
    </p:spTree>
  </p:cSld>
  <p:clrMapOvr>
    <a:masterClrMapping/>
  </p:clrMapOvr>
  <p:transition advClick="0"/>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2"/>
          <p:cNvSpPr>
            <a:spLocks noGrp="1"/>
          </p:cNvSpPr>
          <p:nvPr>
            <p:ph type="sldNum" sz="quarter" idx="10"/>
          </p:nvPr>
        </p:nvSpPr>
        <p:spPr/>
        <p:txBody>
          <a:bodyPr/>
          <a:lstStyle/>
          <a:p>
            <a:fld id="{B81BE1D7-B31A-0342-9559-E8077ADF5F2C}" type="slidenum">
              <a:rPr lang="en-US"/>
              <a:pPr/>
              <a:t>46</a:t>
            </a:fld>
            <a:endParaRPr lang="en-US"/>
          </a:p>
        </p:txBody>
      </p:sp>
      <p:sp>
        <p:nvSpPr>
          <p:cNvPr id="208898" name="Rectangle 2"/>
          <p:cNvSpPr>
            <a:spLocks noGrp="1" noChangeArrowheads="1"/>
          </p:cNvSpPr>
          <p:nvPr>
            <p:ph type="title"/>
          </p:nvPr>
        </p:nvSpPr>
        <p:spPr>
          <a:xfrm>
            <a:off x="339725" y="330200"/>
            <a:ext cx="8599488" cy="347663"/>
          </a:xfrm>
        </p:spPr>
        <p:txBody>
          <a:bodyPr>
            <a:noAutofit/>
          </a:bodyPr>
          <a:lstStyle/>
          <a:p>
            <a:pPr algn="l"/>
            <a:r>
              <a:rPr lang="en-US" sz="3200" dirty="0">
                <a:latin typeface="Cambria"/>
                <a:cs typeface="Cambria"/>
              </a:rPr>
              <a:t>The Economic Systems Sit Within the Physical Environment</a:t>
            </a:r>
          </a:p>
        </p:txBody>
      </p:sp>
      <p:sp>
        <p:nvSpPr>
          <p:cNvPr id="208900" name="Text Box 4"/>
          <p:cNvSpPr txBox="1">
            <a:spLocks noChangeArrowheads="1"/>
          </p:cNvSpPr>
          <p:nvPr/>
        </p:nvSpPr>
        <p:spPr bwMode="auto">
          <a:xfrm>
            <a:off x="946150" y="2224088"/>
            <a:ext cx="501650" cy="366712"/>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spcAft>
                <a:spcPct val="0"/>
              </a:spcAft>
              <a:buClrTx/>
              <a:buFontTx/>
              <a:buNone/>
            </a:pPr>
            <a:r>
              <a:rPr lang="en-US" u="sng"/>
              <a:t>Air</a:t>
            </a:r>
            <a:endParaRPr lang="en-US"/>
          </a:p>
        </p:txBody>
      </p:sp>
      <p:sp>
        <p:nvSpPr>
          <p:cNvPr id="208901" name="Text Box 5"/>
          <p:cNvSpPr txBox="1">
            <a:spLocks noChangeArrowheads="1"/>
          </p:cNvSpPr>
          <p:nvPr/>
        </p:nvSpPr>
        <p:spPr bwMode="auto">
          <a:xfrm>
            <a:off x="2590800" y="4114800"/>
            <a:ext cx="819150" cy="366713"/>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spcAft>
                <a:spcPct val="0"/>
              </a:spcAft>
              <a:buClrTx/>
              <a:buFontTx/>
              <a:buNone/>
            </a:pPr>
            <a:r>
              <a:rPr lang="en-US" u="sng"/>
              <a:t>Water</a:t>
            </a:r>
            <a:endParaRPr lang="en-US"/>
          </a:p>
        </p:txBody>
      </p:sp>
      <p:sp>
        <p:nvSpPr>
          <p:cNvPr id="208902" name="Text Box 6"/>
          <p:cNvSpPr txBox="1">
            <a:spLocks noChangeArrowheads="1"/>
          </p:cNvSpPr>
          <p:nvPr/>
        </p:nvSpPr>
        <p:spPr bwMode="auto">
          <a:xfrm>
            <a:off x="5562600" y="4205288"/>
            <a:ext cx="730250" cy="366712"/>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spcAft>
                <a:spcPct val="0"/>
              </a:spcAft>
              <a:buClrTx/>
              <a:buFontTx/>
              <a:buNone/>
            </a:pPr>
            <a:r>
              <a:rPr lang="en-US" u="sng"/>
              <a:t>Land</a:t>
            </a:r>
            <a:endParaRPr lang="en-US"/>
          </a:p>
        </p:txBody>
      </p:sp>
      <p:sp>
        <p:nvSpPr>
          <p:cNvPr id="208905" name="Text Box 9"/>
          <p:cNvSpPr txBox="1">
            <a:spLocks noChangeArrowheads="1"/>
          </p:cNvSpPr>
          <p:nvPr/>
        </p:nvSpPr>
        <p:spPr bwMode="auto">
          <a:xfrm>
            <a:off x="7123113" y="2362200"/>
            <a:ext cx="1517650" cy="366713"/>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spcAft>
                <a:spcPct val="0"/>
              </a:spcAft>
              <a:buClrTx/>
              <a:buFontTx/>
              <a:buNone/>
            </a:pPr>
            <a:r>
              <a:rPr lang="en-US" u="sng"/>
              <a:t>Ecosystems</a:t>
            </a:r>
            <a:endParaRPr lang="en-US"/>
          </a:p>
        </p:txBody>
      </p:sp>
      <p:pic>
        <p:nvPicPr>
          <p:cNvPr id="208911" name="Picture 15" descr="ecosystem"/>
          <p:cNvPicPr>
            <a:picLocks noChangeAspect="1" noChangeArrowheads="1"/>
          </p:cNvPicPr>
          <p:nvPr/>
        </p:nvPicPr>
        <p:blipFill>
          <a:blip r:embed="rId2"/>
          <a:srcRect/>
          <a:stretch>
            <a:fillRect/>
          </a:stretch>
        </p:blipFill>
        <p:spPr bwMode="auto">
          <a:xfrm>
            <a:off x="6477000" y="2819400"/>
            <a:ext cx="2466975" cy="1651000"/>
          </a:xfrm>
          <a:prstGeom prst="rect">
            <a:avLst/>
          </a:prstGeom>
          <a:noFill/>
          <a:effectLst>
            <a:outerShdw blurRad="50800" dist="38100" dir="2700000">
              <a:srgbClr val="000000">
                <a:alpha val="43000"/>
              </a:srgbClr>
            </a:outerShdw>
          </a:effectLst>
        </p:spPr>
      </p:pic>
      <p:sp>
        <p:nvSpPr>
          <p:cNvPr id="208912" name="Line 16"/>
          <p:cNvSpPr>
            <a:spLocks noChangeShapeType="1"/>
          </p:cNvSpPr>
          <p:nvPr/>
        </p:nvSpPr>
        <p:spPr bwMode="auto">
          <a:xfrm>
            <a:off x="6088063" y="2266950"/>
            <a:ext cx="998537" cy="400050"/>
          </a:xfrm>
          <a:prstGeom prst="line">
            <a:avLst/>
          </a:prstGeom>
          <a:noFill/>
          <a:ln w="12700">
            <a:solidFill>
              <a:schemeClr val="tx1"/>
            </a:solidFill>
            <a:round/>
            <a:headEnd/>
            <a:tailEnd/>
          </a:ln>
          <a:effectLst/>
        </p:spPr>
        <p:txBody>
          <a:bodyPr>
            <a:prstTxWarp prst="textNoShape">
              <a:avLst/>
            </a:prstTxWarp>
            <a:spAutoFit/>
          </a:bodyPr>
          <a:lstStyle/>
          <a:p>
            <a:endParaRPr lang="en-US"/>
          </a:p>
        </p:txBody>
      </p:sp>
      <p:sp>
        <p:nvSpPr>
          <p:cNvPr id="208915" name="Line 19"/>
          <p:cNvSpPr>
            <a:spLocks noChangeShapeType="1"/>
          </p:cNvSpPr>
          <p:nvPr/>
        </p:nvSpPr>
        <p:spPr bwMode="auto">
          <a:xfrm>
            <a:off x="5410200" y="2819400"/>
            <a:ext cx="381000" cy="1447800"/>
          </a:xfrm>
          <a:prstGeom prst="line">
            <a:avLst/>
          </a:prstGeom>
          <a:noFill/>
          <a:ln w="12700">
            <a:solidFill>
              <a:schemeClr val="tx1"/>
            </a:solidFill>
            <a:round/>
            <a:headEnd/>
            <a:tailEnd/>
          </a:ln>
          <a:effectLst/>
        </p:spPr>
        <p:txBody>
          <a:bodyPr>
            <a:prstTxWarp prst="textNoShape">
              <a:avLst/>
            </a:prstTxWarp>
            <a:spAutoFit/>
          </a:bodyPr>
          <a:lstStyle/>
          <a:p>
            <a:endParaRPr lang="en-US"/>
          </a:p>
        </p:txBody>
      </p:sp>
      <p:sp>
        <p:nvSpPr>
          <p:cNvPr id="208916" name="Line 20"/>
          <p:cNvSpPr>
            <a:spLocks noChangeShapeType="1"/>
          </p:cNvSpPr>
          <p:nvPr/>
        </p:nvSpPr>
        <p:spPr bwMode="auto">
          <a:xfrm flipH="1">
            <a:off x="2971800" y="3124200"/>
            <a:ext cx="609600" cy="1066800"/>
          </a:xfrm>
          <a:prstGeom prst="line">
            <a:avLst/>
          </a:prstGeom>
          <a:noFill/>
          <a:ln w="12700">
            <a:solidFill>
              <a:schemeClr val="tx1"/>
            </a:solidFill>
            <a:round/>
            <a:headEnd/>
            <a:tailEnd/>
          </a:ln>
          <a:effectLst/>
        </p:spPr>
        <p:txBody>
          <a:bodyPr>
            <a:prstTxWarp prst="textNoShape">
              <a:avLst/>
            </a:prstTxWarp>
            <a:spAutoFit/>
          </a:bodyPr>
          <a:lstStyle/>
          <a:p>
            <a:endParaRPr lang="en-US"/>
          </a:p>
        </p:txBody>
      </p:sp>
      <p:sp>
        <p:nvSpPr>
          <p:cNvPr id="208917" name="Line 21"/>
          <p:cNvSpPr>
            <a:spLocks noChangeShapeType="1"/>
          </p:cNvSpPr>
          <p:nvPr/>
        </p:nvSpPr>
        <p:spPr bwMode="auto">
          <a:xfrm flipH="1">
            <a:off x="1752600" y="2266950"/>
            <a:ext cx="677863" cy="323850"/>
          </a:xfrm>
          <a:prstGeom prst="line">
            <a:avLst/>
          </a:prstGeom>
          <a:noFill/>
          <a:ln w="12700">
            <a:solidFill>
              <a:schemeClr val="tx1"/>
            </a:solidFill>
            <a:round/>
            <a:headEnd/>
            <a:tailEnd/>
          </a:ln>
          <a:effectLst/>
        </p:spPr>
        <p:txBody>
          <a:bodyPr>
            <a:prstTxWarp prst="textNoShape">
              <a:avLst/>
            </a:prstTxWarp>
            <a:spAutoFit/>
          </a:bodyPr>
          <a:lstStyle/>
          <a:p>
            <a:endParaRPr lang="en-US"/>
          </a:p>
        </p:txBody>
      </p:sp>
      <p:sp>
        <p:nvSpPr>
          <p:cNvPr id="208918" name="Oval 22" descr="BlankMap-World[1]"/>
          <p:cNvSpPr>
            <a:spLocks noChangeAspect="1" noChangeArrowheads="1"/>
          </p:cNvSpPr>
          <p:nvPr/>
        </p:nvSpPr>
        <p:spPr bwMode="auto">
          <a:xfrm>
            <a:off x="2378075" y="723900"/>
            <a:ext cx="3746500" cy="2541588"/>
          </a:xfrm>
          <a:prstGeom prst="ellipse">
            <a:avLst/>
          </a:prstGeom>
          <a:blipFill dpi="0" rotWithShape="1">
            <a:blip r:embed="rId3"/>
            <a:srcRect/>
            <a:stretch>
              <a:fillRect/>
            </a:stretch>
          </a:blipFill>
          <a:ln w="9525">
            <a:solidFill>
              <a:schemeClr val="tx1"/>
            </a:solidFill>
            <a:round/>
            <a:headEnd/>
            <a:tailEnd/>
          </a:ln>
          <a:effectLst>
            <a:outerShdw blurRad="50800" dist="38100" dir="2700000">
              <a:srgbClr val="000000">
                <a:alpha val="43000"/>
              </a:srgbClr>
            </a:outerShdw>
          </a:effectLst>
        </p:spPr>
        <p:txBody>
          <a:bodyPr anchor="ctr">
            <a:prstTxWarp prst="textNoShape">
              <a:avLst/>
            </a:prstTxWarp>
            <a:spAutoFit/>
          </a:bodyPr>
          <a:lstStyle/>
          <a:p>
            <a:endParaRPr lang="en-US"/>
          </a:p>
        </p:txBody>
      </p:sp>
      <p:pic>
        <p:nvPicPr>
          <p:cNvPr id="208920" name="Picture 24" descr="sky">
            <a:hlinkClick r:id="rId4"/>
          </p:cNvPr>
          <p:cNvPicPr>
            <a:picLocks noChangeAspect="1" noChangeArrowheads="1"/>
          </p:cNvPicPr>
          <p:nvPr/>
        </p:nvPicPr>
        <p:blipFill>
          <a:blip r:embed="rId5"/>
          <a:srcRect/>
          <a:stretch>
            <a:fillRect/>
          </a:stretch>
        </p:blipFill>
        <p:spPr bwMode="auto">
          <a:xfrm>
            <a:off x="158750" y="2692400"/>
            <a:ext cx="2203450" cy="1658938"/>
          </a:xfrm>
          <a:prstGeom prst="rect">
            <a:avLst/>
          </a:prstGeom>
          <a:noFill/>
          <a:effectLst>
            <a:outerShdw blurRad="50800" dist="38100" dir="2700000">
              <a:srgbClr val="000000">
                <a:alpha val="43000"/>
              </a:srgbClr>
            </a:outerShdw>
          </a:effectLst>
        </p:spPr>
      </p:pic>
      <p:pic>
        <p:nvPicPr>
          <p:cNvPr id="208924" name="Picture 28" descr="Seaside"/>
          <p:cNvPicPr>
            <a:picLocks noChangeAspect="1" noChangeArrowheads="1"/>
          </p:cNvPicPr>
          <p:nvPr/>
        </p:nvPicPr>
        <p:blipFill>
          <a:blip r:embed="rId6"/>
          <a:srcRect/>
          <a:stretch>
            <a:fillRect/>
          </a:stretch>
        </p:blipFill>
        <p:spPr bwMode="auto">
          <a:xfrm>
            <a:off x="2057400" y="4572000"/>
            <a:ext cx="2217738" cy="1663700"/>
          </a:xfrm>
          <a:prstGeom prst="rect">
            <a:avLst/>
          </a:prstGeom>
          <a:noFill/>
          <a:effectLst>
            <a:outerShdw blurRad="50800" dist="38100" dir="2700000">
              <a:srgbClr val="000000">
                <a:alpha val="43000"/>
              </a:srgbClr>
            </a:outerShdw>
          </a:effectLst>
        </p:spPr>
      </p:pic>
      <p:pic>
        <p:nvPicPr>
          <p:cNvPr id="208932" name="Picture 36" descr="landscape">
            <a:hlinkClick r:id="rId7"/>
          </p:cNvPr>
          <p:cNvPicPr>
            <a:picLocks noChangeAspect="1" noChangeArrowheads="1"/>
          </p:cNvPicPr>
          <p:nvPr/>
        </p:nvPicPr>
        <p:blipFill>
          <a:blip r:embed="rId8"/>
          <a:srcRect/>
          <a:stretch>
            <a:fillRect/>
          </a:stretch>
        </p:blipFill>
        <p:spPr bwMode="auto">
          <a:xfrm>
            <a:off x="4800600" y="4581525"/>
            <a:ext cx="2211388" cy="1666875"/>
          </a:xfrm>
          <a:prstGeom prst="rect">
            <a:avLst/>
          </a:prstGeom>
          <a:noFill/>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Opportunity</a:t>
            </a:r>
            <a:endParaRPr lang="en-US"/>
          </a:p>
        </p:txBody>
      </p:sp>
      <p:sp>
        <p:nvSpPr>
          <p:cNvPr id="11267" name="Rectangle 3"/>
          <p:cNvSpPr>
            <a:spLocks noGrp="1" noChangeArrowheads="1"/>
          </p:cNvSpPr>
          <p:nvPr>
            <p:ph type="body" idx="1"/>
          </p:nvPr>
        </p:nvSpPr>
        <p:spPr/>
        <p:txBody>
          <a:bodyPr>
            <a:normAutofit fontScale="85000" lnSpcReduction="20000"/>
          </a:bodyPr>
          <a:lstStyle/>
          <a:p>
            <a:r>
              <a:rPr lang="en-US" dirty="0" smtClean="0"/>
              <a:t>Attack global challenges through modeling and simulation</a:t>
            </a:r>
          </a:p>
          <a:p>
            <a:r>
              <a:rPr lang="en-US" dirty="0" smtClean="0"/>
              <a:t>Planned petascale and the potential </a:t>
            </a:r>
            <a:r>
              <a:rPr lang="en-US" dirty="0" err="1" smtClean="0"/>
              <a:t>exascale</a:t>
            </a:r>
            <a:r>
              <a:rPr lang="en-US" dirty="0" smtClean="0"/>
              <a:t> systems provide an unprecedented opportunity</a:t>
            </a:r>
          </a:p>
          <a:p>
            <a:r>
              <a:rPr lang="en-US" dirty="0" smtClean="0"/>
              <a:t>Beyond computation as an critical tool along with theory and experiment</a:t>
            </a:r>
          </a:p>
          <a:p>
            <a:r>
              <a:rPr lang="en-US" dirty="0" smtClean="0"/>
              <a:t>Understanding the behavior of the fundamental components of nature </a:t>
            </a:r>
          </a:p>
          <a:p>
            <a:r>
              <a:rPr lang="en-US" dirty="0" smtClean="0"/>
              <a:t>Fundamental discovery and exploration of complex systems with billions of components including those involving humans</a:t>
            </a:r>
            <a:endParaRPr lang="en-US" dirty="0"/>
          </a:p>
        </p:txBody>
      </p:sp>
      <p:sp>
        <p:nvSpPr>
          <p:cNvPr id="4" name="Footer Placeholder 3"/>
          <p:cNvSpPr>
            <a:spLocks noGrp="1"/>
          </p:cNvSpPr>
          <p:nvPr>
            <p:ph type="ftr" sz="quarter" idx="10"/>
          </p:nvPr>
        </p:nvSpPr>
        <p:spPr/>
        <p:txBody>
          <a:bodyPr/>
          <a:lstStyle/>
          <a:p>
            <a:r>
              <a:rPr lang="en-US" smtClean="0"/>
              <a:t>ASCAC Meeting, Washington D.C., August 15, 2007</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4638"/>
            <a:ext cx="8229600" cy="487362"/>
          </a:xfrm>
        </p:spPr>
        <p:txBody>
          <a:bodyPr>
            <a:normAutofit fontScale="90000"/>
          </a:bodyPr>
          <a:lstStyle/>
          <a:p>
            <a:r>
              <a:rPr lang="en-US" dirty="0">
                <a:latin typeface="Cambria"/>
                <a:cs typeface="Cambria"/>
              </a:rPr>
              <a:t>Petascale </a:t>
            </a:r>
            <a:r>
              <a:rPr lang="en-US" dirty="0" err="1">
                <a:latin typeface="Cambria"/>
                <a:cs typeface="Cambria"/>
              </a:rPr>
              <a:t>Geoscience</a:t>
            </a:r>
            <a:endParaRPr lang="en-US" dirty="0">
              <a:latin typeface="Cambria"/>
              <a:cs typeface="Cambria"/>
            </a:endParaRPr>
          </a:p>
        </p:txBody>
      </p:sp>
      <p:pic>
        <p:nvPicPr>
          <p:cNvPr id="113667" name="Picture 3"/>
          <p:cNvPicPr>
            <a:picLocks noChangeAspect="1" noChangeArrowheads="1"/>
          </p:cNvPicPr>
          <p:nvPr/>
        </p:nvPicPr>
        <p:blipFill>
          <a:blip r:embed="rId3"/>
          <a:srcRect/>
          <a:stretch>
            <a:fillRect/>
          </a:stretch>
        </p:blipFill>
        <p:spPr bwMode="auto">
          <a:xfrm>
            <a:off x="533400" y="1066800"/>
            <a:ext cx="3581400" cy="2503488"/>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13668" name="Picture 4"/>
          <p:cNvPicPr>
            <a:picLocks noChangeAspect="1" noChangeArrowheads="1"/>
          </p:cNvPicPr>
          <p:nvPr/>
        </p:nvPicPr>
        <p:blipFill>
          <a:blip r:embed="rId4"/>
          <a:srcRect/>
          <a:stretch>
            <a:fillRect/>
          </a:stretch>
        </p:blipFill>
        <p:spPr bwMode="auto">
          <a:xfrm>
            <a:off x="381000" y="3733800"/>
            <a:ext cx="3733800" cy="2544763"/>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13669" name="Picture 5"/>
          <p:cNvPicPr>
            <a:picLocks noChangeAspect="1" noChangeArrowheads="1"/>
          </p:cNvPicPr>
          <p:nvPr/>
        </p:nvPicPr>
        <p:blipFill>
          <a:blip r:embed="rId5"/>
          <a:srcRect/>
          <a:stretch>
            <a:fillRect/>
          </a:stretch>
        </p:blipFill>
        <p:spPr bwMode="auto">
          <a:xfrm>
            <a:off x="4800600" y="958850"/>
            <a:ext cx="3886200" cy="2493963"/>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13670" name="Picture 6"/>
          <p:cNvPicPr>
            <a:picLocks noChangeAspect="1" noChangeArrowheads="1"/>
          </p:cNvPicPr>
          <p:nvPr/>
        </p:nvPicPr>
        <p:blipFill>
          <a:blip r:embed="rId6"/>
          <a:srcRect/>
          <a:stretch>
            <a:fillRect/>
          </a:stretch>
        </p:blipFill>
        <p:spPr bwMode="auto">
          <a:xfrm>
            <a:off x="4800600" y="3733800"/>
            <a:ext cx="4038600" cy="2622550"/>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5714" name="Picture 2" descr="ESM"/>
          <p:cNvPicPr>
            <a:picLocks noGrp="1" noChangeAspect="1" noChangeArrowheads="1"/>
          </p:cNvPicPr>
          <p:nvPr>
            <p:ph type="chart" sz="half" idx="2"/>
          </p:nvPr>
        </p:nvPicPr>
        <p:blipFill>
          <a:blip r:embed="rId3"/>
          <a:srcRect/>
          <a:stretch>
            <a:fillRect/>
          </a:stretch>
        </p:blipFill>
        <p:spPr>
          <a:xfrm>
            <a:off x="4191000" y="1600200"/>
            <a:ext cx="4669948" cy="3657600"/>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
        <p:nvSpPr>
          <p:cNvPr id="115715" name="Rectangle 3"/>
          <p:cNvSpPr>
            <a:spLocks noGrp="1" noChangeArrowheads="1"/>
          </p:cNvSpPr>
          <p:nvPr>
            <p:ph type="title"/>
          </p:nvPr>
        </p:nvSpPr>
        <p:spPr>
          <a:xfrm>
            <a:off x="461963" y="152400"/>
            <a:ext cx="8221662" cy="976313"/>
          </a:xfrm>
        </p:spPr>
        <p:txBody>
          <a:bodyPr>
            <a:noAutofit/>
          </a:bodyPr>
          <a:lstStyle/>
          <a:p>
            <a:r>
              <a:rPr lang="en-US" sz="3200" dirty="0">
                <a:latin typeface="Cambria"/>
                <a:cs typeface="Cambria"/>
              </a:rPr>
              <a:t>Reliable Climate Forecasts from Next</a:t>
            </a:r>
            <a:r>
              <a:rPr lang="en-US" sz="3200" dirty="0" smtClean="0">
                <a:latin typeface="Cambria"/>
                <a:cs typeface="Cambria"/>
              </a:rPr>
              <a:t> </a:t>
            </a:r>
            <a:br>
              <a:rPr lang="en-US" sz="3200" dirty="0" smtClean="0">
                <a:latin typeface="Cambria"/>
                <a:cs typeface="Cambria"/>
              </a:rPr>
            </a:br>
            <a:r>
              <a:rPr lang="en-US" sz="3200" dirty="0" smtClean="0">
                <a:latin typeface="Cambria"/>
                <a:cs typeface="Cambria"/>
              </a:rPr>
              <a:t>Generation </a:t>
            </a:r>
            <a:r>
              <a:rPr lang="en-US" sz="3200" dirty="0">
                <a:latin typeface="Cambria"/>
                <a:cs typeface="Cambria"/>
              </a:rPr>
              <a:t>Earth System Models </a:t>
            </a:r>
          </a:p>
        </p:txBody>
      </p:sp>
      <p:sp>
        <p:nvSpPr>
          <p:cNvPr id="115716" name="Rectangle 4"/>
          <p:cNvSpPr>
            <a:spLocks noGrp="1" noChangeArrowheads="1"/>
          </p:cNvSpPr>
          <p:nvPr>
            <p:ph type="body" sz="half" idx="1"/>
          </p:nvPr>
        </p:nvSpPr>
        <p:spPr>
          <a:xfrm>
            <a:off x="228600" y="1066800"/>
            <a:ext cx="4191000" cy="5219700"/>
          </a:xfrm>
        </p:spPr>
        <p:txBody>
          <a:bodyPr>
            <a:normAutofit lnSpcReduction="10000"/>
          </a:bodyPr>
          <a:lstStyle/>
          <a:p>
            <a:r>
              <a:rPr lang="en-US" sz="1800" b="1">
                <a:solidFill>
                  <a:schemeClr val="accent2"/>
                </a:solidFill>
              </a:rPr>
              <a:t>Key Challenges</a:t>
            </a:r>
            <a:endParaRPr lang="en-US" sz="1800"/>
          </a:p>
          <a:p>
            <a:pPr lvl="1"/>
            <a:r>
              <a:rPr lang="en-US" sz="1800"/>
              <a:t>High certainty forecasts for the next few decades</a:t>
            </a:r>
          </a:p>
          <a:p>
            <a:pPr lvl="1"/>
            <a:r>
              <a:rPr lang="en-US" sz="1800"/>
              <a:t>Long term forecasts relevant to regional/community scales </a:t>
            </a:r>
          </a:p>
          <a:p>
            <a:r>
              <a:rPr lang="en-US" sz="1800" b="1">
                <a:solidFill>
                  <a:schemeClr val="accent2"/>
                </a:solidFill>
              </a:rPr>
              <a:t>Urgent Questions for Petascale to Exascale Simulations</a:t>
            </a:r>
            <a:endParaRPr lang="en-US" sz="1800"/>
          </a:p>
          <a:p>
            <a:pPr lvl="1"/>
            <a:r>
              <a:rPr lang="en-US" sz="1800"/>
              <a:t>Carbon sequestration </a:t>
            </a:r>
            <a:br>
              <a:rPr lang="en-US" sz="1800"/>
            </a:br>
            <a:r>
              <a:rPr lang="en-US" sz="1800"/>
              <a:t>option models</a:t>
            </a:r>
          </a:p>
          <a:p>
            <a:pPr lvl="1"/>
            <a:r>
              <a:rPr lang="en-US" sz="1800"/>
              <a:t>Systems understanding </a:t>
            </a:r>
            <a:br>
              <a:rPr lang="en-US" sz="1800"/>
            </a:br>
            <a:r>
              <a:rPr lang="en-US" sz="1800"/>
              <a:t>of carbon-climate coupling</a:t>
            </a:r>
          </a:p>
          <a:p>
            <a:pPr lvl="1"/>
            <a:r>
              <a:rPr lang="en-US" sz="1800"/>
              <a:t>Triggering mechanisms for extreme weather shifts</a:t>
            </a:r>
          </a:p>
          <a:p>
            <a:pPr lvl="1"/>
            <a:r>
              <a:rPr lang="en-US" sz="1800"/>
              <a:t>Stability/sustainability of tropical rainforests and polar ice caps</a:t>
            </a:r>
          </a:p>
          <a:p>
            <a:pPr lvl="1"/>
            <a:r>
              <a:rPr lang="en-US" sz="1800"/>
              <a:t>Sustainability of sea and land/ agricultural ecosystems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537" name="Rectangle 65"/>
          <p:cNvSpPr>
            <a:spLocks noChangeArrowheads="1"/>
          </p:cNvSpPr>
          <p:nvPr/>
        </p:nvSpPr>
        <p:spPr bwMode="auto">
          <a:xfrm>
            <a:off x="4521200" y="4356100"/>
            <a:ext cx="4076700" cy="1892300"/>
          </a:xfrm>
          <a:prstGeom prst="rect">
            <a:avLst/>
          </a:prstGeom>
          <a:solidFill>
            <a:srgbClr val="FFFF66"/>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105474" name="Rectangle 2"/>
          <p:cNvSpPr>
            <a:spLocks noGrp="1" noChangeArrowheads="1"/>
          </p:cNvSpPr>
          <p:nvPr>
            <p:ph type="title"/>
          </p:nvPr>
        </p:nvSpPr>
        <p:spPr>
          <a:xfrm>
            <a:off x="304800" y="381000"/>
            <a:ext cx="8534400" cy="276225"/>
          </a:xfrm>
        </p:spPr>
        <p:txBody>
          <a:bodyPr>
            <a:normAutofit fontScale="90000"/>
          </a:bodyPr>
          <a:lstStyle/>
          <a:p>
            <a:r>
              <a:rPr lang="en-US" dirty="0">
                <a:latin typeface="Cambria"/>
                <a:cs typeface="Cambria"/>
                <a:sym typeface="Wingdings" pitchFamily="-65" charset="2"/>
              </a:rPr>
              <a:t>Some Good Features of Blue Gene</a:t>
            </a:r>
          </a:p>
        </p:txBody>
      </p:sp>
      <p:sp>
        <p:nvSpPr>
          <p:cNvPr id="105475" name="Rectangle 3"/>
          <p:cNvSpPr>
            <a:spLocks noGrp="1" noChangeArrowheads="1"/>
          </p:cNvSpPr>
          <p:nvPr>
            <p:ph type="body" sz="half" idx="1"/>
          </p:nvPr>
        </p:nvSpPr>
        <p:spPr>
          <a:xfrm>
            <a:off x="381000" y="990600"/>
            <a:ext cx="3894138" cy="5581650"/>
          </a:xfrm>
        </p:spPr>
        <p:txBody>
          <a:bodyPr>
            <a:normAutofit lnSpcReduction="10000"/>
          </a:bodyPr>
          <a:lstStyle/>
          <a:p>
            <a:pPr>
              <a:lnSpc>
                <a:spcPct val="90000"/>
              </a:lnSpc>
            </a:pPr>
            <a:r>
              <a:rPr lang="en-US" sz="2000">
                <a:sym typeface="Wingdings" pitchFamily="-65" charset="2"/>
              </a:rPr>
              <a:t>Multiple links may be used concurrently</a:t>
            </a:r>
          </a:p>
          <a:p>
            <a:pPr lvl="1">
              <a:lnSpc>
                <a:spcPct val="90000"/>
              </a:lnSpc>
            </a:pPr>
            <a:r>
              <a:rPr lang="en-US" sz="1800">
                <a:sym typeface="Wingdings" pitchFamily="-65" charset="2"/>
              </a:rPr>
              <a:t>Bandwidth nearly 5x simple “pingpong” measurements</a:t>
            </a:r>
          </a:p>
          <a:p>
            <a:pPr>
              <a:lnSpc>
                <a:spcPct val="90000"/>
              </a:lnSpc>
            </a:pPr>
            <a:r>
              <a:rPr lang="en-US" sz="2000">
                <a:sym typeface="Wingdings" pitchFamily="-65" charset="2"/>
              </a:rPr>
              <a:t>Special network for collective operations such as Allreduce</a:t>
            </a:r>
          </a:p>
          <a:p>
            <a:pPr lvl="1">
              <a:lnSpc>
                <a:spcPct val="90000"/>
              </a:lnSpc>
            </a:pPr>
            <a:r>
              <a:rPr lang="en-US" sz="1800">
                <a:sym typeface="Wingdings" pitchFamily="-65" charset="2"/>
              </a:rPr>
              <a:t>Vital (as we will see) for scaling to large numbers of processors</a:t>
            </a:r>
          </a:p>
          <a:p>
            <a:pPr>
              <a:lnSpc>
                <a:spcPct val="90000"/>
              </a:lnSpc>
            </a:pPr>
            <a:r>
              <a:rPr lang="en-US" sz="2000">
                <a:sym typeface="Wingdings" pitchFamily="-65" charset="2"/>
              </a:rPr>
              <a:t>Low “dimensionless” message latency</a:t>
            </a:r>
          </a:p>
          <a:p>
            <a:pPr>
              <a:lnSpc>
                <a:spcPct val="90000"/>
              </a:lnSpc>
            </a:pPr>
            <a:r>
              <a:rPr lang="en-US" sz="2000">
                <a:sym typeface="Wingdings" pitchFamily="-65" charset="2"/>
              </a:rPr>
              <a:t>Low relative latency to memory</a:t>
            </a:r>
          </a:p>
          <a:p>
            <a:pPr lvl="1">
              <a:lnSpc>
                <a:spcPct val="90000"/>
              </a:lnSpc>
            </a:pPr>
            <a:r>
              <a:rPr lang="en-US" sz="1800">
                <a:sym typeface="Wingdings" pitchFamily="-65" charset="2"/>
              </a:rPr>
              <a:t>Good for unstructured calculations</a:t>
            </a:r>
          </a:p>
          <a:p>
            <a:pPr>
              <a:lnSpc>
                <a:spcPct val="90000"/>
              </a:lnSpc>
            </a:pPr>
            <a:r>
              <a:rPr lang="en-US" sz="2000">
                <a:sym typeface="Wingdings" pitchFamily="-65" charset="2"/>
              </a:rPr>
              <a:t>BG/P improves</a:t>
            </a:r>
          </a:p>
          <a:p>
            <a:pPr lvl="1">
              <a:lnSpc>
                <a:spcPct val="90000"/>
              </a:lnSpc>
            </a:pPr>
            <a:r>
              <a:rPr lang="en-US" sz="1800">
                <a:sym typeface="Wingdings" pitchFamily="-65" charset="2"/>
              </a:rPr>
              <a:t>Communication/Computation overlap (DMA on torus)</a:t>
            </a:r>
          </a:p>
          <a:p>
            <a:pPr lvl="1">
              <a:lnSpc>
                <a:spcPct val="90000"/>
              </a:lnSpc>
            </a:pPr>
            <a:r>
              <a:rPr lang="en-US" sz="1800">
                <a:sym typeface="Wingdings" pitchFamily="-65" charset="2"/>
              </a:rPr>
              <a:t>MPI-I/O performance</a:t>
            </a:r>
          </a:p>
        </p:txBody>
      </p:sp>
      <p:graphicFrame>
        <p:nvGraphicFramePr>
          <p:cNvPr id="105476" name="Object 4"/>
          <p:cNvGraphicFramePr>
            <a:graphicFrameLocks noChangeAspect="1"/>
          </p:cNvGraphicFramePr>
          <p:nvPr>
            <p:ph sz="half" idx="2"/>
          </p:nvPr>
        </p:nvGraphicFramePr>
        <p:xfrm>
          <a:off x="4443413" y="977900"/>
          <a:ext cx="4217987" cy="2786063"/>
        </p:xfrm>
        <a:graphic>
          <a:graphicData uri="http://schemas.openxmlformats.org/presentationml/2006/ole">
            <p:oleObj spid="_x0000_s208898" name="Chart" r:id="rId4" imgW="6458035" imgH="4028909" progId="Excel.Chart.8">
              <p:embed/>
            </p:oleObj>
          </a:graphicData>
        </a:graphic>
      </p:graphicFrame>
      <p:sp>
        <p:nvSpPr>
          <p:cNvPr id="105477" name="Rectangle 5"/>
          <p:cNvSpPr>
            <a:spLocks noChangeArrowheads="1"/>
          </p:cNvSpPr>
          <p:nvPr/>
        </p:nvSpPr>
        <p:spPr bwMode="auto">
          <a:xfrm>
            <a:off x="0" y="2392363"/>
            <a:ext cx="184150" cy="366712"/>
          </a:xfrm>
          <a:prstGeom prst="rect">
            <a:avLst/>
          </a:prstGeom>
          <a:noFill/>
          <a:ln w="9525">
            <a:noFill/>
            <a:miter lim="800000"/>
            <a:headEnd/>
            <a:tailEnd/>
          </a:ln>
          <a:effectLst/>
        </p:spPr>
        <p:txBody>
          <a:bodyPr wrap="none" anchor="ctr">
            <a:prstTxWarp prst="textNoShape">
              <a:avLst/>
            </a:prstTxWarp>
            <a:spAutoFit/>
          </a:bodyPr>
          <a:lstStyle/>
          <a:p>
            <a:pPr eaLnBrk="1" hangingPunct="1"/>
            <a:endParaRPr lang="en-US" sz="1800">
              <a:ea typeface="Arial" pitchFamily="-65" charset="0"/>
              <a:cs typeface="Arial" pitchFamily="-65" charset="0"/>
            </a:endParaRPr>
          </a:p>
        </p:txBody>
      </p:sp>
      <p:graphicFrame>
        <p:nvGraphicFramePr>
          <p:cNvPr id="105536" name="Group 64"/>
          <p:cNvGraphicFramePr>
            <a:graphicFrameLocks noGrp="1"/>
          </p:cNvGraphicFramePr>
          <p:nvPr/>
        </p:nvGraphicFramePr>
        <p:xfrm>
          <a:off x="4572000" y="4419600"/>
          <a:ext cx="3962400" cy="1756094"/>
        </p:xfrm>
        <a:graphic>
          <a:graphicData uri="http://schemas.openxmlformats.org/drawingml/2006/table">
            <a:tbl>
              <a:tblPr/>
              <a:tblGrid>
                <a:gridCol w="1220788"/>
                <a:gridCol w="596900"/>
                <a:gridCol w="354012"/>
                <a:gridCol w="434975"/>
                <a:gridCol w="677863"/>
                <a:gridCol w="677862"/>
              </a:tblGrid>
              <a:tr h="260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65" charset="0"/>
                        <a:ea typeface="Arial" pitchFamily="-65" charset="0"/>
                        <a:cs typeface="Arial" pitchFamily="-65"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s/f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r/f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s/r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Reduce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Reduce for 1PF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0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BG/P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2110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233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12us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12us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BG/P (one link)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2110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42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12us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12us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XT3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7920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760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2slog 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176us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Generic Cluster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13500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34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397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2slog 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316us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Power5 SP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3200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529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2slog 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pitchFamily="-65" charset="0"/>
                        </a:rPr>
                        <a:t>41us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5533" name="Text Box 61"/>
          <p:cNvSpPr txBox="1">
            <a:spLocks noChangeArrowheads="1"/>
          </p:cNvSpPr>
          <p:nvPr/>
        </p:nvSpPr>
        <p:spPr bwMode="auto">
          <a:xfrm>
            <a:off x="5178425" y="3933825"/>
            <a:ext cx="2419350" cy="457200"/>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Smaller is Better</a:t>
            </a:r>
            <a:endParaRPr lang="en-US"/>
          </a:p>
        </p:txBody>
      </p:sp>
      <p:sp>
        <p:nvSpPr>
          <p:cNvPr id="105534" name="AutoShape 62"/>
          <p:cNvSpPr>
            <a:spLocks noChangeArrowheads="1"/>
          </p:cNvSpPr>
          <p:nvPr/>
        </p:nvSpPr>
        <p:spPr bwMode="auto">
          <a:xfrm>
            <a:off x="4483100" y="4356100"/>
            <a:ext cx="4127500" cy="1905000"/>
          </a:xfrm>
          <a:prstGeom prst="roundRect">
            <a:avLst>
              <a:gd name="adj" fmla="val 16667"/>
            </a:avLst>
          </a:prstGeom>
          <a:noFill/>
          <a:ln w="38100">
            <a:solidFill>
              <a:srgbClr val="FF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105538" name="Text Box 66"/>
          <p:cNvSpPr txBox="1">
            <a:spLocks noChangeArrowheads="1"/>
          </p:cNvSpPr>
          <p:nvPr/>
        </p:nvSpPr>
        <p:spPr bwMode="auto">
          <a:xfrm>
            <a:off x="6638925" y="2000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61963" y="296863"/>
            <a:ext cx="8221662" cy="457200"/>
          </a:xfrm>
        </p:spPr>
        <p:txBody>
          <a:bodyPr>
            <a:normAutofit fontScale="90000"/>
          </a:bodyPr>
          <a:lstStyle/>
          <a:p>
            <a:r>
              <a:rPr lang="en-US" sz="3000" dirty="0">
                <a:latin typeface="Cambria"/>
                <a:cs typeface="Cambria"/>
              </a:rPr>
              <a:t>Trajectory of Climate Model Developments</a:t>
            </a:r>
            <a:endParaRPr lang="en-US" dirty="0">
              <a:latin typeface="Cambria"/>
              <a:cs typeface="Cambria"/>
            </a:endParaRPr>
          </a:p>
        </p:txBody>
      </p:sp>
      <p:graphicFrame>
        <p:nvGraphicFramePr>
          <p:cNvPr id="117763" name="Object 3"/>
          <p:cNvGraphicFramePr>
            <a:graphicFrameLocks noChangeAspect="1"/>
          </p:cNvGraphicFramePr>
          <p:nvPr/>
        </p:nvGraphicFramePr>
        <p:xfrm>
          <a:off x="914400" y="838200"/>
          <a:ext cx="7696200" cy="5461000"/>
        </p:xfrm>
        <a:graphic>
          <a:graphicData uri="http://schemas.openxmlformats.org/presentationml/2006/ole">
            <p:oleObj spid="_x0000_s81922" name="Document" r:id="rId4" imgW="5480304" imgH="3889248" progId="Word.Document.8">
              <p:embed/>
            </p:oleObj>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61963" y="152400"/>
            <a:ext cx="8221662" cy="976313"/>
          </a:xfrm>
        </p:spPr>
        <p:txBody>
          <a:bodyPr>
            <a:noAutofit/>
          </a:bodyPr>
          <a:lstStyle/>
          <a:p>
            <a:pPr algn="ctr"/>
            <a:r>
              <a:rPr lang="en-US" sz="3200" dirty="0">
                <a:latin typeface="Cambria"/>
                <a:cs typeface="Cambria"/>
              </a:rPr>
              <a:t>From Earth System Modeling to Computational Socio-Economics</a:t>
            </a:r>
          </a:p>
        </p:txBody>
      </p:sp>
      <p:sp>
        <p:nvSpPr>
          <p:cNvPr id="118787" name="Rectangle 3"/>
          <p:cNvSpPr>
            <a:spLocks noGrp="1" noChangeArrowheads="1"/>
          </p:cNvSpPr>
          <p:nvPr>
            <p:ph type="body" sz="half" idx="2"/>
          </p:nvPr>
        </p:nvSpPr>
        <p:spPr>
          <a:xfrm>
            <a:off x="4800600" y="1600200"/>
            <a:ext cx="4037012" cy="4024312"/>
          </a:xfrm>
        </p:spPr>
        <p:txBody>
          <a:bodyPr/>
          <a:lstStyle/>
          <a:p>
            <a:r>
              <a:rPr lang="en-US" sz="1400" dirty="0"/>
              <a:t>Earth system modeling has progressed to a point where there is considerable confidence in predictions of continental- and global-scale climate changes over the next 100 years [IPCC 2007]</a:t>
            </a:r>
          </a:p>
          <a:p>
            <a:r>
              <a:rPr lang="en-US" sz="1400" dirty="0"/>
              <a:t>Integrated modeling of the social, economic, and environmental system with an extensive treatment of couplings among these different elements and consequent nonlinearities and uncertainties would have great impact.</a:t>
            </a:r>
          </a:p>
          <a:p>
            <a:r>
              <a:rPr lang="en-US" sz="1400" dirty="0"/>
              <a:t>Computational limitations have prevented existing models from including substantial regional and </a:t>
            </a:r>
            <a:r>
              <a:rPr lang="en-US" sz="1400" dirty="0" err="1"/>
              <a:t>sectoral</a:t>
            </a:r>
            <a:r>
              <a:rPr lang="en-US" sz="1400" dirty="0"/>
              <a:t> disaggregation, dynamic treatment of world economic development and industrialization, and detailed accounting for technological innovation, industrial competition, population changes and migration.</a:t>
            </a:r>
          </a:p>
        </p:txBody>
      </p:sp>
      <p:pic>
        <p:nvPicPr>
          <p:cNvPr id="118788" name="Picture 4" descr="IMAGE-Model"/>
          <p:cNvPicPr>
            <a:picLocks noGrp="1" noChangeAspect="1" noChangeArrowheads="1"/>
          </p:cNvPicPr>
          <p:nvPr>
            <p:ph type="chart" sz="half" idx="1"/>
          </p:nvPr>
        </p:nvPicPr>
        <p:blipFill>
          <a:blip r:embed="rId3"/>
          <a:srcRect/>
          <a:stretch>
            <a:fillRect/>
          </a:stretch>
        </p:blipFill>
        <p:spPr>
          <a:xfrm>
            <a:off x="461963" y="1295400"/>
            <a:ext cx="3951425" cy="4752975"/>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0834" name="Picture 2" descr="Comp-Econ"/>
          <p:cNvPicPr>
            <a:picLocks noGrp="1" noChangeAspect="1" noChangeArrowheads="1"/>
          </p:cNvPicPr>
          <p:nvPr>
            <p:ph type="chart" sz="half" idx="2"/>
          </p:nvPr>
        </p:nvPicPr>
        <p:blipFill>
          <a:blip r:embed="rId3"/>
          <a:srcRect/>
          <a:stretch>
            <a:fillRect/>
          </a:stretch>
        </p:blipFill>
        <p:spPr>
          <a:xfrm>
            <a:off x="4411663" y="1524000"/>
            <a:ext cx="4631792" cy="3886200"/>
          </a:xfrm>
        </p:spPr>
      </p:pic>
      <p:sp>
        <p:nvSpPr>
          <p:cNvPr id="120835" name="Rectangle 3"/>
          <p:cNvSpPr>
            <a:spLocks noGrp="1" noChangeArrowheads="1"/>
          </p:cNvSpPr>
          <p:nvPr>
            <p:ph type="title"/>
          </p:nvPr>
        </p:nvSpPr>
        <p:spPr>
          <a:xfrm>
            <a:off x="457200" y="304800"/>
            <a:ext cx="8221663" cy="511175"/>
          </a:xfrm>
        </p:spPr>
        <p:txBody>
          <a:bodyPr>
            <a:normAutofit fontScale="90000"/>
          </a:bodyPr>
          <a:lstStyle/>
          <a:p>
            <a:r>
              <a:rPr lang="en-US" dirty="0">
                <a:latin typeface="Cambria"/>
                <a:cs typeface="Cambria"/>
              </a:rPr>
              <a:t>Impact of Socio-Economic Modeling</a:t>
            </a:r>
          </a:p>
        </p:txBody>
      </p:sp>
      <p:sp>
        <p:nvSpPr>
          <p:cNvPr id="120836" name="Rectangle 4"/>
          <p:cNvSpPr>
            <a:spLocks noGrp="1" noChangeArrowheads="1"/>
          </p:cNvSpPr>
          <p:nvPr>
            <p:ph type="body" sz="half" idx="1"/>
          </p:nvPr>
        </p:nvSpPr>
        <p:spPr>
          <a:xfrm>
            <a:off x="376238" y="1295400"/>
            <a:ext cx="4035425" cy="4614863"/>
          </a:xfrm>
        </p:spPr>
        <p:txBody>
          <a:bodyPr/>
          <a:lstStyle/>
          <a:p>
            <a:r>
              <a:rPr lang="en-US" sz="1400" dirty="0"/>
              <a:t>Emergence of petascale and </a:t>
            </a:r>
            <a:br>
              <a:rPr lang="en-US" sz="1400" dirty="0"/>
            </a:br>
            <a:r>
              <a:rPr lang="en-US" sz="1400" dirty="0"/>
              <a:t>prospect of exascale computers </a:t>
            </a:r>
            <a:br>
              <a:rPr lang="en-US" sz="1400" dirty="0"/>
            </a:br>
            <a:r>
              <a:rPr lang="en-US" sz="1400" dirty="0"/>
              <a:t>enable a fully integrated </a:t>
            </a:r>
            <a:br>
              <a:rPr lang="en-US" sz="1400" dirty="0"/>
            </a:br>
            <a:r>
              <a:rPr lang="en-US" sz="1400" dirty="0"/>
              <a:t>treatment of diverse factors. </a:t>
            </a:r>
          </a:p>
          <a:p>
            <a:r>
              <a:rPr lang="en-US" sz="1400" dirty="0"/>
              <a:t>Models have potential to </a:t>
            </a:r>
            <a:br>
              <a:rPr lang="en-US" sz="1400" dirty="0"/>
            </a:br>
            <a:r>
              <a:rPr lang="en-US" sz="1400" dirty="0"/>
              <a:t>transform understanding of </a:t>
            </a:r>
            <a:br>
              <a:rPr lang="en-US" sz="1400" dirty="0"/>
            </a:br>
            <a:r>
              <a:rPr lang="en-US" sz="1400" dirty="0"/>
              <a:t>socio-economic-environmental interactions.</a:t>
            </a:r>
          </a:p>
          <a:p>
            <a:r>
              <a:rPr lang="en-US" sz="1400" dirty="0"/>
              <a:t>How will climate change impact </a:t>
            </a:r>
            <a:br>
              <a:rPr lang="en-US" sz="1400" dirty="0"/>
            </a:br>
            <a:r>
              <a:rPr lang="en-US" sz="1400" dirty="0"/>
              <a:t>energy demand and prices?</a:t>
            </a:r>
          </a:p>
          <a:p>
            <a:r>
              <a:rPr lang="en-US" sz="1400" dirty="0"/>
              <a:t>How will nonlinearities, thresholds, </a:t>
            </a:r>
            <a:br>
              <a:rPr lang="en-US" sz="1400" dirty="0"/>
            </a:br>
            <a:r>
              <a:rPr lang="en-US" sz="1400" dirty="0"/>
              <a:t>and feedbacks impact both climate </a:t>
            </a:r>
            <a:br>
              <a:rPr lang="en-US" sz="1400" dirty="0"/>
            </a:br>
            <a:r>
              <a:rPr lang="en-US" sz="1400" dirty="0"/>
              <a:t>and energy supply?</a:t>
            </a:r>
          </a:p>
          <a:p>
            <a:r>
              <a:rPr lang="en-US" sz="1400" dirty="0"/>
              <a:t>How will different adaptation and mitigation strategies effect energy supply and demand, the economy, the environment, etc.?</a:t>
            </a:r>
          </a:p>
          <a:p>
            <a:r>
              <a:rPr lang="en-US" sz="1400" dirty="0"/>
              <a:t>How can computational approaches help identify good strategies for R&amp;D, policy, and technology adoption under conditions of future uncertainty?</a:t>
            </a:r>
          </a:p>
          <a:p>
            <a:pPr>
              <a:buFont typeface="Wingdings" pitchFamily="-65" charset="2"/>
              <a:buNone/>
            </a:pPr>
            <a:r>
              <a:rPr lang="en-US" sz="1400" dirty="0"/>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algn="l"/>
            <a:r>
              <a:rPr lang="en-US" dirty="0" err="1" smtClean="0">
                <a:latin typeface="Cambria"/>
                <a:cs typeface="Cambria"/>
              </a:rPr>
              <a:t>Nanoscale</a:t>
            </a:r>
            <a:r>
              <a:rPr lang="en-US" dirty="0" smtClean="0">
                <a:latin typeface="Cambria"/>
                <a:cs typeface="Cambria"/>
              </a:rPr>
              <a:t> Materials </a:t>
            </a:r>
            <a:br>
              <a:rPr lang="en-US" dirty="0" smtClean="0">
                <a:latin typeface="Cambria"/>
                <a:cs typeface="Cambria"/>
              </a:rPr>
            </a:br>
            <a:r>
              <a:rPr lang="en-US" dirty="0" smtClean="0">
                <a:latin typeface="Cambria"/>
                <a:cs typeface="Cambria"/>
              </a:rPr>
              <a:t>by Design</a:t>
            </a:r>
            <a:endParaRPr lang="en-US" dirty="0">
              <a:latin typeface="Cambria"/>
              <a:cs typeface="Cambria"/>
            </a:endParaRPr>
          </a:p>
        </p:txBody>
      </p:sp>
      <p:sp>
        <p:nvSpPr>
          <p:cNvPr id="129027" name="Rectangle 3"/>
          <p:cNvSpPr>
            <a:spLocks noGrp="1" noChangeArrowheads="1"/>
          </p:cNvSpPr>
          <p:nvPr>
            <p:ph type="body" sz="half" idx="1"/>
          </p:nvPr>
        </p:nvSpPr>
        <p:spPr>
          <a:xfrm>
            <a:off x="457200" y="1800225"/>
            <a:ext cx="4035425" cy="5057775"/>
          </a:xfrm>
        </p:spPr>
        <p:txBody>
          <a:bodyPr/>
          <a:lstStyle/>
          <a:p>
            <a:pPr marL="228600" indent="-228600">
              <a:buFont typeface="Wingdings" pitchFamily="-65" charset="2"/>
              <a:buNone/>
            </a:pPr>
            <a:r>
              <a:rPr lang="en-US" sz="1800" b="1" dirty="0">
                <a:solidFill>
                  <a:schemeClr val="accent2"/>
                </a:solidFill>
              </a:rPr>
              <a:t>Major challenges in </a:t>
            </a:r>
            <a:r>
              <a:rPr lang="en-US" sz="1800" b="1" dirty="0" err="1">
                <a:solidFill>
                  <a:schemeClr val="accent2"/>
                </a:solidFill>
              </a:rPr>
              <a:t>nano</a:t>
            </a:r>
            <a:r>
              <a:rPr lang="en-US" sz="1800" b="1" dirty="0">
                <a:solidFill>
                  <a:schemeClr val="accent2"/>
                </a:solidFill>
              </a:rPr>
              <a:t>/materials science</a:t>
            </a:r>
            <a:endParaRPr lang="en-US" sz="1800" dirty="0"/>
          </a:p>
          <a:p>
            <a:pPr marL="228600" indent="-228600">
              <a:buFont typeface="Arial" pitchFamily="-65" charset="0"/>
              <a:buAutoNum type="arabicPeriod"/>
            </a:pPr>
            <a:r>
              <a:rPr lang="en-US" sz="1800" dirty="0"/>
              <a:t>Numerical approximations and models for accurate physics and properties</a:t>
            </a:r>
          </a:p>
          <a:p>
            <a:pPr marL="228600" indent="-228600">
              <a:buFont typeface="Arial" pitchFamily="-65" charset="0"/>
              <a:buAutoNum type="arabicPeriod"/>
            </a:pPr>
            <a:r>
              <a:rPr lang="en-US" sz="1800" dirty="0"/>
              <a:t>Integrated diverse models to simulate the whole system or process</a:t>
            </a:r>
          </a:p>
          <a:p>
            <a:pPr marL="228600" indent="-228600">
              <a:buFont typeface="Arial" pitchFamily="-65" charset="0"/>
              <a:buAutoNum type="arabicPeriod"/>
            </a:pPr>
            <a:r>
              <a:rPr lang="en-US" sz="1800" dirty="0"/>
              <a:t>Large-scale systems (&gt;100K atoms) and long duration dynamics (nanoseconds or microseconds)</a:t>
            </a:r>
          </a:p>
          <a:p>
            <a:pPr marL="228600" indent="-228600">
              <a:buFont typeface="Wingdings" pitchFamily="-65" charset="2"/>
              <a:buNone/>
            </a:pPr>
            <a:r>
              <a:rPr lang="en-US" sz="1800" dirty="0">
                <a:solidFill>
                  <a:schemeClr val="accent2"/>
                </a:solidFill>
              </a:rPr>
              <a:t>Requires both computers larger than petascale and algorithms with better scaling with problem size</a:t>
            </a:r>
            <a:endParaRPr lang="en-US" sz="1800" b="1" dirty="0">
              <a:solidFill>
                <a:schemeClr val="accent2"/>
              </a:solidFill>
            </a:endParaRPr>
          </a:p>
          <a:p>
            <a:pPr marL="228600" indent="-228600">
              <a:buFont typeface="Wingdings" pitchFamily="-65" charset="2"/>
              <a:buNone/>
            </a:pPr>
            <a:r>
              <a:rPr lang="en-US" sz="1800" dirty="0"/>
              <a:t>	Today’s O(N</a:t>
            </a:r>
            <a:r>
              <a:rPr lang="en-US" sz="1800" baseline="30000" dirty="0"/>
              <a:t>3</a:t>
            </a:r>
            <a:r>
              <a:rPr lang="en-US" sz="1800" dirty="0"/>
              <a:t>) DFT methods will be limited to ~50K atom single point electronic structures on </a:t>
            </a:r>
            <a:r>
              <a:rPr lang="en-US" sz="1800" dirty="0" err="1"/>
              <a:t>petaflops</a:t>
            </a:r>
            <a:endParaRPr lang="en-US" sz="1800" dirty="0"/>
          </a:p>
        </p:txBody>
      </p:sp>
      <p:sp>
        <p:nvSpPr>
          <p:cNvPr id="129028" name="Rectangle 4"/>
          <p:cNvSpPr>
            <a:spLocks noGrp="1" noChangeArrowheads="1"/>
          </p:cNvSpPr>
          <p:nvPr>
            <p:ph type="body" sz="half" idx="2"/>
          </p:nvPr>
        </p:nvSpPr>
        <p:spPr>
          <a:xfrm>
            <a:off x="4724400" y="2762250"/>
            <a:ext cx="4037013" cy="3409950"/>
          </a:xfrm>
        </p:spPr>
        <p:txBody>
          <a:bodyPr/>
          <a:lstStyle/>
          <a:p>
            <a:pPr>
              <a:buFont typeface="Wingdings" pitchFamily="-65" charset="2"/>
              <a:buNone/>
            </a:pPr>
            <a:r>
              <a:rPr lang="en-US" sz="1800" b="1">
                <a:solidFill>
                  <a:schemeClr val="accent2"/>
                </a:solidFill>
              </a:rPr>
              <a:t>Addressing these issues opens many valuable design avenues</a:t>
            </a:r>
            <a:endParaRPr lang="en-US" sz="1800" b="1"/>
          </a:p>
          <a:p>
            <a:r>
              <a:rPr lang="en-US" sz="1800"/>
              <a:t>Optimal materials for dense hydrogen storage</a:t>
            </a:r>
          </a:p>
          <a:p>
            <a:r>
              <a:rPr lang="en-US" sz="1800"/>
              <a:t>Inexpensive, efficient and environmentally benign solar cells</a:t>
            </a:r>
          </a:p>
          <a:p>
            <a:r>
              <a:rPr lang="en-US" sz="1800"/>
              <a:t>Nanostructured data storage</a:t>
            </a:r>
          </a:p>
          <a:p>
            <a:r>
              <a:rPr lang="en-US" sz="1800"/>
              <a:t>Bio-nano electronics</a:t>
            </a:r>
          </a:p>
          <a:p>
            <a:pPr>
              <a:buFont typeface="Wingdings" pitchFamily="-65" charset="2"/>
              <a:buNone/>
            </a:pPr>
            <a:r>
              <a:rPr lang="en-US" sz="1800">
                <a:solidFill>
                  <a:schemeClr val="accent2"/>
                </a:solidFill>
              </a:rPr>
              <a:t>These problems each have very large parameter spaces, so design optimizations take many runs</a:t>
            </a:r>
            <a:endParaRPr lang="en-US" sz="1800"/>
          </a:p>
        </p:txBody>
      </p:sp>
      <p:pic>
        <p:nvPicPr>
          <p:cNvPr id="129029" name="Picture 5" descr="array_JG"/>
          <p:cNvPicPr>
            <a:picLocks noChangeAspect="1" noChangeArrowheads="1"/>
          </p:cNvPicPr>
          <p:nvPr/>
        </p:nvPicPr>
        <p:blipFill>
          <a:blip r:embed="rId3"/>
          <a:srcRect l="7430" r="8601" b="-4692"/>
          <a:stretch>
            <a:fillRect/>
          </a:stretch>
        </p:blipFill>
        <p:spPr bwMode="auto">
          <a:xfrm>
            <a:off x="5562600" y="228600"/>
            <a:ext cx="2643188" cy="2471738"/>
          </a:xfrm>
          <a:prstGeom prst="rect">
            <a:avLst/>
          </a:prstGeom>
          <a:noFill/>
          <a:effectLst>
            <a:outerShdw blurRad="50800" dist="38100" dir="2700000" algn="br">
              <a:srgbClr val="000000">
                <a:alpha val="43000"/>
              </a:srgbClr>
            </a:outerShdw>
          </a:effectLst>
          <a:scene3d>
            <a:camera prst="perspectiveFront" fov="2700000">
              <a:rot lat="0" lon="0" rev="0"/>
            </a:camera>
            <a:lightRig rig="threePt" dir="t"/>
          </a:scene3d>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srcRect/>
          <a:stretch>
            <a:fillRect/>
          </a:stretch>
        </p:blipFill>
        <p:spPr bwMode="auto">
          <a:xfrm>
            <a:off x="304800" y="990600"/>
            <a:ext cx="3589338" cy="2228850"/>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22883" name="Picture 3"/>
          <p:cNvPicPr>
            <a:picLocks noChangeAspect="1" noChangeArrowheads="1"/>
          </p:cNvPicPr>
          <p:nvPr/>
        </p:nvPicPr>
        <p:blipFill>
          <a:blip r:embed="rId4"/>
          <a:srcRect/>
          <a:stretch>
            <a:fillRect/>
          </a:stretch>
        </p:blipFill>
        <p:spPr bwMode="auto">
          <a:xfrm>
            <a:off x="457200" y="3621087"/>
            <a:ext cx="3581400" cy="2759075"/>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22884" name="Picture 4"/>
          <p:cNvPicPr>
            <a:picLocks noChangeAspect="1" noChangeArrowheads="1"/>
          </p:cNvPicPr>
          <p:nvPr/>
        </p:nvPicPr>
        <p:blipFill>
          <a:blip r:embed="rId5"/>
          <a:srcRect/>
          <a:stretch>
            <a:fillRect/>
          </a:stretch>
        </p:blipFill>
        <p:spPr bwMode="auto">
          <a:xfrm>
            <a:off x="4572000" y="838200"/>
            <a:ext cx="3810000" cy="2490788"/>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22885" name="Picture 5"/>
          <p:cNvPicPr>
            <a:picLocks noChangeAspect="1" noChangeArrowheads="1"/>
          </p:cNvPicPr>
          <p:nvPr/>
        </p:nvPicPr>
        <p:blipFill>
          <a:blip r:embed="rId6"/>
          <a:srcRect/>
          <a:stretch>
            <a:fillRect/>
          </a:stretch>
        </p:blipFill>
        <p:spPr bwMode="auto">
          <a:xfrm>
            <a:off x="4572000" y="3621087"/>
            <a:ext cx="3810000" cy="2557463"/>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
        <p:nvSpPr>
          <p:cNvPr id="122886" name="Rectangle 6"/>
          <p:cNvSpPr>
            <a:spLocks noGrp="1" noChangeArrowheads="1"/>
          </p:cNvSpPr>
          <p:nvPr>
            <p:ph type="title"/>
          </p:nvPr>
        </p:nvSpPr>
        <p:spPr>
          <a:xfrm>
            <a:off x="457200" y="0"/>
            <a:ext cx="8229600" cy="563562"/>
          </a:xfrm>
        </p:spPr>
        <p:txBody>
          <a:bodyPr>
            <a:normAutofit fontScale="90000"/>
          </a:bodyPr>
          <a:lstStyle/>
          <a:p>
            <a:r>
              <a:rPr lang="en-US" dirty="0">
                <a:latin typeface="Cambria"/>
                <a:cs typeface="Cambria"/>
              </a:rPr>
              <a:t>Petascale Molecular Modeling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639762"/>
          </a:xfrm>
        </p:spPr>
        <p:txBody>
          <a:bodyPr>
            <a:normAutofit fontScale="90000"/>
          </a:bodyPr>
          <a:lstStyle/>
          <a:p>
            <a:r>
              <a:rPr lang="en-US" sz="3600" dirty="0" smtClean="0">
                <a:latin typeface="Cambria"/>
                <a:cs typeface="Cambria"/>
              </a:rPr>
              <a:t>Petascale Impact on Biological Theory</a:t>
            </a:r>
            <a:endParaRPr lang="en-US" sz="3600" dirty="0">
              <a:latin typeface="Cambria"/>
              <a:cs typeface="Cambria"/>
            </a:endParaRPr>
          </a:p>
        </p:txBody>
      </p:sp>
      <p:sp>
        <p:nvSpPr>
          <p:cNvPr id="4099" name="Rectangle 3"/>
          <p:cNvSpPr>
            <a:spLocks noGrp="1" noChangeArrowheads="1"/>
          </p:cNvSpPr>
          <p:nvPr>
            <p:ph type="body" idx="1"/>
          </p:nvPr>
        </p:nvSpPr>
        <p:spPr>
          <a:xfrm>
            <a:off x="457200" y="1166018"/>
            <a:ext cx="4038600" cy="4525963"/>
          </a:xfrm>
        </p:spPr>
        <p:txBody>
          <a:bodyPr>
            <a:noAutofit/>
          </a:bodyPr>
          <a:lstStyle/>
          <a:p>
            <a:r>
              <a:rPr lang="en-US" sz="1400" b="1" dirty="0" smtClean="0">
                <a:latin typeface="Cambria"/>
                <a:cs typeface="Cambria"/>
              </a:rPr>
              <a:t>Potential high impact on theory development</a:t>
            </a:r>
          </a:p>
          <a:p>
            <a:pPr lvl="1"/>
            <a:r>
              <a:rPr lang="en-US" sz="1200" dirty="0" smtClean="0">
                <a:latin typeface="Cambria"/>
                <a:cs typeface="Cambria"/>
              </a:rPr>
              <a:t>The ability to run large-scale simulations that can capture non-trivial variation in an evolutionary process could have a dramatic impact on our ability to move from qualitative to quantitative theory in biology</a:t>
            </a:r>
          </a:p>
          <a:p>
            <a:r>
              <a:rPr lang="en-US" sz="1400" b="1" dirty="0" smtClean="0">
                <a:latin typeface="Cambria"/>
                <a:cs typeface="Cambria"/>
              </a:rPr>
              <a:t>Software readiness for petascale systems</a:t>
            </a:r>
          </a:p>
          <a:p>
            <a:pPr lvl="1"/>
            <a:r>
              <a:rPr lang="en-US" sz="1200" dirty="0" smtClean="0">
                <a:latin typeface="Cambria"/>
                <a:cs typeface="Cambria"/>
              </a:rPr>
              <a:t>While physical process oriented software is on a trajectory to achieve scalable performance on petascale systems, agent based evolution and ecosystem modeling environments are lagging far behind</a:t>
            </a:r>
          </a:p>
          <a:p>
            <a:pPr lvl="1"/>
            <a:r>
              <a:rPr lang="en-US" sz="1200" dirty="0" smtClean="0">
                <a:latin typeface="Cambria"/>
                <a:cs typeface="Cambria"/>
              </a:rPr>
              <a:t>Data analysis and bioinformatics environments are in the middle, hindered in part by the lack of data intensive infrastructure</a:t>
            </a:r>
          </a:p>
          <a:p>
            <a:r>
              <a:rPr lang="en-US" sz="1400" b="1" dirty="0" smtClean="0">
                <a:latin typeface="Cambria"/>
                <a:cs typeface="Cambria"/>
              </a:rPr>
              <a:t>Capability and capacity computing estimates</a:t>
            </a:r>
          </a:p>
          <a:p>
            <a:pPr lvl="1"/>
            <a:r>
              <a:rPr lang="en-US" sz="1200" dirty="0" smtClean="0">
                <a:latin typeface="Cambria"/>
                <a:cs typeface="Cambria"/>
              </a:rPr>
              <a:t>First principles MD and QM simulations have enormous computing requirements, but perhaps limited impact on large-scale theory</a:t>
            </a:r>
          </a:p>
          <a:p>
            <a:pPr lvl="1"/>
            <a:r>
              <a:rPr lang="en-US" sz="1200" dirty="0" smtClean="0">
                <a:latin typeface="Cambria"/>
                <a:cs typeface="Cambria"/>
              </a:rPr>
              <a:t>Agent based simulations have not been effective scoped</a:t>
            </a:r>
          </a:p>
          <a:p>
            <a:r>
              <a:rPr lang="en-US" sz="1400" b="1" dirty="0" smtClean="0">
                <a:latin typeface="Cambria"/>
                <a:cs typeface="Cambria"/>
              </a:rPr>
              <a:t>Related experimental support is needed</a:t>
            </a:r>
          </a:p>
          <a:p>
            <a:pPr lvl="1"/>
            <a:r>
              <a:rPr lang="en-US" sz="1200" dirty="0" smtClean="0">
                <a:latin typeface="Cambria"/>
                <a:cs typeface="Cambria"/>
              </a:rPr>
              <a:t>Validation experiments driven by the simulation and modeling will be required</a:t>
            </a:r>
            <a:endParaRPr lang="en-US" sz="1200" dirty="0">
              <a:latin typeface="Cambria"/>
              <a:cs typeface="Cambria"/>
            </a:endParaRPr>
          </a:p>
        </p:txBody>
      </p:sp>
      <p:pic>
        <p:nvPicPr>
          <p:cNvPr id="6" name="Picture 3"/>
          <p:cNvPicPr>
            <a:picLocks noChangeAspect="1" noChangeArrowheads="1"/>
          </p:cNvPicPr>
          <p:nvPr/>
        </p:nvPicPr>
        <p:blipFill>
          <a:blip r:embed="rId3"/>
          <a:srcRect/>
          <a:stretch>
            <a:fillRect/>
          </a:stretch>
        </p:blipFill>
        <p:spPr bwMode="auto">
          <a:xfrm>
            <a:off x="4648200" y="1219200"/>
            <a:ext cx="3454400" cy="2209800"/>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7" name="Picture 4"/>
          <p:cNvPicPr>
            <a:picLocks noChangeAspect="1" noChangeArrowheads="1"/>
          </p:cNvPicPr>
          <p:nvPr/>
        </p:nvPicPr>
        <p:blipFill>
          <a:blip r:embed="rId4"/>
          <a:srcRect/>
          <a:stretch>
            <a:fillRect/>
          </a:stretch>
        </p:blipFill>
        <p:spPr bwMode="auto">
          <a:xfrm>
            <a:off x="5257800" y="3782946"/>
            <a:ext cx="2628900" cy="1909035"/>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47700" y="190500"/>
            <a:ext cx="7772400" cy="1143000"/>
          </a:xfrm>
        </p:spPr>
        <p:txBody>
          <a:bodyPr/>
          <a:lstStyle/>
          <a:p>
            <a:r>
              <a:rPr lang="en-US" sz="3200"/>
              <a:t>An Integrated View of Modeling, Simulation, Experiment, and Bioinformatics</a:t>
            </a:r>
            <a:endParaRPr lang="en-US" sz="2800"/>
          </a:p>
        </p:txBody>
      </p:sp>
      <p:sp>
        <p:nvSpPr>
          <p:cNvPr id="897027" name="AutoShape 3"/>
          <p:cNvSpPr>
            <a:spLocks noChangeArrowheads="1"/>
          </p:cNvSpPr>
          <p:nvPr/>
        </p:nvSpPr>
        <p:spPr bwMode="auto">
          <a:xfrm rot="16159878" flipH="1">
            <a:off x="444500" y="4660900"/>
            <a:ext cx="2089150" cy="996950"/>
          </a:xfrm>
          <a:prstGeom prst="curvedDownArrow">
            <a:avLst>
              <a:gd name="adj1" fmla="val 41911"/>
              <a:gd name="adj2" fmla="val 83822"/>
              <a:gd name="adj3" fmla="val 33333"/>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28" name="AutoShape 4"/>
          <p:cNvSpPr>
            <a:spLocks noChangeArrowheads="1"/>
          </p:cNvSpPr>
          <p:nvPr/>
        </p:nvSpPr>
        <p:spPr bwMode="auto">
          <a:xfrm rot="-5145599">
            <a:off x="6038850" y="4476750"/>
            <a:ext cx="1979613" cy="1103313"/>
          </a:xfrm>
          <a:prstGeom prst="curvedUpArrow">
            <a:avLst>
              <a:gd name="adj1" fmla="val 35885"/>
              <a:gd name="adj2" fmla="val 71770"/>
              <a:gd name="adj3" fmla="val 33333"/>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29" name="AutoShape 5"/>
          <p:cNvSpPr>
            <a:spLocks noChangeArrowheads="1"/>
          </p:cNvSpPr>
          <p:nvPr/>
        </p:nvSpPr>
        <p:spPr bwMode="auto">
          <a:xfrm rot="5440122" flipH="1" flipV="1">
            <a:off x="-2381" y="2364581"/>
            <a:ext cx="3216275" cy="1230313"/>
          </a:xfrm>
          <a:prstGeom prst="curvedDownArrow">
            <a:avLst>
              <a:gd name="adj1" fmla="val 52284"/>
              <a:gd name="adj2" fmla="val 104568"/>
              <a:gd name="adj3" fmla="val 33333"/>
            </a:avLst>
          </a:prstGeom>
          <a:solidFill>
            <a:srgbClr val="FF6DAB"/>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30" name="AutoShape 6"/>
          <p:cNvSpPr>
            <a:spLocks noChangeArrowheads="1"/>
          </p:cNvSpPr>
          <p:nvPr/>
        </p:nvSpPr>
        <p:spPr bwMode="auto">
          <a:xfrm>
            <a:off x="1752600" y="3733800"/>
            <a:ext cx="3351213" cy="908050"/>
          </a:xfrm>
          <a:prstGeom prst="leftArrow">
            <a:avLst>
              <a:gd name="adj1" fmla="val 50000"/>
              <a:gd name="adj2" fmla="val 92264"/>
            </a:avLst>
          </a:prstGeom>
          <a:solidFill>
            <a:srgbClr val="00D855"/>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31" name="Rectangle 7"/>
          <p:cNvSpPr>
            <a:spLocks noChangeArrowheads="1"/>
          </p:cNvSpPr>
          <p:nvPr/>
        </p:nvSpPr>
        <p:spPr bwMode="auto">
          <a:xfrm>
            <a:off x="2865438" y="3452813"/>
            <a:ext cx="1412875" cy="736600"/>
          </a:xfrm>
          <a:prstGeom prst="rect">
            <a:avLst/>
          </a:prstGeom>
          <a:solidFill>
            <a:srgbClr val="FFFF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fontAlgn="auto">
              <a:spcBef>
                <a:spcPts val="0"/>
              </a:spcBef>
              <a:spcAft>
                <a:spcPts val="0"/>
              </a:spcAft>
              <a:defRPr/>
            </a:pPr>
            <a:r>
              <a:rPr lang="en-US" sz="1400" b="1">
                <a:latin typeface="Copperplate Gothic Bold" charset="0"/>
                <a:ea typeface="+mn-ea"/>
                <a:cs typeface="+mn-cs"/>
              </a:rPr>
              <a:t>Bioinformatics</a:t>
            </a:r>
          </a:p>
          <a:p>
            <a:pPr algn="ctr" fontAlgn="auto">
              <a:spcBef>
                <a:spcPts val="0"/>
              </a:spcBef>
              <a:spcAft>
                <a:spcPts val="0"/>
              </a:spcAft>
              <a:defRPr/>
            </a:pPr>
            <a:r>
              <a:rPr lang="en-US" sz="1400" b="1">
                <a:latin typeface="Copperplate Gothic Bold" charset="0"/>
                <a:ea typeface="+mn-ea"/>
                <a:cs typeface="+mn-cs"/>
              </a:rPr>
              <a:t>Analysis</a:t>
            </a:r>
          </a:p>
          <a:p>
            <a:pPr algn="ctr" fontAlgn="auto">
              <a:spcBef>
                <a:spcPts val="0"/>
              </a:spcBef>
              <a:spcAft>
                <a:spcPts val="0"/>
              </a:spcAft>
              <a:defRPr/>
            </a:pPr>
            <a:r>
              <a:rPr lang="en-US" sz="1400" b="1">
                <a:latin typeface="Copperplate Gothic Bold" charset="0"/>
                <a:ea typeface="+mn-ea"/>
                <a:cs typeface="+mn-cs"/>
              </a:rPr>
              <a:t>Tools</a:t>
            </a:r>
          </a:p>
        </p:txBody>
      </p:sp>
      <p:sp>
        <p:nvSpPr>
          <p:cNvPr id="897032" name="AutoShape 8"/>
          <p:cNvSpPr>
            <a:spLocks noChangeArrowheads="1"/>
          </p:cNvSpPr>
          <p:nvPr/>
        </p:nvSpPr>
        <p:spPr bwMode="auto">
          <a:xfrm flipH="1">
            <a:off x="3028950" y="2379663"/>
            <a:ext cx="2422525" cy="984250"/>
          </a:xfrm>
          <a:prstGeom prst="curvedDownArrow">
            <a:avLst>
              <a:gd name="adj1" fmla="val 49226"/>
              <a:gd name="adj2" fmla="val 98452"/>
              <a:gd name="adj3" fmla="val 33333"/>
            </a:avLst>
          </a:prstGeom>
          <a:solidFill>
            <a:srgbClr val="00D855"/>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33" name="AutoShape 9"/>
          <p:cNvSpPr>
            <a:spLocks noChangeArrowheads="1"/>
          </p:cNvSpPr>
          <p:nvPr/>
        </p:nvSpPr>
        <p:spPr bwMode="auto">
          <a:xfrm>
            <a:off x="3192463" y="4276725"/>
            <a:ext cx="2522537" cy="884238"/>
          </a:xfrm>
          <a:prstGeom prst="curvedUpArrow">
            <a:avLst>
              <a:gd name="adj1" fmla="val 57056"/>
              <a:gd name="adj2" fmla="val 114111"/>
              <a:gd name="adj3" fmla="val 33333"/>
            </a:avLst>
          </a:prstGeom>
          <a:solidFill>
            <a:srgbClr val="00D855"/>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34" name="Rectangle 10"/>
          <p:cNvSpPr>
            <a:spLocks noChangeArrowheads="1"/>
          </p:cNvSpPr>
          <p:nvPr/>
        </p:nvSpPr>
        <p:spPr bwMode="auto">
          <a:xfrm>
            <a:off x="4114800" y="5486400"/>
            <a:ext cx="1635125" cy="719138"/>
          </a:xfrm>
          <a:prstGeom prst="rect">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fontAlgn="auto">
              <a:spcBef>
                <a:spcPts val="0"/>
              </a:spcBef>
              <a:spcAft>
                <a:spcPts val="0"/>
              </a:spcAft>
              <a:defRPr/>
            </a:pPr>
            <a:r>
              <a:rPr lang="en-US" sz="1400" b="1">
                <a:latin typeface="Copperplate Gothic Bold" charset="0"/>
                <a:ea typeface="+mn-ea"/>
                <a:cs typeface="+mn-cs"/>
              </a:rPr>
              <a:t>High-throughput</a:t>
            </a:r>
          </a:p>
          <a:p>
            <a:pPr algn="ctr" fontAlgn="auto">
              <a:spcBef>
                <a:spcPts val="0"/>
              </a:spcBef>
              <a:spcAft>
                <a:spcPts val="0"/>
              </a:spcAft>
              <a:defRPr/>
            </a:pPr>
            <a:r>
              <a:rPr lang="en-US" sz="1400" b="1">
                <a:latin typeface="Copperplate Gothic Bold" charset="0"/>
                <a:ea typeface="+mn-ea"/>
                <a:cs typeface="+mn-cs"/>
              </a:rPr>
              <a:t>Experiments</a:t>
            </a:r>
            <a:endParaRPr lang="en-US" sz="1600" b="1">
              <a:latin typeface="Copperplate Gothic Bold" charset="0"/>
              <a:ea typeface="+mn-ea"/>
              <a:cs typeface="+mn-cs"/>
            </a:endParaRPr>
          </a:p>
        </p:txBody>
      </p:sp>
      <p:sp>
        <p:nvSpPr>
          <p:cNvPr id="897035" name="AutoShape 11"/>
          <p:cNvSpPr>
            <a:spLocks noChangeArrowheads="1"/>
          </p:cNvSpPr>
          <p:nvPr/>
        </p:nvSpPr>
        <p:spPr bwMode="auto">
          <a:xfrm rot="376952">
            <a:off x="6705600" y="1828800"/>
            <a:ext cx="1306513" cy="2390775"/>
          </a:xfrm>
          <a:prstGeom prst="curvedLeftArrow">
            <a:avLst>
              <a:gd name="adj1" fmla="val 36598"/>
              <a:gd name="adj2" fmla="val 73196"/>
              <a:gd name="adj3" fmla="val 33333"/>
            </a:avLst>
          </a:prstGeom>
          <a:solidFill>
            <a:srgbClr val="FF6DAB"/>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36" name="Rectangle 12"/>
          <p:cNvSpPr>
            <a:spLocks noChangeArrowheads="1"/>
          </p:cNvSpPr>
          <p:nvPr/>
        </p:nvSpPr>
        <p:spPr bwMode="auto">
          <a:xfrm>
            <a:off x="2286000" y="1600200"/>
            <a:ext cx="1470025" cy="658813"/>
          </a:xfrm>
          <a:prstGeom prst="rect">
            <a:avLst/>
          </a:prstGeom>
          <a:solidFill>
            <a:srgbClr val="FF6DAB"/>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fontAlgn="auto">
              <a:spcBef>
                <a:spcPts val="0"/>
              </a:spcBef>
              <a:spcAft>
                <a:spcPts val="0"/>
              </a:spcAft>
              <a:defRPr/>
            </a:pPr>
            <a:r>
              <a:rPr lang="en-US" sz="1400" b="1">
                <a:latin typeface="Copperplate Gothic Bold" charset="0"/>
                <a:ea typeface="+mn-ea"/>
                <a:cs typeface="+mn-cs"/>
              </a:rPr>
              <a:t>Problem</a:t>
            </a:r>
          </a:p>
          <a:p>
            <a:pPr algn="ctr" fontAlgn="auto">
              <a:spcBef>
                <a:spcPts val="0"/>
              </a:spcBef>
              <a:spcAft>
                <a:spcPts val="0"/>
              </a:spcAft>
              <a:defRPr/>
            </a:pPr>
            <a:r>
              <a:rPr lang="en-US" sz="1400" b="1">
                <a:latin typeface="Copperplate Gothic Bold" charset="0"/>
                <a:ea typeface="+mn-ea"/>
                <a:cs typeface="+mn-cs"/>
              </a:rPr>
              <a:t>Specification</a:t>
            </a:r>
          </a:p>
        </p:txBody>
      </p:sp>
      <p:sp>
        <p:nvSpPr>
          <p:cNvPr id="897037" name="Rectangle 13"/>
          <p:cNvSpPr>
            <a:spLocks noChangeArrowheads="1"/>
          </p:cNvSpPr>
          <p:nvPr/>
        </p:nvSpPr>
        <p:spPr bwMode="auto">
          <a:xfrm>
            <a:off x="4267200" y="1600200"/>
            <a:ext cx="1471613" cy="658813"/>
          </a:xfrm>
          <a:prstGeom prst="rect">
            <a:avLst/>
          </a:prstGeom>
          <a:solidFill>
            <a:srgbClr val="FF6DAB"/>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fontAlgn="auto">
              <a:spcBef>
                <a:spcPts val="0"/>
              </a:spcBef>
              <a:spcAft>
                <a:spcPts val="0"/>
              </a:spcAft>
              <a:defRPr/>
            </a:pPr>
            <a:r>
              <a:rPr lang="en-US" sz="1400" b="1">
                <a:latin typeface="Copperplate Gothic Bold" charset="0"/>
                <a:ea typeface="+mn-ea"/>
                <a:cs typeface="+mn-cs"/>
              </a:rPr>
              <a:t>Modeling and </a:t>
            </a:r>
          </a:p>
          <a:p>
            <a:pPr algn="ctr" fontAlgn="auto">
              <a:spcBef>
                <a:spcPts val="0"/>
              </a:spcBef>
              <a:spcAft>
                <a:spcPts val="0"/>
              </a:spcAft>
              <a:defRPr/>
            </a:pPr>
            <a:r>
              <a:rPr lang="en-US" sz="1400" b="1">
                <a:latin typeface="Copperplate Gothic Bold" charset="0"/>
                <a:ea typeface="+mn-ea"/>
                <a:cs typeface="+mn-cs"/>
              </a:rPr>
              <a:t>Simulation</a:t>
            </a:r>
          </a:p>
        </p:txBody>
      </p:sp>
      <p:sp>
        <p:nvSpPr>
          <p:cNvPr id="897038" name="Rectangle 14"/>
          <p:cNvSpPr>
            <a:spLocks noChangeArrowheads="1"/>
          </p:cNvSpPr>
          <p:nvPr/>
        </p:nvSpPr>
        <p:spPr bwMode="auto">
          <a:xfrm>
            <a:off x="6248400" y="1600200"/>
            <a:ext cx="1471613" cy="658813"/>
          </a:xfrm>
          <a:prstGeom prst="rect">
            <a:avLst/>
          </a:prstGeom>
          <a:solidFill>
            <a:srgbClr val="FF6DAB"/>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fontAlgn="auto">
              <a:spcBef>
                <a:spcPts val="0"/>
              </a:spcBef>
              <a:spcAft>
                <a:spcPts val="0"/>
              </a:spcAft>
              <a:defRPr/>
            </a:pPr>
            <a:r>
              <a:rPr lang="en-US" sz="1400" b="1">
                <a:latin typeface="Copperplate Gothic Bold" charset="0"/>
                <a:ea typeface="+mn-ea"/>
                <a:cs typeface="+mn-cs"/>
              </a:rPr>
              <a:t>Analysis &amp;</a:t>
            </a:r>
          </a:p>
          <a:p>
            <a:pPr algn="ctr" fontAlgn="auto">
              <a:spcBef>
                <a:spcPts val="0"/>
              </a:spcBef>
              <a:spcAft>
                <a:spcPts val="0"/>
              </a:spcAft>
              <a:defRPr/>
            </a:pPr>
            <a:r>
              <a:rPr lang="en-US" sz="1400" b="1">
                <a:latin typeface="Copperplate Gothic Bold" charset="0"/>
                <a:ea typeface="+mn-ea"/>
                <a:cs typeface="+mn-cs"/>
              </a:rPr>
              <a:t>Visualization</a:t>
            </a:r>
          </a:p>
        </p:txBody>
      </p:sp>
      <p:sp>
        <p:nvSpPr>
          <p:cNvPr id="897039" name="AutoShape 15"/>
          <p:cNvSpPr>
            <a:spLocks noChangeArrowheads="1"/>
          </p:cNvSpPr>
          <p:nvPr/>
        </p:nvSpPr>
        <p:spPr bwMode="auto">
          <a:xfrm>
            <a:off x="3810000" y="1676400"/>
            <a:ext cx="398463" cy="519113"/>
          </a:xfrm>
          <a:prstGeom prst="rightArrow">
            <a:avLst>
              <a:gd name="adj1" fmla="val 50000"/>
              <a:gd name="adj2" fmla="val 25000"/>
            </a:avLst>
          </a:prstGeom>
          <a:solidFill>
            <a:srgbClr val="FF6DAB"/>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40" name="AutoShape 16"/>
          <p:cNvSpPr>
            <a:spLocks noChangeArrowheads="1"/>
          </p:cNvSpPr>
          <p:nvPr/>
        </p:nvSpPr>
        <p:spPr bwMode="auto">
          <a:xfrm>
            <a:off x="5791200" y="1676400"/>
            <a:ext cx="398463" cy="519113"/>
          </a:xfrm>
          <a:prstGeom prst="rightArrow">
            <a:avLst>
              <a:gd name="adj1" fmla="val 50000"/>
              <a:gd name="adj2" fmla="val 25000"/>
            </a:avLst>
          </a:prstGeom>
          <a:solidFill>
            <a:srgbClr val="FF6DAB"/>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41" name="Rectangle 17"/>
          <p:cNvSpPr>
            <a:spLocks noChangeArrowheads="1"/>
          </p:cNvSpPr>
          <p:nvPr/>
        </p:nvSpPr>
        <p:spPr bwMode="auto">
          <a:xfrm>
            <a:off x="2057400" y="5486400"/>
            <a:ext cx="1470025" cy="660400"/>
          </a:xfrm>
          <a:prstGeom prst="rect">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fontAlgn="auto">
              <a:spcBef>
                <a:spcPts val="0"/>
              </a:spcBef>
              <a:spcAft>
                <a:spcPts val="0"/>
              </a:spcAft>
              <a:defRPr/>
            </a:pPr>
            <a:r>
              <a:rPr lang="en-US" sz="1400" b="1">
                <a:latin typeface="Copperplate Gothic Bold" charset="0"/>
                <a:ea typeface="+mn-ea"/>
                <a:cs typeface="+mn-cs"/>
              </a:rPr>
              <a:t>Experimental</a:t>
            </a:r>
          </a:p>
          <a:p>
            <a:pPr algn="ctr" fontAlgn="auto">
              <a:spcBef>
                <a:spcPts val="0"/>
              </a:spcBef>
              <a:spcAft>
                <a:spcPts val="0"/>
              </a:spcAft>
              <a:defRPr/>
            </a:pPr>
            <a:r>
              <a:rPr lang="en-US" sz="1400" b="1">
                <a:latin typeface="Copperplate Gothic Bold" charset="0"/>
                <a:ea typeface="+mn-ea"/>
                <a:cs typeface="+mn-cs"/>
              </a:rPr>
              <a:t>Design</a:t>
            </a:r>
          </a:p>
        </p:txBody>
      </p:sp>
      <p:sp>
        <p:nvSpPr>
          <p:cNvPr id="897042" name="Rectangle 18"/>
          <p:cNvSpPr>
            <a:spLocks noChangeArrowheads="1"/>
          </p:cNvSpPr>
          <p:nvPr/>
        </p:nvSpPr>
        <p:spPr bwMode="auto">
          <a:xfrm>
            <a:off x="6324600" y="5486400"/>
            <a:ext cx="1470025" cy="658813"/>
          </a:xfrm>
          <a:prstGeom prst="rect">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fontAlgn="auto">
              <a:spcBef>
                <a:spcPts val="0"/>
              </a:spcBef>
              <a:spcAft>
                <a:spcPts val="0"/>
              </a:spcAft>
              <a:defRPr/>
            </a:pPr>
            <a:r>
              <a:rPr lang="en-US" sz="1400" b="1">
                <a:latin typeface="Copperplate Gothic Bold" charset="0"/>
                <a:ea typeface="+mn-ea"/>
                <a:cs typeface="+mn-cs"/>
              </a:rPr>
              <a:t>Analysis &amp;</a:t>
            </a:r>
          </a:p>
          <a:p>
            <a:pPr algn="ctr" fontAlgn="auto">
              <a:spcBef>
                <a:spcPts val="0"/>
              </a:spcBef>
              <a:spcAft>
                <a:spcPts val="0"/>
              </a:spcAft>
              <a:defRPr/>
            </a:pPr>
            <a:r>
              <a:rPr lang="en-US" sz="1400" b="1">
                <a:latin typeface="Copperplate Gothic Bold" charset="0"/>
                <a:ea typeface="+mn-ea"/>
                <a:cs typeface="+mn-cs"/>
              </a:rPr>
              <a:t>Visualization</a:t>
            </a:r>
          </a:p>
        </p:txBody>
      </p:sp>
      <p:sp>
        <p:nvSpPr>
          <p:cNvPr id="897043" name="AutoShape 19"/>
          <p:cNvSpPr>
            <a:spLocks noChangeArrowheads="1"/>
          </p:cNvSpPr>
          <p:nvPr/>
        </p:nvSpPr>
        <p:spPr bwMode="auto">
          <a:xfrm>
            <a:off x="3657600" y="5562600"/>
            <a:ext cx="396875" cy="519113"/>
          </a:xfrm>
          <a:prstGeom prst="rightArrow">
            <a:avLst>
              <a:gd name="adj1" fmla="val 50000"/>
              <a:gd name="adj2" fmla="val 25000"/>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fontAlgn="auto">
              <a:spcBef>
                <a:spcPts val="0"/>
              </a:spcBef>
              <a:spcAft>
                <a:spcPts val="0"/>
              </a:spcAft>
              <a:defRPr/>
            </a:pPr>
            <a:endParaRPr lang="en-US">
              <a:latin typeface="Copperplate Gothic Bold" charset="0"/>
              <a:ea typeface="+mn-ea"/>
              <a:cs typeface="+mn-cs"/>
            </a:endParaRPr>
          </a:p>
        </p:txBody>
      </p:sp>
      <p:sp>
        <p:nvSpPr>
          <p:cNvPr id="897044" name="AutoShape 20"/>
          <p:cNvSpPr>
            <a:spLocks noChangeArrowheads="1"/>
          </p:cNvSpPr>
          <p:nvPr/>
        </p:nvSpPr>
        <p:spPr bwMode="auto">
          <a:xfrm>
            <a:off x="5867400" y="5562600"/>
            <a:ext cx="398463" cy="519113"/>
          </a:xfrm>
          <a:prstGeom prst="rightArrow">
            <a:avLst>
              <a:gd name="adj1" fmla="val 50000"/>
              <a:gd name="adj2" fmla="val 25000"/>
            </a:avLst>
          </a:prstGeom>
          <a:solidFill>
            <a:srgbClr val="66CC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sp>
        <p:nvSpPr>
          <p:cNvPr id="897045" name="AutoShape 21"/>
          <p:cNvSpPr>
            <a:spLocks noChangeArrowheads="1"/>
          </p:cNvSpPr>
          <p:nvPr/>
        </p:nvSpPr>
        <p:spPr bwMode="auto">
          <a:xfrm>
            <a:off x="5029200" y="3352800"/>
            <a:ext cx="1362075" cy="1082675"/>
          </a:xfrm>
          <a:prstGeom prst="flowChartMagneticDisk">
            <a:avLst/>
          </a:prstGeom>
          <a:solidFill>
            <a:srgbClr val="FFFF00"/>
          </a:solidFill>
          <a:ln w="9525">
            <a:solidFill>
              <a:schemeClr val="tx1"/>
            </a:solidFill>
            <a:round/>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lgn="ctr" fontAlgn="auto">
              <a:spcBef>
                <a:spcPts val="0"/>
              </a:spcBef>
              <a:spcAft>
                <a:spcPts val="0"/>
              </a:spcAft>
              <a:defRPr/>
            </a:pPr>
            <a:r>
              <a:rPr lang="en-US" sz="1200" b="1">
                <a:latin typeface="Copperplate Gothic Bold" charset="0"/>
                <a:ea typeface="+mn-ea"/>
                <a:cs typeface="+mn-cs"/>
              </a:rPr>
              <a:t>Integrated</a:t>
            </a:r>
          </a:p>
          <a:p>
            <a:pPr algn="ctr" fontAlgn="auto">
              <a:spcBef>
                <a:spcPts val="0"/>
              </a:spcBef>
              <a:spcAft>
                <a:spcPts val="0"/>
              </a:spcAft>
              <a:defRPr/>
            </a:pPr>
            <a:r>
              <a:rPr lang="en-US" sz="1200" b="1">
                <a:latin typeface="Copperplate Gothic Bold" charset="0"/>
                <a:ea typeface="+mn-ea"/>
                <a:cs typeface="+mn-cs"/>
              </a:rPr>
              <a:t>Biological</a:t>
            </a:r>
          </a:p>
          <a:p>
            <a:pPr algn="ctr" fontAlgn="auto">
              <a:spcBef>
                <a:spcPts val="0"/>
              </a:spcBef>
              <a:spcAft>
                <a:spcPts val="0"/>
              </a:spcAft>
              <a:defRPr/>
            </a:pPr>
            <a:r>
              <a:rPr lang="en-US" sz="1200" b="1">
                <a:latin typeface="Copperplate Gothic Bold" charset="0"/>
                <a:ea typeface="+mn-ea"/>
                <a:cs typeface="+mn-cs"/>
              </a:rPr>
              <a:t>Databases</a:t>
            </a:r>
            <a:endParaRPr lang="en-US" sz="1400" b="1">
              <a:latin typeface="Copperplate Gothic Bold" charset="0"/>
              <a:ea typeface="+mn-ea"/>
              <a:cs typeface="+mn-cs"/>
            </a:endParaRP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304800"/>
            <a:ext cx="7772400" cy="457200"/>
          </a:xfrm>
        </p:spPr>
        <p:txBody>
          <a:bodyPr>
            <a:noAutofit/>
          </a:bodyPr>
          <a:lstStyle/>
          <a:p>
            <a:r>
              <a:rPr lang="en-US" sz="3600" dirty="0">
                <a:latin typeface="Cambria"/>
                <a:cs typeface="Cambria"/>
              </a:rPr>
              <a:t>Six</a:t>
            </a:r>
            <a:r>
              <a:rPr lang="en-US" sz="3600" dirty="0" smtClean="0">
                <a:latin typeface="Cambria"/>
                <a:cs typeface="Cambria"/>
              </a:rPr>
              <a:t> Open Problems in Basic Biology Where Computing Can Have an Impact</a:t>
            </a:r>
            <a:endParaRPr lang="en-US" sz="3600" dirty="0">
              <a:latin typeface="Cambria"/>
              <a:cs typeface="Cambria"/>
            </a:endParaRPr>
          </a:p>
        </p:txBody>
      </p:sp>
      <p:sp>
        <p:nvSpPr>
          <p:cNvPr id="6147" name="Rectangle 3"/>
          <p:cNvSpPr>
            <a:spLocks noGrp="1" noChangeArrowheads="1"/>
          </p:cNvSpPr>
          <p:nvPr>
            <p:ph type="body" idx="1"/>
          </p:nvPr>
        </p:nvSpPr>
        <p:spPr>
          <a:xfrm>
            <a:off x="152400" y="1447800"/>
            <a:ext cx="4648200" cy="5019675"/>
          </a:xfrm>
        </p:spPr>
        <p:txBody>
          <a:bodyPr>
            <a:normAutofit fontScale="77500" lnSpcReduction="20000"/>
          </a:bodyPr>
          <a:lstStyle/>
          <a:p>
            <a:pPr marL="533400" indent="-533400">
              <a:buFont typeface="Arial" pitchFamily="-106" charset="0"/>
              <a:buAutoNum type="arabicPeriod"/>
            </a:pPr>
            <a:r>
              <a:rPr lang="en-US" sz="2000" b="1" dirty="0"/>
              <a:t>Applicability of the Competitive Exclusion Principle</a:t>
            </a:r>
            <a:r>
              <a:rPr lang="en-US" sz="2000" dirty="0"/>
              <a:t> </a:t>
            </a:r>
            <a:r>
              <a:rPr lang="en-US" sz="2000" b="1" dirty="0" err="1">
                <a:sym typeface="Symbol" pitchFamily="-106" charset="2"/>
              </a:rPr>
              <a:t></a:t>
            </a:r>
            <a:r>
              <a:rPr lang="en-US" sz="2000" dirty="0"/>
              <a:t> the nature and scale of ecological niches and relationships between competition and diversity</a:t>
            </a:r>
          </a:p>
          <a:p>
            <a:pPr marL="533400" indent="-533400">
              <a:buFont typeface="Arial" pitchFamily="-106" charset="0"/>
              <a:buAutoNum type="arabicPeriod"/>
            </a:pPr>
            <a:r>
              <a:rPr lang="en-US" sz="2000" b="1" dirty="0"/>
              <a:t>Predicting Phenotypes from Genotypes</a:t>
            </a:r>
            <a:r>
              <a:rPr lang="en-US" sz="2000" dirty="0"/>
              <a:t> </a:t>
            </a:r>
            <a:r>
              <a:rPr lang="en-US" sz="2000" b="1" dirty="0" err="1">
                <a:sym typeface="Symbol" pitchFamily="-106" charset="2"/>
              </a:rPr>
              <a:t></a:t>
            </a:r>
            <a:r>
              <a:rPr lang="en-US" sz="2000" dirty="0"/>
              <a:t> the prediction of system level behavior from collections of functional components</a:t>
            </a:r>
          </a:p>
          <a:p>
            <a:pPr marL="533400" indent="-533400">
              <a:buFont typeface="Arial" pitchFamily="-106" charset="0"/>
              <a:buAutoNum type="arabicPeriod"/>
            </a:pPr>
            <a:r>
              <a:rPr lang="en-US" sz="2000" b="1" dirty="0"/>
              <a:t>Understanding the Evolution of Biological Networks</a:t>
            </a:r>
            <a:r>
              <a:rPr lang="en-US" sz="2000" dirty="0"/>
              <a:t> </a:t>
            </a:r>
            <a:r>
              <a:rPr lang="en-US" sz="2000" b="1" dirty="0" err="1">
                <a:sym typeface="Symbol" pitchFamily="-106" charset="2"/>
              </a:rPr>
              <a:t></a:t>
            </a:r>
            <a:r>
              <a:rPr lang="en-US" sz="2000" dirty="0"/>
              <a:t> structure, complexity and mechanisms</a:t>
            </a:r>
          </a:p>
          <a:p>
            <a:pPr marL="533400" indent="-533400">
              <a:buFont typeface="Arial" pitchFamily="-106" charset="0"/>
              <a:buAutoNum type="arabicPeriod"/>
            </a:pPr>
            <a:r>
              <a:rPr lang="en-US" sz="2000" b="1" dirty="0"/>
              <a:t>Reconstruction of Horizontal Gene Transfer</a:t>
            </a:r>
            <a:r>
              <a:rPr lang="en-US" sz="2000" dirty="0"/>
              <a:t> </a:t>
            </a:r>
            <a:r>
              <a:rPr lang="en-US" sz="2000" b="1" dirty="0"/>
              <a:t>Events </a:t>
            </a:r>
            <a:r>
              <a:rPr lang="en-US" sz="2000" b="1" dirty="0" err="1">
                <a:sym typeface="Symbol" pitchFamily="-106" charset="2"/>
              </a:rPr>
              <a:t></a:t>
            </a:r>
            <a:r>
              <a:rPr lang="en-US" sz="2000" b="1" dirty="0">
                <a:sym typeface="Symbol" pitchFamily="-106" charset="2"/>
              </a:rPr>
              <a:t> </a:t>
            </a:r>
            <a:r>
              <a:rPr lang="en-US" sz="2000" dirty="0"/>
              <a:t>rapid evolution of complexity and non-inherited adaptation mechanisms </a:t>
            </a:r>
          </a:p>
          <a:p>
            <a:pPr marL="533400" indent="-533400">
              <a:buFont typeface="Arial" pitchFamily="-106" charset="0"/>
              <a:buAutoNum type="arabicPeriod"/>
            </a:pPr>
            <a:r>
              <a:rPr lang="en-US" sz="2000" b="1" dirty="0"/>
              <a:t>Understanding the Range of Permitted Biologies</a:t>
            </a:r>
            <a:r>
              <a:rPr lang="en-US" sz="2000" dirty="0"/>
              <a:t> </a:t>
            </a:r>
            <a:r>
              <a:rPr lang="en-US" sz="2000" b="1" dirty="0" err="1">
                <a:sym typeface="Symbol" pitchFamily="-106" charset="2"/>
              </a:rPr>
              <a:t></a:t>
            </a:r>
            <a:r>
              <a:rPr lang="en-US" sz="2000" dirty="0"/>
              <a:t> possible origins and the fundamental limits to life and life processes</a:t>
            </a:r>
          </a:p>
          <a:p>
            <a:pPr marL="533400" indent="-533400">
              <a:buFont typeface="Arial" pitchFamily="-106" charset="0"/>
              <a:buAutoNum type="arabicPeriod"/>
            </a:pPr>
            <a:r>
              <a:rPr lang="en-US" sz="2000" b="1" dirty="0"/>
              <a:t>Understanding Convergent Evolution</a:t>
            </a:r>
            <a:r>
              <a:rPr lang="en-US" sz="2000" dirty="0"/>
              <a:t> </a:t>
            </a:r>
            <a:r>
              <a:rPr lang="en-US" sz="2000" b="1" dirty="0" err="1">
                <a:sym typeface="Symbol" pitchFamily="-106" charset="2"/>
              </a:rPr>
              <a:t></a:t>
            </a:r>
            <a:r>
              <a:rPr lang="en-US" sz="2000" dirty="0"/>
              <a:t>  the repertoire of form and function, independent evolution of similar structures or functions in similar or different environments</a:t>
            </a:r>
          </a:p>
          <a:p>
            <a:pPr marL="533400" indent="-533400"/>
            <a:endParaRPr lang="en-US" sz="1800" dirty="0"/>
          </a:p>
        </p:txBody>
      </p:sp>
      <p:pic>
        <p:nvPicPr>
          <p:cNvPr id="4" name="Picture 3"/>
          <p:cNvPicPr>
            <a:picLocks noChangeAspect="1"/>
          </p:cNvPicPr>
          <p:nvPr/>
        </p:nvPicPr>
        <p:blipFill>
          <a:blip r:embed="rId3"/>
          <a:stretch>
            <a:fillRect/>
          </a:stretch>
        </p:blipFill>
        <p:spPr>
          <a:xfrm>
            <a:off x="5454650" y="1219200"/>
            <a:ext cx="2266950" cy="1668860"/>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5" name="Picture 4"/>
          <p:cNvPicPr>
            <a:picLocks noChangeAspect="1"/>
          </p:cNvPicPr>
          <p:nvPr/>
        </p:nvPicPr>
        <p:blipFill>
          <a:blip r:embed="rId4"/>
          <a:stretch>
            <a:fillRect/>
          </a:stretch>
        </p:blipFill>
        <p:spPr>
          <a:xfrm>
            <a:off x="5480050" y="3124200"/>
            <a:ext cx="2241550" cy="1688236"/>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6" name="Picture 5"/>
          <p:cNvPicPr>
            <a:picLocks noChangeAspect="1"/>
          </p:cNvPicPr>
          <p:nvPr/>
        </p:nvPicPr>
        <p:blipFill>
          <a:blip r:embed="rId5"/>
          <a:stretch>
            <a:fillRect/>
          </a:stretch>
        </p:blipFill>
        <p:spPr>
          <a:xfrm>
            <a:off x="5454650" y="5006838"/>
            <a:ext cx="2241550" cy="1606245"/>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28600" y="228600"/>
            <a:ext cx="8534400" cy="976313"/>
          </a:xfrm>
        </p:spPr>
        <p:txBody>
          <a:bodyPr>
            <a:noAutofit/>
          </a:bodyPr>
          <a:lstStyle/>
          <a:p>
            <a:r>
              <a:rPr lang="en-US" sz="3600" dirty="0">
                <a:latin typeface="Cambria"/>
                <a:cs typeface="Cambria"/>
              </a:rPr>
              <a:t>Emergent Biogeography of Microbial</a:t>
            </a:r>
            <a:br>
              <a:rPr lang="en-US" sz="3600" dirty="0">
                <a:latin typeface="Cambria"/>
                <a:cs typeface="Cambria"/>
              </a:rPr>
            </a:br>
            <a:r>
              <a:rPr lang="en-US" sz="3600" dirty="0">
                <a:latin typeface="Cambria"/>
                <a:cs typeface="Cambria"/>
              </a:rPr>
              <a:t>Communities in a Model Ocean</a:t>
            </a:r>
          </a:p>
        </p:txBody>
      </p:sp>
      <p:pic>
        <p:nvPicPr>
          <p:cNvPr id="124931" name="Picture 3"/>
          <p:cNvPicPr>
            <a:picLocks noChangeAspect="1" noChangeArrowheads="1"/>
          </p:cNvPicPr>
          <p:nvPr/>
        </p:nvPicPr>
        <p:blipFill>
          <a:blip r:embed="rId3"/>
          <a:srcRect/>
          <a:stretch>
            <a:fillRect/>
          </a:stretch>
        </p:blipFill>
        <p:spPr bwMode="auto">
          <a:xfrm>
            <a:off x="228600" y="1524000"/>
            <a:ext cx="4694238" cy="4876800"/>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24932" name="Picture 4"/>
          <p:cNvPicPr>
            <a:picLocks noChangeAspect="1" noChangeArrowheads="1"/>
          </p:cNvPicPr>
          <p:nvPr/>
        </p:nvPicPr>
        <p:blipFill>
          <a:blip r:embed="rId4"/>
          <a:srcRect/>
          <a:stretch>
            <a:fillRect/>
          </a:stretch>
        </p:blipFill>
        <p:spPr bwMode="auto">
          <a:xfrm>
            <a:off x="5029200" y="1524000"/>
            <a:ext cx="3906838" cy="4902200"/>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
        <p:nvSpPr>
          <p:cNvPr id="124933" name="Rectangle 5"/>
          <p:cNvSpPr>
            <a:spLocks noChangeArrowheads="1"/>
          </p:cNvSpPr>
          <p:nvPr/>
        </p:nvSpPr>
        <p:spPr bwMode="auto">
          <a:xfrm>
            <a:off x="0" y="6472238"/>
            <a:ext cx="3957638" cy="366712"/>
          </a:xfrm>
          <a:prstGeom prst="rect">
            <a:avLst/>
          </a:prstGeom>
          <a:noFill/>
          <a:ln w="9525">
            <a:noFill/>
            <a:miter lim="800000"/>
            <a:headEnd/>
            <a:tailEnd/>
          </a:ln>
        </p:spPr>
        <p:txBody>
          <a:bodyPr wrap="none">
            <a:prstTxWarp prst="textNoShape">
              <a:avLst/>
            </a:prstTxWarp>
            <a:spAutoFit/>
          </a:bodyPr>
          <a:lstStyle/>
          <a:p>
            <a:r>
              <a:rPr lang="en-US" sz="1800"/>
              <a:t>SCIENCE VOL 315 30 MARCH 2007</a:t>
            </a:r>
            <a:endParaRPr lang="en-US"/>
          </a:p>
        </p:txBody>
      </p:sp>
      <p:sp>
        <p:nvSpPr>
          <p:cNvPr id="124934" name="Rectangle 6"/>
          <p:cNvSpPr>
            <a:spLocks noChangeArrowheads="1"/>
          </p:cNvSpPr>
          <p:nvPr/>
        </p:nvSpPr>
        <p:spPr bwMode="auto">
          <a:xfrm>
            <a:off x="228600" y="1295400"/>
            <a:ext cx="7559675" cy="336550"/>
          </a:xfrm>
          <a:prstGeom prst="rect">
            <a:avLst/>
          </a:prstGeom>
          <a:noFill/>
          <a:ln w="9525">
            <a:noFill/>
            <a:miter lim="800000"/>
            <a:headEnd/>
            <a:tailEnd/>
          </a:ln>
        </p:spPr>
        <p:txBody>
          <a:bodyPr wrap="none">
            <a:prstTxWarp prst="textNoShape">
              <a:avLst/>
            </a:prstTxWarp>
            <a:spAutoFit/>
          </a:bodyPr>
          <a:lstStyle/>
          <a:p>
            <a:r>
              <a:rPr lang="en-US" sz="1600" dirty="0"/>
              <a:t>Michael J. Follows,1* Stephanie Dutkiewicz,1 Scott Grant,1,2 Sallie W. Chisholm3</a:t>
            </a: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304800" y="304800"/>
            <a:ext cx="8534400" cy="976313"/>
          </a:xfrm>
        </p:spPr>
        <p:txBody>
          <a:bodyPr>
            <a:normAutofit fontScale="90000"/>
          </a:bodyPr>
          <a:lstStyle/>
          <a:p>
            <a:r>
              <a:rPr lang="en-US" dirty="0">
                <a:latin typeface="Cambria"/>
                <a:cs typeface="Cambria"/>
              </a:rPr>
              <a:t>Challenges for Cell and</a:t>
            </a:r>
            <a:r>
              <a:rPr lang="en-US" dirty="0" smtClean="0">
                <a:latin typeface="Cambria"/>
                <a:cs typeface="Cambria"/>
              </a:rPr>
              <a:t> </a:t>
            </a:r>
            <a:br>
              <a:rPr lang="en-US" dirty="0" smtClean="0">
                <a:latin typeface="Cambria"/>
                <a:cs typeface="Cambria"/>
              </a:rPr>
            </a:br>
            <a:r>
              <a:rPr lang="en-US" dirty="0" smtClean="0">
                <a:latin typeface="Cambria"/>
                <a:cs typeface="Cambria"/>
              </a:rPr>
              <a:t>Ecosystem </a:t>
            </a:r>
            <a:r>
              <a:rPr lang="en-US" dirty="0">
                <a:latin typeface="Cambria"/>
                <a:cs typeface="Cambria"/>
              </a:rPr>
              <a:t>Simulation</a:t>
            </a:r>
          </a:p>
        </p:txBody>
      </p:sp>
      <p:sp>
        <p:nvSpPr>
          <p:cNvPr id="126979" name="Rectangle 3"/>
          <p:cNvSpPr>
            <a:spLocks noGrp="1" noChangeArrowheads="1"/>
          </p:cNvSpPr>
          <p:nvPr>
            <p:ph type="body" sz="half" idx="1"/>
          </p:nvPr>
        </p:nvSpPr>
        <p:spPr>
          <a:xfrm>
            <a:off x="304800" y="1752600"/>
            <a:ext cx="4191000" cy="4341813"/>
          </a:xfrm>
        </p:spPr>
        <p:txBody>
          <a:bodyPr/>
          <a:lstStyle/>
          <a:p>
            <a:r>
              <a:rPr lang="en-US" sz="1800" dirty="0"/>
              <a:t>Modeling cells rivals the complexity of climate and earth systems models</a:t>
            </a:r>
          </a:p>
          <a:p>
            <a:pPr lvl="1"/>
            <a:r>
              <a:rPr lang="en-US" sz="1800" dirty="0"/>
              <a:t>Multiple space and time scales</a:t>
            </a:r>
          </a:p>
          <a:p>
            <a:pPr lvl="1"/>
            <a:r>
              <a:rPr lang="en-US" sz="1800" dirty="0"/>
              <a:t>Millions of interacting parts</a:t>
            </a:r>
          </a:p>
          <a:p>
            <a:pPr lvl="1"/>
            <a:r>
              <a:rPr lang="en-US" sz="1800" dirty="0"/>
              <a:t>Populations of cells to understand emergent behavior</a:t>
            </a:r>
          </a:p>
          <a:p>
            <a:pPr lvl="1"/>
            <a:r>
              <a:rPr lang="en-US" sz="1800" dirty="0"/>
              <a:t>Integrated modeling necessary to advance theory in systems biology</a:t>
            </a:r>
          </a:p>
          <a:p>
            <a:r>
              <a:rPr lang="en-US" sz="1800" dirty="0"/>
              <a:t>Cell and ecosystems modeling will need Petascale computing and beyond</a:t>
            </a:r>
          </a:p>
          <a:p>
            <a:pPr lvl="1"/>
            <a:r>
              <a:rPr lang="en-US" sz="1800" dirty="0"/>
              <a:t>Dynamics of evolution</a:t>
            </a:r>
          </a:p>
          <a:p>
            <a:pPr lvl="1"/>
            <a:r>
              <a:rPr lang="en-US" sz="1800" dirty="0"/>
              <a:t>Genomics driven medicine</a:t>
            </a:r>
          </a:p>
        </p:txBody>
      </p:sp>
      <p:pic>
        <p:nvPicPr>
          <p:cNvPr id="126980" name="Picture 4"/>
          <p:cNvPicPr>
            <a:picLocks noGrp="1" noChangeAspect="1" noChangeArrowheads="1"/>
          </p:cNvPicPr>
          <p:nvPr>
            <p:ph sz="quarter" idx="3"/>
          </p:nvPr>
        </p:nvPicPr>
        <p:blipFill>
          <a:blip r:embed="rId3"/>
          <a:srcRect b="23756"/>
          <a:stretch>
            <a:fillRect/>
          </a:stretch>
        </p:blipFill>
        <p:spPr>
          <a:xfrm>
            <a:off x="5133975" y="3962400"/>
            <a:ext cx="3172097" cy="2362200"/>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grpSp>
        <p:nvGrpSpPr>
          <p:cNvPr id="7" name="Group 6"/>
          <p:cNvGrpSpPr/>
          <p:nvPr/>
        </p:nvGrpSpPr>
        <p:grpSpPr>
          <a:xfrm>
            <a:off x="5133975" y="1447800"/>
            <a:ext cx="3538744" cy="2260601"/>
            <a:chOff x="5133975" y="1447800"/>
            <a:chExt cx="3538744" cy="2260601"/>
          </a:xfrm>
          <a:effectLst>
            <a:outerShdw blurRad="50800" dist="38100" dir="2700000">
              <a:srgbClr val="000000">
                <a:alpha val="43000"/>
              </a:srgbClr>
            </a:outerShdw>
          </a:effectLst>
        </p:grpSpPr>
        <p:pic>
          <p:nvPicPr>
            <p:cNvPr id="126981" name="Picture 5"/>
            <p:cNvPicPr>
              <a:picLocks noChangeAspect="1" noChangeArrowheads="1"/>
            </p:cNvPicPr>
            <p:nvPr/>
          </p:nvPicPr>
          <p:blipFill>
            <a:blip r:embed="rId4"/>
            <a:srcRect/>
            <a:stretch>
              <a:fillRect/>
            </a:stretch>
          </p:blipFill>
          <p:spPr bwMode="auto">
            <a:xfrm>
              <a:off x="5133975" y="1447800"/>
              <a:ext cx="2105025" cy="2260600"/>
            </a:xfrm>
            <a:prstGeom prst="rect">
              <a:avLst/>
            </a:prstGeom>
            <a:ln>
              <a:headEnd/>
              <a:tailEnd/>
            </a:ln>
          </p:spPr>
          <p:style>
            <a:lnRef idx="1">
              <a:schemeClr val="accent1"/>
            </a:lnRef>
            <a:fillRef idx="3">
              <a:schemeClr val="accent1"/>
            </a:fillRef>
            <a:effectRef idx="2">
              <a:schemeClr val="accent1"/>
            </a:effectRef>
            <a:fontRef idx="minor">
              <a:schemeClr val="lt1"/>
            </a:fontRef>
          </p:style>
        </p:pic>
        <p:pic>
          <p:nvPicPr>
            <p:cNvPr id="126982" name="Picture 6"/>
            <p:cNvPicPr>
              <a:picLocks noChangeAspect="1" noChangeArrowheads="1"/>
            </p:cNvPicPr>
            <p:nvPr/>
          </p:nvPicPr>
          <p:blipFill>
            <a:blip r:embed="rId5"/>
            <a:srcRect/>
            <a:stretch>
              <a:fillRect/>
            </a:stretch>
          </p:blipFill>
          <p:spPr bwMode="auto">
            <a:xfrm>
              <a:off x="7239000" y="1447801"/>
              <a:ext cx="1433719" cy="2260600"/>
            </a:xfrm>
            <a:prstGeom prst="rect">
              <a:avLst/>
            </a:prstGeom>
            <a:ln>
              <a:headEnd/>
              <a:tailEnd/>
            </a:ln>
          </p:spPr>
          <p:style>
            <a:lnRef idx="1">
              <a:schemeClr val="accent1"/>
            </a:lnRef>
            <a:fillRef idx="3">
              <a:schemeClr val="accent1"/>
            </a:fillRef>
            <a:effectRef idx="2">
              <a:schemeClr val="accent1"/>
            </a:effectRef>
            <a:fontRef idx="minor">
              <a:schemeClr val="lt1"/>
            </a:fontRef>
          </p:style>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165100" y="0"/>
            <a:ext cx="8763000" cy="403225"/>
          </a:xfrm>
        </p:spPr>
        <p:txBody>
          <a:bodyPr>
            <a:normAutofit fontScale="90000"/>
          </a:bodyPr>
          <a:lstStyle/>
          <a:p>
            <a:r>
              <a:rPr lang="en-US" sz="2600"/>
              <a:t>Communication Needs of the “Seven Dwarves”</a:t>
            </a:r>
          </a:p>
        </p:txBody>
      </p:sp>
      <p:sp>
        <p:nvSpPr>
          <p:cNvPr id="329731" name="Text Box 3"/>
          <p:cNvSpPr txBox="1">
            <a:spLocks noChangeArrowheads="1"/>
          </p:cNvSpPr>
          <p:nvPr/>
        </p:nvSpPr>
        <p:spPr bwMode="auto">
          <a:xfrm>
            <a:off x="457200" y="5689600"/>
            <a:ext cx="8058150" cy="9429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a:ea typeface="Arial" pitchFamily="-65" charset="0"/>
                <a:cs typeface="Arial" pitchFamily="-65" charset="0"/>
              </a:rPr>
              <a:t>Legend: Optional – Algorithm can exploit to achieve better scalability and performance.  Not Limiting – algorithm performance insensitive to performance of this kind of communication.  X – algorithm performance is sensitive to this kind of communication.  X</a:t>
            </a:r>
            <a:r>
              <a:rPr lang="en-US" sz="1400" baseline="-25000">
                <a:ea typeface="Arial" pitchFamily="-65" charset="0"/>
                <a:cs typeface="Arial" pitchFamily="-65" charset="0"/>
              </a:rPr>
              <a:t>LB</a:t>
            </a:r>
            <a:r>
              <a:rPr lang="en-US" sz="1400">
                <a:ea typeface="Arial" pitchFamily="-65" charset="0"/>
                <a:cs typeface="Arial" pitchFamily="-65" charset="0"/>
              </a:rPr>
              <a:t> – For grid algorithms, operations may be used for load balancing and convergence testing</a:t>
            </a:r>
          </a:p>
        </p:txBody>
      </p:sp>
      <p:sp>
        <p:nvSpPr>
          <p:cNvPr id="329732" name="Rectangle 4"/>
          <p:cNvSpPr>
            <a:spLocks noChangeArrowheads="1"/>
          </p:cNvSpPr>
          <p:nvPr/>
        </p:nvSpPr>
        <p:spPr bwMode="auto">
          <a:xfrm>
            <a:off x="165100" y="403225"/>
            <a:ext cx="8020050" cy="512763"/>
          </a:xfrm>
          <a:prstGeom prst="rect">
            <a:avLst/>
          </a:prstGeom>
          <a:noFill/>
          <a:ln w="9525">
            <a:noFill/>
            <a:miter lim="800000"/>
            <a:headEnd/>
            <a:tailEnd/>
          </a:ln>
        </p:spPr>
        <p:txBody>
          <a:bodyPr wrap="none">
            <a:prstTxWarp prst="textNoShape">
              <a:avLst/>
            </a:prstTxWarp>
            <a:spAutoFit/>
          </a:bodyPr>
          <a:lstStyle/>
          <a:p>
            <a:r>
              <a:rPr lang="en-US" sz="1200" i="1"/>
              <a:t>These seven algorithms taken from “Defining Software Requirements for Scientific Computing”, Phillip Colella, 2004 </a:t>
            </a:r>
          </a:p>
          <a:p>
            <a:pPr eaLnBrk="1" hangingPunct="1">
              <a:spcBef>
                <a:spcPct val="30000"/>
              </a:spcBef>
            </a:pPr>
            <a:endParaRPr lang="en-US" sz="1200"/>
          </a:p>
        </p:txBody>
      </p:sp>
      <p:sp>
        <p:nvSpPr>
          <p:cNvPr id="329733" name="Text Box 5"/>
          <p:cNvSpPr txBox="1">
            <a:spLocks noChangeArrowheads="1"/>
          </p:cNvSpPr>
          <p:nvPr/>
        </p:nvSpPr>
        <p:spPr bwMode="auto">
          <a:xfrm>
            <a:off x="-173038" y="1231900"/>
            <a:ext cx="3663951" cy="3844129"/>
          </a:xfrm>
          <a:prstGeom prst="rect">
            <a:avLst/>
          </a:prstGeom>
          <a:noFill/>
          <a:ln w="9525">
            <a:noFill/>
            <a:miter lim="800000"/>
            <a:headEnd/>
            <a:tailEnd/>
          </a:ln>
        </p:spPr>
        <p:txBody>
          <a:bodyPr>
            <a:prstTxWarp prst="textNoShape">
              <a:avLst/>
            </a:prstTxWarp>
            <a:spAutoFit/>
          </a:bodyPr>
          <a:lstStyle/>
          <a:p>
            <a:pPr marL="914400" lvl="1" indent="-457200">
              <a:spcBef>
                <a:spcPct val="10000"/>
              </a:spcBef>
              <a:spcAft>
                <a:spcPct val="10000"/>
              </a:spcAft>
              <a:buClr>
                <a:schemeClr val="tx1"/>
              </a:buClr>
              <a:buFont typeface="Arial" pitchFamily="-65" charset="0"/>
              <a:buAutoNum type="arabicPeriod"/>
            </a:pPr>
            <a:r>
              <a:rPr lang="en-US" sz="1200" dirty="0">
                <a:latin typeface="Cambria"/>
                <a:cs typeface="Cambria"/>
              </a:rPr>
              <a:t> </a:t>
            </a:r>
            <a:r>
              <a:rPr lang="en-US" sz="1400" dirty="0">
                <a:latin typeface="Cambria"/>
                <a:cs typeface="Cambria"/>
              </a:rPr>
              <a:t>Molecular dynamics (mat)</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Electronic structure</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Reactor analysis/CFD</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Fuel design (mat)</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Reprocessing (chm)</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Repository optimizations</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Molecular dynamics (bio)</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Genome analysis</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QMC</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QCD </a:t>
            </a:r>
          </a:p>
          <a:p>
            <a:pPr marL="914400" lvl="1" indent="-457200">
              <a:spcBef>
                <a:spcPct val="10000"/>
              </a:spcBef>
              <a:spcAft>
                <a:spcPct val="10000"/>
              </a:spcAft>
              <a:buClr>
                <a:schemeClr val="tx1"/>
              </a:buClr>
              <a:buFont typeface="Arial" pitchFamily="-65" charset="0"/>
              <a:buAutoNum type="arabicPeriod"/>
            </a:pPr>
            <a:r>
              <a:rPr lang="en-US" sz="1400" dirty="0">
                <a:latin typeface="Cambria"/>
                <a:cs typeface="Cambria"/>
              </a:rPr>
              <a:t> Astrophysics</a:t>
            </a:r>
          </a:p>
          <a:p>
            <a:pPr marL="914400" lvl="1" indent="-457200">
              <a:spcBef>
                <a:spcPct val="10000"/>
              </a:spcBef>
              <a:spcAft>
                <a:spcPct val="10000"/>
              </a:spcAft>
              <a:buClr>
                <a:schemeClr val="tx2"/>
              </a:buClr>
              <a:buFont typeface="Times" pitchFamily="-65" charset="0"/>
              <a:buChar char="•"/>
            </a:pPr>
            <a:endParaRPr lang="en-US" sz="1200" dirty="0"/>
          </a:p>
          <a:p>
            <a:pPr marL="914400" lvl="1" indent="-457200">
              <a:spcBef>
                <a:spcPct val="10000"/>
              </a:spcBef>
              <a:spcAft>
                <a:spcPct val="10000"/>
              </a:spcAft>
              <a:buClr>
                <a:schemeClr val="tx2"/>
              </a:buClr>
              <a:buFont typeface="Times" pitchFamily="-65" charset="0"/>
              <a:buChar char="•"/>
            </a:pPr>
            <a:endParaRPr lang="en-US" sz="2000" dirty="0"/>
          </a:p>
          <a:p>
            <a:pPr marL="914400" lvl="1" indent="-457200">
              <a:spcBef>
                <a:spcPct val="10000"/>
              </a:spcBef>
              <a:spcAft>
                <a:spcPct val="10000"/>
              </a:spcAft>
              <a:buClr>
                <a:schemeClr val="tx2"/>
              </a:buClr>
              <a:buFont typeface="Times" pitchFamily="-65" charset="0"/>
              <a:buNone/>
            </a:pPr>
            <a:endParaRPr lang="en-US" sz="2000" dirty="0"/>
          </a:p>
          <a:p>
            <a:pPr marL="457200" indent="-457200">
              <a:spcBef>
                <a:spcPct val="50000"/>
              </a:spcBef>
            </a:pPr>
            <a:endParaRPr lang="en-US" dirty="0"/>
          </a:p>
        </p:txBody>
      </p:sp>
      <p:grpSp>
        <p:nvGrpSpPr>
          <p:cNvPr id="2" name="Group 6"/>
          <p:cNvGrpSpPr>
            <a:grpSpLocks/>
          </p:cNvGrpSpPr>
          <p:nvPr/>
        </p:nvGrpSpPr>
        <p:grpSpPr bwMode="auto">
          <a:xfrm>
            <a:off x="3200400" y="746125"/>
            <a:ext cx="5270500" cy="4800600"/>
            <a:chOff x="1912" y="486"/>
            <a:chExt cx="3320" cy="3024"/>
          </a:xfrm>
        </p:grpSpPr>
        <p:sp>
          <p:nvSpPr>
            <p:cNvPr id="329735" name="Rectangle 7"/>
            <p:cNvSpPr>
              <a:spLocks noChangeArrowheads="1"/>
            </p:cNvSpPr>
            <p:nvPr/>
          </p:nvSpPr>
          <p:spPr bwMode="auto">
            <a:xfrm>
              <a:off x="1920" y="512"/>
              <a:ext cx="3280" cy="2992"/>
            </a:xfrm>
            <a:prstGeom prst="rect">
              <a:avLst/>
            </a:prstGeom>
            <a:solidFill>
              <a:schemeClr val="bg1"/>
            </a:solidFill>
            <a:ln w="9525">
              <a:solidFill>
                <a:schemeClr val="bg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329736" name="Rectangle 8"/>
            <p:cNvSpPr>
              <a:spLocks noChangeArrowheads="1"/>
            </p:cNvSpPr>
            <p:nvPr/>
          </p:nvSpPr>
          <p:spPr bwMode="auto">
            <a:xfrm>
              <a:off x="4512" y="3187"/>
              <a:ext cx="72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p>
          </p:txBody>
        </p:sp>
        <p:sp>
          <p:nvSpPr>
            <p:cNvPr id="329737" name="Rectangle 9"/>
            <p:cNvSpPr>
              <a:spLocks noChangeArrowheads="1"/>
            </p:cNvSpPr>
            <p:nvPr/>
          </p:nvSpPr>
          <p:spPr bwMode="auto">
            <a:xfrm>
              <a:off x="3773" y="3187"/>
              <a:ext cx="739"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b="1"/>
                <a:t>*</a:t>
              </a:r>
              <a:endParaRPr lang="en-US" sz="1200" b="1"/>
            </a:p>
          </p:txBody>
        </p:sp>
        <p:sp>
          <p:nvSpPr>
            <p:cNvPr id="329738" name="Rectangle 10"/>
            <p:cNvSpPr>
              <a:spLocks noChangeArrowheads="1"/>
            </p:cNvSpPr>
            <p:nvPr/>
          </p:nvSpPr>
          <p:spPr bwMode="auto">
            <a:xfrm>
              <a:off x="2952" y="3187"/>
              <a:ext cx="821"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endParaRPr lang="en-US" sz="1200" b="1"/>
            </a:p>
          </p:txBody>
        </p:sp>
        <p:sp>
          <p:nvSpPr>
            <p:cNvPr id="329739" name="Rectangle 11"/>
            <p:cNvSpPr>
              <a:spLocks noChangeArrowheads="1"/>
            </p:cNvSpPr>
            <p:nvPr/>
          </p:nvSpPr>
          <p:spPr bwMode="auto">
            <a:xfrm>
              <a:off x="1912" y="3187"/>
              <a:ext cx="104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Monte Carlo</a:t>
              </a:r>
            </a:p>
            <a:p>
              <a:pPr>
                <a:spcBef>
                  <a:spcPct val="10000"/>
                </a:spcBef>
                <a:spcAft>
                  <a:spcPct val="10000"/>
                </a:spcAft>
                <a:buClr>
                  <a:schemeClr val="tx2"/>
                </a:buClr>
                <a:buFont typeface="Times" pitchFamily="-65" charset="0"/>
                <a:buNone/>
              </a:pPr>
              <a:r>
                <a:rPr lang="en-US" sz="1200" b="1"/>
                <a:t>4, 9 </a:t>
              </a:r>
            </a:p>
          </p:txBody>
        </p:sp>
        <p:sp>
          <p:nvSpPr>
            <p:cNvPr id="329740" name="Rectangle 12"/>
            <p:cNvSpPr>
              <a:spLocks noChangeArrowheads="1"/>
            </p:cNvSpPr>
            <p:nvPr/>
          </p:nvSpPr>
          <p:spPr bwMode="auto">
            <a:xfrm>
              <a:off x="4512" y="2864"/>
              <a:ext cx="72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p>
          </p:txBody>
        </p:sp>
        <p:sp>
          <p:nvSpPr>
            <p:cNvPr id="329741" name="Rectangle 13"/>
            <p:cNvSpPr>
              <a:spLocks noChangeArrowheads="1"/>
            </p:cNvSpPr>
            <p:nvPr/>
          </p:nvSpPr>
          <p:spPr bwMode="auto">
            <a:xfrm>
              <a:off x="3773" y="2864"/>
              <a:ext cx="739"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p>
          </p:txBody>
        </p:sp>
        <p:sp>
          <p:nvSpPr>
            <p:cNvPr id="329742" name="Rectangle 14"/>
            <p:cNvSpPr>
              <a:spLocks noChangeArrowheads="1"/>
            </p:cNvSpPr>
            <p:nvPr/>
          </p:nvSpPr>
          <p:spPr bwMode="auto">
            <a:xfrm>
              <a:off x="2952" y="2864"/>
              <a:ext cx="821"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Optional</a:t>
              </a:r>
            </a:p>
          </p:txBody>
        </p:sp>
        <p:sp>
          <p:nvSpPr>
            <p:cNvPr id="329743" name="Rectangle 15"/>
            <p:cNvSpPr>
              <a:spLocks noChangeArrowheads="1"/>
            </p:cNvSpPr>
            <p:nvPr/>
          </p:nvSpPr>
          <p:spPr bwMode="auto">
            <a:xfrm>
              <a:off x="1912" y="2864"/>
              <a:ext cx="104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Particles N-Body</a:t>
              </a:r>
            </a:p>
            <a:p>
              <a:pPr>
                <a:spcBef>
                  <a:spcPct val="10000"/>
                </a:spcBef>
                <a:spcAft>
                  <a:spcPct val="10000"/>
                </a:spcAft>
                <a:buClr>
                  <a:schemeClr val="tx2"/>
                </a:buClr>
                <a:buFont typeface="Times" pitchFamily="-65" charset="0"/>
                <a:buNone/>
              </a:pPr>
              <a:r>
                <a:rPr lang="en-US" sz="1200" b="1"/>
                <a:t>1, 7, 11</a:t>
              </a:r>
            </a:p>
          </p:txBody>
        </p:sp>
        <p:sp>
          <p:nvSpPr>
            <p:cNvPr id="329744" name="Rectangle 16"/>
            <p:cNvSpPr>
              <a:spLocks noChangeArrowheads="1"/>
            </p:cNvSpPr>
            <p:nvPr/>
          </p:nvSpPr>
          <p:spPr bwMode="auto">
            <a:xfrm>
              <a:off x="4512" y="2426"/>
              <a:ext cx="720" cy="438"/>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p>
          </p:txBody>
        </p:sp>
        <p:sp>
          <p:nvSpPr>
            <p:cNvPr id="329745" name="Rectangle 17"/>
            <p:cNvSpPr>
              <a:spLocks noChangeArrowheads="1"/>
            </p:cNvSpPr>
            <p:nvPr/>
          </p:nvSpPr>
          <p:spPr bwMode="auto">
            <a:xfrm>
              <a:off x="3773" y="2426"/>
              <a:ext cx="739" cy="438"/>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p>
          </p:txBody>
        </p:sp>
        <p:sp>
          <p:nvSpPr>
            <p:cNvPr id="329746" name="Rectangle 18"/>
            <p:cNvSpPr>
              <a:spLocks noChangeArrowheads="1"/>
            </p:cNvSpPr>
            <p:nvPr/>
          </p:nvSpPr>
          <p:spPr bwMode="auto">
            <a:xfrm>
              <a:off x="2952" y="2426"/>
              <a:ext cx="821" cy="438"/>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endParaRPr lang="en-US" sz="1200" b="1"/>
            </a:p>
          </p:txBody>
        </p:sp>
        <p:sp>
          <p:nvSpPr>
            <p:cNvPr id="329747" name="Rectangle 19"/>
            <p:cNvSpPr>
              <a:spLocks noChangeArrowheads="1"/>
            </p:cNvSpPr>
            <p:nvPr/>
          </p:nvSpPr>
          <p:spPr bwMode="auto">
            <a:xfrm>
              <a:off x="1912" y="2426"/>
              <a:ext cx="1040" cy="438"/>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Sparse Linear Algebra</a:t>
              </a:r>
            </a:p>
            <a:p>
              <a:pPr>
                <a:spcBef>
                  <a:spcPct val="10000"/>
                </a:spcBef>
                <a:spcAft>
                  <a:spcPct val="10000"/>
                </a:spcAft>
                <a:buClr>
                  <a:schemeClr val="tx2"/>
                </a:buClr>
                <a:buFont typeface="Times" pitchFamily="-65" charset="0"/>
                <a:buNone/>
              </a:pPr>
              <a:r>
                <a:rPr lang="en-US" sz="1200" b="1"/>
                <a:t>2, 3, 5, 6, 8, 11</a:t>
              </a:r>
            </a:p>
          </p:txBody>
        </p:sp>
        <p:sp>
          <p:nvSpPr>
            <p:cNvPr id="329748" name="Rectangle 20"/>
            <p:cNvSpPr>
              <a:spLocks noChangeArrowheads="1"/>
            </p:cNvSpPr>
            <p:nvPr/>
          </p:nvSpPr>
          <p:spPr bwMode="auto">
            <a:xfrm>
              <a:off x="4512" y="1988"/>
              <a:ext cx="720" cy="438"/>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p>
          </p:txBody>
        </p:sp>
        <p:sp>
          <p:nvSpPr>
            <p:cNvPr id="329749" name="Rectangle 21"/>
            <p:cNvSpPr>
              <a:spLocks noChangeArrowheads="1"/>
            </p:cNvSpPr>
            <p:nvPr/>
          </p:nvSpPr>
          <p:spPr bwMode="auto">
            <a:xfrm>
              <a:off x="3773" y="1988"/>
              <a:ext cx="739" cy="438"/>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Not Limiting</a:t>
              </a:r>
            </a:p>
          </p:txBody>
        </p:sp>
        <p:sp>
          <p:nvSpPr>
            <p:cNvPr id="329750" name="Rectangle 22"/>
            <p:cNvSpPr>
              <a:spLocks noChangeArrowheads="1"/>
            </p:cNvSpPr>
            <p:nvPr/>
          </p:nvSpPr>
          <p:spPr bwMode="auto">
            <a:xfrm>
              <a:off x="2952" y="1988"/>
              <a:ext cx="821" cy="438"/>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Not Limiting</a:t>
              </a:r>
            </a:p>
          </p:txBody>
        </p:sp>
        <p:sp>
          <p:nvSpPr>
            <p:cNvPr id="329751" name="Rectangle 23"/>
            <p:cNvSpPr>
              <a:spLocks noChangeArrowheads="1"/>
            </p:cNvSpPr>
            <p:nvPr/>
          </p:nvSpPr>
          <p:spPr bwMode="auto">
            <a:xfrm>
              <a:off x="1912" y="1988"/>
              <a:ext cx="1040" cy="438"/>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Dense Linear Algebra</a:t>
              </a:r>
            </a:p>
            <a:p>
              <a:pPr>
                <a:spcBef>
                  <a:spcPct val="10000"/>
                </a:spcBef>
                <a:spcAft>
                  <a:spcPct val="10000"/>
                </a:spcAft>
                <a:buClr>
                  <a:schemeClr val="tx2"/>
                </a:buClr>
                <a:buFont typeface="Times" pitchFamily="-65" charset="0"/>
                <a:buNone/>
              </a:pPr>
              <a:r>
                <a:rPr lang="en-US" sz="1200" b="1"/>
                <a:t>2, 3, 5</a:t>
              </a:r>
            </a:p>
          </p:txBody>
        </p:sp>
        <p:sp>
          <p:nvSpPr>
            <p:cNvPr id="329752" name="Rectangle 24"/>
            <p:cNvSpPr>
              <a:spLocks noChangeArrowheads="1"/>
            </p:cNvSpPr>
            <p:nvPr/>
          </p:nvSpPr>
          <p:spPr bwMode="auto">
            <a:xfrm>
              <a:off x="4512" y="1665"/>
              <a:ext cx="72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p>
          </p:txBody>
        </p:sp>
        <p:sp>
          <p:nvSpPr>
            <p:cNvPr id="329753" name="Rectangle 25"/>
            <p:cNvSpPr>
              <a:spLocks noChangeArrowheads="1"/>
            </p:cNvSpPr>
            <p:nvPr/>
          </p:nvSpPr>
          <p:spPr bwMode="auto">
            <a:xfrm>
              <a:off x="3773" y="1665"/>
              <a:ext cx="739"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endParaRPr lang="en-US" sz="1200" b="1"/>
            </a:p>
          </p:txBody>
        </p:sp>
        <p:sp>
          <p:nvSpPr>
            <p:cNvPr id="329754" name="Rectangle 26"/>
            <p:cNvSpPr>
              <a:spLocks noChangeArrowheads="1"/>
            </p:cNvSpPr>
            <p:nvPr/>
          </p:nvSpPr>
          <p:spPr bwMode="auto">
            <a:xfrm>
              <a:off x="2952" y="1665"/>
              <a:ext cx="821"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Optional</a:t>
              </a:r>
            </a:p>
          </p:txBody>
        </p:sp>
        <p:sp>
          <p:nvSpPr>
            <p:cNvPr id="329755" name="Rectangle 27"/>
            <p:cNvSpPr>
              <a:spLocks noChangeArrowheads="1"/>
            </p:cNvSpPr>
            <p:nvPr/>
          </p:nvSpPr>
          <p:spPr bwMode="auto">
            <a:xfrm>
              <a:off x="1912" y="1665"/>
              <a:ext cx="104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FFT</a:t>
              </a:r>
            </a:p>
            <a:p>
              <a:pPr>
                <a:spcBef>
                  <a:spcPct val="10000"/>
                </a:spcBef>
                <a:spcAft>
                  <a:spcPct val="10000"/>
                </a:spcAft>
                <a:buClr>
                  <a:schemeClr val="tx2"/>
                </a:buClr>
                <a:buFont typeface="Times" pitchFamily="-65" charset="0"/>
                <a:buNone/>
              </a:pPr>
              <a:r>
                <a:rPr lang="en-US" sz="1200" b="1"/>
                <a:t>1, 2, 3, 4, 7, 9</a:t>
              </a:r>
            </a:p>
          </p:txBody>
        </p:sp>
        <p:sp>
          <p:nvSpPr>
            <p:cNvPr id="329756" name="Rectangle 28"/>
            <p:cNvSpPr>
              <a:spLocks noChangeArrowheads="1"/>
            </p:cNvSpPr>
            <p:nvPr/>
          </p:nvSpPr>
          <p:spPr bwMode="auto">
            <a:xfrm>
              <a:off x="4512" y="1342"/>
              <a:ext cx="72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p>
          </p:txBody>
        </p:sp>
        <p:sp>
          <p:nvSpPr>
            <p:cNvPr id="329757" name="Rectangle 29"/>
            <p:cNvSpPr>
              <a:spLocks noChangeArrowheads="1"/>
            </p:cNvSpPr>
            <p:nvPr/>
          </p:nvSpPr>
          <p:spPr bwMode="auto">
            <a:xfrm>
              <a:off x="3773" y="1342"/>
              <a:ext cx="739"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r>
                <a:rPr lang="en-US" sz="1200" b="1" baseline="-25000"/>
                <a:t>LB</a:t>
              </a:r>
              <a:endParaRPr lang="en-US" sz="1200" b="1"/>
            </a:p>
          </p:txBody>
        </p:sp>
        <p:sp>
          <p:nvSpPr>
            <p:cNvPr id="329758" name="Rectangle 30"/>
            <p:cNvSpPr>
              <a:spLocks noChangeArrowheads="1"/>
            </p:cNvSpPr>
            <p:nvPr/>
          </p:nvSpPr>
          <p:spPr bwMode="auto">
            <a:xfrm>
              <a:off x="2952" y="1342"/>
              <a:ext cx="821"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endParaRPr lang="en-US" sz="1200" b="1"/>
            </a:p>
          </p:txBody>
        </p:sp>
        <p:sp>
          <p:nvSpPr>
            <p:cNvPr id="329759" name="Rectangle 31"/>
            <p:cNvSpPr>
              <a:spLocks noChangeArrowheads="1"/>
            </p:cNvSpPr>
            <p:nvPr/>
          </p:nvSpPr>
          <p:spPr bwMode="auto">
            <a:xfrm>
              <a:off x="1912" y="1342"/>
              <a:ext cx="104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Unstructured Grids</a:t>
              </a:r>
            </a:p>
            <a:p>
              <a:pPr>
                <a:spcBef>
                  <a:spcPct val="10000"/>
                </a:spcBef>
                <a:spcAft>
                  <a:spcPct val="10000"/>
                </a:spcAft>
                <a:buClr>
                  <a:schemeClr val="tx2"/>
                </a:buClr>
                <a:buFont typeface="Times" pitchFamily="-65" charset="0"/>
                <a:buNone/>
              </a:pPr>
              <a:r>
                <a:rPr lang="en-US" sz="1200" b="1"/>
                <a:t>3, 4, 5, 6, 11 </a:t>
              </a:r>
            </a:p>
          </p:txBody>
        </p:sp>
        <p:sp>
          <p:nvSpPr>
            <p:cNvPr id="329760" name="Rectangle 32"/>
            <p:cNvSpPr>
              <a:spLocks noChangeArrowheads="1"/>
            </p:cNvSpPr>
            <p:nvPr/>
          </p:nvSpPr>
          <p:spPr bwMode="auto">
            <a:xfrm>
              <a:off x="4512" y="1019"/>
              <a:ext cx="72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p>
          </p:txBody>
        </p:sp>
        <p:sp>
          <p:nvSpPr>
            <p:cNvPr id="329761" name="Rectangle 33"/>
            <p:cNvSpPr>
              <a:spLocks noChangeArrowheads="1"/>
            </p:cNvSpPr>
            <p:nvPr/>
          </p:nvSpPr>
          <p:spPr bwMode="auto">
            <a:xfrm>
              <a:off x="3773" y="1019"/>
              <a:ext cx="739"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X</a:t>
              </a:r>
              <a:r>
                <a:rPr lang="en-US" sz="1200" b="1" baseline="-25000"/>
                <a:t>LB</a:t>
              </a:r>
              <a:endParaRPr lang="en-US" sz="1200" b="1"/>
            </a:p>
          </p:txBody>
        </p:sp>
        <p:sp>
          <p:nvSpPr>
            <p:cNvPr id="329762" name="Rectangle 34"/>
            <p:cNvSpPr>
              <a:spLocks noChangeArrowheads="1"/>
            </p:cNvSpPr>
            <p:nvPr/>
          </p:nvSpPr>
          <p:spPr bwMode="auto">
            <a:xfrm>
              <a:off x="2952" y="1019"/>
              <a:ext cx="821"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Optional</a:t>
              </a:r>
            </a:p>
          </p:txBody>
        </p:sp>
        <p:sp>
          <p:nvSpPr>
            <p:cNvPr id="329763" name="Rectangle 35"/>
            <p:cNvSpPr>
              <a:spLocks noChangeArrowheads="1"/>
            </p:cNvSpPr>
            <p:nvPr/>
          </p:nvSpPr>
          <p:spPr bwMode="auto">
            <a:xfrm>
              <a:off x="1912" y="1019"/>
              <a:ext cx="1040" cy="323"/>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Structured Grids</a:t>
              </a:r>
            </a:p>
            <a:p>
              <a:pPr>
                <a:spcBef>
                  <a:spcPct val="10000"/>
                </a:spcBef>
                <a:spcAft>
                  <a:spcPct val="10000"/>
                </a:spcAft>
                <a:buClr>
                  <a:schemeClr val="tx2"/>
                </a:buClr>
                <a:buFont typeface="Times" pitchFamily="-65" charset="0"/>
                <a:buNone/>
              </a:pPr>
              <a:r>
                <a:rPr lang="en-US" sz="1200" b="1"/>
                <a:t>3, 5, 6, 11</a:t>
              </a:r>
            </a:p>
          </p:txBody>
        </p:sp>
        <p:sp>
          <p:nvSpPr>
            <p:cNvPr id="329764" name="Rectangle 36"/>
            <p:cNvSpPr>
              <a:spLocks noChangeArrowheads="1"/>
            </p:cNvSpPr>
            <p:nvPr/>
          </p:nvSpPr>
          <p:spPr bwMode="auto">
            <a:xfrm>
              <a:off x="4512" y="752"/>
              <a:ext cx="720" cy="267"/>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Send/Recv</a:t>
              </a:r>
            </a:p>
          </p:txBody>
        </p:sp>
        <p:sp>
          <p:nvSpPr>
            <p:cNvPr id="329765" name="Rectangle 37"/>
            <p:cNvSpPr>
              <a:spLocks noChangeArrowheads="1"/>
            </p:cNvSpPr>
            <p:nvPr/>
          </p:nvSpPr>
          <p:spPr bwMode="auto">
            <a:xfrm>
              <a:off x="3773" y="752"/>
              <a:ext cx="739" cy="267"/>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Reduce/Scan</a:t>
              </a:r>
            </a:p>
          </p:txBody>
        </p:sp>
        <p:sp>
          <p:nvSpPr>
            <p:cNvPr id="329766" name="Rectangle 38"/>
            <p:cNvSpPr>
              <a:spLocks noChangeArrowheads="1"/>
            </p:cNvSpPr>
            <p:nvPr/>
          </p:nvSpPr>
          <p:spPr bwMode="auto">
            <a:xfrm>
              <a:off x="2952" y="752"/>
              <a:ext cx="821" cy="267"/>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Scatter/Gather</a:t>
              </a:r>
            </a:p>
          </p:txBody>
        </p:sp>
        <p:sp>
          <p:nvSpPr>
            <p:cNvPr id="329767" name="Rectangle 39"/>
            <p:cNvSpPr>
              <a:spLocks noChangeArrowheads="1"/>
            </p:cNvSpPr>
            <p:nvPr/>
          </p:nvSpPr>
          <p:spPr bwMode="auto">
            <a:xfrm>
              <a:off x="1912" y="752"/>
              <a:ext cx="1040" cy="267"/>
            </a:xfrm>
            <a:prstGeom prst="rect">
              <a:avLst/>
            </a:prstGeom>
            <a:solidFill>
              <a:srgbClr val="FFFF66"/>
            </a:solidFill>
            <a:ln w="9525">
              <a:noFill/>
              <a:miter lim="800000"/>
              <a:headEnd/>
              <a:tailEnd/>
            </a:ln>
            <a:effectLst/>
          </p:spPr>
          <p:txBody>
            <a:bodyPr>
              <a:prstTxWarp prst="textNoShape">
                <a:avLst/>
              </a:prstTxWarp>
            </a:bodyPr>
            <a:lstStyle/>
            <a:p>
              <a:pPr>
                <a:spcBef>
                  <a:spcPct val="10000"/>
                </a:spcBef>
                <a:spcAft>
                  <a:spcPct val="10000"/>
                </a:spcAft>
                <a:buClr>
                  <a:schemeClr val="tx2"/>
                </a:buClr>
                <a:buFont typeface="Times" pitchFamily="-65" charset="0"/>
                <a:buNone/>
              </a:pPr>
              <a:r>
                <a:rPr lang="en-US" sz="1200" b="1"/>
                <a:t>Algorithm</a:t>
              </a:r>
            </a:p>
          </p:txBody>
        </p:sp>
        <p:sp>
          <p:nvSpPr>
            <p:cNvPr id="329768" name="Line 40"/>
            <p:cNvSpPr>
              <a:spLocks noChangeShapeType="1"/>
            </p:cNvSpPr>
            <p:nvPr/>
          </p:nvSpPr>
          <p:spPr bwMode="auto">
            <a:xfrm>
              <a:off x="1912" y="752"/>
              <a:ext cx="3320" cy="0"/>
            </a:xfrm>
            <a:prstGeom prst="line">
              <a:avLst/>
            </a:prstGeom>
            <a:noFill/>
            <a:ln w="28575" cap="sq">
              <a:solidFill>
                <a:schemeClr val="tx1"/>
              </a:solidFill>
              <a:round/>
              <a:headEnd/>
              <a:tailEnd/>
            </a:ln>
            <a:effectLst/>
          </p:spPr>
          <p:txBody>
            <a:bodyPr>
              <a:prstTxWarp prst="textNoShape">
                <a:avLst/>
              </a:prstTxWarp>
            </a:bodyPr>
            <a:lstStyle/>
            <a:p>
              <a:endParaRPr lang="en-US"/>
            </a:p>
          </p:txBody>
        </p:sp>
        <p:sp>
          <p:nvSpPr>
            <p:cNvPr id="329769" name="Line 41"/>
            <p:cNvSpPr>
              <a:spLocks noChangeShapeType="1"/>
            </p:cNvSpPr>
            <p:nvPr/>
          </p:nvSpPr>
          <p:spPr bwMode="auto">
            <a:xfrm>
              <a:off x="1912" y="1019"/>
              <a:ext cx="3320"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70" name="Line 42"/>
            <p:cNvSpPr>
              <a:spLocks noChangeShapeType="1"/>
            </p:cNvSpPr>
            <p:nvPr/>
          </p:nvSpPr>
          <p:spPr bwMode="auto">
            <a:xfrm>
              <a:off x="1912" y="1342"/>
              <a:ext cx="3320"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71" name="Line 43"/>
            <p:cNvSpPr>
              <a:spLocks noChangeShapeType="1"/>
            </p:cNvSpPr>
            <p:nvPr/>
          </p:nvSpPr>
          <p:spPr bwMode="auto">
            <a:xfrm>
              <a:off x="1912" y="1665"/>
              <a:ext cx="3320"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72" name="Line 44"/>
            <p:cNvSpPr>
              <a:spLocks noChangeShapeType="1"/>
            </p:cNvSpPr>
            <p:nvPr/>
          </p:nvSpPr>
          <p:spPr bwMode="auto">
            <a:xfrm>
              <a:off x="1912" y="1988"/>
              <a:ext cx="3320"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73" name="Line 45"/>
            <p:cNvSpPr>
              <a:spLocks noChangeShapeType="1"/>
            </p:cNvSpPr>
            <p:nvPr/>
          </p:nvSpPr>
          <p:spPr bwMode="auto">
            <a:xfrm>
              <a:off x="1912" y="2426"/>
              <a:ext cx="3320"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74" name="Line 46"/>
            <p:cNvSpPr>
              <a:spLocks noChangeShapeType="1"/>
            </p:cNvSpPr>
            <p:nvPr/>
          </p:nvSpPr>
          <p:spPr bwMode="auto">
            <a:xfrm>
              <a:off x="1912" y="2864"/>
              <a:ext cx="3320"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75" name="Line 47"/>
            <p:cNvSpPr>
              <a:spLocks noChangeShapeType="1"/>
            </p:cNvSpPr>
            <p:nvPr/>
          </p:nvSpPr>
          <p:spPr bwMode="auto">
            <a:xfrm>
              <a:off x="1912" y="3187"/>
              <a:ext cx="3320"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76" name="Line 48"/>
            <p:cNvSpPr>
              <a:spLocks noChangeShapeType="1"/>
            </p:cNvSpPr>
            <p:nvPr/>
          </p:nvSpPr>
          <p:spPr bwMode="auto">
            <a:xfrm>
              <a:off x="1912" y="3510"/>
              <a:ext cx="3320" cy="0"/>
            </a:xfrm>
            <a:prstGeom prst="line">
              <a:avLst/>
            </a:prstGeom>
            <a:noFill/>
            <a:ln w="28575" cap="sq">
              <a:solidFill>
                <a:schemeClr val="tx1"/>
              </a:solidFill>
              <a:round/>
              <a:headEnd/>
              <a:tailEnd/>
            </a:ln>
            <a:effectLst/>
          </p:spPr>
          <p:txBody>
            <a:bodyPr>
              <a:prstTxWarp prst="textNoShape">
                <a:avLst/>
              </a:prstTxWarp>
            </a:bodyPr>
            <a:lstStyle/>
            <a:p>
              <a:endParaRPr lang="en-US"/>
            </a:p>
          </p:txBody>
        </p:sp>
        <p:sp>
          <p:nvSpPr>
            <p:cNvPr id="329777" name="Line 49"/>
            <p:cNvSpPr>
              <a:spLocks noChangeShapeType="1"/>
            </p:cNvSpPr>
            <p:nvPr/>
          </p:nvSpPr>
          <p:spPr bwMode="auto">
            <a:xfrm>
              <a:off x="1912" y="752"/>
              <a:ext cx="0" cy="2758"/>
            </a:xfrm>
            <a:prstGeom prst="line">
              <a:avLst/>
            </a:prstGeom>
            <a:noFill/>
            <a:ln w="28575" cap="sq">
              <a:solidFill>
                <a:schemeClr val="tx1"/>
              </a:solidFill>
              <a:round/>
              <a:headEnd/>
              <a:tailEnd/>
            </a:ln>
            <a:effectLst/>
          </p:spPr>
          <p:txBody>
            <a:bodyPr>
              <a:prstTxWarp prst="textNoShape">
                <a:avLst/>
              </a:prstTxWarp>
            </a:bodyPr>
            <a:lstStyle/>
            <a:p>
              <a:endParaRPr lang="en-US"/>
            </a:p>
          </p:txBody>
        </p:sp>
        <p:sp>
          <p:nvSpPr>
            <p:cNvPr id="329778" name="Line 50"/>
            <p:cNvSpPr>
              <a:spLocks noChangeShapeType="1"/>
            </p:cNvSpPr>
            <p:nvPr/>
          </p:nvSpPr>
          <p:spPr bwMode="auto">
            <a:xfrm>
              <a:off x="2952" y="752"/>
              <a:ext cx="0" cy="2758"/>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79" name="Line 51"/>
            <p:cNvSpPr>
              <a:spLocks noChangeShapeType="1"/>
            </p:cNvSpPr>
            <p:nvPr/>
          </p:nvSpPr>
          <p:spPr bwMode="auto">
            <a:xfrm>
              <a:off x="3773" y="752"/>
              <a:ext cx="0" cy="2758"/>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80" name="Line 52"/>
            <p:cNvSpPr>
              <a:spLocks noChangeShapeType="1"/>
            </p:cNvSpPr>
            <p:nvPr/>
          </p:nvSpPr>
          <p:spPr bwMode="auto">
            <a:xfrm>
              <a:off x="4512" y="752"/>
              <a:ext cx="0" cy="2758"/>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329781" name="Line 53"/>
            <p:cNvSpPr>
              <a:spLocks noChangeShapeType="1"/>
            </p:cNvSpPr>
            <p:nvPr/>
          </p:nvSpPr>
          <p:spPr bwMode="auto">
            <a:xfrm>
              <a:off x="5232" y="752"/>
              <a:ext cx="0" cy="2758"/>
            </a:xfrm>
            <a:prstGeom prst="line">
              <a:avLst/>
            </a:prstGeom>
            <a:noFill/>
            <a:ln w="28575" cap="sq">
              <a:solidFill>
                <a:schemeClr val="tx1"/>
              </a:solidFill>
              <a:round/>
              <a:headEnd/>
              <a:tailEnd/>
            </a:ln>
            <a:effectLst/>
          </p:spPr>
          <p:txBody>
            <a:bodyPr>
              <a:prstTxWarp prst="textNoShape">
                <a:avLst/>
              </a:prstTxWarp>
            </a:bodyPr>
            <a:lstStyle/>
            <a:p>
              <a:endParaRPr lang="en-US"/>
            </a:p>
          </p:txBody>
        </p:sp>
        <p:sp>
          <p:nvSpPr>
            <p:cNvPr id="329782" name="Rectangle 54"/>
            <p:cNvSpPr>
              <a:spLocks noChangeArrowheads="1"/>
            </p:cNvSpPr>
            <p:nvPr/>
          </p:nvSpPr>
          <p:spPr bwMode="auto">
            <a:xfrm>
              <a:off x="2940" y="500"/>
              <a:ext cx="1560" cy="248"/>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sp>
          <p:nvSpPr>
            <p:cNvPr id="329783" name="Text Box 55"/>
            <p:cNvSpPr txBox="1">
              <a:spLocks noChangeArrowheads="1"/>
            </p:cNvSpPr>
            <p:nvPr/>
          </p:nvSpPr>
          <p:spPr bwMode="auto">
            <a:xfrm>
              <a:off x="3222" y="508"/>
              <a:ext cx="1183" cy="250"/>
            </a:xfrm>
            <a:prstGeom prst="rect">
              <a:avLst/>
            </a:prstGeom>
            <a:noFill/>
            <a:ln w="9525">
              <a:noFill/>
              <a:miter lim="800000"/>
              <a:headEnd/>
              <a:tailEnd/>
            </a:ln>
          </p:spPr>
          <p:txBody>
            <a:bodyPr wrap="none">
              <a:prstTxWarp prst="textNoShape">
                <a:avLst/>
              </a:prstTxWarp>
              <a:spAutoFit/>
            </a:bodyPr>
            <a:lstStyle/>
            <a:p>
              <a:r>
                <a:rPr lang="en-US" sz="2000" b="1"/>
                <a:t>Tree/Combine</a:t>
              </a:r>
              <a:endParaRPr lang="en-US"/>
            </a:p>
          </p:txBody>
        </p:sp>
        <p:sp>
          <p:nvSpPr>
            <p:cNvPr id="329784" name="Rectangle 56"/>
            <p:cNvSpPr>
              <a:spLocks noChangeArrowheads="1"/>
            </p:cNvSpPr>
            <p:nvPr/>
          </p:nvSpPr>
          <p:spPr bwMode="auto">
            <a:xfrm>
              <a:off x="4500" y="500"/>
              <a:ext cx="728" cy="248"/>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sp>
          <p:nvSpPr>
            <p:cNvPr id="329785" name="Text Box 57"/>
            <p:cNvSpPr txBox="1">
              <a:spLocks noChangeArrowheads="1"/>
            </p:cNvSpPr>
            <p:nvPr/>
          </p:nvSpPr>
          <p:spPr bwMode="auto">
            <a:xfrm>
              <a:off x="4550" y="486"/>
              <a:ext cx="599" cy="250"/>
            </a:xfrm>
            <a:prstGeom prst="rect">
              <a:avLst/>
            </a:prstGeom>
            <a:noFill/>
            <a:ln w="9525">
              <a:noFill/>
              <a:miter lim="800000"/>
              <a:headEnd/>
              <a:tailEnd/>
            </a:ln>
          </p:spPr>
          <p:txBody>
            <a:bodyPr>
              <a:prstTxWarp prst="textNoShape">
                <a:avLst/>
              </a:prstTxWarp>
              <a:spAutoFit/>
            </a:bodyPr>
            <a:lstStyle/>
            <a:p>
              <a:r>
                <a:rPr lang="en-US" sz="2000" b="1"/>
                <a:t>Torus</a:t>
              </a:r>
              <a:endParaRPr lang="en-US"/>
            </a:p>
          </p:txBody>
        </p:sp>
      </p:grpSp>
      <p:sp>
        <p:nvSpPr>
          <p:cNvPr id="329786" name="AutoShape 58"/>
          <p:cNvSpPr>
            <a:spLocks noChangeArrowheads="1"/>
          </p:cNvSpPr>
          <p:nvPr/>
        </p:nvSpPr>
        <p:spPr bwMode="auto">
          <a:xfrm>
            <a:off x="3124200" y="3810000"/>
            <a:ext cx="5410200" cy="1219200"/>
          </a:xfrm>
          <a:prstGeom prst="roundRect">
            <a:avLst>
              <a:gd name="adj" fmla="val 16667"/>
            </a:avLst>
          </a:prstGeom>
          <a:noFill/>
          <a:ln w="38100">
            <a:solidFill>
              <a:srgbClr val="FF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329787" name="AutoShape 59"/>
          <p:cNvSpPr>
            <a:spLocks noChangeArrowheads="1"/>
          </p:cNvSpPr>
          <p:nvPr/>
        </p:nvSpPr>
        <p:spPr bwMode="auto">
          <a:xfrm>
            <a:off x="3136900" y="1562100"/>
            <a:ext cx="5372100" cy="1104900"/>
          </a:xfrm>
          <a:prstGeom prst="roundRect">
            <a:avLst>
              <a:gd name="adj" fmla="val 16667"/>
            </a:avLst>
          </a:prstGeom>
          <a:noFill/>
          <a:ln w="38100">
            <a:solidFill>
              <a:srgbClr val="FF00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329788" name="Text Box 60"/>
          <p:cNvSpPr txBox="1">
            <a:spLocks noChangeArrowheads="1"/>
          </p:cNvSpPr>
          <p:nvPr/>
        </p:nvSpPr>
        <p:spPr bwMode="auto">
          <a:xfrm>
            <a:off x="517525" y="4391025"/>
            <a:ext cx="1795934" cy="954107"/>
          </a:xfrm>
          <a:prstGeom prst="rect">
            <a:avLst/>
          </a:prstGeom>
          <a:noFill/>
          <a:ln w="9525">
            <a:noFill/>
            <a:miter lim="800000"/>
            <a:headEnd/>
            <a:tailEnd/>
          </a:ln>
        </p:spPr>
        <p:txBody>
          <a:bodyPr wrap="none">
            <a:prstTxWarp prst="textNoShape">
              <a:avLst/>
            </a:prstTxWarp>
            <a:spAutoFit/>
          </a:bodyPr>
          <a:lstStyle/>
          <a:p>
            <a:r>
              <a:rPr lang="en-US" sz="2800" dirty="0">
                <a:solidFill>
                  <a:srgbClr val="FF0000"/>
                </a:solidFill>
                <a:latin typeface="Cambria"/>
                <a:cs typeface="Cambria"/>
              </a:rPr>
              <a:t>Blue Gene</a:t>
            </a:r>
          </a:p>
          <a:p>
            <a:r>
              <a:rPr lang="en-US" sz="2800" dirty="0">
                <a:solidFill>
                  <a:srgbClr val="FF0000"/>
                </a:solidFill>
                <a:latin typeface="Cambria"/>
                <a:cs typeface="Cambria"/>
              </a:rPr>
              <a:t>Advantage </a:t>
            </a:r>
          </a:p>
          <a:p>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342900" y="69057"/>
            <a:ext cx="8229600" cy="411162"/>
          </a:xfrm>
        </p:spPr>
        <p:txBody>
          <a:bodyPr>
            <a:normAutofit fontScale="90000"/>
          </a:bodyPr>
          <a:lstStyle/>
          <a:p>
            <a:r>
              <a:rPr lang="en-US" dirty="0">
                <a:latin typeface="Cambria"/>
                <a:cs typeface="Cambria"/>
              </a:rPr>
              <a:t>Colliding Black Holes</a:t>
            </a:r>
          </a:p>
        </p:txBody>
      </p:sp>
      <p:pic>
        <p:nvPicPr>
          <p:cNvPr id="109571" name="Picture 3"/>
          <p:cNvPicPr>
            <a:picLocks noChangeAspect="1" noChangeArrowheads="1"/>
          </p:cNvPicPr>
          <p:nvPr/>
        </p:nvPicPr>
        <p:blipFill>
          <a:blip r:embed="rId3"/>
          <a:srcRect/>
          <a:stretch>
            <a:fillRect/>
          </a:stretch>
        </p:blipFill>
        <p:spPr bwMode="auto">
          <a:xfrm>
            <a:off x="381000" y="914400"/>
            <a:ext cx="3771900" cy="2465388"/>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09572" name="Picture 4"/>
          <p:cNvPicPr>
            <a:picLocks noChangeAspect="1" noChangeArrowheads="1"/>
          </p:cNvPicPr>
          <p:nvPr/>
        </p:nvPicPr>
        <p:blipFill>
          <a:blip r:embed="rId4"/>
          <a:srcRect/>
          <a:stretch>
            <a:fillRect/>
          </a:stretch>
        </p:blipFill>
        <p:spPr bwMode="auto">
          <a:xfrm>
            <a:off x="342900" y="3657600"/>
            <a:ext cx="3810000" cy="2801938"/>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
        <p:nvSpPr>
          <p:cNvPr id="109573" name="Rectangle 5"/>
          <p:cNvSpPr>
            <a:spLocks noChangeArrowheads="1"/>
          </p:cNvSpPr>
          <p:nvPr/>
        </p:nvSpPr>
        <p:spPr bwMode="auto">
          <a:xfrm>
            <a:off x="8461375" y="5745163"/>
            <a:ext cx="184150" cy="396875"/>
          </a:xfrm>
          <a:prstGeom prst="rect">
            <a:avLst/>
          </a:prstGeom>
          <a:noFill/>
          <a:ln w="9525">
            <a:noFill/>
            <a:miter lim="800000"/>
            <a:headEnd/>
            <a:tailEnd/>
          </a:ln>
          <a:effectLst/>
        </p:spPr>
        <p:txBody>
          <a:bodyPr wrap="none" anchor="ctr">
            <a:prstTxWarp prst="textNoShape">
              <a:avLst/>
            </a:prstTxWarp>
            <a:spAutoFit/>
          </a:bodyPr>
          <a:lstStyle/>
          <a:p>
            <a:pPr algn="ctr">
              <a:spcBef>
                <a:spcPct val="50000"/>
              </a:spcBef>
            </a:pPr>
            <a:endParaRPr kumimoji="1" lang="en-US" sz="2000"/>
          </a:p>
        </p:txBody>
      </p:sp>
      <p:pic>
        <p:nvPicPr>
          <p:cNvPr id="109574" name="Picture 6"/>
          <p:cNvPicPr>
            <a:picLocks noChangeAspect="1" noChangeArrowheads="1"/>
          </p:cNvPicPr>
          <p:nvPr/>
        </p:nvPicPr>
        <p:blipFill>
          <a:blip r:embed="rId5"/>
          <a:srcRect/>
          <a:stretch>
            <a:fillRect/>
          </a:stretch>
        </p:blipFill>
        <p:spPr bwMode="auto">
          <a:xfrm>
            <a:off x="4495800" y="3657600"/>
            <a:ext cx="3657600" cy="2525713"/>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09575" name="Picture 7"/>
          <p:cNvPicPr>
            <a:picLocks noChangeAspect="1" noChangeArrowheads="1"/>
          </p:cNvPicPr>
          <p:nvPr/>
        </p:nvPicPr>
        <p:blipFill>
          <a:blip r:embed="rId6"/>
          <a:srcRect/>
          <a:stretch>
            <a:fillRect/>
          </a:stretch>
        </p:blipFill>
        <p:spPr bwMode="auto">
          <a:xfrm>
            <a:off x="4572000" y="685800"/>
            <a:ext cx="3581400" cy="2695575"/>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1963" y="296863"/>
            <a:ext cx="3881437" cy="976312"/>
          </a:xfrm>
        </p:spPr>
        <p:txBody>
          <a:bodyPr>
            <a:normAutofit fontScale="90000"/>
          </a:bodyPr>
          <a:lstStyle/>
          <a:p>
            <a:r>
              <a:rPr lang="en-US" dirty="0"/>
              <a:t>Quantum </a:t>
            </a:r>
            <a:br>
              <a:rPr lang="en-US" dirty="0"/>
            </a:br>
            <a:r>
              <a:rPr lang="en-US" dirty="0" err="1"/>
              <a:t>Chromodynamics</a:t>
            </a:r>
            <a:endParaRPr lang="en-US" dirty="0"/>
          </a:p>
        </p:txBody>
      </p:sp>
      <p:sp>
        <p:nvSpPr>
          <p:cNvPr id="111619" name="Rectangle 3"/>
          <p:cNvSpPr>
            <a:spLocks noGrp="1" noChangeArrowheads="1"/>
          </p:cNvSpPr>
          <p:nvPr>
            <p:ph type="body" sz="half" idx="1"/>
          </p:nvPr>
        </p:nvSpPr>
        <p:spPr>
          <a:xfrm>
            <a:off x="457200" y="1447800"/>
            <a:ext cx="4035425" cy="4675188"/>
          </a:xfrm>
        </p:spPr>
        <p:txBody>
          <a:bodyPr/>
          <a:lstStyle/>
          <a:p>
            <a:r>
              <a:rPr lang="en-US" sz="1800"/>
              <a:t>Calculate weak interaction matrix elements of strongly interacting particles to the accuracy needed to make precise test of the standard model</a:t>
            </a:r>
          </a:p>
          <a:p>
            <a:r>
              <a:rPr lang="en-US" sz="1800"/>
              <a:t>Determine the properties of strongly interacting matter at high temperatures and densities, such as those that existed immediately after the big bang</a:t>
            </a:r>
          </a:p>
          <a:p>
            <a:r>
              <a:rPr lang="en-US" sz="1800"/>
              <a:t>With BG/Q (and beyond) data is cache resident, so memory access is not a factor</a:t>
            </a:r>
          </a:p>
          <a:p>
            <a:r>
              <a:rPr lang="en-US" sz="1800"/>
              <a:t>However latency could be a big deal at exaflops, bounding scaling of present approaches [IBM Study]</a:t>
            </a:r>
          </a:p>
        </p:txBody>
      </p:sp>
      <p:pic>
        <p:nvPicPr>
          <p:cNvPr id="111620" name="Picture 4"/>
          <p:cNvPicPr>
            <a:picLocks noChangeAspect="1" noChangeArrowheads="1"/>
          </p:cNvPicPr>
          <p:nvPr/>
        </p:nvPicPr>
        <p:blipFill>
          <a:blip r:embed="rId3"/>
          <a:srcRect/>
          <a:stretch>
            <a:fillRect/>
          </a:stretch>
        </p:blipFill>
        <p:spPr bwMode="auto">
          <a:xfrm>
            <a:off x="4343400" y="381000"/>
            <a:ext cx="4460875" cy="3440113"/>
          </a:xfrm>
          <a:prstGeom prst="rect">
            <a:avLst/>
          </a:prstGeom>
          <a:noFill/>
          <a:ln w="9525">
            <a:noFill/>
            <a:miter lim="800000"/>
            <a:headEnd/>
            <a:tailEnd/>
          </a:ln>
          <a:effectLst>
            <a:outerShdw blurRad="63500" dist="35921" dir="2700000" algn="ctr" rotWithShape="0">
              <a:schemeClr val="bg2"/>
            </a:outerShdw>
          </a:effectLst>
        </p:spPr>
      </p:pic>
      <p:sp>
        <p:nvSpPr>
          <p:cNvPr id="111621" name="Rectangle 5"/>
          <p:cNvSpPr>
            <a:spLocks noGrp="1" noChangeArrowheads="1"/>
          </p:cNvSpPr>
          <p:nvPr>
            <p:ph type="body" sz="half" idx="2"/>
          </p:nvPr>
        </p:nvSpPr>
        <p:spPr>
          <a:xfrm>
            <a:off x="4648200" y="3976688"/>
            <a:ext cx="4267200" cy="2149475"/>
          </a:xfrm>
        </p:spPr>
        <p:txBody>
          <a:bodyPr/>
          <a:lstStyle/>
          <a:p>
            <a:pPr marL="342900" indent="-342900">
              <a:buFont typeface="Wingdings" pitchFamily="-65" charset="2"/>
              <a:buNone/>
            </a:pPr>
            <a:r>
              <a:rPr lang="en-US" sz="1800">
                <a:solidFill>
                  <a:schemeClr val="accent2"/>
                </a:solidFill>
              </a:rPr>
              <a:t>Lattice QCD calculations have 2 stages</a:t>
            </a:r>
          </a:p>
          <a:p>
            <a:pPr marL="457200" lvl="1" indent="-342900">
              <a:buClr>
                <a:schemeClr val="accent2"/>
              </a:buClr>
              <a:buFont typeface="Arial" pitchFamily="-65" charset="0"/>
              <a:buAutoNum type="arabicPeriod"/>
            </a:pPr>
            <a:r>
              <a:rPr lang="en-US" sz="1800"/>
              <a:t>Monte Carlo methods generate representative configurations of the QCD ground state -- time intensive</a:t>
            </a:r>
          </a:p>
          <a:p>
            <a:pPr marL="457200" lvl="1" indent="-342900">
              <a:buClr>
                <a:schemeClr val="accent2"/>
              </a:buClr>
              <a:buFont typeface="Arial" pitchFamily="-65" charset="0"/>
              <a:buAutoNum type="arabicPeriod"/>
            </a:pPr>
            <a:r>
              <a:rPr lang="en-US" sz="1800"/>
              <a:t>Use configurations to calculate a wide variety of quantities of interest in high energy and nuclear physics.</a:t>
            </a:r>
          </a:p>
        </p:txBody>
      </p:sp>
      <p:sp>
        <p:nvSpPr>
          <p:cNvPr id="111622" name="Text Box 6"/>
          <p:cNvSpPr txBox="1">
            <a:spLocks noChangeArrowheads="1"/>
          </p:cNvSpPr>
          <p:nvPr/>
        </p:nvSpPr>
        <p:spPr bwMode="auto">
          <a:xfrm>
            <a:off x="4630738" y="457200"/>
            <a:ext cx="3983037" cy="366713"/>
          </a:xfrm>
          <a:prstGeom prst="rect">
            <a:avLst/>
          </a:prstGeom>
          <a:solidFill>
            <a:schemeClr val="bg1"/>
          </a:solidFill>
          <a:ln w="9525">
            <a:noFill/>
            <a:miter lim="800000"/>
            <a:headEnd/>
            <a:tailEnd/>
          </a:ln>
          <a:effectLst/>
        </p:spPr>
        <p:txBody>
          <a:bodyPr wrap="none" anchor="ctr">
            <a:prstTxWarp prst="textNoShape">
              <a:avLst/>
            </a:prstTxWarp>
            <a:spAutoFit/>
          </a:bodyPr>
          <a:lstStyle/>
          <a:p>
            <a:pPr algn="ctr">
              <a:spcBef>
                <a:spcPct val="50000"/>
              </a:spcBef>
            </a:pPr>
            <a:r>
              <a:rPr kumimoji="1" lang="en-US" sz="1800">
                <a:solidFill>
                  <a:schemeClr val="accent2"/>
                </a:solidFill>
              </a:rPr>
              <a:t>BG/P Configuration Generation Plans</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7140"/>
          </a:xfrm>
        </p:spPr>
        <p:txBody>
          <a:bodyPr>
            <a:noAutofit/>
          </a:bodyPr>
          <a:lstStyle/>
          <a:p>
            <a:r>
              <a:rPr lang="en-US" sz="2700" dirty="0" smtClean="0">
                <a:latin typeface="Cambria"/>
                <a:cs typeface="Cambria"/>
              </a:rPr>
              <a:t>Integrating Leadership Computing Into the International  Research Infrastructure</a:t>
            </a:r>
            <a:endParaRPr lang="en-US" sz="2700" dirty="0">
              <a:latin typeface="Cambria"/>
              <a:cs typeface="Cambria"/>
            </a:endParaRPr>
          </a:p>
        </p:txBody>
      </p:sp>
      <p:pic>
        <p:nvPicPr>
          <p:cNvPr id="3" name="Picture 2"/>
          <p:cNvPicPr>
            <a:picLocks noChangeAspect="1"/>
          </p:cNvPicPr>
          <p:nvPr/>
        </p:nvPicPr>
        <p:blipFill>
          <a:blip r:embed="rId2"/>
          <a:stretch>
            <a:fillRect/>
          </a:stretch>
        </p:blipFill>
        <p:spPr>
          <a:xfrm>
            <a:off x="281280" y="1197826"/>
            <a:ext cx="3661414" cy="2746060"/>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4" name="Picture 3"/>
          <p:cNvPicPr>
            <a:picLocks noChangeAspect="1"/>
          </p:cNvPicPr>
          <p:nvPr/>
        </p:nvPicPr>
        <p:blipFill>
          <a:blip r:embed="rId3"/>
          <a:stretch>
            <a:fillRect/>
          </a:stretch>
        </p:blipFill>
        <p:spPr>
          <a:xfrm>
            <a:off x="281281" y="4287144"/>
            <a:ext cx="3053441" cy="2016638"/>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6" name="Picture 5" descr="cyberinfrastructurensf.gif"/>
          <p:cNvPicPr>
            <a:picLocks noChangeAspect="1"/>
          </p:cNvPicPr>
          <p:nvPr/>
        </p:nvPicPr>
        <p:blipFill>
          <a:blip r:embed="rId4"/>
          <a:stretch>
            <a:fillRect/>
          </a:stretch>
        </p:blipFill>
        <p:spPr>
          <a:xfrm>
            <a:off x="3542227" y="4287144"/>
            <a:ext cx="2576358" cy="2016638"/>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7" name="Picture 6" descr="accessgridlg.jpg"/>
          <p:cNvPicPr>
            <a:picLocks noChangeAspect="1"/>
          </p:cNvPicPr>
          <p:nvPr/>
        </p:nvPicPr>
        <p:blipFill>
          <a:blip r:embed="rId5"/>
          <a:stretch>
            <a:fillRect/>
          </a:stretch>
        </p:blipFill>
        <p:spPr>
          <a:xfrm>
            <a:off x="4059040" y="1197826"/>
            <a:ext cx="4162450" cy="2746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iter8-high.jpg"/>
          <p:cNvPicPr>
            <a:picLocks noChangeAspect="1"/>
          </p:cNvPicPr>
          <p:nvPr/>
        </p:nvPicPr>
        <p:blipFill>
          <a:blip r:embed="rId6"/>
          <a:stretch>
            <a:fillRect/>
          </a:stretch>
        </p:blipFill>
        <p:spPr>
          <a:xfrm>
            <a:off x="6345498" y="4287144"/>
            <a:ext cx="2113179" cy="2113179"/>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dirty="0">
                <a:latin typeface="Cambria"/>
                <a:cs typeface="Cambria"/>
              </a:rPr>
              <a:t>Some</a:t>
            </a:r>
            <a:r>
              <a:rPr lang="en-US" dirty="0" smtClean="0">
                <a:latin typeface="Cambria"/>
                <a:cs typeface="Cambria"/>
              </a:rPr>
              <a:t> Final </a:t>
            </a:r>
            <a:r>
              <a:rPr lang="en-US" dirty="0">
                <a:latin typeface="Cambria"/>
                <a:cs typeface="Cambria"/>
              </a:rPr>
              <a:t>W</a:t>
            </a:r>
            <a:r>
              <a:rPr lang="en-US" dirty="0" smtClean="0">
                <a:latin typeface="Cambria"/>
                <a:cs typeface="Cambria"/>
              </a:rPr>
              <a:t>ords</a:t>
            </a:r>
            <a:endParaRPr lang="en-US" dirty="0">
              <a:latin typeface="Cambria"/>
              <a:cs typeface="Cambria"/>
            </a:endParaRPr>
          </a:p>
        </p:txBody>
      </p:sp>
      <p:sp>
        <p:nvSpPr>
          <p:cNvPr id="247811" name="Rectangle 3"/>
          <p:cNvSpPr>
            <a:spLocks noGrp="1" noChangeArrowheads="1"/>
          </p:cNvSpPr>
          <p:nvPr>
            <p:ph type="body" idx="1"/>
          </p:nvPr>
        </p:nvSpPr>
        <p:spPr>
          <a:xfrm>
            <a:off x="304800" y="1295400"/>
            <a:ext cx="8534400" cy="5105400"/>
          </a:xfrm>
        </p:spPr>
        <p:txBody>
          <a:bodyPr/>
          <a:lstStyle/>
          <a:p>
            <a:r>
              <a:rPr lang="en-US" sz="2400">
                <a:latin typeface="Cambria"/>
                <a:cs typeface="Cambria"/>
              </a:rPr>
              <a:t>Scientific breakthroughs require flexibility and abundance of computing resources for serendipity and insight to work.</a:t>
            </a:r>
          </a:p>
          <a:p>
            <a:pPr lvl="1"/>
            <a:r>
              <a:rPr lang="en-US" sz="2000">
                <a:latin typeface="Cambria"/>
                <a:cs typeface="Cambria"/>
              </a:rPr>
              <a:t>One must be able to make lots of mistakes.. therefore cost matters to make mistakes affordable</a:t>
            </a:r>
          </a:p>
          <a:p>
            <a:r>
              <a:rPr lang="en-US" sz="2400">
                <a:latin typeface="Cambria"/>
                <a:cs typeface="Cambria"/>
              </a:rPr>
              <a:t>High-capability platforms require considerable quantities of capacity platforms to make the capability effective. </a:t>
            </a:r>
          </a:p>
          <a:p>
            <a:pPr lvl="1"/>
            <a:r>
              <a:rPr lang="en-US" sz="2000">
                <a:latin typeface="Cambria"/>
                <a:cs typeface="Cambria"/>
              </a:rPr>
              <a:t>We learn this from the distribution of computing allocations at major centers.. most scientific computing is warm-up exercises..</a:t>
            </a:r>
          </a:p>
          <a:p>
            <a:r>
              <a:rPr lang="en-US" sz="2400">
                <a:latin typeface="Cambria"/>
                <a:cs typeface="Cambria"/>
              </a:rPr>
              <a:t>The country needs a long term commitment not just to developing new high-end architectures, but also to deploying them as well supported infrastructure.</a:t>
            </a:r>
          </a:p>
          <a:p>
            <a:pPr lvl="1"/>
            <a:r>
              <a:rPr lang="en-US" sz="2000">
                <a:latin typeface="Cambria"/>
                <a:cs typeface="Cambria"/>
              </a:rPr>
              <a:t>Scientists are very good at optimizing their time and generally will not respond to speculative availability of resources..</a:t>
            </a:r>
          </a:p>
        </p:txBody>
      </p:sp>
    </p:spTree>
  </p:cSld>
  <p:clrMapOvr>
    <a:masterClrMapping/>
  </p:clrMapOvr>
  <p:transition advClick="0"/>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9250" name="Picture 2"/>
          <p:cNvPicPr>
            <a:picLocks noChangeAspect="1" noChangeArrowheads="1"/>
          </p:cNvPicPr>
          <p:nvPr/>
        </p:nvPicPr>
        <p:blipFill>
          <a:blip r:embed="rId3"/>
          <a:srcRect/>
          <a:stretch>
            <a:fillRect/>
          </a:stretch>
        </p:blipFill>
        <p:spPr bwMode="auto">
          <a:xfrm>
            <a:off x="457200" y="717550"/>
            <a:ext cx="3830638" cy="5422900"/>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309251" name="Picture 3"/>
          <p:cNvPicPr>
            <a:picLocks noChangeAspect="1" noChangeArrowheads="1"/>
          </p:cNvPicPr>
          <p:nvPr/>
        </p:nvPicPr>
        <p:blipFill>
          <a:blip r:embed="rId4"/>
          <a:srcRect/>
          <a:stretch>
            <a:fillRect/>
          </a:stretch>
        </p:blipFill>
        <p:spPr bwMode="auto">
          <a:xfrm>
            <a:off x="4724400" y="838200"/>
            <a:ext cx="3994150" cy="5181600"/>
          </a:xfrm>
          <a:prstGeom prst="rect">
            <a:avLst/>
          </a:prstGeom>
          <a:noFill/>
          <a:ln w="9525">
            <a:noFill/>
            <a:miter lim="800000"/>
            <a:headEnd/>
            <a:tailEnd/>
          </a:ln>
          <a:effectLst>
            <a:outerShdw blurRad="63500" dist="38099" dir="2700000" algn="ctr" rotWithShape="0">
              <a:srgbClr val="000000">
                <a:alpha val="74998"/>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65511"/>
          </a:xfrm>
        </p:spPr>
        <p:txBody>
          <a:bodyPr>
            <a:noAutofit/>
          </a:bodyPr>
          <a:lstStyle/>
          <a:p>
            <a:r>
              <a:rPr lang="en-US" sz="3300" dirty="0" smtClean="0">
                <a:latin typeface="Cambria"/>
                <a:cs typeface="Cambria"/>
              </a:rPr>
              <a:t>Some Conclusions</a:t>
            </a:r>
            <a:endParaRPr lang="en-US" sz="3300" dirty="0">
              <a:latin typeface="Cambria"/>
              <a:cs typeface="Cambria"/>
            </a:endParaRPr>
          </a:p>
        </p:txBody>
      </p:sp>
      <p:sp>
        <p:nvSpPr>
          <p:cNvPr id="3" name="TextBox 2"/>
          <p:cNvSpPr txBox="1"/>
          <p:nvPr/>
        </p:nvSpPr>
        <p:spPr>
          <a:xfrm>
            <a:off x="457201" y="911777"/>
            <a:ext cx="6746441" cy="4993739"/>
          </a:xfrm>
          <a:prstGeom prst="rect">
            <a:avLst/>
          </a:prstGeom>
          <a:noFill/>
        </p:spPr>
        <p:txBody>
          <a:bodyPr wrap="square" lIns="68644" tIns="34322" rIns="68644" bIns="34322" rtlCol="0">
            <a:spAutoFit/>
          </a:bodyPr>
          <a:lstStyle/>
          <a:p>
            <a:pPr>
              <a:buFont typeface="Arial"/>
              <a:buChar char="•"/>
            </a:pPr>
            <a:r>
              <a:rPr lang="en-US" sz="1500" dirty="0" smtClean="0">
                <a:latin typeface="Cambria"/>
                <a:cs typeface="Cambria"/>
              </a:rPr>
              <a:t>  </a:t>
            </a:r>
            <a:r>
              <a:rPr lang="en-US" sz="1700" dirty="0" smtClean="0">
                <a:latin typeface="Cambria"/>
                <a:cs typeface="Cambria"/>
              </a:rPr>
              <a:t>We understand the role of leadership class computing in science</a:t>
            </a:r>
          </a:p>
          <a:p>
            <a:pPr>
              <a:buFont typeface="Arial"/>
              <a:buChar char="•"/>
            </a:pPr>
            <a:r>
              <a:rPr lang="en-US" sz="1700" dirty="0" smtClean="0">
                <a:latin typeface="Cambria"/>
                <a:cs typeface="Cambria"/>
              </a:rPr>
              <a:t>  Building a long-term engagement with the best basic science communities is critical to enable LCC to have maximum scientific impact.</a:t>
            </a:r>
          </a:p>
          <a:p>
            <a:pPr>
              <a:buFont typeface="Arial"/>
              <a:buChar char="•"/>
            </a:pPr>
            <a:r>
              <a:rPr lang="en-US" sz="1700" dirty="0" smtClean="0">
                <a:latin typeface="Cambria"/>
                <a:cs typeface="Cambria"/>
              </a:rPr>
              <a:t>  Each lab can effectively do this for a relatively small set of areas Argonne’s focus: Fundamental Physics, Biology, Multi-Physics CFD, Large-Scale Optimization</a:t>
            </a:r>
          </a:p>
          <a:p>
            <a:pPr>
              <a:buFont typeface="Arial"/>
              <a:buChar char="•"/>
            </a:pPr>
            <a:r>
              <a:rPr lang="en-US" sz="1700" dirty="0" smtClean="0">
                <a:latin typeface="Cambria"/>
                <a:cs typeface="Cambria"/>
              </a:rPr>
              <a:t>  It critical for the community to have multiple computing platforms to enable the most cost effective science and to mitigate risk </a:t>
            </a:r>
          </a:p>
          <a:p>
            <a:pPr>
              <a:buFont typeface="Arial"/>
              <a:buChar char="•"/>
            </a:pPr>
            <a:r>
              <a:rPr lang="en-US" sz="1700" dirty="0" smtClean="0">
                <a:latin typeface="Cambria"/>
                <a:cs typeface="Cambria"/>
              </a:rPr>
              <a:t>  Understanding the arch-app coupling is critical for effective decision making</a:t>
            </a:r>
          </a:p>
          <a:p>
            <a:pPr>
              <a:buFont typeface="Arial"/>
              <a:buChar char="•"/>
            </a:pPr>
            <a:r>
              <a:rPr lang="en-US" sz="1700" dirty="0" smtClean="0">
                <a:latin typeface="Cambria"/>
                <a:cs typeface="Cambria"/>
              </a:rPr>
              <a:t>  Significant effort is needed to determine the best match of algorithms to  architectures and to estimate performance of future design points</a:t>
            </a:r>
          </a:p>
          <a:p>
            <a:r>
              <a:rPr lang="en-US" sz="1700" dirty="0" smtClean="0">
                <a:latin typeface="Cambria"/>
                <a:cs typeface="Cambria"/>
              </a:rPr>
              <a:t> </a:t>
            </a:r>
          </a:p>
          <a:p>
            <a:endParaRPr lang="en-US" dirty="0" smtClean="0">
              <a:latin typeface="Cambria"/>
              <a:cs typeface="Cambria"/>
            </a:endParaRPr>
          </a:p>
          <a:p>
            <a:r>
              <a:rPr lang="en-US" dirty="0" smtClean="0">
                <a:latin typeface="Cambria"/>
                <a:cs typeface="Cambria"/>
              </a:rPr>
              <a:t> </a:t>
            </a:r>
          </a:p>
          <a:p>
            <a:endParaRPr lang="en-US" dirty="0" smtClean="0">
              <a:latin typeface="Cambria"/>
              <a:cs typeface="Cambria"/>
            </a:endParaRPr>
          </a:p>
          <a:p>
            <a:r>
              <a:rPr lang="en-US" dirty="0" smtClean="0">
                <a:latin typeface="Cambria"/>
                <a:cs typeface="Cambria"/>
              </a:rPr>
              <a:t>  </a:t>
            </a:r>
          </a:p>
          <a:p>
            <a:endParaRPr lang="en-US" dirty="0">
              <a:latin typeface="Cambria"/>
              <a:cs typeface="Cambria"/>
            </a:endParaRPr>
          </a:p>
        </p:txBody>
      </p:sp>
      <p:pic>
        <p:nvPicPr>
          <p:cNvPr id="5" name="Picture 3" descr="GTF_iso"/>
          <p:cNvPicPr>
            <a:picLocks noChangeAspect="1" noChangeArrowheads="1"/>
          </p:cNvPicPr>
          <p:nvPr/>
        </p:nvPicPr>
        <p:blipFill>
          <a:blip r:embed="rId2"/>
          <a:srcRect/>
          <a:stretch>
            <a:fillRect/>
          </a:stretch>
        </p:blipFill>
        <p:spPr bwMode="auto">
          <a:xfrm>
            <a:off x="166862" y="4246569"/>
            <a:ext cx="1529165" cy="1039454"/>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6" name="Picture 5" descr="nano"/>
          <p:cNvPicPr>
            <a:picLocks noChangeAspect="1" noChangeArrowheads="1"/>
          </p:cNvPicPr>
          <p:nvPr/>
        </p:nvPicPr>
        <p:blipFill>
          <a:blip r:embed="rId3"/>
          <a:srcRect/>
          <a:stretch>
            <a:fillRect/>
          </a:stretch>
        </p:blipFill>
        <p:spPr bwMode="auto">
          <a:xfrm>
            <a:off x="1810446" y="4246569"/>
            <a:ext cx="1031035" cy="1039454"/>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8" name="Content Placeholder 14" descr="rtflame_0872_velm.gif"/>
          <p:cNvPicPr>
            <a:picLocks noChangeAspect="1"/>
          </p:cNvPicPr>
          <p:nvPr/>
        </p:nvPicPr>
        <p:blipFill>
          <a:blip r:embed="rId4"/>
          <a:srcRect l="12000" t="4500" r="12000"/>
          <a:stretch>
            <a:fillRect/>
          </a:stretch>
        </p:blipFill>
        <p:spPr bwMode="auto">
          <a:xfrm>
            <a:off x="7432480" y="1367242"/>
            <a:ext cx="1549426" cy="3893828"/>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9" name="Picture 4" descr="nmr_electron_density_crop"/>
          <p:cNvPicPr>
            <a:picLocks noChangeAspect="1" noChangeArrowheads="1"/>
          </p:cNvPicPr>
          <p:nvPr/>
        </p:nvPicPr>
        <p:blipFill>
          <a:blip r:embed="rId5"/>
          <a:srcRect/>
          <a:stretch>
            <a:fillRect/>
          </a:stretch>
        </p:blipFill>
        <p:spPr bwMode="auto">
          <a:xfrm>
            <a:off x="4176300" y="4246567"/>
            <a:ext cx="3027341" cy="1031138"/>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pic>
        <p:nvPicPr>
          <p:cNvPr id="10" name="Picture 11" descr="coverpageimage"/>
          <p:cNvPicPr>
            <a:picLocks noChangeAspect="1" noChangeArrowheads="1"/>
          </p:cNvPicPr>
          <p:nvPr/>
        </p:nvPicPr>
        <p:blipFill>
          <a:blip r:embed="rId6"/>
          <a:srcRect l="6300" r="9000"/>
          <a:stretch>
            <a:fillRect/>
          </a:stretch>
        </p:blipFill>
        <p:spPr bwMode="auto">
          <a:xfrm>
            <a:off x="2841482" y="4246569"/>
            <a:ext cx="1180227" cy="1031137"/>
          </a:xfrm>
          <a:prstGeom prst="roundRect">
            <a:avLst>
              <a:gd name="adj" fmla="val 8594"/>
            </a:avLst>
          </a:prstGeom>
          <a:solidFill>
            <a:srgbClr val="FFFFFF">
              <a:shade val="85000"/>
            </a:srgbClr>
          </a:solidFill>
          <a:ln>
            <a:noFill/>
          </a:ln>
          <a:effectLst>
            <a:outerShdw blurRad="50800" dist="38100" dir="2700000">
              <a:srgbClr val="000000">
                <a:alpha val="43000"/>
              </a:srgbClr>
            </a:outerShdw>
            <a:reflection blurRad="12700" stA="38000" endPos="28000" dist="5000" dir="5400000" sy="-100000" algn="bl" rotWithShape="0"/>
          </a:effectLst>
        </p:spPr>
      </p:pic>
      <p:sp>
        <p:nvSpPr>
          <p:cNvPr id="11" name="TextBox 10"/>
          <p:cNvSpPr txBox="1"/>
          <p:nvPr/>
        </p:nvSpPr>
        <p:spPr>
          <a:xfrm>
            <a:off x="263658" y="5660174"/>
            <a:ext cx="8718249" cy="901185"/>
          </a:xfrm>
          <a:prstGeom prst="rect">
            <a:avLst/>
          </a:prstGeom>
          <a:noFill/>
        </p:spPr>
        <p:txBody>
          <a:bodyPr wrap="none" lIns="68644" tIns="34322" rIns="68644" bIns="34322" rtlCol="0">
            <a:spAutoFit/>
          </a:bodyPr>
          <a:lstStyle/>
          <a:p>
            <a:r>
              <a:rPr lang="en-US" dirty="0" smtClean="0">
                <a:latin typeface="Cambria"/>
                <a:cs typeface="Cambria"/>
              </a:rPr>
              <a:t>A push to the exascale is a ten year vision to keep the US at the forefront of what is</a:t>
            </a:r>
          </a:p>
          <a:p>
            <a:r>
              <a:rPr lang="en-US" dirty="0" smtClean="0">
                <a:latin typeface="Cambria"/>
                <a:cs typeface="Cambria"/>
              </a:rPr>
              <a:t>possible in high-end computing. The challenges are many and it is likely that it will need </a:t>
            </a:r>
          </a:p>
          <a:p>
            <a:r>
              <a:rPr lang="en-US" dirty="0" smtClean="0">
                <a:latin typeface="Cambria"/>
                <a:cs typeface="Cambria"/>
              </a:rPr>
              <a:t>to be a global effort in both research and development and the development of codes. </a:t>
            </a:r>
            <a:endParaRPr lang="en-US" dirty="0">
              <a:latin typeface="Cambria"/>
              <a:cs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Line 2"/>
          <p:cNvSpPr>
            <a:spLocks noChangeShapeType="1"/>
          </p:cNvSpPr>
          <p:nvPr/>
        </p:nvSpPr>
        <p:spPr bwMode="auto">
          <a:xfrm flipH="1">
            <a:off x="3990975" y="1524000"/>
            <a:ext cx="1219200" cy="1143000"/>
          </a:xfrm>
          <a:prstGeom prst="line">
            <a:avLst/>
          </a:prstGeom>
          <a:noFill/>
          <a:ln w="63500">
            <a:solidFill>
              <a:srgbClr val="FF6600"/>
            </a:solidFill>
            <a:round/>
            <a:headEnd/>
            <a:tailEnd/>
          </a:ln>
          <a:effectLst/>
        </p:spPr>
        <p:txBody>
          <a:bodyPr wrap="none" anchor="ctr">
            <a:prstTxWarp prst="textNoShape">
              <a:avLst/>
            </a:prstTxWarp>
          </a:bodyPr>
          <a:lstStyle/>
          <a:p>
            <a:endParaRPr lang="en-US"/>
          </a:p>
        </p:txBody>
      </p:sp>
      <p:sp>
        <p:nvSpPr>
          <p:cNvPr id="103427" name="Line 3"/>
          <p:cNvSpPr>
            <a:spLocks noChangeShapeType="1"/>
          </p:cNvSpPr>
          <p:nvPr/>
        </p:nvSpPr>
        <p:spPr bwMode="auto">
          <a:xfrm>
            <a:off x="6353175" y="4419600"/>
            <a:ext cx="1143000" cy="1588"/>
          </a:xfrm>
          <a:prstGeom prst="line">
            <a:avLst/>
          </a:prstGeom>
          <a:noFill/>
          <a:ln w="63500">
            <a:solidFill>
              <a:srgbClr val="00FFFF"/>
            </a:solidFill>
            <a:round/>
            <a:headEnd/>
            <a:tailEnd/>
          </a:ln>
          <a:effectLst/>
        </p:spPr>
        <p:txBody>
          <a:bodyPr wrap="none" anchor="ctr">
            <a:prstTxWarp prst="textNoShape">
              <a:avLst/>
            </a:prstTxWarp>
          </a:bodyPr>
          <a:lstStyle/>
          <a:p>
            <a:endParaRPr lang="en-US"/>
          </a:p>
        </p:txBody>
      </p:sp>
      <p:sp>
        <p:nvSpPr>
          <p:cNvPr id="103428" name="Line 4"/>
          <p:cNvSpPr>
            <a:spLocks noChangeShapeType="1"/>
          </p:cNvSpPr>
          <p:nvPr/>
        </p:nvSpPr>
        <p:spPr bwMode="auto">
          <a:xfrm>
            <a:off x="6353175" y="2590800"/>
            <a:ext cx="1219200" cy="1588"/>
          </a:xfrm>
          <a:prstGeom prst="line">
            <a:avLst/>
          </a:prstGeom>
          <a:noFill/>
          <a:ln w="63500">
            <a:solidFill>
              <a:srgbClr val="FF00FF"/>
            </a:solidFill>
            <a:round/>
            <a:headEnd/>
            <a:tailEnd/>
          </a:ln>
          <a:effectLst/>
        </p:spPr>
        <p:txBody>
          <a:bodyPr wrap="none" anchor="ctr">
            <a:prstTxWarp prst="textNoShape">
              <a:avLst/>
            </a:prstTxWarp>
          </a:bodyPr>
          <a:lstStyle/>
          <a:p>
            <a:endParaRPr lang="en-US"/>
          </a:p>
        </p:txBody>
      </p:sp>
      <p:sp>
        <p:nvSpPr>
          <p:cNvPr id="103429" name="Line 5"/>
          <p:cNvSpPr>
            <a:spLocks noChangeShapeType="1"/>
          </p:cNvSpPr>
          <p:nvPr/>
        </p:nvSpPr>
        <p:spPr bwMode="auto">
          <a:xfrm>
            <a:off x="3990975" y="3517900"/>
            <a:ext cx="1524000" cy="1588"/>
          </a:xfrm>
          <a:prstGeom prst="line">
            <a:avLst/>
          </a:prstGeom>
          <a:noFill/>
          <a:ln w="63500">
            <a:solidFill>
              <a:schemeClr val="tx1"/>
            </a:solidFill>
            <a:round/>
            <a:headEnd/>
            <a:tailEnd/>
          </a:ln>
          <a:effectLst/>
        </p:spPr>
        <p:txBody>
          <a:bodyPr wrap="none" anchor="ctr">
            <a:prstTxWarp prst="textNoShape">
              <a:avLst/>
            </a:prstTxWarp>
          </a:bodyPr>
          <a:lstStyle/>
          <a:p>
            <a:endParaRPr lang="en-US"/>
          </a:p>
        </p:txBody>
      </p:sp>
      <p:sp>
        <p:nvSpPr>
          <p:cNvPr id="103430" name="Line 6"/>
          <p:cNvSpPr>
            <a:spLocks noChangeShapeType="1"/>
          </p:cNvSpPr>
          <p:nvPr/>
        </p:nvSpPr>
        <p:spPr bwMode="auto">
          <a:xfrm>
            <a:off x="3990975" y="2908300"/>
            <a:ext cx="1524000" cy="1588"/>
          </a:xfrm>
          <a:prstGeom prst="line">
            <a:avLst/>
          </a:prstGeom>
          <a:noFill/>
          <a:ln w="63500">
            <a:solidFill>
              <a:schemeClr val="tx1"/>
            </a:solidFill>
            <a:round/>
            <a:headEnd/>
            <a:tailEnd/>
          </a:ln>
          <a:effectLst/>
        </p:spPr>
        <p:txBody>
          <a:bodyPr wrap="none" anchor="ctr">
            <a:prstTxWarp prst="textNoShape">
              <a:avLst/>
            </a:prstTxWarp>
          </a:bodyPr>
          <a:lstStyle/>
          <a:p>
            <a:endParaRPr lang="en-US"/>
          </a:p>
        </p:txBody>
      </p:sp>
      <p:sp>
        <p:nvSpPr>
          <p:cNvPr id="103431" name="Line 7"/>
          <p:cNvSpPr>
            <a:spLocks noChangeShapeType="1"/>
          </p:cNvSpPr>
          <p:nvPr/>
        </p:nvSpPr>
        <p:spPr bwMode="auto">
          <a:xfrm flipH="1">
            <a:off x="1171575" y="1447800"/>
            <a:ext cx="914400" cy="1219200"/>
          </a:xfrm>
          <a:prstGeom prst="line">
            <a:avLst/>
          </a:prstGeom>
          <a:noFill/>
          <a:ln w="63500">
            <a:solidFill>
              <a:srgbClr val="FF6600"/>
            </a:solidFill>
            <a:round/>
            <a:headEnd/>
            <a:tailEnd/>
          </a:ln>
          <a:effectLst/>
        </p:spPr>
        <p:txBody>
          <a:bodyPr wrap="none" anchor="ctr">
            <a:prstTxWarp prst="textNoShape">
              <a:avLst/>
            </a:prstTxWarp>
          </a:bodyPr>
          <a:lstStyle/>
          <a:p>
            <a:endParaRPr lang="en-US"/>
          </a:p>
        </p:txBody>
      </p:sp>
      <p:sp>
        <p:nvSpPr>
          <p:cNvPr id="103432" name="Line 8"/>
          <p:cNvSpPr>
            <a:spLocks noChangeShapeType="1"/>
          </p:cNvSpPr>
          <p:nvPr/>
        </p:nvSpPr>
        <p:spPr bwMode="auto">
          <a:xfrm flipH="1">
            <a:off x="3686175" y="1295400"/>
            <a:ext cx="1588" cy="1536700"/>
          </a:xfrm>
          <a:prstGeom prst="line">
            <a:avLst/>
          </a:prstGeom>
          <a:noFill/>
          <a:ln w="63500">
            <a:solidFill>
              <a:schemeClr val="tx1"/>
            </a:solidFill>
            <a:round/>
            <a:headEnd/>
            <a:tailEnd/>
          </a:ln>
          <a:effectLst/>
        </p:spPr>
        <p:txBody>
          <a:bodyPr wrap="none" anchor="ctr">
            <a:prstTxWarp prst="textNoShape">
              <a:avLst/>
            </a:prstTxWarp>
          </a:bodyPr>
          <a:lstStyle/>
          <a:p>
            <a:endParaRPr lang="en-US"/>
          </a:p>
        </p:txBody>
      </p:sp>
      <p:sp>
        <p:nvSpPr>
          <p:cNvPr id="103433" name="Line 9"/>
          <p:cNvSpPr>
            <a:spLocks noChangeShapeType="1"/>
          </p:cNvSpPr>
          <p:nvPr/>
        </p:nvSpPr>
        <p:spPr bwMode="auto">
          <a:xfrm>
            <a:off x="2390775" y="1600200"/>
            <a:ext cx="990600" cy="1066800"/>
          </a:xfrm>
          <a:prstGeom prst="line">
            <a:avLst/>
          </a:prstGeom>
          <a:noFill/>
          <a:ln w="63500">
            <a:solidFill>
              <a:srgbClr val="FF6600"/>
            </a:solidFill>
            <a:round/>
            <a:headEnd/>
            <a:tailEnd/>
          </a:ln>
          <a:effectLst/>
        </p:spPr>
        <p:txBody>
          <a:bodyPr wrap="none" anchor="ctr">
            <a:prstTxWarp prst="textNoShape">
              <a:avLst/>
            </a:prstTxWarp>
          </a:bodyPr>
          <a:lstStyle/>
          <a:p>
            <a:endParaRPr lang="en-US"/>
          </a:p>
        </p:txBody>
      </p:sp>
      <p:sp>
        <p:nvSpPr>
          <p:cNvPr id="103434" name="Line 10"/>
          <p:cNvSpPr>
            <a:spLocks noChangeShapeType="1"/>
          </p:cNvSpPr>
          <p:nvPr/>
        </p:nvSpPr>
        <p:spPr bwMode="auto">
          <a:xfrm>
            <a:off x="3686175" y="3670300"/>
            <a:ext cx="1752600" cy="749300"/>
          </a:xfrm>
          <a:prstGeom prst="line">
            <a:avLst/>
          </a:prstGeom>
          <a:noFill/>
          <a:ln w="63500">
            <a:solidFill>
              <a:schemeClr val="tx1"/>
            </a:solidFill>
            <a:round/>
            <a:headEnd/>
            <a:tailEnd/>
          </a:ln>
          <a:effectLst/>
        </p:spPr>
        <p:txBody>
          <a:bodyPr wrap="none" anchor="ctr">
            <a:prstTxWarp prst="textNoShape">
              <a:avLst/>
            </a:prstTxWarp>
          </a:bodyPr>
          <a:lstStyle/>
          <a:p>
            <a:endParaRPr lang="en-US"/>
          </a:p>
        </p:txBody>
      </p:sp>
      <p:sp>
        <p:nvSpPr>
          <p:cNvPr id="103435" name="Line 11"/>
          <p:cNvSpPr>
            <a:spLocks noChangeShapeType="1"/>
          </p:cNvSpPr>
          <p:nvPr/>
        </p:nvSpPr>
        <p:spPr bwMode="auto">
          <a:xfrm flipH="1">
            <a:off x="3683000" y="3429000"/>
            <a:ext cx="0" cy="1752600"/>
          </a:xfrm>
          <a:prstGeom prst="line">
            <a:avLst/>
          </a:prstGeom>
          <a:noFill/>
          <a:ln w="63500">
            <a:solidFill>
              <a:schemeClr val="tx1"/>
            </a:solidFill>
            <a:round/>
            <a:headEnd/>
            <a:tailEnd/>
          </a:ln>
          <a:effectLst/>
        </p:spPr>
        <p:txBody>
          <a:bodyPr wrap="none" anchor="ctr">
            <a:prstTxWarp prst="textNoShape">
              <a:avLst/>
            </a:prstTxWarp>
          </a:bodyPr>
          <a:lstStyle/>
          <a:p>
            <a:endParaRPr lang="en-US"/>
          </a:p>
        </p:txBody>
      </p:sp>
      <p:sp>
        <p:nvSpPr>
          <p:cNvPr id="103436" name="Line 12"/>
          <p:cNvSpPr>
            <a:spLocks noChangeShapeType="1"/>
          </p:cNvSpPr>
          <p:nvPr/>
        </p:nvSpPr>
        <p:spPr bwMode="auto">
          <a:xfrm>
            <a:off x="1933575" y="3213100"/>
            <a:ext cx="1524000" cy="1588"/>
          </a:xfrm>
          <a:prstGeom prst="line">
            <a:avLst/>
          </a:prstGeom>
          <a:noFill/>
          <a:ln w="63500">
            <a:solidFill>
              <a:schemeClr val="tx1"/>
            </a:solidFill>
            <a:round/>
            <a:headEnd/>
            <a:tailEnd/>
          </a:ln>
          <a:effectLst/>
        </p:spPr>
        <p:txBody>
          <a:bodyPr wrap="none" anchor="ctr">
            <a:prstTxWarp prst="textNoShape">
              <a:avLst/>
            </a:prstTxWarp>
          </a:bodyPr>
          <a:lstStyle/>
          <a:p>
            <a:endParaRPr lang="en-US"/>
          </a:p>
        </p:txBody>
      </p:sp>
      <p:sp>
        <p:nvSpPr>
          <p:cNvPr id="103437" name="Rectangle 13"/>
          <p:cNvSpPr>
            <a:spLocks noChangeArrowheads="1"/>
          </p:cNvSpPr>
          <p:nvPr/>
        </p:nvSpPr>
        <p:spPr bwMode="auto">
          <a:xfrm>
            <a:off x="3076575" y="2590800"/>
            <a:ext cx="1219200" cy="1219200"/>
          </a:xfrm>
          <a:prstGeom prst="rect">
            <a:avLst/>
          </a:prstGeom>
          <a:solidFill>
            <a:schemeClr val="accent1"/>
          </a:solidFill>
          <a:ln w="9525">
            <a:solidFill>
              <a:schemeClr val="bg1"/>
            </a:solidFill>
            <a:miter lim="800000"/>
            <a:headEnd/>
            <a:tailEnd/>
          </a:ln>
          <a:effectLst>
            <a:outerShdw blurRad="63500" dist="38099" dir="2700000" algn="ctr" rotWithShape="0">
              <a:srgbClr val="000000">
                <a:alpha val="74998"/>
              </a:srgbClr>
            </a:outerShdw>
          </a:effectLst>
        </p:spPr>
        <p:txBody>
          <a:bodyPr anchorCtr="1">
            <a:prstTxWarp prst="textNoShape">
              <a:avLst/>
            </a:prstTxWarp>
          </a:bodyPr>
          <a:lstStyle/>
          <a:p>
            <a:pPr algn="ctr"/>
            <a:r>
              <a:rPr lang="en-US" sz="1600">
                <a:solidFill>
                  <a:schemeClr val="bg1"/>
                </a:solidFill>
                <a:latin typeface="Arial Narrow" pitchFamily="-65" charset="0"/>
              </a:rPr>
              <a:t>10 Gb/s Switch Complex</a:t>
            </a:r>
            <a:endParaRPr lang="en-US">
              <a:solidFill>
                <a:schemeClr val="bg1"/>
              </a:solidFill>
            </a:endParaRPr>
          </a:p>
        </p:txBody>
      </p:sp>
      <p:sp>
        <p:nvSpPr>
          <p:cNvPr id="103438" name="Text Box 14"/>
          <p:cNvSpPr txBox="1">
            <a:spLocks noChangeArrowheads="1"/>
          </p:cNvSpPr>
          <p:nvPr/>
        </p:nvSpPr>
        <p:spPr bwMode="auto">
          <a:xfrm>
            <a:off x="2657475" y="5133975"/>
            <a:ext cx="2066925" cy="581025"/>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ESnet, UltraScienceNet,</a:t>
            </a:r>
            <a:br>
              <a:rPr lang="en-US" sz="1600">
                <a:latin typeface="Arial Narrow" pitchFamily="-65" charset="0"/>
              </a:rPr>
            </a:br>
            <a:r>
              <a:rPr lang="en-US" sz="1600">
                <a:latin typeface="Arial Narrow" pitchFamily="-65" charset="0"/>
              </a:rPr>
              <a:t>Internet2</a:t>
            </a:r>
          </a:p>
        </p:txBody>
      </p:sp>
      <p:sp>
        <p:nvSpPr>
          <p:cNvPr id="103439" name="Rectangle 15"/>
          <p:cNvSpPr>
            <a:spLocks noChangeArrowheads="1"/>
          </p:cNvSpPr>
          <p:nvPr/>
        </p:nvSpPr>
        <p:spPr bwMode="auto">
          <a:xfrm>
            <a:off x="5362575" y="2070100"/>
            <a:ext cx="1066800" cy="1079500"/>
          </a:xfrm>
          <a:prstGeom prst="rect">
            <a:avLst/>
          </a:prstGeom>
          <a:solidFill>
            <a:srgbClr val="EE3833"/>
          </a:solidFill>
          <a:ln w="9525">
            <a:solidFill>
              <a:schemeClr val="bg1"/>
            </a:solidFill>
            <a:miter lim="800000"/>
            <a:headEnd/>
            <a:tailEnd/>
          </a:ln>
          <a:effectLst>
            <a:outerShdw blurRad="63500" dist="38099" dir="2700000" algn="ctr" rotWithShape="0">
              <a:srgbClr val="000000">
                <a:alpha val="74998"/>
              </a:srgbClr>
            </a:outerShdw>
          </a:effectLst>
        </p:spPr>
        <p:txBody>
          <a:bodyPr anchor="ctr">
            <a:prstTxWarp prst="textNoShape">
              <a:avLst/>
            </a:prstTxWarp>
            <a:spAutoFit/>
          </a:bodyPr>
          <a:lstStyle/>
          <a:p>
            <a:pPr algn="ctr"/>
            <a:r>
              <a:rPr lang="en-US" sz="1600">
                <a:solidFill>
                  <a:schemeClr val="bg1"/>
                </a:solidFill>
                <a:latin typeface="Arial Narrow" pitchFamily="-65" charset="0"/>
              </a:rPr>
              <a:t>176 File Servers / Data Movers</a:t>
            </a:r>
            <a:endParaRPr lang="en-US">
              <a:solidFill>
                <a:schemeClr val="bg1"/>
              </a:solidFill>
            </a:endParaRPr>
          </a:p>
        </p:txBody>
      </p:sp>
      <p:sp>
        <p:nvSpPr>
          <p:cNvPr id="103440" name="Rectangle 16"/>
          <p:cNvSpPr>
            <a:spLocks noChangeArrowheads="1"/>
          </p:cNvSpPr>
          <p:nvPr/>
        </p:nvSpPr>
        <p:spPr bwMode="auto">
          <a:xfrm>
            <a:off x="5362575" y="3203575"/>
            <a:ext cx="1066800" cy="835025"/>
          </a:xfrm>
          <a:prstGeom prst="rect">
            <a:avLst/>
          </a:prstGeom>
          <a:solidFill>
            <a:srgbClr val="EE3833"/>
          </a:solidFill>
          <a:ln w="9525">
            <a:solidFill>
              <a:schemeClr val="bg1"/>
            </a:solidFill>
            <a:miter lim="800000"/>
            <a:headEnd/>
            <a:tailEnd/>
          </a:ln>
          <a:effectLst>
            <a:outerShdw blurRad="63500" dist="38099" dir="2700000" algn="ctr" rotWithShape="0">
              <a:srgbClr val="000000">
                <a:alpha val="74998"/>
              </a:srgbClr>
            </a:outerShdw>
          </a:effectLst>
        </p:spPr>
        <p:txBody>
          <a:bodyPr anchor="ctr">
            <a:prstTxWarp prst="textNoShape">
              <a:avLst/>
            </a:prstTxWarp>
            <a:spAutoFit/>
          </a:bodyPr>
          <a:lstStyle/>
          <a:p>
            <a:pPr algn="ctr"/>
            <a:r>
              <a:rPr lang="en-US" sz="1600">
                <a:solidFill>
                  <a:schemeClr val="bg1"/>
                </a:solidFill>
                <a:latin typeface="Arial Narrow" pitchFamily="-65" charset="0"/>
              </a:rPr>
              <a:t>66 Analytics Servers</a:t>
            </a:r>
            <a:endParaRPr lang="en-US">
              <a:solidFill>
                <a:schemeClr val="bg1"/>
              </a:solidFill>
            </a:endParaRPr>
          </a:p>
        </p:txBody>
      </p:sp>
      <p:sp>
        <p:nvSpPr>
          <p:cNvPr id="103441" name="Rectangle 17"/>
          <p:cNvSpPr>
            <a:spLocks noChangeArrowheads="1"/>
          </p:cNvSpPr>
          <p:nvPr/>
        </p:nvSpPr>
        <p:spPr bwMode="auto">
          <a:xfrm>
            <a:off x="1628775" y="1066800"/>
            <a:ext cx="1219200" cy="590550"/>
          </a:xfrm>
          <a:prstGeom prst="rect">
            <a:avLst/>
          </a:prstGeom>
          <a:solidFill>
            <a:srgbClr val="333333"/>
          </a:solidFill>
          <a:ln w="9525">
            <a:solidFill>
              <a:schemeClr val="bg1"/>
            </a:solidFill>
            <a:miter lim="800000"/>
            <a:headEnd/>
            <a:tailEnd/>
          </a:ln>
          <a:effectLst>
            <a:outerShdw blurRad="63500" dist="38099" dir="2700000" algn="ctr" rotWithShape="0">
              <a:srgbClr val="000000">
                <a:alpha val="74998"/>
              </a:srgbClr>
            </a:outerShdw>
          </a:effectLst>
        </p:spPr>
        <p:txBody>
          <a:bodyPr anchor="ctr">
            <a:prstTxWarp prst="textNoShape">
              <a:avLst/>
            </a:prstTxWarp>
            <a:spAutoFit/>
          </a:bodyPr>
          <a:lstStyle/>
          <a:p>
            <a:pPr algn="ctr"/>
            <a:r>
              <a:rPr lang="en-US" sz="1600">
                <a:solidFill>
                  <a:schemeClr val="bg1"/>
                </a:solidFill>
                <a:latin typeface="Arial Narrow" pitchFamily="-65" charset="0"/>
              </a:rPr>
              <a:t>Service Node</a:t>
            </a:r>
          </a:p>
          <a:p>
            <a:pPr algn="ctr"/>
            <a:r>
              <a:rPr lang="en-US" sz="1600">
                <a:solidFill>
                  <a:schemeClr val="bg1"/>
                </a:solidFill>
                <a:latin typeface="Arial Narrow" pitchFamily="-65" charset="0"/>
              </a:rPr>
              <a:t>Cluster</a:t>
            </a:r>
            <a:endParaRPr lang="en-US">
              <a:solidFill>
                <a:schemeClr val="bg1"/>
              </a:solidFill>
            </a:endParaRPr>
          </a:p>
        </p:txBody>
      </p:sp>
      <p:sp>
        <p:nvSpPr>
          <p:cNvPr id="103442" name="Text Box 18"/>
          <p:cNvSpPr txBox="1">
            <a:spLocks noChangeArrowheads="1"/>
          </p:cNvSpPr>
          <p:nvPr/>
        </p:nvSpPr>
        <p:spPr bwMode="auto">
          <a:xfrm>
            <a:off x="4448175" y="2465388"/>
            <a:ext cx="5334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352</a:t>
            </a:r>
          </a:p>
        </p:txBody>
      </p:sp>
      <p:sp>
        <p:nvSpPr>
          <p:cNvPr id="103443" name="Text Box 19"/>
          <p:cNvSpPr txBox="1">
            <a:spLocks noChangeArrowheads="1"/>
          </p:cNvSpPr>
          <p:nvPr/>
        </p:nvSpPr>
        <p:spPr bwMode="auto">
          <a:xfrm>
            <a:off x="4219575" y="4191000"/>
            <a:ext cx="4572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7</a:t>
            </a:r>
          </a:p>
        </p:txBody>
      </p:sp>
      <p:sp>
        <p:nvSpPr>
          <p:cNvPr id="103444" name="Text Box 20"/>
          <p:cNvSpPr txBox="1">
            <a:spLocks noChangeArrowheads="1"/>
          </p:cNvSpPr>
          <p:nvPr/>
        </p:nvSpPr>
        <p:spPr bwMode="auto">
          <a:xfrm>
            <a:off x="2778125" y="4038600"/>
            <a:ext cx="12192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3</a:t>
            </a:r>
            <a:r>
              <a:rPr lang="en-US" sz="1600">
                <a:latin typeface="ヒラギノ角ゴ Pro W3" pitchFamily="-65" charset="-128"/>
              </a:rPr>
              <a:t/>
            </a:r>
            <a:endParaRPr lang="en-US" sz="1600">
              <a:latin typeface="Arial Narrow" pitchFamily="-65" charset="0"/>
            </a:endParaRPr>
          </a:p>
        </p:txBody>
      </p:sp>
      <p:sp>
        <p:nvSpPr>
          <p:cNvPr id="103445" name="Rectangle 21"/>
          <p:cNvSpPr>
            <a:spLocks noChangeArrowheads="1"/>
          </p:cNvSpPr>
          <p:nvPr/>
        </p:nvSpPr>
        <p:spPr bwMode="auto">
          <a:xfrm>
            <a:off x="3076575" y="1066800"/>
            <a:ext cx="1219200" cy="590550"/>
          </a:xfrm>
          <a:prstGeom prst="rect">
            <a:avLst/>
          </a:prstGeom>
          <a:solidFill>
            <a:srgbClr val="333333"/>
          </a:solidFill>
          <a:ln w="9525">
            <a:solidFill>
              <a:schemeClr val="bg1"/>
            </a:solidFill>
            <a:miter lim="800000"/>
            <a:headEnd/>
            <a:tailEnd/>
          </a:ln>
          <a:effectLst>
            <a:outerShdw blurRad="63500" dist="38099" dir="2700000" algn="ctr" rotWithShape="0">
              <a:srgbClr val="000000">
                <a:alpha val="74998"/>
              </a:srgbClr>
            </a:outerShdw>
          </a:effectLst>
        </p:spPr>
        <p:txBody>
          <a:bodyPr anchor="ctr">
            <a:prstTxWarp prst="textNoShape">
              <a:avLst/>
            </a:prstTxWarp>
            <a:spAutoFit/>
          </a:bodyPr>
          <a:lstStyle/>
          <a:p>
            <a:pPr algn="ctr"/>
            <a:r>
              <a:rPr lang="en-US" sz="1600">
                <a:solidFill>
                  <a:schemeClr val="bg1"/>
                </a:solidFill>
                <a:latin typeface="Arial Narrow" pitchFamily="-65" charset="0"/>
              </a:rPr>
              <a:t>Front End</a:t>
            </a:r>
          </a:p>
          <a:p>
            <a:pPr algn="ctr"/>
            <a:r>
              <a:rPr lang="en-US" sz="1600">
                <a:solidFill>
                  <a:schemeClr val="bg1"/>
                </a:solidFill>
                <a:latin typeface="Arial Narrow" pitchFamily="-65" charset="0"/>
              </a:rPr>
              <a:t>Nodes</a:t>
            </a:r>
            <a:endParaRPr lang="en-US">
              <a:solidFill>
                <a:schemeClr val="bg1"/>
              </a:solidFill>
            </a:endParaRPr>
          </a:p>
        </p:txBody>
      </p:sp>
      <p:sp>
        <p:nvSpPr>
          <p:cNvPr id="103446" name="Text Box 22"/>
          <p:cNvSpPr txBox="1">
            <a:spLocks noChangeArrowheads="1"/>
          </p:cNvSpPr>
          <p:nvPr/>
        </p:nvSpPr>
        <p:spPr bwMode="auto">
          <a:xfrm>
            <a:off x="3736975" y="1828800"/>
            <a:ext cx="4445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8</a:t>
            </a:r>
          </a:p>
        </p:txBody>
      </p:sp>
      <p:sp>
        <p:nvSpPr>
          <p:cNvPr id="103447" name="Line 23"/>
          <p:cNvSpPr>
            <a:spLocks noChangeShapeType="1"/>
          </p:cNvSpPr>
          <p:nvPr/>
        </p:nvSpPr>
        <p:spPr bwMode="auto">
          <a:xfrm flipH="1">
            <a:off x="4476750" y="3886200"/>
            <a:ext cx="123825" cy="292100"/>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48" name="Line 24"/>
          <p:cNvSpPr>
            <a:spLocks noChangeShapeType="1"/>
          </p:cNvSpPr>
          <p:nvPr/>
        </p:nvSpPr>
        <p:spPr bwMode="auto">
          <a:xfrm flipV="1">
            <a:off x="3533775" y="1993900"/>
            <a:ext cx="292100" cy="1588"/>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49" name="Line 25"/>
          <p:cNvSpPr>
            <a:spLocks noChangeShapeType="1"/>
          </p:cNvSpPr>
          <p:nvPr/>
        </p:nvSpPr>
        <p:spPr bwMode="auto">
          <a:xfrm flipH="1">
            <a:off x="2771775" y="2057400"/>
            <a:ext cx="254000" cy="212725"/>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50" name="Line 26"/>
          <p:cNvSpPr>
            <a:spLocks noChangeShapeType="1"/>
          </p:cNvSpPr>
          <p:nvPr/>
        </p:nvSpPr>
        <p:spPr bwMode="auto">
          <a:xfrm>
            <a:off x="2543175" y="3060700"/>
            <a:ext cx="1588" cy="304800"/>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51" name="Line 27"/>
          <p:cNvSpPr>
            <a:spLocks noChangeShapeType="1"/>
          </p:cNvSpPr>
          <p:nvPr/>
        </p:nvSpPr>
        <p:spPr bwMode="auto">
          <a:xfrm>
            <a:off x="3500438" y="4210050"/>
            <a:ext cx="381000" cy="1588"/>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52" name="Text Box 28"/>
          <p:cNvSpPr txBox="1">
            <a:spLocks noChangeArrowheads="1"/>
          </p:cNvSpPr>
          <p:nvPr/>
        </p:nvSpPr>
        <p:spPr bwMode="auto">
          <a:xfrm>
            <a:off x="2390775" y="2178050"/>
            <a:ext cx="6096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8</a:t>
            </a:r>
          </a:p>
        </p:txBody>
      </p:sp>
      <p:sp>
        <p:nvSpPr>
          <p:cNvPr id="103453" name="Line 29"/>
          <p:cNvSpPr>
            <a:spLocks noChangeShapeType="1"/>
          </p:cNvSpPr>
          <p:nvPr/>
        </p:nvSpPr>
        <p:spPr bwMode="auto">
          <a:xfrm>
            <a:off x="4711700" y="2755900"/>
            <a:ext cx="1588" cy="304800"/>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54" name="Line 30"/>
          <p:cNvSpPr>
            <a:spLocks noChangeShapeType="1"/>
          </p:cNvSpPr>
          <p:nvPr/>
        </p:nvSpPr>
        <p:spPr bwMode="auto">
          <a:xfrm>
            <a:off x="1476375" y="2057400"/>
            <a:ext cx="241300" cy="190500"/>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55" name="Text Box 31"/>
          <p:cNvSpPr txBox="1">
            <a:spLocks noChangeArrowheads="1"/>
          </p:cNvSpPr>
          <p:nvPr/>
        </p:nvSpPr>
        <p:spPr bwMode="auto">
          <a:xfrm>
            <a:off x="1031875" y="1841500"/>
            <a:ext cx="6096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10</a:t>
            </a:r>
          </a:p>
        </p:txBody>
      </p:sp>
      <p:sp>
        <p:nvSpPr>
          <p:cNvPr id="103456" name="Line 32"/>
          <p:cNvSpPr>
            <a:spLocks noChangeShapeType="1"/>
          </p:cNvSpPr>
          <p:nvPr/>
        </p:nvSpPr>
        <p:spPr bwMode="auto">
          <a:xfrm>
            <a:off x="4941888" y="3365500"/>
            <a:ext cx="1587" cy="304800"/>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57" name="Text Box 33"/>
          <p:cNvSpPr txBox="1">
            <a:spLocks noChangeArrowheads="1"/>
          </p:cNvSpPr>
          <p:nvPr/>
        </p:nvSpPr>
        <p:spPr bwMode="auto">
          <a:xfrm>
            <a:off x="4676775" y="3079750"/>
            <a:ext cx="5334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66</a:t>
            </a:r>
          </a:p>
        </p:txBody>
      </p:sp>
      <p:sp>
        <p:nvSpPr>
          <p:cNvPr id="103458" name="Text Box 34"/>
          <p:cNvSpPr txBox="1">
            <a:spLocks noChangeArrowheads="1"/>
          </p:cNvSpPr>
          <p:nvPr/>
        </p:nvSpPr>
        <p:spPr bwMode="auto">
          <a:xfrm>
            <a:off x="6492875" y="2133600"/>
            <a:ext cx="9144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176</a:t>
            </a:r>
          </a:p>
        </p:txBody>
      </p:sp>
      <p:sp>
        <p:nvSpPr>
          <p:cNvPr id="103459" name="Line 35"/>
          <p:cNvSpPr>
            <a:spLocks noChangeShapeType="1"/>
          </p:cNvSpPr>
          <p:nvPr/>
        </p:nvSpPr>
        <p:spPr bwMode="auto">
          <a:xfrm>
            <a:off x="6950075" y="2438400"/>
            <a:ext cx="1588" cy="304800"/>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60" name="Rectangle 36"/>
          <p:cNvSpPr>
            <a:spLocks noChangeArrowheads="1"/>
          </p:cNvSpPr>
          <p:nvPr/>
        </p:nvSpPr>
        <p:spPr bwMode="auto">
          <a:xfrm>
            <a:off x="4524375" y="1066800"/>
            <a:ext cx="1219200" cy="590550"/>
          </a:xfrm>
          <a:prstGeom prst="rect">
            <a:avLst/>
          </a:prstGeom>
          <a:solidFill>
            <a:srgbClr val="333333"/>
          </a:solidFill>
          <a:ln w="9525">
            <a:solidFill>
              <a:schemeClr val="bg1"/>
            </a:solidFill>
            <a:miter lim="800000"/>
            <a:headEnd/>
            <a:tailEnd/>
          </a:ln>
          <a:effectLst>
            <a:outerShdw blurRad="63500" dist="38099" dir="2700000" algn="ctr" rotWithShape="0">
              <a:srgbClr val="000000">
                <a:alpha val="74998"/>
              </a:srgbClr>
            </a:outerShdw>
          </a:effectLst>
        </p:spPr>
        <p:txBody>
          <a:bodyPr anchor="ctr">
            <a:prstTxWarp prst="textNoShape">
              <a:avLst/>
            </a:prstTxWarp>
            <a:spAutoFit/>
          </a:bodyPr>
          <a:lstStyle/>
          <a:p>
            <a:pPr algn="ctr"/>
            <a:r>
              <a:rPr lang="en-US" sz="1600">
                <a:solidFill>
                  <a:schemeClr val="bg1"/>
                </a:solidFill>
                <a:latin typeface="Arial Narrow" pitchFamily="-65" charset="0"/>
              </a:rPr>
              <a:t>Infra. Support</a:t>
            </a:r>
          </a:p>
          <a:p>
            <a:pPr algn="ctr"/>
            <a:r>
              <a:rPr lang="en-US" sz="1600">
                <a:solidFill>
                  <a:schemeClr val="bg1"/>
                </a:solidFill>
                <a:latin typeface="Arial Narrow" pitchFamily="-65" charset="0"/>
              </a:rPr>
              <a:t>Nodes</a:t>
            </a:r>
            <a:endParaRPr lang="en-US">
              <a:solidFill>
                <a:schemeClr val="bg1"/>
              </a:solidFill>
            </a:endParaRPr>
          </a:p>
        </p:txBody>
      </p:sp>
      <p:sp>
        <p:nvSpPr>
          <p:cNvPr id="103461" name="Line 37"/>
          <p:cNvSpPr>
            <a:spLocks noChangeShapeType="1"/>
          </p:cNvSpPr>
          <p:nvPr/>
        </p:nvSpPr>
        <p:spPr bwMode="auto">
          <a:xfrm>
            <a:off x="4600575" y="1905000"/>
            <a:ext cx="228600" cy="228600"/>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62" name="Text Box 38"/>
          <p:cNvSpPr txBox="1">
            <a:spLocks noChangeArrowheads="1"/>
          </p:cNvSpPr>
          <p:nvPr/>
        </p:nvSpPr>
        <p:spPr bwMode="auto">
          <a:xfrm>
            <a:off x="4676775" y="2019300"/>
            <a:ext cx="4445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4</a:t>
            </a:r>
          </a:p>
        </p:txBody>
      </p:sp>
      <p:sp>
        <p:nvSpPr>
          <p:cNvPr id="103463" name="Rectangle 39"/>
          <p:cNvSpPr>
            <a:spLocks noChangeArrowheads="1"/>
          </p:cNvSpPr>
          <p:nvPr/>
        </p:nvSpPr>
        <p:spPr bwMode="auto">
          <a:xfrm>
            <a:off x="3152775" y="4495800"/>
            <a:ext cx="1066800" cy="284163"/>
          </a:xfrm>
          <a:prstGeom prst="rect">
            <a:avLst/>
          </a:prstGeom>
          <a:solidFill>
            <a:schemeClr val="accent1"/>
          </a:solidFill>
          <a:ln w="9525">
            <a:solidFill>
              <a:schemeClr val="bg1"/>
            </a:solidFill>
            <a:miter lim="800000"/>
            <a:headEnd/>
            <a:tailEnd/>
          </a:ln>
          <a:effectLst>
            <a:outerShdw blurRad="63500" dist="38099" dir="2700000" algn="ctr" rotWithShape="0">
              <a:srgbClr val="000000">
                <a:alpha val="74998"/>
              </a:srgbClr>
            </a:outerShdw>
          </a:effectLst>
        </p:spPr>
        <p:txBody>
          <a:bodyPr anchor="ctr">
            <a:prstTxWarp prst="textNoShape">
              <a:avLst/>
            </a:prstTxWarp>
            <a:spAutoFit/>
          </a:bodyPr>
          <a:lstStyle/>
          <a:p>
            <a:pPr algn="ctr"/>
            <a:r>
              <a:rPr lang="en-US" sz="1200">
                <a:solidFill>
                  <a:schemeClr val="bg1"/>
                </a:solidFill>
              </a:rPr>
              <a:t>Firewall</a:t>
            </a:r>
          </a:p>
        </p:txBody>
      </p:sp>
      <p:grpSp>
        <p:nvGrpSpPr>
          <p:cNvPr id="2" name="Group 40"/>
          <p:cNvGrpSpPr>
            <a:grpSpLocks/>
          </p:cNvGrpSpPr>
          <p:nvPr/>
        </p:nvGrpSpPr>
        <p:grpSpPr bwMode="auto">
          <a:xfrm>
            <a:off x="638175" y="2555875"/>
            <a:ext cx="1447800" cy="1419225"/>
            <a:chOff x="480" y="1610"/>
            <a:chExt cx="912" cy="894"/>
          </a:xfrm>
        </p:grpSpPr>
        <p:sp>
          <p:nvSpPr>
            <p:cNvPr id="103465" name="Rectangle 41"/>
            <p:cNvSpPr>
              <a:spLocks noChangeArrowheads="1"/>
            </p:cNvSpPr>
            <p:nvPr/>
          </p:nvSpPr>
          <p:spPr bwMode="auto">
            <a:xfrm>
              <a:off x="480" y="1610"/>
              <a:ext cx="912" cy="894"/>
            </a:xfrm>
            <a:prstGeom prst="rect">
              <a:avLst/>
            </a:prstGeom>
            <a:solidFill>
              <a:schemeClr val="tx2"/>
            </a:solidFill>
            <a:ln w="9525">
              <a:solidFill>
                <a:schemeClr val="bg1"/>
              </a:solidFill>
              <a:miter lim="800000"/>
              <a:headEnd/>
              <a:tailEnd/>
            </a:ln>
            <a:effectLst>
              <a:outerShdw blurRad="63500" dist="38099" dir="2700000" algn="ctr" rotWithShape="0">
                <a:srgbClr val="000000">
                  <a:alpha val="74998"/>
                </a:srgbClr>
              </a:outerShdw>
            </a:effectLst>
          </p:spPr>
          <p:txBody>
            <a:bodyPr anchorCtr="1">
              <a:prstTxWarp prst="textNoShape">
                <a:avLst/>
              </a:prstTxWarp>
            </a:bodyPr>
            <a:lstStyle/>
            <a:p>
              <a:pPr algn="ctr"/>
              <a:r>
                <a:rPr lang="en-US" sz="1600">
                  <a:solidFill>
                    <a:schemeClr val="bg1"/>
                  </a:solidFill>
                  <a:latin typeface="Arial Narrow" pitchFamily="-65" charset="0"/>
                </a:rPr>
                <a:t>1 PF BG/P</a:t>
              </a:r>
              <a:br>
                <a:rPr lang="en-US" sz="1600">
                  <a:solidFill>
                    <a:schemeClr val="bg1"/>
                  </a:solidFill>
                  <a:latin typeface="Arial Narrow" pitchFamily="-65" charset="0"/>
                </a:rPr>
              </a:br>
              <a:endParaRPr lang="en-US" sz="1600">
                <a:solidFill>
                  <a:schemeClr val="bg1"/>
                </a:solidFill>
                <a:latin typeface="Arial Narrow" pitchFamily="-65" charset="0"/>
              </a:endParaRPr>
            </a:p>
          </p:txBody>
        </p:sp>
        <p:sp>
          <p:nvSpPr>
            <p:cNvPr id="103466" name="Text Box 42"/>
            <p:cNvSpPr txBox="1">
              <a:spLocks noChangeArrowheads="1"/>
            </p:cNvSpPr>
            <p:nvPr/>
          </p:nvSpPr>
          <p:spPr bwMode="auto">
            <a:xfrm>
              <a:off x="528" y="1784"/>
              <a:ext cx="864" cy="674"/>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marL="115888" indent="-115888">
                <a:buFontTx/>
                <a:buChar char="•"/>
                <a:tabLst>
                  <a:tab pos="115888" algn="l"/>
                </a:tabLst>
              </a:pPr>
              <a:r>
                <a:rPr lang="en-US" sz="1600">
                  <a:solidFill>
                    <a:schemeClr val="bg1"/>
                  </a:solidFill>
                  <a:latin typeface="Arial Narrow" pitchFamily="-65" charset="0"/>
                </a:rPr>
                <a:t>72 racks</a:t>
              </a:r>
            </a:p>
            <a:p>
              <a:pPr marL="115888" indent="-115888">
                <a:buFontTx/>
                <a:buChar char="•"/>
                <a:tabLst>
                  <a:tab pos="115888" algn="l"/>
                </a:tabLst>
              </a:pPr>
              <a:r>
                <a:rPr lang="en-US" sz="1600">
                  <a:solidFill>
                    <a:schemeClr val="bg1"/>
                  </a:solidFill>
                  <a:latin typeface="Arial Narrow" pitchFamily="-65" charset="0"/>
                </a:rPr>
                <a:t>72K nodes</a:t>
              </a:r>
            </a:p>
            <a:p>
              <a:pPr marL="115888" indent="-115888">
                <a:buFontTx/>
                <a:buChar char="•"/>
                <a:tabLst>
                  <a:tab pos="115888" algn="l"/>
                </a:tabLst>
              </a:pPr>
              <a:r>
                <a:rPr lang="en-US" sz="1600">
                  <a:solidFill>
                    <a:schemeClr val="bg1"/>
                  </a:solidFill>
                  <a:latin typeface="Arial Narrow" pitchFamily="-65" charset="0"/>
                </a:rPr>
                <a:t>288TB RAM</a:t>
              </a:r>
            </a:p>
            <a:p>
              <a:pPr marL="115888" indent="-115888">
                <a:buFontTx/>
                <a:buChar char="•"/>
                <a:tabLst>
                  <a:tab pos="115888" algn="l"/>
                </a:tabLst>
              </a:pPr>
              <a:r>
                <a:rPr lang="en-US" sz="1600">
                  <a:solidFill>
                    <a:schemeClr val="bg1"/>
                  </a:solidFill>
                  <a:latin typeface="Arial Narrow" pitchFamily="-65" charset="0"/>
                </a:rPr>
                <a:t>576 I/O nodes</a:t>
              </a:r>
            </a:p>
          </p:txBody>
        </p:sp>
      </p:grpSp>
      <p:grpSp>
        <p:nvGrpSpPr>
          <p:cNvPr id="3" name="Group 43"/>
          <p:cNvGrpSpPr>
            <a:grpSpLocks/>
          </p:cNvGrpSpPr>
          <p:nvPr/>
        </p:nvGrpSpPr>
        <p:grpSpPr bwMode="auto">
          <a:xfrm>
            <a:off x="7419975" y="2057400"/>
            <a:ext cx="1219200" cy="1114425"/>
            <a:chOff x="4752" y="1688"/>
            <a:chExt cx="768" cy="702"/>
          </a:xfrm>
        </p:grpSpPr>
        <p:sp>
          <p:nvSpPr>
            <p:cNvPr id="103468" name="Rectangle 44"/>
            <p:cNvSpPr>
              <a:spLocks noChangeArrowheads="1"/>
            </p:cNvSpPr>
            <p:nvPr/>
          </p:nvSpPr>
          <p:spPr bwMode="auto">
            <a:xfrm>
              <a:off x="4752" y="1688"/>
              <a:ext cx="768" cy="680"/>
            </a:xfrm>
            <a:prstGeom prst="rect">
              <a:avLst/>
            </a:prstGeom>
            <a:solidFill>
              <a:schemeClr val="accent2"/>
            </a:solidFill>
            <a:ln w="9525">
              <a:solidFill>
                <a:schemeClr val="bg1"/>
              </a:solidFill>
              <a:miter lim="800000"/>
              <a:headEnd/>
              <a:tailEnd/>
            </a:ln>
            <a:effectLst>
              <a:outerShdw blurRad="63500" dist="38099" dir="2700000" algn="ctr" rotWithShape="0">
                <a:srgbClr val="000000">
                  <a:alpha val="74998"/>
                </a:srgbClr>
              </a:outerShdw>
            </a:effectLst>
          </p:spPr>
          <p:txBody>
            <a:bodyPr anchorCtr="1">
              <a:prstTxWarp prst="textNoShape">
                <a:avLst/>
              </a:prstTxWarp>
            </a:bodyPr>
            <a:lstStyle/>
            <a:p>
              <a:pPr algn="ctr"/>
              <a:r>
                <a:rPr lang="en-US" sz="1600">
                  <a:latin typeface="Arial Narrow" pitchFamily="-65" charset="0"/>
                </a:rPr>
                <a:t>44 Couplets SAN Storage</a:t>
              </a:r>
              <a:endParaRPr lang="en-US"/>
            </a:p>
          </p:txBody>
        </p:sp>
        <p:sp>
          <p:nvSpPr>
            <p:cNvPr id="103469" name="Text Box 45"/>
            <p:cNvSpPr txBox="1">
              <a:spLocks noChangeArrowheads="1"/>
            </p:cNvSpPr>
            <p:nvPr/>
          </p:nvSpPr>
          <p:spPr bwMode="auto">
            <a:xfrm>
              <a:off x="4752" y="2024"/>
              <a:ext cx="738" cy="36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prstTxWarp prst="textNoShape">
                <a:avLst/>
              </a:prstTxWarp>
              <a:spAutoFit/>
            </a:bodyPr>
            <a:lstStyle/>
            <a:p>
              <a:pPr marL="115888" indent="-115888">
                <a:buFontTx/>
                <a:buChar char="•"/>
              </a:pPr>
              <a:r>
                <a:rPr lang="en-US" sz="1600">
                  <a:latin typeface="Arial Narrow" pitchFamily="-65" charset="0"/>
                </a:rPr>
                <a:t>16 PB disk</a:t>
              </a:r>
            </a:p>
            <a:p>
              <a:pPr marL="115888" indent="-115888">
                <a:buFontTx/>
                <a:buChar char="•"/>
              </a:pPr>
              <a:r>
                <a:rPr lang="en-US" sz="1600">
                  <a:latin typeface="Arial Narrow" pitchFamily="-65" charset="0"/>
                </a:rPr>
                <a:t>264 GB/sec</a:t>
              </a:r>
              <a:endParaRPr lang="en-US" sz="2000"/>
            </a:p>
          </p:txBody>
        </p:sp>
      </p:grpSp>
      <p:sp>
        <p:nvSpPr>
          <p:cNvPr id="103470" name="Rectangle 46"/>
          <p:cNvSpPr>
            <a:spLocks noChangeArrowheads="1"/>
          </p:cNvSpPr>
          <p:nvPr/>
        </p:nvSpPr>
        <p:spPr bwMode="auto">
          <a:xfrm>
            <a:off x="5362575" y="4114800"/>
            <a:ext cx="1066800" cy="590550"/>
          </a:xfrm>
          <a:prstGeom prst="rect">
            <a:avLst/>
          </a:prstGeom>
          <a:solidFill>
            <a:srgbClr val="EE3833"/>
          </a:solidFill>
          <a:ln w="9525">
            <a:solidFill>
              <a:schemeClr val="bg1"/>
            </a:solidFill>
            <a:miter lim="800000"/>
            <a:headEnd/>
            <a:tailEnd/>
          </a:ln>
          <a:effectLst>
            <a:outerShdw blurRad="63500" dist="38099" dir="2700000" algn="ctr" rotWithShape="0">
              <a:srgbClr val="000000">
                <a:alpha val="74998"/>
              </a:srgbClr>
            </a:outerShdw>
          </a:effectLst>
        </p:spPr>
        <p:txBody>
          <a:bodyPr anchor="ctr">
            <a:prstTxWarp prst="textNoShape">
              <a:avLst/>
            </a:prstTxWarp>
            <a:spAutoFit/>
          </a:bodyPr>
          <a:lstStyle/>
          <a:p>
            <a:pPr algn="ctr"/>
            <a:r>
              <a:rPr lang="en-US" sz="1600">
                <a:solidFill>
                  <a:schemeClr val="bg1"/>
                </a:solidFill>
                <a:latin typeface="Arial Narrow" pitchFamily="-65" charset="0"/>
              </a:rPr>
              <a:t>6+1 Tape Servers</a:t>
            </a:r>
            <a:endParaRPr lang="en-US">
              <a:solidFill>
                <a:schemeClr val="bg1"/>
              </a:solidFill>
            </a:endParaRPr>
          </a:p>
        </p:txBody>
      </p:sp>
      <p:grpSp>
        <p:nvGrpSpPr>
          <p:cNvPr id="4" name="Group 47"/>
          <p:cNvGrpSpPr>
            <a:grpSpLocks/>
          </p:cNvGrpSpPr>
          <p:nvPr/>
        </p:nvGrpSpPr>
        <p:grpSpPr bwMode="auto">
          <a:xfrm>
            <a:off x="7419975" y="3810000"/>
            <a:ext cx="1447800" cy="1327150"/>
            <a:chOff x="4752" y="2640"/>
            <a:chExt cx="912" cy="836"/>
          </a:xfrm>
        </p:grpSpPr>
        <p:sp>
          <p:nvSpPr>
            <p:cNvPr id="103472" name="Rectangle 48"/>
            <p:cNvSpPr>
              <a:spLocks noChangeArrowheads="1"/>
            </p:cNvSpPr>
            <p:nvPr/>
          </p:nvSpPr>
          <p:spPr bwMode="auto">
            <a:xfrm>
              <a:off x="4752" y="2640"/>
              <a:ext cx="816" cy="816"/>
            </a:xfrm>
            <a:prstGeom prst="rect">
              <a:avLst/>
            </a:prstGeom>
            <a:solidFill>
              <a:schemeClr val="folHlink"/>
            </a:solidFill>
            <a:ln w="9525">
              <a:solidFill>
                <a:schemeClr val="bg1"/>
              </a:solidFill>
              <a:miter lim="800000"/>
              <a:headEnd/>
              <a:tailEnd/>
            </a:ln>
            <a:effectLst>
              <a:outerShdw blurRad="63500" dist="38099" dir="2700000" algn="ctr" rotWithShape="0">
                <a:srgbClr val="000000">
                  <a:alpha val="74998"/>
                </a:srgbClr>
              </a:outerShdw>
            </a:effectLst>
          </p:spPr>
          <p:txBody>
            <a:bodyPr anchorCtr="1">
              <a:prstTxWarp prst="textNoShape">
                <a:avLst/>
              </a:prstTxWarp>
            </a:bodyPr>
            <a:lstStyle/>
            <a:p>
              <a:pPr algn="ctr"/>
              <a:r>
                <a:rPr lang="en-US" sz="1600">
                  <a:solidFill>
                    <a:schemeClr val="bg1"/>
                  </a:solidFill>
                  <a:latin typeface="Arial Narrow" pitchFamily="-65" charset="0"/>
                </a:rPr>
                <a:t>Tape Libraries</a:t>
              </a:r>
              <a:endParaRPr lang="en-US">
                <a:solidFill>
                  <a:schemeClr val="bg1"/>
                </a:solidFill>
              </a:endParaRPr>
            </a:p>
          </p:txBody>
        </p:sp>
        <p:sp>
          <p:nvSpPr>
            <p:cNvPr id="103473" name="Text Box 49"/>
            <p:cNvSpPr txBox="1">
              <a:spLocks noChangeArrowheads="1"/>
            </p:cNvSpPr>
            <p:nvPr/>
          </p:nvSpPr>
          <p:spPr bwMode="auto">
            <a:xfrm>
              <a:off x="4800" y="2802"/>
              <a:ext cx="864" cy="674"/>
            </a:xfrm>
            <a:prstGeom prst="rect">
              <a:avLst/>
            </a:prstGeom>
            <a:noFill/>
            <a:ln w="9525">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marL="115888" indent="-115888">
                <a:buFontTx/>
                <a:buChar char="•"/>
                <a:tabLst>
                  <a:tab pos="115888" algn="l"/>
                </a:tabLst>
              </a:pPr>
              <a:r>
                <a:rPr lang="en-US" sz="1600">
                  <a:solidFill>
                    <a:schemeClr val="bg1"/>
                  </a:solidFill>
                  <a:latin typeface="Arial Narrow" pitchFamily="-65" charset="0"/>
                </a:rPr>
                <a:t>8 libraries *</a:t>
              </a:r>
            </a:p>
            <a:p>
              <a:pPr marL="115888" indent="-115888">
                <a:buFontTx/>
                <a:buChar char="•"/>
                <a:tabLst>
                  <a:tab pos="115888" algn="l"/>
                </a:tabLst>
              </a:pPr>
              <a:r>
                <a:rPr lang="en-US" sz="1600">
                  <a:solidFill>
                    <a:schemeClr val="bg1"/>
                  </a:solidFill>
                  <a:latin typeface="Arial Narrow" pitchFamily="-65" charset="0"/>
                </a:rPr>
                <a:t>48 drives</a:t>
              </a:r>
            </a:p>
            <a:p>
              <a:pPr marL="115888" indent="-115888">
                <a:buFontTx/>
                <a:buChar char="•"/>
                <a:tabLst>
                  <a:tab pos="115888" algn="l"/>
                </a:tabLst>
              </a:pPr>
              <a:r>
                <a:rPr lang="en-US" sz="1600">
                  <a:solidFill>
                    <a:schemeClr val="bg1"/>
                  </a:solidFill>
                  <a:latin typeface="Arial Narrow" pitchFamily="-65" charset="0"/>
                </a:rPr>
                <a:t>150 PB</a:t>
              </a:r>
            </a:p>
            <a:p>
              <a:pPr marL="115888" indent="-115888">
                <a:buFontTx/>
                <a:buChar char="•"/>
                <a:tabLst>
                  <a:tab pos="115888" algn="l"/>
                </a:tabLst>
              </a:pPr>
              <a:endParaRPr lang="en-US" sz="1600">
                <a:solidFill>
                  <a:schemeClr val="bg1"/>
                </a:solidFill>
                <a:latin typeface="Arial Narrow" pitchFamily="-65" charset="0"/>
              </a:endParaRPr>
            </a:p>
          </p:txBody>
        </p:sp>
      </p:grpSp>
      <p:grpSp>
        <p:nvGrpSpPr>
          <p:cNvPr id="5" name="Group 50"/>
          <p:cNvGrpSpPr>
            <a:grpSpLocks/>
          </p:cNvGrpSpPr>
          <p:nvPr/>
        </p:nvGrpSpPr>
        <p:grpSpPr bwMode="auto">
          <a:xfrm>
            <a:off x="88900" y="4387850"/>
            <a:ext cx="1219200" cy="336550"/>
            <a:chOff x="456" y="3716"/>
            <a:chExt cx="768" cy="212"/>
          </a:xfrm>
        </p:grpSpPr>
        <p:sp>
          <p:nvSpPr>
            <p:cNvPr id="103475" name="Line 51"/>
            <p:cNvSpPr>
              <a:spLocks noChangeShapeType="1"/>
            </p:cNvSpPr>
            <p:nvPr/>
          </p:nvSpPr>
          <p:spPr bwMode="auto">
            <a:xfrm flipH="1">
              <a:off x="504" y="3920"/>
              <a:ext cx="672" cy="0"/>
            </a:xfrm>
            <a:prstGeom prst="line">
              <a:avLst/>
            </a:prstGeom>
            <a:noFill/>
            <a:ln w="63500">
              <a:solidFill>
                <a:schemeClr val="tx1"/>
              </a:solidFill>
              <a:round/>
              <a:headEnd/>
              <a:tailEnd/>
            </a:ln>
            <a:effectLst/>
          </p:spPr>
          <p:txBody>
            <a:bodyPr wrap="none" anchor="ctr">
              <a:prstTxWarp prst="textNoShape">
                <a:avLst/>
              </a:prstTxWarp>
            </a:bodyPr>
            <a:lstStyle/>
            <a:p>
              <a:endParaRPr lang="en-US"/>
            </a:p>
          </p:txBody>
        </p:sp>
        <p:sp>
          <p:nvSpPr>
            <p:cNvPr id="103476" name="Text Box 52"/>
            <p:cNvSpPr txBox="1">
              <a:spLocks noChangeArrowheads="1"/>
            </p:cNvSpPr>
            <p:nvPr/>
          </p:nvSpPr>
          <p:spPr bwMode="auto">
            <a:xfrm>
              <a:off x="456" y="3716"/>
              <a:ext cx="768" cy="212"/>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10Gb/s Enet</a:t>
              </a:r>
            </a:p>
          </p:txBody>
        </p:sp>
      </p:grpSp>
      <p:grpSp>
        <p:nvGrpSpPr>
          <p:cNvPr id="6" name="Group 53"/>
          <p:cNvGrpSpPr>
            <a:grpSpLocks/>
          </p:cNvGrpSpPr>
          <p:nvPr/>
        </p:nvGrpSpPr>
        <p:grpSpPr bwMode="auto">
          <a:xfrm>
            <a:off x="1371600" y="4419600"/>
            <a:ext cx="1219200" cy="336550"/>
            <a:chOff x="438" y="3024"/>
            <a:chExt cx="768" cy="212"/>
          </a:xfrm>
        </p:grpSpPr>
        <p:sp>
          <p:nvSpPr>
            <p:cNvPr id="103478" name="Line 54"/>
            <p:cNvSpPr>
              <a:spLocks noChangeShapeType="1"/>
            </p:cNvSpPr>
            <p:nvPr/>
          </p:nvSpPr>
          <p:spPr bwMode="auto">
            <a:xfrm flipH="1">
              <a:off x="496" y="3216"/>
              <a:ext cx="672" cy="0"/>
            </a:xfrm>
            <a:prstGeom prst="line">
              <a:avLst/>
            </a:prstGeom>
            <a:noFill/>
            <a:ln w="63500">
              <a:solidFill>
                <a:srgbClr val="FF6600"/>
              </a:solidFill>
              <a:round/>
              <a:headEnd/>
              <a:tailEnd/>
            </a:ln>
            <a:effectLst/>
          </p:spPr>
          <p:txBody>
            <a:bodyPr wrap="none" anchor="ctr">
              <a:prstTxWarp prst="textNoShape">
                <a:avLst/>
              </a:prstTxWarp>
            </a:bodyPr>
            <a:lstStyle/>
            <a:p>
              <a:endParaRPr lang="en-US"/>
            </a:p>
          </p:txBody>
        </p:sp>
        <p:sp>
          <p:nvSpPr>
            <p:cNvPr id="103479" name="Text Box 55"/>
            <p:cNvSpPr txBox="1">
              <a:spLocks noChangeArrowheads="1"/>
            </p:cNvSpPr>
            <p:nvPr/>
          </p:nvSpPr>
          <p:spPr bwMode="auto">
            <a:xfrm>
              <a:off x="438" y="3024"/>
              <a:ext cx="768" cy="212"/>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1Gb/s Enet</a:t>
              </a:r>
            </a:p>
          </p:txBody>
        </p:sp>
      </p:grpSp>
      <p:grpSp>
        <p:nvGrpSpPr>
          <p:cNvPr id="7" name="Group 56"/>
          <p:cNvGrpSpPr>
            <a:grpSpLocks/>
          </p:cNvGrpSpPr>
          <p:nvPr/>
        </p:nvGrpSpPr>
        <p:grpSpPr bwMode="auto">
          <a:xfrm>
            <a:off x="76200" y="4845050"/>
            <a:ext cx="1219200" cy="336550"/>
            <a:chOff x="432" y="3388"/>
            <a:chExt cx="768" cy="212"/>
          </a:xfrm>
        </p:grpSpPr>
        <p:sp>
          <p:nvSpPr>
            <p:cNvPr id="103481" name="Line 57"/>
            <p:cNvSpPr>
              <a:spLocks noChangeShapeType="1"/>
            </p:cNvSpPr>
            <p:nvPr/>
          </p:nvSpPr>
          <p:spPr bwMode="auto">
            <a:xfrm>
              <a:off x="494" y="3580"/>
              <a:ext cx="672" cy="0"/>
            </a:xfrm>
            <a:prstGeom prst="line">
              <a:avLst/>
            </a:prstGeom>
            <a:noFill/>
            <a:ln w="63500">
              <a:solidFill>
                <a:srgbClr val="FF00FF"/>
              </a:solidFill>
              <a:round/>
              <a:headEnd/>
              <a:tailEnd/>
            </a:ln>
            <a:effectLst/>
          </p:spPr>
          <p:txBody>
            <a:bodyPr wrap="none" anchor="ctr">
              <a:prstTxWarp prst="textNoShape">
                <a:avLst/>
              </a:prstTxWarp>
            </a:bodyPr>
            <a:lstStyle/>
            <a:p>
              <a:endParaRPr lang="en-US"/>
            </a:p>
          </p:txBody>
        </p:sp>
        <p:sp>
          <p:nvSpPr>
            <p:cNvPr id="103482" name="Text Box 58"/>
            <p:cNvSpPr txBox="1">
              <a:spLocks noChangeArrowheads="1"/>
            </p:cNvSpPr>
            <p:nvPr/>
          </p:nvSpPr>
          <p:spPr bwMode="auto">
            <a:xfrm>
              <a:off x="432" y="3388"/>
              <a:ext cx="768" cy="212"/>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4xDDR IB</a:t>
              </a:r>
            </a:p>
          </p:txBody>
        </p:sp>
      </p:grpSp>
      <p:grpSp>
        <p:nvGrpSpPr>
          <p:cNvPr id="8" name="Group 59"/>
          <p:cNvGrpSpPr>
            <a:grpSpLocks/>
          </p:cNvGrpSpPr>
          <p:nvPr/>
        </p:nvGrpSpPr>
        <p:grpSpPr bwMode="auto">
          <a:xfrm>
            <a:off x="1463675" y="4845050"/>
            <a:ext cx="1066800" cy="336550"/>
            <a:chOff x="480" y="3792"/>
            <a:chExt cx="672" cy="212"/>
          </a:xfrm>
        </p:grpSpPr>
        <p:sp>
          <p:nvSpPr>
            <p:cNvPr id="103484" name="Text Box 60"/>
            <p:cNvSpPr txBox="1">
              <a:spLocks noChangeArrowheads="1"/>
            </p:cNvSpPr>
            <p:nvPr/>
          </p:nvSpPr>
          <p:spPr bwMode="auto">
            <a:xfrm>
              <a:off x="480" y="3792"/>
              <a:ext cx="672" cy="212"/>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4Gb/s FC</a:t>
              </a:r>
            </a:p>
          </p:txBody>
        </p:sp>
        <p:sp>
          <p:nvSpPr>
            <p:cNvPr id="103485" name="Line 61"/>
            <p:cNvSpPr>
              <a:spLocks noChangeShapeType="1"/>
            </p:cNvSpPr>
            <p:nvPr/>
          </p:nvSpPr>
          <p:spPr bwMode="auto">
            <a:xfrm>
              <a:off x="480" y="3984"/>
              <a:ext cx="672" cy="0"/>
            </a:xfrm>
            <a:prstGeom prst="line">
              <a:avLst/>
            </a:prstGeom>
            <a:noFill/>
            <a:ln w="63500">
              <a:solidFill>
                <a:srgbClr val="00FFFF"/>
              </a:solidFill>
              <a:round/>
              <a:headEnd/>
              <a:tailEnd/>
            </a:ln>
            <a:effectLst/>
          </p:spPr>
          <p:txBody>
            <a:bodyPr wrap="none" anchor="ctr">
              <a:prstTxWarp prst="textNoShape">
                <a:avLst/>
              </a:prstTxWarp>
            </a:bodyPr>
            <a:lstStyle/>
            <a:p>
              <a:endParaRPr lang="en-US"/>
            </a:p>
          </p:txBody>
        </p:sp>
      </p:grpSp>
      <p:sp>
        <p:nvSpPr>
          <p:cNvPr id="103486" name="Text Box 62"/>
          <p:cNvSpPr txBox="1">
            <a:spLocks noChangeArrowheads="1"/>
          </p:cNvSpPr>
          <p:nvPr/>
        </p:nvSpPr>
        <p:spPr bwMode="auto">
          <a:xfrm>
            <a:off x="7191375" y="5105400"/>
            <a:ext cx="1676400" cy="517525"/>
          </a:xfrm>
          <a:prstGeom prst="rect">
            <a:avLst/>
          </a:prstGeom>
          <a:noFill/>
          <a:ln w="9525">
            <a:noFill/>
            <a:miter lim="800000"/>
            <a:headEnd/>
            <a:tailEnd/>
          </a:ln>
        </p:spPr>
        <p:txBody>
          <a:bodyPr>
            <a:prstTxWarp prst="textNoShape">
              <a:avLst/>
            </a:prstTxWarp>
            <a:spAutoFit/>
          </a:bodyPr>
          <a:lstStyle/>
          <a:p>
            <a:r>
              <a:rPr lang="en-US" sz="1400">
                <a:latin typeface="Arial Narrow" pitchFamily="-65" charset="0"/>
              </a:rPr>
              <a:t>* Tape capacity grows over lifetime of system</a:t>
            </a:r>
          </a:p>
        </p:txBody>
      </p:sp>
      <p:sp>
        <p:nvSpPr>
          <p:cNvPr id="103487" name="Text Box 63"/>
          <p:cNvSpPr txBox="1">
            <a:spLocks noChangeArrowheads="1"/>
          </p:cNvSpPr>
          <p:nvPr/>
        </p:nvSpPr>
        <p:spPr bwMode="auto">
          <a:xfrm>
            <a:off x="3152775" y="3352800"/>
            <a:ext cx="1371600" cy="336550"/>
          </a:xfrm>
          <a:prstGeom prst="rect">
            <a:avLst/>
          </a:prstGeom>
          <a:noFill/>
          <a:ln w="9525">
            <a:noFill/>
            <a:miter lim="800000"/>
            <a:headEnd/>
            <a:tailEnd/>
          </a:ln>
          <a:effectLst/>
        </p:spPr>
        <p:txBody>
          <a:bodyPr>
            <a:prstTxWarp prst="textNoShape">
              <a:avLst/>
            </a:prstTxWarp>
            <a:spAutoFit/>
          </a:bodyPr>
          <a:lstStyle/>
          <a:p>
            <a:pPr marL="115888" indent="-115888">
              <a:buFontTx/>
              <a:buChar char="•"/>
              <a:tabLst>
                <a:tab pos="115888" algn="l"/>
              </a:tabLst>
            </a:pPr>
            <a:r>
              <a:rPr lang="en-US" sz="1600">
                <a:solidFill>
                  <a:schemeClr val="bg1"/>
                </a:solidFill>
                <a:latin typeface="Arial Narrow" pitchFamily="-65" charset="0"/>
              </a:rPr>
              <a:t>1024 ports</a:t>
            </a:r>
          </a:p>
        </p:txBody>
      </p:sp>
      <p:sp>
        <p:nvSpPr>
          <p:cNvPr id="103488" name="Text Box 64"/>
          <p:cNvSpPr txBox="1">
            <a:spLocks noChangeArrowheads="1"/>
          </p:cNvSpPr>
          <p:nvPr/>
        </p:nvSpPr>
        <p:spPr bwMode="auto">
          <a:xfrm>
            <a:off x="2238375" y="3352800"/>
            <a:ext cx="6096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576</a:t>
            </a:r>
          </a:p>
        </p:txBody>
      </p:sp>
      <p:sp>
        <p:nvSpPr>
          <p:cNvPr id="103489" name="Rectangle 65"/>
          <p:cNvSpPr>
            <a:spLocks noGrp="1" noChangeArrowheads="1"/>
          </p:cNvSpPr>
          <p:nvPr>
            <p:ph type="title"/>
          </p:nvPr>
        </p:nvSpPr>
        <p:spPr>
          <a:xfrm>
            <a:off x="457200" y="274638"/>
            <a:ext cx="8229600" cy="547687"/>
          </a:xfrm>
        </p:spPr>
        <p:txBody>
          <a:bodyPr>
            <a:noAutofit/>
          </a:bodyPr>
          <a:lstStyle/>
          <a:p>
            <a:r>
              <a:rPr lang="en-US" sz="3600" dirty="0" smtClean="0"/>
              <a:t>Argonne Petascale </a:t>
            </a:r>
            <a:r>
              <a:rPr lang="en-US" sz="3600" dirty="0"/>
              <a:t>System Architecture</a:t>
            </a:r>
          </a:p>
        </p:txBody>
      </p:sp>
      <p:sp>
        <p:nvSpPr>
          <p:cNvPr id="103490" name="Text Box 66"/>
          <p:cNvSpPr txBox="1">
            <a:spLocks noChangeArrowheads="1"/>
          </p:cNvSpPr>
          <p:nvPr/>
        </p:nvSpPr>
        <p:spPr bwMode="auto">
          <a:xfrm>
            <a:off x="6477000" y="3994150"/>
            <a:ext cx="914400" cy="336550"/>
          </a:xfrm>
          <a:prstGeom prst="rect">
            <a:avLst/>
          </a:prstGeom>
          <a:noFill/>
          <a:ln w="9525">
            <a:noFill/>
            <a:miter lim="800000"/>
            <a:headEnd/>
            <a:tailEnd/>
          </a:ln>
        </p:spPr>
        <p:txBody>
          <a:bodyPr>
            <a:prstTxWarp prst="textNoShape">
              <a:avLst/>
            </a:prstTxWarp>
            <a:spAutoFit/>
          </a:bodyPr>
          <a:lstStyle/>
          <a:p>
            <a:pPr algn="ctr"/>
            <a:r>
              <a:rPr lang="en-US" sz="1600">
                <a:latin typeface="Arial Narrow" pitchFamily="-65" charset="0"/>
              </a:rPr>
              <a:t>48</a:t>
            </a:r>
          </a:p>
        </p:txBody>
      </p:sp>
      <p:sp>
        <p:nvSpPr>
          <p:cNvPr id="103491" name="Line 67"/>
          <p:cNvSpPr>
            <a:spLocks noChangeShapeType="1"/>
          </p:cNvSpPr>
          <p:nvPr/>
        </p:nvSpPr>
        <p:spPr bwMode="auto">
          <a:xfrm>
            <a:off x="6934200" y="4298950"/>
            <a:ext cx="1588" cy="304800"/>
          </a:xfrm>
          <a:prstGeom prst="line">
            <a:avLst/>
          </a:prstGeom>
          <a:noFill/>
          <a:ln w="3175">
            <a:solidFill>
              <a:schemeClr val="tx1"/>
            </a:solidFill>
            <a:round/>
            <a:headEnd/>
            <a:tailEnd/>
          </a:ln>
          <a:effectLst/>
        </p:spPr>
        <p:txBody>
          <a:bodyPr wrap="none" anchor="ctr">
            <a:prstTxWarp prst="textNoShape">
              <a:avLst/>
            </a:prstTxWarp>
          </a:bodyPr>
          <a:lstStyle/>
          <a:p>
            <a:endParaRPr lang="en-US"/>
          </a:p>
        </p:txBody>
      </p:sp>
      <p:sp>
        <p:nvSpPr>
          <p:cNvPr id="103493" name="Text Box 69"/>
          <p:cNvSpPr txBox="1">
            <a:spLocks noChangeArrowheads="1"/>
          </p:cNvSpPr>
          <p:nvPr/>
        </p:nvSpPr>
        <p:spPr bwMode="auto">
          <a:xfrm>
            <a:off x="6359525" y="3651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69" name="TextBox 68"/>
          <p:cNvSpPr txBox="1"/>
          <p:nvPr/>
        </p:nvSpPr>
        <p:spPr>
          <a:xfrm>
            <a:off x="286832" y="6019800"/>
            <a:ext cx="6801862" cy="646331"/>
          </a:xfrm>
          <a:prstGeom prst="rect">
            <a:avLst/>
          </a:prstGeom>
          <a:noFill/>
        </p:spPr>
        <p:txBody>
          <a:bodyPr wrap="none" rtlCol="0">
            <a:spAutoFit/>
          </a:bodyPr>
          <a:lstStyle/>
          <a:p>
            <a:r>
              <a:rPr lang="en-US" dirty="0" smtClean="0">
                <a:latin typeface="Cambria"/>
                <a:cs typeface="Cambria"/>
              </a:rPr>
              <a:t>In the BG/P generation like BG/L  the I/O Architecture is not tightly </a:t>
            </a:r>
          </a:p>
          <a:p>
            <a:r>
              <a:rPr lang="en-US" dirty="0" smtClean="0">
                <a:latin typeface="Cambria"/>
                <a:cs typeface="Cambria"/>
              </a:rPr>
              <a:t>coupled to the compute fabric!</a:t>
            </a:r>
            <a:endParaRPr lang="en-US" dirty="0">
              <a:latin typeface="Cambria"/>
              <a:cs typeface="Cambria"/>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461963" y="609600"/>
            <a:ext cx="8221662" cy="1612900"/>
          </a:xfrm>
        </p:spPr>
        <p:txBody>
          <a:bodyPr>
            <a:normAutofit fontScale="90000"/>
          </a:bodyPr>
          <a:lstStyle/>
          <a:p>
            <a:pPr algn="ctr"/>
            <a:r>
              <a:rPr lang="en-US" sz="3800">
                <a:solidFill>
                  <a:srgbClr val="BE2B23"/>
                </a:solidFill>
                <a:effectLst>
                  <a:outerShdw blurRad="38100" dist="38100" dir="2700000" algn="tl">
                    <a:srgbClr val="DDDDDD"/>
                  </a:outerShdw>
                </a:effectLst>
              </a:rPr>
              <a:t>DOE INCITE Program</a:t>
            </a:r>
            <a:r>
              <a:rPr lang="en-US" sz="3800" b="0">
                <a:solidFill>
                  <a:srgbClr val="BE2B23"/>
                </a:solidFill>
                <a:effectLst>
                  <a:outerShdw blurRad="38100" dist="38100" dir="2700000" algn="tl">
                    <a:srgbClr val="DDDDDD"/>
                  </a:outerShdw>
                </a:effectLst>
              </a:rPr>
              <a:t/>
            </a:r>
            <a:br>
              <a:rPr lang="en-US" sz="3800" b="0">
                <a:solidFill>
                  <a:srgbClr val="BE2B23"/>
                </a:solidFill>
                <a:effectLst>
                  <a:outerShdw blurRad="38100" dist="38100" dir="2700000" algn="tl">
                    <a:srgbClr val="DDDDDD"/>
                  </a:outerShdw>
                </a:effectLst>
              </a:rPr>
            </a:br>
            <a:r>
              <a:rPr lang="en-US" sz="3800" b="0">
                <a:solidFill>
                  <a:srgbClr val="BE2B23"/>
                </a:solidFill>
                <a:effectLst>
                  <a:outerShdw blurRad="38100" dist="38100" dir="2700000" algn="tl">
                    <a:srgbClr val="DDDDDD"/>
                  </a:outerShdw>
                </a:effectLst>
              </a:rPr>
              <a:t>Innovative and Novel Computational Impact on Theory and Experiment</a:t>
            </a:r>
          </a:p>
        </p:txBody>
      </p:sp>
      <p:sp>
        <p:nvSpPr>
          <p:cNvPr id="323587" name="Rectangle 3"/>
          <p:cNvSpPr>
            <a:spLocks noGrp="1" noChangeArrowheads="1"/>
          </p:cNvSpPr>
          <p:nvPr>
            <p:ph type="body" idx="1"/>
          </p:nvPr>
        </p:nvSpPr>
        <p:spPr>
          <a:xfrm>
            <a:off x="457200" y="2286000"/>
            <a:ext cx="8224838" cy="3627438"/>
          </a:xfrm>
        </p:spPr>
        <p:txBody>
          <a:bodyPr>
            <a:normAutofit fontScale="70000" lnSpcReduction="20000"/>
          </a:bodyPr>
          <a:lstStyle/>
          <a:p>
            <a:pPr>
              <a:lnSpc>
                <a:spcPct val="80000"/>
              </a:lnSpc>
              <a:spcBef>
                <a:spcPct val="35000"/>
              </a:spcBef>
              <a:tabLst>
                <a:tab pos="3886200" algn="l"/>
              </a:tabLst>
            </a:pPr>
            <a:r>
              <a:rPr lang="en-US" b="1"/>
              <a:t>Solicits large computationally intensive research projects </a:t>
            </a:r>
          </a:p>
          <a:p>
            <a:pPr lvl="1">
              <a:lnSpc>
                <a:spcPct val="80000"/>
              </a:lnSpc>
              <a:spcBef>
                <a:spcPct val="35000"/>
              </a:spcBef>
              <a:tabLst>
                <a:tab pos="3886200" algn="l"/>
              </a:tabLst>
            </a:pPr>
            <a:r>
              <a:rPr lang="en-US"/>
              <a:t>To enable high-impact scientific advances</a:t>
            </a:r>
          </a:p>
          <a:p>
            <a:pPr>
              <a:lnSpc>
                <a:spcPct val="80000"/>
              </a:lnSpc>
              <a:spcBef>
                <a:spcPct val="35000"/>
              </a:spcBef>
              <a:tabLst>
                <a:tab pos="3886200" algn="l"/>
              </a:tabLst>
            </a:pPr>
            <a:r>
              <a:rPr lang="en-US" b="1"/>
              <a:t>Open to all scientific researchers and organizations</a:t>
            </a:r>
          </a:p>
          <a:p>
            <a:pPr lvl="1">
              <a:tabLst>
                <a:tab pos="3886200" algn="l"/>
              </a:tabLst>
            </a:pPr>
            <a:r>
              <a:rPr lang="en-US"/>
              <a:t>Scientific Discipline Peer Review</a:t>
            </a:r>
          </a:p>
          <a:p>
            <a:pPr lvl="1">
              <a:tabLst>
                <a:tab pos="3886200" algn="l"/>
              </a:tabLst>
            </a:pPr>
            <a:r>
              <a:rPr lang="en-US"/>
              <a:t>Computational Readiness Review</a:t>
            </a:r>
          </a:p>
          <a:p>
            <a:pPr>
              <a:lnSpc>
                <a:spcPct val="80000"/>
              </a:lnSpc>
              <a:spcBef>
                <a:spcPct val="35000"/>
              </a:spcBef>
              <a:tabLst>
                <a:tab pos="3886200" algn="l"/>
              </a:tabLst>
            </a:pPr>
            <a:r>
              <a:rPr lang="en-US" b="1"/>
              <a:t>Provides large computer time &amp; data storage allocations</a:t>
            </a:r>
          </a:p>
          <a:p>
            <a:pPr lvl="1">
              <a:lnSpc>
                <a:spcPct val="80000"/>
              </a:lnSpc>
              <a:spcBef>
                <a:spcPct val="35000"/>
              </a:spcBef>
              <a:tabLst>
                <a:tab pos="3886200" algn="l"/>
              </a:tabLst>
            </a:pPr>
            <a:r>
              <a:rPr lang="en-US"/>
              <a:t>To a small number of projects for 1-3 years</a:t>
            </a:r>
          </a:p>
          <a:p>
            <a:pPr lvl="1">
              <a:lnSpc>
                <a:spcPct val="80000"/>
              </a:lnSpc>
              <a:spcBef>
                <a:spcPct val="35000"/>
              </a:spcBef>
              <a:tabLst>
                <a:tab pos="3886200" algn="l"/>
              </a:tabLst>
            </a:pPr>
            <a:r>
              <a:rPr lang="en-US"/>
              <a:t>Academic, Federal Lab and Industry, with DOE or other support </a:t>
            </a:r>
          </a:p>
          <a:p>
            <a:pPr>
              <a:lnSpc>
                <a:spcPct val="80000"/>
              </a:lnSpc>
              <a:spcBef>
                <a:spcPct val="35000"/>
              </a:spcBef>
              <a:tabLst>
                <a:tab pos="3886200" algn="l"/>
              </a:tabLst>
            </a:pPr>
            <a:r>
              <a:rPr lang="en-US" b="1"/>
              <a:t>Primary vehicle for selecting Leadership Science Projects for the Leadership Computing Facilities</a:t>
            </a:r>
          </a:p>
        </p:txBody>
      </p:sp>
      <p:grpSp>
        <p:nvGrpSpPr>
          <p:cNvPr id="2" name="Group 4"/>
          <p:cNvGrpSpPr>
            <a:grpSpLocks/>
          </p:cNvGrpSpPr>
          <p:nvPr/>
        </p:nvGrpSpPr>
        <p:grpSpPr bwMode="auto">
          <a:xfrm>
            <a:off x="76200" y="0"/>
            <a:ext cx="1420813" cy="1146175"/>
            <a:chOff x="48" y="0"/>
            <a:chExt cx="895" cy="722"/>
          </a:xfrm>
        </p:grpSpPr>
        <p:sp>
          <p:nvSpPr>
            <p:cNvPr id="323589" name="Rectangle 5"/>
            <p:cNvSpPr>
              <a:spLocks noChangeArrowheads="1"/>
            </p:cNvSpPr>
            <p:nvPr/>
          </p:nvSpPr>
          <p:spPr bwMode="auto">
            <a:xfrm>
              <a:off x="48" y="0"/>
              <a:ext cx="895" cy="144"/>
            </a:xfrm>
            <a:prstGeom prst="rect">
              <a:avLst/>
            </a:prstGeom>
            <a:noFill/>
            <a:ln w="6350">
              <a:noFill/>
              <a:miter lim="800000"/>
              <a:headEnd/>
              <a:tailEnd/>
            </a:ln>
            <a:effectLst/>
          </p:spPr>
          <p:txBody>
            <a:bodyPr>
              <a:prstTxWarp prst="textNoShape">
                <a:avLst/>
              </a:prstTxWarp>
              <a:spAutoFit/>
            </a:bodyPr>
            <a:lstStyle/>
            <a:p>
              <a:pPr algn="ctr"/>
              <a:r>
                <a:rPr lang="en-US" sz="900" b="1" i="1">
                  <a:solidFill>
                    <a:srgbClr val="FF6600"/>
                  </a:solidFill>
                  <a:latin typeface="Arial Narrow" charset="0"/>
                </a:rPr>
                <a:t>U.S. Department of Energy</a:t>
              </a:r>
            </a:p>
          </p:txBody>
        </p:sp>
        <p:sp>
          <p:nvSpPr>
            <p:cNvPr id="323590" name="Text Box 6"/>
            <p:cNvSpPr txBox="1">
              <a:spLocks noChangeArrowheads="1"/>
            </p:cNvSpPr>
            <p:nvPr/>
          </p:nvSpPr>
          <p:spPr bwMode="auto">
            <a:xfrm>
              <a:off x="108" y="578"/>
              <a:ext cx="700" cy="144"/>
            </a:xfrm>
            <a:prstGeom prst="rect">
              <a:avLst/>
            </a:prstGeom>
            <a:noFill/>
            <a:ln w="6350">
              <a:noFill/>
              <a:miter lim="800000"/>
              <a:headEnd/>
              <a:tailEnd/>
            </a:ln>
            <a:effectLst/>
          </p:spPr>
          <p:txBody>
            <a:bodyPr wrap="none">
              <a:prstTxWarp prst="textNoShape">
                <a:avLst/>
              </a:prstTxWarp>
              <a:spAutoFit/>
            </a:bodyPr>
            <a:lstStyle/>
            <a:p>
              <a:r>
                <a:rPr lang="en-US" sz="900" b="1" i="1">
                  <a:solidFill>
                    <a:srgbClr val="FF6600"/>
                  </a:solidFill>
                </a:rPr>
                <a:t>Office of Science</a:t>
              </a:r>
            </a:p>
          </p:txBody>
        </p:sp>
        <p:pic>
          <p:nvPicPr>
            <p:cNvPr id="323591" name="Picture 7" descr="SClogo-1"/>
            <p:cNvPicPr>
              <a:picLocks noChangeAspect="1" noChangeArrowheads="1"/>
            </p:cNvPicPr>
            <p:nvPr/>
          </p:nvPicPr>
          <p:blipFill>
            <a:blip r:embed="rId3"/>
            <a:srcRect/>
            <a:stretch>
              <a:fillRect/>
            </a:stretch>
          </p:blipFill>
          <p:spPr bwMode="auto">
            <a:xfrm>
              <a:off x="80" y="118"/>
              <a:ext cx="828" cy="455"/>
            </a:xfrm>
            <a:prstGeom prst="rect">
              <a:avLst/>
            </a:prstGeom>
            <a:noFill/>
            <a:ln w="9525">
              <a:noFill/>
              <a:miter lim="800000"/>
              <a:headEnd/>
              <a:tailEnd/>
            </a:ln>
          </p:spPr>
        </p:pic>
      </p:grpSp>
      <p:sp>
        <p:nvSpPr>
          <p:cNvPr id="323592" name="AutoShape 8"/>
          <p:cNvSpPr>
            <a:spLocks noChangeArrowheads="1"/>
          </p:cNvSpPr>
          <p:nvPr/>
        </p:nvSpPr>
        <p:spPr bwMode="auto">
          <a:xfrm>
            <a:off x="8001000" y="152400"/>
            <a:ext cx="911225" cy="768350"/>
          </a:xfrm>
          <a:prstGeom prst="roundRect">
            <a:avLst>
              <a:gd name="adj" fmla="val 16667"/>
            </a:avLst>
          </a:prstGeom>
          <a:solidFill>
            <a:srgbClr val="EE7E2C"/>
          </a:solidFill>
          <a:ln w="28575">
            <a:noFill/>
            <a:round/>
            <a:headEnd/>
            <a:tailEnd/>
          </a:ln>
          <a:effectLst/>
        </p:spPr>
        <p:txBody>
          <a:bodyPr anchor="ctr" anchorCtr="1">
            <a:prstTxWarp prst="textNoShape">
              <a:avLst/>
            </a:prstTxWarp>
            <a:spAutoFit/>
          </a:bodyPr>
          <a:lstStyle/>
          <a:p>
            <a:pPr algn="ctr">
              <a:spcBef>
                <a:spcPct val="50000"/>
              </a:spcBef>
            </a:pPr>
            <a:r>
              <a:rPr kumimoji="1" lang="en-US" sz="2000"/>
              <a:t>Since</a:t>
            </a:r>
            <a:br>
              <a:rPr kumimoji="1" lang="en-US" sz="2000"/>
            </a:br>
            <a:r>
              <a:rPr kumimoji="1" lang="en-US" sz="2000"/>
              <a:t>2004</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6188" name="Rectangle 12"/>
          <p:cNvSpPr>
            <a:spLocks noChangeArrowheads="1"/>
          </p:cNvSpPr>
          <p:nvPr/>
        </p:nvSpPr>
        <p:spPr bwMode="auto">
          <a:xfrm>
            <a:off x="6324600" y="0"/>
            <a:ext cx="2819400" cy="6858000"/>
          </a:xfrm>
          <a:prstGeom prst="rect">
            <a:avLst/>
          </a:prstGeom>
          <a:solidFill>
            <a:srgbClr val="E3E7EC"/>
          </a:solidFill>
          <a:ln w="9525">
            <a:noFill/>
            <a:miter lim="800000"/>
            <a:headEnd/>
            <a:tailEnd/>
          </a:ln>
          <a:effectLst/>
        </p:spPr>
        <p:txBody>
          <a:bodyPr wrap="none" anchor="ctr">
            <a:prstTxWarp prst="textNoShape">
              <a:avLst/>
            </a:prstTxWarp>
          </a:bodyPr>
          <a:lstStyle/>
          <a:p>
            <a:endParaRPr lang="en-US"/>
          </a:p>
        </p:txBody>
      </p:sp>
      <p:grpSp>
        <p:nvGrpSpPr>
          <p:cNvPr id="2" name="Group 2"/>
          <p:cNvGrpSpPr>
            <a:grpSpLocks/>
          </p:cNvGrpSpPr>
          <p:nvPr/>
        </p:nvGrpSpPr>
        <p:grpSpPr bwMode="auto">
          <a:xfrm>
            <a:off x="0" y="0"/>
            <a:ext cx="6335713" cy="6858000"/>
            <a:chOff x="884" y="0"/>
            <a:chExt cx="3991" cy="4320"/>
          </a:xfrm>
        </p:grpSpPr>
        <p:pic>
          <p:nvPicPr>
            <p:cNvPr id="1586179" name="Picture 3" descr="WIRED INCITE 0608p42b"/>
            <p:cNvPicPr>
              <a:picLocks noChangeAspect="1" noChangeArrowheads="1"/>
            </p:cNvPicPr>
            <p:nvPr/>
          </p:nvPicPr>
          <p:blipFill>
            <a:blip r:embed="rId3"/>
            <a:srcRect/>
            <a:stretch>
              <a:fillRect/>
            </a:stretch>
          </p:blipFill>
          <p:spPr bwMode="auto">
            <a:xfrm>
              <a:off x="884" y="0"/>
              <a:ext cx="3991" cy="4320"/>
            </a:xfrm>
            <a:prstGeom prst="rect">
              <a:avLst/>
            </a:prstGeom>
            <a:noFill/>
          </p:spPr>
        </p:pic>
        <p:sp>
          <p:nvSpPr>
            <p:cNvPr id="1586180" name="Oval 4"/>
            <p:cNvSpPr>
              <a:spLocks noChangeArrowheads="1"/>
            </p:cNvSpPr>
            <p:nvPr/>
          </p:nvSpPr>
          <p:spPr bwMode="auto">
            <a:xfrm>
              <a:off x="4017" y="2956"/>
              <a:ext cx="624" cy="192"/>
            </a:xfrm>
            <a:prstGeom prst="ellipse">
              <a:avLst/>
            </a:prstGeom>
            <a:noFill/>
            <a:ln w="38100">
              <a:solidFill>
                <a:srgbClr val="FF3300"/>
              </a:solidFill>
              <a:round/>
              <a:headEnd/>
              <a:tailEnd/>
            </a:ln>
            <a:effectLst>
              <a:outerShdw dist="25399" dir="2700000" algn="ctr" rotWithShape="0">
                <a:srgbClr val="6B0000"/>
              </a:outerShdw>
            </a:effectLst>
          </p:spPr>
          <p:txBody>
            <a:bodyPr wrap="none" anchor="ctr">
              <a:prstTxWarp prst="textNoShape">
                <a:avLst/>
              </a:prstTxWarp>
            </a:bodyPr>
            <a:lstStyle/>
            <a:p>
              <a:endParaRPr lang="en-US"/>
            </a:p>
          </p:txBody>
        </p:sp>
        <p:sp>
          <p:nvSpPr>
            <p:cNvPr id="1586181" name="Oval 5"/>
            <p:cNvSpPr>
              <a:spLocks noChangeArrowheads="1"/>
            </p:cNvSpPr>
            <p:nvPr/>
          </p:nvSpPr>
          <p:spPr bwMode="auto">
            <a:xfrm>
              <a:off x="1968" y="2064"/>
              <a:ext cx="624" cy="192"/>
            </a:xfrm>
            <a:prstGeom prst="ellipse">
              <a:avLst/>
            </a:prstGeom>
            <a:noFill/>
            <a:ln w="38100">
              <a:solidFill>
                <a:srgbClr val="FF3300"/>
              </a:solidFill>
              <a:round/>
              <a:headEnd/>
              <a:tailEnd/>
            </a:ln>
            <a:effectLst>
              <a:outerShdw dist="25399" dir="2700000" algn="ctr" rotWithShape="0">
                <a:srgbClr val="6B0000"/>
              </a:outerShdw>
            </a:effectLst>
          </p:spPr>
          <p:txBody>
            <a:bodyPr wrap="none" anchor="ctr">
              <a:prstTxWarp prst="textNoShape">
                <a:avLst/>
              </a:prstTxWarp>
            </a:bodyPr>
            <a:lstStyle/>
            <a:p>
              <a:endParaRPr lang="en-US"/>
            </a:p>
          </p:txBody>
        </p:sp>
        <p:sp>
          <p:nvSpPr>
            <p:cNvPr id="1586182" name="Oval 6"/>
            <p:cNvSpPr>
              <a:spLocks noChangeArrowheads="1"/>
            </p:cNvSpPr>
            <p:nvPr/>
          </p:nvSpPr>
          <p:spPr bwMode="auto">
            <a:xfrm>
              <a:off x="3901" y="624"/>
              <a:ext cx="624" cy="192"/>
            </a:xfrm>
            <a:prstGeom prst="ellipse">
              <a:avLst/>
            </a:prstGeom>
            <a:noFill/>
            <a:ln w="38100">
              <a:solidFill>
                <a:srgbClr val="FF3300"/>
              </a:solidFill>
              <a:round/>
              <a:headEnd/>
              <a:tailEnd/>
            </a:ln>
            <a:effectLst>
              <a:outerShdw dist="25399" dir="2700000" algn="ctr" rotWithShape="0">
                <a:srgbClr val="6B0000"/>
              </a:outerShdw>
            </a:effectLst>
          </p:spPr>
          <p:txBody>
            <a:bodyPr wrap="none" anchor="ctr">
              <a:prstTxWarp prst="textNoShape">
                <a:avLst/>
              </a:prstTxWarp>
            </a:bodyPr>
            <a:lstStyle/>
            <a:p>
              <a:endParaRPr lang="en-US"/>
            </a:p>
          </p:txBody>
        </p:sp>
        <p:sp>
          <p:nvSpPr>
            <p:cNvPr id="1586183" name="Oval 7"/>
            <p:cNvSpPr>
              <a:spLocks noChangeArrowheads="1"/>
            </p:cNvSpPr>
            <p:nvPr/>
          </p:nvSpPr>
          <p:spPr bwMode="auto">
            <a:xfrm>
              <a:off x="2784" y="551"/>
              <a:ext cx="816" cy="192"/>
            </a:xfrm>
            <a:prstGeom prst="ellipse">
              <a:avLst/>
            </a:prstGeom>
            <a:noFill/>
            <a:ln w="38100">
              <a:solidFill>
                <a:srgbClr val="FF3300"/>
              </a:solidFill>
              <a:round/>
              <a:headEnd/>
              <a:tailEnd/>
            </a:ln>
            <a:effectLst>
              <a:outerShdw dist="25399" dir="2700000" algn="ctr" rotWithShape="0">
                <a:srgbClr val="6B0000"/>
              </a:outerShdw>
            </a:effectLst>
          </p:spPr>
          <p:txBody>
            <a:bodyPr wrap="none" anchor="ctr">
              <a:prstTxWarp prst="textNoShape">
                <a:avLst/>
              </a:prstTxWarp>
            </a:bodyPr>
            <a:lstStyle/>
            <a:p>
              <a:endParaRPr lang="en-US"/>
            </a:p>
          </p:txBody>
        </p:sp>
        <p:sp>
          <p:nvSpPr>
            <p:cNvPr id="1586184" name="Oval 8"/>
            <p:cNvSpPr>
              <a:spLocks noChangeArrowheads="1"/>
            </p:cNvSpPr>
            <p:nvPr/>
          </p:nvSpPr>
          <p:spPr bwMode="auto">
            <a:xfrm>
              <a:off x="3062" y="2524"/>
              <a:ext cx="624" cy="192"/>
            </a:xfrm>
            <a:prstGeom prst="ellipse">
              <a:avLst/>
            </a:prstGeom>
            <a:noFill/>
            <a:ln w="38100">
              <a:solidFill>
                <a:srgbClr val="FF3300"/>
              </a:solidFill>
              <a:round/>
              <a:headEnd/>
              <a:tailEnd/>
            </a:ln>
            <a:effectLst>
              <a:outerShdw dist="25399" dir="2700000" algn="ctr" rotWithShape="0">
                <a:srgbClr val="6B0000"/>
              </a:outerShdw>
            </a:effectLst>
          </p:spPr>
          <p:txBody>
            <a:bodyPr wrap="none" anchor="ctr">
              <a:prstTxWarp prst="textNoShape">
                <a:avLst/>
              </a:prstTxWarp>
            </a:bodyPr>
            <a:lstStyle/>
            <a:p>
              <a:endParaRPr lang="en-US"/>
            </a:p>
          </p:txBody>
        </p:sp>
        <p:sp>
          <p:nvSpPr>
            <p:cNvPr id="1586185" name="Oval 9"/>
            <p:cNvSpPr>
              <a:spLocks noChangeArrowheads="1"/>
            </p:cNvSpPr>
            <p:nvPr/>
          </p:nvSpPr>
          <p:spPr bwMode="auto">
            <a:xfrm>
              <a:off x="3072" y="2928"/>
              <a:ext cx="624" cy="192"/>
            </a:xfrm>
            <a:prstGeom prst="ellipse">
              <a:avLst/>
            </a:prstGeom>
            <a:noFill/>
            <a:ln w="38100">
              <a:solidFill>
                <a:srgbClr val="FF3300"/>
              </a:solidFill>
              <a:round/>
              <a:headEnd/>
              <a:tailEnd/>
            </a:ln>
            <a:effectLst>
              <a:outerShdw dist="25399" dir="2700000" algn="ctr" rotWithShape="0">
                <a:srgbClr val="6B0000"/>
              </a:outerShdw>
            </a:effectLst>
          </p:spPr>
          <p:txBody>
            <a:bodyPr wrap="none" anchor="ctr">
              <a:prstTxWarp prst="textNoShape">
                <a:avLst/>
              </a:prstTxWarp>
            </a:bodyPr>
            <a:lstStyle/>
            <a:p>
              <a:endParaRPr lang="en-US"/>
            </a:p>
          </p:txBody>
        </p:sp>
        <p:sp>
          <p:nvSpPr>
            <p:cNvPr id="1586186" name="Text Box 10"/>
            <p:cNvSpPr txBox="1">
              <a:spLocks noChangeArrowheads="1"/>
            </p:cNvSpPr>
            <p:nvPr/>
          </p:nvSpPr>
          <p:spPr bwMode="auto">
            <a:xfrm>
              <a:off x="1008" y="3792"/>
              <a:ext cx="1333" cy="212"/>
            </a:xfrm>
            <a:prstGeom prst="rect">
              <a:avLst/>
            </a:prstGeom>
            <a:noFill/>
            <a:ln w="9525">
              <a:noFill/>
              <a:miter lim="800000"/>
              <a:headEnd/>
              <a:tailEnd/>
            </a:ln>
            <a:effectLst/>
          </p:spPr>
          <p:txBody>
            <a:bodyPr wrap="none" anchor="ctr">
              <a:prstTxWarp prst="textNoShape">
                <a:avLst/>
              </a:prstTxWarp>
              <a:spAutoFit/>
            </a:bodyPr>
            <a:lstStyle/>
            <a:p>
              <a:r>
                <a:rPr lang="en-US" sz="1600"/>
                <a:t>WIRED August, 2006</a:t>
              </a:r>
            </a:p>
          </p:txBody>
        </p:sp>
      </p:grpSp>
      <p:sp>
        <p:nvSpPr>
          <p:cNvPr id="13" name="Title 12"/>
          <p:cNvSpPr>
            <a:spLocks noGrp="1"/>
          </p:cNvSpPr>
          <p:nvPr>
            <p:ph type="title"/>
          </p:nvPr>
        </p:nvSpPr>
        <p:spPr>
          <a:xfrm>
            <a:off x="6477000" y="274638"/>
            <a:ext cx="2209800" cy="3732212"/>
          </a:xfrm>
        </p:spPr>
        <p:txBody>
          <a:bodyPr>
            <a:normAutofit/>
          </a:bodyPr>
          <a:lstStyle/>
          <a:p>
            <a:r>
              <a:rPr lang="en-US" dirty="0" smtClean="0"/>
              <a:t>INCITE Awards in 2006</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2558</TotalTime>
  <Words>4276</Words>
  <Application>Microsoft Macintosh PowerPoint</Application>
  <PresentationFormat>On-screen Show (4:3)</PresentationFormat>
  <Paragraphs>678</Paragraphs>
  <Slides>65</Slides>
  <Notes>42</Notes>
  <HiddenSlides>0</HiddenSlides>
  <MMClips>0</MMClips>
  <ScaleCrop>false</ScaleCrop>
  <HeadingPairs>
    <vt:vector size="6" baseType="variant">
      <vt:variant>
        <vt:lpstr>Design Template</vt:lpstr>
      </vt:variant>
      <vt:variant>
        <vt:i4>1</vt:i4>
      </vt:variant>
      <vt:variant>
        <vt:lpstr>Embedded OLE Servers</vt:lpstr>
      </vt:variant>
      <vt:variant>
        <vt:i4>4</vt:i4>
      </vt:variant>
      <vt:variant>
        <vt:lpstr>Slide Titles</vt:lpstr>
      </vt:variant>
      <vt:variant>
        <vt:i4>65</vt:i4>
      </vt:variant>
    </vt:vector>
  </HeadingPairs>
  <TitlesOfParts>
    <vt:vector size="70" baseType="lpstr">
      <vt:lpstr>Office Theme</vt:lpstr>
      <vt:lpstr>Worksheet</vt:lpstr>
      <vt:lpstr>Document</vt:lpstr>
      <vt:lpstr>Microsoft Excel Chart</vt:lpstr>
      <vt:lpstr>Microsoft Excel 97 - 2004 Worksheet</vt:lpstr>
      <vt:lpstr>Getting Ready for  Exascale Science</vt:lpstr>
      <vt:lpstr>Outline</vt:lpstr>
      <vt:lpstr>Argonne Leadership Computing Facility Established 2006. Dedicated to breakthrough science and engineering.</vt:lpstr>
      <vt:lpstr>Blue Gene/P is an Evolution of BG/L</vt:lpstr>
      <vt:lpstr>Some Good Features of Blue Gene</vt:lpstr>
      <vt:lpstr>Communication Needs of the “Seven Dwarves”</vt:lpstr>
      <vt:lpstr>Argonne Petascale System Architecture</vt:lpstr>
      <vt:lpstr>DOE INCITE Program Innovative and Novel Computational Impact on Theory and Experiment</vt:lpstr>
      <vt:lpstr>INCITE Awards in 2006</vt:lpstr>
      <vt:lpstr>Theory and Computational Sciences Building</vt:lpstr>
      <vt:lpstr>Argonne Theory and Computing Sciences Building</vt:lpstr>
      <vt:lpstr>Supercomputing &amp; Cloud Computing</vt:lpstr>
      <vt:lpstr>Top 500 Trends</vt:lpstr>
      <vt:lpstr>SiCortex Node Board</vt:lpstr>
      <vt:lpstr>SiCortex Node Board</vt:lpstr>
      <vt:lpstr>The NVIDIA Challenge and Opportunity </vt:lpstr>
      <vt:lpstr>The NVIDIA Challenge and Opportunity </vt:lpstr>
      <vt:lpstr> Blue Gene L Node Cards</vt:lpstr>
      <vt:lpstr> Blue Gene Node Cards</vt:lpstr>
      <vt:lpstr>Looking to Exascale</vt:lpstr>
      <vt:lpstr>A Three Step Path to Exascale</vt:lpstr>
      <vt:lpstr>E3 Advanced Architectures - Findings</vt:lpstr>
      <vt:lpstr>E3 Advanced Architectures - Challenges</vt:lpstr>
      <vt:lpstr>Top Pinch Points</vt:lpstr>
      <vt:lpstr>Failure Rates and Reliability of Large Systems</vt:lpstr>
      <vt:lpstr>Programming Models:  Twenty Years and Counting</vt:lpstr>
      <vt:lpstr>Quasi Mainstream Programming Models</vt:lpstr>
      <vt:lpstr>Little’s Law of High Performance Computing</vt:lpstr>
      <vt:lpstr>Million Way Concurrency Today</vt:lpstr>
      <vt:lpstr>Lessons Learned from  Terascale to Petascale</vt:lpstr>
      <vt:lpstr>Existing Body of Parallel Software</vt:lpstr>
      <vt:lpstr>Number of Processors In the Top500</vt:lpstr>
      <vt:lpstr>NERSC 2007 Rank Abundance</vt:lpstr>
      <vt:lpstr>Driver Applications: Basic Science and Emerging</vt:lpstr>
      <vt:lpstr>Slide 35</vt:lpstr>
      <vt:lpstr>How Quickly Can A New Architecture Be Adopted?</vt:lpstr>
      <vt:lpstr>Humanity’s Top Ten Problems for next 50 years </vt:lpstr>
      <vt:lpstr>The Grid - the Triumph of 20th Century Engineering</vt:lpstr>
      <vt:lpstr>Energy Flows in 2005</vt:lpstr>
      <vt:lpstr>Slide 40</vt:lpstr>
      <vt:lpstr>The 21st Century: A Different Set of Challenges</vt:lpstr>
      <vt:lpstr>The Energy Alternatives</vt:lpstr>
      <vt:lpstr>Slide 43</vt:lpstr>
      <vt:lpstr>Modeling and Simulation at the Exascale for Energy and the Environment </vt:lpstr>
      <vt:lpstr>Planning for the Exascale Future!</vt:lpstr>
      <vt:lpstr>The Economic Systems Sit Within the Physical Environment</vt:lpstr>
      <vt:lpstr>The Opportunity</vt:lpstr>
      <vt:lpstr>Petascale Geoscience</vt:lpstr>
      <vt:lpstr>Reliable Climate Forecasts from Next  Generation Earth System Models </vt:lpstr>
      <vt:lpstr>Trajectory of Climate Model Developments</vt:lpstr>
      <vt:lpstr>From Earth System Modeling to Computational Socio-Economics</vt:lpstr>
      <vt:lpstr>Impact of Socio-Economic Modeling</vt:lpstr>
      <vt:lpstr>Nanoscale Materials  by Design</vt:lpstr>
      <vt:lpstr>Petascale Molecular Modeling</vt:lpstr>
      <vt:lpstr>Petascale Impact on Biological Theory</vt:lpstr>
      <vt:lpstr>An Integrated View of Modeling, Simulation, Experiment, and Bioinformatics</vt:lpstr>
      <vt:lpstr>Six Open Problems in Basic Biology Where Computing Can Have an Impact</vt:lpstr>
      <vt:lpstr>Emergent Biogeography of Microbial Communities in a Model Ocean</vt:lpstr>
      <vt:lpstr>Challenges for Cell and  Ecosystem Simulation</vt:lpstr>
      <vt:lpstr>Colliding Black Holes</vt:lpstr>
      <vt:lpstr>Quantum  Chromodynamics</vt:lpstr>
      <vt:lpstr>Integrating Leadership Computing Into the International  Research Infrastructure</vt:lpstr>
      <vt:lpstr>Some Final Words</vt:lpstr>
      <vt:lpstr>Slide 64</vt:lpstr>
      <vt:lpstr>Some Conclusions</vt:lpstr>
    </vt:vector>
  </TitlesOfParts>
  <Company>The University of Chicago</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Petascale to Exascale Known  Hardware and Software Issues</dc:title>
  <dc:creator>Rick Stevens</dc:creator>
  <cp:lastModifiedBy>Rick Stevens</cp:lastModifiedBy>
  <cp:revision>146</cp:revision>
  <cp:lastPrinted>2008-04-17T11:18:38Z</cp:lastPrinted>
  <dcterms:created xsi:type="dcterms:W3CDTF">2008-05-01T19:14:28Z</dcterms:created>
  <dcterms:modified xsi:type="dcterms:W3CDTF">2008-05-01T21:27:53Z</dcterms:modified>
</cp:coreProperties>
</file>