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11"/>
  </p:notesMasterIdLst>
  <p:sldIdLst>
    <p:sldId id="256" r:id="rId2"/>
    <p:sldId id="298" r:id="rId3"/>
    <p:sldId id="289" r:id="rId4"/>
    <p:sldId id="290" r:id="rId5"/>
    <p:sldId id="281" r:id="rId6"/>
    <p:sldId id="293" r:id="rId7"/>
    <p:sldId id="292" r:id="rId8"/>
    <p:sldId id="299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16"/>
    <p:restoredTop sz="90146"/>
  </p:normalViewPr>
  <p:slideViewPr>
    <p:cSldViewPr snapToGrid="0" snapToObjects="1">
      <p:cViewPr>
        <p:scale>
          <a:sx n="90" d="100"/>
          <a:sy n="90" d="100"/>
        </p:scale>
        <p:origin x="3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7306-4374-F844-A284-75D1960AC55D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5A5C3-84B6-E649-ACA6-39F235B8E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7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5A5C3-84B6-E649-ACA6-39F235B8E8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5A5C3-84B6-E649-ACA6-39F235B8E8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5A5C3-84B6-E649-ACA6-39F235B8E8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4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5A5C3-84B6-E649-ACA6-39F235B8E8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05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5A5C3-84B6-E649-ACA6-39F235B8E8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5A5C3-84B6-E649-ACA6-39F235B8E8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198D-524C-6649-8A91-625E735877C6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1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BA74-B4BB-9141-9ECA-D0BCF757FCA8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9607-4B73-364B-9FFA-4F82B52A0E44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9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64B8-60E4-FF4D-BC72-5961203C368F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4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AA4E-42A2-8C4E-AB3D-8565EFF21A16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61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416E-20F3-C643-A7BE-F9757711CBD9}" type="datetime1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B44-CF78-1641-A2DB-55D2D19F6E1A}" type="datetime1">
              <a:rPr lang="en-US" smtClean="0"/>
              <a:t>11/16/16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5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AD7C-EB8A-9347-87E8-2CA38C42A6C5}" type="datetime1">
              <a:rPr lang="en-US" smtClean="0"/>
              <a:t>11/16/16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3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97AC-B9BA-134A-8E27-06611F06E35F}" type="datetime1">
              <a:rPr lang="en-US" smtClean="0"/>
              <a:t>11/16/16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1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FDAD1C-CA0B-5B4F-9525-DD691D7FF5F7}" type="datetime1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8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4759-5AE6-D347-BA52-ED8D21063064}" type="datetime1">
              <a:rPr lang="en-US" smtClean="0"/>
              <a:t>11/16/16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179853-EB61-9346-A2D9-69790D0A0832}" type="datetime1">
              <a:rPr lang="en-US" smtClean="0"/>
              <a:t>11/16/16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37788F-0C78-154A-8D28-DA68ABB235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/>
              <a:t>Optimizing </a:t>
            </a:r>
            <a:r>
              <a:rPr lang="en-US" sz="5000" dirty="0" smtClean="0"/>
              <a:t>Molecular </a:t>
            </a:r>
            <a:r>
              <a:rPr lang="en-US" sz="5000" dirty="0"/>
              <a:t>Dynamics </a:t>
            </a:r>
            <a:r>
              <a:rPr lang="en-US" sz="5000" dirty="0" smtClean="0"/>
              <a:t>and Stencil </a:t>
            </a:r>
            <a:r>
              <a:rPr lang="en-US" sz="5000" dirty="0"/>
              <a:t>mini-applications for 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smtClean="0"/>
              <a:t>Intel’s </a:t>
            </a:r>
            <a:r>
              <a:rPr lang="en-US" sz="5000" dirty="0"/>
              <a:t>Knights Landing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IXPUG, SC’16 </a:t>
            </a:r>
            <a:r>
              <a:rPr lang="en-US" dirty="0"/>
              <a:t>Lightning </a:t>
            </a:r>
            <a:r>
              <a:rPr lang="en-US" dirty="0" smtClean="0"/>
              <a:t>Talk</a:t>
            </a:r>
          </a:p>
          <a:p>
            <a:pPr algn="ctr"/>
            <a:r>
              <a:rPr lang="en-US" dirty="0" smtClean="0"/>
              <a:t>Kavitha Chandrasekar*, </a:t>
            </a:r>
            <a:r>
              <a:rPr lang="en-US" dirty="0" err="1" smtClean="0"/>
              <a:t>Laxmikant</a:t>
            </a:r>
            <a:r>
              <a:rPr lang="en-US" dirty="0" smtClean="0"/>
              <a:t> V. Kale</a:t>
            </a:r>
          </a:p>
          <a:p>
            <a:pPr algn="ctr"/>
            <a:r>
              <a:rPr lang="en-US" sz="2000" dirty="0" smtClean="0"/>
              <a:t>University of Illinois at Urbana Champaign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2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Charm++ Runtime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43746" cy="4351338"/>
          </a:xfrm>
        </p:spPr>
        <p:txBody>
          <a:bodyPr/>
          <a:lstStyle/>
          <a:p>
            <a:r>
              <a:rPr lang="en-US" dirty="0" smtClean="0"/>
              <a:t>Supports an </a:t>
            </a:r>
            <a:r>
              <a:rPr lang="en-US" dirty="0" smtClean="0"/>
              <a:t>asynchronous </a:t>
            </a:r>
            <a:r>
              <a:rPr lang="en-US" dirty="0"/>
              <a:t>message-driven execution </a:t>
            </a:r>
            <a:r>
              <a:rPr lang="en-US" dirty="0" smtClean="0"/>
              <a:t>model</a:t>
            </a:r>
          </a:p>
          <a:p>
            <a:r>
              <a:rPr lang="en-US" dirty="0" err="1" smtClean="0"/>
              <a:t>Overdecomposition</a:t>
            </a:r>
            <a:r>
              <a:rPr lang="en-US" dirty="0" smtClean="0"/>
              <a:t> of work units (or chares) on PEs (Processing </a:t>
            </a:r>
            <a:r>
              <a:rPr lang="en-US" dirty="0" smtClean="0"/>
              <a:t>Elements)</a:t>
            </a:r>
            <a:endParaRPr lang="en-US" dirty="0" smtClean="0"/>
          </a:p>
          <a:p>
            <a:r>
              <a:rPr lang="en-US" dirty="0" err="1" smtClean="0"/>
              <a:t>Migratability</a:t>
            </a:r>
            <a:r>
              <a:rPr lang="en-US" dirty="0" smtClean="0"/>
              <a:t> of work units</a:t>
            </a:r>
          </a:p>
          <a:p>
            <a:r>
              <a:rPr lang="en-US" dirty="0" smtClean="0"/>
              <a:t>Load balancing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Support for several applications</a:t>
            </a:r>
          </a:p>
          <a:p>
            <a:pPr lvl="1"/>
            <a:r>
              <a:rPr lang="en-US" dirty="0" smtClean="0"/>
              <a:t>NAMD</a:t>
            </a:r>
          </a:p>
          <a:p>
            <a:pPr lvl="1"/>
            <a:r>
              <a:rPr lang="en-US" dirty="0" err="1" smtClean="0"/>
              <a:t>OpenAtom</a:t>
            </a:r>
            <a:endParaRPr lang="en-US" dirty="0" smtClean="0"/>
          </a:p>
          <a:p>
            <a:pPr lvl="1"/>
            <a:r>
              <a:rPr lang="en-US" dirty="0" err="1" smtClean="0"/>
              <a:t>ChaNGa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47399" y="4969431"/>
            <a:ext cx="415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Charm</a:t>
            </a:r>
            <a:r>
              <a:rPr lang="en-US" dirty="0" smtClean="0"/>
              <a:t>++ RTS view of over-decomposition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510871" y="2271709"/>
            <a:ext cx="4611359" cy="2568825"/>
            <a:chOff x="6682325" y="2414587"/>
            <a:chExt cx="4611359" cy="256882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68649" y="2414587"/>
              <a:ext cx="2325035" cy="197385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90274" y="2485447"/>
              <a:ext cx="1776884" cy="183155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682325" y="4417328"/>
              <a:ext cx="21330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Over-decomposition of </a:t>
              </a:r>
              <a:r>
                <a:rPr lang="en-US" sz="1400" smtClean="0"/>
                <a:t>work i</a:t>
              </a:r>
              <a:r>
                <a:rPr lang="en-US" sz="1400" smtClean="0"/>
                <a:t>nto </a:t>
              </a:r>
              <a:r>
                <a:rPr lang="en-US" sz="1400" dirty="0" smtClean="0"/>
                <a:t>Charm++ objects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11511" y="4460192"/>
              <a:ext cx="21330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Mapping of Charm++ objects to processors</a:t>
              </a:r>
              <a:endParaRPr lang="en-US" sz="1400" dirty="0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LeanMD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– Molecular Dynamics Mini-application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918200" cy="4351338"/>
          </a:xfrm>
        </p:spPr>
        <p:txBody>
          <a:bodyPr>
            <a:normAutofit/>
          </a:bodyPr>
          <a:lstStyle/>
          <a:p>
            <a:r>
              <a:rPr lang="en-US" sz="2100" dirty="0" smtClean="0"/>
              <a:t>Molecular Dynamics simulation application</a:t>
            </a:r>
          </a:p>
          <a:p>
            <a:r>
              <a:rPr lang="en-US" sz="2100" dirty="0"/>
              <a:t>A</a:t>
            </a:r>
            <a:r>
              <a:rPr lang="en-US" sz="2100" dirty="0" smtClean="0"/>
              <a:t>toms </a:t>
            </a:r>
            <a:r>
              <a:rPr lang="en-US" sz="2100" dirty="0"/>
              <a:t>in the simulation are divided spatially into </a:t>
            </a:r>
            <a:r>
              <a:rPr lang="en-US" sz="2100" dirty="0" smtClean="0"/>
              <a:t>k-cells </a:t>
            </a:r>
            <a:r>
              <a:rPr lang="en-US" sz="2100" dirty="0"/>
              <a:t>roughly the size of the cutoff </a:t>
            </a:r>
            <a:r>
              <a:rPr lang="en-US" sz="2100" dirty="0" smtClean="0"/>
              <a:t>distance</a:t>
            </a:r>
          </a:p>
          <a:p>
            <a:pPr lvl="1"/>
            <a:r>
              <a:rPr lang="en-US" sz="1700" dirty="0" smtClean="0"/>
              <a:t>3-away strategy</a:t>
            </a:r>
            <a:endParaRPr lang="en-US" sz="1700" dirty="0"/>
          </a:p>
          <a:p>
            <a:r>
              <a:rPr lang="en-US" sz="2100" dirty="0" smtClean="0"/>
              <a:t>Uses PINY MD </a:t>
            </a:r>
            <a:r>
              <a:rPr lang="en-US" sz="2100" dirty="0"/>
              <a:t>physics engine for its molecular dynamics calculations</a:t>
            </a:r>
          </a:p>
          <a:p>
            <a:r>
              <a:rPr lang="en-US" sz="2100" dirty="0" smtClean="0"/>
              <a:t>Computation bound</a:t>
            </a:r>
          </a:p>
          <a:p>
            <a:pPr lvl="1"/>
            <a:r>
              <a:rPr lang="en-US" sz="2100" dirty="0" smtClean="0"/>
              <a:t>Computation of interacting forces</a:t>
            </a:r>
          </a:p>
          <a:p>
            <a:r>
              <a:rPr lang="en-US" sz="2100" dirty="0" smtClean="0"/>
              <a:t>Communication involved</a:t>
            </a:r>
          </a:p>
          <a:p>
            <a:pPr lvl="1"/>
            <a:r>
              <a:rPr lang="en-US" sz="2100" dirty="0" smtClean="0"/>
              <a:t>Exchange of atoms based on calculated position</a:t>
            </a:r>
          </a:p>
          <a:p>
            <a:r>
              <a:rPr lang="en-US" sz="2100" dirty="0" smtClean="0"/>
              <a:t>Load imbalance from exchange of atoms</a:t>
            </a:r>
            <a:endParaRPr lang="en-US" sz="21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9301163" y="3958430"/>
            <a:ext cx="585787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192816" y="3997166"/>
            <a:ext cx="985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Cutoff radius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7957574" y="4468025"/>
            <a:ext cx="206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LeanMD</a:t>
            </a:r>
            <a:r>
              <a:rPr lang="en-US" dirty="0" smtClean="0"/>
              <a:t> work units 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533" y="2173611"/>
            <a:ext cx="1797417" cy="1642001"/>
          </a:xfrm>
          <a:prstGeom prst="rect">
            <a:avLst/>
          </a:prstGeom>
        </p:spPr>
      </p:pic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Stencil3D Application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412" y="5630049"/>
            <a:ext cx="390991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Five point communication for 2D stencil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00114" y="1825625"/>
            <a:ext cx="634445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/>
              <a:t>Stencil application is representative of communication pattern with neighboring chares in 2D or 3D grid</a:t>
            </a:r>
          </a:p>
          <a:p>
            <a:pPr lvl="1"/>
            <a:r>
              <a:rPr lang="en-US" sz="1900" dirty="0" smtClean="0"/>
              <a:t>Example is </a:t>
            </a:r>
            <a:r>
              <a:rPr lang="en-US" sz="1900" dirty="0"/>
              <a:t>MIMD Lattice </a:t>
            </a:r>
            <a:r>
              <a:rPr lang="en-US" sz="1900" dirty="0" smtClean="0"/>
              <a:t>computation</a:t>
            </a:r>
          </a:p>
          <a:p>
            <a:r>
              <a:rPr lang="en-US" sz="2100" dirty="0" smtClean="0"/>
              <a:t>3D </a:t>
            </a:r>
            <a:r>
              <a:rPr lang="en-US" sz="2100" dirty="0"/>
              <a:t>chare array of doubles</a:t>
            </a:r>
          </a:p>
          <a:p>
            <a:r>
              <a:rPr lang="en-US" sz="2100" dirty="0"/>
              <a:t>Regular communication pattern with 7 neighbor </a:t>
            </a:r>
            <a:r>
              <a:rPr lang="en-US" sz="2100" dirty="0" smtClean="0"/>
              <a:t>chares</a:t>
            </a:r>
            <a:endParaRPr lang="en-US" sz="2100" dirty="0"/>
          </a:p>
          <a:p>
            <a:r>
              <a:rPr lang="en-US" sz="2100" dirty="0"/>
              <a:t>Computation performed on received data</a:t>
            </a:r>
          </a:p>
          <a:p>
            <a:pPr lvl="1"/>
            <a:r>
              <a:rPr lang="en-US" sz="2100" dirty="0"/>
              <a:t>Temperatures are updated on receiving </a:t>
            </a:r>
            <a:r>
              <a:rPr lang="en-US" sz="2100" dirty="0" smtClean="0"/>
              <a:t>boundary data </a:t>
            </a:r>
            <a:r>
              <a:rPr lang="en-US" sz="2100" dirty="0"/>
              <a:t>from neighbors</a:t>
            </a:r>
          </a:p>
          <a:p>
            <a:r>
              <a:rPr lang="en-US" sz="2100" dirty="0"/>
              <a:t>Communication/Memory bound</a:t>
            </a:r>
          </a:p>
          <a:p>
            <a:r>
              <a:rPr lang="en-US" sz="2100" dirty="0"/>
              <a:t>No load imbalance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540951" y="2024854"/>
            <a:ext cx="3322834" cy="3276611"/>
            <a:chOff x="7540951" y="2082006"/>
            <a:chExt cx="3322834" cy="3276611"/>
          </a:xfrm>
        </p:grpSpPr>
        <p:grpSp>
          <p:nvGrpSpPr>
            <p:cNvPr id="4" name="Group 3"/>
            <p:cNvGrpSpPr/>
            <p:nvPr/>
          </p:nvGrpSpPr>
          <p:grpSpPr>
            <a:xfrm>
              <a:off x="7540951" y="2082007"/>
              <a:ext cx="3322834" cy="3276610"/>
              <a:chOff x="7078466" y="2104843"/>
              <a:chExt cx="3322834" cy="3388063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7078466" y="2104843"/>
                <a:ext cx="1112398" cy="338806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205152" y="2104843"/>
                <a:ext cx="1110297" cy="338806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330332" y="2104843"/>
                <a:ext cx="1070968" cy="338806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 rot="5400000">
              <a:off x="8653315" y="969644"/>
              <a:ext cx="1098107" cy="3322831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8649023" y="2068861"/>
              <a:ext cx="1098107" cy="3314249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8649023" y="3152438"/>
              <a:ext cx="1098107" cy="3314249"/>
            </a:xfrm>
            <a:prstGeom prst="rect">
              <a:avLst/>
            </a:prstGeom>
            <a:solidFill>
              <a:schemeClr val="lt1">
                <a:alpha val="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637" y="2024853"/>
            <a:ext cx="1139467" cy="1109416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637" y="3135032"/>
            <a:ext cx="1139467" cy="11094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637" y="4234327"/>
            <a:ext cx="1139467" cy="11094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646" y="3133239"/>
            <a:ext cx="1139467" cy="11094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898" y="3134881"/>
            <a:ext cx="1139467" cy="1109416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8667637" y="3133239"/>
            <a:ext cx="112517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679077" y="4217159"/>
            <a:ext cx="1125179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693365" y="3133239"/>
            <a:ext cx="0" cy="110941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777934" y="3133239"/>
            <a:ext cx="14882" cy="1101088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/>
          <p:cNvSpPr/>
          <p:nvPr/>
        </p:nvSpPr>
        <p:spPr>
          <a:xfrm>
            <a:off x="8458198" y="3400424"/>
            <a:ext cx="385763" cy="185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9625016" y="3724277"/>
            <a:ext cx="385763" cy="185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Arrow 47"/>
          <p:cNvSpPr/>
          <p:nvPr/>
        </p:nvSpPr>
        <p:spPr>
          <a:xfrm>
            <a:off x="8458198" y="3714751"/>
            <a:ext cx="385763" cy="1857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Arrow 48"/>
          <p:cNvSpPr/>
          <p:nvPr/>
        </p:nvSpPr>
        <p:spPr>
          <a:xfrm>
            <a:off x="9596440" y="3438523"/>
            <a:ext cx="385763" cy="1857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8996358" y="4050477"/>
            <a:ext cx="190506" cy="384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9263060" y="2945573"/>
            <a:ext cx="190506" cy="384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Up Arrow 52"/>
          <p:cNvSpPr/>
          <p:nvPr/>
        </p:nvSpPr>
        <p:spPr>
          <a:xfrm>
            <a:off x="8996358" y="2944954"/>
            <a:ext cx="190506" cy="3635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Up Arrow 53"/>
          <p:cNvSpPr/>
          <p:nvPr/>
        </p:nvSpPr>
        <p:spPr>
          <a:xfrm>
            <a:off x="9270147" y="3997471"/>
            <a:ext cx="183420" cy="4022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4</a:t>
            </a:fld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928701" y="340005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err="1" smtClean="0"/>
              <a:t>x,y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966800" y="4495441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(x,y+1)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024083" y="3395289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(x+1,y)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8961535" y="2201524"/>
            <a:ext cx="786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(x,y-1)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730718" y="3451545"/>
            <a:ext cx="783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(x-1,y)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054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Charm++ in SMP mode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educes message copy</a:t>
            </a:r>
          </a:p>
          <a:p>
            <a:pPr lvl="1"/>
            <a:r>
              <a:rPr lang="en-US" dirty="0" smtClean="0"/>
              <a:t>Ability to map workers to cores</a:t>
            </a:r>
          </a:p>
          <a:p>
            <a:r>
              <a:rPr lang="en-US" dirty="0"/>
              <a:t>Single KNL node (Stampede </a:t>
            </a:r>
            <a:r>
              <a:rPr lang="en-US" dirty="0" smtClean="0"/>
              <a:t>1.5)</a:t>
            </a:r>
          </a:p>
          <a:p>
            <a:pPr lvl="1"/>
            <a:r>
              <a:rPr lang="en-US" dirty="0" smtClean="0"/>
              <a:t>Quadrant mode</a:t>
            </a:r>
          </a:p>
          <a:p>
            <a:pPr lvl="1"/>
            <a:r>
              <a:rPr lang="en-US" dirty="0" smtClean="0"/>
              <a:t>Cache Mode (except for comparison of Cache and Flat mode)</a:t>
            </a:r>
          </a:p>
          <a:p>
            <a:pPr lvl="1"/>
            <a:r>
              <a:rPr lang="en-US" dirty="0" smtClean="0"/>
              <a:t>256 cores were used out of 272 cores for mapping work units to PEs</a:t>
            </a:r>
          </a:p>
          <a:p>
            <a:r>
              <a:rPr lang="en-US" dirty="0" smtClean="0"/>
              <a:t>Performance Tools</a:t>
            </a:r>
          </a:p>
          <a:p>
            <a:pPr lvl="1"/>
            <a:r>
              <a:rPr lang="en-US" dirty="0" smtClean="0"/>
              <a:t>IPC, MCDRAM and DDR4 accesses – perf stat</a:t>
            </a:r>
          </a:p>
          <a:p>
            <a:pPr lvl="1"/>
            <a:r>
              <a:rPr lang="en-US" dirty="0" smtClean="0"/>
              <a:t>Energy numbers </a:t>
            </a:r>
            <a:r>
              <a:rPr lang="en-US" dirty="0" smtClean="0"/>
              <a:t>– RAPL counters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LeanMD</a:t>
            </a:r>
            <a:r>
              <a:rPr lang="en-US" dirty="0" smtClean="0"/>
              <a:t> – Performance Analysis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677" y="1825625"/>
            <a:ext cx="5276851" cy="395763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589270" cy="4023360"/>
          </a:xfrm>
        </p:spPr>
        <p:txBody>
          <a:bodyPr>
            <a:normAutofit/>
          </a:bodyPr>
          <a:lstStyle/>
          <a:p>
            <a:r>
              <a:rPr lang="en-US" dirty="0"/>
              <a:t>Load balancing using Greedy heuristics</a:t>
            </a:r>
          </a:p>
          <a:p>
            <a:r>
              <a:rPr lang="en-US" dirty="0" smtClean="0"/>
              <a:t>Speedup (Higher the better)</a:t>
            </a:r>
          </a:p>
          <a:p>
            <a:r>
              <a:rPr lang="en-US" dirty="0" smtClean="0"/>
              <a:t>Energy Usage (Lower the better)</a:t>
            </a:r>
          </a:p>
          <a:p>
            <a:r>
              <a:rPr lang="en-US" dirty="0" smtClean="0"/>
              <a:t>Input </a:t>
            </a:r>
            <a:r>
              <a:rPr lang="en-US" dirty="0"/>
              <a:t>size:</a:t>
            </a:r>
          </a:p>
          <a:p>
            <a:pPr lvl="1"/>
            <a:r>
              <a:rPr lang="en-US" dirty="0"/>
              <a:t>Cell and Compute Dimensions</a:t>
            </a:r>
            <a:endParaRPr lang="nl-NL" dirty="0"/>
          </a:p>
          <a:p>
            <a:pPr lvl="1"/>
            <a:r>
              <a:rPr lang="nl-NL" dirty="0"/>
              <a:t>16 X 16 X 16</a:t>
            </a:r>
            <a:r>
              <a:rPr lang="en-US" dirty="0"/>
              <a:t> cells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CPU </a:t>
            </a:r>
            <a:r>
              <a:rPr lang="en-US" dirty="0"/>
              <a:t>Pinning: No significant degradation was observed without CPU pinning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Stencil3D - Performance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06067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Large: </a:t>
            </a:r>
            <a:r>
              <a:rPr lang="fi-FI" dirty="0"/>
              <a:t>S</a:t>
            </a:r>
            <a:r>
              <a:rPr lang="fi-FI" dirty="0" smtClean="0"/>
              <a:t>tencil3d </a:t>
            </a:r>
            <a:endParaRPr lang="fi-FI" dirty="0" smtClean="0"/>
          </a:p>
          <a:p>
            <a:pPr lvl="1"/>
            <a:r>
              <a:rPr lang="fi-FI" dirty="0"/>
              <a:t>2048 </a:t>
            </a:r>
            <a:r>
              <a:rPr lang="fi-FI" dirty="0" smtClean="0"/>
              <a:t>X 2048 X </a:t>
            </a:r>
            <a:r>
              <a:rPr lang="fi-FI" dirty="0"/>
              <a:t>1024</a:t>
            </a:r>
            <a:r>
              <a:rPr lang="fi-FI" dirty="0" smtClean="0"/>
              <a:t> </a:t>
            </a:r>
            <a:endParaRPr lang="fi-FI" dirty="0" smtClean="0"/>
          </a:p>
          <a:p>
            <a:pPr lvl="1"/>
            <a:r>
              <a:rPr lang="fi-FI" dirty="0" err="1" smtClean="0"/>
              <a:t>Block</a:t>
            </a:r>
            <a:r>
              <a:rPr lang="fi-FI" dirty="0" smtClean="0"/>
              <a:t> </a:t>
            </a:r>
            <a:r>
              <a:rPr lang="fi-FI" dirty="0" err="1" smtClean="0"/>
              <a:t>dimensions</a:t>
            </a:r>
            <a:r>
              <a:rPr lang="fi-FI" dirty="0" smtClean="0"/>
              <a:t>: 256 X 128 X 128</a:t>
            </a:r>
          </a:p>
          <a:p>
            <a:r>
              <a:rPr lang="fi-FI" dirty="0" err="1"/>
              <a:t>Optimal</a:t>
            </a:r>
            <a:r>
              <a:rPr lang="fi-FI" dirty="0"/>
              <a:t> </a:t>
            </a:r>
            <a:r>
              <a:rPr lang="fi-FI" dirty="0" err="1"/>
              <a:t>configuration</a:t>
            </a:r>
            <a:r>
              <a:rPr lang="fi-FI" dirty="0"/>
              <a:t> </a:t>
            </a:r>
            <a:r>
              <a:rPr lang="fi-FI" dirty="0" smtClean="0"/>
              <a:t> for </a:t>
            </a:r>
            <a:r>
              <a:rPr lang="fi-FI" dirty="0" err="1"/>
              <a:t>s</a:t>
            </a:r>
            <a:r>
              <a:rPr lang="fi-FI" dirty="0" err="1" smtClean="0"/>
              <a:t>maller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set </a:t>
            </a:r>
            <a:r>
              <a:rPr lang="fi-FI" dirty="0" err="1" smtClean="0"/>
              <a:t>sizes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observed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128 </a:t>
            </a:r>
            <a:r>
              <a:rPr lang="fi-FI" dirty="0" err="1" smtClean="0"/>
              <a:t>threads</a:t>
            </a:r>
            <a:r>
              <a:rPr lang="fi-FI" dirty="0" smtClean="0"/>
              <a:t> (2 </a:t>
            </a:r>
            <a:r>
              <a:rPr lang="fi-FI" dirty="0" err="1" smtClean="0"/>
              <a:t>hyperthreads</a:t>
            </a:r>
            <a:r>
              <a:rPr lang="fi-FI" dirty="0" smtClean="0"/>
              <a:t> per </a:t>
            </a:r>
            <a:r>
              <a:rPr lang="fi-FI" dirty="0" err="1" smtClean="0"/>
              <a:t>core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en-US" dirty="0" smtClean="0"/>
              <a:t>Factors </a:t>
            </a:r>
            <a:r>
              <a:rPr lang="en-US" dirty="0" smtClean="0"/>
              <a:t>for lack of performance improvement</a:t>
            </a:r>
          </a:p>
          <a:p>
            <a:pPr lvl="1"/>
            <a:r>
              <a:rPr lang="en-US" dirty="0"/>
              <a:t>Working set size </a:t>
            </a:r>
            <a:endParaRPr lang="en-US" dirty="0"/>
          </a:p>
          <a:p>
            <a:pPr lvl="2"/>
            <a:r>
              <a:rPr lang="en-US" sz="1600" dirty="0" smtClean="0"/>
              <a:t>Potentially causes increased eviction from MCDRAM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Higher memory streams in parallel</a:t>
            </a:r>
          </a:p>
          <a:p>
            <a:pPr lvl="1"/>
            <a:r>
              <a:rPr lang="en-US" dirty="0" smtClean="0"/>
              <a:t>Overhead </a:t>
            </a:r>
            <a:r>
              <a:rPr lang="en-US" dirty="0" smtClean="0"/>
              <a:t>from </a:t>
            </a:r>
            <a:r>
              <a:rPr lang="en-US" dirty="0" smtClean="0"/>
              <a:t>higher number of worker </a:t>
            </a:r>
            <a:r>
              <a:rPr lang="en-US" dirty="0" smtClean="0"/>
              <a:t>threads</a:t>
            </a:r>
          </a:p>
          <a:p>
            <a:r>
              <a:rPr lang="en-US" dirty="0" smtClean="0"/>
              <a:t>Scope for energy efficient </a:t>
            </a:r>
            <a:r>
              <a:rPr lang="en-US" dirty="0" smtClean="0"/>
              <a:t>execution with 2 </a:t>
            </a:r>
            <a:r>
              <a:rPr lang="en-US" dirty="0" err="1" smtClean="0"/>
              <a:t>hyperthreads</a:t>
            </a:r>
            <a:r>
              <a:rPr lang="en-US" dirty="0" smtClean="0"/>
              <a:t> per core</a:t>
            </a:r>
            <a:endParaRPr lang="en-US" dirty="0" smtClean="0"/>
          </a:p>
          <a:p>
            <a:r>
              <a:rPr lang="en-US" dirty="0" smtClean="0"/>
              <a:t>CPU-pinning: </a:t>
            </a:r>
            <a:r>
              <a:rPr lang="en-US" sz="1900" dirty="0" smtClean="0"/>
              <a:t>10%-30% performance </a:t>
            </a:r>
            <a:r>
              <a:rPr lang="en-US" sz="1900" dirty="0"/>
              <a:t>degradation without </a:t>
            </a:r>
            <a:r>
              <a:rPr lang="en-US" sz="1900" dirty="0" smtClean="0"/>
              <a:t>CPU-pinning</a:t>
            </a:r>
          </a:p>
          <a:p>
            <a:pPr lvl="1"/>
            <a:r>
              <a:rPr lang="en-US" dirty="0" smtClean="0"/>
              <a:t>Lack of benefits from L2 locality, context switches, thread migrations</a:t>
            </a:r>
          </a:p>
          <a:p>
            <a:pPr lvl="1"/>
            <a:r>
              <a:rPr lang="en-US" dirty="0" smtClean="0"/>
              <a:t>Load imbalance due to variation </a:t>
            </a:r>
            <a:r>
              <a:rPr lang="en-US" dirty="0" smtClean="0"/>
              <a:t>in core </a:t>
            </a:r>
            <a:r>
              <a:rPr lang="en-US" dirty="0" smtClean="0"/>
              <a:t>frequencies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260" y="646152"/>
            <a:ext cx="3986450" cy="29898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88" y="3763927"/>
            <a:ext cx="3493795" cy="2484476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mode vs. Cache mode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834" y="1825625"/>
            <a:ext cx="4565303" cy="324643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333999" cy="4351338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err="1" smtClean="0"/>
              <a:t>LeanMD</a:t>
            </a:r>
            <a:r>
              <a:rPr lang="en-US" sz="2400" dirty="0" smtClean="0"/>
              <a:t> </a:t>
            </a:r>
            <a:r>
              <a:rPr lang="en-US" sz="2400" dirty="0"/>
              <a:t>and Stencil3D do not show any significant performance difference when run on Cache mode vs Flat mode</a:t>
            </a:r>
          </a:p>
          <a:p>
            <a:r>
              <a:rPr lang="en-US" sz="2400" dirty="0"/>
              <a:t>Input data size fits in MCDRAM in both cases</a:t>
            </a:r>
          </a:p>
          <a:p>
            <a:r>
              <a:rPr lang="en-US" sz="2400" dirty="0"/>
              <a:t>Stream is the only benchmark that benefits from Flat mode for input data size half the size of MCDRAM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HPC </a:t>
            </a:r>
            <a:r>
              <a:rPr lang="en-US" dirty="0"/>
              <a:t>applications like </a:t>
            </a:r>
            <a:r>
              <a:rPr lang="en-US" dirty="0" err="1"/>
              <a:t>LeanMD</a:t>
            </a:r>
            <a:r>
              <a:rPr lang="en-US" dirty="0"/>
              <a:t> and Stencil3D can benefit in terms of performance and energy when tuned appropriately </a:t>
            </a:r>
            <a:r>
              <a:rPr lang="en-US" dirty="0" smtClean="0"/>
              <a:t>on </a:t>
            </a:r>
            <a:r>
              <a:rPr lang="en-US" dirty="0"/>
              <a:t>Knights </a:t>
            </a:r>
            <a:r>
              <a:rPr lang="en-US" dirty="0" smtClean="0"/>
              <a:t>Landing</a:t>
            </a:r>
          </a:p>
          <a:p>
            <a:pPr lvl="1"/>
            <a:r>
              <a:rPr lang="en-US" dirty="0" smtClean="0"/>
              <a:t>Depending on working set size there might be thrashing of HBM in Cache mode</a:t>
            </a:r>
          </a:p>
          <a:p>
            <a:pPr lvl="1"/>
            <a:r>
              <a:rPr lang="en-US" dirty="0" smtClean="0"/>
              <a:t>Memory bound applications </a:t>
            </a:r>
            <a:r>
              <a:rPr lang="en-US" dirty="0"/>
              <a:t>m</a:t>
            </a:r>
            <a:r>
              <a:rPr lang="en-US" dirty="0" smtClean="0"/>
              <a:t>ight </a:t>
            </a:r>
            <a:r>
              <a:rPr lang="en-US" dirty="0" smtClean="0"/>
              <a:t>not benefit </a:t>
            </a:r>
            <a:r>
              <a:rPr lang="en-US" dirty="0" smtClean="0"/>
              <a:t>from using all 4 </a:t>
            </a:r>
            <a:r>
              <a:rPr lang="en-US" dirty="0" err="1" smtClean="0"/>
              <a:t>hyperthreads</a:t>
            </a:r>
            <a:endParaRPr lang="en-US" dirty="0" smtClean="0"/>
          </a:p>
          <a:p>
            <a:pPr lvl="1"/>
            <a:r>
              <a:rPr lang="en-US" dirty="0" err="1" smtClean="0"/>
              <a:t>Overdecomposition</a:t>
            </a:r>
            <a:r>
              <a:rPr lang="en-US" dirty="0" smtClean="0"/>
              <a:t> factor is a key influencer in performance depending on the number of worker </a:t>
            </a:r>
            <a:r>
              <a:rPr lang="en-US" dirty="0" smtClean="0"/>
              <a:t>PEs</a:t>
            </a:r>
            <a:endParaRPr lang="en-US" dirty="0" smtClean="0"/>
          </a:p>
          <a:p>
            <a:pPr lvl="1"/>
            <a:r>
              <a:rPr lang="en-US" dirty="0" smtClean="0"/>
              <a:t>Variation in core frequencies can </a:t>
            </a:r>
            <a:r>
              <a:rPr lang="en-US" dirty="0" smtClean="0"/>
              <a:t>lead to </a:t>
            </a:r>
            <a:r>
              <a:rPr lang="en-US" dirty="0" smtClean="0"/>
              <a:t>load </a:t>
            </a:r>
            <a:r>
              <a:rPr lang="en-US" dirty="0" smtClean="0"/>
              <a:t>imbalance </a:t>
            </a:r>
            <a:r>
              <a:rPr lang="en-US" dirty="0" smtClean="0"/>
              <a:t>making </a:t>
            </a:r>
            <a:r>
              <a:rPr lang="en-US" dirty="0" smtClean="0"/>
              <a:t>CPU pinning or similar techniques necessary</a:t>
            </a:r>
          </a:p>
          <a:p>
            <a:r>
              <a:rPr lang="en-US" dirty="0" smtClean="0"/>
              <a:t>Automation of tuning </a:t>
            </a:r>
            <a:r>
              <a:rPr lang="en-US" dirty="0"/>
              <a:t>for application characteristics within the Charm++ framework by adjusting </a:t>
            </a:r>
            <a:r>
              <a:rPr lang="en-US" dirty="0" smtClean="0"/>
              <a:t>knobs like</a:t>
            </a:r>
          </a:p>
          <a:p>
            <a:pPr lvl="1"/>
            <a:r>
              <a:rPr lang="en-US" dirty="0" err="1" smtClean="0"/>
              <a:t>Hyperthreading</a:t>
            </a:r>
            <a:endParaRPr lang="en-US" dirty="0" smtClean="0"/>
          </a:p>
          <a:p>
            <a:pPr lvl="1"/>
            <a:r>
              <a:rPr lang="en-US" dirty="0" smtClean="0"/>
              <a:t>CPU </a:t>
            </a:r>
            <a:r>
              <a:rPr lang="en-US" dirty="0"/>
              <a:t>affinity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cheduling on nodes with preferred HBM usage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788F-0C78-154A-8D28-DA68ABB235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19491</TotalTime>
  <Words>609</Words>
  <Application>Microsoft Macintosh PowerPoint</Application>
  <PresentationFormat>Widescreen</PresentationFormat>
  <Paragraphs>107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Optimizing Molecular Dynamics and Stencil mini-applications for  Intel’s Knights Landing</vt:lpstr>
      <vt:lpstr>Charm++ Runtime System</vt:lpstr>
      <vt:lpstr>LeanMD  – Molecular Dynamics Mini-application</vt:lpstr>
      <vt:lpstr>Stencil3D Application</vt:lpstr>
      <vt:lpstr>Experimental Setup</vt:lpstr>
      <vt:lpstr>LeanMD – Performance Analysis</vt:lpstr>
      <vt:lpstr>Stencil3D - Performance analysis</vt:lpstr>
      <vt:lpstr>Flat mode vs. Cache mode</vt:lpstr>
      <vt:lpstr>Conclusion and Future work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Progress Report</dc:title>
  <dc:creator>Chandrasekar, Kavitha</dc:creator>
  <cp:lastModifiedBy>Chandrasekar, Kavitha</cp:lastModifiedBy>
  <cp:revision>265</cp:revision>
  <dcterms:created xsi:type="dcterms:W3CDTF">2016-08-25T16:06:44Z</dcterms:created>
  <dcterms:modified xsi:type="dcterms:W3CDTF">2016-11-16T18:05:09Z</dcterms:modified>
</cp:coreProperties>
</file>