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mp4" ContentType="video/unknown"/>
  <Default Extension="tiff" ContentType="image/tif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3" r:id="rId1"/>
  </p:sldMasterIdLst>
  <p:notesMasterIdLst>
    <p:notesMasterId r:id="rId59"/>
  </p:notesMasterIdLst>
  <p:handoutMasterIdLst>
    <p:handoutMasterId r:id="rId60"/>
  </p:handoutMasterIdLst>
  <p:sldIdLst>
    <p:sldId id="256" r:id="rId2"/>
    <p:sldId id="1076" r:id="rId3"/>
    <p:sldId id="1042" r:id="rId4"/>
    <p:sldId id="977" r:id="rId5"/>
    <p:sldId id="978" r:id="rId6"/>
    <p:sldId id="1065" r:id="rId7"/>
    <p:sldId id="1004" r:id="rId8"/>
    <p:sldId id="980" r:id="rId9"/>
    <p:sldId id="1074" r:id="rId10"/>
    <p:sldId id="1078" r:id="rId11"/>
    <p:sldId id="1079" r:id="rId12"/>
    <p:sldId id="1099" r:id="rId13"/>
    <p:sldId id="1100" r:id="rId14"/>
    <p:sldId id="1101" r:id="rId15"/>
    <p:sldId id="1072" r:id="rId16"/>
    <p:sldId id="1086" r:id="rId17"/>
    <p:sldId id="1087" r:id="rId18"/>
    <p:sldId id="1088" r:id="rId19"/>
    <p:sldId id="1089" r:id="rId20"/>
    <p:sldId id="1090" r:id="rId21"/>
    <p:sldId id="1105" r:id="rId22"/>
    <p:sldId id="1118" r:id="rId23"/>
    <p:sldId id="1119" r:id="rId24"/>
    <p:sldId id="1120" r:id="rId25"/>
    <p:sldId id="1106" r:id="rId26"/>
    <p:sldId id="1112" r:id="rId27"/>
    <p:sldId id="1113" r:id="rId28"/>
    <p:sldId id="1114" r:id="rId29"/>
    <p:sldId id="1115" r:id="rId30"/>
    <p:sldId id="1116" r:id="rId31"/>
    <p:sldId id="1117" r:id="rId32"/>
    <p:sldId id="1121" r:id="rId33"/>
    <p:sldId id="1122" r:id="rId34"/>
    <p:sldId id="1123" r:id="rId35"/>
    <p:sldId id="1110" r:id="rId36"/>
    <p:sldId id="1075" r:id="rId37"/>
    <p:sldId id="1091" r:id="rId38"/>
    <p:sldId id="1092" r:id="rId39"/>
    <p:sldId id="1102" r:id="rId40"/>
    <p:sldId id="1081" r:id="rId41"/>
    <p:sldId id="988" r:id="rId42"/>
    <p:sldId id="996" r:id="rId43"/>
    <p:sldId id="1032" r:id="rId44"/>
    <p:sldId id="1024" r:id="rId45"/>
    <p:sldId id="1111" r:id="rId46"/>
    <p:sldId id="1104" r:id="rId47"/>
    <p:sldId id="1096" r:id="rId48"/>
    <p:sldId id="1098" r:id="rId49"/>
    <p:sldId id="1124" r:id="rId50"/>
    <p:sldId id="1125" r:id="rId51"/>
    <p:sldId id="1107" r:id="rId52"/>
    <p:sldId id="1108" r:id="rId53"/>
    <p:sldId id="1109" r:id="rId54"/>
    <p:sldId id="1093" r:id="rId55"/>
    <p:sldId id="1094" r:id="rId56"/>
    <p:sldId id="1008" r:id="rId57"/>
    <p:sldId id="1126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3D00"/>
    <a:srgbClr val="386572"/>
    <a:srgbClr val="3A6876"/>
    <a:srgbClr val="64B4CD"/>
    <a:srgbClr val="24445A"/>
    <a:srgbClr val="1C3445"/>
    <a:srgbClr val="CCFFCC"/>
    <a:srgbClr val="CCFFFF"/>
    <a:srgbClr val="FF66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1" autoAdjust="0"/>
    <p:restoredTop sz="94743" autoAdjust="0"/>
  </p:normalViewPr>
  <p:slideViewPr>
    <p:cSldViewPr>
      <p:cViewPr>
        <p:scale>
          <a:sx n="95" d="100"/>
          <a:sy n="95" d="100"/>
        </p:scale>
        <p:origin x="-2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9080"/>
    </p:cViewPr>
  </p:sorter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04F5D-E38D-3641-802A-EEE0508E3D0C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22AA6-882D-2647-96D1-C2161CD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02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04B643-C74C-455E-AFCB-1138D85C2B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92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62B86-45F4-4C1B-BB2D-2E1880191CEB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3A42D-7FD8-6D45-A3F3-8E1559F366C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05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EB584-72AC-4157-82AC-C14716AE2A15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E43824-E80C-432F-93B1-6A3B1B74C478}" type="slidenum">
              <a:rPr lang="en-US" sz="1200"/>
              <a:pPr algn="r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60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7E2CDF-C071-4CD0-8880-2B4FF6551133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933CF-D204-AE48-98FD-55F82A667F3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E87226-3094-4F13-91A1-A159119B80E3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have asynchrony without </a:t>
            </a:r>
            <a:r>
              <a:rPr lang="en-US" dirty="0" err="1" smtClean="0"/>
              <a:t>overdecomposition</a:t>
            </a:r>
            <a:r>
              <a:rPr lang="en-US" dirty="0" smtClean="0"/>
              <a:t> or vice versa, you can have </a:t>
            </a:r>
            <a:r>
              <a:rPr lang="en-US" dirty="0" err="1" smtClean="0"/>
              <a:t>migratability</a:t>
            </a:r>
            <a:r>
              <a:rPr lang="en-US" dirty="0" smtClean="0"/>
              <a:t> without asynchrony, but you need all</a:t>
            </a:r>
            <a:r>
              <a:rPr lang="en-US" baseline="0" dirty="0" smtClean="0"/>
              <a:t> three to empower the </a:t>
            </a:r>
            <a:r>
              <a:rPr lang="en-US" baseline="0" dirty="0" err="1" smtClean="0"/>
              <a:t>RTS.You</a:t>
            </a:r>
            <a:r>
              <a:rPr lang="en-US" baseline="0" dirty="0" smtClean="0"/>
              <a:t> need to add introspection and </a:t>
            </a:r>
            <a:r>
              <a:rPr lang="en-US" baseline="0" dirty="0" err="1" smtClean="0"/>
              <a:t>adaptivity</a:t>
            </a:r>
            <a:r>
              <a:rPr lang="en-US" baseline="0" dirty="0" smtClean="0"/>
              <a:t> to make a powerful Adaptive Runtime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7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figure with</a:t>
            </a:r>
            <a:r>
              <a:rPr lang="en-US" baseline="0" dirty="0" smtClean="0"/>
              <a:t> a new drawing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71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A32BC-DF91-4241-B023-45A0A6115125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2D6B1C-2AF6-4FC1-9893-D5BEBDE6AF85}" type="slidenum">
              <a:rPr lang="en-US"/>
              <a:pPr/>
              <a:t>16</a:t>
            </a:fld>
            <a:endParaRPr lang="en-US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8300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7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2E3802-3E4B-4028-8C83-D6BCB4971157}" type="slidenum">
              <a:rPr lang="en-US"/>
              <a:pPr/>
              <a:t>17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5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lvl="1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2200" dirty="0"/>
              <a:t>E.g., on Gigabit, Gasoline can not scale beyond one node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1C8C2-D89B-6240-94E4-8ADA6AECBF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05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Points:</a:t>
            </a:r>
            <a:r>
              <a:rPr lang="en-US" baseline="0" dirty="0" smtClean="0"/>
              <a:t> </a:t>
            </a:r>
            <a:r>
              <a:rPr lang="en-US" dirty="0" smtClean="0"/>
              <a:t>how </a:t>
            </a:r>
            <a:r>
              <a:rPr lang="en-US" dirty="0" err="1" smtClean="0"/>
              <a:t>overecomposition</a:t>
            </a:r>
            <a:r>
              <a:rPr lang="en-US" dirty="0" smtClean="0"/>
              <a:t> was leveraged, logical naming, with location management,</a:t>
            </a:r>
            <a:r>
              <a:rPr lang="en-US" baseline="0" dirty="0" smtClean="0"/>
              <a:t> </a:t>
            </a:r>
            <a:r>
              <a:rPr lang="en-US" dirty="0" smtClean="0"/>
              <a:t>Dynamic load balancing,</a:t>
            </a:r>
            <a:r>
              <a:rPr lang="en-US" baseline="0" dirty="0" smtClean="0"/>
              <a:t> </a:t>
            </a:r>
            <a:r>
              <a:rPr lang="en-US" dirty="0" smtClean="0"/>
              <a:t>Most importantly, highly asynchronous re-meshing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76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48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EF56B1-69F5-CE49-BD78-6189F4396FE0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7E8914-472C-4427-BBE5-B601DB073B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8B7BEC-0FDD-0840-B24C-40BF97D0E4D3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1538B-28AD-4B8F-9377-02FC4F0157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31DF61-B7F9-0243-8389-5251CCE6D0BB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7E28-94A6-4B68-AD3A-4EC40AD6B3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A6D6E-939B-934A-A027-80FAD37CCCC4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107420-21F0-C140-9A44-8FE6F4B0AC3B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5952F9-C165-EF41-B690-CDD6493B16E3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471FD8-7089-7040-A5DD-46E2B7A47606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F1F8-890D-4C48-8E24-C784EDDCDB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862DE3-33C3-354F-BC31-E584AD48346B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163AE8-30F2-A54F-B7D6-16DEBADB6CD1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90EB3-662D-402A-86F6-9B1E52ECB0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7FEEEE-8BA5-0443-A823-1B8FE3B89DE4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D9BD6C-65E2-4540-A18B-9055B7CEC7BD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D660F5-D24B-1A40-9520-D7FB34B97A12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72E52-CA3B-4B89-8AEC-1B69F92FAE92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0D638-1627-7548-9275-BC693B2C28C2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DF9DE-2389-48A4-BC7A-B4842B3063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8305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F1281997-8ED7-0B44-98A0-8EB87AF66790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868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harm_icon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89" y="6241307"/>
            <a:ext cx="609600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  <p:sldLayoutId id="2147483732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000" kern="1200" baseline="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uiuc.edu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hyperlink" Target="http://charm.cs.illinois.edu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7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harm.cs.illinois.edu/help" TargetMode="External"/><Relationship Id="rId3" Type="http://schemas.openxmlformats.org/officeDocument/2006/relationships/hyperlink" Target="mailto:charm@cs.illinois.edu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charm.cs.illinois.edu/research/energy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charm.cs.illinois.edu/research/bigsim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arm.cs.illinois.edu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1"/>
            <a:ext cx="8382000" cy="31242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Charm+</a:t>
            </a:r>
            <a:r>
              <a:rPr lang="en-US" sz="4400" b="1" dirty="0" smtClean="0"/>
              <a:t>+</a:t>
            </a:r>
            <a:br>
              <a:rPr lang="en-US" sz="4400" b="1" dirty="0" smtClean="0"/>
            </a:br>
            <a:r>
              <a:rPr lang="en-US" b="1" dirty="0" smtClean="0"/>
              <a:t>Overview and </a:t>
            </a:r>
            <a:br>
              <a:rPr lang="en-US" b="1" dirty="0" smtClean="0"/>
            </a:br>
            <a:r>
              <a:rPr lang="en-US" b="1" dirty="0" smtClean="0"/>
              <a:t>suggestions for collaborations</a:t>
            </a:r>
            <a:endParaRPr 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5100" dirty="0" smtClean="0"/>
              <a:t>Laxmikant (Sanjay) Kale</a:t>
            </a:r>
          </a:p>
          <a:p>
            <a:r>
              <a:rPr lang="en-US" dirty="0" smtClean="0">
                <a:hlinkClick r:id="rId3"/>
              </a:rPr>
              <a:t>http://charm.cs.illinois.edu</a:t>
            </a:r>
            <a:endParaRPr lang="en-US" dirty="0" smtClean="0"/>
          </a:p>
          <a:p>
            <a:r>
              <a:rPr lang="en-US" dirty="0" smtClean="0"/>
              <a:t>Parallel Programming Laboratory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Illinois at Urbana Champaign</a:t>
            </a:r>
          </a:p>
        </p:txBody>
      </p:sp>
      <p:pic>
        <p:nvPicPr>
          <p:cNvPr id="18436" name="Picture 6" descr="ppl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813425"/>
            <a:ext cx="28892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full_mark_horz_b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867400"/>
            <a:ext cx="41338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" y="2743200"/>
            <a:ext cx="708660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 am looking for Research Programmers and </a:t>
            </a:r>
            <a:r>
              <a:rPr lang="en-US" sz="3200" dirty="0" err="1" smtClean="0"/>
              <a:t>PostDocs</a:t>
            </a:r>
            <a:r>
              <a:rPr lang="en-US" sz="3200" dirty="0" smtClean="0"/>
              <a:t> as well as </a:t>
            </a:r>
          </a:p>
          <a:p>
            <a:r>
              <a:rPr lang="en-US" sz="3200" dirty="0" smtClean="0"/>
              <a:t>PhD students (deadline Dec 15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With strong software skills</a:t>
            </a:r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Adaptive Runtime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Decomposing program into a large number of Objects empowers the RTS, which can:</a:t>
            </a:r>
          </a:p>
          <a:p>
            <a:pPr lvl="1"/>
            <a:r>
              <a:rPr lang="en-US" dirty="0" smtClean="0"/>
              <a:t>Migrate Objects at will</a:t>
            </a:r>
          </a:p>
          <a:p>
            <a:pPr lvl="1"/>
            <a:r>
              <a:rPr lang="en-US" dirty="0" smtClean="0"/>
              <a:t>Schedule tasks (Dependent Execution Blocks) at will</a:t>
            </a:r>
          </a:p>
          <a:p>
            <a:pPr lvl="1"/>
            <a:r>
              <a:rPr lang="en-US" dirty="0" smtClean="0"/>
              <a:t>Instrument computation and communication at the level of these logical units</a:t>
            </a:r>
          </a:p>
          <a:p>
            <a:pPr lvl="2"/>
            <a:r>
              <a:rPr lang="en-US" dirty="0" smtClean="0"/>
              <a:t>Object A communicates y bytes to B every iteration</a:t>
            </a:r>
          </a:p>
          <a:p>
            <a:pPr lvl="2"/>
            <a:r>
              <a:rPr lang="en-US" dirty="0" smtClean="0"/>
              <a:t>Sequential Block S has a high cache miss ratio</a:t>
            </a:r>
          </a:p>
          <a:p>
            <a:pPr lvl="1"/>
            <a:r>
              <a:rPr lang="en-US" dirty="0" smtClean="0"/>
              <a:t>Maintain historical data to track changes in application behavior</a:t>
            </a:r>
          </a:p>
          <a:p>
            <a:pPr lvl="2"/>
            <a:r>
              <a:rPr lang="en-US" dirty="0" smtClean="0"/>
              <a:t>Historical =&gt; previous iterations</a:t>
            </a:r>
          </a:p>
          <a:p>
            <a:pPr lvl="2"/>
            <a:r>
              <a:rPr lang="en-US" dirty="0" smtClean="0"/>
              <a:t>E.g., to trigger load balancing</a:t>
            </a:r>
          </a:p>
          <a:p>
            <a:pPr lvl="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JLESC'15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40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Utility for Multi-cores, Many-cores, Accelerators: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2666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Objects connote and promote locality</a:t>
            </a:r>
          </a:p>
          <a:p>
            <a:r>
              <a:rPr lang="en-US" dirty="0" smtClean="0"/>
              <a:t>Message-driven execution</a:t>
            </a:r>
          </a:p>
          <a:p>
            <a:pPr lvl="1"/>
            <a:r>
              <a:rPr lang="en-US" dirty="0" smtClean="0"/>
              <a:t>A strong principle of prediction for data and code use</a:t>
            </a:r>
          </a:p>
          <a:p>
            <a:pPr lvl="1"/>
            <a:r>
              <a:rPr lang="en-US" dirty="0" smtClean="0"/>
              <a:t>Much stronger than principle of locality</a:t>
            </a:r>
          </a:p>
          <a:p>
            <a:pPr lvl="2"/>
            <a:r>
              <a:rPr lang="en-US" dirty="0" smtClean="0"/>
              <a:t>Can use to scale memory wall:</a:t>
            </a:r>
          </a:p>
          <a:p>
            <a:pPr lvl="2"/>
            <a:r>
              <a:rPr lang="en-US" dirty="0" err="1" smtClean="0"/>
              <a:t>Prefetching</a:t>
            </a:r>
            <a:r>
              <a:rPr lang="en-US" dirty="0" smtClean="0"/>
              <a:t> of needed data: </a:t>
            </a:r>
          </a:p>
          <a:p>
            <a:pPr lvl="3"/>
            <a:r>
              <a:rPr lang="en-US" dirty="0" smtClean="0"/>
              <a:t>into scratch pad memories, for example</a:t>
            </a: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JLESC'15</a:t>
            </a:r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248400" y="2971758"/>
            <a:ext cx="2667000" cy="3260115"/>
            <a:chOff x="4678503" y="1679150"/>
            <a:chExt cx="3302576" cy="4316613"/>
          </a:xfrm>
        </p:grpSpPr>
        <p:sp>
          <p:nvSpPr>
            <p:cNvPr id="29" name="Rectangle 28"/>
            <p:cNvSpPr/>
            <p:nvPr/>
          </p:nvSpPr>
          <p:spPr>
            <a:xfrm>
              <a:off x="4678503" y="1679150"/>
              <a:ext cx="3302576" cy="43166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183977" y="1972252"/>
              <a:ext cx="300731" cy="321096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124445" y="2199442"/>
              <a:ext cx="300731" cy="32109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238655" y="3090027"/>
              <a:ext cx="300731" cy="32109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274810" y="2929479"/>
              <a:ext cx="300731" cy="32109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198875" y="3174845"/>
              <a:ext cx="300731" cy="32109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38655" y="3873852"/>
              <a:ext cx="2260951" cy="528558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Processor 1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61681" y="4539389"/>
              <a:ext cx="2009431" cy="613525"/>
            </a:xfrm>
            <a:prstGeom prst="ellips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38655" y="4539389"/>
              <a:ext cx="2260951" cy="484511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Scheduler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5264284" y="5347647"/>
              <a:ext cx="2091481" cy="181084"/>
              <a:chOff x="2163208" y="2961822"/>
              <a:chExt cx="1781582" cy="17339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189308" y="2961822"/>
                <a:ext cx="1755482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826207" y="2961822"/>
                <a:ext cx="118583" cy="17339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707624" y="2961822"/>
                <a:ext cx="118583" cy="17339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589041" y="2961822"/>
                <a:ext cx="118583" cy="173398"/>
              </a:xfrm>
              <a:prstGeom prst="rect">
                <a:avLst/>
              </a:prstGeom>
              <a:solidFill>
                <a:srgbClr val="FF0080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470458" y="2961822"/>
                <a:ext cx="118583" cy="17339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350022" y="2961822"/>
                <a:ext cx="118583" cy="173398"/>
              </a:xfrm>
              <a:prstGeom prst="rect">
                <a:avLst/>
              </a:prstGeom>
              <a:solidFill>
                <a:srgbClr val="FF8000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231439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112856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994273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875690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757107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63852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52361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40534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284912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216320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206429" y="5528731"/>
              <a:ext cx="2136760" cy="352372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Message Queue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5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2438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Current use of communication network:</a:t>
            </a:r>
          </a:p>
          <a:p>
            <a:pPr lvl="1"/>
            <a:r>
              <a:rPr lang="en-US" dirty="0" smtClean="0"/>
              <a:t>Compute-communicate cycles in typical MPI apps</a:t>
            </a:r>
          </a:p>
          <a:p>
            <a:pPr lvl="1"/>
            <a:r>
              <a:rPr lang="en-US" dirty="0" smtClean="0"/>
              <a:t>So, the network is used for a fraction of time, </a:t>
            </a:r>
          </a:p>
          <a:p>
            <a:pPr lvl="1"/>
            <a:r>
              <a:rPr lang="en-US" dirty="0" smtClean="0"/>
              <a:t>and is on the critical path</a:t>
            </a:r>
          </a:p>
          <a:p>
            <a:r>
              <a:rPr lang="en-US" dirty="0" smtClean="0"/>
              <a:t>So, current </a:t>
            </a:r>
            <a:r>
              <a:rPr lang="en-US" i="1" dirty="0" smtClean="0"/>
              <a:t>communication networks are </a:t>
            </a:r>
            <a:r>
              <a:rPr lang="en-US" i="1" dirty="0"/>
              <a:t>over-engineered for </a:t>
            </a:r>
            <a:r>
              <a:rPr lang="en-US" i="1" dirty="0" smtClean="0"/>
              <a:t>by necessity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JLESC'15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5100935"/>
            <a:ext cx="28194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0" y="5100935"/>
            <a:ext cx="28956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" y="4719935"/>
            <a:ext cx="78486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85800" y="4262735"/>
            <a:ext cx="28194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7800" y="4262735"/>
            <a:ext cx="28956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>
            <a:stCxn id="10" idx="3"/>
            <a:endCxn id="8" idx="1"/>
          </p:cNvCxnSpPr>
          <p:nvPr/>
        </p:nvCxnSpPr>
        <p:spPr>
          <a:xfrm>
            <a:off x="3505200" y="4491335"/>
            <a:ext cx="1752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11" idx="1"/>
          </p:cNvCxnSpPr>
          <p:nvPr/>
        </p:nvCxnSpPr>
        <p:spPr>
          <a:xfrm flipV="1">
            <a:off x="3505200" y="4491335"/>
            <a:ext cx="1752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" y="5558135"/>
            <a:ext cx="78486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426273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P1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08182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P2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5939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BSP based application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74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overdecomposition</a:t>
            </a:r>
            <a:endParaRPr lang="en-US" dirty="0" smtClean="0"/>
          </a:p>
          <a:p>
            <a:pPr lvl="1"/>
            <a:r>
              <a:rPr lang="en-US" dirty="0" smtClean="0"/>
              <a:t>Communication is spread over an iteration</a:t>
            </a:r>
          </a:p>
          <a:p>
            <a:pPr lvl="1"/>
            <a:r>
              <a:rPr lang="en-US" dirty="0" smtClean="0"/>
              <a:t>Also, adaptive overlap of communication and computation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JLESC'15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3962400"/>
            <a:ext cx="533400" cy="381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3962400"/>
            <a:ext cx="533400" cy="381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39624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39624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1800" y="3962400"/>
            <a:ext cx="533400" cy="381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50292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19600" y="5029200"/>
            <a:ext cx="5334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3000" y="50292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86400" y="5029200"/>
            <a:ext cx="533400" cy="381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9800" y="5029200"/>
            <a:ext cx="5334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86200" y="39624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19600" y="3962400"/>
            <a:ext cx="533400" cy="381000"/>
          </a:xfrm>
          <a:prstGeom prst="rect">
            <a:avLst/>
          </a:prstGeom>
          <a:solidFill>
            <a:srgbClr val="CEB5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3962400"/>
            <a:ext cx="533400" cy="381000"/>
          </a:xfrm>
          <a:prstGeom prst="rect">
            <a:avLst/>
          </a:prstGeom>
          <a:solidFill>
            <a:srgbClr val="86211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6400" y="3962400"/>
            <a:ext cx="533400" cy="381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19800" y="39624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00" y="50292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1600" y="5029200"/>
            <a:ext cx="533400" cy="381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05000" y="5029200"/>
            <a:ext cx="5334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38400" y="50292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71800" y="5029200"/>
            <a:ext cx="5334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371600" y="4343400"/>
            <a:ext cx="2514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371600" y="4343400"/>
            <a:ext cx="2514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" y="4343400"/>
            <a:ext cx="76962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9600" y="5410200"/>
            <a:ext cx="78486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81000" y="3886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P1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1000" y="49338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P2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600" y="578673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Overdecomposition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enables overlap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Charm++ and CSE Applications</a:t>
            </a:r>
          </a:p>
        </p:txBody>
      </p:sp>
      <p:sp>
        <p:nvSpPr>
          <p:cNvPr id="22532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JLESC'15</a:t>
            </a:r>
            <a:endParaRPr lang="en-US" dirty="0" smtClean="0"/>
          </a:p>
        </p:txBody>
      </p:sp>
      <p:pic>
        <p:nvPicPr>
          <p:cNvPr id="5" name="Picture 18" descr="E:\kunzman\ParallelProgrammingCharm_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70834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38200" y="3124200"/>
            <a:ext cx="7620000" cy="711200"/>
          </a:xfrm>
          <a:prstGeom prst="rect">
            <a:avLst/>
          </a:prstGeom>
          <a:solidFill>
            <a:srgbClr val="FFFF99"/>
          </a:soli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  <a:latin typeface="Calibri" pitchFamily="34" charset="0"/>
              </a:rPr>
              <a:t>Enabling CS technology of parallel objects and intelligent runtime systems has led to several CSE collaborative applications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590800" y="2362200"/>
            <a:ext cx="1600200" cy="5191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 pitchFamily="34" charset="0"/>
              </a:rPr>
              <a:t>Synergy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5715000" y="1066800"/>
            <a:ext cx="3200400" cy="1158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Well-known Biophysics molecular simulations App 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Gordon Bell Award, 2002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04800" y="4800600"/>
            <a:ext cx="2057400" cy="7016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Computational Astronomy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304800" y="1676400"/>
            <a:ext cx="2057400" cy="396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Nano-Materials..</a:t>
            </a:r>
          </a:p>
        </p:txBody>
      </p:sp>
      <p:sp>
        <p:nvSpPr>
          <p:cNvPr id="15" name="Oval 14"/>
          <p:cNvSpPr/>
          <p:nvPr/>
        </p:nvSpPr>
        <p:spPr>
          <a:xfrm>
            <a:off x="6705600" y="3733800"/>
            <a:ext cx="2362200" cy="990600"/>
          </a:xfrm>
          <a:prstGeom prst="ellipse">
            <a:avLst/>
          </a:prstGeom>
          <a:solidFill>
            <a:srgbClr val="00009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0" y="3810000"/>
            <a:ext cx="23622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-250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EpiSimdemics</a:t>
            </a: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53200" y="5181600"/>
            <a:ext cx="2536895" cy="990600"/>
          </a:xfrm>
          <a:prstGeom prst="ellipse">
            <a:avLst/>
          </a:prstGeom>
          <a:solidFill>
            <a:srgbClr val="00009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0" y="5105400"/>
            <a:ext cx="1905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Stochastic</a:t>
            </a:r>
          </a:p>
          <a:p>
            <a:pPr algn="ctr"/>
            <a:r>
              <a:rPr lang="en-US" sz="36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Optimization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116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65 -0.02543 C 0.09931 -0.01595 0.14514 -0.0067 0.16823 0.01087 C 0.19115 0.02845 0.19584 0.0451 0.19202 0.0791 C 0.18837 0.11356 0.1783 0.18733 0.14549 0.21601 C 0.11285 0.24492 0.04202 0.26157 -0.00416 0.25209 C -0.05034 0.2426 -0.11684 0.19936 -0.13142 0.16027 C -0.14583 0.12142 -0.11302 0.0488 -0.09114 0.01804 C -0.06909 -0.01295 -0.0052 0.0044 0.0007 -0.02543 C 0.00677 -0.05504 -0.04548 -0.13783 -0.05468 -0.16026 " pathEditMode="relative" rAng="0" ptsTypes="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1" grpId="0" animBg="1"/>
      <p:bldP spid="15" grpId="0" animBg="1"/>
      <p:bldP spid="3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pic>
        <p:nvPicPr>
          <p:cNvPr id="8" name="Picture 7" descr="appsbook_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59" y="0"/>
            <a:ext cx="454104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1425476"/>
            <a:ext cx="3124200" cy="2308324"/>
          </a:xfrm>
          <a:prstGeom prst="rect">
            <a:avLst/>
          </a:prstGeom>
          <a:solidFill>
            <a:srgbClr val="C8D6F0">
              <a:alpha val="35000"/>
            </a:srgbClr>
          </a:solidFill>
          <a:ln>
            <a:solidFill>
              <a:srgbClr val="C8D6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A recently published book</a:t>
            </a:r>
          </a:p>
          <a:p>
            <a:r>
              <a:rPr lang="en-US" dirty="0">
                <a:solidFill>
                  <a:srgbClr val="008000"/>
                </a:solidFill>
                <a:latin typeface="+mn-lt"/>
              </a:rPr>
              <a:t>s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urveys seven major applications developed using Charm++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876800"/>
            <a:ext cx="3276600" cy="1015663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 info on Charm++: </a:t>
            </a:r>
          </a:p>
          <a:p>
            <a:r>
              <a:rPr lang="en-US" sz="2000" dirty="0" smtClean="0">
                <a:hlinkClick r:id="rId3"/>
              </a:rPr>
              <a:t>http://charm.cs.illinois.edu</a:t>
            </a:r>
            <a:endParaRPr lang="en-US" sz="2000" dirty="0" smtClean="0"/>
          </a:p>
          <a:p>
            <a:r>
              <a:rPr lang="en-US" sz="2000" dirty="0" smtClean="0"/>
              <a:t>Including the </a:t>
            </a:r>
            <a:r>
              <a:rPr lang="en-US" sz="2000" dirty="0" err="1" smtClean="0"/>
              <a:t>miniApps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40379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2" y="167961"/>
            <a:ext cx="3855748" cy="332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691200" y="3760955"/>
            <a:ext cx="3474471" cy="2661616"/>
          </a:xfrm>
          <a:prstGeom prst="rect">
            <a:avLst/>
          </a:prstGeom>
        </p:spPr>
        <p:txBody>
          <a:bodyPr lIns="82945" tIns="41473" rIns="82945" bIns="41473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2885" lvl="1" indent="0">
              <a:buFont typeface="Wingdings"/>
              <a:buNone/>
            </a:pPr>
            <a:r>
              <a:rPr lang="en-US" dirty="0" smtClean="0">
                <a:solidFill>
                  <a:srgbClr val="000000"/>
                </a:solidFill>
              </a:rPr>
              <a:t>Graeme Lufkin</a:t>
            </a:r>
          </a:p>
          <a:p>
            <a:pPr marL="362885" lvl="1" indent="0">
              <a:buFont typeface="Wingdings"/>
              <a:buNone/>
            </a:pPr>
            <a:r>
              <a:rPr lang="en-US" dirty="0" smtClean="0">
                <a:solidFill>
                  <a:srgbClr val="000000"/>
                </a:solidFill>
              </a:rPr>
              <a:t>Joachim </a:t>
            </a:r>
            <a:r>
              <a:rPr lang="en-US" dirty="0" err="1" smtClean="0">
                <a:solidFill>
                  <a:srgbClr val="000000"/>
                </a:solidFill>
              </a:rPr>
              <a:t>Stadel</a:t>
            </a:r>
            <a:endParaRPr lang="en-US" dirty="0" smtClean="0">
              <a:solidFill>
                <a:srgbClr val="000000"/>
              </a:solidFill>
            </a:endParaRPr>
          </a:p>
          <a:p>
            <a:pPr marL="362885" lvl="1" indent="0">
              <a:buFont typeface="Wingdings"/>
              <a:buNone/>
            </a:pPr>
            <a:r>
              <a:rPr lang="en-US" dirty="0" smtClean="0">
                <a:solidFill>
                  <a:srgbClr val="000000"/>
                </a:solidFill>
              </a:rPr>
              <a:t>James </a:t>
            </a:r>
            <a:r>
              <a:rPr lang="en-US" dirty="0" err="1" smtClean="0">
                <a:solidFill>
                  <a:srgbClr val="000000"/>
                </a:solidFill>
              </a:rPr>
              <a:t>Wadsley</a:t>
            </a:r>
            <a:endParaRPr lang="en-US" dirty="0" smtClean="0">
              <a:solidFill>
                <a:srgbClr val="000000"/>
              </a:solidFill>
            </a:endParaRPr>
          </a:p>
          <a:p>
            <a:pPr marL="362885" lvl="1" indent="0">
              <a:buFont typeface="Wingdings"/>
              <a:buNone/>
            </a:pPr>
            <a:r>
              <a:rPr lang="en-US" dirty="0" smtClean="0">
                <a:solidFill>
                  <a:srgbClr val="000000"/>
                </a:solidFill>
              </a:rPr>
              <a:t>Greg Stinson</a:t>
            </a:r>
          </a:p>
          <a:p>
            <a:pPr marL="362885" lvl="1" indent="0">
              <a:buFont typeface="Wingdings"/>
              <a:buNone/>
            </a:pPr>
            <a:r>
              <a:rPr lang="en-US" dirty="0" smtClean="0">
                <a:solidFill>
                  <a:srgbClr val="000000"/>
                </a:solidFill>
              </a:rPr>
              <a:t>Michael </a:t>
            </a:r>
            <a:r>
              <a:rPr lang="en-US" dirty="0" err="1" smtClean="0">
                <a:solidFill>
                  <a:srgbClr val="000000"/>
                </a:solidFill>
              </a:rPr>
              <a:t>Tremmel</a:t>
            </a:r>
            <a:endParaRPr lang="en-US" dirty="0" smtClean="0">
              <a:solidFill>
                <a:srgbClr val="000000"/>
              </a:solidFill>
            </a:endParaRPr>
          </a:p>
          <a:p>
            <a:pPr marL="362885" lvl="1" indent="0">
              <a:buFont typeface="Wingdings"/>
              <a:buNone/>
            </a:pPr>
            <a:r>
              <a:rPr lang="en-US" dirty="0" smtClean="0">
                <a:solidFill>
                  <a:srgbClr val="000000"/>
                </a:solidFill>
              </a:rPr>
              <a:t>Alex Fry</a:t>
            </a:r>
          </a:p>
          <a:p>
            <a:pPr marL="362885" lvl="1" indent="0">
              <a:buFont typeface="Wingdings"/>
              <a:buNone/>
            </a:pPr>
            <a:r>
              <a:rPr lang="en-US" dirty="0" smtClean="0">
                <a:solidFill>
                  <a:srgbClr val="000000"/>
                </a:solidFill>
              </a:rPr>
              <a:t>Lauren </a:t>
            </a:r>
            <a:r>
              <a:rPr lang="en-US" dirty="0">
                <a:solidFill>
                  <a:srgbClr val="000000"/>
                </a:solidFill>
              </a:rPr>
              <a:t>Anderson</a:t>
            </a:r>
          </a:p>
          <a:p>
            <a:pPr marL="362885" lvl="1" indent="0">
              <a:buFont typeface="Wingdings"/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362885" lvl="1" indent="0">
              <a:buFont typeface="Wingdings"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56481" y="1604329"/>
            <a:ext cx="8042400" cy="4313252"/>
          </a:xfrm>
          <a:prstGeom prst="rect">
            <a:avLst/>
          </a:prstGeom>
        </p:spPr>
        <p:txBody>
          <a:bodyPr lIns="82945" tIns="41473" rIns="82945" bIns="41473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2885" lvl="1" indent="0">
              <a:buFont typeface="Wingdings"/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68762" y="3244240"/>
            <a:ext cx="43875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000" dirty="0"/>
          </a:p>
          <a:p>
            <a:pPr lvl="1"/>
            <a:r>
              <a:rPr lang="en-US" sz="2000" dirty="0"/>
              <a:t>Orion </a:t>
            </a:r>
            <a:r>
              <a:rPr lang="en-US" sz="2000" dirty="0" err="1" smtClean="0"/>
              <a:t>Lawlor</a:t>
            </a:r>
            <a:endParaRPr lang="en-US" sz="2000" dirty="0" smtClean="0"/>
          </a:p>
          <a:p>
            <a:pPr lvl="1"/>
            <a:r>
              <a:rPr lang="en-US" sz="2000" dirty="0" err="1" smtClean="0"/>
              <a:t>Filippo</a:t>
            </a:r>
            <a:r>
              <a:rPr lang="en-US" sz="2000" dirty="0" smtClean="0"/>
              <a:t> </a:t>
            </a:r>
            <a:r>
              <a:rPr lang="en-US" sz="2000" dirty="0" err="1" smtClean="0"/>
              <a:t>Gioachin</a:t>
            </a:r>
            <a:endParaRPr lang="en-US" sz="2000" dirty="0" smtClean="0"/>
          </a:p>
          <a:p>
            <a:pPr lvl="1"/>
            <a:r>
              <a:rPr lang="en-US" sz="2000" dirty="0" err="1" smtClean="0"/>
              <a:t>Pritish</a:t>
            </a:r>
            <a:r>
              <a:rPr lang="en-US" sz="2000" dirty="0" smtClean="0"/>
              <a:t> </a:t>
            </a:r>
            <a:r>
              <a:rPr lang="en-US" sz="2000" dirty="0" err="1" smtClean="0"/>
              <a:t>Jetley</a:t>
            </a:r>
            <a:endParaRPr lang="en-US" sz="2000" dirty="0" smtClean="0"/>
          </a:p>
          <a:p>
            <a:pPr lvl="1"/>
            <a:r>
              <a:rPr lang="en-US" sz="2000" dirty="0" err="1" smtClean="0"/>
              <a:t>Celso</a:t>
            </a:r>
            <a:r>
              <a:rPr lang="en-US" sz="2000" dirty="0" smtClean="0"/>
              <a:t> Mendes</a:t>
            </a:r>
          </a:p>
          <a:p>
            <a:pPr lvl="1"/>
            <a:r>
              <a:rPr lang="en-US" sz="2000" dirty="0" err="1" smtClean="0"/>
              <a:t>Amit</a:t>
            </a:r>
            <a:r>
              <a:rPr lang="en-US" sz="2000" dirty="0" smtClean="0"/>
              <a:t> Sharma</a:t>
            </a:r>
          </a:p>
          <a:p>
            <a:pPr lvl="1"/>
            <a:r>
              <a:rPr lang="en-US" sz="2000" dirty="0" smtClean="0"/>
              <a:t>Lukasz </a:t>
            </a:r>
            <a:r>
              <a:rPr lang="en-US" sz="2000" dirty="0" err="1" smtClean="0"/>
              <a:t>Wesolowski</a:t>
            </a:r>
            <a:endParaRPr lang="en-US" sz="2000" dirty="0" smtClean="0"/>
          </a:p>
          <a:p>
            <a:pPr lvl="1"/>
            <a:r>
              <a:rPr lang="en-US" sz="2000" dirty="0" err="1" smtClean="0"/>
              <a:t>Gengbin</a:t>
            </a:r>
            <a:r>
              <a:rPr lang="en-US" sz="2000" dirty="0" smtClean="0"/>
              <a:t> </a:t>
            </a:r>
            <a:r>
              <a:rPr lang="en-US" sz="2000" dirty="0" err="1" smtClean="0"/>
              <a:t>Zheng</a:t>
            </a:r>
            <a:endParaRPr lang="en-US" sz="2000" dirty="0" smtClean="0"/>
          </a:p>
          <a:p>
            <a:pPr lvl="1"/>
            <a:r>
              <a:rPr lang="en-US" sz="2000" dirty="0" smtClean="0"/>
              <a:t>Edgar </a:t>
            </a:r>
            <a:r>
              <a:rPr lang="en-US" sz="2000" dirty="0" err="1" smtClean="0"/>
              <a:t>Solomonik</a:t>
            </a:r>
            <a:endParaRPr lang="en-US" sz="2000" dirty="0" smtClean="0"/>
          </a:p>
          <a:p>
            <a:pPr lvl="1"/>
            <a:r>
              <a:rPr lang="en-US" sz="2000" dirty="0" smtClean="0"/>
              <a:t>Harshitha Menon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436296" y="578633"/>
            <a:ext cx="2358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ChaNGa</a:t>
            </a:r>
            <a:endParaRPr lang="en-US" sz="4000" b="1" dirty="0"/>
          </a:p>
        </p:txBody>
      </p:sp>
      <p:sp>
        <p:nvSpPr>
          <p:cNvPr id="10" name="Rectangle 9"/>
          <p:cNvSpPr/>
          <p:nvPr/>
        </p:nvSpPr>
        <p:spPr>
          <a:xfrm>
            <a:off x="3795387" y="995206"/>
            <a:ext cx="56742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Thomas Quinn, University of Washington</a:t>
            </a:r>
          </a:p>
          <a:p>
            <a:pPr lvl="1"/>
            <a:r>
              <a:rPr lang="en-US" sz="2000" dirty="0" err="1" smtClean="0"/>
              <a:t>Laxmikant</a:t>
            </a:r>
            <a:r>
              <a:rPr lang="en-US" sz="2000" dirty="0" smtClean="0"/>
              <a:t> Kale, University of Illinois</a:t>
            </a:r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370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82945" tIns="35268" rIns="82945" bIns="41473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 smtClean="0"/>
              <a:t>ChaNGa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56481" y="1604328"/>
            <a:ext cx="8042400" cy="4728016"/>
          </a:xfrm>
          <a:ln/>
        </p:spPr>
        <p:txBody>
          <a:bodyPr lIns="82945" tIns="41473" rIns="82945" bIns="41473">
            <a:normAutofit fontScale="85000" lnSpcReduction="10000"/>
          </a:bodyPr>
          <a:lstStyle/>
          <a:p>
            <a:r>
              <a:rPr lang="en-US" dirty="0"/>
              <a:t>Simulation of galaxy formation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N-body </a:t>
            </a:r>
            <a:r>
              <a:rPr lang="en-US" dirty="0" smtClean="0">
                <a:solidFill>
                  <a:srgbClr val="000000"/>
                </a:solidFill>
              </a:rPr>
              <a:t>problem: using </a:t>
            </a:r>
            <a:r>
              <a:rPr lang="en-US" dirty="0">
                <a:solidFill>
                  <a:srgbClr val="000000"/>
                </a:solidFill>
              </a:rPr>
              <a:t>Barnes-Hut </a:t>
            </a:r>
            <a:r>
              <a:rPr lang="en-US" dirty="0" smtClean="0">
                <a:solidFill>
                  <a:srgbClr val="000000"/>
                </a:solidFill>
              </a:rPr>
              <a:t>tree, evolved </a:t>
            </a:r>
            <a:r>
              <a:rPr lang="en-US" dirty="0">
                <a:solidFill>
                  <a:srgbClr val="000000"/>
                </a:solidFill>
              </a:rPr>
              <a:t>from </a:t>
            </a:r>
            <a:r>
              <a:rPr lang="en-US" dirty="0" smtClean="0">
                <a:solidFill>
                  <a:srgbClr val="000000"/>
                </a:solidFill>
              </a:rPr>
              <a:t>PKDGRAV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Why Charm++?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Tree structure can be naturally expressed as objects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Dynamic nature of the </a:t>
            </a:r>
            <a:r>
              <a:rPr lang="en-US" dirty="0" smtClean="0">
                <a:solidFill>
                  <a:srgbClr val="000000"/>
                </a:solidFill>
              </a:rPr>
              <a:t>simulation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Features</a:t>
            </a:r>
            <a:endParaRPr lang="en-US" sz="2500" dirty="0"/>
          </a:p>
          <a:p>
            <a:pPr lvl="1"/>
            <a:r>
              <a:rPr lang="en-US" dirty="0" smtClean="0"/>
              <a:t>Dynamic </a:t>
            </a:r>
            <a:r>
              <a:rPr lang="en-US" dirty="0"/>
              <a:t>load balancing with choice of </a:t>
            </a:r>
            <a:r>
              <a:rPr lang="en-US" dirty="0" smtClean="0"/>
              <a:t>strategies</a:t>
            </a:r>
          </a:p>
          <a:p>
            <a:pPr lvl="1"/>
            <a:r>
              <a:rPr lang="en-US" dirty="0" smtClean="0"/>
              <a:t>Latency </a:t>
            </a:r>
            <a:r>
              <a:rPr lang="en-US" dirty="0"/>
              <a:t>tolerant compared to Gasoline/</a:t>
            </a:r>
            <a:r>
              <a:rPr lang="en-US" dirty="0" err="1"/>
              <a:t>Pkdgrav</a:t>
            </a:r>
            <a:r>
              <a:rPr lang="en-US" dirty="0"/>
              <a:t>  </a:t>
            </a:r>
            <a:endParaRPr lang="en-US" dirty="0" smtClean="0"/>
          </a:p>
          <a:p>
            <a:pPr lvl="1"/>
            <a:r>
              <a:rPr lang="en-US" dirty="0" smtClean="0"/>
              <a:t>SMP aware</a:t>
            </a:r>
          </a:p>
          <a:p>
            <a:pPr lvl="1"/>
            <a:r>
              <a:rPr lang="en-US" dirty="0" err="1" smtClean="0"/>
              <a:t>Checkpointing</a:t>
            </a:r>
            <a:r>
              <a:rPr lang="en-US" dirty="0" smtClean="0"/>
              <a:t> </a:t>
            </a:r>
            <a:r>
              <a:rPr lang="en-US" dirty="0"/>
              <a:t>(via migration to </a:t>
            </a:r>
            <a:r>
              <a:rPr lang="en-US" dirty="0" smtClean="0"/>
              <a:t>disk)</a:t>
            </a:r>
          </a:p>
          <a:p>
            <a:pPr lvl="1"/>
            <a:r>
              <a:rPr lang="en-US" dirty="0" smtClean="0"/>
              <a:t>Visualization </a:t>
            </a:r>
            <a:r>
              <a:rPr lang="en-US" dirty="0"/>
              <a:t>(</a:t>
            </a:r>
            <a:r>
              <a:rPr lang="en-US" dirty="0" err="1"/>
              <a:t>LiveViz</a:t>
            </a:r>
            <a:r>
              <a:rPr lang="en-US" dirty="0"/>
              <a:t> Framework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796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/>
          <p:nvPr/>
        </p:nvPicPr>
        <p:blipFill>
          <a:blip r:embed="rId2"/>
          <a:stretch>
            <a:fillRect/>
          </a:stretch>
        </p:blipFill>
        <p:spPr>
          <a:xfrm>
            <a:off x="2555876" y="49127"/>
            <a:ext cx="6462859" cy="4485295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5728" y="4514138"/>
            <a:ext cx="9068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Evolution </a:t>
            </a:r>
            <a:r>
              <a:rPr lang="en-US" dirty="0"/>
              <a:t>of </a:t>
            </a:r>
            <a:r>
              <a:rPr lang="en-US" dirty="0" err="1"/>
              <a:t>X­ray</a:t>
            </a:r>
            <a:r>
              <a:rPr lang="en-US" dirty="0"/>
              <a:t> and radio properties of galaxy clusters (</a:t>
            </a:r>
            <a:r>
              <a:rPr lang="en-US" dirty="0" err="1"/>
              <a:t>Ruan</a:t>
            </a:r>
            <a:r>
              <a:rPr lang="en-US" dirty="0"/>
              <a:t> et al 2013</a:t>
            </a:r>
            <a:r>
              <a:rPr lang="en-US" dirty="0" smtClean="0"/>
              <a:t>)</a:t>
            </a:r>
          </a:p>
          <a:p>
            <a:r>
              <a:rPr lang="en-US" dirty="0"/>
              <a:t>Reliability of galaxy formation modeling (Kim et al, 2014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Sinking of Super Massive Black Holes into the centers of galaxies. (</a:t>
            </a:r>
            <a:r>
              <a:rPr lang="en-US" dirty="0" err="1"/>
              <a:t>Tremmel</a:t>
            </a:r>
            <a:r>
              <a:rPr lang="en-US" dirty="0"/>
              <a:t> et al 2015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Constrains on Dark Matter properties (Fry et al 2015, </a:t>
            </a:r>
            <a:r>
              <a:rPr lang="en-US" dirty="0" err="1"/>
              <a:t>Governato</a:t>
            </a:r>
            <a:r>
              <a:rPr lang="en-US" dirty="0"/>
              <a:t> et al 2015</a:t>
            </a:r>
            <a:r>
              <a:rPr lang="en-US" dirty="0" smtClean="0"/>
              <a:t>)</a:t>
            </a:r>
          </a:p>
          <a:p>
            <a:r>
              <a:rPr lang="en-US" dirty="0"/>
              <a:t>Understanding the shapes of disk galaxies (</a:t>
            </a:r>
            <a:r>
              <a:rPr lang="en-US" dirty="0" err="1"/>
              <a:t>Herpich</a:t>
            </a:r>
            <a:r>
              <a:rPr lang="en-US" dirty="0"/>
              <a:t> et al., 2015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Spin </a:t>
            </a:r>
            <a:r>
              <a:rPr lang="en-US" dirty="0"/>
              <a:t>and the shape of Dark  Matter Halos (Lentz, et al, in prep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Formation of planets around low mass stars (Backus et al, in prep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Planetary disks around binary stars: “</a:t>
            </a:r>
            <a:r>
              <a:rPr lang="en-US" dirty="0" err="1"/>
              <a:t>Tatooine”s</a:t>
            </a:r>
            <a:r>
              <a:rPr lang="en-US" dirty="0"/>
              <a:t> (Fleming et al, in prep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5681" y="2154479"/>
            <a:ext cx="22421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Collisions of dwarf galaxies with the Milky Way disk (Purcell et al, Nature 2011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5348" y="114829"/>
            <a:ext cx="1889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Science Results</a:t>
            </a:r>
            <a:endParaRPr lang="en-US" sz="32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205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ChaNGa</a:t>
            </a:r>
            <a:r>
              <a:rPr lang="en-US" dirty="0" smtClean="0"/>
              <a:t> scaling to half a million cores</a:t>
            </a:r>
            <a:endParaRPr lang="en-US" dirty="0"/>
          </a:p>
        </p:txBody>
      </p:sp>
      <p:pic>
        <p:nvPicPr>
          <p:cNvPr id="4" name="Content Placeholder 3" descr="changa12a24btimeeffbw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5199"/>
          <a:stretch>
            <a:fillRect/>
          </a:stretch>
        </p:blipFill>
        <p:spPr>
          <a:xfrm>
            <a:off x="301752" y="1565753"/>
            <a:ext cx="8534400" cy="4674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324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A couple of forks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MPI + x </a:t>
            </a:r>
          </a:p>
          <a:p>
            <a:r>
              <a:rPr lang="en-US" dirty="0" smtClean="0"/>
              <a:t>“Task Models”</a:t>
            </a:r>
          </a:p>
          <a:p>
            <a:pPr lvl="1"/>
            <a:r>
              <a:rPr lang="en-US" dirty="0" smtClean="0"/>
              <a:t> Asynchrony</a:t>
            </a:r>
          </a:p>
          <a:p>
            <a:r>
              <a:rPr lang="en-US" dirty="0" err="1" smtClean="0"/>
              <a:t>Overdecomposition</a:t>
            </a:r>
            <a:r>
              <a:rPr lang="en-US" dirty="0" smtClean="0"/>
              <a:t> and </a:t>
            </a:r>
            <a:r>
              <a:rPr lang="en-US" dirty="0" err="1" smtClean="0"/>
              <a:t>migratability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Most </a:t>
            </a:r>
            <a:r>
              <a:rPr lang="en-US" dirty="0" err="1" smtClean="0"/>
              <a:t>adaptivity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438497" y="4327225"/>
            <a:ext cx="524537" cy="2556177"/>
          </a:xfrm>
          <a:custGeom>
            <a:avLst/>
            <a:gdLst>
              <a:gd name="connsiteX0" fmla="*/ 319956 w 524537"/>
              <a:gd name="connsiteY0" fmla="*/ 0 h 1917133"/>
              <a:gd name="connsiteX1" fmla="*/ 73363 w 524537"/>
              <a:gd name="connsiteY1" fmla="*/ 320601 h 1917133"/>
              <a:gd name="connsiteX2" fmla="*/ 24044 w 524537"/>
              <a:gd name="connsiteY2" fmla="*/ 715188 h 1917133"/>
              <a:gd name="connsiteX3" fmla="*/ 418594 w 524537"/>
              <a:gd name="connsiteY3" fmla="*/ 1319399 h 1917133"/>
              <a:gd name="connsiteX4" fmla="*/ 517231 w 524537"/>
              <a:gd name="connsiteY4" fmla="*/ 1861956 h 1917133"/>
              <a:gd name="connsiteX5" fmla="*/ 517231 w 524537"/>
              <a:gd name="connsiteY5" fmla="*/ 1898948 h 191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537" h="1917133">
                <a:moveTo>
                  <a:pt x="319956" y="0"/>
                </a:moveTo>
                <a:cubicBezTo>
                  <a:pt x="221319" y="100701"/>
                  <a:pt x="122682" y="201403"/>
                  <a:pt x="73363" y="320601"/>
                </a:cubicBezTo>
                <a:cubicBezTo>
                  <a:pt x="24044" y="439799"/>
                  <a:pt x="-33495" y="548722"/>
                  <a:pt x="24044" y="715188"/>
                </a:cubicBezTo>
                <a:cubicBezTo>
                  <a:pt x="81582" y="881654"/>
                  <a:pt x="336396" y="1128271"/>
                  <a:pt x="418594" y="1319399"/>
                </a:cubicBezTo>
                <a:cubicBezTo>
                  <a:pt x="500792" y="1510527"/>
                  <a:pt x="500791" y="1765364"/>
                  <a:pt x="517231" y="1861956"/>
                </a:cubicBezTo>
                <a:cubicBezTo>
                  <a:pt x="533671" y="1958548"/>
                  <a:pt x="517231" y="1898948"/>
                  <a:pt x="517231" y="18989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987504" y="4315404"/>
            <a:ext cx="524537" cy="2556177"/>
          </a:xfrm>
          <a:custGeom>
            <a:avLst/>
            <a:gdLst>
              <a:gd name="connsiteX0" fmla="*/ 319956 w 524537"/>
              <a:gd name="connsiteY0" fmla="*/ 0 h 1917133"/>
              <a:gd name="connsiteX1" fmla="*/ 73363 w 524537"/>
              <a:gd name="connsiteY1" fmla="*/ 320601 h 1917133"/>
              <a:gd name="connsiteX2" fmla="*/ 24044 w 524537"/>
              <a:gd name="connsiteY2" fmla="*/ 715188 h 1917133"/>
              <a:gd name="connsiteX3" fmla="*/ 418594 w 524537"/>
              <a:gd name="connsiteY3" fmla="*/ 1319399 h 1917133"/>
              <a:gd name="connsiteX4" fmla="*/ 517231 w 524537"/>
              <a:gd name="connsiteY4" fmla="*/ 1861956 h 1917133"/>
              <a:gd name="connsiteX5" fmla="*/ 517231 w 524537"/>
              <a:gd name="connsiteY5" fmla="*/ 1898948 h 191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537" h="1917133">
                <a:moveTo>
                  <a:pt x="319956" y="0"/>
                </a:moveTo>
                <a:cubicBezTo>
                  <a:pt x="221319" y="100701"/>
                  <a:pt x="122682" y="201403"/>
                  <a:pt x="73363" y="320601"/>
                </a:cubicBezTo>
                <a:cubicBezTo>
                  <a:pt x="24044" y="439799"/>
                  <a:pt x="-33495" y="548722"/>
                  <a:pt x="24044" y="715188"/>
                </a:cubicBezTo>
                <a:cubicBezTo>
                  <a:pt x="81582" y="881654"/>
                  <a:pt x="336396" y="1128271"/>
                  <a:pt x="418594" y="1319399"/>
                </a:cubicBezTo>
                <a:cubicBezTo>
                  <a:pt x="500792" y="1510527"/>
                  <a:pt x="500791" y="1765364"/>
                  <a:pt x="517231" y="1861956"/>
                </a:cubicBezTo>
                <a:cubicBezTo>
                  <a:pt x="533671" y="1958548"/>
                  <a:pt x="517231" y="1898948"/>
                  <a:pt x="517231" y="189894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283438" y="3197803"/>
            <a:ext cx="1479562" cy="1117996"/>
          </a:xfrm>
          <a:custGeom>
            <a:avLst/>
            <a:gdLst>
              <a:gd name="connsiteX0" fmla="*/ 0 w 1479562"/>
              <a:gd name="connsiteY0" fmla="*/ 838497 h 838497"/>
              <a:gd name="connsiteX1" fmla="*/ 394550 w 1479562"/>
              <a:gd name="connsiteY1" fmla="*/ 443910 h 838497"/>
              <a:gd name="connsiteX2" fmla="*/ 813759 w 1479562"/>
              <a:gd name="connsiteY2" fmla="*/ 135639 h 838497"/>
              <a:gd name="connsiteX3" fmla="*/ 1479562 w 1479562"/>
              <a:gd name="connsiteY3" fmla="*/ 0 h 83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562" h="838497">
                <a:moveTo>
                  <a:pt x="0" y="838497"/>
                </a:moveTo>
                <a:cubicBezTo>
                  <a:pt x="129462" y="699775"/>
                  <a:pt x="258924" y="561053"/>
                  <a:pt x="394550" y="443910"/>
                </a:cubicBezTo>
                <a:cubicBezTo>
                  <a:pt x="530176" y="326767"/>
                  <a:pt x="632924" y="209624"/>
                  <a:pt x="813759" y="135639"/>
                </a:cubicBezTo>
                <a:cubicBezTo>
                  <a:pt x="994594" y="61654"/>
                  <a:pt x="1479562" y="0"/>
                  <a:pt x="147956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131038" y="2486603"/>
            <a:ext cx="1479562" cy="1117996"/>
          </a:xfrm>
          <a:custGeom>
            <a:avLst/>
            <a:gdLst>
              <a:gd name="connsiteX0" fmla="*/ 0 w 1479562"/>
              <a:gd name="connsiteY0" fmla="*/ 838497 h 838497"/>
              <a:gd name="connsiteX1" fmla="*/ 394550 w 1479562"/>
              <a:gd name="connsiteY1" fmla="*/ 443910 h 838497"/>
              <a:gd name="connsiteX2" fmla="*/ 813759 w 1479562"/>
              <a:gd name="connsiteY2" fmla="*/ 135639 h 838497"/>
              <a:gd name="connsiteX3" fmla="*/ 1479562 w 1479562"/>
              <a:gd name="connsiteY3" fmla="*/ 0 h 83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562" h="838497">
                <a:moveTo>
                  <a:pt x="0" y="838497"/>
                </a:moveTo>
                <a:cubicBezTo>
                  <a:pt x="129462" y="699775"/>
                  <a:pt x="258924" y="561053"/>
                  <a:pt x="394550" y="443910"/>
                </a:cubicBezTo>
                <a:cubicBezTo>
                  <a:pt x="530176" y="326767"/>
                  <a:pt x="632924" y="209624"/>
                  <a:pt x="813759" y="135639"/>
                </a:cubicBezTo>
                <a:cubicBezTo>
                  <a:pt x="994594" y="61654"/>
                  <a:pt x="1479562" y="0"/>
                  <a:pt x="147956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674734" y="2683111"/>
            <a:ext cx="2096046" cy="1660552"/>
          </a:xfrm>
          <a:custGeom>
            <a:avLst/>
            <a:gdLst>
              <a:gd name="connsiteX0" fmla="*/ 2096046 w 2096046"/>
              <a:gd name="connsiteY0" fmla="*/ 1245414 h 1245414"/>
              <a:gd name="connsiteX1" fmla="*/ 1023364 w 2096046"/>
              <a:gd name="connsiteY1" fmla="*/ 332933 h 1245414"/>
              <a:gd name="connsiteX2" fmla="*/ 0 w 2096046"/>
              <a:gd name="connsiteY2" fmla="*/ 0 h 124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6046" h="1245414">
                <a:moveTo>
                  <a:pt x="2096046" y="1245414"/>
                </a:moveTo>
                <a:cubicBezTo>
                  <a:pt x="1734375" y="892958"/>
                  <a:pt x="1372705" y="540502"/>
                  <a:pt x="1023364" y="332933"/>
                </a:cubicBezTo>
                <a:cubicBezTo>
                  <a:pt x="674023" y="125364"/>
                  <a:pt x="0" y="0"/>
                  <a:pt x="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034992" y="2045249"/>
            <a:ext cx="2096046" cy="1660552"/>
          </a:xfrm>
          <a:custGeom>
            <a:avLst/>
            <a:gdLst>
              <a:gd name="connsiteX0" fmla="*/ 2096046 w 2096046"/>
              <a:gd name="connsiteY0" fmla="*/ 1245414 h 1245414"/>
              <a:gd name="connsiteX1" fmla="*/ 1023364 w 2096046"/>
              <a:gd name="connsiteY1" fmla="*/ 332933 h 1245414"/>
              <a:gd name="connsiteX2" fmla="*/ 0 w 2096046"/>
              <a:gd name="connsiteY2" fmla="*/ 0 h 124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6046" h="1245414">
                <a:moveTo>
                  <a:pt x="2096046" y="1245414"/>
                </a:moveTo>
                <a:cubicBezTo>
                  <a:pt x="1734375" y="892958"/>
                  <a:pt x="1372705" y="540502"/>
                  <a:pt x="1023364" y="332933"/>
                </a:cubicBezTo>
                <a:cubicBezTo>
                  <a:pt x="674023" y="125364"/>
                  <a:pt x="0" y="0"/>
                  <a:pt x="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925488" y="560039"/>
            <a:ext cx="519753" cy="1824964"/>
          </a:xfrm>
          <a:custGeom>
            <a:avLst/>
            <a:gdLst>
              <a:gd name="connsiteX0" fmla="*/ 505517 w 519753"/>
              <a:gd name="connsiteY0" fmla="*/ 0 h 1368723"/>
              <a:gd name="connsiteX1" fmla="*/ 505517 w 519753"/>
              <a:gd name="connsiteY1" fmla="*/ 394587 h 1368723"/>
              <a:gd name="connsiteX2" fmla="*/ 357561 w 519753"/>
              <a:gd name="connsiteY2" fmla="*/ 678196 h 1368723"/>
              <a:gd name="connsiteX3" fmla="*/ 98638 w 519753"/>
              <a:gd name="connsiteY3" fmla="*/ 949475 h 1368723"/>
              <a:gd name="connsiteX4" fmla="*/ 0 w 519753"/>
              <a:gd name="connsiteY4" fmla="*/ 1368723 h 136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753" h="1368723">
                <a:moveTo>
                  <a:pt x="505517" y="0"/>
                </a:moveTo>
                <a:cubicBezTo>
                  <a:pt x="517846" y="140777"/>
                  <a:pt x="530176" y="281554"/>
                  <a:pt x="505517" y="394587"/>
                </a:cubicBezTo>
                <a:cubicBezTo>
                  <a:pt x="480858" y="507620"/>
                  <a:pt x="425374" y="585715"/>
                  <a:pt x="357561" y="678196"/>
                </a:cubicBezTo>
                <a:cubicBezTo>
                  <a:pt x="289748" y="770677"/>
                  <a:pt x="158231" y="834387"/>
                  <a:pt x="98638" y="949475"/>
                </a:cubicBezTo>
                <a:cubicBezTo>
                  <a:pt x="39045" y="1064563"/>
                  <a:pt x="0" y="1368723"/>
                  <a:pt x="0" y="136872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369041" y="962603"/>
            <a:ext cx="519753" cy="1824964"/>
          </a:xfrm>
          <a:custGeom>
            <a:avLst/>
            <a:gdLst>
              <a:gd name="connsiteX0" fmla="*/ 505517 w 519753"/>
              <a:gd name="connsiteY0" fmla="*/ 0 h 1368723"/>
              <a:gd name="connsiteX1" fmla="*/ 505517 w 519753"/>
              <a:gd name="connsiteY1" fmla="*/ 394587 h 1368723"/>
              <a:gd name="connsiteX2" fmla="*/ 357561 w 519753"/>
              <a:gd name="connsiteY2" fmla="*/ 678196 h 1368723"/>
              <a:gd name="connsiteX3" fmla="*/ 98638 w 519753"/>
              <a:gd name="connsiteY3" fmla="*/ 949475 h 1368723"/>
              <a:gd name="connsiteX4" fmla="*/ 0 w 519753"/>
              <a:gd name="connsiteY4" fmla="*/ 1368723 h 136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753" h="1368723">
                <a:moveTo>
                  <a:pt x="505517" y="0"/>
                </a:moveTo>
                <a:cubicBezTo>
                  <a:pt x="517846" y="140777"/>
                  <a:pt x="530176" y="281554"/>
                  <a:pt x="505517" y="394587"/>
                </a:cubicBezTo>
                <a:cubicBezTo>
                  <a:pt x="480858" y="507620"/>
                  <a:pt x="425374" y="585715"/>
                  <a:pt x="357561" y="678196"/>
                </a:cubicBezTo>
                <a:cubicBezTo>
                  <a:pt x="289748" y="770677"/>
                  <a:pt x="158231" y="834387"/>
                  <a:pt x="98638" y="949475"/>
                </a:cubicBezTo>
                <a:cubicBezTo>
                  <a:pt x="39045" y="1064563"/>
                  <a:pt x="0" y="1368723"/>
                  <a:pt x="0" y="136872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/>
          <p:cNvSpPr/>
          <p:nvPr/>
        </p:nvSpPr>
        <p:spPr>
          <a:xfrm>
            <a:off x="5835638" y="2283401"/>
            <a:ext cx="533400" cy="609600"/>
          </a:xfrm>
          <a:prstGeom prst="snip2DiagRect">
            <a:avLst>
              <a:gd name="adj1" fmla="val 26968"/>
              <a:gd name="adj2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96200" y="261620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MPI+X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53200" y="279400"/>
            <a:ext cx="25908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Overdecomposition</a:t>
            </a:r>
            <a:r>
              <a:rPr lang="en-US" sz="2000" dirty="0" smtClean="0"/>
              <a:t> +</a:t>
            </a:r>
          </a:p>
          <a:p>
            <a:r>
              <a:rPr lang="en-US" sz="2000" dirty="0" err="1" smtClean="0"/>
              <a:t>Migratability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048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Task</a:t>
            </a:r>
          </a:p>
          <a:p>
            <a:r>
              <a:rPr lang="en-US" sz="2000" dirty="0" smtClean="0"/>
              <a:t>Models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460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</a:t>
            </a:r>
            <a:r>
              <a:rPr lang="en-US" dirty="0"/>
              <a:t>Time-Stepping: 3 fold improvement</a:t>
            </a:r>
          </a:p>
        </p:txBody>
      </p:sp>
      <p:pic>
        <p:nvPicPr>
          <p:cNvPr id="6" name="Picture 5" descr="cosmo25ssmsco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2" y="1543352"/>
            <a:ext cx="7907291" cy="47443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NAMD: </a:t>
            </a:r>
            <a:r>
              <a:rPr lang="en-US" dirty="0" err="1" smtClean="0"/>
              <a:t>Biomolecular</a:t>
            </a:r>
            <a:r>
              <a:rPr lang="en-US" dirty="0" smtClean="0"/>
              <a:t>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Collaboration </a:t>
            </a:r>
            <a:r>
              <a:rPr lang="en-US" dirty="0"/>
              <a:t>with K. </a:t>
            </a:r>
            <a:r>
              <a:rPr lang="en-US" dirty="0" err="1"/>
              <a:t>Schulten</a:t>
            </a:r>
            <a:endParaRPr lang="en-US" dirty="0"/>
          </a:p>
          <a:p>
            <a:r>
              <a:rPr lang="en-US" dirty="0"/>
              <a:t>With over </a:t>
            </a:r>
            <a:r>
              <a:rPr lang="en-US" dirty="0" smtClean="0"/>
              <a:t>70</a:t>
            </a:r>
            <a:r>
              <a:rPr lang="en-US" dirty="0" smtClean="0"/>
              <a:t>,000 </a:t>
            </a:r>
            <a:r>
              <a:rPr lang="en-US" dirty="0"/>
              <a:t>registered </a:t>
            </a:r>
            <a:r>
              <a:rPr lang="en-US" dirty="0" smtClean="0"/>
              <a:t>users</a:t>
            </a:r>
          </a:p>
          <a:p>
            <a:r>
              <a:rPr lang="en-US" dirty="0" smtClean="0"/>
              <a:t>Scaled to most top US supercomputers</a:t>
            </a:r>
          </a:p>
          <a:p>
            <a:r>
              <a:rPr lang="en-US" dirty="0"/>
              <a:t>I</a:t>
            </a:r>
            <a:r>
              <a:rPr lang="en-US" dirty="0" smtClean="0"/>
              <a:t>n production use on supercomputers and clusters and desktops</a:t>
            </a:r>
          </a:p>
          <a:p>
            <a:r>
              <a:rPr lang="en-US" dirty="0" smtClean="0"/>
              <a:t>Gordon Bell award in 2002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pic>
        <p:nvPicPr>
          <p:cNvPr id="10" name="Picture 9" descr="HIV-background-new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4343400" cy="2443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385220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Recent success: Determination of the structure of HIV capsid by researchers including Prof 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Schulten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 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30574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1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Time Profile of ApoA1 on Power7 PERCS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9" y="1295400"/>
            <a:ext cx="7343294" cy="4566634"/>
          </a:xfrm>
        </p:spPr>
      </p:pic>
      <p:sp>
        <p:nvSpPr>
          <p:cNvPr id="8" name="TextBox 7"/>
          <p:cNvSpPr txBox="1"/>
          <p:nvPr/>
        </p:nvSpPr>
        <p:spPr>
          <a:xfrm>
            <a:off x="3393374" y="1733490"/>
            <a:ext cx="119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2ms total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838200"/>
            <a:ext cx="74676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92,000 atom system, on 500+ nodes (16k cores)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286000"/>
            <a:ext cx="5715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 snapshot of optimization in progress.. Not the final result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586844" y="1896930"/>
            <a:ext cx="3261756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066800" y="1896930"/>
            <a:ext cx="2326574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6096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Overlapped steps, as a result of asynchrony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667000" y="5562600"/>
            <a:ext cx="304800" cy="6858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GE June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0064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Timeline of ApoA1 on Power7 PERCS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3" y="1795937"/>
            <a:ext cx="7731395" cy="4351338"/>
          </a:xfrm>
        </p:spPr>
      </p:pic>
      <p:cxnSp>
        <p:nvCxnSpPr>
          <p:cNvPr id="6" name="Straight Connector 5"/>
          <p:cNvCxnSpPr/>
          <p:nvPr/>
        </p:nvCxnSpPr>
        <p:spPr>
          <a:xfrm>
            <a:off x="2605149" y="1419101"/>
            <a:ext cx="138051" cy="4600699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33457" y="1419101"/>
            <a:ext cx="66799" cy="4631377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05149" y="1676400"/>
            <a:ext cx="3795651" cy="14290"/>
          </a:xfrm>
          <a:prstGeom prst="line">
            <a:avLst/>
          </a:prstGeom>
          <a:ln w="38100" cmpd="sng">
            <a:solidFill>
              <a:srgbClr val="FE8637"/>
            </a:solidFill>
            <a:headEnd type="stealth" w="lg" len="lg"/>
            <a:tailEnd type="stealth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35525" y="1143000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230us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GE June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896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Vrotate-density-1600x900-red.mpg">
            <a:hlinkClick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1752600"/>
            <a:ext cx="6204654" cy="347503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NAMD: Strong </a:t>
            </a:r>
            <a:r>
              <a:rPr lang="en-US" dirty="0"/>
              <a:t>S</a:t>
            </a:r>
            <a:r>
              <a:rPr lang="en-US" dirty="0" smtClean="0"/>
              <a:t>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HIV Capsid was a 64 million atom simulation, including explicit water atoms</a:t>
            </a:r>
          </a:p>
          <a:p>
            <a:r>
              <a:rPr lang="en-US" dirty="0" smtClean="0"/>
              <a:t>Most biophysics systems of interests are 10M atoms or less… maybe 100M</a:t>
            </a:r>
          </a:p>
          <a:p>
            <a:r>
              <a:rPr lang="en-US" dirty="0" smtClean="0"/>
              <a:t>Strong scaling desired to billions of steps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GE June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829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8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OpenAtom</a:t>
            </a:r>
            <a:r>
              <a:rPr lang="en-US" dirty="0">
                <a:solidFill>
                  <a:srgbClr val="008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, a CPAIMD </a:t>
            </a:r>
            <a:r>
              <a:rPr lang="en-US" dirty="0" smtClean="0">
                <a:solidFill>
                  <a:srgbClr val="008000"/>
                </a:solidFill>
                <a:latin typeface="LucidaGrande" charset="0"/>
                <a:ea typeface="ＭＳ Ｐゴシック" charset="0"/>
                <a:cs typeface="ＭＳ Ｐゴシック" charset="0"/>
              </a:rPr>
              <a:t>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Electronic interactions </a:t>
            </a:r>
            <a:r>
              <a:rPr lang="en-US" dirty="0"/>
              <a:t>b</a:t>
            </a:r>
            <a:r>
              <a:rPr lang="en-US" dirty="0" smtClean="0"/>
              <a:t>etween the nuclei and electrons</a:t>
            </a:r>
          </a:p>
          <a:p>
            <a:pPr lvl="1"/>
            <a:r>
              <a:rPr lang="en-US" dirty="0" smtClean="0"/>
              <a:t>Quantum mechanical kinetic energy, </a:t>
            </a:r>
            <a:r>
              <a:rPr lang="en-US" dirty="0" err="1" smtClean="0"/>
              <a:t>Hartree</a:t>
            </a:r>
            <a:r>
              <a:rPr lang="en-US" dirty="0" smtClean="0"/>
              <a:t> energy, Exchange-correlation energy,</a:t>
            </a:r>
            <a:r>
              <a:rPr lang="en-US" dirty="0"/>
              <a:t> </a:t>
            </a:r>
            <a:r>
              <a:rPr lang="en-US" dirty="0" smtClean="0"/>
              <a:t>External energy</a:t>
            </a:r>
          </a:p>
          <a:p>
            <a:r>
              <a:rPr lang="en-US" dirty="0" smtClean="0"/>
              <a:t>In short,</a:t>
            </a:r>
            <a:r>
              <a:rPr lang="en-US" i="1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many phases with heavy communication</a:t>
            </a:r>
          </a:p>
          <a:p>
            <a:pPr lvl="1"/>
            <a:r>
              <a:rPr lang="en-US" dirty="0" smtClean="0"/>
              <a:t>Multiple concurrent 3D-FFTs to generate the states in real space</a:t>
            </a:r>
          </a:p>
          <a:p>
            <a:pPr lvl="1"/>
            <a:r>
              <a:rPr lang="en-US" dirty="0" smtClean="0"/>
              <a:t>Reduction of states to the density </a:t>
            </a:r>
          </a:p>
          <a:p>
            <a:pPr lvl="1"/>
            <a:r>
              <a:rPr lang="en-US" dirty="0" smtClean="0"/>
              <a:t>Multicast of the KS potential computed from the density to the states </a:t>
            </a:r>
          </a:p>
          <a:p>
            <a:pPr lvl="1"/>
            <a:r>
              <a:rPr lang="en-US" dirty="0" smtClean="0"/>
              <a:t>Applying the </a:t>
            </a:r>
            <a:r>
              <a:rPr lang="en-US" dirty="0" err="1" smtClean="0"/>
              <a:t>orthogonality</a:t>
            </a:r>
            <a:r>
              <a:rPr lang="en-US" dirty="0" smtClean="0"/>
              <a:t> constraint</a:t>
            </a:r>
          </a:p>
          <a:p>
            <a:pPr lvl="1"/>
            <a:r>
              <a:rPr lang="en-US" dirty="0" smtClean="0"/>
              <a:t>Topology aware mapping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Conventional Strategy:</a:t>
            </a:r>
          </a:p>
          <a:p>
            <a:pPr lvl="1"/>
            <a:r>
              <a:rPr lang="en-US" dirty="0" smtClean="0"/>
              <a:t>Discretization size is based on the number of processors</a:t>
            </a:r>
          </a:p>
          <a:p>
            <a:pPr lvl="1"/>
            <a:r>
              <a:rPr lang="en-US" dirty="0" smtClean="0"/>
              <a:t>Communication is determined by the number of processors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Parallel scaling limited to number of processors = Coarse grained parameter (say number of electronic states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Recent NSF-funded SSI-SI2 project (</a:t>
            </a:r>
            <a:r>
              <a:rPr lang="en-US" dirty="0" err="1" smtClean="0">
                <a:solidFill>
                  <a:srgbClr val="0000FF"/>
                </a:solidFill>
              </a:rPr>
              <a:t>Martyna</a:t>
            </a:r>
            <a:r>
              <a:rPr lang="en-US" dirty="0" smtClean="0">
                <a:solidFill>
                  <a:srgbClr val="0000FF"/>
                </a:solidFill>
              </a:rPr>
              <a:t>, Ismail-</a:t>
            </a:r>
            <a:r>
              <a:rPr lang="en-US" dirty="0" err="1" smtClean="0">
                <a:solidFill>
                  <a:srgbClr val="0000FF"/>
                </a:solidFill>
              </a:rPr>
              <a:t>Beigi</a:t>
            </a:r>
            <a:r>
              <a:rPr lang="en-US" dirty="0" smtClean="0">
                <a:solidFill>
                  <a:srgbClr val="0000FF"/>
                </a:solidFill>
              </a:rPr>
              <a:t>, Kale)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Extend </a:t>
            </a:r>
            <a:r>
              <a:rPr lang="en-US" dirty="0" err="1" smtClean="0">
                <a:solidFill>
                  <a:srgbClr val="0000FF"/>
                </a:solidFill>
              </a:rPr>
              <a:t>openAtom</a:t>
            </a:r>
            <a:r>
              <a:rPr lang="en-US" dirty="0" smtClean="0">
                <a:solidFill>
                  <a:srgbClr val="0000FF"/>
                </a:solidFill>
              </a:rPr>
              <a:t> features/performance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Add GW-BSE capabilities 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0036" y="3798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675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AMPI: Adaptive MPI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1828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Each MPI process is implemented as a user-level thread</a:t>
            </a:r>
          </a:p>
          <a:p>
            <a:pPr>
              <a:defRPr/>
            </a:pPr>
            <a:r>
              <a:rPr lang="en-US" sz="2800" dirty="0" smtClean="0"/>
              <a:t>Threads are light-weight and migratable!</a:t>
            </a:r>
          </a:p>
          <a:p>
            <a:pPr lvl="1">
              <a:defRPr/>
            </a:pPr>
            <a:r>
              <a:rPr lang="en-US" sz="2000" dirty="0" smtClean="0"/>
              <a:t>&lt;1 microsecond context switch time, potentially &gt;100k threads per core</a:t>
            </a:r>
          </a:p>
          <a:p>
            <a:pPr>
              <a:defRPr/>
            </a:pPr>
            <a:r>
              <a:rPr lang="en-US" sz="2800" dirty="0" smtClean="0"/>
              <a:t>Each thread is embedded in a Charm++ object (chare)</a:t>
            </a:r>
            <a:endParaRPr lang="en-US" sz="2800" dirty="0"/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hips15</a:t>
            </a:r>
            <a:endParaRPr lang="en-US" dirty="0" smtClean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128963" y="3513138"/>
            <a:ext cx="1522412" cy="19621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17525" y="3435350"/>
            <a:ext cx="1522413" cy="19621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06450" y="5281613"/>
            <a:ext cx="2359025" cy="866775"/>
            <a:chOff x="384" y="3168"/>
            <a:chExt cx="3120" cy="1080"/>
          </a:xfrm>
        </p:grpSpPr>
        <p:sp>
          <p:nvSpPr>
            <p:cNvPr id="31775" name="Text Box 8"/>
            <p:cNvSpPr txBox="1">
              <a:spLocks noChangeArrowheads="1"/>
            </p:cNvSpPr>
            <p:nvPr/>
          </p:nvSpPr>
          <p:spPr bwMode="auto">
            <a:xfrm>
              <a:off x="384" y="3744"/>
              <a:ext cx="2400" cy="504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CCFF99"/>
                  </a:solidFill>
                </a:rPr>
                <a:t>Real Processors</a:t>
              </a:r>
            </a:p>
          </p:txBody>
        </p:sp>
        <p:sp>
          <p:nvSpPr>
            <p:cNvPr id="31776" name="Line 9"/>
            <p:cNvSpPr>
              <a:spLocks noChangeShapeType="1"/>
            </p:cNvSpPr>
            <p:nvPr/>
          </p:nvSpPr>
          <p:spPr bwMode="auto">
            <a:xfrm flipH="1" flipV="1">
              <a:off x="1056" y="3312"/>
              <a:ext cx="384" cy="43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7" name="Line 10"/>
            <p:cNvSpPr>
              <a:spLocks noChangeShapeType="1"/>
            </p:cNvSpPr>
            <p:nvPr/>
          </p:nvSpPr>
          <p:spPr bwMode="auto">
            <a:xfrm flipV="1">
              <a:off x="2064" y="3168"/>
              <a:ext cx="1440" cy="57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881063" y="3665538"/>
            <a:ext cx="325437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Text Box 12"/>
          <p:cNvSpPr txBox="1">
            <a:spLocks noChangeArrowheads="1"/>
          </p:cNvSpPr>
          <p:nvPr/>
        </p:nvSpPr>
        <p:spPr bwMode="auto">
          <a:xfrm>
            <a:off x="2127250" y="3435350"/>
            <a:ext cx="925513" cy="5270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66FFFF"/>
                </a:solidFill>
              </a:rPr>
              <a:t>MPI processes</a:t>
            </a:r>
          </a:p>
        </p:txBody>
      </p:sp>
      <p:sp>
        <p:nvSpPr>
          <p:cNvPr id="31756" name="Line 13"/>
          <p:cNvSpPr>
            <a:spLocks noChangeShapeType="1"/>
          </p:cNvSpPr>
          <p:nvPr/>
        </p:nvSpPr>
        <p:spPr bwMode="auto">
          <a:xfrm flipH="1">
            <a:off x="1787525" y="3551238"/>
            <a:ext cx="361950" cy="346075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Line 14"/>
          <p:cNvSpPr>
            <a:spLocks noChangeShapeType="1"/>
          </p:cNvSpPr>
          <p:nvPr/>
        </p:nvSpPr>
        <p:spPr bwMode="auto">
          <a:xfrm flipH="1">
            <a:off x="1714500" y="3781425"/>
            <a:ext cx="434975" cy="11557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8" name="Line 15"/>
          <p:cNvSpPr>
            <a:spLocks noChangeShapeType="1"/>
          </p:cNvSpPr>
          <p:nvPr/>
        </p:nvSpPr>
        <p:spPr bwMode="auto">
          <a:xfrm>
            <a:off x="2887663" y="3956050"/>
            <a:ext cx="385762" cy="903288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9" name="Line 16"/>
          <p:cNvSpPr>
            <a:spLocks noChangeShapeType="1"/>
          </p:cNvSpPr>
          <p:nvPr/>
        </p:nvSpPr>
        <p:spPr bwMode="auto">
          <a:xfrm>
            <a:off x="2973388" y="3471863"/>
            <a:ext cx="203200" cy="468312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60" name="Rectangle 17"/>
          <p:cNvSpPr>
            <a:spLocks noChangeArrowheads="1"/>
          </p:cNvSpPr>
          <p:nvPr/>
        </p:nvSpPr>
        <p:spPr bwMode="auto">
          <a:xfrm>
            <a:off x="1460500" y="3705225"/>
            <a:ext cx="327025" cy="576263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Rectangle 18"/>
          <p:cNvSpPr>
            <a:spLocks noChangeArrowheads="1"/>
          </p:cNvSpPr>
          <p:nvPr/>
        </p:nvSpPr>
        <p:spPr bwMode="auto">
          <a:xfrm>
            <a:off x="1387475" y="4513263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Rectangle 19"/>
          <p:cNvSpPr>
            <a:spLocks noChangeArrowheads="1"/>
          </p:cNvSpPr>
          <p:nvPr/>
        </p:nvSpPr>
        <p:spPr bwMode="auto">
          <a:xfrm>
            <a:off x="4070350" y="3935413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Rectangle 20"/>
          <p:cNvSpPr>
            <a:spLocks noChangeArrowheads="1"/>
          </p:cNvSpPr>
          <p:nvPr/>
        </p:nvSpPr>
        <p:spPr bwMode="auto">
          <a:xfrm>
            <a:off x="3273425" y="4589463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Rectangle 21"/>
          <p:cNvSpPr>
            <a:spLocks noChangeArrowheads="1"/>
          </p:cNvSpPr>
          <p:nvPr/>
        </p:nvSpPr>
        <p:spPr bwMode="auto">
          <a:xfrm>
            <a:off x="3200400" y="3781425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Rectangle 22"/>
          <p:cNvSpPr>
            <a:spLocks noChangeArrowheads="1"/>
          </p:cNvSpPr>
          <p:nvPr/>
        </p:nvSpPr>
        <p:spPr bwMode="auto">
          <a:xfrm>
            <a:off x="771525" y="4435475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806450" y="3703638"/>
            <a:ext cx="3556000" cy="1425575"/>
            <a:chOff x="480" y="1056"/>
            <a:chExt cx="4704" cy="1776"/>
          </a:xfrm>
        </p:grpSpPr>
        <p:sp>
          <p:nvSpPr>
            <p:cNvPr id="31768" name="Freeform 24"/>
            <p:cNvSpPr>
              <a:spLocks/>
            </p:cNvSpPr>
            <p:nvPr/>
          </p:nvSpPr>
          <p:spPr bwMode="auto">
            <a:xfrm>
              <a:off x="4848" y="1392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Freeform 25"/>
            <p:cNvSpPr>
              <a:spLocks/>
            </p:cNvSpPr>
            <p:nvPr/>
          </p:nvSpPr>
          <p:spPr bwMode="auto">
            <a:xfrm>
              <a:off x="624" y="1056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Freeform 26"/>
            <p:cNvSpPr>
              <a:spLocks/>
            </p:cNvSpPr>
            <p:nvPr/>
          </p:nvSpPr>
          <p:spPr bwMode="auto">
            <a:xfrm>
              <a:off x="1392" y="1104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1" name="Freeform 27"/>
            <p:cNvSpPr>
              <a:spLocks/>
            </p:cNvSpPr>
            <p:nvPr/>
          </p:nvSpPr>
          <p:spPr bwMode="auto">
            <a:xfrm>
              <a:off x="1296" y="2112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Freeform 28"/>
            <p:cNvSpPr>
              <a:spLocks/>
            </p:cNvSpPr>
            <p:nvPr/>
          </p:nvSpPr>
          <p:spPr bwMode="auto">
            <a:xfrm>
              <a:off x="3792" y="2208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3696" y="1200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>
              <a:off x="480" y="2016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097088" y="4319588"/>
            <a:ext cx="976312" cy="1165225"/>
          </a:xfrm>
          <a:prstGeom prst="rect">
            <a:avLst/>
          </a:prstGeom>
          <a:solidFill>
            <a:srgbClr val="CCFFFF">
              <a:alpha val="67058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Virtual Processors (user-level migratable threads)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995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3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quick Example: </a:t>
            </a:r>
            <a:br>
              <a:rPr lang="en-US" dirty="0" smtClean="0"/>
            </a:br>
            <a:r>
              <a:rPr lang="en-US" dirty="0" smtClean="0"/>
              <a:t>Weather Forecasting in BRAMS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144779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Brams</a:t>
            </a:r>
            <a:r>
              <a:rPr lang="en-US" dirty="0" smtClean="0"/>
              <a:t>: </a:t>
            </a:r>
            <a:r>
              <a:rPr lang="en-US" dirty="0" err="1" smtClean="0"/>
              <a:t>Brazillian</a:t>
            </a:r>
            <a:r>
              <a:rPr lang="en-US" dirty="0" smtClean="0"/>
              <a:t> weather code (based on RAMS)</a:t>
            </a:r>
          </a:p>
          <a:p>
            <a:r>
              <a:rPr lang="en-US" dirty="0" smtClean="0"/>
              <a:t>AMPI version (Eduardo Rodrigues, with Mendes and J. Panetta)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hips15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 descr="append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048000"/>
            <a:ext cx="67818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10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hips15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anda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120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hips15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5" descr="64v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673100"/>
            <a:ext cx="7982565" cy="549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838200"/>
            <a:ext cx="67818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Baseline: 64 objects on 64 processors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02505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Decompose the work units &amp; data units into many more pieces than execution units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Cores/Nodes/..</a:t>
            </a:r>
          </a:p>
          <a:p>
            <a:r>
              <a:rPr lang="en-US" dirty="0" smtClean="0">
                <a:latin typeface="Calibri"/>
                <a:cs typeface="Calibri"/>
              </a:rPr>
              <a:t>Not so hard: we do decomposition anyway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charm_ic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62" y="3505200"/>
            <a:ext cx="2462838" cy="246283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081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hips15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6" name="Picture 5" descr="64v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673100"/>
            <a:ext cx="6362700" cy="4383193"/>
          </a:xfrm>
          <a:prstGeom prst="rect">
            <a:avLst/>
          </a:prstGeom>
        </p:spPr>
      </p:pic>
      <p:pic>
        <p:nvPicPr>
          <p:cNvPr id="7" name="Picture 6" descr="1024v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673100"/>
            <a:ext cx="8001000" cy="551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417493"/>
            <a:ext cx="7696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Over-decomposition: 1024 objects on 64 processors: 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enefits from communication/computation overlap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50393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hips15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5" descr="1024vp_SFC2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673100"/>
            <a:ext cx="8001000" cy="551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417493"/>
            <a:ext cx="67818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 Load Balancing: </a:t>
            </a:r>
          </a:p>
          <a:p>
            <a:r>
              <a:rPr lang="en-US" sz="2800" dirty="0" smtClean="0"/>
              <a:t>1024 objects on 64 processors</a:t>
            </a:r>
            <a:endParaRPr 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415073"/>
              </p:ext>
            </p:extLst>
          </p:nvPr>
        </p:nvGraphicFramePr>
        <p:xfrm>
          <a:off x="1600200" y="3276600"/>
          <a:ext cx="64770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5238"/>
                <a:gridCol w="267176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No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overdecomp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(64 threads)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4988 sec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Overdecomp</a:t>
                      </a:r>
                      <a:r>
                        <a:rPr lang="en-US" dirty="0" smtClean="0"/>
                        <a:t> into 1024 threads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3713 sec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Load balancing (1024 threads)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3367</a:t>
                      </a:r>
                      <a:r>
                        <a:rPr lang="en-US" baseline="0" dirty="0" smtClean="0"/>
                        <a:t> sec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5829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AMR</a:t>
            </a:r>
            <a:endParaRPr lang="en-US" dirty="0"/>
          </a:p>
        </p:txBody>
      </p:sp>
      <p:pic>
        <p:nvPicPr>
          <p:cNvPr id="7" name="amr3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Structured </a:t>
            </a:r>
            <a:r>
              <a:rPr lang="en-US" sz="3600" dirty="0" smtClean="0"/>
              <a:t>AMR </a:t>
            </a:r>
            <a:r>
              <a:rPr lang="en-US" sz="3600" dirty="0" err="1" smtClean="0"/>
              <a:t>miniApp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GE June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9047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1858" b="-31858"/>
          <a:stretch>
            <a:fillRect/>
          </a:stretch>
        </p:blipFill>
        <p:spPr>
          <a:xfrm>
            <a:off x="76200" y="838200"/>
            <a:ext cx="9006086" cy="4953000"/>
          </a:xfr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304800" y="2286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Structured AMR: </a:t>
            </a:r>
            <a:r>
              <a:rPr lang="en-US" dirty="0"/>
              <a:t>State Machine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GE June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013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8"/>
          <a:stretch/>
        </p:blipFill>
        <p:spPr bwMode="auto">
          <a:xfrm>
            <a:off x="1295400" y="2133030"/>
            <a:ext cx="6172200" cy="42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6118577" y="3437466"/>
            <a:ext cx="663223" cy="296334"/>
          </a:xfrm>
          <a:prstGeom prst="line">
            <a:avLst/>
          </a:prstGeom>
          <a:ln w="12700">
            <a:solidFill>
              <a:srgbClr val="5FAE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133600" y="2743200"/>
            <a:ext cx="4724400" cy="3200400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"/>
            <a:ext cx="8229600" cy="599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762956" y="6336268"/>
            <a:ext cx="363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Number of Cores</a:t>
            </a:r>
            <a:endParaRPr lang="en-US" sz="1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384242"/>
            <a:ext cx="3767667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+mn-lt"/>
              </a:rPr>
              <a:t>Testbed</a:t>
            </a:r>
            <a:r>
              <a:rPr lang="en-US" dirty="0" smtClean="0">
                <a:latin typeface="+mn-lt"/>
              </a:rPr>
              <a:t>: IBM BG/Q Mira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Cray XK/6 Titan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1161872"/>
            <a:ext cx="3962400" cy="120032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Advection Benchmark</a:t>
            </a:r>
          </a:p>
          <a:p>
            <a:pPr algn="ctr"/>
            <a:r>
              <a:rPr lang="en-US" dirty="0" smtClean="0">
                <a:latin typeface="+mn-lt"/>
              </a:rPr>
              <a:t>First order method in 3d-space</a:t>
            </a:r>
            <a:endParaRPr lang="en-US" dirty="0">
              <a:latin typeface="+mn-lt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304800" y="2286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Structured AMR: 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GE June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023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other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Some collaborative and some independent</a:t>
            </a:r>
          </a:p>
          <a:p>
            <a:r>
              <a:rPr lang="en-US" dirty="0" smtClean="0"/>
              <a:t>Collaborative:</a:t>
            </a:r>
          </a:p>
          <a:p>
            <a:pPr lvl="1"/>
            <a:r>
              <a:rPr lang="en-US" dirty="0" smtClean="0"/>
              <a:t>Cloth simulation: </a:t>
            </a:r>
          </a:p>
          <a:p>
            <a:pPr lvl="2"/>
            <a:r>
              <a:rPr lang="en-US" dirty="0" smtClean="0"/>
              <a:t>Disney Research </a:t>
            </a:r>
            <a:r>
              <a:rPr lang="en-US" dirty="0" err="1" smtClean="0"/>
              <a:t>Rasmus</a:t>
            </a:r>
            <a:r>
              <a:rPr lang="en-US" dirty="0" smtClean="0"/>
              <a:t> </a:t>
            </a:r>
            <a:r>
              <a:rPr lang="en-US" dirty="0" err="1" smtClean="0"/>
              <a:t>Tamstorf</a:t>
            </a:r>
            <a:r>
              <a:rPr lang="en-US" dirty="0" smtClean="0"/>
              <a:t> and Xiang Ni</a:t>
            </a:r>
          </a:p>
          <a:p>
            <a:pPr lvl="1"/>
            <a:r>
              <a:rPr lang="en-US" dirty="0" err="1" smtClean="0"/>
              <a:t>Episimdemics</a:t>
            </a:r>
            <a:r>
              <a:rPr lang="en-US" dirty="0" smtClean="0"/>
              <a:t> (</a:t>
            </a:r>
            <a:r>
              <a:rPr lang="en-US" dirty="0" err="1" smtClean="0"/>
              <a:t>Marathe</a:t>
            </a:r>
            <a:r>
              <a:rPr lang="en-US" dirty="0" smtClean="0"/>
              <a:t>, </a:t>
            </a:r>
            <a:r>
              <a:rPr lang="en-US" dirty="0" err="1" smtClean="0"/>
              <a:t>Bisset</a:t>
            </a:r>
            <a:r>
              <a:rPr lang="en-US" dirty="0" smtClean="0"/>
              <a:t>, et al)</a:t>
            </a:r>
          </a:p>
          <a:p>
            <a:pPr lvl="1"/>
            <a:r>
              <a:rPr lang="en-US" dirty="0" smtClean="0"/>
              <a:t>Stochastic Optimization (</a:t>
            </a:r>
            <a:r>
              <a:rPr lang="en-US" dirty="0" err="1" smtClean="0"/>
              <a:t>Palekar</a:t>
            </a:r>
            <a:r>
              <a:rPr lang="en-US" dirty="0" smtClean="0"/>
              <a:t>, ..)</a:t>
            </a:r>
          </a:p>
          <a:p>
            <a:pPr lvl="1"/>
            <a:r>
              <a:rPr lang="en-US" dirty="0" smtClean="0"/>
              <a:t>..</a:t>
            </a:r>
          </a:p>
          <a:p>
            <a:r>
              <a:rPr lang="en-US" dirty="0" smtClean="0"/>
              <a:t>Independent:</a:t>
            </a:r>
          </a:p>
          <a:p>
            <a:pPr lvl="1"/>
            <a:r>
              <a:rPr lang="en-US" dirty="0" smtClean="0"/>
              <a:t>Cello/</a:t>
            </a:r>
            <a:r>
              <a:rPr lang="en-US" dirty="0" err="1" smtClean="0"/>
              <a:t>Enzo</a:t>
            </a:r>
            <a:r>
              <a:rPr lang="en-US" dirty="0" smtClean="0"/>
              <a:t>-P</a:t>
            </a:r>
          </a:p>
          <a:p>
            <a:pPr lvl="1"/>
            <a:r>
              <a:rPr lang="en-US" dirty="0" err="1" smtClean="0"/>
              <a:t>Spectre</a:t>
            </a:r>
            <a:r>
              <a:rPr lang="en-US" dirty="0" smtClean="0"/>
              <a:t> (numerical relativity: Eric </a:t>
            </a:r>
            <a:r>
              <a:rPr lang="en-US" dirty="0" err="1" smtClean="0"/>
              <a:t>Schnetter</a:t>
            </a:r>
            <a:r>
              <a:rPr lang="en-US" dirty="0" smtClean="0"/>
              <a:t>, Scott Field, ..)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285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Costs of </a:t>
            </a:r>
            <a:r>
              <a:rPr lang="en-US" dirty="0" err="1" smtClean="0"/>
              <a:t>Overdecomposition</a:t>
            </a:r>
            <a:r>
              <a:rPr lang="en-US" dirty="0"/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examined the “</a:t>
            </a:r>
            <a:r>
              <a:rPr lang="en-US" dirty="0" err="1" smtClean="0"/>
              <a:t>Pro”s</a:t>
            </a:r>
            <a:r>
              <a:rPr lang="en-US" dirty="0" smtClean="0"/>
              <a:t> so far</a:t>
            </a:r>
          </a:p>
          <a:p>
            <a:r>
              <a:rPr lang="en-US" dirty="0" smtClean="0"/>
              <a:t>Cons and remedies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dirty="0" smtClean="0"/>
              <a:t>Scheduling overhead? </a:t>
            </a:r>
          </a:p>
          <a:p>
            <a:pPr lvl="1"/>
            <a:r>
              <a:rPr lang="en-US" dirty="0" smtClean="0"/>
              <a:t>Not much at all</a:t>
            </a:r>
          </a:p>
          <a:p>
            <a:pPr lvl="1"/>
            <a:r>
              <a:rPr lang="en-US" dirty="0" smtClean="0"/>
              <a:t>In fact get benefits due to blocking </a:t>
            </a:r>
          </a:p>
          <a:p>
            <a:r>
              <a:rPr lang="en-US" dirty="0" smtClean="0"/>
              <a:t>Memory in ghost layer increases</a:t>
            </a:r>
          </a:p>
          <a:p>
            <a:pPr lvl="1"/>
            <a:r>
              <a:rPr lang="en-US" dirty="0" smtClean="0"/>
              <a:t>Fuse local regions with compiler support</a:t>
            </a:r>
          </a:p>
          <a:p>
            <a:pPr lvl="1"/>
            <a:r>
              <a:rPr lang="en-US" dirty="0" smtClean="0"/>
              <a:t>Fetch one ghost layer at a time </a:t>
            </a:r>
          </a:p>
          <a:p>
            <a:pPr lvl="1"/>
            <a:r>
              <a:rPr lang="en-US" dirty="0" smtClean="0"/>
              <a:t>Hybridize (</a:t>
            </a:r>
            <a:r>
              <a:rPr lang="en-US" dirty="0" err="1" smtClean="0"/>
              <a:t>pthreads</a:t>
            </a:r>
            <a:r>
              <a:rPr lang="en-US" dirty="0" smtClean="0"/>
              <a:t>/</a:t>
            </a:r>
            <a:r>
              <a:rPr lang="en-US" dirty="0" err="1" smtClean="0"/>
              <a:t>openMP</a:t>
            </a:r>
            <a:r>
              <a:rPr lang="en-US" dirty="0" smtClean="0"/>
              <a:t> inside objects/DEBs)</a:t>
            </a:r>
          </a:p>
          <a:p>
            <a:r>
              <a:rPr lang="en-US" dirty="0" smtClean="0"/>
              <a:t>Less control over scheduling?</a:t>
            </a:r>
          </a:p>
          <a:p>
            <a:pPr lvl="1"/>
            <a:r>
              <a:rPr lang="en-US" dirty="0" smtClean="0"/>
              <a:t>i.e. too much asynchrony?</a:t>
            </a:r>
          </a:p>
          <a:p>
            <a:pPr lvl="1"/>
            <a:r>
              <a:rPr lang="en-US" dirty="0" smtClean="0"/>
              <a:t>But can be controlled in various ways by an observant RTS/programmer</a:t>
            </a:r>
          </a:p>
          <a:p>
            <a:r>
              <a:rPr lang="en-US" dirty="0" smtClean="0"/>
              <a:t>For domain-decomposition based solvers, may increase number of iterations</a:t>
            </a:r>
          </a:p>
          <a:p>
            <a:pPr lvl="1"/>
            <a:r>
              <a:rPr lang="en-US" dirty="0" smtClean="0"/>
              <a:t>You can lift it to node-level </a:t>
            </a:r>
            <a:r>
              <a:rPr lang="en-US" dirty="0" err="1" smtClean="0"/>
              <a:t>overdecomposition</a:t>
            </a:r>
            <a:r>
              <a:rPr lang="en-US" dirty="0" smtClean="0"/>
              <a:t> (use </a:t>
            </a:r>
            <a:r>
              <a:rPr lang="en-US" dirty="0" err="1" smtClean="0"/>
              <a:t>openMP</a:t>
            </a:r>
            <a:r>
              <a:rPr lang="en-US" dirty="0"/>
              <a:t> </a:t>
            </a:r>
            <a:r>
              <a:rPr lang="en-US" dirty="0" smtClean="0"/>
              <a:t>inside)</a:t>
            </a:r>
          </a:p>
          <a:p>
            <a:pPr lvl="1"/>
            <a:r>
              <a:rPr lang="en-US" dirty="0" smtClean="0"/>
              <a:t>Also, other ideas: </a:t>
            </a:r>
          </a:p>
          <a:p>
            <a:r>
              <a:rPr lang="en-US" dirty="0" smtClean="0"/>
              <a:t>Too radical and new?</a:t>
            </a:r>
          </a:p>
          <a:p>
            <a:pPr lvl="1"/>
            <a:r>
              <a:rPr lang="en-US" dirty="0" smtClean="0"/>
              <a:t>Well, its working well for the past 10-15 years in multiple applications, via Charm++ and AMPI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2046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Interoperation of Charm++ and MPI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4572000" cy="2895599"/>
          </a:xfrm>
        </p:spPr>
        <p:txBody>
          <a:bodyPr>
            <a:normAutofit/>
          </a:bodyPr>
          <a:lstStyle/>
          <a:p>
            <a:r>
              <a:rPr lang="en-US" dirty="0" smtClean="0"/>
              <a:t>Implement a library in the language that suits it the most, and use them together!</a:t>
            </a:r>
          </a:p>
          <a:p>
            <a:endParaRPr lang="en-US" dirty="0" smtClean="0"/>
          </a:p>
        </p:txBody>
      </p:sp>
      <p:pic>
        <p:nvPicPr>
          <p:cNvPr id="7" name="Picture 6" descr="interop_hori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91000"/>
            <a:ext cx="9135122" cy="2133600"/>
          </a:xfrm>
          <a:prstGeom prst="rect">
            <a:avLst/>
          </a:prstGeom>
        </p:spPr>
      </p:pic>
      <p:pic>
        <p:nvPicPr>
          <p:cNvPr id="8" name="Picture 7" descr="loos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03276"/>
            <a:ext cx="4152900" cy="28115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Interoperation </a:t>
            </a:r>
            <a:r>
              <a:rPr lang="en-US" dirty="0"/>
              <a:t>F</a:t>
            </a:r>
            <a:r>
              <a:rPr lang="en-US" dirty="0" smtClean="0"/>
              <a:t>easible in Production </a:t>
            </a:r>
            <a:r>
              <a:rPr lang="en-US" dirty="0"/>
              <a:t>A</a:t>
            </a:r>
            <a:r>
              <a:rPr lang="en-US" dirty="0" smtClean="0"/>
              <a:t>pplications?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149186"/>
              </p:ext>
            </p:extLst>
          </p:nvPr>
        </p:nvGraphicFramePr>
        <p:xfrm>
          <a:off x="253999" y="1553881"/>
          <a:ext cx="8650944" cy="4572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413001"/>
                <a:gridCol w="1752600"/>
                <a:gridCol w="2322607"/>
                <a:gridCol w="2162736"/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Application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Library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Productivity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Performance</a:t>
                      </a:r>
                      <a:endParaRPr lang="en-US" sz="24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CHARM</a:t>
                      </a:r>
                      <a:r>
                        <a:rPr lang="en-US" sz="2400" baseline="0" dirty="0" smtClean="0"/>
                        <a:t> in MPI</a:t>
                      </a:r>
                    </a:p>
                    <a:p>
                      <a:r>
                        <a:rPr lang="en-US" sz="2400" baseline="0" dirty="0" smtClean="0"/>
                        <a:t>(on </a:t>
                      </a:r>
                      <a:r>
                        <a:rPr lang="en-US" sz="2400" baseline="0" dirty="0" err="1" smtClean="0"/>
                        <a:t>Chombo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HistSort</a:t>
                      </a:r>
                      <a:r>
                        <a:rPr lang="en-US" sz="2400" dirty="0" smtClean="0"/>
                        <a:t> in</a:t>
                      </a:r>
                      <a:r>
                        <a:rPr lang="en-US" sz="2400" baseline="0" dirty="0" smtClean="0"/>
                        <a:t> Charm++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195 lines removed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48x</a:t>
                      </a:r>
                      <a:r>
                        <a:rPr lang="en-US" sz="2400" baseline="0" dirty="0" smtClean="0"/>
                        <a:t> speed up in Sorting</a:t>
                      </a:r>
                      <a:endParaRPr lang="en-US" sz="24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EpiSimdemics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MPI IO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Write to single file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256x faster</a:t>
                      </a:r>
                      <a:r>
                        <a:rPr lang="en-US" sz="2400" baseline="0" dirty="0" smtClean="0"/>
                        <a:t> input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NAMD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FFTW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280 lin</a:t>
                      </a:r>
                      <a:r>
                        <a:rPr lang="en-US" sz="2400" baseline="0" dirty="0" smtClean="0"/>
                        <a:t>es less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Similar</a:t>
                      </a:r>
                      <a:r>
                        <a:rPr lang="en-US" sz="2400" baseline="0" dirty="0" smtClean="0"/>
                        <a:t> performance</a:t>
                      </a:r>
                      <a:endParaRPr lang="en-US" sz="24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Charm++’s Load Balancing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ParMETIS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Parallel</a:t>
                      </a:r>
                      <a:r>
                        <a:rPr lang="en-US" sz="2400" baseline="0" dirty="0" smtClean="0"/>
                        <a:t> graph partitioning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Faster</a:t>
                      </a:r>
                      <a:r>
                        <a:rPr lang="en-US" sz="2400" baseline="0" dirty="0" smtClean="0"/>
                        <a:t> applications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Interest within DoE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DoE has some of the largest applications and is the lead agency for HPC in US</a:t>
            </a:r>
          </a:p>
          <a:p>
            <a:r>
              <a:rPr lang="en-US" dirty="0" smtClean="0"/>
              <a:t>Recognizing the need for newer programming models, several new efforts have started</a:t>
            </a:r>
          </a:p>
          <a:p>
            <a:r>
              <a:rPr lang="en-US" dirty="0" smtClean="0"/>
              <a:t>Janine Bennett, Robert Clay et al (Sandia) led a year long project to evaluate new models, and produced a Sandia Report (Charm++, Legion, Uintah)</a:t>
            </a:r>
          </a:p>
          <a:p>
            <a:r>
              <a:rPr lang="en-US" dirty="0" smtClean="0"/>
              <a:t>Los Alamos led team, part of </a:t>
            </a:r>
            <a:r>
              <a:rPr lang="en-US" dirty="0" err="1" smtClean="0"/>
              <a:t>ExMatex</a:t>
            </a:r>
            <a:r>
              <a:rPr lang="en-US" dirty="0" smtClean="0"/>
              <a:t>, used/evaluated Charm++ for their </a:t>
            </a:r>
            <a:r>
              <a:rPr lang="en-US" dirty="0" err="1" smtClean="0"/>
              <a:t>miniApps</a:t>
            </a:r>
            <a:endParaRPr lang="en-US" dirty="0" smtClean="0"/>
          </a:p>
          <a:p>
            <a:r>
              <a:rPr lang="en-US" dirty="0" smtClean="0"/>
              <a:t>Livermore: </a:t>
            </a:r>
            <a:r>
              <a:rPr lang="en-US" dirty="0" err="1" smtClean="0"/>
              <a:t>Lulesh</a:t>
            </a:r>
            <a:r>
              <a:rPr lang="en-US" dirty="0" smtClean="0"/>
              <a:t>, </a:t>
            </a:r>
            <a:r>
              <a:rPr lang="en-US" dirty="0" err="1" smtClean="0"/>
              <a:t>Kripke</a:t>
            </a:r>
            <a:r>
              <a:rPr lang="en-US" dirty="0" smtClean="0"/>
              <a:t> </a:t>
            </a:r>
            <a:r>
              <a:rPr lang="en-US" dirty="0" err="1" smtClean="0"/>
              <a:t>miniApps</a:t>
            </a:r>
            <a:r>
              <a:rPr lang="en-US" dirty="0" smtClean="0"/>
              <a:t>, and interest in using it for apps</a:t>
            </a:r>
          </a:p>
          <a:p>
            <a:r>
              <a:rPr lang="en-US" dirty="0" smtClean="0"/>
              <a:t>Intel: Matteson et al evaluated Charm++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173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 these work and data units to be </a:t>
            </a:r>
            <a:r>
              <a:rPr lang="en-US" dirty="0" err="1" smtClean="0"/>
              <a:t>migratable</a:t>
            </a:r>
            <a:r>
              <a:rPr lang="en-US" dirty="0" smtClean="0"/>
              <a:t> at runtime</a:t>
            </a:r>
          </a:p>
          <a:p>
            <a:pPr lvl="1"/>
            <a:r>
              <a:rPr lang="en-US" dirty="0" smtClean="0"/>
              <a:t>i.e. the programmer or runtime, can move them</a:t>
            </a:r>
          </a:p>
          <a:p>
            <a:r>
              <a:rPr lang="en-US" dirty="0" smtClean="0"/>
              <a:t>Consequences for the app-developer</a:t>
            </a:r>
          </a:p>
          <a:p>
            <a:pPr lvl="1"/>
            <a:r>
              <a:rPr lang="en-US" dirty="0" smtClean="0"/>
              <a:t>Communication must now be addressed to logical units with global names, not to physical processors</a:t>
            </a:r>
          </a:p>
          <a:p>
            <a:pPr lvl="1"/>
            <a:r>
              <a:rPr lang="en-US" dirty="0" smtClean="0"/>
              <a:t>But this is a good thing</a:t>
            </a:r>
          </a:p>
          <a:p>
            <a:r>
              <a:rPr lang="en-US" dirty="0" smtClean="0"/>
              <a:t>Consequences for RTS</a:t>
            </a:r>
          </a:p>
          <a:p>
            <a:pPr lvl="1"/>
            <a:r>
              <a:rPr lang="en-US" dirty="0" smtClean="0"/>
              <a:t>Must keep track of where each unit is</a:t>
            </a:r>
          </a:p>
          <a:p>
            <a:pPr lvl="1"/>
            <a:r>
              <a:rPr lang="en-US" dirty="0" smtClean="0"/>
              <a:t>Naming and location management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026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Charm++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Tools: </a:t>
            </a:r>
          </a:p>
          <a:p>
            <a:pPr lvl="1"/>
            <a:r>
              <a:rPr lang="en-US" dirty="0" smtClean="0"/>
              <a:t>Projections: Performance analysis and visualization</a:t>
            </a:r>
          </a:p>
          <a:p>
            <a:pPr lvl="1"/>
            <a:r>
              <a:rPr lang="en-US" dirty="0" err="1" smtClean="0"/>
              <a:t>CharmDebug</a:t>
            </a:r>
            <a:r>
              <a:rPr lang="en-US" dirty="0" smtClean="0"/>
              <a:t>: A powerful visual debugger</a:t>
            </a:r>
          </a:p>
          <a:p>
            <a:r>
              <a:rPr lang="en-US" dirty="0" smtClean="0"/>
              <a:t>Libraries: sorting, collision detection, I/O, …</a:t>
            </a:r>
          </a:p>
          <a:p>
            <a:r>
              <a:rPr lang="en-US" dirty="0" smtClean="0"/>
              <a:t>Online manuals</a:t>
            </a:r>
            <a:r>
              <a:rPr lang="en-US" dirty="0"/>
              <a:t>: </a:t>
            </a:r>
            <a:r>
              <a:rPr lang="en-US" sz="2400" dirty="0">
                <a:hlinkClick r:id="rId2"/>
              </a:rPr>
              <a:t>https://charm.cs.illinois.edu/</a:t>
            </a:r>
            <a:r>
              <a:rPr lang="en-US" sz="2400" dirty="0" smtClean="0">
                <a:hlinkClick r:id="rId2"/>
              </a:rPr>
              <a:t>help</a:t>
            </a:r>
            <a:endParaRPr lang="en-US" sz="2400" dirty="0" smtClean="0"/>
          </a:p>
          <a:p>
            <a:r>
              <a:rPr lang="en-US" sz="2400" dirty="0" smtClean="0"/>
              <a:t>Draft of a Tutorial Introduction book is available</a:t>
            </a:r>
          </a:p>
          <a:p>
            <a:r>
              <a:rPr lang="en-US" sz="2400" dirty="0" smtClean="0"/>
              <a:t>An active mailing list: </a:t>
            </a:r>
            <a:r>
              <a:rPr lang="en-US" sz="2400" dirty="0" smtClean="0">
                <a:hlinkClick r:id="rId3"/>
              </a:rPr>
              <a:t>charm@cs.illinois.edu</a:t>
            </a:r>
            <a:endParaRPr lang="en-US" sz="2400" dirty="0" smtClean="0"/>
          </a:p>
          <a:p>
            <a:r>
              <a:rPr lang="en-US" sz="2400" dirty="0" smtClean="0"/>
              <a:t>A collection of </a:t>
            </a:r>
            <a:r>
              <a:rPr lang="en-US" sz="2400" dirty="0" err="1" smtClean="0"/>
              <a:t>miniApps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/>
              <a:t>http://</a:t>
            </a:r>
            <a:r>
              <a:rPr lang="en-US" sz="2000" dirty="0" err="1"/>
              <a:t>charmplusplus.org</a:t>
            </a:r>
            <a:r>
              <a:rPr lang="en-US" sz="2000" dirty="0"/>
              <a:t>/benchmarks/</a:t>
            </a:r>
            <a:endParaRPr lang="en-US" sz="2000" dirty="0" smtClean="0"/>
          </a:p>
          <a:p>
            <a:pPr lvl="1"/>
            <a:r>
              <a:rPr lang="en-US" sz="2000" dirty="0" smtClean="0"/>
              <a:t>Exemplar applications that demonstrate range of Charm++ applicability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904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Charm++ RTS</a:t>
            </a:r>
            <a:endParaRPr lang="en-US" dirty="0"/>
          </a:p>
        </p:txBody>
      </p:sp>
      <p:pic>
        <p:nvPicPr>
          <p:cNvPr id="7" name="Content Placeholder 6" descr="xarts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0" b="-2250"/>
          <a:stretch>
            <a:fillRect/>
          </a:stretch>
        </p:blipFill>
        <p:spPr>
          <a:xfrm>
            <a:off x="457200" y="1219200"/>
            <a:ext cx="8305800" cy="4906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64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Fault Tolerance in Charm++/AMPI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05800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Four approaches </a:t>
            </a:r>
            <a:r>
              <a:rPr lang="en-US" dirty="0"/>
              <a:t>a</a:t>
            </a:r>
            <a:r>
              <a:rPr lang="en-US" dirty="0" smtClean="0"/>
              <a:t>vailable:</a:t>
            </a:r>
          </a:p>
          <a:p>
            <a:pPr lvl="1">
              <a:defRPr/>
            </a:pPr>
            <a:r>
              <a:rPr lang="en-US" dirty="0" smtClean="0"/>
              <a:t>Disk-based checkpoint/restart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In-memory double checkpoint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 auto. restart</a:t>
            </a:r>
          </a:p>
          <a:p>
            <a:pPr lvl="1">
              <a:defRPr/>
            </a:pPr>
            <a:r>
              <a:rPr lang="en-US" dirty="0" smtClean="0"/>
              <a:t>Proactive object migration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Message-logging: scalable fault tolerance</a:t>
            </a:r>
          </a:p>
          <a:p>
            <a:pPr eaLnBrk="1" hangingPunct="1">
              <a:defRPr/>
            </a:pPr>
            <a:r>
              <a:rPr lang="en-US" dirty="0" smtClean="0"/>
              <a:t>Common Features:</a:t>
            </a:r>
          </a:p>
          <a:p>
            <a:pPr lvl="1">
              <a:defRPr/>
            </a:pPr>
            <a:r>
              <a:rPr lang="en-US" dirty="0" smtClean="0"/>
              <a:t>Easy checkpoint: migrate-to-disk</a:t>
            </a:r>
          </a:p>
          <a:p>
            <a:pPr lvl="1" eaLnBrk="1" hangingPunct="1">
              <a:defRPr/>
            </a:pPr>
            <a:r>
              <a:rPr lang="en-US" dirty="0" smtClean="0"/>
              <a:t>Based on dynamic runtime capabilities</a:t>
            </a:r>
          </a:p>
          <a:p>
            <a:pPr lvl="1" eaLnBrk="1" hangingPunct="1">
              <a:defRPr/>
            </a:pPr>
            <a:r>
              <a:rPr lang="en-US" dirty="0" smtClean="0"/>
              <a:t>Use of object-migration</a:t>
            </a:r>
          </a:p>
          <a:p>
            <a:pPr lvl="1" eaLnBrk="1" hangingPunct="1">
              <a:defRPr/>
            </a:pPr>
            <a:r>
              <a:rPr lang="en-US" dirty="0" smtClean="0"/>
              <a:t>Can be used in concert with load-balancing schemes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915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 to fault recovery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the same over-decomposition ideas</a:t>
            </a:r>
          </a:p>
          <a:p>
            <a:pPr lvl="1"/>
            <a:r>
              <a:rPr lang="en-US" dirty="0" smtClean="0"/>
              <a:t>Use NVRAM instead of DRAM for checkpoints</a:t>
            </a:r>
          </a:p>
          <a:p>
            <a:pPr lvl="2"/>
            <a:r>
              <a:rPr lang="en-US" dirty="0" smtClean="0"/>
              <a:t>Non-blocking variants</a:t>
            </a:r>
          </a:p>
          <a:p>
            <a:pPr lvl="2"/>
            <a:r>
              <a:rPr lang="en-US" dirty="0" smtClean="0"/>
              <a:t>[Cluster 2012] Xiang Ni et al.</a:t>
            </a:r>
          </a:p>
          <a:p>
            <a:pPr lvl="1"/>
            <a:r>
              <a:rPr lang="en-US" dirty="0" smtClean="0"/>
              <a:t>Replica-based soft-and-hard-error handling</a:t>
            </a:r>
          </a:p>
          <a:p>
            <a:pPr lvl="2"/>
            <a:r>
              <a:rPr lang="en-US" dirty="0" smtClean="0"/>
              <a:t>As a “gold-standard” to optimize against</a:t>
            </a:r>
          </a:p>
          <a:p>
            <a:pPr lvl="2"/>
            <a:r>
              <a:rPr lang="en-US" dirty="0" smtClean="0"/>
              <a:t>[SC 13] Xiang Ni, E. </a:t>
            </a:r>
            <a:r>
              <a:rPr lang="en-US" dirty="0" err="1" smtClean="0"/>
              <a:t>Meneses</a:t>
            </a:r>
            <a:r>
              <a:rPr lang="en-US" dirty="0" smtClean="0"/>
              <a:t>, N. Jain, et al.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79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Saving </a:t>
            </a:r>
            <a:r>
              <a:rPr lang="en-US" dirty="0"/>
              <a:t>Cooling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Easy: increase A/C setting</a:t>
            </a:r>
          </a:p>
          <a:p>
            <a:pPr lvl="1"/>
            <a:r>
              <a:rPr lang="en-US" dirty="0" smtClean="0"/>
              <a:t>But: some cores may get too hot</a:t>
            </a:r>
          </a:p>
          <a:p>
            <a:r>
              <a:rPr lang="en-US" dirty="0" smtClean="0"/>
              <a:t>So, reduce frequency if temperature is high (DVFS)</a:t>
            </a:r>
          </a:p>
          <a:p>
            <a:pPr lvl="1"/>
            <a:r>
              <a:rPr lang="en-US" dirty="0" smtClean="0"/>
              <a:t>Independently for each chip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But, </a:t>
            </a:r>
            <a:r>
              <a:rPr lang="en-US" dirty="0"/>
              <a:t>t</a:t>
            </a:r>
            <a:r>
              <a:rPr lang="en-US" dirty="0" smtClean="0"/>
              <a:t>his creates a load imbalance!</a:t>
            </a:r>
          </a:p>
          <a:p>
            <a:r>
              <a:rPr lang="en-US" dirty="0" smtClean="0"/>
              <a:t>No problem, we can handle that:</a:t>
            </a:r>
          </a:p>
          <a:p>
            <a:pPr lvl="1"/>
            <a:r>
              <a:rPr lang="en-US" dirty="0" smtClean="0"/>
              <a:t>Migrate objects away from the slowed-down processors</a:t>
            </a:r>
          </a:p>
          <a:p>
            <a:pPr lvl="1"/>
            <a:r>
              <a:rPr lang="en-US" dirty="0" smtClean="0"/>
              <a:t>Balance load using an existing strategy</a:t>
            </a:r>
          </a:p>
          <a:p>
            <a:pPr lvl="1"/>
            <a:r>
              <a:rPr lang="en-US" dirty="0" smtClean="0"/>
              <a:t>Strategies take speed of processors into account</a:t>
            </a:r>
          </a:p>
          <a:p>
            <a:r>
              <a:rPr lang="en-US" dirty="0" smtClean="0"/>
              <a:t>Implemented in experimental version</a:t>
            </a:r>
          </a:p>
          <a:p>
            <a:pPr lvl="1"/>
            <a:r>
              <a:rPr lang="en-US" dirty="0" smtClean="0"/>
              <a:t>SC 2011 paper,</a:t>
            </a:r>
            <a:r>
              <a:rPr lang="en-US" dirty="0"/>
              <a:t> </a:t>
            </a:r>
            <a:r>
              <a:rPr lang="en-US" dirty="0" smtClean="0"/>
              <a:t>IEEE </a:t>
            </a:r>
            <a:r>
              <a:rPr lang="en-US" dirty="0"/>
              <a:t>TC </a:t>
            </a:r>
            <a:r>
              <a:rPr lang="en-US" dirty="0" smtClean="0"/>
              <a:t>paper</a:t>
            </a:r>
          </a:p>
          <a:p>
            <a:r>
              <a:rPr lang="en-US" dirty="0" smtClean="0"/>
              <a:t>Several new power/energy-related </a:t>
            </a:r>
            <a:r>
              <a:rPr lang="en-US" dirty="0" smtClean="0"/>
              <a:t>strategies</a:t>
            </a:r>
          </a:p>
          <a:p>
            <a:pPr lvl="1"/>
            <a:r>
              <a:rPr lang="en-US" sz="3100" dirty="0">
                <a:hlinkClick r:id="rId3"/>
              </a:rPr>
              <a:t>https://charm.cs.illinois.edu/research/</a:t>
            </a:r>
            <a:r>
              <a:rPr lang="en-US" sz="3100" dirty="0" smtClean="0">
                <a:hlinkClick r:id="rId3"/>
              </a:rPr>
              <a:t>energy</a:t>
            </a:r>
            <a:endParaRPr lang="en-US" sz="3100" dirty="0" smtClean="0"/>
          </a:p>
          <a:p>
            <a:pPr lvl="1"/>
            <a:r>
              <a:rPr lang="en-US" dirty="0" smtClean="0"/>
              <a:t>PASA ‘12: Exploiting differential sensitivities of  code segments to frequency change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42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Machine Optimizations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Leverage ability to shrink and expand the sets of nodes used by a job in Charm++</a:t>
            </a:r>
          </a:p>
          <a:p>
            <a:r>
              <a:rPr lang="en-US" dirty="0" smtClean="0"/>
              <a:t>Job Scheduling</a:t>
            </a:r>
          </a:p>
          <a:p>
            <a:pPr lvl="1"/>
            <a:r>
              <a:rPr lang="en-US" dirty="0" smtClean="0"/>
              <a:t>Power-aware resource management</a:t>
            </a:r>
          </a:p>
          <a:p>
            <a:pPr lvl="1"/>
            <a:r>
              <a:rPr lang="en-US" dirty="0" smtClean="0"/>
              <a:t>Overprovisioned data centers</a:t>
            </a:r>
          </a:p>
          <a:p>
            <a:pPr lvl="1"/>
            <a:r>
              <a:rPr lang="en-US" dirty="0" smtClean="0"/>
              <a:t>Use of Linear Programming (LP/IP solvers) 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190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Discrete Event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58201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 new (renewed) project </a:t>
            </a:r>
          </a:p>
          <a:p>
            <a:pPr marL="641350" lvl="1" indent="-288925"/>
            <a:r>
              <a:rPr lang="en-US" sz="2600" dirty="0"/>
              <a:t>F</a:t>
            </a:r>
            <a:r>
              <a:rPr lang="en-US" sz="2600" dirty="0" smtClean="0"/>
              <a:t>unded by LLNL, in collaboration with Chris Carothers (RPI)</a:t>
            </a:r>
          </a:p>
          <a:p>
            <a:pPr marL="641350" lvl="1" indent="-288925"/>
            <a:r>
              <a:rPr lang="en-US" sz="2600" dirty="0" smtClean="0"/>
              <a:t>Optimistic concurrency control: allow causality violations and rollback: </a:t>
            </a:r>
            <a:r>
              <a:rPr lang="en-US" dirty="0"/>
              <a:t>i</a:t>
            </a:r>
            <a:r>
              <a:rPr lang="en-US" dirty="0" smtClean="0"/>
              <a:t>mproved parallelism</a:t>
            </a:r>
          </a:p>
          <a:p>
            <a:pPr marL="641350" lvl="1" indent="-288925"/>
            <a:r>
              <a:rPr lang="en-US" sz="2600" b="1" dirty="0" smtClean="0"/>
              <a:t>Converted ROSS simulator to use Charm++ instead of MPI</a:t>
            </a:r>
          </a:p>
          <a:p>
            <a:pPr marL="1041400" lvl="2" indent="-288925"/>
            <a:r>
              <a:rPr lang="en-US" b="1" dirty="0" smtClean="0"/>
              <a:t>Better match. Reduced size of code significantly</a:t>
            </a:r>
          </a:p>
          <a:p>
            <a:pPr marL="641350" lvl="1" indent="-288925"/>
            <a:r>
              <a:rPr lang="en-US" dirty="0" smtClean="0"/>
              <a:t>PHOLD runs up to 40% faster after the port</a:t>
            </a:r>
          </a:p>
          <a:p>
            <a:pPr marL="641350" lvl="1" indent="-288925"/>
            <a:r>
              <a:rPr lang="en-US" b="1" dirty="0" smtClean="0"/>
              <a:t>Capability to perform load balancing : observed up to </a:t>
            </a:r>
            <a:r>
              <a:rPr lang="en-US" b="1" dirty="0"/>
              <a:t>3</a:t>
            </a:r>
            <a:r>
              <a:rPr lang="en-US" b="1" dirty="0" smtClean="0"/>
              <a:t>0% performance improvement </a:t>
            </a:r>
          </a:p>
          <a:p>
            <a:pPr marL="641350" lvl="1" indent="-288925"/>
            <a:r>
              <a:rPr lang="en-US" dirty="0" smtClean="0"/>
              <a:t>New asynchronous GVT and load balancing algorithms being developed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457200" y="1143000"/>
            <a:ext cx="8153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Challenge:</a:t>
            </a:r>
          </a:p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How to tune performance when </a:t>
            </a:r>
          </a:p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you don’t have access to </a:t>
            </a:r>
          </a:p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the machine at scale</a:t>
            </a:r>
          </a:p>
        </p:txBody>
      </p:sp>
      <p:sp>
        <p:nvSpPr>
          <p:cNvPr id="542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JLESC'15</a:t>
            </a:r>
            <a:endParaRPr lang="en-US" dirty="0" smtClean="0"/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>
            <a:off x="685800" y="4038600"/>
            <a:ext cx="7467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See: BigSim project papers at </a:t>
            </a:r>
            <a:r>
              <a:rPr lang="en-US" dirty="0" smtClean="0">
                <a:latin typeface="+mn-lt"/>
                <a:hlinkClick r:id="rId3"/>
              </a:rPr>
              <a:t>http://charm.cs.illinois.edu/research/bigsim</a:t>
            </a:r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BigSim leverages object-based virtualization to support  such tuning</a:t>
            </a:r>
          </a:p>
        </p:txBody>
      </p:sp>
    </p:spTree>
    <p:extLst>
      <p:ext uri="{BB962C8B-B14F-4D97-AF65-F5344CB8AC3E}">
        <p14:creationId xmlns:p14="http://schemas.microsoft.com/office/powerpoint/2010/main" val="36531354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BigSim</a:t>
            </a:r>
            <a:r>
              <a:rPr lang="en-US" dirty="0" smtClean="0"/>
              <a:t> - Tracer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305800" cy="914400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</a:rPr>
              <a:t>BigSim</a:t>
            </a:r>
            <a:r>
              <a:rPr lang="en-US" dirty="0">
                <a:latin typeface="Arial" charset="0"/>
                <a:ea typeface="ＭＳ Ｐゴシック" charset="0"/>
              </a:rPr>
              <a:t> Simulation System - Overall Structure:</a:t>
            </a:r>
          </a:p>
          <a:p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9800"/>
            <a:ext cx="8991600" cy="287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0" y="5105400"/>
            <a:ext cx="5486400" cy="1200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Next Generation Project: TRACER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Strong emphasis on detailed modeling of network contention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559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means_overhead.pdf"/>
          <p:cNvPicPr>
            <a:picLocks noChangeAspect="1"/>
          </p:cNvPicPr>
          <p:nvPr/>
        </p:nvPicPr>
        <p:blipFill>
          <a:blip r:embed="rId3" cstate="print"/>
          <a:srcRect l="-11177" r="-11177"/>
          <a:stretch>
            <a:fillRect/>
          </a:stretch>
        </p:blipFill>
        <p:spPr bwMode="auto">
          <a:xfrm>
            <a:off x="6172200" y="2362200"/>
            <a:ext cx="264813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Scalable Performance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Scalable performance analysis idioms</a:t>
            </a:r>
          </a:p>
          <a:p>
            <a:pPr lvl="1"/>
            <a:r>
              <a:rPr lang="en-US" dirty="0" smtClean="0"/>
              <a:t>And tool support for them</a:t>
            </a:r>
          </a:p>
          <a:p>
            <a:r>
              <a:rPr lang="en-US" dirty="0" smtClean="0"/>
              <a:t>Parallel performance analysis</a:t>
            </a:r>
          </a:p>
          <a:p>
            <a:pPr lvl="1"/>
            <a:r>
              <a:rPr lang="en-US" dirty="0" smtClean="0"/>
              <a:t>Use end-of-run when machine is available to you</a:t>
            </a:r>
          </a:p>
          <a:p>
            <a:pPr lvl="1"/>
            <a:r>
              <a:rPr lang="en-US" dirty="0" smtClean="0"/>
              <a:t>E.g. parallel k-means clustering</a:t>
            </a:r>
          </a:p>
          <a:p>
            <a:r>
              <a:rPr lang="en-US" dirty="0" smtClean="0"/>
              <a:t>Live streaming of performance data</a:t>
            </a:r>
          </a:p>
          <a:p>
            <a:pPr lvl="1"/>
            <a:r>
              <a:rPr lang="en-US" dirty="0" smtClean="0"/>
              <a:t>stream live performance data out-of-band in user-space to enable powerful analysis idioms</a:t>
            </a:r>
          </a:p>
          <a:p>
            <a:r>
              <a:rPr lang="en-US" dirty="0" smtClean="0"/>
              <a:t>What-if analysis using BigSim</a:t>
            </a:r>
          </a:p>
          <a:p>
            <a:pPr lvl="1"/>
            <a:r>
              <a:rPr lang="en-US" dirty="0" smtClean="0"/>
              <a:t>Emulate once, use traces to play with tuning strategies, sensitivity analysis, future machines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5D9D9-0856-0742-B466-1344620BB9BE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sandia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3A6E-E36E-0844-92D6-B0A2FA64529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 descr="HistogramNoPartition4Steps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990600"/>
            <a:ext cx="1932402" cy="1152133"/>
          </a:xfrm>
          <a:prstGeom prst="rect">
            <a:avLst/>
          </a:prstGeom>
        </p:spPr>
      </p:pic>
      <p:pic>
        <p:nvPicPr>
          <p:cNvPr id="7" name="Picture 6" descr="online-utilization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0" y="4191000"/>
            <a:ext cx="1690709" cy="1098961"/>
          </a:xfrm>
          <a:prstGeom prst="rect">
            <a:avLst/>
          </a:prstGeom>
        </p:spPr>
      </p:pic>
      <p:pic>
        <p:nvPicPr>
          <p:cNvPr id="8" name="Picture 7" descr="lat1020_256_VP16_limit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56400" y="5410200"/>
            <a:ext cx="1625600" cy="121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5983069"/>
            <a:ext cx="6553200" cy="646331"/>
          </a:xfrm>
          <a:prstGeom prst="rect">
            <a:avLst/>
          </a:prstGeom>
          <a:solidFill>
            <a:schemeClr val="accent2">
              <a:lumMod val="40000"/>
              <a:lumOff val="60000"/>
              <a:alpha val="9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See: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Chee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Wai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Lee et al, HIPS 2008, 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Chee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Wai’s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PhD thesis)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At  http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://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charm.cs.illinois.edu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./research/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parallel_perf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/</a:t>
            </a: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094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Asynchrony: </a:t>
            </a:r>
            <a:br>
              <a:rPr lang="en-US" dirty="0" smtClean="0"/>
            </a:br>
            <a:r>
              <a:rPr lang="en-US" dirty="0" smtClean="0"/>
              <a:t>Message-Driven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You have multiple units on each processor</a:t>
            </a:r>
          </a:p>
          <a:p>
            <a:r>
              <a:rPr lang="en-US" dirty="0" smtClean="0"/>
              <a:t>They address each other via logical names</a:t>
            </a:r>
          </a:p>
          <a:p>
            <a:r>
              <a:rPr lang="en-US" dirty="0" smtClean="0"/>
              <a:t>Message-driven execution: </a:t>
            </a:r>
          </a:p>
          <a:p>
            <a:pPr lvl="1"/>
            <a:r>
              <a:rPr lang="en-US" dirty="0" smtClean="0"/>
              <a:t>Let the work-unit that happens to have data (“message”) available for it execute next</a:t>
            </a:r>
          </a:p>
          <a:p>
            <a:pPr lvl="1"/>
            <a:r>
              <a:rPr lang="en-US" dirty="0" smtClean="0"/>
              <a:t>Let the RTS select among ready work units</a:t>
            </a:r>
          </a:p>
          <a:p>
            <a:pPr lvl="1"/>
            <a:r>
              <a:rPr lang="en-US" dirty="0" smtClean="0"/>
              <a:t>Programmer should not specify what executes next, but can influence it via priorities</a:t>
            </a:r>
          </a:p>
          <a:p>
            <a:pPr lvl="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672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990600" y="1143000"/>
            <a:ext cx="7162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Challenge: </a:t>
            </a:r>
          </a:p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Scalable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Debugging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65B53-950F-2F48-831D-D9E1AAA78136}" type="datetime1">
              <a:rPr lang="en-US" smtClean="0"/>
              <a:t>12/3/15</a:t>
            </a:fld>
            <a:endParaRPr lang="en-US" dirty="0"/>
          </a:p>
        </p:txBody>
      </p:sp>
      <p:sp>
        <p:nvSpPr>
          <p:cNvPr id="532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sandia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72E0-3E7F-4709-B8DF-5EC8A0346E37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533400" y="3733800"/>
            <a:ext cx="830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See: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Papers by Filippo Gioachin, </a:t>
            </a:r>
            <a:endParaRPr lang="en-US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(and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his Ph.D.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thesis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)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At http://charm.cs.illinois.edu/research/parallel_debug/</a:t>
            </a:r>
            <a:endParaRPr lang="en-US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3528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7930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Balancing for MPI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NCSA/NSF funded project</a:t>
            </a:r>
          </a:p>
          <a:p>
            <a:r>
              <a:rPr lang="en-US" dirty="0" smtClean="0"/>
              <a:t>Modularize and separate load balancing capabilities so they can be used by MPI applications</a:t>
            </a:r>
          </a:p>
          <a:p>
            <a:r>
              <a:rPr lang="en-US" dirty="0" smtClean="0"/>
              <a:t>Multiple methods of use</a:t>
            </a:r>
          </a:p>
          <a:p>
            <a:pPr lvl="1"/>
            <a:r>
              <a:rPr lang="en-US" dirty="0" smtClean="0"/>
              <a:t>More to less intrusive</a:t>
            </a:r>
          </a:p>
          <a:p>
            <a:pPr lvl="1"/>
            <a:r>
              <a:rPr lang="en-US" dirty="0" smtClean="0"/>
              <a:t>Connects with the same back-end of Charm++ load balancing libraries</a:t>
            </a:r>
          </a:p>
          <a:p>
            <a:pPr lvl="1"/>
            <a:r>
              <a:rPr lang="en-US" dirty="0" smtClean="0"/>
              <a:t>Requires some multi-block decomposition by the programmer</a:t>
            </a:r>
          </a:p>
          <a:p>
            <a:r>
              <a:rPr lang="en-US" dirty="0" smtClean="0"/>
              <a:t>Heterogeneous Load balancing:</a:t>
            </a:r>
          </a:p>
          <a:p>
            <a:pPr lvl="1"/>
            <a:r>
              <a:rPr lang="en-US" dirty="0"/>
              <a:t>Deal with load imbalance issues created by use of GPGPUs for Charm++ , AMPI application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697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Topology aware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Also NCSA/NSF project</a:t>
            </a:r>
          </a:p>
          <a:p>
            <a:r>
              <a:rPr lang="en-US" dirty="0" smtClean="0"/>
              <a:t>Identify when communication contention becomes an important performance issue</a:t>
            </a:r>
          </a:p>
          <a:p>
            <a:r>
              <a:rPr lang="en-US" dirty="0" smtClean="0"/>
              <a:t>Solve it by changing rank-to-physical node mapping</a:t>
            </a:r>
          </a:p>
          <a:p>
            <a:pPr lvl="1"/>
            <a:r>
              <a:rPr lang="en-US" dirty="0" smtClean="0"/>
              <a:t>Within the context of given allocation</a:t>
            </a:r>
          </a:p>
          <a:p>
            <a:pPr lvl="1"/>
            <a:r>
              <a:rPr lang="en-US" dirty="0" smtClean="0"/>
              <a:t>Suggest application to use the appropriate queue</a:t>
            </a:r>
          </a:p>
          <a:p>
            <a:r>
              <a:rPr lang="en-US" dirty="0" smtClean="0"/>
              <a:t>Applies mainly to MPI programs</a:t>
            </a:r>
          </a:p>
          <a:p>
            <a:pPr lvl="1"/>
            <a:r>
              <a:rPr lang="en-US" dirty="0" smtClean="0"/>
              <a:t>But also to Charm++ programs such as NAMD, and </a:t>
            </a:r>
            <a:r>
              <a:rPr lang="en-US" dirty="0" err="1" smtClean="0"/>
              <a:t>ChanGA</a:t>
            </a:r>
            <a:endParaRPr lang="en-US" dirty="0"/>
          </a:p>
          <a:p>
            <a:pPr lvl="2"/>
            <a:r>
              <a:rPr lang="en-US" dirty="0" smtClean="0"/>
              <a:t>Using a variation of mapping strategy, as a part of the load balancer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524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Metabalancer</a:t>
            </a:r>
            <a:r>
              <a:rPr lang="en-US" dirty="0" smtClean="0"/>
              <a:t> and Control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the RTS itself can be dynamically tuned via introspection</a:t>
            </a:r>
          </a:p>
          <a:p>
            <a:r>
              <a:rPr lang="en-US" dirty="0" smtClean="0"/>
              <a:t>Example: </a:t>
            </a:r>
            <a:r>
              <a:rPr lang="en-US" dirty="0" err="1" smtClean="0"/>
              <a:t>Metabalancer</a:t>
            </a:r>
            <a:endParaRPr lang="en-US" dirty="0" smtClean="0"/>
          </a:p>
          <a:p>
            <a:pPr lvl="1"/>
            <a:r>
              <a:rPr lang="en-US" dirty="0" smtClean="0"/>
              <a:t>How often to trigger load balancing</a:t>
            </a:r>
          </a:p>
          <a:p>
            <a:pPr lvl="1"/>
            <a:r>
              <a:rPr lang="en-US" dirty="0" smtClean="0"/>
              <a:t>Which load balancing strategy to use</a:t>
            </a:r>
          </a:p>
          <a:p>
            <a:r>
              <a:rPr lang="en-US" dirty="0" smtClean="0"/>
              <a:t>Broader Framework</a:t>
            </a:r>
          </a:p>
          <a:p>
            <a:pPr lvl="1"/>
            <a:r>
              <a:rPr lang="en-US" dirty="0" smtClean="0"/>
              <a:t>Recent work by </a:t>
            </a:r>
            <a:r>
              <a:rPr lang="en-US" dirty="0" err="1" smtClean="0"/>
              <a:t>Yanhua</a:t>
            </a:r>
            <a:r>
              <a:rPr lang="en-US" dirty="0" smtClean="0"/>
              <a:t> Sun (PICS), and Isaac Dooley</a:t>
            </a:r>
          </a:p>
          <a:p>
            <a:pPr lvl="1"/>
            <a:r>
              <a:rPr lang="en-US" dirty="0" smtClean="0"/>
              <a:t>Application can provide “control points”, which are knobs that the RTS can turn based on the analyzed needs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1532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Modular architecture of the runtime system</a:t>
            </a:r>
          </a:p>
          <a:p>
            <a:pPr lvl="1"/>
            <a:r>
              <a:rPr lang="en-US" dirty="0" smtClean="0"/>
              <a:t>Mostly…</a:t>
            </a:r>
          </a:p>
          <a:p>
            <a:pPr lvl="1"/>
            <a:r>
              <a:rPr lang="en-US" dirty="0" smtClean="0"/>
              <a:t>Makes it easy to add a load balancing strategy, or resilience protocol, for example</a:t>
            </a:r>
          </a:p>
          <a:p>
            <a:r>
              <a:rPr lang="en-US" dirty="0" smtClean="0"/>
              <a:t>Ready made set of mini-applications and real applications to demonstrate your techniques on</a:t>
            </a:r>
          </a:p>
          <a:p>
            <a:pPr lvl="1"/>
            <a:r>
              <a:rPr lang="en-US" dirty="0" smtClean="0"/>
              <a:t>See http://</a:t>
            </a:r>
            <a:r>
              <a:rPr lang="en-US" dirty="0" err="1" smtClean="0"/>
              <a:t>charmplusplus.org</a:t>
            </a:r>
            <a:r>
              <a:rPr lang="en-US" dirty="0" smtClean="0"/>
              <a:t>/benchmarks</a:t>
            </a:r>
          </a:p>
          <a:p>
            <a:r>
              <a:rPr lang="en-US" dirty="0" smtClean="0"/>
              <a:t>Tools eco-system</a:t>
            </a:r>
          </a:p>
          <a:p>
            <a:pPr lvl="1"/>
            <a:r>
              <a:rPr lang="en-US" dirty="0" smtClean="0"/>
              <a:t>You can develop your own tools modularly</a:t>
            </a:r>
          </a:p>
          <a:p>
            <a:pPr lvl="2"/>
            <a:r>
              <a:rPr lang="en-US" dirty="0" smtClean="0"/>
              <a:t>E.g. Kate Isaacs’ novel logical-time views</a:t>
            </a:r>
          </a:p>
          <a:p>
            <a:pPr lvl="2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849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Collaboration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Load balancing strategies</a:t>
            </a:r>
          </a:p>
          <a:p>
            <a:r>
              <a:rPr lang="en-US" dirty="0" smtClean="0"/>
              <a:t>Resilience protocols</a:t>
            </a:r>
          </a:p>
          <a:p>
            <a:pPr lvl="1"/>
            <a:r>
              <a:rPr lang="en-US" dirty="0" smtClean="0"/>
              <a:t>Especially Message logging</a:t>
            </a:r>
          </a:p>
          <a:p>
            <a:pPr lvl="1"/>
            <a:r>
              <a:rPr lang="en-US" dirty="0" smtClean="0"/>
              <a:t>Also, SDC (Silent data corruption)</a:t>
            </a:r>
          </a:p>
          <a:p>
            <a:r>
              <a:rPr lang="en-US" dirty="0" smtClean="0"/>
              <a:t>Higher level languages</a:t>
            </a:r>
          </a:p>
          <a:p>
            <a:pPr lvl="1"/>
            <a:r>
              <a:rPr lang="en-US" dirty="0" smtClean="0"/>
              <a:t>using Charm++ as a back-end</a:t>
            </a:r>
          </a:p>
          <a:p>
            <a:pPr lvl="1"/>
            <a:r>
              <a:rPr lang="en-US" dirty="0" smtClean="0"/>
              <a:t>Compiler supported or libraries</a:t>
            </a:r>
          </a:p>
          <a:p>
            <a:pPr lvl="1"/>
            <a:r>
              <a:rPr lang="en-US" dirty="0" smtClean="0"/>
              <a:t>Domain-Specific Languages</a:t>
            </a:r>
          </a:p>
          <a:p>
            <a:r>
              <a:rPr lang="en-US" dirty="0" smtClean="0"/>
              <a:t>Mini-Application Development</a:t>
            </a:r>
          </a:p>
          <a:p>
            <a:r>
              <a:rPr lang="en-US" dirty="0" smtClean="0"/>
              <a:t>Algorithms and Libraries</a:t>
            </a:r>
          </a:p>
          <a:p>
            <a:r>
              <a:rPr lang="en-US" dirty="0" smtClean="0"/>
              <a:t>Within-node runtime and abstractions</a:t>
            </a:r>
          </a:p>
          <a:p>
            <a:pPr lvl="1"/>
            <a:r>
              <a:rPr lang="en-US" dirty="0" smtClean="0"/>
              <a:t>E.g. recent joint work with Barcelona / OMPSS</a:t>
            </a:r>
          </a:p>
          <a:p>
            <a:r>
              <a:rPr lang="en-US" dirty="0" smtClean="0"/>
              <a:t>Energy related optimizations</a:t>
            </a:r>
          </a:p>
          <a:p>
            <a:r>
              <a:rPr lang="en-US" dirty="0" smtClean="0"/>
              <a:t>Job scheduling: malleability </a:t>
            </a:r>
          </a:p>
          <a:p>
            <a:pPr lvl="1"/>
            <a:r>
              <a:rPr lang="en-US" dirty="0" smtClean="0"/>
              <a:t>shrinking/expanding the sets of processors used by a job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253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3581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Charm++ embodies an adaptive, introspective runtime system</a:t>
            </a:r>
          </a:p>
          <a:p>
            <a:r>
              <a:rPr lang="en-US" dirty="0" smtClean="0"/>
              <a:t>Many applications have been developed using it</a:t>
            </a:r>
          </a:p>
          <a:p>
            <a:pPr lvl="1"/>
            <a:r>
              <a:rPr lang="en-US" dirty="0" smtClean="0"/>
              <a:t>NAMD, ChaNGa, </a:t>
            </a:r>
            <a:r>
              <a:rPr lang="en-US" dirty="0" err="1" smtClean="0"/>
              <a:t>Episimdemics</a:t>
            </a:r>
            <a:r>
              <a:rPr lang="en-US" dirty="0" smtClean="0"/>
              <a:t>, OpenAtom, …</a:t>
            </a:r>
          </a:p>
          <a:p>
            <a:pPr lvl="1"/>
            <a:r>
              <a:rPr lang="en-US" dirty="0" smtClean="0"/>
              <a:t>Many </a:t>
            </a:r>
            <a:r>
              <a:rPr lang="en-US" dirty="0" err="1" smtClean="0"/>
              <a:t>miniApps</a:t>
            </a:r>
            <a:r>
              <a:rPr lang="en-US" dirty="0" smtClean="0"/>
              <a:t>, and third-party apps</a:t>
            </a:r>
          </a:p>
          <a:p>
            <a:r>
              <a:rPr lang="en-US" dirty="0" err="1" smtClean="0"/>
              <a:t>Adaptivity</a:t>
            </a:r>
            <a:r>
              <a:rPr lang="en-US" dirty="0" smtClean="0"/>
              <a:t> developed for apps is useful for addressing </a:t>
            </a:r>
            <a:r>
              <a:rPr lang="en-US" dirty="0" err="1" smtClean="0"/>
              <a:t>exascale</a:t>
            </a:r>
            <a:r>
              <a:rPr lang="en-US" dirty="0" smtClean="0"/>
              <a:t> challenges</a:t>
            </a:r>
          </a:p>
          <a:p>
            <a:pPr lvl="1"/>
            <a:r>
              <a:rPr lang="en-US" dirty="0" smtClean="0"/>
              <a:t>Resilience, power/temperature optimizations, ..</a:t>
            </a:r>
          </a:p>
          <a:p>
            <a:pPr lvl="2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854714"/>
            <a:ext cx="3276600" cy="1015663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 info on Charm++: </a:t>
            </a:r>
          </a:p>
          <a:p>
            <a:r>
              <a:rPr lang="en-US" sz="2000" dirty="0" smtClean="0">
                <a:hlinkClick r:id="rId2"/>
              </a:rPr>
              <a:t>http://charm.cs.illinois.edu</a:t>
            </a:r>
            <a:endParaRPr lang="en-US" sz="2000" dirty="0" smtClean="0"/>
          </a:p>
          <a:p>
            <a:r>
              <a:rPr lang="en-US" sz="2000" dirty="0" smtClean="0"/>
              <a:t>Including the </a:t>
            </a:r>
            <a:r>
              <a:rPr lang="en-US" sz="2000" dirty="0" err="1" smtClean="0"/>
              <a:t>miniApps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58629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Overdecomposition</a:t>
            </a:r>
            <a:endParaRPr lang="en-US" dirty="0">
              <a:solidFill>
                <a:srgbClr val="FE86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5867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8637"/>
                </a:solidFill>
                <a:latin typeface="Apple Chancery"/>
                <a:cs typeface="Apple Chancery"/>
              </a:rPr>
              <a:t>Asynchrony</a:t>
            </a:r>
            <a:endParaRPr lang="en-US" dirty="0">
              <a:solidFill>
                <a:srgbClr val="FE863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8805" y="5867400"/>
            <a:ext cx="19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Migratability</a:t>
            </a:r>
            <a:endParaRPr lang="en-US" dirty="0">
              <a:solidFill>
                <a:srgbClr val="FE863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743200"/>
            <a:ext cx="708660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 am looking for Research Programmers and </a:t>
            </a:r>
            <a:r>
              <a:rPr lang="en-US" sz="3200" dirty="0" err="1" smtClean="0"/>
              <a:t>PostDocs</a:t>
            </a:r>
            <a:r>
              <a:rPr lang="en-US" sz="3200" dirty="0" smtClean="0"/>
              <a:t> as well as </a:t>
            </a:r>
          </a:p>
          <a:p>
            <a:r>
              <a:rPr lang="en-US" sz="3200" dirty="0" smtClean="0"/>
              <a:t>PhD students (deadline Dec 15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With strong software skills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36657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and older collaborations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Scotch (</a:t>
            </a:r>
            <a:r>
              <a:rPr lang="en-US" dirty="0" err="1" smtClean="0"/>
              <a:t>Pelegrini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TreeMatch</a:t>
            </a:r>
            <a:r>
              <a:rPr lang="en-US" dirty="0" smtClean="0"/>
              <a:t> load balancer</a:t>
            </a:r>
          </a:p>
          <a:p>
            <a:r>
              <a:rPr lang="en-US" dirty="0" smtClean="0"/>
              <a:t>NUMA-aware  memory allocation</a:t>
            </a:r>
          </a:p>
          <a:p>
            <a:r>
              <a:rPr lang="en-US" dirty="0" err="1" smtClean="0"/>
              <a:t>BigDFT</a:t>
            </a:r>
            <a:endParaRPr lang="en-US" dirty="0" smtClean="0"/>
          </a:p>
          <a:p>
            <a:r>
              <a:rPr lang="en-US" dirty="0" err="1" smtClean="0"/>
              <a:t>OMPss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699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Charm++: Object-based </a:t>
            </a:r>
            <a:r>
              <a:rPr lang="en-US" sz="2800" dirty="0" err="1" smtClean="0"/>
              <a:t>overdecomposition</a:t>
            </a:r>
            <a:endParaRPr lang="en-US" sz="2800" dirty="0" smtClean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JLESC'15</a:t>
            </a:r>
            <a:endParaRPr lang="en-US" dirty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228600" y="2819400"/>
            <a:ext cx="2820988" cy="3603625"/>
            <a:chOff x="138" y="2504"/>
            <a:chExt cx="917" cy="1375"/>
          </a:xfrm>
        </p:grpSpPr>
        <p:grpSp>
          <p:nvGrpSpPr>
            <p:cNvPr id="19486" name="Group 3"/>
            <p:cNvGrpSpPr>
              <a:grpSpLocks/>
            </p:cNvGrpSpPr>
            <p:nvPr/>
          </p:nvGrpSpPr>
          <p:grpSpPr bwMode="auto">
            <a:xfrm>
              <a:off x="138" y="2505"/>
              <a:ext cx="876" cy="677"/>
              <a:chOff x="576" y="1056"/>
              <a:chExt cx="1728" cy="1344"/>
            </a:xfrm>
          </p:grpSpPr>
          <p:sp>
            <p:nvSpPr>
              <p:cNvPr id="19489" name="Rectangle 4"/>
              <p:cNvSpPr>
                <a:spLocks noChangeArrowheads="1"/>
              </p:cNvSpPr>
              <p:nvPr/>
            </p:nvSpPr>
            <p:spPr bwMode="auto">
              <a:xfrm>
                <a:off x="576" y="1344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0" name="Rectangle 5"/>
              <p:cNvSpPr>
                <a:spLocks noChangeArrowheads="1"/>
              </p:cNvSpPr>
              <p:nvPr/>
            </p:nvSpPr>
            <p:spPr bwMode="auto">
              <a:xfrm>
                <a:off x="1776" y="1104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1" name="Rectangle 6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2" name="Rectangle 7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3" name="Rectangle 8"/>
              <p:cNvSpPr>
                <a:spLocks noChangeArrowheads="1"/>
              </p:cNvSpPr>
              <p:nvPr/>
            </p:nvSpPr>
            <p:spPr bwMode="auto">
              <a:xfrm>
                <a:off x="576" y="2064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4" name="Rectangle 9"/>
              <p:cNvSpPr>
                <a:spLocks noChangeArrowheads="1"/>
              </p:cNvSpPr>
              <p:nvPr/>
            </p:nvSpPr>
            <p:spPr bwMode="auto">
              <a:xfrm>
                <a:off x="1344" y="1536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5" name="Rectangle 1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6" name="Rectangle 11"/>
              <p:cNvSpPr>
                <a:spLocks noChangeArrowheads="1"/>
              </p:cNvSpPr>
              <p:nvPr/>
            </p:nvSpPr>
            <p:spPr bwMode="auto">
              <a:xfrm>
                <a:off x="1680" y="2112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7" name="Line 12"/>
              <p:cNvSpPr>
                <a:spLocks noChangeShapeType="1"/>
              </p:cNvSpPr>
              <p:nvPr/>
            </p:nvSpPr>
            <p:spPr bwMode="auto">
              <a:xfrm>
                <a:off x="864" y="1536"/>
                <a:ext cx="48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8" name="Line 13"/>
              <p:cNvSpPr>
                <a:spLocks noChangeShapeType="1"/>
              </p:cNvSpPr>
              <p:nvPr/>
            </p:nvSpPr>
            <p:spPr bwMode="auto">
              <a:xfrm flipV="1">
                <a:off x="864" y="1776"/>
                <a:ext cx="48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9" name="Line 14"/>
              <p:cNvSpPr>
                <a:spLocks noChangeShapeType="1"/>
              </p:cNvSpPr>
              <p:nvPr/>
            </p:nvSpPr>
            <p:spPr bwMode="auto">
              <a:xfrm flipV="1">
                <a:off x="1440" y="1776"/>
                <a:ext cx="57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0" name="Line 15"/>
              <p:cNvSpPr>
                <a:spLocks noChangeShapeType="1"/>
              </p:cNvSpPr>
              <p:nvPr/>
            </p:nvSpPr>
            <p:spPr bwMode="auto">
              <a:xfrm flipH="1" flipV="1">
                <a:off x="1296" y="1248"/>
                <a:ext cx="19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1" name="Line 16"/>
              <p:cNvSpPr>
                <a:spLocks noChangeShapeType="1"/>
              </p:cNvSpPr>
              <p:nvPr/>
            </p:nvSpPr>
            <p:spPr bwMode="auto">
              <a:xfrm>
                <a:off x="1296" y="1152"/>
                <a:ext cx="48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2" name="Line 17"/>
              <p:cNvSpPr>
                <a:spLocks noChangeShapeType="1"/>
              </p:cNvSpPr>
              <p:nvPr/>
            </p:nvSpPr>
            <p:spPr bwMode="auto">
              <a:xfrm>
                <a:off x="1632" y="1680"/>
                <a:ext cx="24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3" name="Line 18"/>
              <p:cNvSpPr>
                <a:spLocks noChangeShapeType="1"/>
              </p:cNvSpPr>
              <p:nvPr/>
            </p:nvSpPr>
            <p:spPr bwMode="auto">
              <a:xfrm>
                <a:off x="1920" y="1392"/>
                <a:ext cx="192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9487" name="Text Box 19"/>
            <p:cNvSpPr txBox="1">
              <a:spLocks noChangeArrowheads="1"/>
            </p:cNvSpPr>
            <p:nvPr/>
          </p:nvSpPr>
          <p:spPr bwMode="auto">
            <a:xfrm>
              <a:off x="268" y="3629"/>
              <a:ext cx="7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1" dirty="0">
                  <a:solidFill>
                    <a:schemeClr val="accent1"/>
                  </a:solidFill>
                </a:rPr>
                <a:t>User View</a:t>
              </a:r>
            </a:p>
          </p:txBody>
        </p:sp>
        <p:sp>
          <p:nvSpPr>
            <p:cNvPr id="19488" name="AutoShape 20"/>
            <p:cNvSpPr>
              <a:spLocks noChangeArrowheads="1"/>
            </p:cNvSpPr>
            <p:nvPr/>
          </p:nvSpPr>
          <p:spPr bwMode="auto">
            <a:xfrm>
              <a:off x="467" y="3251"/>
              <a:ext cx="97" cy="218"/>
            </a:xfrm>
            <a:prstGeom prst="upArrow">
              <a:avLst>
                <a:gd name="adj1" fmla="val 50000"/>
                <a:gd name="adj2" fmla="val 561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3048000" y="2667000"/>
            <a:ext cx="5816600" cy="3554413"/>
            <a:chOff x="1293" y="2371"/>
            <a:chExt cx="1891" cy="1356"/>
          </a:xfrm>
        </p:grpSpPr>
        <p:sp>
          <p:nvSpPr>
            <p:cNvPr id="19465" name="Text Box 22"/>
            <p:cNvSpPr txBox="1">
              <a:spLocks noChangeArrowheads="1"/>
            </p:cNvSpPr>
            <p:nvPr/>
          </p:nvSpPr>
          <p:spPr bwMode="auto">
            <a:xfrm>
              <a:off x="1590" y="2371"/>
              <a:ext cx="1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1" dirty="0">
                  <a:solidFill>
                    <a:schemeClr val="accent1"/>
                  </a:solidFill>
                </a:rPr>
                <a:t>System implementation</a:t>
              </a:r>
            </a:p>
          </p:txBody>
        </p:sp>
        <p:sp>
          <p:nvSpPr>
            <p:cNvPr id="19466" name="AutoShape 23"/>
            <p:cNvSpPr>
              <a:spLocks noChangeArrowheads="1"/>
            </p:cNvSpPr>
            <p:nvPr/>
          </p:nvSpPr>
          <p:spPr bwMode="auto">
            <a:xfrm>
              <a:off x="2016" y="2640"/>
              <a:ext cx="97" cy="256"/>
            </a:xfrm>
            <a:prstGeom prst="downArrow">
              <a:avLst>
                <a:gd name="adj1" fmla="val 50000"/>
                <a:gd name="adj2" fmla="val 6597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9467" name="Group 24"/>
            <p:cNvGrpSpPr>
              <a:grpSpLocks/>
            </p:cNvGrpSpPr>
            <p:nvPr/>
          </p:nvGrpSpPr>
          <p:grpSpPr bwMode="auto">
            <a:xfrm>
              <a:off x="1293" y="2952"/>
              <a:ext cx="1633" cy="775"/>
              <a:chOff x="2422" y="2121"/>
              <a:chExt cx="3226" cy="1538"/>
            </a:xfrm>
          </p:grpSpPr>
          <p:sp>
            <p:nvSpPr>
              <p:cNvPr id="19468" name="Rectangle 25"/>
              <p:cNvSpPr>
                <a:spLocks noChangeArrowheads="1"/>
              </p:cNvSpPr>
              <p:nvPr/>
            </p:nvSpPr>
            <p:spPr bwMode="auto">
              <a:xfrm>
                <a:off x="2422" y="2122"/>
                <a:ext cx="960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69" name="Rectangle 26"/>
              <p:cNvSpPr>
                <a:spLocks noChangeArrowheads="1"/>
              </p:cNvSpPr>
              <p:nvPr/>
            </p:nvSpPr>
            <p:spPr bwMode="auto">
              <a:xfrm>
                <a:off x="3513" y="2121"/>
                <a:ext cx="960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0" name="Rectangle 27"/>
              <p:cNvSpPr>
                <a:spLocks noChangeArrowheads="1"/>
              </p:cNvSpPr>
              <p:nvPr/>
            </p:nvSpPr>
            <p:spPr bwMode="auto">
              <a:xfrm>
                <a:off x="4688" y="2123"/>
                <a:ext cx="960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1" name="Rectangle 28"/>
              <p:cNvSpPr>
                <a:spLocks noChangeArrowheads="1"/>
              </p:cNvSpPr>
              <p:nvPr/>
            </p:nvSpPr>
            <p:spPr bwMode="auto">
              <a:xfrm>
                <a:off x="4091" y="2993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2" name="Rectangle 29"/>
              <p:cNvSpPr>
                <a:spLocks noChangeArrowheads="1"/>
              </p:cNvSpPr>
              <p:nvPr/>
            </p:nvSpPr>
            <p:spPr bwMode="auto">
              <a:xfrm>
                <a:off x="4802" y="3243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3" name="Rectangle 30"/>
              <p:cNvSpPr>
                <a:spLocks noChangeArrowheads="1"/>
              </p:cNvSpPr>
              <p:nvPr/>
            </p:nvSpPr>
            <p:spPr bwMode="auto">
              <a:xfrm>
                <a:off x="3652" y="3055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4" name="Rectangle 31"/>
              <p:cNvSpPr>
                <a:spLocks noChangeArrowheads="1"/>
              </p:cNvSpPr>
              <p:nvPr/>
            </p:nvSpPr>
            <p:spPr bwMode="auto">
              <a:xfrm>
                <a:off x="2828" y="3060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5" name="Rectangle 32"/>
              <p:cNvSpPr>
                <a:spLocks noChangeArrowheads="1"/>
              </p:cNvSpPr>
              <p:nvPr/>
            </p:nvSpPr>
            <p:spPr bwMode="auto">
              <a:xfrm>
                <a:off x="3621" y="2279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6" name="Rectangle 33"/>
              <p:cNvSpPr>
                <a:spLocks noChangeArrowheads="1"/>
              </p:cNvSpPr>
              <p:nvPr/>
            </p:nvSpPr>
            <p:spPr bwMode="auto">
              <a:xfrm>
                <a:off x="2488" y="2365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7" name="Rectangle 34"/>
              <p:cNvSpPr>
                <a:spLocks noChangeArrowheads="1"/>
              </p:cNvSpPr>
              <p:nvPr/>
            </p:nvSpPr>
            <p:spPr bwMode="auto">
              <a:xfrm>
                <a:off x="5270" y="2801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8" name="Rectangle 35"/>
              <p:cNvSpPr>
                <a:spLocks noChangeArrowheads="1"/>
              </p:cNvSpPr>
              <p:nvPr/>
            </p:nvSpPr>
            <p:spPr bwMode="auto">
              <a:xfrm>
                <a:off x="4826" y="2432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9" name="Line 36"/>
              <p:cNvSpPr>
                <a:spLocks noChangeShapeType="1"/>
              </p:cNvSpPr>
              <p:nvPr/>
            </p:nvSpPr>
            <p:spPr bwMode="auto">
              <a:xfrm>
                <a:off x="2778" y="2490"/>
                <a:ext cx="871" cy="6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0" name="Line 37"/>
              <p:cNvSpPr>
                <a:spLocks noChangeShapeType="1"/>
              </p:cNvSpPr>
              <p:nvPr/>
            </p:nvSpPr>
            <p:spPr bwMode="auto">
              <a:xfrm>
                <a:off x="3115" y="3189"/>
                <a:ext cx="534" cy="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1" name="Line 38"/>
              <p:cNvSpPr>
                <a:spLocks noChangeShapeType="1"/>
              </p:cNvSpPr>
              <p:nvPr/>
            </p:nvSpPr>
            <p:spPr bwMode="auto">
              <a:xfrm>
                <a:off x="3920" y="2408"/>
                <a:ext cx="904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2" name="Line 39"/>
              <p:cNvSpPr>
                <a:spLocks noChangeShapeType="1"/>
              </p:cNvSpPr>
              <p:nvPr/>
            </p:nvSpPr>
            <p:spPr bwMode="auto">
              <a:xfrm flipH="1">
                <a:off x="4389" y="2720"/>
                <a:ext cx="583" cy="3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3" name="Line 40"/>
              <p:cNvSpPr>
                <a:spLocks noChangeShapeType="1"/>
              </p:cNvSpPr>
              <p:nvPr/>
            </p:nvSpPr>
            <p:spPr bwMode="auto">
              <a:xfrm flipH="1">
                <a:off x="4381" y="2950"/>
                <a:ext cx="895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4" name="Line 41"/>
              <p:cNvSpPr>
                <a:spLocks noChangeShapeType="1"/>
              </p:cNvSpPr>
              <p:nvPr/>
            </p:nvSpPr>
            <p:spPr bwMode="auto">
              <a:xfrm flipH="1" flipV="1">
                <a:off x="3781" y="2564"/>
                <a:ext cx="8" cy="4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5" name="Line 42"/>
              <p:cNvSpPr>
                <a:spLocks noChangeShapeType="1"/>
              </p:cNvSpPr>
              <p:nvPr/>
            </p:nvSpPr>
            <p:spPr bwMode="auto">
              <a:xfrm>
                <a:off x="3945" y="3337"/>
                <a:ext cx="855" cy="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609600" y="990600"/>
            <a:ext cx="7696200" cy="1570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Multiple “indexed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collections” of C++ objects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Indices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can be multi-dimensional and/or sparse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Programmer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expresses communication between objects</a:t>
            </a:r>
          </a:p>
          <a:p>
            <a:pPr lvl="1">
              <a:buFont typeface="Times New Roman" pitchFamily="18" charset="0"/>
              <a:buChar char="–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with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no reference to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processors : A[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].foo(…)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330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Message-driven </a:t>
            </a:r>
            <a:r>
              <a:rPr lang="en-US" dirty="0"/>
              <a:t>E</a:t>
            </a:r>
            <a:r>
              <a:rPr lang="en-US" dirty="0" smtClean="0"/>
              <a:t>xecution</a:t>
            </a:r>
            <a:endParaRPr lang="en-US" dirty="0"/>
          </a:p>
        </p:txBody>
      </p:sp>
      <p:pic>
        <p:nvPicPr>
          <p:cNvPr id="8" name="Picture 7" descr="schedu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003300"/>
            <a:ext cx="8051800" cy="4851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352800" y="2133600"/>
            <a:ext cx="22098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6200" y="2057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</a:t>
            </a:r>
            <a:r>
              <a:rPr lang="en-US" sz="1800" dirty="0" smtClean="0"/>
              <a:t>[</a:t>
            </a:r>
            <a:r>
              <a:rPr lang="en-US" sz="1600" dirty="0" smtClean="0"/>
              <a:t>23</a:t>
            </a:r>
            <a:r>
              <a:rPr lang="en-US" sz="1800" dirty="0" smtClean="0"/>
              <a:t>]</a:t>
            </a:r>
            <a:r>
              <a:rPr lang="en-US" sz="1800" dirty="0" smtClean="0"/>
              <a:t>.foo(…)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352800" y="2362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91200" y="3200400"/>
            <a:ext cx="9144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29400" y="5029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373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1203 C 0.01216 0.08931 0.02849 0.16682 0.04482 0.21981 C 0.06132 0.27256 0.05124 0.31097 0.09554 0.32971 C 0.14001 0.34868 0.26976 0.32161 0.31145 0.33249 C 0.35314 0.34359 0.33802 0.38732 0.34584 0.39658 C 0.35366 0.40606 0.35748 0.38917 0.35852 0.38871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17" y="19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31E-6 -1.36669E-7 C -0.00383 -0.05745 -0.00747 -0.1142 -0.01129 -0.15312 C -0.01511 -0.19157 -0.01286 -0.21983 -0.02293 -0.23303 C -0.03318 -0.24739 -0.06322 -0.22747 -0.07277 -0.23558 C -0.08232 -0.24369 -0.07885 -0.27589 -0.08059 -0.28214 C -0.0825 -0.28886 -0.08337 -0.27704 -0.08354 -0.27635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5" y="-14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Empowering the RTS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4495800"/>
            <a:ext cx="8305800" cy="198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Adaptive RTS can:</a:t>
            </a:r>
          </a:p>
          <a:p>
            <a:pPr lvl="1"/>
            <a:r>
              <a:rPr lang="en-US" dirty="0" smtClean="0"/>
              <a:t>Dynamically balance loads</a:t>
            </a:r>
          </a:p>
          <a:p>
            <a:pPr lvl="1"/>
            <a:r>
              <a:rPr lang="en-US" dirty="0" smtClean="0"/>
              <a:t>Optimize communication:</a:t>
            </a:r>
          </a:p>
          <a:p>
            <a:pPr lvl="2"/>
            <a:r>
              <a:rPr lang="en-US" dirty="0" smtClean="0"/>
              <a:t>Spread over time, </a:t>
            </a:r>
            <a:r>
              <a:rPr lang="en-US" dirty="0" err="1" smtClean="0"/>
              <a:t>async</a:t>
            </a:r>
            <a:r>
              <a:rPr lang="en-US" dirty="0" smtClean="0"/>
              <a:t> collectives</a:t>
            </a:r>
          </a:p>
          <a:p>
            <a:pPr lvl="1"/>
            <a:r>
              <a:rPr lang="en-US" dirty="0" smtClean="0"/>
              <a:t>Automatic latency tolerance</a:t>
            </a:r>
          </a:p>
          <a:p>
            <a:pPr lvl="1"/>
            <a:r>
              <a:rPr lang="en-US" dirty="0" err="1" smtClean="0"/>
              <a:t>Prefetch</a:t>
            </a:r>
            <a:r>
              <a:rPr lang="en-US" dirty="0" smtClean="0"/>
              <a:t> data with almost perfect predictability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3429000"/>
            <a:ext cx="1981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Asynchrony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48000" y="3352800"/>
            <a:ext cx="32004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705600" y="3429000"/>
            <a:ext cx="22098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362200" y="1066800"/>
            <a:ext cx="43434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Adaptive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Runtime System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00200" y="2362200"/>
            <a:ext cx="1981200" cy="6096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75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Introspection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5715000" y="2362200"/>
            <a:ext cx="1828800" cy="533400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1000">
                <a:schemeClr val="accent1">
                  <a:shade val="58000"/>
                  <a:satMod val="165000"/>
                </a:schemeClr>
              </a:gs>
              <a:gs pos="75000">
                <a:schemeClr val="accent1">
                  <a:shade val="30000"/>
                  <a:satMod val="175000"/>
                </a:schemeClr>
              </a:gs>
              <a:gs pos="100000">
                <a:schemeClr val="accent1">
                  <a:shade val="15000"/>
                  <a:satMod val="1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/>
              <a:t>Adaptivity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45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2209800"/>
            <a:ext cx="30480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message-driven execution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533400" y="3733800"/>
            <a:ext cx="30480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Migratability</a:t>
            </a: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533400" y="4876800"/>
            <a:ext cx="30480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Introspective and adaptive runtime system</a:t>
            </a:r>
            <a:endParaRPr lang="en-US" sz="1800" dirty="0"/>
          </a:p>
        </p:txBody>
      </p:sp>
      <p:sp>
        <p:nvSpPr>
          <p:cNvPr id="8" name="Rounded Rectangle 7"/>
          <p:cNvSpPr/>
          <p:nvPr/>
        </p:nvSpPr>
        <p:spPr>
          <a:xfrm>
            <a:off x="3886200" y="1219200"/>
            <a:ext cx="1524000" cy="408709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Scalable Tools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5943600" y="1447800"/>
            <a:ext cx="2819400" cy="6858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Automatic overlap of Communication and Computation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05200" y="3048000"/>
            <a:ext cx="1540476" cy="558191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Emulation for Performance Prediction</a:t>
            </a:r>
            <a:endParaRPr lang="en-US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5169243" y="3733800"/>
            <a:ext cx="2450757" cy="387927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Fault Tolerance</a:t>
            </a:r>
            <a:endParaRPr lang="en-US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5181600" y="4800600"/>
            <a:ext cx="2800865" cy="6096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Dynamic load balancing (topology-aware, scalable)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5181600" y="5638800"/>
            <a:ext cx="2800865" cy="6096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Temperature/</a:t>
            </a:r>
            <a:r>
              <a:rPr lang="en-US" sz="1200" dirty="0"/>
              <a:t>P</a:t>
            </a:r>
            <a:r>
              <a:rPr lang="en-US" sz="1200" dirty="0" smtClean="0"/>
              <a:t>ower/Energy Optimizations</a:t>
            </a:r>
            <a:endParaRPr lang="en-US" sz="1200" dirty="0"/>
          </a:p>
        </p:txBody>
      </p:sp>
      <p:sp>
        <p:nvSpPr>
          <p:cNvPr id="15" name="Down Arrow 14"/>
          <p:cNvSpPr/>
          <p:nvPr/>
        </p:nvSpPr>
        <p:spPr>
          <a:xfrm>
            <a:off x="1981200" y="2819400"/>
            <a:ext cx="304800" cy="9144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981200" y="4267200"/>
            <a:ext cx="274319" cy="6096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</a:t>
            </a:r>
            <a:r>
              <a:rPr lang="en-US" dirty="0" smtClean="0"/>
              <a:t>in Charm</a:t>
            </a:r>
            <a:r>
              <a:rPr lang="en-US" dirty="0"/>
              <a:t>+</a:t>
            </a:r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5943600" y="2362200"/>
            <a:ext cx="1600200" cy="3048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Perfect </a:t>
            </a:r>
            <a:r>
              <a:rPr lang="en-US" sz="1200" dirty="0" err="1" smtClean="0"/>
              <a:t>prefetch</a:t>
            </a:r>
            <a:endParaRPr lang="en-US" sz="1200" dirty="0" smtClean="0"/>
          </a:p>
        </p:txBody>
      </p:sp>
      <p:sp>
        <p:nvSpPr>
          <p:cNvPr id="29" name="Rounded Rectangle 28"/>
          <p:cNvSpPr/>
          <p:nvPr/>
        </p:nvSpPr>
        <p:spPr>
          <a:xfrm>
            <a:off x="5181600" y="2819400"/>
            <a:ext cx="1905000" cy="3810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compositionality</a:t>
            </a:r>
            <a:endParaRPr lang="en-US" sz="1200" dirty="0"/>
          </a:p>
        </p:txBody>
      </p:sp>
      <p:cxnSp>
        <p:nvCxnSpPr>
          <p:cNvPr id="31" name="Straight Arrow Connector 30"/>
          <p:cNvCxnSpPr>
            <a:stCxn id="2" idx="3"/>
            <a:endCxn id="8" idx="2"/>
          </p:cNvCxnSpPr>
          <p:nvPr/>
        </p:nvCxnSpPr>
        <p:spPr>
          <a:xfrm flipV="1">
            <a:off x="3581400" y="1627909"/>
            <a:ext cx="1066800" cy="886691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" idx="3"/>
            <a:endCxn id="28" idx="1"/>
          </p:cNvCxnSpPr>
          <p:nvPr/>
        </p:nvCxnSpPr>
        <p:spPr>
          <a:xfrm>
            <a:off x="3581400" y="2514600"/>
            <a:ext cx="2362200" cy="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" idx="3"/>
            <a:endCxn id="9" idx="1"/>
          </p:cNvCxnSpPr>
          <p:nvPr/>
        </p:nvCxnSpPr>
        <p:spPr>
          <a:xfrm flipV="1">
            <a:off x="3581400" y="1790700"/>
            <a:ext cx="2362200" cy="7239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" idx="3"/>
            <a:endCxn id="10" idx="0"/>
          </p:cNvCxnSpPr>
          <p:nvPr/>
        </p:nvCxnSpPr>
        <p:spPr>
          <a:xfrm>
            <a:off x="3581400" y="2514600"/>
            <a:ext cx="694038" cy="5334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" idx="3"/>
            <a:endCxn id="29" idx="1"/>
          </p:cNvCxnSpPr>
          <p:nvPr/>
        </p:nvCxnSpPr>
        <p:spPr>
          <a:xfrm>
            <a:off x="3581400" y="2514600"/>
            <a:ext cx="1600200" cy="4953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" idx="3"/>
            <a:endCxn id="11" idx="1"/>
          </p:cNvCxnSpPr>
          <p:nvPr/>
        </p:nvCxnSpPr>
        <p:spPr>
          <a:xfrm flipV="1">
            <a:off x="3581400" y="3927764"/>
            <a:ext cx="1587843" cy="72736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" idx="3"/>
            <a:endCxn id="12" idx="1"/>
          </p:cNvCxnSpPr>
          <p:nvPr/>
        </p:nvCxnSpPr>
        <p:spPr>
          <a:xfrm flipV="1">
            <a:off x="3581400" y="5105400"/>
            <a:ext cx="1600200" cy="1905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" idx="3"/>
            <a:endCxn id="14" idx="1"/>
          </p:cNvCxnSpPr>
          <p:nvPr/>
        </p:nvCxnSpPr>
        <p:spPr>
          <a:xfrm>
            <a:off x="3581400" y="5295900"/>
            <a:ext cx="1600200" cy="6477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09600" y="1143000"/>
            <a:ext cx="30480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Over-</a:t>
            </a:r>
            <a:r>
              <a:rPr lang="en-US" sz="2000" dirty="0" smtClean="0"/>
              <a:t>decomposition</a:t>
            </a:r>
            <a:endParaRPr lang="en-US" sz="2000" dirty="0"/>
          </a:p>
        </p:txBody>
      </p:sp>
      <p:sp>
        <p:nvSpPr>
          <p:cNvPr id="33" name="Down Arrow 32"/>
          <p:cNvSpPr/>
          <p:nvPr/>
        </p:nvSpPr>
        <p:spPr>
          <a:xfrm>
            <a:off x="1981200" y="1676400"/>
            <a:ext cx="304800" cy="5334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JLESC'15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28" grpId="0" animBg="1"/>
      <p:bldP spid="29" grpId="0" animBg="1"/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pplpreso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pplpreso</Template>
  <TotalTime>78279</TotalTime>
  <Words>3196</Words>
  <Application>Microsoft Macintosh PowerPoint</Application>
  <PresentationFormat>On-screen Show (4:3)</PresentationFormat>
  <Paragraphs>555</Paragraphs>
  <Slides>57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pplpreso</vt:lpstr>
      <vt:lpstr>Charm++ Overview and  suggestions for collaborations</vt:lpstr>
      <vt:lpstr>A couple of forks</vt:lpstr>
      <vt:lpstr>Overdecomposition</vt:lpstr>
      <vt:lpstr>Migratability</vt:lpstr>
      <vt:lpstr>Asynchrony:  Message-Driven Execution</vt:lpstr>
      <vt:lpstr>Charm++: Object-based overdecomposition</vt:lpstr>
      <vt:lpstr>Message-driven Execution</vt:lpstr>
      <vt:lpstr>Empowering the RTS</vt:lpstr>
      <vt:lpstr>Benefits in Charm++</vt:lpstr>
      <vt:lpstr>Adaptive Runtime Systems</vt:lpstr>
      <vt:lpstr>Utility for Multi-cores, Many-cores, Accelerators:</vt:lpstr>
      <vt:lpstr>Impact on communication</vt:lpstr>
      <vt:lpstr>Impact on communication</vt:lpstr>
      <vt:lpstr>Charm++ and CSE Applications</vt:lpstr>
      <vt:lpstr>PowerPoint Presentation</vt:lpstr>
      <vt:lpstr>PowerPoint Presentation</vt:lpstr>
      <vt:lpstr>ChaNGa</vt:lpstr>
      <vt:lpstr>PowerPoint Presentation</vt:lpstr>
      <vt:lpstr>ChaNGa scaling to half a million cores</vt:lpstr>
      <vt:lpstr>Multiple Time-Stepping: 3 fold improvement</vt:lpstr>
      <vt:lpstr>NAMD: Biomolecular simulations</vt:lpstr>
      <vt:lpstr>Time Profile of ApoA1 on Power7 PERCS</vt:lpstr>
      <vt:lpstr>Timeline of ApoA1 on Power7 PERCS</vt:lpstr>
      <vt:lpstr>NAMD: Strong Scaling</vt:lpstr>
      <vt:lpstr>OpenAtom, a CPAIMD code</vt:lpstr>
      <vt:lpstr>AMPI: Adaptive MPI</vt:lpstr>
      <vt:lpstr>A quick Example:  Weather Forecasting in BRAMS</vt:lpstr>
      <vt:lpstr>PowerPoint Presentation</vt:lpstr>
      <vt:lpstr>PowerPoint Presentation</vt:lpstr>
      <vt:lpstr>PowerPoint Presentation</vt:lpstr>
      <vt:lpstr>PowerPoint Presentation</vt:lpstr>
      <vt:lpstr>Structured AMR</vt:lpstr>
      <vt:lpstr>PowerPoint Presentation</vt:lpstr>
      <vt:lpstr>PowerPoint Presentation</vt:lpstr>
      <vt:lpstr>Many other Applications</vt:lpstr>
      <vt:lpstr>Costs of Overdecomposition?</vt:lpstr>
      <vt:lpstr>Interoperation of Charm++ and MPI</vt:lpstr>
      <vt:lpstr>Is Interoperation Feasible in Production Applications?</vt:lpstr>
      <vt:lpstr>Increasing Interest within DoE etc </vt:lpstr>
      <vt:lpstr>Charm++ Ecosystem</vt:lpstr>
      <vt:lpstr>Charm++ RTS</vt:lpstr>
      <vt:lpstr>Fault Tolerance in Charm++/AMPI</vt:lpstr>
      <vt:lpstr>Extensions to fault recovery</vt:lpstr>
      <vt:lpstr>Saving Cooling Energy</vt:lpstr>
      <vt:lpstr>Whole Machine Optimizations</vt:lpstr>
      <vt:lpstr>Parallel Discrete Event Simulation</vt:lpstr>
      <vt:lpstr>PowerPoint Presentation</vt:lpstr>
      <vt:lpstr>BigSim - Tracer</vt:lpstr>
      <vt:lpstr>Scalable Performance Analysis </vt:lpstr>
      <vt:lpstr>PowerPoint Presentation</vt:lpstr>
      <vt:lpstr>Load Balancing for MPI applications</vt:lpstr>
      <vt:lpstr>Topology aware mapping</vt:lpstr>
      <vt:lpstr>Metabalancer and Control Points</vt:lpstr>
      <vt:lpstr>Collaboration Potential</vt:lpstr>
      <vt:lpstr>Additional Collaboration Ideas</vt:lpstr>
      <vt:lpstr>Summary</vt:lpstr>
      <vt:lpstr>Existing and older collaborations</vt:lpstr>
    </vt:vector>
  </TitlesOfParts>
  <Company>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Runtime Optimizations</dc:title>
  <dc:creator>sanjay</dc:creator>
  <cp:lastModifiedBy>Laxmikant Kale</cp:lastModifiedBy>
  <cp:revision>625</cp:revision>
  <dcterms:created xsi:type="dcterms:W3CDTF">2002-10-12T14:08:56Z</dcterms:created>
  <dcterms:modified xsi:type="dcterms:W3CDTF">2015-12-08T16:51:38Z</dcterms:modified>
</cp:coreProperties>
</file>