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258" r:id="rId3"/>
    <p:sldId id="259" r:id="rId4"/>
    <p:sldId id="295" r:id="rId5"/>
    <p:sldId id="289" r:id="rId6"/>
    <p:sldId id="265" r:id="rId7"/>
    <p:sldId id="273" r:id="rId8"/>
    <p:sldId id="285" r:id="rId9"/>
    <p:sldId id="274" r:id="rId10"/>
    <p:sldId id="296" r:id="rId11"/>
    <p:sldId id="297" r:id="rId12"/>
    <p:sldId id="298" r:id="rId13"/>
    <p:sldId id="299" r:id="rId14"/>
    <p:sldId id="300" r:id="rId15"/>
    <p:sldId id="301" r:id="rId16"/>
    <p:sldId id="307" r:id="rId17"/>
    <p:sldId id="302" r:id="rId18"/>
    <p:sldId id="308" r:id="rId19"/>
    <p:sldId id="306" r:id="rId20"/>
    <p:sldId id="305" r:id="rId21"/>
    <p:sldId id="280" r:id="rId22"/>
    <p:sldId id="291" r:id="rId23"/>
    <p:sldId id="29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97" autoAdjust="0"/>
  </p:normalViewPr>
  <p:slideViewPr>
    <p:cSldViewPr snapToGrid="0" snapToObjects="1">
      <p:cViewPr>
        <p:scale>
          <a:sx n="85" d="100"/>
          <a:sy n="85" d="100"/>
        </p:scale>
        <p:origin x="-1848"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324DB8-CB0F-B447-A3E7-47DD9F5A74B6}" type="datetimeFigureOut">
              <a:rPr lang="en-US" smtClean="0"/>
              <a:t>5/31/15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E57115-2657-F344-A071-053B500EB423}" type="slidenum">
              <a:rPr lang="en-US" smtClean="0"/>
              <a:t>‹#›</a:t>
            </a:fld>
            <a:endParaRPr lang="en-US"/>
          </a:p>
        </p:txBody>
      </p:sp>
    </p:spTree>
    <p:extLst>
      <p:ext uri="{BB962C8B-B14F-4D97-AF65-F5344CB8AC3E}">
        <p14:creationId xmlns:p14="http://schemas.microsoft.com/office/powerpoint/2010/main" val="3679051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3A587-DE5A-ED41-A3EB-2E39B16184BF}" type="datetimeFigureOut">
              <a:rPr lang="en-US" smtClean="0"/>
              <a:t>5/31/15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95C00-5285-AA4B-A2A4-F98DF1872ECE}" type="slidenum">
              <a:rPr lang="en-US" smtClean="0"/>
              <a:t>‹#›</a:t>
            </a:fld>
            <a:endParaRPr lang="en-US"/>
          </a:p>
        </p:txBody>
      </p:sp>
    </p:spTree>
    <p:extLst>
      <p:ext uri="{BB962C8B-B14F-4D97-AF65-F5344CB8AC3E}">
        <p14:creationId xmlns:p14="http://schemas.microsoft.com/office/powerpoint/2010/main" val="3991949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Everyone.</a:t>
            </a:r>
            <a:r>
              <a:rPr lang="en-US" baseline="0" dirty="0" smtClean="0"/>
              <a:t> I am going to talk about our work on Power-aware Job scheduling, in which we are trying to maximize the performance of a data center under a strict power budget.</a:t>
            </a:r>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1</a:t>
            </a:fld>
            <a:endParaRPr lang="en-US"/>
          </a:p>
        </p:txBody>
      </p:sp>
    </p:spTree>
    <p:extLst>
      <p:ext uri="{BB962C8B-B14F-4D97-AF65-F5344CB8AC3E}">
        <p14:creationId xmlns:p14="http://schemas.microsoft.com/office/powerpoint/2010/main" val="369524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 CPU is power capped below 30W, execution time for the applications increases significantly even with small reduction in power cap. his is because at these low power caps, the power management has exhausted the P-states and starts using CPU throttling to reduce the power consumption. Power caps less than 30W will therefore not be used for most practical purposes.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11</a:t>
            </a:fld>
            <a:endParaRPr lang="en-US"/>
          </a:p>
        </p:txBody>
      </p:sp>
    </p:spTree>
    <p:extLst>
      <p:ext uri="{BB962C8B-B14F-4D97-AF65-F5344CB8AC3E}">
        <p14:creationId xmlns:p14="http://schemas.microsoft.com/office/powerpoint/2010/main" val="213971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Performance of </a:t>
            </a:r>
            <a:r>
              <a:rPr lang="en-US" sz="1200" kern="1200" dirty="0" err="1" smtClean="0">
                <a:solidFill>
                  <a:schemeClr val="tx1"/>
                </a:solidFill>
                <a:effectLst/>
                <a:latin typeface="+mn-lt"/>
                <a:ea typeface="+mn-ea"/>
                <a:cs typeface="+mn-cs"/>
              </a:rPr>
              <a:t>LeanMD</a:t>
            </a:r>
            <a:r>
              <a:rPr lang="en-US" sz="1200" kern="1200" dirty="0" smtClean="0">
                <a:solidFill>
                  <a:schemeClr val="tx1"/>
                </a:solidFill>
                <a:effectLst/>
                <a:latin typeface="+mn-lt"/>
                <a:ea typeface="+mn-ea"/>
                <a:cs typeface="+mn-cs"/>
              </a:rPr>
              <a:t> is affected the least as power cap is decreased, while the performance of Wave is affected the most. Correlation between CPU frequencies and application sensitivity to power capping is not direct (Figure 1b). </a:t>
            </a:r>
            <a:r>
              <a:rPr lang="en-US" sz="1200" kern="1200" dirty="0" err="1" smtClean="0">
                <a:solidFill>
                  <a:schemeClr val="tx1"/>
                </a:solidFill>
                <a:effectLst/>
                <a:latin typeface="+mn-lt"/>
                <a:ea typeface="+mn-ea"/>
                <a:cs typeface="+mn-cs"/>
              </a:rPr>
              <a:t>LeanMD</a:t>
            </a:r>
            <a:r>
              <a:rPr lang="en-US" sz="1200" kern="1200" dirty="0" smtClean="0">
                <a:solidFill>
                  <a:schemeClr val="tx1"/>
                </a:solidFill>
                <a:effectLst/>
                <a:latin typeface="+mn-lt"/>
                <a:ea typeface="+mn-ea"/>
                <a:cs typeface="+mn-cs"/>
              </a:rPr>
              <a:t> is least affected by power capping and has the highest frequency of all the applications. AMR, which is the next application that is affected the least by power capping, has very low frequency. Wave and </a:t>
            </a:r>
            <a:r>
              <a:rPr lang="en-US" sz="1200" kern="1200" dirty="0" err="1" smtClean="0">
                <a:solidFill>
                  <a:schemeClr val="tx1"/>
                </a:solidFill>
                <a:effectLst/>
                <a:latin typeface="+mn-lt"/>
                <a:ea typeface="+mn-ea"/>
                <a:cs typeface="+mn-cs"/>
              </a:rPr>
              <a:t>Lulesh</a:t>
            </a:r>
            <a:r>
              <a:rPr lang="en-US" sz="1200" kern="1200" dirty="0" smtClean="0">
                <a:solidFill>
                  <a:schemeClr val="tx1"/>
                </a:solidFill>
                <a:effectLst/>
                <a:latin typeface="+mn-lt"/>
                <a:ea typeface="+mn-ea"/>
                <a:cs typeface="+mn-cs"/>
              </a:rPr>
              <a:t>, which have similar sensitivity to power capping, have very different frequencies. This implies that power is a complex interplay of power consumption by the cores and by other on- chip activity like cache accesses, memory controller, etc. </a:t>
            </a:r>
            <a:endParaRPr lang="en-US" dirty="0" smtClean="0"/>
          </a:p>
          <a:p>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13</a:t>
            </a:fld>
            <a:endParaRPr lang="en-US"/>
          </a:p>
        </p:txBody>
      </p:sp>
    </p:spTree>
    <p:extLst>
      <p:ext uri="{BB962C8B-B14F-4D97-AF65-F5344CB8AC3E}">
        <p14:creationId xmlns:p14="http://schemas.microsoft.com/office/powerpoint/2010/main" val="187256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 Conventional Data Center (CDC), TDP amount of </a:t>
            </a:r>
            <a:endParaRPr lang="en-US" dirty="0" smtClean="0"/>
          </a:p>
          <a:p>
            <a:r>
              <a:rPr lang="en-US" sz="1200" kern="1200" dirty="0" smtClean="0">
                <a:solidFill>
                  <a:schemeClr val="tx1"/>
                </a:solidFill>
                <a:effectLst/>
                <a:latin typeface="+mn-lt"/>
                <a:ea typeface="+mn-ea"/>
                <a:cs typeface="+mn-cs"/>
              </a:rPr>
              <a:t>power is allocated to each node so that the circuit breakers do </a:t>
            </a:r>
            <a:endParaRPr lang="en-US" dirty="0" smtClean="0"/>
          </a:p>
          <a:p>
            <a:r>
              <a:rPr lang="en-US" sz="1200" kern="1200" dirty="0" smtClean="0">
                <a:solidFill>
                  <a:schemeClr val="tx1"/>
                </a:solidFill>
                <a:effectLst/>
                <a:latin typeface="+mn-lt"/>
                <a:ea typeface="+mn-ea"/>
                <a:cs typeface="+mn-cs"/>
              </a:rPr>
              <a:t>not trip on the occasion that the power consumption reaches </a:t>
            </a:r>
            <a:endParaRPr lang="en-US" dirty="0" smtClean="0"/>
          </a:p>
          <a:p>
            <a:r>
              <a:rPr lang="en-US" sz="1200" kern="1200" dirty="0" smtClean="0">
                <a:solidFill>
                  <a:schemeClr val="tx1"/>
                </a:solidFill>
                <a:effectLst/>
                <a:latin typeface="+mn-lt"/>
                <a:ea typeface="+mn-ea"/>
                <a:cs typeface="+mn-cs"/>
              </a:rPr>
              <a:t>TDP. Given a power budget of P Watts, a CDC will be able to </a:t>
            </a:r>
            <a:endParaRPr lang="en-US" dirty="0" smtClean="0"/>
          </a:p>
          <a:p>
            <a:r>
              <a:rPr lang="en-US" sz="1200" kern="1200" dirty="0" smtClean="0">
                <a:solidFill>
                  <a:schemeClr val="tx1"/>
                </a:solidFill>
                <a:effectLst/>
                <a:latin typeface="+mn-lt"/>
                <a:ea typeface="+mn-ea"/>
                <a:cs typeface="+mn-cs"/>
              </a:rPr>
              <a:t>use P nodes, where 168W is the maximum possible power 168 </a:t>
            </a:r>
            <a:endParaRPr lang="en-US" dirty="0" smtClean="0"/>
          </a:p>
          <a:p>
            <a:r>
              <a:rPr lang="en-US" sz="1200" kern="1200" dirty="0" smtClean="0">
                <a:solidFill>
                  <a:schemeClr val="tx1"/>
                </a:solidFill>
                <a:effectLst/>
                <a:latin typeface="+mn-lt"/>
                <a:ea typeface="+mn-ea"/>
                <a:cs typeface="+mn-cs"/>
              </a:rPr>
              <a:t>draw of a compute node (Section IV-A). An Overprovisioned Data Center (ODC) uses power capping and has more nodes than a CDC while remaining within the same power budget. An ODC with a configuration that maximizes the performance (</a:t>
            </a:r>
            <a:r>
              <a:rPr lang="en-US" sz="1200" kern="1200" dirty="0" err="1" smtClean="0">
                <a:solidFill>
                  <a:schemeClr val="tx1"/>
                </a:solidFill>
                <a:effectLst/>
                <a:latin typeface="+mn-lt"/>
                <a:ea typeface="+mn-ea"/>
                <a:cs typeface="+mn-cs"/>
              </a:rPr>
              <a:t>pODC</a:t>
            </a:r>
            <a:r>
              <a:rPr lang="en-US" sz="1200" kern="1200" dirty="0" smtClean="0">
                <a:solidFill>
                  <a:schemeClr val="tx1"/>
                </a:solidFill>
                <a:effectLst/>
                <a:latin typeface="+mn-lt"/>
                <a:ea typeface="+mn-ea"/>
                <a:cs typeface="+mn-cs"/>
              </a:rPr>
              <a:t>) will have very high energy consumption (Figure 2), and hence it is not very desirable. As can be observed in Figure 2, energy consumption can be minimized by running at a configuration with least number of nodes (four, in this case). However, such configurations have very large execution time and are therefore also not desirable. We examine various scenarios and show how careful selection of configuration (let us call it </a:t>
            </a:r>
            <a:r>
              <a:rPr lang="en-US" sz="1200" kern="1200" dirty="0" err="1" smtClean="0">
                <a:solidFill>
                  <a:schemeClr val="tx1"/>
                </a:solidFill>
                <a:effectLst/>
                <a:latin typeface="+mn-lt"/>
                <a:ea typeface="+mn-ea"/>
                <a:cs typeface="+mn-cs"/>
              </a:rPr>
              <a:t>iODC</a:t>
            </a:r>
            <a:r>
              <a:rPr lang="en-US" sz="1200" kern="1200" dirty="0" smtClean="0">
                <a:solidFill>
                  <a:schemeClr val="tx1"/>
                </a:solidFill>
                <a:effectLst/>
                <a:latin typeface="+mn-lt"/>
                <a:ea typeface="+mn-ea"/>
                <a:cs typeface="+mn-cs"/>
              </a:rPr>
              <a:t>) can lead to significant energy savings as compared to </a:t>
            </a:r>
            <a:r>
              <a:rPr lang="en-US" sz="1200" kern="1200" dirty="0" err="1" smtClean="0">
                <a:solidFill>
                  <a:schemeClr val="tx1"/>
                </a:solidFill>
                <a:effectLst/>
                <a:latin typeface="+mn-lt"/>
                <a:ea typeface="+mn-ea"/>
                <a:cs typeface="+mn-cs"/>
              </a:rPr>
              <a:t>pODC</a:t>
            </a:r>
            <a:r>
              <a:rPr lang="en-US" sz="1200" kern="1200" dirty="0" smtClean="0">
                <a:solidFill>
                  <a:schemeClr val="tx1"/>
                </a:solidFill>
                <a:effectLst/>
                <a:latin typeface="+mn-lt"/>
                <a:ea typeface="+mn-ea"/>
                <a:cs typeface="+mn-cs"/>
              </a:rPr>
              <a:t> with minimal impact on execution time </a:t>
            </a:r>
            <a:endParaRPr lang="en-US" dirty="0" smtClean="0"/>
          </a:p>
          <a:p>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14</a:t>
            </a:fld>
            <a:endParaRPr lang="en-US"/>
          </a:p>
        </p:txBody>
      </p:sp>
    </p:spTree>
    <p:extLst>
      <p:ext uri="{BB962C8B-B14F-4D97-AF65-F5344CB8AC3E}">
        <p14:creationId xmlns:p14="http://schemas.microsoft.com/office/powerpoint/2010/main" val="302277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Execution time and energy consumption for different configurations plotted against the power budget for four different applications. Solid lines (——) correspond to execution time, while the dotted lines (. . . . . .) correspond to energy consumption. Different colors correspond to the number of nodes in the configuration. Legend for colors is shown at the top of the figure. Markers on each line correspond to the CPU power caps in the set [31, 34, 37, 40, 43, 46, 49, 52, 55]W. To determine the best performing configuration for a given power budget draw a vertical line at the power budget and chose the configuration to the left that has the minimum execution time.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Given a total power budget of P = 1450W and AMR application, in </a:t>
            </a:r>
            <a:r>
              <a:rPr lang="en-US" sz="1200" kern="1200" dirty="0" err="1" smtClean="0">
                <a:solidFill>
                  <a:schemeClr val="tx1"/>
                </a:solidFill>
                <a:effectLst/>
                <a:latin typeface="+mn-lt"/>
                <a:ea typeface="+mn-ea"/>
                <a:cs typeface="+mn-cs"/>
              </a:rPr>
              <a:t>pODC</a:t>
            </a:r>
            <a:r>
              <a:rPr lang="en-US" sz="1200" kern="1200" dirty="0" smtClean="0">
                <a:solidFill>
                  <a:schemeClr val="tx1"/>
                </a:solidFill>
                <a:effectLst/>
                <a:latin typeface="+mn-lt"/>
                <a:ea typeface="+mn-ea"/>
                <a:cs typeface="+mn-cs"/>
              </a:rPr>
              <a:t>, configuration (16, 43) gives the best execution time of 90.5 seconds. This is 30% improvement in execution time with 22% increase in energy consumption over a CDC which can enable only 8 nodes for the given power budget. However, energy consumption of the ODC can be reduced by 14.9% by using the configuration (12, 55) with mere 0.001% increase in execution time as compared to the configuration (16, 43) with the best execution time. In other words, in </a:t>
            </a:r>
            <a:r>
              <a:rPr lang="en-US" sz="1200" kern="1200" dirty="0" err="1" smtClean="0">
                <a:solidFill>
                  <a:schemeClr val="tx1"/>
                </a:solidFill>
                <a:effectLst/>
                <a:latin typeface="+mn-lt"/>
                <a:ea typeface="+mn-ea"/>
                <a:cs typeface="+mn-cs"/>
              </a:rPr>
              <a:t>iODC</a:t>
            </a:r>
            <a:r>
              <a:rPr lang="en-US" sz="1200" kern="1200" dirty="0" smtClean="0">
                <a:solidFill>
                  <a:schemeClr val="tx1"/>
                </a:solidFill>
                <a:effectLst/>
                <a:latin typeface="+mn-lt"/>
                <a:ea typeface="+mn-ea"/>
                <a:cs typeface="+mn-cs"/>
              </a:rPr>
              <a:t>, by intelligent selection of </a:t>
            </a:r>
            <a:endParaRPr lang="en-US" dirty="0" smtClean="0"/>
          </a:p>
          <a:p>
            <a:r>
              <a:rPr lang="en-US" sz="1200" kern="1200" dirty="0" smtClean="0">
                <a:solidFill>
                  <a:schemeClr val="tx1"/>
                </a:solidFill>
                <a:effectLst/>
                <a:latin typeface="+mn-lt"/>
                <a:ea typeface="+mn-ea"/>
                <a:cs typeface="+mn-cs"/>
              </a:rPr>
              <a:t>the configuration, a 30% improvement in execution time can be achieved with only 4% increase in energy consumption as compared to a CDC setting. </a:t>
            </a:r>
          </a:p>
          <a:p>
            <a:r>
              <a:rPr lang="en-US" sz="1200" kern="1200" dirty="0" smtClean="0">
                <a:solidFill>
                  <a:schemeClr val="tx1"/>
                </a:solidFill>
                <a:effectLst/>
                <a:latin typeface="+mn-lt"/>
                <a:ea typeface="+mn-ea"/>
                <a:cs typeface="+mn-cs"/>
              </a:rPr>
              <a:t>• Given P = 1200W and </a:t>
            </a:r>
            <a:r>
              <a:rPr lang="en-US" sz="1200" kern="1200" dirty="0" err="1" smtClean="0">
                <a:solidFill>
                  <a:schemeClr val="tx1"/>
                </a:solidFill>
                <a:effectLst/>
                <a:latin typeface="+mn-lt"/>
                <a:ea typeface="+mn-ea"/>
                <a:cs typeface="+mn-cs"/>
              </a:rPr>
              <a:t>LeanMD</a:t>
            </a:r>
            <a:r>
              <a:rPr lang="en-US" sz="1200" kern="1200" dirty="0" smtClean="0">
                <a:solidFill>
                  <a:schemeClr val="tx1"/>
                </a:solidFill>
                <a:effectLst/>
                <a:latin typeface="+mn-lt"/>
                <a:ea typeface="+mn-ea"/>
                <a:cs typeface="+mn-cs"/>
              </a:rPr>
              <a:t>, configuration (12, 55) gives the best execution time. However, by run- </a:t>
            </a:r>
            <a:r>
              <a:rPr lang="en-US" sz="1200" kern="1200" dirty="0" err="1" smtClean="0">
                <a:solidFill>
                  <a:schemeClr val="tx1"/>
                </a:solidFill>
                <a:effectLst/>
                <a:latin typeface="+mn-lt"/>
                <a:ea typeface="+mn-ea"/>
                <a:cs typeface="+mn-cs"/>
              </a:rPr>
              <a:t>ning</a:t>
            </a:r>
            <a:r>
              <a:rPr lang="en-US" sz="1200" kern="1200" dirty="0" smtClean="0">
                <a:solidFill>
                  <a:schemeClr val="tx1"/>
                </a:solidFill>
                <a:effectLst/>
                <a:latin typeface="+mn-lt"/>
                <a:ea typeface="+mn-ea"/>
                <a:cs typeface="+mn-cs"/>
              </a:rPr>
              <a:t> with configuration (12, 46), we can obtain 7.7% savings in energy while having only 1.4% penalty in execution time. </a:t>
            </a:r>
            <a:endParaRPr lang="en-US" dirty="0" smtClean="0"/>
          </a:p>
          <a:p>
            <a:r>
              <a:rPr lang="en-US" sz="1200" kern="1200" dirty="0" smtClean="0">
                <a:solidFill>
                  <a:schemeClr val="tx1"/>
                </a:solidFill>
                <a:effectLst/>
                <a:latin typeface="+mn-lt"/>
                <a:ea typeface="+mn-ea"/>
                <a:cs typeface="+mn-cs"/>
              </a:rPr>
              <a:t>• Given P = 1500W and </a:t>
            </a:r>
            <a:r>
              <a:rPr lang="en-US" sz="1200" kern="1200" dirty="0" err="1" smtClean="0">
                <a:solidFill>
                  <a:schemeClr val="tx1"/>
                </a:solidFill>
                <a:effectLst/>
                <a:latin typeface="+mn-lt"/>
                <a:ea typeface="+mn-ea"/>
                <a:cs typeface="+mn-cs"/>
              </a:rPr>
              <a:t>Lulesh</a:t>
            </a:r>
            <a:r>
              <a:rPr lang="en-US" sz="1200" kern="1200" dirty="0" smtClean="0">
                <a:solidFill>
                  <a:schemeClr val="tx1"/>
                </a:solidFill>
                <a:effectLst/>
                <a:latin typeface="+mn-lt"/>
                <a:ea typeface="+mn-ea"/>
                <a:cs typeface="+mn-cs"/>
              </a:rPr>
              <a:t>, configuration (16, 43) yields the best execution time, while the configuration (12, 52) gives savings of 15.3% in energy with only 2.8% increase in the execution time. </a:t>
            </a:r>
            <a:endParaRPr lang="en-US" dirty="0" smtClean="0"/>
          </a:p>
          <a:p>
            <a:r>
              <a:rPr lang="en-US" sz="1200" kern="1200" dirty="0" smtClean="0">
                <a:solidFill>
                  <a:schemeClr val="tx1"/>
                </a:solidFill>
                <a:effectLst/>
                <a:latin typeface="+mn-lt"/>
                <a:ea typeface="+mn-ea"/>
                <a:cs typeface="+mn-cs"/>
              </a:rPr>
              <a:t>• Given P = 1550W and Wave, configuration (16, 46) gives the best execution time, but a 12% savings in energy consumption can be obtained with 6% increase in execution time by using the configuration (12, 55).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15</a:t>
            </a:fld>
            <a:endParaRPr lang="en-US"/>
          </a:p>
        </p:txBody>
      </p:sp>
    </p:spTree>
    <p:extLst>
      <p:ext uri="{BB962C8B-B14F-4D97-AF65-F5344CB8AC3E}">
        <p14:creationId xmlns:p14="http://schemas.microsoft.com/office/powerpoint/2010/main" val="314199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Execution time and energy consumption for different configurations plotted against the power budget for four different applications. Solid lines (——) correspond to execution time, while the dotted lines (. . . . . .) correspond to energy consumption. Different colors correspond to the number of nodes in the configuration. Legend for colors is shown at the top of the figure. Markers on each line correspond to the CPU power caps in the set [31, 34, 37, 40, 43, 46, 49, 52, 55]W. To determine the best performing configuration for a given power budget draw a vertical line at the power budget and chose the configuration to the left that has the minimum execution time.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Given a total power budget of P = 1450W and AMR application, in </a:t>
            </a:r>
            <a:r>
              <a:rPr lang="en-US" sz="1200" kern="1200" dirty="0" err="1" smtClean="0">
                <a:solidFill>
                  <a:schemeClr val="tx1"/>
                </a:solidFill>
                <a:effectLst/>
                <a:latin typeface="+mn-lt"/>
                <a:ea typeface="+mn-ea"/>
                <a:cs typeface="+mn-cs"/>
              </a:rPr>
              <a:t>pODC</a:t>
            </a:r>
            <a:r>
              <a:rPr lang="en-US" sz="1200" kern="1200" dirty="0" smtClean="0">
                <a:solidFill>
                  <a:schemeClr val="tx1"/>
                </a:solidFill>
                <a:effectLst/>
                <a:latin typeface="+mn-lt"/>
                <a:ea typeface="+mn-ea"/>
                <a:cs typeface="+mn-cs"/>
              </a:rPr>
              <a:t>, configuration (16, 43) gives the best execution time of 90.5 seconds. This is 30% improvement in execution time with 22% increase in energy consumption over a CDC which can enable only 8 nodes for the given power budget. However, energy consumption of the ODC can be reduced by 14.9% by using the configuration (12, 55) with mere 0.001% increase in execution time as compared to the configuration (16, 43) with the best execution time. In other words, in </a:t>
            </a:r>
            <a:r>
              <a:rPr lang="en-US" sz="1200" kern="1200" dirty="0" err="1" smtClean="0">
                <a:solidFill>
                  <a:schemeClr val="tx1"/>
                </a:solidFill>
                <a:effectLst/>
                <a:latin typeface="+mn-lt"/>
                <a:ea typeface="+mn-ea"/>
                <a:cs typeface="+mn-cs"/>
              </a:rPr>
              <a:t>iODC</a:t>
            </a:r>
            <a:r>
              <a:rPr lang="en-US" sz="1200" kern="1200" dirty="0" smtClean="0">
                <a:solidFill>
                  <a:schemeClr val="tx1"/>
                </a:solidFill>
                <a:effectLst/>
                <a:latin typeface="+mn-lt"/>
                <a:ea typeface="+mn-ea"/>
                <a:cs typeface="+mn-cs"/>
              </a:rPr>
              <a:t>, by intelligent selection of </a:t>
            </a:r>
            <a:endParaRPr lang="en-US" dirty="0" smtClean="0"/>
          </a:p>
          <a:p>
            <a:r>
              <a:rPr lang="en-US" sz="1200" kern="1200" dirty="0" smtClean="0">
                <a:solidFill>
                  <a:schemeClr val="tx1"/>
                </a:solidFill>
                <a:effectLst/>
                <a:latin typeface="+mn-lt"/>
                <a:ea typeface="+mn-ea"/>
                <a:cs typeface="+mn-cs"/>
              </a:rPr>
              <a:t>the configuration, a 30% improvement in execution time can be achieved with only 4% increase in energy consumption as compared to a CDC setting. </a:t>
            </a:r>
          </a:p>
          <a:p>
            <a:r>
              <a:rPr lang="en-US" sz="1200" kern="1200" dirty="0" smtClean="0">
                <a:solidFill>
                  <a:schemeClr val="tx1"/>
                </a:solidFill>
                <a:effectLst/>
                <a:latin typeface="+mn-lt"/>
                <a:ea typeface="+mn-ea"/>
                <a:cs typeface="+mn-cs"/>
              </a:rPr>
              <a:t>• Given P = 1200W and </a:t>
            </a:r>
            <a:r>
              <a:rPr lang="en-US" sz="1200" kern="1200" dirty="0" err="1" smtClean="0">
                <a:solidFill>
                  <a:schemeClr val="tx1"/>
                </a:solidFill>
                <a:effectLst/>
                <a:latin typeface="+mn-lt"/>
                <a:ea typeface="+mn-ea"/>
                <a:cs typeface="+mn-cs"/>
              </a:rPr>
              <a:t>LeanMD</a:t>
            </a:r>
            <a:r>
              <a:rPr lang="en-US" sz="1200" kern="1200" dirty="0" smtClean="0">
                <a:solidFill>
                  <a:schemeClr val="tx1"/>
                </a:solidFill>
                <a:effectLst/>
                <a:latin typeface="+mn-lt"/>
                <a:ea typeface="+mn-ea"/>
                <a:cs typeface="+mn-cs"/>
              </a:rPr>
              <a:t>, configuration (12, 55) gives the best execution time. However, by run- </a:t>
            </a:r>
            <a:r>
              <a:rPr lang="en-US" sz="1200" kern="1200" dirty="0" err="1" smtClean="0">
                <a:solidFill>
                  <a:schemeClr val="tx1"/>
                </a:solidFill>
                <a:effectLst/>
                <a:latin typeface="+mn-lt"/>
                <a:ea typeface="+mn-ea"/>
                <a:cs typeface="+mn-cs"/>
              </a:rPr>
              <a:t>ning</a:t>
            </a:r>
            <a:r>
              <a:rPr lang="en-US" sz="1200" kern="1200" dirty="0" smtClean="0">
                <a:solidFill>
                  <a:schemeClr val="tx1"/>
                </a:solidFill>
                <a:effectLst/>
                <a:latin typeface="+mn-lt"/>
                <a:ea typeface="+mn-ea"/>
                <a:cs typeface="+mn-cs"/>
              </a:rPr>
              <a:t> with configuration (12, 46), we can obtain 7.7% savings in energy while having only 1.4% penalty in execution time. </a:t>
            </a:r>
            <a:endParaRPr lang="en-US" dirty="0" smtClean="0"/>
          </a:p>
          <a:p>
            <a:r>
              <a:rPr lang="en-US" sz="1200" kern="1200" dirty="0" smtClean="0">
                <a:solidFill>
                  <a:schemeClr val="tx1"/>
                </a:solidFill>
                <a:effectLst/>
                <a:latin typeface="+mn-lt"/>
                <a:ea typeface="+mn-ea"/>
                <a:cs typeface="+mn-cs"/>
              </a:rPr>
              <a:t>• Given P = 1500W and </a:t>
            </a:r>
            <a:r>
              <a:rPr lang="en-US" sz="1200" kern="1200" dirty="0" err="1" smtClean="0">
                <a:solidFill>
                  <a:schemeClr val="tx1"/>
                </a:solidFill>
                <a:effectLst/>
                <a:latin typeface="+mn-lt"/>
                <a:ea typeface="+mn-ea"/>
                <a:cs typeface="+mn-cs"/>
              </a:rPr>
              <a:t>Lulesh</a:t>
            </a:r>
            <a:r>
              <a:rPr lang="en-US" sz="1200" kern="1200" dirty="0" smtClean="0">
                <a:solidFill>
                  <a:schemeClr val="tx1"/>
                </a:solidFill>
                <a:effectLst/>
                <a:latin typeface="+mn-lt"/>
                <a:ea typeface="+mn-ea"/>
                <a:cs typeface="+mn-cs"/>
              </a:rPr>
              <a:t>, configuration (16, 43) yields the best execution time, while the configuration (12, 52) gives savings of 15.3% in energy with only 2.8% increase in the execution time. </a:t>
            </a:r>
            <a:endParaRPr lang="en-US" dirty="0" smtClean="0"/>
          </a:p>
          <a:p>
            <a:r>
              <a:rPr lang="en-US" sz="1200" kern="1200" dirty="0" smtClean="0">
                <a:solidFill>
                  <a:schemeClr val="tx1"/>
                </a:solidFill>
                <a:effectLst/>
                <a:latin typeface="+mn-lt"/>
                <a:ea typeface="+mn-ea"/>
                <a:cs typeface="+mn-cs"/>
              </a:rPr>
              <a:t>• Given P = 1550W and Wave, configuration (16, 46) gives the best execution time, but a 12% savings in energy consumption can be obtained with 6% increase in execution time by using the configuration (12, 55).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16</a:t>
            </a:fld>
            <a:endParaRPr lang="en-US"/>
          </a:p>
        </p:txBody>
      </p:sp>
    </p:spTree>
    <p:extLst>
      <p:ext uri="{BB962C8B-B14F-4D97-AF65-F5344CB8AC3E}">
        <p14:creationId xmlns:p14="http://schemas.microsoft.com/office/powerpoint/2010/main" val="3141995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Although overprovisioned data centers have promise for maximizing power efficiency for a given power budget, it also has the disadvantage of excessive energy consumption. In this work, we analyzed the energy-</a:t>
            </a:r>
            <a:r>
              <a:rPr lang="en-US" sz="1200" kern="1200" dirty="0" err="1" smtClean="0">
                <a:solidFill>
                  <a:schemeClr val="tx1"/>
                </a:solidFill>
                <a:effectLst/>
                <a:latin typeface="+mn-lt"/>
                <a:ea typeface="+mn-ea"/>
                <a:cs typeface="+mn-cs"/>
              </a:rPr>
              <a:t>vs</a:t>
            </a:r>
            <a:r>
              <a:rPr lang="en-US" sz="1200" kern="1200" dirty="0" smtClean="0">
                <a:solidFill>
                  <a:schemeClr val="tx1"/>
                </a:solidFill>
                <a:effectLst/>
                <a:latin typeface="+mn-lt"/>
                <a:ea typeface="+mn-ea"/>
                <a:cs typeface="+mn-cs"/>
              </a:rPr>
              <a:t>-time trade-off for power overprovisioned HPC data centers. We showed that careful selection of configurations can lead to significant savings in energy consumption with little impact on the execution time. For some applications, running at fewer nodes and a higher power cap can lead to 15.3% savings in energy with only 2.8% increase in execution time as compared to a configuration that yields the best execution time. </a:t>
            </a:r>
            <a:endParaRPr lang="en-US" dirty="0" smtClean="0"/>
          </a:p>
          <a:p>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19</a:t>
            </a:fld>
            <a:endParaRPr lang="en-US"/>
          </a:p>
        </p:txBody>
      </p:sp>
    </p:spTree>
    <p:extLst>
      <p:ext uri="{BB962C8B-B14F-4D97-AF65-F5344CB8AC3E}">
        <p14:creationId xmlns:p14="http://schemas.microsoft.com/office/powerpoint/2010/main" val="123178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Everyone.</a:t>
            </a:r>
            <a:r>
              <a:rPr lang="en-US" baseline="0" dirty="0" smtClean="0"/>
              <a:t> I am going to talk about our work on Power-aware Job scheduling, in which we are trying to maximize the performance of a data center under a strict power budget.</a:t>
            </a:r>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23</a:t>
            </a:fld>
            <a:endParaRPr lang="en-US"/>
          </a:p>
        </p:txBody>
      </p:sp>
    </p:spTree>
    <p:extLst>
      <p:ext uri="{BB962C8B-B14F-4D97-AF65-F5344CB8AC3E}">
        <p14:creationId xmlns:p14="http://schemas.microsoft.com/office/powerpoint/2010/main" val="369524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n order to achieve this, we need to make sure that we are efficiently utilizing every watt of power.</a:t>
            </a:r>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2</a:t>
            </a:fld>
            <a:endParaRPr lang="en-US"/>
          </a:p>
        </p:txBody>
      </p:sp>
    </p:spTree>
    <p:extLst>
      <p:ext uri="{BB962C8B-B14F-4D97-AF65-F5344CB8AC3E}">
        <p14:creationId xmlns:p14="http://schemas.microsoft.com/office/powerpoint/2010/main" val="391239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 us see how the power requirement </a:t>
            </a:r>
            <a:r>
              <a:rPr lang="en-US" dirty="0" err="1" smtClean="0"/>
              <a:t>fo</a:t>
            </a:r>
            <a:r>
              <a:rPr lang="en-US" dirty="0" smtClean="0"/>
              <a:t> a data center is calculated.</a:t>
            </a:r>
            <a:r>
              <a:rPr lang="en-US" baseline="0" dirty="0" smtClean="0"/>
              <a:t> The total power is computed as the sum of the TDP that is the maximum power draw by the </a:t>
            </a:r>
            <a:r>
              <a:rPr lang="en-US" baseline="0" dirty="0" err="1" smtClean="0"/>
              <a:t>subsustem</a:t>
            </a:r>
            <a:r>
              <a:rPr lang="en-US" baseline="0" dirty="0" smtClean="0"/>
              <a:t>. </a:t>
            </a:r>
          </a:p>
          <a:p>
            <a:endParaRPr lang="en-US" baseline="0" dirty="0" smtClean="0"/>
          </a:p>
          <a:p>
            <a:r>
              <a:rPr lang="en-US" baseline="0" dirty="0" err="1" smtClean="0"/>
              <a:t>Owever</a:t>
            </a:r>
            <a:r>
              <a:rPr lang="en-US" baseline="0" dirty="0" smtClean="0"/>
              <a:t>, this is excessive as it is seldom reached. Nonetheless, we need to allocate this much so that the circuit does not trip</a:t>
            </a:r>
          </a:p>
          <a:p>
            <a:r>
              <a:rPr lang="en-US" baseline="0" dirty="0" smtClean="0"/>
              <a:t>In the occasion that the power does reach TDP.</a:t>
            </a:r>
          </a:p>
          <a:p>
            <a:endParaRPr lang="en-US" dirty="0" smtClean="0"/>
          </a:p>
          <a:p>
            <a:r>
              <a:rPr lang="en-US" dirty="0" smtClean="0"/>
              <a:t>However,</a:t>
            </a:r>
            <a:r>
              <a:rPr lang="en-US" baseline="0" dirty="0" smtClean="0"/>
              <a:t> recent </a:t>
            </a:r>
            <a:r>
              <a:rPr lang="en-US" baseline="0" dirty="0" err="1" smtClean="0"/>
              <a:t>advnaces</a:t>
            </a:r>
            <a:r>
              <a:rPr lang="en-US" baseline="0" dirty="0" smtClean="0"/>
              <a:t> in architectures allow the user to constraint the power consumption of </a:t>
            </a:r>
            <a:r>
              <a:rPr lang="en-US" baseline="0" dirty="0" err="1" smtClean="0"/>
              <a:t>cpu</a:t>
            </a:r>
            <a:r>
              <a:rPr lang="en-US" baseline="0" dirty="0" smtClean="0"/>
              <a:t>. So we can constraints power</a:t>
            </a:r>
          </a:p>
          <a:p>
            <a:r>
              <a:rPr lang="en-US" baseline="0" dirty="0" smtClean="0"/>
              <a:t>Consumption, while remaining under the same power budget.</a:t>
            </a:r>
            <a:endParaRPr lang="en-US" dirty="0" smtClean="0"/>
          </a:p>
          <a:p>
            <a:endParaRPr lang="en-US" dirty="0" smtClean="0"/>
          </a:p>
          <a:p>
            <a:r>
              <a:rPr lang="en-US" dirty="0" smtClean="0"/>
              <a:t>So let us see how is the power requirement</a:t>
            </a:r>
            <a:r>
              <a:rPr lang="en-US" baseline="0" dirty="0" smtClean="0"/>
              <a:t> of a data center calculated. Computer subsystems such as CPU and memory have a vendor-specified Thermal Design Power (TDP) that corresponds to the maximal power draw by the subsystem. Currently, maximum power consumption of the data center is computed by taking into account the TDP of its subsystems. </a:t>
            </a:r>
          </a:p>
          <a:p>
            <a:endParaRPr lang="en-US" baseline="0" dirty="0" smtClean="0"/>
          </a:p>
          <a:p>
            <a:pPr algn="l"/>
            <a:r>
              <a:rPr lang="en-US" baseline="0" dirty="0" smtClean="0"/>
              <a:t>However, this is wasteful as these subsystems seldom run at their TDP limit. Nonetheless TDP amount of power has to be kept aside so that the  circuit breaker do not trip in the rare case when the power consumption reaches TDP. Recent advances in processor and hardware memory design have made it possible for the user to control the power consumption of CPU and memory through software. This ability to constrain maximum power consumption to below TDP values ensures that the total power </a:t>
            </a:r>
            <a:r>
              <a:rPr lang="en-US" baseline="0" dirty="0" err="1" smtClean="0"/>
              <a:t>consumptin</a:t>
            </a:r>
            <a:r>
              <a:rPr lang="en-US" baseline="0" dirty="0" smtClean="0"/>
              <a:t> never </a:t>
            </a:r>
            <a:r>
              <a:rPr lang="en-US" baseline="0" dirty="0" err="1" smtClean="0"/>
              <a:t>exceeeds</a:t>
            </a:r>
            <a:r>
              <a:rPr lang="en-US" baseline="0" dirty="0" smtClean="0"/>
              <a:t> the over budget. Such a system is called an overprovisioned system.</a:t>
            </a:r>
          </a:p>
          <a:p>
            <a:pPr algn="l"/>
            <a:endParaRPr lang="en-US" baseline="0" dirty="0" smtClean="0"/>
          </a:p>
          <a:p>
            <a:pPr algn="l"/>
            <a:r>
              <a:rPr lang="en-US" baseline="0" dirty="0" smtClean="0"/>
              <a:t>Assuming overprovisioning is a practical requirement because as we move to larger machines, power consumption overtakes hardware as the limiting factor and HPC researchers are forced to think power as the limiting factor. </a:t>
            </a:r>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3</a:t>
            </a:fld>
            <a:endParaRPr lang="en-US"/>
          </a:p>
        </p:txBody>
      </p:sp>
    </p:spTree>
    <p:extLst>
      <p:ext uri="{BB962C8B-B14F-4D97-AF65-F5344CB8AC3E}">
        <p14:creationId xmlns:p14="http://schemas.microsoft.com/office/powerpoint/2010/main" val="3712904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 us see how is the power requirement</a:t>
            </a:r>
            <a:r>
              <a:rPr lang="en-US" baseline="0" dirty="0" smtClean="0"/>
              <a:t> of a data center calculated. Computer subsystems such as CPU and memory have a vendor-specified Thermal Design Power (TDP) that corresponds to the maximal power draw by the subsystem. Currently, maximum power consumption of the data center is computed by taking into account the TDP of its subsystems. </a:t>
            </a:r>
          </a:p>
          <a:p>
            <a:endParaRPr lang="en-US" baseline="0" dirty="0" smtClean="0"/>
          </a:p>
          <a:p>
            <a:pPr algn="l"/>
            <a:r>
              <a:rPr lang="en-US" baseline="0" dirty="0" smtClean="0"/>
              <a:t>However, this is wasteful as these subsystems seldom run at their TDP limit. Nonetheless TDP amount of power has to be kept aside so that the  circuit breaker do not trip in the rare case when the power consumption reaches TDP. Recent advances in processor and hardware memory design have made it possible for the user to control the power consumption of CPU and memory through software. This ability to constrain maximum power consumption to below TDP values ensures that the total power </a:t>
            </a:r>
            <a:r>
              <a:rPr lang="en-US" baseline="0" dirty="0" err="1" smtClean="0"/>
              <a:t>consumptin</a:t>
            </a:r>
            <a:r>
              <a:rPr lang="en-US" baseline="0" dirty="0" smtClean="0"/>
              <a:t> never </a:t>
            </a:r>
            <a:r>
              <a:rPr lang="en-US" baseline="0" dirty="0" err="1" smtClean="0"/>
              <a:t>exceeeds</a:t>
            </a:r>
            <a:r>
              <a:rPr lang="en-US" baseline="0" dirty="0" smtClean="0"/>
              <a:t> the over budget. Such a system is called an overprovisioned system.</a:t>
            </a:r>
          </a:p>
          <a:p>
            <a:pPr algn="l"/>
            <a:endParaRPr lang="en-US" baseline="0" dirty="0" smtClean="0"/>
          </a:p>
          <a:p>
            <a:pPr algn="l"/>
            <a:r>
              <a:rPr lang="en-US" baseline="0" dirty="0" smtClean="0"/>
              <a:t>Assuming overprovisioning is a practical requirement because as we move to larger machines, power consumption overtakes hardware as the limiting factor and HPC researchers are forced to think power as the limiting factor. </a:t>
            </a:r>
          </a:p>
          <a:p>
            <a:pPr algn="l"/>
            <a:endParaRPr lang="en-US" baseline="0" dirty="0" smtClean="0"/>
          </a:p>
          <a:p>
            <a:r>
              <a:rPr lang="en-US" sz="1200" kern="1200" dirty="0" smtClean="0">
                <a:solidFill>
                  <a:schemeClr val="tx1"/>
                </a:solidFill>
                <a:effectLst/>
                <a:latin typeface="+mn-lt"/>
                <a:ea typeface="+mn-ea"/>
                <a:cs typeface="+mn-cs"/>
              </a:rPr>
              <a:t>Modern processors have different performance states, also called as P-states. A P-state corresponds to the processor’s frequency and voltage. For example, Intel Xeon 5160 processor has four P-states - P0, P1, P2, and P3 corresponding to </a:t>
            </a:r>
            <a:endParaRPr lang="en-US" dirty="0" smtClean="0"/>
          </a:p>
          <a:p>
            <a:r>
              <a:rPr lang="en-US" sz="1200" kern="1200" dirty="0" smtClean="0">
                <a:solidFill>
                  <a:schemeClr val="tx1"/>
                </a:solidFill>
                <a:effectLst/>
                <a:latin typeface="+mn-lt"/>
                <a:ea typeface="+mn-ea"/>
                <a:cs typeface="+mn-cs"/>
              </a:rPr>
              <a:t>core frequency of 3.0, 2.66, 2.33, 2 GHz, respectively. P0 is the highest performance state with maximum frequency but also higher power consumption. Higher P-state numbers represent lower frequency and lower power consumption. P- state of the processor can be changed to lower its power consumption. Clock throttling is another method for lowering power consumption of processor. In clock throttling, processor is forced to be idle a fixed number of cycles per second. </a:t>
            </a:r>
            <a:endParaRPr lang="en-US" dirty="0" smtClean="0"/>
          </a:p>
          <a:p>
            <a:pPr algn="l"/>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4</a:t>
            </a:fld>
            <a:endParaRPr lang="en-US"/>
          </a:p>
        </p:txBody>
      </p:sp>
    </p:spTree>
    <p:extLst>
      <p:ext uri="{BB962C8B-B14F-4D97-AF65-F5344CB8AC3E}">
        <p14:creationId xmlns:p14="http://schemas.microsoft.com/office/powerpoint/2010/main" val="371290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 us see how is the power requirement</a:t>
            </a:r>
            <a:r>
              <a:rPr lang="en-US" baseline="0" dirty="0" smtClean="0"/>
              <a:t> of a data center calculated. Computer subsystems such as CPU and memory have a vendor-specified Thermal Design Power (TDP) that corresponds to the maximal power draw by the subsystem. Currently, maximum power consumption of the data center is computed by taking into account the TDP of its subsystems. </a:t>
            </a:r>
          </a:p>
          <a:p>
            <a:endParaRPr lang="en-US" baseline="0" dirty="0" smtClean="0"/>
          </a:p>
          <a:p>
            <a:pPr algn="l"/>
            <a:r>
              <a:rPr lang="en-US" baseline="0" dirty="0" smtClean="0"/>
              <a:t>However, this is wasteful as these subsystems seldom run at their TDP limit. Nonetheless TDP amount of power has to be kept aside so that the  circuit breaker do not trip in the rare case when the power consumption reaches TDP. Recent advances in processor and hardware memory design have made it possible for the user to control the power consumption of CPU and memory through software. This ability to constrain maximum power consumption to below TDP values ensures that the total power </a:t>
            </a:r>
            <a:r>
              <a:rPr lang="en-US" baseline="0" dirty="0" err="1" smtClean="0"/>
              <a:t>consumptin</a:t>
            </a:r>
            <a:r>
              <a:rPr lang="en-US" baseline="0" dirty="0" smtClean="0"/>
              <a:t> never </a:t>
            </a:r>
            <a:r>
              <a:rPr lang="en-US" baseline="0" dirty="0" err="1" smtClean="0"/>
              <a:t>exceeeds</a:t>
            </a:r>
            <a:r>
              <a:rPr lang="en-US" baseline="0" dirty="0" smtClean="0"/>
              <a:t> the over budget. Such a system is called an overprovisioned system.</a:t>
            </a:r>
          </a:p>
          <a:p>
            <a:pPr algn="l"/>
            <a:endParaRPr lang="en-US" baseline="0" dirty="0" smtClean="0"/>
          </a:p>
          <a:p>
            <a:pPr algn="l"/>
            <a:r>
              <a:rPr lang="en-US" baseline="0" dirty="0" smtClean="0"/>
              <a:t>Assuming overprovisioning is a practical requirement because as we move to larger machines, power consumption overtakes hardware as the limiting factor and HPC researchers are forced to think power as the limiting factor. </a:t>
            </a:r>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5</a:t>
            </a:fld>
            <a:endParaRPr lang="en-US"/>
          </a:p>
        </p:txBody>
      </p:sp>
    </p:spTree>
    <p:extLst>
      <p:ext uri="{BB962C8B-B14F-4D97-AF65-F5344CB8AC3E}">
        <p14:creationId xmlns:p14="http://schemas.microsoft.com/office/powerpoint/2010/main" val="371290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see how an application performs at different power caps and what is the optimal configuration of an application.</a:t>
            </a:r>
            <a:endParaRPr lang="en-US" dirty="0" smtClean="0"/>
          </a:p>
          <a:p>
            <a:r>
              <a:rPr lang="en-US" dirty="0" smtClean="0"/>
              <a:t>Increase in power allowed</a:t>
            </a:r>
            <a:r>
              <a:rPr lang="en-US" baseline="0" dirty="0" smtClean="0"/>
              <a:t> to a node does not lead to proportionate increase in the performance of an application. Therefore, for a give power budget it will be better to run an application at a larger number of nodes each with a lower power cap as compared to running them with nodes running at their TDP. The optimal resource configuration can be decided by profiling an applications performance for different resource configurations i.e. </a:t>
            </a:r>
            <a:r>
              <a:rPr lang="en-US" baseline="0" dirty="0" err="1" smtClean="0"/>
              <a:t>cpu</a:t>
            </a:r>
            <a:r>
              <a:rPr lang="en-US" baseline="0" dirty="0" smtClean="0"/>
              <a:t> power, number of nodes, etc.</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TDP as the power consumption, only 8 nodes can be powered with 1200W, However, the optimal configuration is to run on 12 nodes with 44 as the CPU power cap. </a:t>
            </a:r>
          </a:p>
        </p:txBody>
      </p:sp>
      <p:sp>
        <p:nvSpPr>
          <p:cNvPr id="4" name="Slide Number Placeholder 3"/>
          <p:cNvSpPr>
            <a:spLocks noGrp="1"/>
          </p:cNvSpPr>
          <p:nvPr>
            <p:ph type="sldNum" sz="quarter" idx="10"/>
          </p:nvPr>
        </p:nvSpPr>
        <p:spPr/>
        <p:txBody>
          <a:bodyPr/>
          <a:lstStyle/>
          <a:p>
            <a:fld id="{A5995C00-5285-AA4B-A2A4-F98DF1872ECE}" type="slidenum">
              <a:rPr lang="en-US" smtClean="0"/>
              <a:t>6</a:t>
            </a:fld>
            <a:endParaRPr lang="en-US"/>
          </a:p>
        </p:txBody>
      </p:sp>
    </p:spTree>
    <p:extLst>
      <p:ext uri="{BB962C8B-B14F-4D97-AF65-F5344CB8AC3E}">
        <p14:creationId xmlns:p14="http://schemas.microsoft.com/office/powerpoint/2010/main" val="103771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this context,</a:t>
            </a:r>
            <a:r>
              <a:rPr lang="en-US" baseline="0" dirty="0" smtClean="0"/>
              <a:t> we state our problem as to maximize the performance of a data center under a strict power budget. We assume that the data center has the capability to constrain CPU power consumption and it is an overprovisioned data center.</a:t>
            </a:r>
          </a:p>
        </p:txBody>
      </p:sp>
      <p:sp>
        <p:nvSpPr>
          <p:cNvPr id="4" name="Slide Number Placeholder 3"/>
          <p:cNvSpPr>
            <a:spLocks noGrp="1"/>
          </p:cNvSpPr>
          <p:nvPr>
            <p:ph type="sldNum" sz="quarter" idx="10"/>
          </p:nvPr>
        </p:nvSpPr>
        <p:spPr/>
        <p:txBody>
          <a:bodyPr/>
          <a:lstStyle/>
          <a:p>
            <a:fld id="{A5995C00-5285-AA4B-A2A4-F98DF1872ECE}" type="slidenum">
              <a:rPr lang="en-US" smtClean="0"/>
              <a:t>7</a:t>
            </a:fld>
            <a:endParaRPr lang="en-US"/>
          </a:p>
        </p:txBody>
      </p:sp>
    </p:spTree>
    <p:extLst>
      <p:ext uri="{BB962C8B-B14F-4D97-AF65-F5344CB8AC3E}">
        <p14:creationId xmlns:p14="http://schemas.microsoft.com/office/powerpoint/2010/main" val="3196601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PARM </a:t>
            </a:r>
            <a:r>
              <a:rPr lang="en-US" dirty="0" err="1" smtClean="0"/>
              <a:t>consits</a:t>
            </a:r>
            <a:r>
              <a:rPr lang="en-US" dirty="0" smtClean="0"/>
              <a:t> of three components:</a:t>
            </a:r>
            <a:r>
              <a:rPr lang="en-US" baseline="0" dirty="0" smtClean="0"/>
              <a:t> Profiler (to model power characteristics of the job), Scheduler (that selects the job and the amount of resources, that is, nodes and power cap to be allocated to the selected jobs), and the execution framework that launches the jobs and ensure power cap.</a:t>
            </a:r>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8</a:t>
            </a:fld>
            <a:endParaRPr lang="en-US"/>
          </a:p>
        </p:txBody>
      </p:sp>
    </p:spTree>
    <p:extLst>
      <p:ext uri="{BB962C8B-B14F-4D97-AF65-F5344CB8AC3E}">
        <p14:creationId xmlns:p14="http://schemas.microsoft.com/office/powerpoint/2010/main" val="289027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a:t>
            </a:r>
            <a:r>
              <a:rPr lang="en-US" baseline="0" dirty="0" smtClean="0"/>
              <a:t> three versions of PARM with SLURM which is used on many of the top supercomputers of the world.</a:t>
            </a:r>
          </a:p>
          <a:p>
            <a:r>
              <a:rPr lang="en-US" baseline="0" dirty="0" err="1" smtClean="0"/>
              <a:t>noMM</a:t>
            </a:r>
            <a:r>
              <a:rPr lang="en-US" baseline="0" dirty="0" smtClean="0"/>
              <a:t> version of the PARM corresponds to one in which jobs are neither </a:t>
            </a:r>
            <a:r>
              <a:rPr lang="en-US" baseline="0" dirty="0" err="1" smtClean="0"/>
              <a:t>mallable</a:t>
            </a:r>
            <a:r>
              <a:rPr lang="en-US" baseline="0" dirty="0" smtClean="0"/>
              <a:t> not moldable.</a:t>
            </a:r>
          </a:p>
          <a:p>
            <a:endParaRPr lang="en-US" dirty="0"/>
          </a:p>
        </p:txBody>
      </p:sp>
      <p:sp>
        <p:nvSpPr>
          <p:cNvPr id="4" name="Slide Number Placeholder 3"/>
          <p:cNvSpPr>
            <a:spLocks noGrp="1"/>
          </p:cNvSpPr>
          <p:nvPr>
            <p:ph type="sldNum" sz="quarter" idx="10"/>
          </p:nvPr>
        </p:nvSpPr>
        <p:spPr/>
        <p:txBody>
          <a:bodyPr/>
          <a:lstStyle/>
          <a:p>
            <a:fld id="{A5995C00-5285-AA4B-A2A4-F98DF1872ECE}" type="slidenum">
              <a:rPr lang="en-US" smtClean="0"/>
              <a:t>9</a:t>
            </a:fld>
            <a:endParaRPr lang="en-US"/>
          </a:p>
        </p:txBody>
      </p:sp>
    </p:spTree>
    <p:extLst>
      <p:ext uri="{BB962C8B-B14F-4D97-AF65-F5344CB8AC3E}">
        <p14:creationId xmlns:p14="http://schemas.microsoft.com/office/powerpoint/2010/main" val="332101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5C68B9-8010-2448-BC07-EC267CD69C60}" type="datetime1">
              <a:rPr lang="en-US" smtClean="0"/>
              <a:t>5/31/15</a:t>
            </a:fld>
            <a:endParaRPr lang="en-US"/>
          </a:p>
        </p:txBody>
      </p:sp>
      <p:sp>
        <p:nvSpPr>
          <p:cNvPr id="5" name="Footer Placeholder 4"/>
          <p:cNvSpPr>
            <a:spLocks noGrp="1"/>
          </p:cNvSpPr>
          <p:nvPr>
            <p:ph type="ftr" sz="quarter" idx="11"/>
          </p:nvPr>
        </p:nvSpPr>
        <p:spPr/>
        <p:txBody>
          <a:bodyPr/>
          <a:lstStyle/>
          <a:p>
            <a:r>
              <a:rPr lang="en-US" smtClean="0"/>
              <a:t>Power-Aware Job Scheduling</a:t>
            </a:r>
            <a:endParaRPr lang="en-US"/>
          </a:p>
        </p:txBody>
      </p:sp>
      <p:sp>
        <p:nvSpPr>
          <p:cNvPr id="6" name="Slide Number Placeholder 5"/>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56282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85275-9A3A-7341-B640-EDCC1D165B6A}" type="datetime1">
              <a:rPr lang="en-US" smtClean="0"/>
              <a:t>5/31/15</a:t>
            </a:fld>
            <a:endParaRPr lang="en-US"/>
          </a:p>
        </p:txBody>
      </p:sp>
      <p:sp>
        <p:nvSpPr>
          <p:cNvPr id="5" name="Footer Placeholder 4"/>
          <p:cNvSpPr>
            <a:spLocks noGrp="1"/>
          </p:cNvSpPr>
          <p:nvPr>
            <p:ph type="ftr" sz="quarter" idx="11"/>
          </p:nvPr>
        </p:nvSpPr>
        <p:spPr/>
        <p:txBody>
          <a:bodyPr/>
          <a:lstStyle/>
          <a:p>
            <a:r>
              <a:rPr lang="en-US" smtClean="0"/>
              <a:t>Power-Aware Job Scheduling</a:t>
            </a:r>
            <a:endParaRPr lang="en-US"/>
          </a:p>
        </p:txBody>
      </p:sp>
      <p:sp>
        <p:nvSpPr>
          <p:cNvPr id="6" name="Slide Number Placeholder 5"/>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6546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5D6785-9796-E147-B608-4A9E783560F5}" type="datetime1">
              <a:rPr lang="en-US" smtClean="0"/>
              <a:t>5/31/15</a:t>
            </a:fld>
            <a:endParaRPr lang="en-US"/>
          </a:p>
        </p:txBody>
      </p:sp>
      <p:sp>
        <p:nvSpPr>
          <p:cNvPr id="5" name="Footer Placeholder 4"/>
          <p:cNvSpPr>
            <a:spLocks noGrp="1"/>
          </p:cNvSpPr>
          <p:nvPr>
            <p:ph type="ftr" sz="quarter" idx="11"/>
          </p:nvPr>
        </p:nvSpPr>
        <p:spPr/>
        <p:txBody>
          <a:bodyPr/>
          <a:lstStyle/>
          <a:p>
            <a:r>
              <a:rPr lang="en-US" smtClean="0"/>
              <a:t>Power-Aware Job Scheduling</a:t>
            </a:r>
            <a:endParaRPr lang="en-US"/>
          </a:p>
        </p:txBody>
      </p:sp>
      <p:sp>
        <p:nvSpPr>
          <p:cNvPr id="6" name="Slide Number Placeholder 5"/>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100634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B34F6-9FC4-5B4F-B262-119685F8666E}" type="datetime1">
              <a:rPr lang="en-US" smtClean="0"/>
              <a:t>5/31/15</a:t>
            </a:fld>
            <a:endParaRPr lang="en-US"/>
          </a:p>
        </p:txBody>
      </p:sp>
      <p:sp>
        <p:nvSpPr>
          <p:cNvPr id="5" name="Footer Placeholder 4"/>
          <p:cNvSpPr>
            <a:spLocks noGrp="1"/>
          </p:cNvSpPr>
          <p:nvPr>
            <p:ph type="ftr" sz="quarter" idx="11"/>
          </p:nvPr>
        </p:nvSpPr>
        <p:spPr/>
        <p:txBody>
          <a:bodyPr/>
          <a:lstStyle/>
          <a:p>
            <a:r>
              <a:rPr lang="en-US" smtClean="0"/>
              <a:t>Power-Aware Job Scheduling</a:t>
            </a:r>
            <a:endParaRPr lang="en-US"/>
          </a:p>
        </p:txBody>
      </p:sp>
      <p:sp>
        <p:nvSpPr>
          <p:cNvPr id="6" name="Slide Number Placeholder 5"/>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229588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C5937-5940-7E42-85E4-496202D92ADD}" type="datetime1">
              <a:rPr lang="en-US" smtClean="0"/>
              <a:t>5/31/15</a:t>
            </a:fld>
            <a:endParaRPr lang="en-US"/>
          </a:p>
        </p:txBody>
      </p:sp>
      <p:sp>
        <p:nvSpPr>
          <p:cNvPr id="5" name="Footer Placeholder 4"/>
          <p:cNvSpPr>
            <a:spLocks noGrp="1"/>
          </p:cNvSpPr>
          <p:nvPr>
            <p:ph type="ftr" sz="quarter" idx="11"/>
          </p:nvPr>
        </p:nvSpPr>
        <p:spPr/>
        <p:txBody>
          <a:bodyPr/>
          <a:lstStyle/>
          <a:p>
            <a:r>
              <a:rPr lang="en-US" smtClean="0"/>
              <a:t>Power-Aware Job Scheduling</a:t>
            </a:r>
            <a:endParaRPr lang="en-US"/>
          </a:p>
        </p:txBody>
      </p:sp>
      <p:sp>
        <p:nvSpPr>
          <p:cNvPr id="6" name="Slide Number Placeholder 5"/>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130354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F29F7F-4D29-B540-A3D7-5395885D861D}" type="datetime1">
              <a:rPr lang="en-US" smtClean="0"/>
              <a:t>5/31/15</a:t>
            </a:fld>
            <a:endParaRPr lang="en-US"/>
          </a:p>
        </p:txBody>
      </p:sp>
      <p:sp>
        <p:nvSpPr>
          <p:cNvPr id="6" name="Footer Placeholder 5"/>
          <p:cNvSpPr>
            <a:spLocks noGrp="1"/>
          </p:cNvSpPr>
          <p:nvPr>
            <p:ph type="ftr" sz="quarter" idx="11"/>
          </p:nvPr>
        </p:nvSpPr>
        <p:spPr/>
        <p:txBody>
          <a:bodyPr/>
          <a:lstStyle/>
          <a:p>
            <a:r>
              <a:rPr lang="en-US" smtClean="0"/>
              <a:t>Power-Aware Job Scheduling</a:t>
            </a:r>
            <a:endParaRPr lang="en-US"/>
          </a:p>
        </p:txBody>
      </p:sp>
      <p:sp>
        <p:nvSpPr>
          <p:cNvPr id="7" name="Slide Number Placeholder 6"/>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37065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71A678-07E3-784E-99A9-2150DDC8419C}" type="datetime1">
              <a:rPr lang="en-US" smtClean="0"/>
              <a:t>5/31/15</a:t>
            </a:fld>
            <a:endParaRPr lang="en-US"/>
          </a:p>
        </p:txBody>
      </p:sp>
      <p:sp>
        <p:nvSpPr>
          <p:cNvPr id="8" name="Footer Placeholder 7"/>
          <p:cNvSpPr>
            <a:spLocks noGrp="1"/>
          </p:cNvSpPr>
          <p:nvPr>
            <p:ph type="ftr" sz="quarter" idx="11"/>
          </p:nvPr>
        </p:nvSpPr>
        <p:spPr/>
        <p:txBody>
          <a:bodyPr/>
          <a:lstStyle/>
          <a:p>
            <a:r>
              <a:rPr lang="en-US" smtClean="0"/>
              <a:t>Power-Aware Job Scheduling</a:t>
            </a:r>
            <a:endParaRPr lang="en-US"/>
          </a:p>
        </p:txBody>
      </p:sp>
      <p:sp>
        <p:nvSpPr>
          <p:cNvPr id="9" name="Slide Number Placeholder 8"/>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353524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296A2-652E-C741-BF53-22CC1C2CDF6E}" type="datetime1">
              <a:rPr lang="en-US" smtClean="0"/>
              <a:t>5/31/15</a:t>
            </a:fld>
            <a:endParaRPr lang="en-US"/>
          </a:p>
        </p:txBody>
      </p:sp>
      <p:sp>
        <p:nvSpPr>
          <p:cNvPr id="4" name="Footer Placeholder 3"/>
          <p:cNvSpPr>
            <a:spLocks noGrp="1"/>
          </p:cNvSpPr>
          <p:nvPr>
            <p:ph type="ftr" sz="quarter" idx="11"/>
          </p:nvPr>
        </p:nvSpPr>
        <p:spPr/>
        <p:txBody>
          <a:bodyPr/>
          <a:lstStyle/>
          <a:p>
            <a:r>
              <a:rPr lang="en-US" smtClean="0"/>
              <a:t>Power-Aware Job Scheduling</a:t>
            </a:r>
            <a:endParaRPr lang="en-US"/>
          </a:p>
        </p:txBody>
      </p:sp>
      <p:sp>
        <p:nvSpPr>
          <p:cNvPr id="5" name="Slide Number Placeholder 4"/>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270126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4D2EC-8CEF-7B42-9255-7368CF085A8B}" type="datetime1">
              <a:rPr lang="en-US" smtClean="0"/>
              <a:t>5/31/15</a:t>
            </a:fld>
            <a:endParaRPr lang="en-US"/>
          </a:p>
        </p:txBody>
      </p:sp>
      <p:sp>
        <p:nvSpPr>
          <p:cNvPr id="3" name="Footer Placeholder 2"/>
          <p:cNvSpPr>
            <a:spLocks noGrp="1"/>
          </p:cNvSpPr>
          <p:nvPr>
            <p:ph type="ftr" sz="quarter" idx="11"/>
          </p:nvPr>
        </p:nvSpPr>
        <p:spPr/>
        <p:txBody>
          <a:bodyPr/>
          <a:lstStyle/>
          <a:p>
            <a:r>
              <a:rPr lang="en-US" smtClean="0"/>
              <a:t>Power-Aware Job Scheduling</a:t>
            </a:r>
            <a:endParaRPr lang="en-US"/>
          </a:p>
        </p:txBody>
      </p:sp>
      <p:sp>
        <p:nvSpPr>
          <p:cNvPr id="4" name="Slide Number Placeholder 3"/>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64791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99233-22C0-AD43-8B65-CAD19A9C7E7F}" type="datetime1">
              <a:rPr lang="en-US" smtClean="0"/>
              <a:t>5/31/15</a:t>
            </a:fld>
            <a:endParaRPr lang="en-US"/>
          </a:p>
        </p:txBody>
      </p:sp>
      <p:sp>
        <p:nvSpPr>
          <p:cNvPr id="6" name="Footer Placeholder 5"/>
          <p:cNvSpPr>
            <a:spLocks noGrp="1"/>
          </p:cNvSpPr>
          <p:nvPr>
            <p:ph type="ftr" sz="quarter" idx="11"/>
          </p:nvPr>
        </p:nvSpPr>
        <p:spPr/>
        <p:txBody>
          <a:bodyPr/>
          <a:lstStyle/>
          <a:p>
            <a:r>
              <a:rPr lang="en-US" smtClean="0"/>
              <a:t>Power-Aware Job Scheduling</a:t>
            </a:r>
            <a:endParaRPr lang="en-US"/>
          </a:p>
        </p:txBody>
      </p:sp>
      <p:sp>
        <p:nvSpPr>
          <p:cNvPr id="7" name="Slide Number Placeholder 6"/>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413899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A6E39-F497-C340-9972-63A54F87BF64}" type="datetime1">
              <a:rPr lang="en-US" smtClean="0"/>
              <a:t>5/31/15</a:t>
            </a:fld>
            <a:endParaRPr lang="en-US"/>
          </a:p>
        </p:txBody>
      </p:sp>
      <p:sp>
        <p:nvSpPr>
          <p:cNvPr id="6" name="Footer Placeholder 5"/>
          <p:cNvSpPr>
            <a:spLocks noGrp="1"/>
          </p:cNvSpPr>
          <p:nvPr>
            <p:ph type="ftr" sz="quarter" idx="11"/>
          </p:nvPr>
        </p:nvSpPr>
        <p:spPr/>
        <p:txBody>
          <a:bodyPr/>
          <a:lstStyle/>
          <a:p>
            <a:r>
              <a:rPr lang="en-US" smtClean="0"/>
              <a:t>Power-Aware Job Scheduling</a:t>
            </a:r>
            <a:endParaRPr lang="en-US"/>
          </a:p>
        </p:txBody>
      </p:sp>
      <p:sp>
        <p:nvSpPr>
          <p:cNvPr id="7" name="Slide Number Placeholder 6"/>
          <p:cNvSpPr>
            <a:spLocks noGrp="1"/>
          </p:cNvSpPr>
          <p:nvPr>
            <p:ph type="sldNum" sz="quarter" idx="12"/>
          </p:nvPr>
        </p:nvSpPr>
        <p:spPr/>
        <p:txBody>
          <a:bodyPr/>
          <a:lstStyle/>
          <a:p>
            <a:fld id="{903972FF-C549-A446-B496-D5FD35E67467}" type="slidenum">
              <a:rPr lang="en-US" smtClean="0"/>
              <a:t>‹#›</a:t>
            </a:fld>
            <a:endParaRPr lang="en-US"/>
          </a:p>
        </p:txBody>
      </p:sp>
    </p:spTree>
    <p:extLst>
      <p:ext uri="{BB962C8B-B14F-4D97-AF65-F5344CB8AC3E}">
        <p14:creationId xmlns:p14="http://schemas.microsoft.com/office/powerpoint/2010/main" val="188910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4604C-9351-F64C-BC0A-A5966C54F491}" type="datetime1">
              <a:rPr lang="en-US" smtClean="0"/>
              <a:t>5/31/15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Power-Aware Job Scheduling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972FF-C549-A446-B496-D5FD35E67467}" type="slidenum">
              <a:rPr lang="en-US" smtClean="0"/>
              <a:t>‹#›</a:t>
            </a:fld>
            <a:endParaRPr lang="en-US"/>
          </a:p>
        </p:txBody>
      </p:sp>
    </p:spTree>
    <p:extLst>
      <p:ext uri="{BB962C8B-B14F-4D97-AF65-F5344CB8AC3E}">
        <p14:creationId xmlns:p14="http://schemas.microsoft.com/office/powerpoint/2010/main" val="300934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harm.cs.uiuc.edu/research/energy" TargetMode="Externa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1" Type="http://schemas.openxmlformats.org/officeDocument/2006/relationships/hyperlink" Target="http://charm.cs.illinois.edu/newPapers/11-18/paper.pdf" TargetMode="External"/><Relationship Id="rId12" Type="http://schemas.openxmlformats.org/officeDocument/2006/relationships/hyperlink" Target="http://charm.cs.illinois.edu/newPapers/12-29/paper.pdf" TargetMode="External"/><Relationship Id="rId1" Type="http://schemas.openxmlformats.org/officeDocument/2006/relationships/slideLayout" Target="../slideLayouts/slideLayout2.xml"/><Relationship Id="rId2" Type="http://schemas.openxmlformats.org/officeDocument/2006/relationships/hyperlink" Target="http://charm.cs.uiuc.edu/research/energy" TargetMode="External"/><Relationship Id="rId3" Type="http://schemas.openxmlformats.org/officeDocument/2006/relationships/hyperlink" Target="http://charm.cs.illinois.edu/newPapers/15-01/paper.pdf" TargetMode="External"/><Relationship Id="rId4" Type="http://schemas.openxmlformats.org/officeDocument/2006/relationships/hyperlink" Target="http://charm.cs.illinois.edu/newPapers/14-15/paper.pdf" TargetMode="External"/><Relationship Id="rId5" Type="http://schemas.openxmlformats.org/officeDocument/2006/relationships/hyperlink" Target="http://charm.cs.illinois.edu/newPapers/14-27/paper.pdf" TargetMode="External"/><Relationship Id="rId6" Type="http://schemas.openxmlformats.org/officeDocument/2006/relationships/hyperlink" Target="http://charm.cs.illinois.edu/newPapers/14-23/paper.pdf" TargetMode="External"/><Relationship Id="rId7" Type="http://schemas.openxmlformats.org/officeDocument/2006/relationships/hyperlink" Target="http://charm.cs.illinois.edu/newPapers/13-50/TempFault_SC13.pdf" TargetMode="External"/><Relationship Id="rId8" Type="http://schemas.openxmlformats.org/officeDocument/2006/relationships/hyperlink" Target="http://charm.cs.illinois.edu/newPapers/13-20/paper.pdf" TargetMode="External"/><Relationship Id="rId9" Type="http://schemas.openxmlformats.org/officeDocument/2006/relationships/hyperlink" Target="http://charm.cs.illinois.edu/newPapers/13-33/paper.pdf" TargetMode="External"/><Relationship Id="rId10" Type="http://schemas.openxmlformats.org/officeDocument/2006/relationships/hyperlink" Target="http://charm.cs.illinois.edu/newPapers/12-20/paper.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charm.cs.uiuc.edu/research/energy" TargetMode="Externa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charm.cs.illinois.edu/newPapers/13-20/paper.pdf"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hyperlink" Target="http://charm.cs.illinois.edu/newPapers/14-15/paper.pdf"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431" y="333729"/>
            <a:ext cx="8481628" cy="1470025"/>
          </a:xfrm>
        </p:spPr>
        <p:txBody>
          <a:bodyPr>
            <a:normAutofit/>
          </a:bodyPr>
          <a:lstStyle/>
          <a:p>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Analyzing Energy-Time Tradeoff in Power Overprovisioned HPC Data Centers</a:t>
            </a:r>
            <a:endParaRPr lang="en-US" sz="2700" dirty="0"/>
          </a:p>
        </p:txBody>
      </p:sp>
      <p:sp>
        <p:nvSpPr>
          <p:cNvPr id="3" name="Subtitle 2"/>
          <p:cNvSpPr>
            <a:spLocks noGrp="1"/>
          </p:cNvSpPr>
          <p:nvPr>
            <p:ph type="subTitle" idx="1"/>
          </p:nvPr>
        </p:nvSpPr>
        <p:spPr>
          <a:xfrm>
            <a:off x="393431" y="2149511"/>
            <a:ext cx="8093156" cy="3886723"/>
          </a:xfrm>
        </p:spPr>
        <p:txBody>
          <a:bodyPr>
            <a:normAutofit fontScale="55000" lnSpcReduction="20000"/>
          </a:bodyPr>
          <a:lstStyle/>
          <a:p>
            <a:r>
              <a:rPr lang="en-US" sz="4400" i="1" dirty="0" smtClean="0">
                <a:solidFill>
                  <a:srgbClr val="000090"/>
                </a:solidFill>
              </a:rPr>
              <a:t>Akhil Langer, </a:t>
            </a:r>
            <a:r>
              <a:rPr lang="en-US" sz="4400" i="1" dirty="0" err="1" smtClean="0">
                <a:solidFill>
                  <a:srgbClr val="000090"/>
                </a:solidFill>
              </a:rPr>
              <a:t>Harshit</a:t>
            </a:r>
            <a:r>
              <a:rPr lang="en-US" sz="4400" i="1" dirty="0" smtClean="0">
                <a:solidFill>
                  <a:srgbClr val="000090"/>
                </a:solidFill>
              </a:rPr>
              <a:t> </a:t>
            </a:r>
            <a:r>
              <a:rPr lang="en-US" sz="4400" i="1" dirty="0" err="1" smtClean="0">
                <a:solidFill>
                  <a:srgbClr val="000090"/>
                </a:solidFill>
              </a:rPr>
              <a:t>Dokania</a:t>
            </a:r>
            <a:r>
              <a:rPr lang="en-US" sz="4400" i="1" dirty="0" smtClean="0">
                <a:solidFill>
                  <a:srgbClr val="000090"/>
                </a:solidFill>
              </a:rPr>
              <a:t>, </a:t>
            </a:r>
            <a:r>
              <a:rPr lang="en-US" sz="4400" b="1" i="1" dirty="0" smtClean="0">
                <a:solidFill>
                  <a:srgbClr val="000090"/>
                </a:solidFill>
              </a:rPr>
              <a:t>Laxmikant Kale, </a:t>
            </a:r>
            <a:r>
              <a:rPr lang="en-US" sz="4400" i="1" dirty="0" err="1" smtClean="0">
                <a:solidFill>
                  <a:srgbClr val="000090"/>
                </a:solidFill>
              </a:rPr>
              <a:t>Udatta</a:t>
            </a:r>
            <a:r>
              <a:rPr lang="en-US" sz="4400" i="1" dirty="0" smtClean="0">
                <a:solidFill>
                  <a:srgbClr val="000090"/>
                </a:solidFill>
              </a:rPr>
              <a:t> </a:t>
            </a:r>
            <a:r>
              <a:rPr lang="en-US" sz="4400" i="1" dirty="0" err="1" smtClean="0">
                <a:solidFill>
                  <a:srgbClr val="000090"/>
                </a:solidFill>
              </a:rPr>
              <a:t>Palekar</a:t>
            </a:r>
            <a:r>
              <a:rPr lang="en-US" sz="4400" i="1" dirty="0" smtClean="0">
                <a:solidFill>
                  <a:srgbClr val="000090"/>
                </a:solidFill>
              </a:rPr>
              <a:t>*</a:t>
            </a:r>
            <a:endParaRPr lang="en-US" sz="4400" b="1" i="1" dirty="0" smtClean="0">
              <a:solidFill>
                <a:srgbClr val="000090"/>
              </a:solidFill>
            </a:endParaRPr>
          </a:p>
          <a:p>
            <a:r>
              <a:rPr lang="en-US" i="1" dirty="0" smtClean="0">
                <a:solidFill>
                  <a:srgbClr val="000090"/>
                </a:solidFill>
              </a:rPr>
              <a:t>Parallel Programming Laboratory</a:t>
            </a:r>
          </a:p>
          <a:p>
            <a:r>
              <a:rPr lang="en-US" i="1" dirty="0" smtClean="0">
                <a:solidFill>
                  <a:srgbClr val="000090"/>
                </a:solidFill>
              </a:rPr>
              <a:t>Department of Computer Science</a:t>
            </a:r>
          </a:p>
          <a:p>
            <a:r>
              <a:rPr lang="en-US" i="1" dirty="0" smtClean="0">
                <a:solidFill>
                  <a:srgbClr val="000090"/>
                </a:solidFill>
              </a:rPr>
              <a:t>University of Illinois at Urbana-Champaign</a:t>
            </a:r>
          </a:p>
          <a:p>
            <a:endParaRPr lang="en-US" i="1" dirty="0">
              <a:solidFill>
                <a:srgbClr val="000090"/>
              </a:solidFill>
            </a:endParaRPr>
          </a:p>
          <a:p>
            <a:r>
              <a:rPr lang="en-US" i="1" dirty="0" smtClean="0">
                <a:solidFill>
                  <a:srgbClr val="000090"/>
                </a:solidFill>
              </a:rPr>
              <a:t>*Department of Business Administration</a:t>
            </a:r>
          </a:p>
          <a:p>
            <a:r>
              <a:rPr lang="en-US" i="1" dirty="0" smtClean="0">
                <a:solidFill>
                  <a:srgbClr val="000090"/>
                </a:solidFill>
              </a:rPr>
              <a:t>University of Illinois at Urbana-Champaign</a:t>
            </a:r>
          </a:p>
          <a:p>
            <a:endParaRPr lang="en-US" i="1" dirty="0" smtClean="0">
              <a:solidFill>
                <a:srgbClr val="000090"/>
              </a:solidFill>
            </a:endParaRPr>
          </a:p>
          <a:p>
            <a:r>
              <a:rPr lang="en-US" dirty="0">
                <a:hlinkClick r:id="rId3"/>
              </a:rPr>
              <a:t>http://charm.cs.uiuc.edu/research/energy</a:t>
            </a:r>
            <a:endParaRPr lang="en-US" dirty="0"/>
          </a:p>
          <a:p>
            <a:endParaRPr lang="en-US" i="1" dirty="0" smtClean="0">
              <a:solidFill>
                <a:srgbClr val="000090"/>
              </a:solidFill>
            </a:endParaRPr>
          </a:p>
          <a:p>
            <a:r>
              <a:rPr lang="en-US" i="1" dirty="0" smtClean="0">
                <a:solidFill>
                  <a:srgbClr val="000090"/>
                </a:solidFill>
              </a:rPr>
              <a:t>29</a:t>
            </a:r>
            <a:r>
              <a:rPr lang="en-US" i="1" baseline="30000" dirty="0" smtClean="0">
                <a:solidFill>
                  <a:srgbClr val="000090"/>
                </a:solidFill>
              </a:rPr>
              <a:t>th</a:t>
            </a:r>
            <a:r>
              <a:rPr lang="en-US" i="1" dirty="0" smtClean="0">
                <a:solidFill>
                  <a:srgbClr val="000090"/>
                </a:solidFill>
              </a:rPr>
              <a:t> May 2015</a:t>
            </a:r>
          </a:p>
          <a:p>
            <a:r>
              <a:rPr lang="en-US" i="1" dirty="0" smtClean="0">
                <a:solidFill>
                  <a:srgbClr val="000090"/>
                </a:solidFill>
              </a:rPr>
              <a:t>The Eleventh Workshop on High-Performance, Power-Aware Computing (HPPAC)</a:t>
            </a:r>
          </a:p>
          <a:p>
            <a:r>
              <a:rPr lang="en-US" i="1" dirty="0" smtClean="0">
                <a:solidFill>
                  <a:srgbClr val="000090"/>
                </a:solidFill>
              </a:rPr>
              <a:t>Hyderabad, India</a:t>
            </a:r>
          </a:p>
          <a:p>
            <a:endParaRPr lang="en-US" i="1" dirty="0">
              <a:solidFill>
                <a:srgbClr val="000090"/>
              </a:solidFill>
            </a:endParaRPr>
          </a:p>
        </p:txBody>
      </p:sp>
      <p:pic>
        <p:nvPicPr>
          <p:cNvPr id="6" name="Picture 5"/>
          <p:cNvPicPr>
            <a:picLocks noChangeAspect="1"/>
          </p:cNvPicPr>
          <p:nvPr/>
        </p:nvPicPr>
        <p:blipFill>
          <a:blip r:embed="rId4"/>
          <a:stretch>
            <a:fillRect/>
          </a:stretch>
        </p:blipFill>
        <p:spPr>
          <a:xfrm>
            <a:off x="3688815" y="6008885"/>
            <a:ext cx="649518" cy="841248"/>
          </a:xfrm>
          <a:prstGeom prst="rect">
            <a:avLst/>
          </a:prstGeom>
        </p:spPr>
      </p:pic>
      <p:pic>
        <p:nvPicPr>
          <p:cNvPr id="7" name="Picture 6"/>
          <p:cNvPicPr>
            <a:picLocks noChangeAspect="1"/>
          </p:cNvPicPr>
          <p:nvPr/>
        </p:nvPicPr>
        <p:blipFill>
          <a:blip r:embed="rId5"/>
          <a:stretch>
            <a:fillRect/>
          </a:stretch>
        </p:blipFill>
        <p:spPr>
          <a:xfrm>
            <a:off x="4482352" y="5980175"/>
            <a:ext cx="2450353" cy="855017"/>
          </a:xfrm>
          <a:prstGeom prst="rect">
            <a:avLst/>
          </a:prstGeom>
        </p:spPr>
      </p:pic>
    </p:spTree>
    <p:extLst>
      <p:ext uri="{BB962C8B-B14F-4D97-AF65-F5344CB8AC3E}">
        <p14:creationId xmlns:p14="http://schemas.microsoft.com/office/powerpoint/2010/main" val="18805286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Consumption Analysis	 </a:t>
            </a:r>
            <a:endParaRPr lang="en-US" dirty="0"/>
          </a:p>
        </p:txBody>
      </p:sp>
      <p:sp>
        <p:nvSpPr>
          <p:cNvPr id="3" name="Content Placeholder 2"/>
          <p:cNvSpPr>
            <a:spLocks noGrp="1"/>
          </p:cNvSpPr>
          <p:nvPr>
            <p:ph idx="1"/>
          </p:nvPr>
        </p:nvSpPr>
        <p:spPr/>
        <p:txBody>
          <a:bodyPr/>
          <a:lstStyle/>
          <a:p>
            <a:r>
              <a:rPr lang="en-US" dirty="0" smtClean="0"/>
              <a:t>Although power is  a critical constraint, high energy consumption can lead to excessing electricity costs</a:t>
            </a:r>
          </a:p>
          <a:p>
            <a:pPr lvl="1"/>
            <a:r>
              <a:rPr lang="en-US" dirty="0" smtClean="0"/>
              <a:t>20MW power @  $0.07/KWh = USD 1M/month</a:t>
            </a:r>
          </a:p>
          <a:p>
            <a:r>
              <a:rPr lang="en-US" dirty="0" smtClean="0"/>
              <a:t>In Future, users may be charged in terms of energy units instead of core hours!</a:t>
            </a:r>
          </a:p>
          <a:p>
            <a:r>
              <a:rPr lang="en-US" dirty="0" smtClean="0"/>
              <a:t>Selecting right configuration is important for desirable energy-</a:t>
            </a:r>
            <a:r>
              <a:rPr lang="en-US" dirty="0" err="1" smtClean="0"/>
              <a:t>vs</a:t>
            </a:r>
            <a:r>
              <a:rPr lang="en-US" dirty="0" smtClean="0"/>
              <a:t>-time tradeoff</a:t>
            </a:r>
            <a:endParaRPr lang="en-US" dirty="0"/>
          </a:p>
        </p:txBody>
      </p:sp>
      <p:sp>
        <p:nvSpPr>
          <p:cNvPr id="4" name="Slide Number Placeholder 3"/>
          <p:cNvSpPr>
            <a:spLocks noGrp="1"/>
          </p:cNvSpPr>
          <p:nvPr>
            <p:ph type="sldNum" sz="quarter" idx="12"/>
          </p:nvPr>
        </p:nvSpPr>
        <p:spPr/>
        <p:txBody>
          <a:bodyPr/>
          <a:lstStyle/>
          <a:p>
            <a:fld id="{903972FF-C549-A446-B496-D5FD35E67467}" type="slidenum">
              <a:rPr lang="en-US" smtClean="0"/>
              <a:t>10</a:t>
            </a:fld>
            <a:endParaRPr lang="en-US"/>
          </a:p>
        </p:txBody>
      </p:sp>
    </p:spTree>
    <p:extLst>
      <p:ext uri="{BB962C8B-B14F-4D97-AF65-F5344CB8AC3E}">
        <p14:creationId xmlns:p14="http://schemas.microsoft.com/office/powerpoint/2010/main" val="4763810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a:t>
            </a:r>
            <a:r>
              <a:rPr lang="en-US" dirty="0" err="1" smtClean="0"/>
              <a:t>Testbed</a:t>
            </a:r>
            <a:endParaRPr lang="en-US" dirty="0"/>
          </a:p>
        </p:txBody>
      </p:sp>
      <p:sp>
        <p:nvSpPr>
          <p:cNvPr id="3" name="Content Placeholder 2"/>
          <p:cNvSpPr>
            <a:spLocks noGrp="1"/>
          </p:cNvSpPr>
          <p:nvPr>
            <p:ph idx="1"/>
          </p:nvPr>
        </p:nvSpPr>
        <p:spPr/>
        <p:txBody>
          <a:bodyPr>
            <a:normAutofit fontScale="92500" lnSpcReduction="10000"/>
          </a:bodyPr>
          <a:lstStyle/>
          <a:p>
            <a:r>
              <a:rPr lang="en-US" dirty="0"/>
              <a:t>38-node Dell </a:t>
            </a:r>
            <a:r>
              <a:rPr lang="en-US" dirty="0" smtClean="0"/>
              <a:t>PowerEdge </a:t>
            </a:r>
            <a:r>
              <a:rPr lang="en-US" dirty="0"/>
              <a:t>R620 cluster </a:t>
            </a:r>
          </a:p>
          <a:p>
            <a:r>
              <a:rPr lang="en-US" dirty="0" smtClean="0"/>
              <a:t>Each node is an Intel </a:t>
            </a:r>
            <a:r>
              <a:rPr lang="en-US" dirty="0"/>
              <a:t>Xeon E5-2620 Sandy Bridge server with 6 physical cores running at 2GHz, 2-way SMT with 16GB of RAM </a:t>
            </a:r>
            <a:endParaRPr lang="en-US" dirty="0" smtClean="0"/>
          </a:p>
          <a:p>
            <a:r>
              <a:rPr lang="en-US" dirty="0" smtClean="0"/>
              <a:t>Use RAPL for power capping/measurement</a:t>
            </a:r>
          </a:p>
          <a:p>
            <a:r>
              <a:rPr lang="en-US" dirty="0" smtClean="0"/>
              <a:t>CPU power caps - </a:t>
            </a:r>
            <a:r>
              <a:rPr lang="pl-PL" dirty="0"/>
              <a:t>[31, 34, 37, 40, 43, 46, 49, 52, 55]W </a:t>
            </a:r>
            <a:endParaRPr lang="pl-PL" dirty="0" smtClean="0"/>
          </a:p>
          <a:p>
            <a:pPr lvl="1"/>
            <a:r>
              <a:rPr lang="pl-PL" dirty="0" err="1" smtClean="0"/>
              <a:t>What</a:t>
            </a:r>
            <a:r>
              <a:rPr lang="pl-PL" dirty="0" smtClean="0"/>
              <a:t> </a:t>
            </a:r>
            <a:r>
              <a:rPr lang="pl-PL" dirty="0" err="1" smtClean="0"/>
              <a:t>happens</a:t>
            </a:r>
            <a:r>
              <a:rPr lang="pl-PL" dirty="0" smtClean="0"/>
              <a:t> </a:t>
            </a:r>
            <a:r>
              <a:rPr lang="pl-PL" dirty="0" err="1"/>
              <a:t>w</a:t>
            </a:r>
            <a:r>
              <a:rPr lang="pl-PL" dirty="0" err="1" smtClean="0"/>
              <a:t>hen</a:t>
            </a:r>
            <a:r>
              <a:rPr lang="pl-PL" dirty="0" smtClean="0"/>
              <a:t> CPU </a:t>
            </a:r>
            <a:r>
              <a:rPr lang="pl-PL" dirty="0" err="1" smtClean="0"/>
              <a:t>power</a:t>
            </a:r>
            <a:r>
              <a:rPr lang="pl-PL" dirty="0" smtClean="0"/>
              <a:t> cap </a:t>
            </a:r>
            <a:r>
              <a:rPr lang="pl-PL" dirty="0" err="1" smtClean="0"/>
              <a:t>is</a:t>
            </a:r>
            <a:r>
              <a:rPr lang="pl-PL" dirty="0" smtClean="0"/>
              <a:t> </a:t>
            </a:r>
            <a:r>
              <a:rPr lang="pl-PL" dirty="0" err="1" smtClean="0"/>
              <a:t>below</a:t>
            </a:r>
            <a:r>
              <a:rPr lang="pl-PL" dirty="0" smtClean="0"/>
              <a:t> 30 W?</a:t>
            </a:r>
          </a:p>
          <a:p>
            <a:r>
              <a:rPr lang="en-US" dirty="0" smtClean="0"/>
              <a:t>TDP value of a node = 168 W</a:t>
            </a:r>
            <a:endParaRPr lang="en-US" dirty="0"/>
          </a:p>
          <a:p>
            <a:endParaRPr lang="en-US" dirty="0"/>
          </a:p>
        </p:txBody>
      </p:sp>
      <p:sp>
        <p:nvSpPr>
          <p:cNvPr id="4" name="Slide Number Placeholder 3"/>
          <p:cNvSpPr>
            <a:spLocks noGrp="1"/>
          </p:cNvSpPr>
          <p:nvPr>
            <p:ph type="sldNum" sz="quarter" idx="12"/>
          </p:nvPr>
        </p:nvSpPr>
        <p:spPr/>
        <p:txBody>
          <a:bodyPr/>
          <a:lstStyle/>
          <a:p>
            <a:fld id="{903972FF-C549-A446-B496-D5FD35E67467}" type="slidenum">
              <a:rPr lang="en-US" smtClean="0"/>
              <a:t>11</a:t>
            </a:fld>
            <a:endParaRPr lang="en-US"/>
          </a:p>
        </p:txBody>
      </p:sp>
    </p:spTree>
    <p:extLst>
      <p:ext uri="{BB962C8B-B14F-4D97-AF65-F5344CB8AC3E}">
        <p14:creationId xmlns:p14="http://schemas.microsoft.com/office/powerpoint/2010/main" val="39262153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normAutofit fontScale="92500"/>
          </a:bodyPr>
          <a:lstStyle/>
          <a:p>
            <a:r>
              <a:rPr lang="en-US" i="1" dirty="0" smtClean="0"/>
              <a:t>Wave</a:t>
            </a:r>
          </a:p>
          <a:p>
            <a:pPr lvl="1"/>
            <a:r>
              <a:rPr lang="en-US" dirty="0" smtClean="0"/>
              <a:t>Finite Difference Scheme over a 2D mesh</a:t>
            </a:r>
          </a:p>
          <a:p>
            <a:r>
              <a:rPr lang="en-US" i="1" dirty="0" err="1" smtClean="0"/>
              <a:t>Lulesh</a:t>
            </a:r>
            <a:endParaRPr lang="en-US" i="1" dirty="0" smtClean="0"/>
          </a:p>
          <a:p>
            <a:pPr lvl="1"/>
            <a:r>
              <a:rPr lang="en-US" dirty="0" smtClean="0"/>
              <a:t>Shock hydrodynamics application</a:t>
            </a:r>
          </a:p>
          <a:p>
            <a:r>
              <a:rPr lang="en-US" i="1" dirty="0" smtClean="0"/>
              <a:t>Adaptive Mesh Refinement (AMR)</a:t>
            </a:r>
          </a:p>
          <a:p>
            <a:pPr lvl="1"/>
            <a:r>
              <a:rPr lang="en-US" dirty="0" smtClean="0"/>
              <a:t>Oct-tree based structured adaptive mesh refinement</a:t>
            </a:r>
          </a:p>
          <a:p>
            <a:r>
              <a:rPr lang="en-US" i="1" dirty="0" err="1" smtClean="0"/>
              <a:t>LeanMD</a:t>
            </a:r>
            <a:endParaRPr lang="en-US" i="1" dirty="0" smtClean="0"/>
          </a:p>
          <a:p>
            <a:pPr lvl="1"/>
            <a:r>
              <a:rPr lang="en-US" dirty="0" smtClean="0"/>
              <a:t>Molecular Dynamic Simulation Based based on </a:t>
            </a:r>
            <a:r>
              <a:rPr lang="en-US" dirty="0" err="1" smtClean="0"/>
              <a:t>Lennard</a:t>
            </a:r>
            <a:r>
              <a:rPr lang="en-US" dirty="0" smtClean="0"/>
              <a:t>-Jones potential</a:t>
            </a:r>
          </a:p>
        </p:txBody>
      </p:sp>
      <p:sp>
        <p:nvSpPr>
          <p:cNvPr id="4" name="Slide Number Placeholder 3"/>
          <p:cNvSpPr>
            <a:spLocks noGrp="1"/>
          </p:cNvSpPr>
          <p:nvPr>
            <p:ph type="sldNum" sz="quarter" idx="12"/>
          </p:nvPr>
        </p:nvSpPr>
        <p:spPr/>
        <p:txBody>
          <a:bodyPr/>
          <a:lstStyle/>
          <a:p>
            <a:fld id="{903972FF-C549-A446-B496-D5FD35E67467}" type="slidenum">
              <a:rPr lang="en-US" smtClean="0"/>
              <a:t>12</a:t>
            </a:fld>
            <a:endParaRPr lang="en-US"/>
          </a:p>
        </p:txBody>
      </p:sp>
    </p:spTree>
    <p:extLst>
      <p:ext uri="{BB962C8B-B14F-4D97-AF65-F5344CB8AC3E}">
        <p14:creationId xmlns:p14="http://schemas.microsoft.com/office/powerpoint/2010/main" val="35270056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4119" y="1907987"/>
            <a:ext cx="8755529" cy="3382379"/>
          </a:xfrm>
          <a:prstGeom prst="rect">
            <a:avLst/>
          </a:prstGeom>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Impact of Power Capping on </a:t>
            </a:r>
            <a:br>
              <a:rPr lang="en-US" dirty="0" smtClean="0"/>
            </a:br>
            <a:r>
              <a:rPr lang="en-US" dirty="0" smtClean="0"/>
              <a:t>Performance and CPU frequency</a:t>
            </a:r>
            <a:endParaRPr lang="en-US" dirty="0"/>
          </a:p>
        </p:txBody>
      </p:sp>
      <p:sp>
        <p:nvSpPr>
          <p:cNvPr id="2" name="Slide Number Placeholder 1"/>
          <p:cNvSpPr>
            <a:spLocks noGrp="1"/>
          </p:cNvSpPr>
          <p:nvPr>
            <p:ph type="sldNum" sz="quarter" idx="12"/>
          </p:nvPr>
        </p:nvSpPr>
        <p:spPr/>
        <p:txBody>
          <a:bodyPr/>
          <a:lstStyle/>
          <a:p>
            <a:fld id="{903972FF-C549-A446-B496-D5FD35E67467}" type="slidenum">
              <a:rPr lang="en-US" smtClean="0"/>
              <a:t>13</a:t>
            </a:fld>
            <a:endParaRPr lang="en-US"/>
          </a:p>
        </p:txBody>
      </p:sp>
    </p:spTree>
    <p:extLst>
      <p:ext uri="{BB962C8B-B14F-4D97-AF65-F5344CB8AC3E}">
        <p14:creationId xmlns:p14="http://schemas.microsoft.com/office/powerpoint/2010/main" val="32826969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Configuration</a:t>
            </a:r>
          </a:p>
          <a:p>
            <a:pPr lvl="1"/>
            <a:r>
              <a:rPr lang="en-US" dirty="0" smtClean="0"/>
              <a:t>(n, p), where n is number of nodes, and p is CPU power cap</a:t>
            </a:r>
          </a:p>
          <a:p>
            <a:pPr lvl="1"/>
            <a:r>
              <a:rPr lang="en-US" dirty="0"/>
              <a:t>n ∈ [4, 8, 12, 16] </a:t>
            </a:r>
            <a:r>
              <a:rPr lang="en-US" dirty="0" smtClean="0"/>
              <a:t>, </a:t>
            </a:r>
          </a:p>
          <a:p>
            <a:pPr lvl="1"/>
            <a:r>
              <a:rPr lang="pl-PL" dirty="0" smtClean="0"/>
              <a:t>p </a:t>
            </a:r>
            <a:r>
              <a:rPr lang="pl-PL" dirty="0"/>
              <a:t>∈ [31, 34, 37, 40, 43, 46, 49, 52, 55]W </a:t>
            </a:r>
            <a:endParaRPr lang="pl-PL" dirty="0" smtClean="0"/>
          </a:p>
          <a:p>
            <a:r>
              <a:rPr lang="pl-PL" dirty="0" err="1" smtClean="0"/>
              <a:t>Different</a:t>
            </a:r>
            <a:r>
              <a:rPr lang="pl-PL" dirty="0" smtClean="0"/>
              <a:t> </a:t>
            </a:r>
            <a:r>
              <a:rPr lang="pl-PL" dirty="0" err="1" smtClean="0"/>
              <a:t>operation</a:t>
            </a:r>
            <a:r>
              <a:rPr lang="pl-PL" dirty="0" smtClean="0"/>
              <a:t> </a:t>
            </a:r>
            <a:r>
              <a:rPr lang="pl-PL" dirty="0" err="1" smtClean="0"/>
              <a:t>settings</a:t>
            </a:r>
            <a:endParaRPr lang="pl-PL" dirty="0" smtClean="0"/>
          </a:p>
          <a:p>
            <a:pPr lvl="1"/>
            <a:r>
              <a:rPr lang="pl-PL" dirty="0" err="1" smtClean="0"/>
              <a:t>Conventional</a:t>
            </a:r>
            <a:r>
              <a:rPr lang="pl-PL" dirty="0" smtClean="0"/>
              <a:t> Data Center (CDC)</a:t>
            </a:r>
          </a:p>
          <a:p>
            <a:pPr lvl="2"/>
            <a:r>
              <a:rPr lang="pl-PL" dirty="0" err="1" smtClean="0"/>
              <a:t>Nodes</a:t>
            </a:r>
            <a:r>
              <a:rPr lang="pl-PL" dirty="0" smtClean="0"/>
              <a:t> </a:t>
            </a:r>
            <a:r>
              <a:rPr lang="pl-PL" dirty="0" err="1" smtClean="0"/>
              <a:t>allocated</a:t>
            </a:r>
            <a:r>
              <a:rPr lang="pl-PL" dirty="0" smtClean="0"/>
              <a:t> TDP </a:t>
            </a:r>
            <a:r>
              <a:rPr lang="pl-PL" dirty="0" err="1" smtClean="0"/>
              <a:t>power</a:t>
            </a:r>
            <a:endParaRPr lang="pl-PL" dirty="0" smtClean="0"/>
          </a:p>
          <a:p>
            <a:pPr lvl="1"/>
            <a:r>
              <a:rPr lang="pl-PL" dirty="0" smtClean="0"/>
              <a:t>Performance </a:t>
            </a:r>
            <a:r>
              <a:rPr lang="pl-PL" dirty="0" err="1" smtClean="0"/>
              <a:t>Optimized</a:t>
            </a:r>
            <a:r>
              <a:rPr lang="pl-PL" dirty="0" smtClean="0"/>
              <a:t> </a:t>
            </a:r>
            <a:r>
              <a:rPr lang="pl-PL" dirty="0" err="1" smtClean="0"/>
              <a:t>Overprovisioned</a:t>
            </a:r>
            <a:r>
              <a:rPr lang="pl-PL" dirty="0" smtClean="0"/>
              <a:t> Data Center (</a:t>
            </a:r>
            <a:r>
              <a:rPr lang="pl-PL" dirty="0" err="1" smtClean="0"/>
              <a:t>pODC</a:t>
            </a:r>
            <a:r>
              <a:rPr lang="pl-PL" dirty="0" smtClean="0"/>
              <a:t>)</a:t>
            </a:r>
          </a:p>
          <a:p>
            <a:pPr lvl="1"/>
            <a:r>
              <a:rPr lang="pl-PL" dirty="0" err="1" smtClean="0"/>
              <a:t>Energy</a:t>
            </a:r>
            <a:r>
              <a:rPr lang="pl-PL" dirty="0"/>
              <a:t> </a:t>
            </a:r>
            <a:r>
              <a:rPr lang="pl-PL" dirty="0" smtClean="0"/>
              <a:t>and </a:t>
            </a:r>
            <a:r>
              <a:rPr lang="pl-PL" dirty="0" err="1" smtClean="0"/>
              <a:t>time</a:t>
            </a:r>
            <a:r>
              <a:rPr lang="pl-PL" dirty="0" smtClean="0"/>
              <a:t> </a:t>
            </a:r>
            <a:r>
              <a:rPr lang="pl-PL" dirty="0" err="1" smtClean="0"/>
              <a:t>optimized</a:t>
            </a:r>
            <a:r>
              <a:rPr lang="pl-PL" dirty="0" smtClean="0"/>
              <a:t> </a:t>
            </a:r>
            <a:r>
              <a:rPr lang="pl-PL" dirty="0" err="1" smtClean="0"/>
              <a:t>Overprovisioned</a:t>
            </a:r>
            <a:r>
              <a:rPr lang="pl-PL" dirty="0" smtClean="0"/>
              <a:t> Data Center (</a:t>
            </a:r>
            <a:r>
              <a:rPr lang="pl-PL" dirty="0" err="1" smtClean="0"/>
              <a:t>iODC</a:t>
            </a:r>
            <a:r>
              <a:rPr lang="pl-PL" dirty="0" smtClean="0"/>
              <a:t>)</a:t>
            </a:r>
          </a:p>
          <a:p>
            <a:pPr lvl="1"/>
            <a:endParaRPr lang="en-US" dirty="0"/>
          </a:p>
          <a:p>
            <a:pPr lvl="1"/>
            <a:endParaRPr lang="en-US" dirty="0" smtClean="0"/>
          </a:p>
        </p:txBody>
      </p:sp>
      <p:sp>
        <p:nvSpPr>
          <p:cNvPr id="4" name="Slide Number Placeholder 3"/>
          <p:cNvSpPr>
            <a:spLocks noGrp="1"/>
          </p:cNvSpPr>
          <p:nvPr>
            <p:ph type="sldNum" sz="quarter" idx="12"/>
          </p:nvPr>
        </p:nvSpPr>
        <p:spPr/>
        <p:txBody>
          <a:bodyPr/>
          <a:lstStyle/>
          <a:p>
            <a:fld id="{903972FF-C549-A446-B496-D5FD35E67467}" type="slidenum">
              <a:rPr lang="en-US" smtClean="0"/>
              <a:t>14</a:t>
            </a:fld>
            <a:endParaRPr lang="en-US"/>
          </a:p>
        </p:txBody>
      </p:sp>
    </p:spTree>
    <p:extLst>
      <p:ext uri="{BB962C8B-B14F-4D97-AF65-F5344CB8AC3E}">
        <p14:creationId xmlns:p14="http://schemas.microsoft.com/office/powerpoint/2010/main" val="12609319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82"/>
            <a:ext cx="8229600" cy="1143000"/>
          </a:xfrm>
        </p:spPr>
        <p:txBody>
          <a:bodyPr/>
          <a:lstStyle/>
          <a:p>
            <a:r>
              <a:rPr lang="en-US" dirty="0" smtClean="0"/>
              <a:t>Results</a:t>
            </a:r>
            <a:endParaRPr lang="en-US" dirty="0"/>
          </a:p>
        </p:txBody>
      </p:sp>
      <p:pic>
        <p:nvPicPr>
          <p:cNvPr id="4" name="Picture 3"/>
          <p:cNvPicPr>
            <a:picLocks noChangeAspect="1"/>
          </p:cNvPicPr>
          <p:nvPr/>
        </p:nvPicPr>
        <p:blipFill>
          <a:blip r:embed="rId3"/>
          <a:stretch>
            <a:fillRect/>
          </a:stretch>
        </p:blipFill>
        <p:spPr>
          <a:xfrm>
            <a:off x="189778" y="1178582"/>
            <a:ext cx="4297057" cy="1704318"/>
          </a:xfrm>
          <a:prstGeom prst="rect">
            <a:avLst/>
          </a:prstGeom>
        </p:spPr>
      </p:pic>
      <p:sp>
        <p:nvSpPr>
          <p:cNvPr id="3" name="Slide Number Placeholder 2"/>
          <p:cNvSpPr>
            <a:spLocks noGrp="1"/>
          </p:cNvSpPr>
          <p:nvPr>
            <p:ph type="sldNum" sz="quarter" idx="12"/>
          </p:nvPr>
        </p:nvSpPr>
        <p:spPr/>
        <p:txBody>
          <a:bodyPr/>
          <a:lstStyle/>
          <a:p>
            <a:fld id="{903972FF-C549-A446-B496-D5FD35E67467}" type="slidenum">
              <a:rPr lang="en-US" smtClean="0"/>
              <a:t>15</a:t>
            </a:fld>
            <a:endParaRPr lang="en-US"/>
          </a:p>
        </p:txBody>
      </p:sp>
      <p:sp>
        <p:nvSpPr>
          <p:cNvPr id="6" name="Rectangle 5"/>
          <p:cNvSpPr/>
          <p:nvPr/>
        </p:nvSpPr>
        <p:spPr>
          <a:xfrm>
            <a:off x="4885765" y="1872420"/>
            <a:ext cx="4258235" cy="4524315"/>
          </a:xfrm>
          <a:prstGeom prst="rect">
            <a:avLst/>
          </a:prstGeom>
        </p:spPr>
        <p:txBody>
          <a:bodyPr wrap="square">
            <a:spAutoFit/>
          </a:bodyPr>
          <a:lstStyle/>
          <a:p>
            <a:r>
              <a:rPr lang="en-US" sz="2400" i="1" dirty="0"/>
              <a:t>Power Budget =</a:t>
            </a:r>
            <a:r>
              <a:rPr lang="en-US" sz="2400" i="1" dirty="0" smtClean="0"/>
              <a:t>1450W and AMR</a:t>
            </a:r>
          </a:p>
          <a:p>
            <a:pPr marL="285750" indent="-285750">
              <a:buFont typeface="Arial"/>
              <a:buChar char="•"/>
            </a:pPr>
            <a:r>
              <a:rPr lang="en-US" sz="2400" dirty="0" smtClean="0"/>
              <a:t>Only </a:t>
            </a:r>
            <a:r>
              <a:rPr lang="en-US" sz="2400" dirty="0"/>
              <a:t>8 nodes can be powered in </a:t>
            </a:r>
            <a:r>
              <a:rPr lang="en-US" sz="2400" dirty="0" smtClean="0"/>
              <a:t>CDC</a:t>
            </a:r>
          </a:p>
          <a:p>
            <a:pPr marL="285750" indent="-285750">
              <a:buFont typeface="Arial"/>
              <a:buChar char="•"/>
            </a:pPr>
            <a:r>
              <a:rPr lang="en-US" sz="2400" dirty="0" err="1" smtClean="0"/>
              <a:t>pODC</a:t>
            </a:r>
            <a:r>
              <a:rPr lang="en-US" sz="2400" dirty="0" smtClean="0"/>
              <a:t> </a:t>
            </a:r>
            <a:r>
              <a:rPr lang="en-US" sz="2400" dirty="0"/>
              <a:t>with configuration </a:t>
            </a:r>
            <a:r>
              <a:rPr lang="en-US" sz="2400" dirty="0" smtClean="0"/>
              <a:t/>
            </a:r>
            <a:br>
              <a:rPr lang="en-US" sz="2400" dirty="0" smtClean="0"/>
            </a:br>
            <a:r>
              <a:rPr lang="en-US" sz="2400" dirty="0" smtClean="0"/>
              <a:t>(</a:t>
            </a:r>
            <a:r>
              <a:rPr lang="en-US" sz="2400" dirty="0"/>
              <a:t>16, 43) gives 30% improved performance but also 22% increased </a:t>
            </a:r>
            <a:r>
              <a:rPr lang="en-US" sz="2400" dirty="0" smtClean="0"/>
              <a:t>energy</a:t>
            </a:r>
          </a:p>
          <a:p>
            <a:pPr marL="285750" indent="-285750">
              <a:buFont typeface="Arial"/>
              <a:buChar char="•"/>
            </a:pPr>
            <a:r>
              <a:rPr lang="en-US" sz="2400" dirty="0" smtClean="0"/>
              <a:t>ODC </a:t>
            </a:r>
            <a:r>
              <a:rPr lang="en-US" sz="2400" dirty="0"/>
              <a:t>with configuration </a:t>
            </a:r>
            <a:r>
              <a:rPr lang="en-US" sz="2400" dirty="0" smtClean="0"/>
              <a:t/>
            </a:r>
            <a:br>
              <a:rPr lang="en-US" sz="2400" dirty="0" smtClean="0"/>
            </a:br>
            <a:r>
              <a:rPr lang="en-US" sz="2400" dirty="0" smtClean="0"/>
              <a:t>(</a:t>
            </a:r>
            <a:r>
              <a:rPr lang="en-US" sz="2400" dirty="0"/>
              <a:t>12, 55) gives 29% improved performance with just 4% increased energy consumption</a:t>
            </a:r>
          </a:p>
        </p:txBody>
      </p:sp>
      <p:pic>
        <p:nvPicPr>
          <p:cNvPr id="7" name="Picture 6"/>
          <p:cNvPicPr>
            <a:picLocks noChangeAspect="1"/>
          </p:cNvPicPr>
          <p:nvPr/>
        </p:nvPicPr>
        <p:blipFill rotWithShape="1">
          <a:blip r:embed="rId4"/>
          <a:srcRect l="48679" r="-418"/>
          <a:stretch/>
        </p:blipFill>
        <p:spPr>
          <a:xfrm>
            <a:off x="-239056" y="3338416"/>
            <a:ext cx="5304117" cy="3383059"/>
          </a:xfrm>
          <a:prstGeom prst="rect">
            <a:avLst/>
          </a:prstGeom>
        </p:spPr>
      </p:pic>
    </p:spTree>
    <p:extLst>
      <p:ext uri="{BB962C8B-B14F-4D97-AF65-F5344CB8AC3E}">
        <p14:creationId xmlns:p14="http://schemas.microsoft.com/office/powerpoint/2010/main" val="1893264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82"/>
            <a:ext cx="8229600" cy="1143000"/>
          </a:xfrm>
        </p:spPr>
        <p:txBody>
          <a:bodyPr/>
          <a:lstStyle/>
          <a:p>
            <a:r>
              <a:rPr lang="en-US" dirty="0" smtClean="0"/>
              <a:t>Results</a:t>
            </a:r>
            <a:endParaRPr lang="en-US" dirty="0"/>
          </a:p>
        </p:txBody>
      </p:sp>
      <p:pic>
        <p:nvPicPr>
          <p:cNvPr id="4" name="Picture 3"/>
          <p:cNvPicPr>
            <a:picLocks noChangeAspect="1"/>
          </p:cNvPicPr>
          <p:nvPr/>
        </p:nvPicPr>
        <p:blipFill>
          <a:blip r:embed="rId3"/>
          <a:stretch>
            <a:fillRect/>
          </a:stretch>
        </p:blipFill>
        <p:spPr>
          <a:xfrm>
            <a:off x="189778" y="1178582"/>
            <a:ext cx="4297057" cy="1704318"/>
          </a:xfrm>
          <a:prstGeom prst="rect">
            <a:avLst/>
          </a:prstGeom>
        </p:spPr>
      </p:pic>
      <p:sp>
        <p:nvSpPr>
          <p:cNvPr id="3" name="Slide Number Placeholder 2"/>
          <p:cNvSpPr>
            <a:spLocks noGrp="1"/>
          </p:cNvSpPr>
          <p:nvPr>
            <p:ph type="sldNum" sz="quarter" idx="12"/>
          </p:nvPr>
        </p:nvSpPr>
        <p:spPr/>
        <p:txBody>
          <a:bodyPr/>
          <a:lstStyle/>
          <a:p>
            <a:fld id="{903972FF-C549-A446-B496-D5FD35E67467}" type="slidenum">
              <a:rPr lang="en-US" smtClean="0"/>
              <a:t>16</a:t>
            </a:fld>
            <a:endParaRPr lang="en-US"/>
          </a:p>
        </p:txBody>
      </p:sp>
      <p:sp>
        <p:nvSpPr>
          <p:cNvPr id="6" name="Rectangle 5"/>
          <p:cNvSpPr/>
          <p:nvPr/>
        </p:nvSpPr>
        <p:spPr>
          <a:xfrm>
            <a:off x="5094940" y="3329825"/>
            <a:ext cx="4049060" cy="2677656"/>
          </a:xfrm>
          <a:prstGeom prst="rect">
            <a:avLst/>
          </a:prstGeom>
        </p:spPr>
        <p:txBody>
          <a:bodyPr wrap="square">
            <a:spAutoFit/>
          </a:bodyPr>
          <a:lstStyle/>
          <a:p>
            <a:r>
              <a:rPr lang="en-US" sz="2400" i="1" dirty="0"/>
              <a:t>Power Budget = 1200W and </a:t>
            </a:r>
            <a:r>
              <a:rPr lang="en-US" sz="2400" i="1" dirty="0" err="1" smtClean="0"/>
              <a:t>LeanMD</a:t>
            </a:r>
            <a:endParaRPr lang="en-US" sz="2400" i="1" dirty="0" smtClean="0"/>
          </a:p>
          <a:p>
            <a:pPr marL="342900" indent="-342900">
              <a:buFont typeface="Arial"/>
              <a:buChar char="•"/>
            </a:pPr>
            <a:r>
              <a:rPr lang="en-US" sz="2400" dirty="0" err="1" smtClean="0"/>
              <a:t>pODC</a:t>
            </a:r>
            <a:r>
              <a:rPr lang="en-US" sz="2400" dirty="0" smtClean="0"/>
              <a:t> </a:t>
            </a:r>
            <a:r>
              <a:rPr lang="en-US" sz="2400" dirty="0"/>
              <a:t>at (12,55) </a:t>
            </a:r>
            <a:endParaRPr lang="en-US" sz="2400" dirty="0" smtClean="0"/>
          </a:p>
          <a:p>
            <a:pPr marL="342900" indent="-342900">
              <a:buFont typeface="Arial"/>
              <a:buChar char="•"/>
            </a:pPr>
            <a:r>
              <a:rPr lang="en-US" sz="2400" dirty="0" err="1" smtClean="0"/>
              <a:t>iODC</a:t>
            </a:r>
            <a:r>
              <a:rPr lang="en-US" sz="2400" dirty="0" smtClean="0"/>
              <a:t> </a:t>
            </a:r>
            <a:r>
              <a:rPr lang="en-US" sz="2400" dirty="0"/>
              <a:t>at (12, 46) leads to 7.7% savings in energy with only 1.4% penalty in execution time</a:t>
            </a:r>
          </a:p>
        </p:txBody>
      </p:sp>
      <p:pic>
        <p:nvPicPr>
          <p:cNvPr id="7" name="Picture 6"/>
          <p:cNvPicPr>
            <a:picLocks noChangeAspect="1"/>
          </p:cNvPicPr>
          <p:nvPr/>
        </p:nvPicPr>
        <p:blipFill rotWithShape="1">
          <a:blip r:embed="rId4"/>
          <a:srcRect r="49281"/>
          <a:stretch/>
        </p:blipFill>
        <p:spPr>
          <a:xfrm>
            <a:off x="-104589" y="3338416"/>
            <a:ext cx="5199529" cy="3383059"/>
          </a:xfrm>
          <a:prstGeom prst="rect">
            <a:avLst/>
          </a:prstGeom>
        </p:spPr>
      </p:pic>
    </p:spTree>
    <p:extLst>
      <p:ext uri="{BB962C8B-B14F-4D97-AF65-F5344CB8AC3E}">
        <p14:creationId xmlns:p14="http://schemas.microsoft.com/office/powerpoint/2010/main" val="5365571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82"/>
            <a:ext cx="8229600" cy="1143000"/>
          </a:xfrm>
        </p:spPr>
        <p:txBody>
          <a:bodyPr/>
          <a:lstStyle/>
          <a:p>
            <a:r>
              <a:rPr lang="en-US" dirty="0" smtClean="0"/>
              <a:t>Results</a:t>
            </a:r>
            <a:endParaRPr lang="en-US" dirty="0"/>
          </a:p>
        </p:txBody>
      </p:sp>
      <p:pic>
        <p:nvPicPr>
          <p:cNvPr id="3" name="Picture 2"/>
          <p:cNvPicPr>
            <a:picLocks noChangeAspect="1"/>
          </p:cNvPicPr>
          <p:nvPr/>
        </p:nvPicPr>
        <p:blipFill rotWithShape="1">
          <a:blip r:embed="rId2"/>
          <a:srcRect r="49561"/>
          <a:stretch/>
        </p:blipFill>
        <p:spPr>
          <a:xfrm>
            <a:off x="0" y="3021105"/>
            <a:ext cx="5305618" cy="3335245"/>
          </a:xfrm>
          <a:prstGeom prst="rect">
            <a:avLst/>
          </a:prstGeom>
        </p:spPr>
      </p:pic>
      <p:pic>
        <p:nvPicPr>
          <p:cNvPr id="6" name="Picture 5"/>
          <p:cNvPicPr>
            <a:picLocks noChangeAspect="1"/>
          </p:cNvPicPr>
          <p:nvPr/>
        </p:nvPicPr>
        <p:blipFill>
          <a:blip r:embed="rId3"/>
          <a:stretch>
            <a:fillRect/>
          </a:stretch>
        </p:blipFill>
        <p:spPr>
          <a:xfrm>
            <a:off x="230119" y="1178582"/>
            <a:ext cx="4297057" cy="1704318"/>
          </a:xfrm>
          <a:prstGeom prst="rect">
            <a:avLst/>
          </a:prstGeom>
        </p:spPr>
      </p:pic>
      <p:sp>
        <p:nvSpPr>
          <p:cNvPr id="4" name="Slide Number Placeholder 3"/>
          <p:cNvSpPr>
            <a:spLocks noGrp="1"/>
          </p:cNvSpPr>
          <p:nvPr>
            <p:ph type="sldNum" sz="quarter" idx="12"/>
          </p:nvPr>
        </p:nvSpPr>
        <p:spPr/>
        <p:txBody>
          <a:bodyPr/>
          <a:lstStyle/>
          <a:p>
            <a:fld id="{903972FF-C549-A446-B496-D5FD35E67467}" type="slidenum">
              <a:rPr lang="en-US" smtClean="0"/>
              <a:t>17</a:t>
            </a:fld>
            <a:endParaRPr lang="en-US"/>
          </a:p>
        </p:txBody>
      </p:sp>
      <p:sp>
        <p:nvSpPr>
          <p:cNvPr id="5" name="Rectangle 4"/>
          <p:cNvSpPr/>
          <p:nvPr/>
        </p:nvSpPr>
        <p:spPr>
          <a:xfrm>
            <a:off x="5124824" y="2985126"/>
            <a:ext cx="4213409" cy="3046988"/>
          </a:xfrm>
          <a:prstGeom prst="rect">
            <a:avLst/>
          </a:prstGeom>
        </p:spPr>
        <p:txBody>
          <a:bodyPr wrap="square">
            <a:spAutoFit/>
          </a:bodyPr>
          <a:lstStyle/>
          <a:p>
            <a:r>
              <a:rPr lang="en-US" sz="2400" i="1" dirty="0"/>
              <a:t>Power Budget = 1500W and </a:t>
            </a:r>
            <a:r>
              <a:rPr lang="en-US" sz="2400" i="1" dirty="0" err="1" smtClean="0"/>
              <a:t>Lulesh</a:t>
            </a:r>
            <a:endParaRPr lang="en-US" sz="2400" i="1" dirty="0" smtClean="0"/>
          </a:p>
          <a:p>
            <a:pPr marL="285750" indent="-285750">
              <a:buFont typeface="Arial"/>
              <a:buChar char="•"/>
            </a:pPr>
            <a:r>
              <a:rPr lang="en-US" sz="2400" dirty="0" err="1" smtClean="0"/>
              <a:t>pODC</a:t>
            </a:r>
            <a:r>
              <a:rPr lang="en-US" sz="2400" dirty="0" smtClean="0"/>
              <a:t> </a:t>
            </a:r>
            <a:r>
              <a:rPr lang="en-US" sz="2400" dirty="0"/>
              <a:t>at (16, 43</a:t>
            </a:r>
            <a:r>
              <a:rPr lang="en-US" sz="2400" dirty="0" smtClean="0"/>
              <a:t>)</a:t>
            </a:r>
          </a:p>
          <a:p>
            <a:pPr marL="285750" indent="-285750">
              <a:buFont typeface="Arial"/>
              <a:buChar char="•"/>
            </a:pPr>
            <a:r>
              <a:rPr lang="en-US" sz="2400" dirty="0" err="1" smtClean="0"/>
              <a:t>iODC</a:t>
            </a:r>
            <a:r>
              <a:rPr lang="en-US" sz="2400" dirty="0" smtClean="0"/>
              <a:t> </a:t>
            </a:r>
            <a:r>
              <a:rPr lang="en-US" sz="2400" dirty="0"/>
              <a:t>at (12, 52) leads to 15.3% savings in energy with only 2.8% penalty in execution time</a:t>
            </a:r>
          </a:p>
          <a:p>
            <a:pPr lvl="1"/>
            <a:endParaRPr lang="en-US" sz="2400" dirty="0"/>
          </a:p>
        </p:txBody>
      </p:sp>
    </p:spTree>
    <p:extLst>
      <p:ext uri="{BB962C8B-B14F-4D97-AF65-F5344CB8AC3E}">
        <p14:creationId xmlns:p14="http://schemas.microsoft.com/office/powerpoint/2010/main" val="30302075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82"/>
            <a:ext cx="8229600" cy="1143000"/>
          </a:xfrm>
        </p:spPr>
        <p:txBody>
          <a:bodyPr/>
          <a:lstStyle/>
          <a:p>
            <a:r>
              <a:rPr lang="en-US" dirty="0" smtClean="0"/>
              <a:t>Results</a:t>
            </a:r>
            <a:endParaRPr lang="en-US" dirty="0"/>
          </a:p>
        </p:txBody>
      </p:sp>
      <p:pic>
        <p:nvPicPr>
          <p:cNvPr id="3" name="Picture 2"/>
          <p:cNvPicPr>
            <a:picLocks noChangeAspect="1"/>
          </p:cNvPicPr>
          <p:nvPr/>
        </p:nvPicPr>
        <p:blipFill rotWithShape="1">
          <a:blip r:embed="rId2"/>
          <a:srcRect l="50707" r="-138"/>
          <a:stretch/>
        </p:blipFill>
        <p:spPr>
          <a:xfrm>
            <a:off x="134468" y="3021105"/>
            <a:ext cx="5199530" cy="3335245"/>
          </a:xfrm>
          <a:prstGeom prst="rect">
            <a:avLst/>
          </a:prstGeom>
        </p:spPr>
      </p:pic>
      <p:pic>
        <p:nvPicPr>
          <p:cNvPr id="6" name="Picture 5"/>
          <p:cNvPicPr>
            <a:picLocks noChangeAspect="1"/>
          </p:cNvPicPr>
          <p:nvPr/>
        </p:nvPicPr>
        <p:blipFill>
          <a:blip r:embed="rId3"/>
          <a:stretch>
            <a:fillRect/>
          </a:stretch>
        </p:blipFill>
        <p:spPr>
          <a:xfrm>
            <a:off x="230119" y="1178582"/>
            <a:ext cx="4297057" cy="1704318"/>
          </a:xfrm>
          <a:prstGeom prst="rect">
            <a:avLst/>
          </a:prstGeom>
        </p:spPr>
      </p:pic>
      <p:sp>
        <p:nvSpPr>
          <p:cNvPr id="4" name="Slide Number Placeholder 3"/>
          <p:cNvSpPr>
            <a:spLocks noGrp="1"/>
          </p:cNvSpPr>
          <p:nvPr>
            <p:ph type="sldNum" sz="quarter" idx="12"/>
          </p:nvPr>
        </p:nvSpPr>
        <p:spPr/>
        <p:txBody>
          <a:bodyPr/>
          <a:lstStyle/>
          <a:p>
            <a:fld id="{903972FF-C549-A446-B496-D5FD35E67467}" type="slidenum">
              <a:rPr lang="en-US" smtClean="0"/>
              <a:t>18</a:t>
            </a:fld>
            <a:endParaRPr lang="en-US"/>
          </a:p>
        </p:txBody>
      </p:sp>
      <p:sp>
        <p:nvSpPr>
          <p:cNvPr id="5" name="Rectangle 4"/>
          <p:cNvSpPr/>
          <p:nvPr/>
        </p:nvSpPr>
        <p:spPr>
          <a:xfrm>
            <a:off x="5333998" y="3051063"/>
            <a:ext cx="4004235" cy="2677656"/>
          </a:xfrm>
          <a:prstGeom prst="rect">
            <a:avLst/>
          </a:prstGeom>
        </p:spPr>
        <p:txBody>
          <a:bodyPr wrap="square">
            <a:spAutoFit/>
          </a:bodyPr>
          <a:lstStyle/>
          <a:p>
            <a:r>
              <a:rPr lang="en-US" sz="2400" i="1" dirty="0"/>
              <a:t>Power Budget = 1550W and </a:t>
            </a:r>
            <a:r>
              <a:rPr lang="en-US" sz="2400" i="1" dirty="0" smtClean="0"/>
              <a:t>Wave</a:t>
            </a:r>
          </a:p>
          <a:p>
            <a:pPr marL="342900" indent="-342900">
              <a:buFont typeface="Arial"/>
              <a:buChar char="•"/>
            </a:pPr>
            <a:r>
              <a:rPr lang="en-US" sz="2400" dirty="0" err="1" smtClean="0"/>
              <a:t>pODC</a:t>
            </a:r>
            <a:r>
              <a:rPr lang="en-US" sz="2400" dirty="0" smtClean="0"/>
              <a:t> </a:t>
            </a:r>
            <a:r>
              <a:rPr lang="en-US" sz="2400" dirty="0"/>
              <a:t>at (16, 46</a:t>
            </a:r>
            <a:r>
              <a:rPr lang="en-US" sz="2400" dirty="0" smtClean="0"/>
              <a:t>)</a:t>
            </a:r>
          </a:p>
          <a:p>
            <a:pPr marL="342900" indent="-342900">
              <a:buFont typeface="Arial"/>
              <a:buChar char="•"/>
            </a:pPr>
            <a:r>
              <a:rPr lang="en-US" sz="2400" dirty="0" err="1" smtClean="0"/>
              <a:t>iODC</a:t>
            </a:r>
            <a:r>
              <a:rPr lang="en-US" sz="2400" dirty="0" smtClean="0"/>
              <a:t> </a:t>
            </a:r>
            <a:r>
              <a:rPr lang="en-US" sz="2400" dirty="0"/>
              <a:t>at (12, 55) leads to 12% savings in energy with only 6% increase in execution time</a:t>
            </a:r>
          </a:p>
        </p:txBody>
      </p:sp>
    </p:spTree>
    <p:extLst>
      <p:ext uri="{BB962C8B-B14F-4D97-AF65-F5344CB8AC3E}">
        <p14:creationId xmlns:p14="http://schemas.microsoft.com/office/powerpoint/2010/main" val="39232829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0" indent="0">
              <a:buNone/>
            </a:pPr>
            <a:r>
              <a:rPr lang="en-US" dirty="0" smtClean="0"/>
              <a:t>Note: Configuration choice currently limited by profiled samples, better configurations can be obtained by performance modeling that can predict performance and energy for any configuration</a:t>
            </a:r>
            <a:endParaRPr lang="en-US" dirty="0"/>
          </a:p>
        </p:txBody>
      </p:sp>
      <p:sp>
        <p:nvSpPr>
          <p:cNvPr id="4" name="Slide Number Placeholder 3"/>
          <p:cNvSpPr>
            <a:spLocks noGrp="1"/>
          </p:cNvSpPr>
          <p:nvPr>
            <p:ph type="sldNum" sz="quarter" idx="12"/>
          </p:nvPr>
        </p:nvSpPr>
        <p:spPr/>
        <p:txBody>
          <a:bodyPr/>
          <a:lstStyle/>
          <a:p>
            <a:fld id="{903972FF-C549-A446-B496-D5FD35E67467}" type="slidenum">
              <a:rPr lang="en-US" smtClean="0"/>
              <a:t>19</a:t>
            </a:fld>
            <a:endParaRPr lang="en-US"/>
          </a:p>
        </p:txBody>
      </p:sp>
    </p:spTree>
    <p:extLst>
      <p:ext uri="{BB962C8B-B14F-4D97-AF65-F5344CB8AC3E}">
        <p14:creationId xmlns:p14="http://schemas.microsoft.com/office/powerpoint/2010/main" val="13211221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90"/>
                </a:solidFill>
              </a:rPr>
              <a:t>Major </a:t>
            </a:r>
            <a:r>
              <a:rPr lang="en-US" b="1" dirty="0" smtClean="0">
                <a:solidFill>
                  <a:srgbClr val="000090"/>
                </a:solidFill>
              </a:rPr>
              <a:t>Challenge </a:t>
            </a:r>
            <a:r>
              <a:rPr lang="en-US" b="1" dirty="0">
                <a:solidFill>
                  <a:srgbClr val="000090"/>
                </a:solidFill>
              </a:rPr>
              <a:t>to Achieve </a:t>
            </a:r>
            <a:r>
              <a:rPr lang="en-US" b="1" dirty="0" smtClean="0">
                <a:solidFill>
                  <a:srgbClr val="000090"/>
                </a:solidFill>
              </a:rPr>
              <a:t>Exascale</a:t>
            </a:r>
            <a:endParaRPr lang="en-US" b="1" dirty="0">
              <a:solidFill>
                <a:srgbClr val="000090"/>
              </a:solidFill>
            </a:endParaRPr>
          </a:p>
        </p:txBody>
      </p:sp>
      <p:pic>
        <p:nvPicPr>
          <p:cNvPr id="7" name="Picture 2" descr="Screen Shot 2013-11-23 at 1.21.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4679" y="2126070"/>
            <a:ext cx="4420957" cy="347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angle 7"/>
          <p:cNvSpPr/>
          <p:nvPr/>
        </p:nvSpPr>
        <p:spPr>
          <a:xfrm>
            <a:off x="6076201" y="2523881"/>
            <a:ext cx="2754034" cy="461665"/>
          </a:xfrm>
          <a:prstGeom prst="rect">
            <a:avLst/>
          </a:prstGeom>
        </p:spPr>
        <p:txBody>
          <a:bodyPr wrap="square">
            <a:spAutoFit/>
          </a:bodyPr>
          <a:lstStyle/>
          <a:p>
            <a:pPr algn="ctr"/>
            <a:r>
              <a:rPr lang="en-US" sz="2400" dirty="0" smtClean="0">
                <a:solidFill>
                  <a:srgbClr val="FF0000"/>
                </a:solidFill>
              </a:rPr>
              <a:t>Exascale in 20MW!</a:t>
            </a:r>
            <a:endParaRPr lang="en-US" sz="2400" dirty="0">
              <a:solidFill>
                <a:srgbClr val="FF0000"/>
              </a:solidFill>
            </a:endParaRPr>
          </a:p>
        </p:txBody>
      </p:sp>
      <p:sp>
        <p:nvSpPr>
          <p:cNvPr id="10" name="Line 4"/>
          <p:cNvSpPr>
            <a:spLocks noChangeShapeType="1"/>
          </p:cNvSpPr>
          <p:nvPr/>
        </p:nvSpPr>
        <p:spPr bwMode="auto">
          <a:xfrm flipH="1" flipV="1">
            <a:off x="5156245" y="2836968"/>
            <a:ext cx="919956" cy="0"/>
          </a:xfrm>
          <a:prstGeom prst="line">
            <a:avLst/>
          </a:prstGeom>
          <a:noFill/>
          <a:ln w="25400" cap="flat" cmpd="sng">
            <a:solidFill>
              <a:srgbClr val="FF00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en-US" sz="2400"/>
          </a:p>
        </p:txBody>
      </p:sp>
      <p:sp>
        <p:nvSpPr>
          <p:cNvPr id="12" name="AutoShape 5"/>
          <p:cNvSpPr>
            <a:spLocks/>
          </p:cNvSpPr>
          <p:nvPr/>
        </p:nvSpPr>
        <p:spPr bwMode="auto">
          <a:xfrm>
            <a:off x="1855201" y="1506907"/>
            <a:ext cx="4050435" cy="647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ctr"/>
            <a:r>
              <a:rPr lang="en-US" sz="2400" dirty="0"/>
              <a:t>Power consumption for Top500</a:t>
            </a:r>
          </a:p>
        </p:txBody>
      </p:sp>
      <p:sp>
        <p:nvSpPr>
          <p:cNvPr id="24" name="TextBox 23"/>
          <p:cNvSpPr txBox="1"/>
          <p:nvPr/>
        </p:nvSpPr>
        <p:spPr>
          <a:xfrm>
            <a:off x="-1314824" y="5617882"/>
            <a:ext cx="184666" cy="369332"/>
          </a:xfrm>
          <a:prstGeom prst="rect">
            <a:avLst/>
          </a:prstGeom>
          <a:noFill/>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903972FF-C549-A446-B496-D5FD35E67467}" type="slidenum">
              <a:rPr lang="en-US" smtClean="0"/>
              <a:t>2</a:t>
            </a:fld>
            <a:endParaRPr lang="en-US"/>
          </a:p>
        </p:txBody>
      </p:sp>
    </p:spTree>
    <p:extLst>
      <p:ext uri="{BB962C8B-B14F-4D97-AF65-F5344CB8AC3E}">
        <p14:creationId xmlns:p14="http://schemas.microsoft.com/office/powerpoint/2010/main" val="35539698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Automate the selection of configurations for </a:t>
            </a:r>
            <a:r>
              <a:rPr lang="en-US" dirty="0" err="1" smtClean="0"/>
              <a:t>iODC</a:t>
            </a:r>
            <a:r>
              <a:rPr lang="en-US" dirty="0" smtClean="0"/>
              <a:t> using performance modeling and energy-</a:t>
            </a:r>
            <a:r>
              <a:rPr lang="en-US" dirty="0" err="1" smtClean="0"/>
              <a:t>vs</a:t>
            </a:r>
            <a:r>
              <a:rPr lang="en-US" dirty="0" smtClean="0"/>
              <a:t>-time tradeoff metrics</a:t>
            </a:r>
          </a:p>
          <a:p>
            <a:r>
              <a:rPr lang="en-US" dirty="0" smtClean="0"/>
              <a:t>Incorporate CPU temperature and data center cooling energy consumption into the analysis</a:t>
            </a:r>
          </a:p>
          <a:p>
            <a:endParaRPr lang="en-US" dirty="0"/>
          </a:p>
        </p:txBody>
      </p:sp>
      <p:sp>
        <p:nvSpPr>
          <p:cNvPr id="4" name="Slide Number Placeholder 3"/>
          <p:cNvSpPr>
            <a:spLocks noGrp="1"/>
          </p:cNvSpPr>
          <p:nvPr>
            <p:ph type="sldNum" sz="quarter" idx="12"/>
          </p:nvPr>
        </p:nvSpPr>
        <p:spPr/>
        <p:txBody>
          <a:bodyPr/>
          <a:lstStyle/>
          <a:p>
            <a:fld id="{903972FF-C549-A446-B496-D5FD35E67467}" type="slidenum">
              <a:rPr lang="en-US" smtClean="0"/>
              <a:t>20</a:t>
            </a:fld>
            <a:endParaRPr lang="en-US"/>
          </a:p>
        </p:txBody>
      </p:sp>
    </p:spTree>
    <p:extLst>
      <p:ext uri="{BB962C8B-B14F-4D97-AF65-F5344CB8AC3E}">
        <p14:creationId xmlns:p14="http://schemas.microsoft.com/office/powerpoint/2010/main" val="21244453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Takeaways</a:t>
            </a:r>
            <a:endParaRPr lang="en-US" b="1" dirty="0"/>
          </a:p>
        </p:txBody>
      </p:sp>
      <p:sp>
        <p:nvSpPr>
          <p:cNvPr id="3" name="Content Placeholder 2"/>
          <p:cNvSpPr>
            <a:spLocks noGrp="1"/>
          </p:cNvSpPr>
          <p:nvPr>
            <p:ph sz="half" idx="1"/>
          </p:nvPr>
        </p:nvSpPr>
        <p:spPr>
          <a:xfrm>
            <a:off x="457200" y="1600200"/>
            <a:ext cx="8229600" cy="4525963"/>
          </a:xfrm>
        </p:spPr>
        <p:txBody>
          <a:bodyPr>
            <a:normAutofit/>
          </a:bodyPr>
          <a:lstStyle/>
          <a:p>
            <a:pPr>
              <a:buFont typeface="Wingdings" charset="2"/>
              <a:buChar char="q"/>
            </a:pPr>
            <a:r>
              <a:rPr lang="en-US" dirty="0" smtClean="0"/>
              <a:t>Overprovisioned Data Centers can lead to significant performance improvements under a strict power budget</a:t>
            </a:r>
          </a:p>
          <a:p>
            <a:pPr>
              <a:buFont typeface="Wingdings" charset="2"/>
              <a:buChar char="q"/>
            </a:pPr>
            <a:r>
              <a:rPr lang="en-US" dirty="0" smtClean="0"/>
              <a:t>However, energy consumption can be excessive in a purely performance optimized overprovisioned data center</a:t>
            </a:r>
          </a:p>
          <a:p>
            <a:pPr>
              <a:buFont typeface="Wingdings" charset="2"/>
              <a:buChar char="q"/>
            </a:pPr>
            <a:r>
              <a:rPr lang="en-US" dirty="0" smtClean="0"/>
              <a:t>Intelligent selection of configuration can lead to significant energy savings with minimal impact on performance</a:t>
            </a:r>
          </a:p>
        </p:txBody>
      </p:sp>
      <p:sp>
        <p:nvSpPr>
          <p:cNvPr id="4" name="Slide Number Placeholder 3"/>
          <p:cNvSpPr>
            <a:spLocks noGrp="1"/>
          </p:cNvSpPr>
          <p:nvPr>
            <p:ph type="sldNum" sz="quarter" idx="12"/>
          </p:nvPr>
        </p:nvSpPr>
        <p:spPr/>
        <p:txBody>
          <a:bodyPr/>
          <a:lstStyle/>
          <a:p>
            <a:fld id="{903972FF-C549-A446-B496-D5FD35E67467}" type="slidenum">
              <a:rPr lang="en-US" smtClean="0"/>
              <a:t>21</a:t>
            </a:fld>
            <a:endParaRPr lang="en-US"/>
          </a:p>
        </p:txBody>
      </p:sp>
    </p:spTree>
    <p:extLst>
      <p:ext uri="{BB962C8B-B14F-4D97-AF65-F5344CB8AC3E}">
        <p14:creationId xmlns:p14="http://schemas.microsoft.com/office/powerpoint/2010/main" val="41190562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Publications</a:t>
            </a:r>
            <a:endParaRPr lang="en-US" dirty="0"/>
          </a:p>
        </p:txBody>
      </p:sp>
      <p:sp>
        <p:nvSpPr>
          <p:cNvPr id="11" name="Content Placeholder 10"/>
          <p:cNvSpPr>
            <a:spLocks noGrp="1"/>
          </p:cNvSpPr>
          <p:nvPr>
            <p:ph idx="1"/>
          </p:nvPr>
        </p:nvSpPr>
        <p:spPr>
          <a:xfrm>
            <a:off x="457200" y="1417638"/>
            <a:ext cx="8229600" cy="5257800"/>
          </a:xfrm>
        </p:spPr>
        <p:txBody>
          <a:bodyPr>
            <a:normAutofit fontScale="55000" lnSpcReduction="20000"/>
          </a:bodyPr>
          <a:lstStyle/>
          <a:p>
            <a:pPr marL="0" indent="0">
              <a:buNone/>
            </a:pPr>
            <a:r>
              <a:rPr lang="en-US" dirty="0">
                <a:hlinkClick r:id="rId2"/>
              </a:rPr>
              <a:t>http://charm.cs.uiuc.edu/research/energy</a:t>
            </a:r>
            <a:endParaRPr lang="en-US" dirty="0"/>
          </a:p>
          <a:p>
            <a:pPr marL="0" indent="0">
              <a:buNone/>
            </a:pPr>
            <a:endParaRPr lang="en-US" dirty="0"/>
          </a:p>
          <a:p>
            <a:r>
              <a:rPr lang="en-US" dirty="0" smtClean="0"/>
              <a:t>[PMAM 15]. Energy-efficient Computing for HPC Workloads on Heterogeneous Many-core Chips. Langer et al. </a:t>
            </a:r>
            <a:r>
              <a:rPr lang="en-US" dirty="0" smtClean="0">
                <a:hlinkClick r:id="rId3"/>
              </a:rPr>
              <a:t>pdf</a:t>
            </a:r>
            <a:endParaRPr lang="en-US" dirty="0"/>
          </a:p>
          <a:p>
            <a:r>
              <a:rPr lang="en-US" dirty="0" smtClean="0"/>
              <a:t> [</a:t>
            </a:r>
            <a:r>
              <a:rPr lang="en-US" dirty="0"/>
              <a:t>SC 14]. </a:t>
            </a:r>
            <a:r>
              <a:rPr lang="en-US" i="1" dirty="0"/>
              <a:t>Maximizing Throughput of Overprovisioned Data Center Under a Strict Power Budget. Sarood et al. </a:t>
            </a:r>
            <a:r>
              <a:rPr lang="en-US" i="1" dirty="0">
                <a:hlinkClick r:id="rId4"/>
              </a:rPr>
              <a:t>pdf</a:t>
            </a:r>
            <a:endParaRPr lang="en-US" i="1" dirty="0"/>
          </a:p>
          <a:p>
            <a:r>
              <a:rPr lang="en-US" dirty="0"/>
              <a:t>[TOPC 14]. Power Management of Extreme-scale Networks with On/Off Links in Runtime Systems. </a:t>
            </a:r>
            <a:r>
              <a:rPr lang="en-US" dirty="0" err="1"/>
              <a:t>Ehsan</a:t>
            </a:r>
            <a:r>
              <a:rPr lang="en-US" dirty="0"/>
              <a:t> et al. </a:t>
            </a:r>
            <a:r>
              <a:rPr lang="en-US" dirty="0">
                <a:hlinkClick r:id="rId5"/>
              </a:rPr>
              <a:t>pdf</a:t>
            </a:r>
            <a:endParaRPr lang="en-US" dirty="0"/>
          </a:p>
          <a:p>
            <a:r>
              <a:rPr lang="en-US" dirty="0"/>
              <a:t>[SC 14]. Using an Adaptive Runtime System to Reconfigure the Cache Hierarchy. </a:t>
            </a:r>
            <a:r>
              <a:rPr lang="en-US" dirty="0" err="1"/>
              <a:t>Ehsan</a:t>
            </a:r>
            <a:r>
              <a:rPr lang="en-US" dirty="0"/>
              <a:t> et al. </a:t>
            </a:r>
            <a:r>
              <a:rPr lang="en-US" dirty="0">
                <a:hlinkClick r:id="rId6"/>
              </a:rPr>
              <a:t>pdf</a:t>
            </a:r>
            <a:endParaRPr lang="en-US" dirty="0"/>
          </a:p>
          <a:p>
            <a:r>
              <a:rPr lang="en-US" dirty="0"/>
              <a:t>[SC 13]. A Cool Way of Improving the Reliability of HPC Machines. Sarood et al. </a:t>
            </a:r>
            <a:r>
              <a:rPr lang="en-US" dirty="0" smtClean="0">
                <a:hlinkClick r:id="rId7"/>
              </a:rPr>
              <a:t>pdf</a:t>
            </a:r>
            <a:endParaRPr lang="en-US" dirty="0" smtClean="0"/>
          </a:p>
          <a:p>
            <a:r>
              <a:rPr lang="en-US" dirty="0" smtClean="0"/>
              <a:t>[CLUSTER 13]. Optimizing Power Allocation to CPU and Memory Subsystems in Overprovisioned HPC Systems. Sarood et al. </a:t>
            </a:r>
            <a:r>
              <a:rPr lang="en-US" dirty="0" err="1" smtClean="0">
                <a:hlinkClick r:id="rId8"/>
              </a:rPr>
              <a:t>pdf</a:t>
            </a:r>
            <a:endParaRPr lang="en-US" dirty="0"/>
          </a:p>
          <a:p>
            <a:r>
              <a:rPr lang="en-US" dirty="0"/>
              <a:t>[CLUSTER 13]. Thermal Aware Automated Load Balancing for HPC Applications. </a:t>
            </a:r>
            <a:r>
              <a:rPr lang="en-US" dirty="0" err="1"/>
              <a:t>Harshitha</a:t>
            </a:r>
            <a:r>
              <a:rPr lang="en-US" dirty="0"/>
              <a:t> et al. </a:t>
            </a:r>
            <a:r>
              <a:rPr lang="en-US" dirty="0">
                <a:hlinkClick r:id="rId9"/>
              </a:rPr>
              <a:t>pdf</a:t>
            </a:r>
            <a:endParaRPr lang="en-US" dirty="0"/>
          </a:p>
          <a:p>
            <a:r>
              <a:rPr lang="en-US" dirty="0"/>
              <a:t>[IEEE TC 12]</a:t>
            </a:r>
            <a:r>
              <a:rPr lang="en-US" i="1" dirty="0"/>
              <a:t>. Cool Load Balancing for High Performance Computing Data Centers. Sarood et al. </a:t>
            </a:r>
            <a:r>
              <a:rPr lang="en-US" i="1" dirty="0">
                <a:hlinkClick r:id="rId10"/>
              </a:rPr>
              <a:t>pdf</a:t>
            </a:r>
            <a:endParaRPr lang="en-US" i="1" dirty="0"/>
          </a:p>
          <a:p>
            <a:r>
              <a:rPr lang="en-US" dirty="0"/>
              <a:t>[SC 12]. A Cool Load Balancer for Parallel Applications. Sarood et al. </a:t>
            </a:r>
            <a:r>
              <a:rPr lang="en-US" dirty="0">
                <a:hlinkClick r:id="rId11"/>
              </a:rPr>
              <a:t>pdf</a:t>
            </a:r>
            <a:endParaRPr lang="en-US" dirty="0"/>
          </a:p>
          <a:p>
            <a:r>
              <a:rPr lang="en-US" dirty="0"/>
              <a:t>[CLUSTER 12]. Meta-Balancer: Automated Load Balancing Invocation Based on Application Characteristics. </a:t>
            </a:r>
            <a:r>
              <a:rPr lang="en-US" dirty="0" err="1"/>
              <a:t>Harshitha</a:t>
            </a:r>
            <a:r>
              <a:rPr lang="en-US" dirty="0"/>
              <a:t> et al. </a:t>
            </a:r>
            <a:r>
              <a:rPr lang="en-US" dirty="0" smtClean="0">
                <a:hlinkClick r:id="rId12"/>
              </a:rPr>
              <a:t>pdf</a:t>
            </a: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903972FF-C549-A446-B496-D5FD35E67467}" type="slidenum">
              <a:rPr lang="en-US" smtClean="0"/>
              <a:t>22</a:t>
            </a:fld>
            <a:endParaRPr lang="en-US"/>
          </a:p>
        </p:txBody>
      </p:sp>
    </p:spTree>
    <p:extLst>
      <p:ext uri="{BB962C8B-B14F-4D97-AF65-F5344CB8AC3E}">
        <p14:creationId xmlns:p14="http://schemas.microsoft.com/office/powerpoint/2010/main" val="14079182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431" y="1"/>
            <a:ext cx="8481628" cy="1992966"/>
          </a:xfrm>
        </p:spPr>
        <p:txBody>
          <a:bodyPr>
            <a:normAutofit fontScale="90000"/>
          </a:bodyPr>
          <a:lstStyle/>
          <a:p>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b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Analyzing Energy-Time Tradeoff in Power Overprovisioned HPC Data Centers</a:t>
            </a:r>
            <a:endParaRPr lang="en-US" sz="2700" dirty="0"/>
          </a:p>
        </p:txBody>
      </p:sp>
      <p:sp>
        <p:nvSpPr>
          <p:cNvPr id="3" name="Subtitle 2"/>
          <p:cNvSpPr>
            <a:spLocks noGrp="1"/>
          </p:cNvSpPr>
          <p:nvPr>
            <p:ph type="subTitle" idx="1"/>
          </p:nvPr>
        </p:nvSpPr>
        <p:spPr>
          <a:xfrm>
            <a:off x="393431" y="2149511"/>
            <a:ext cx="8093156" cy="3886723"/>
          </a:xfrm>
        </p:spPr>
        <p:txBody>
          <a:bodyPr>
            <a:normAutofit fontScale="55000" lnSpcReduction="20000"/>
          </a:bodyPr>
          <a:lstStyle/>
          <a:p>
            <a:r>
              <a:rPr lang="en-US" sz="4400" i="1" dirty="0" smtClean="0">
                <a:solidFill>
                  <a:srgbClr val="000090"/>
                </a:solidFill>
              </a:rPr>
              <a:t>Akhil Langer, </a:t>
            </a:r>
            <a:r>
              <a:rPr lang="en-US" sz="4400" i="1" dirty="0" err="1" smtClean="0">
                <a:solidFill>
                  <a:srgbClr val="000090"/>
                </a:solidFill>
              </a:rPr>
              <a:t>Harshit</a:t>
            </a:r>
            <a:r>
              <a:rPr lang="en-US" sz="4400" i="1" dirty="0" smtClean="0">
                <a:solidFill>
                  <a:srgbClr val="000090"/>
                </a:solidFill>
              </a:rPr>
              <a:t> </a:t>
            </a:r>
            <a:r>
              <a:rPr lang="en-US" sz="4400" i="1" dirty="0" err="1" smtClean="0">
                <a:solidFill>
                  <a:srgbClr val="000090"/>
                </a:solidFill>
              </a:rPr>
              <a:t>Dokania</a:t>
            </a:r>
            <a:r>
              <a:rPr lang="en-US" sz="4400" i="1" dirty="0" smtClean="0">
                <a:solidFill>
                  <a:srgbClr val="000090"/>
                </a:solidFill>
              </a:rPr>
              <a:t>, </a:t>
            </a:r>
            <a:r>
              <a:rPr lang="en-US" sz="4400" b="1" i="1" dirty="0" smtClean="0">
                <a:solidFill>
                  <a:srgbClr val="000090"/>
                </a:solidFill>
              </a:rPr>
              <a:t>Laxmikant Kale, </a:t>
            </a:r>
            <a:r>
              <a:rPr lang="en-US" sz="4400" i="1" dirty="0" err="1" smtClean="0">
                <a:solidFill>
                  <a:srgbClr val="000090"/>
                </a:solidFill>
              </a:rPr>
              <a:t>Udatta</a:t>
            </a:r>
            <a:r>
              <a:rPr lang="en-US" sz="4400" i="1" dirty="0" smtClean="0">
                <a:solidFill>
                  <a:srgbClr val="000090"/>
                </a:solidFill>
              </a:rPr>
              <a:t> </a:t>
            </a:r>
            <a:r>
              <a:rPr lang="en-US" sz="4400" i="1" dirty="0" err="1" smtClean="0">
                <a:solidFill>
                  <a:srgbClr val="000090"/>
                </a:solidFill>
              </a:rPr>
              <a:t>Palekar</a:t>
            </a:r>
            <a:r>
              <a:rPr lang="en-US" sz="4400" i="1" dirty="0" smtClean="0">
                <a:solidFill>
                  <a:srgbClr val="000090"/>
                </a:solidFill>
              </a:rPr>
              <a:t>*</a:t>
            </a:r>
            <a:endParaRPr lang="en-US" sz="4400" b="1" i="1" dirty="0" smtClean="0">
              <a:solidFill>
                <a:srgbClr val="000090"/>
              </a:solidFill>
            </a:endParaRPr>
          </a:p>
          <a:p>
            <a:r>
              <a:rPr lang="en-US" i="1" dirty="0" smtClean="0">
                <a:solidFill>
                  <a:srgbClr val="000090"/>
                </a:solidFill>
              </a:rPr>
              <a:t>Parallel Programming Laboratory</a:t>
            </a:r>
          </a:p>
          <a:p>
            <a:r>
              <a:rPr lang="en-US" i="1" dirty="0" smtClean="0">
                <a:solidFill>
                  <a:srgbClr val="000090"/>
                </a:solidFill>
              </a:rPr>
              <a:t>Department of Computer Science</a:t>
            </a:r>
          </a:p>
          <a:p>
            <a:r>
              <a:rPr lang="en-US" i="1" dirty="0" smtClean="0">
                <a:solidFill>
                  <a:srgbClr val="000090"/>
                </a:solidFill>
              </a:rPr>
              <a:t>University of Illinois at Urbana-Champaign</a:t>
            </a:r>
          </a:p>
          <a:p>
            <a:endParaRPr lang="en-US" i="1" dirty="0">
              <a:solidFill>
                <a:srgbClr val="000090"/>
              </a:solidFill>
            </a:endParaRPr>
          </a:p>
          <a:p>
            <a:r>
              <a:rPr lang="en-US" i="1" dirty="0" smtClean="0">
                <a:solidFill>
                  <a:srgbClr val="000090"/>
                </a:solidFill>
              </a:rPr>
              <a:t>*Department of Business Administration</a:t>
            </a:r>
          </a:p>
          <a:p>
            <a:r>
              <a:rPr lang="en-US" i="1" dirty="0" smtClean="0">
                <a:solidFill>
                  <a:srgbClr val="000090"/>
                </a:solidFill>
              </a:rPr>
              <a:t>University of Illinois at Urbana-Champaign</a:t>
            </a:r>
          </a:p>
          <a:p>
            <a:endParaRPr lang="en-US" i="1" dirty="0" smtClean="0">
              <a:solidFill>
                <a:srgbClr val="000090"/>
              </a:solidFill>
            </a:endParaRPr>
          </a:p>
          <a:p>
            <a:r>
              <a:rPr lang="en-US" dirty="0">
                <a:hlinkClick r:id="rId3"/>
              </a:rPr>
              <a:t>http://charm.cs.uiuc.edu/research/energy</a:t>
            </a:r>
            <a:endParaRPr lang="en-US" dirty="0"/>
          </a:p>
          <a:p>
            <a:endParaRPr lang="en-US" i="1" dirty="0" smtClean="0">
              <a:solidFill>
                <a:srgbClr val="000090"/>
              </a:solidFill>
            </a:endParaRPr>
          </a:p>
          <a:p>
            <a:r>
              <a:rPr lang="en-US" i="1" dirty="0" smtClean="0">
                <a:solidFill>
                  <a:srgbClr val="000090"/>
                </a:solidFill>
              </a:rPr>
              <a:t>29</a:t>
            </a:r>
            <a:r>
              <a:rPr lang="en-US" i="1" baseline="30000" dirty="0" smtClean="0">
                <a:solidFill>
                  <a:srgbClr val="000090"/>
                </a:solidFill>
              </a:rPr>
              <a:t>th</a:t>
            </a:r>
            <a:r>
              <a:rPr lang="en-US" i="1" dirty="0" smtClean="0">
                <a:solidFill>
                  <a:srgbClr val="000090"/>
                </a:solidFill>
              </a:rPr>
              <a:t> May 2015</a:t>
            </a:r>
          </a:p>
          <a:p>
            <a:r>
              <a:rPr lang="en-US" i="1" dirty="0" smtClean="0">
                <a:solidFill>
                  <a:srgbClr val="000090"/>
                </a:solidFill>
              </a:rPr>
              <a:t>The Eleventh Workshop on High-Performance, Power-Aware Computing (HPPAC)</a:t>
            </a:r>
          </a:p>
          <a:p>
            <a:r>
              <a:rPr lang="en-US" i="1" dirty="0" smtClean="0">
                <a:solidFill>
                  <a:srgbClr val="000090"/>
                </a:solidFill>
              </a:rPr>
              <a:t>Hyderabad, India</a:t>
            </a:r>
          </a:p>
          <a:p>
            <a:endParaRPr lang="en-US" i="1" dirty="0">
              <a:solidFill>
                <a:srgbClr val="000090"/>
              </a:solidFill>
            </a:endParaRPr>
          </a:p>
        </p:txBody>
      </p:sp>
      <p:pic>
        <p:nvPicPr>
          <p:cNvPr id="6" name="Picture 5"/>
          <p:cNvPicPr>
            <a:picLocks noChangeAspect="1"/>
          </p:cNvPicPr>
          <p:nvPr/>
        </p:nvPicPr>
        <p:blipFill>
          <a:blip r:embed="rId4"/>
          <a:stretch>
            <a:fillRect/>
          </a:stretch>
        </p:blipFill>
        <p:spPr>
          <a:xfrm>
            <a:off x="3688815" y="5979003"/>
            <a:ext cx="649518" cy="841248"/>
          </a:xfrm>
          <a:prstGeom prst="rect">
            <a:avLst/>
          </a:prstGeom>
        </p:spPr>
      </p:pic>
      <p:pic>
        <p:nvPicPr>
          <p:cNvPr id="7" name="Picture 6"/>
          <p:cNvPicPr>
            <a:picLocks noChangeAspect="1"/>
          </p:cNvPicPr>
          <p:nvPr/>
        </p:nvPicPr>
        <p:blipFill>
          <a:blip r:embed="rId5"/>
          <a:stretch>
            <a:fillRect/>
          </a:stretch>
        </p:blipFill>
        <p:spPr>
          <a:xfrm>
            <a:off x="4482352" y="5950293"/>
            <a:ext cx="2450353" cy="855017"/>
          </a:xfrm>
          <a:prstGeom prst="rect">
            <a:avLst/>
          </a:prstGeom>
        </p:spPr>
      </p:pic>
    </p:spTree>
    <p:extLst>
      <p:ext uri="{BB962C8B-B14F-4D97-AF65-F5344CB8AC3E}">
        <p14:creationId xmlns:p14="http://schemas.microsoft.com/office/powerpoint/2010/main" val="2441083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90"/>
                </a:solidFill>
              </a:rPr>
              <a:t>Data Center Power</a:t>
            </a:r>
            <a:endParaRPr lang="en-US" b="1" dirty="0">
              <a:solidFill>
                <a:srgbClr val="000090"/>
              </a:solidFill>
            </a:endParaRPr>
          </a:p>
        </p:txBody>
      </p:sp>
      <p:sp>
        <p:nvSpPr>
          <p:cNvPr id="3" name="Content Placeholder 2"/>
          <p:cNvSpPr>
            <a:spLocks noGrp="1"/>
          </p:cNvSpPr>
          <p:nvPr>
            <p:ph idx="1"/>
          </p:nvPr>
        </p:nvSpPr>
        <p:spPr>
          <a:xfrm>
            <a:off x="457200" y="1600202"/>
            <a:ext cx="8229600" cy="1234888"/>
          </a:xfrm>
        </p:spPr>
        <p:txBody>
          <a:bodyPr>
            <a:normAutofit fontScale="85000" lnSpcReduction="20000"/>
          </a:bodyPr>
          <a:lstStyle/>
          <a:p>
            <a:pPr marL="0" indent="0">
              <a:buNone/>
            </a:pPr>
            <a:r>
              <a:rPr lang="en-US" dirty="0" smtClean="0"/>
              <a:t>How is power demand of data center calculated?	</a:t>
            </a:r>
          </a:p>
          <a:p>
            <a:pPr lvl="1">
              <a:buFont typeface="Wingdings" charset="2"/>
              <a:buChar char="q"/>
            </a:pPr>
            <a:r>
              <a:rPr lang="en-US" dirty="0"/>
              <a:t>U</a:t>
            </a:r>
            <a:r>
              <a:rPr lang="en-US" dirty="0" smtClean="0"/>
              <a:t>sing Thermal Design Power (TDP)!</a:t>
            </a:r>
          </a:p>
          <a:p>
            <a:pPr marL="0" indent="0">
              <a:buNone/>
            </a:pPr>
            <a:r>
              <a:rPr lang="en-US" dirty="0" smtClean="0"/>
              <a:t>However, TDP is hardly reached!!</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sp>
        <p:nvSpPr>
          <p:cNvPr id="13" name="TextBox 12"/>
          <p:cNvSpPr txBox="1"/>
          <p:nvPr/>
        </p:nvSpPr>
        <p:spPr>
          <a:xfrm>
            <a:off x="-1314824" y="5617882"/>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3"/>
          <a:stretch>
            <a:fillRect/>
          </a:stretch>
        </p:blipFill>
        <p:spPr>
          <a:xfrm>
            <a:off x="1989605" y="3673338"/>
            <a:ext cx="1353716" cy="1227369"/>
          </a:xfrm>
          <a:prstGeom prst="rect">
            <a:avLst/>
          </a:prstGeom>
        </p:spPr>
      </p:pic>
      <p:pic>
        <p:nvPicPr>
          <p:cNvPr id="15" name="Picture 14"/>
          <p:cNvPicPr>
            <a:picLocks noChangeAspect="1"/>
          </p:cNvPicPr>
          <p:nvPr/>
        </p:nvPicPr>
        <p:blipFill>
          <a:blip r:embed="rId4"/>
          <a:stretch>
            <a:fillRect/>
          </a:stretch>
        </p:blipFill>
        <p:spPr>
          <a:xfrm>
            <a:off x="3642917" y="3673338"/>
            <a:ext cx="809939" cy="1227369"/>
          </a:xfrm>
          <a:prstGeom prst="rect">
            <a:avLst/>
          </a:prstGeom>
        </p:spPr>
      </p:pic>
      <p:pic>
        <p:nvPicPr>
          <p:cNvPr id="16" name="Picture 15"/>
          <p:cNvPicPr>
            <a:picLocks noChangeAspect="1"/>
          </p:cNvPicPr>
          <p:nvPr/>
        </p:nvPicPr>
        <p:blipFill>
          <a:blip r:embed="rId5"/>
          <a:stretch>
            <a:fillRect/>
          </a:stretch>
        </p:blipFill>
        <p:spPr>
          <a:xfrm>
            <a:off x="4854601" y="3673338"/>
            <a:ext cx="769835" cy="1266378"/>
          </a:xfrm>
          <a:prstGeom prst="rect">
            <a:avLst/>
          </a:prstGeom>
        </p:spPr>
      </p:pic>
      <p:pic>
        <p:nvPicPr>
          <p:cNvPr id="17" name="Picture 16"/>
          <p:cNvPicPr>
            <a:picLocks noChangeAspect="1"/>
          </p:cNvPicPr>
          <p:nvPr/>
        </p:nvPicPr>
        <p:blipFill>
          <a:blip r:embed="rId6"/>
          <a:stretch>
            <a:fillRect/>
          </a:stretch>
        </p:blipFill>
        <p:spPr>
          <a:xfrm>
            <a:off x="6096060" y="3673338"/>
            <a:ext cx="1077301" cy="1266378"/>
          </a:xfrm>
          <a:prstGeom prst="rect">
            <a:avLst/>
          </a:prstGeom>
        </p:spPr>
      </p:pic>
      <p:sp>
        <p:nvSpPr>
          <p:cNvPr id="18" name="Title 1"/>
          <p:cNvSpPr txBox="1">
            <a:spLocks/>
          </p:cNvSpPr>
          <p:nvPr/>
        </p:nvSpPr>
        <p:spPr>
          <a:xfrm>
            <a:off x="475131" y="271556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0"/>
                </a:solidFill>
              </a:rPr>
              <a:t>Constraining CPU/Memory power</a:t>
            </a:r>
            <a:endParaRPr lang="en-US" sz="3200" b="1" dirty="0">
              <a:solidFill>
                <a:srgbClr val="000090"/>
              </a:solidFill>
            </a:endParaRPr>
          </a:p>
        </p:txBody>
      </p:sp>
      <p:sp>
        <p:nvSpPr>
          <p:cNvPr id="19" name="Content Placeholder 2"/>
          <p:cNvSpPr txBox="1">
            <a:spLocks/>
          </p:cNvSpPr>
          <p:nvPr/>
        </p:nvSpPr>
        <p:spPr>
          <a:xfrm>
            <a:off x="1989605" y="4939716"/>
            <a:ext cx="5774104" cy="104168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i="1" dirty="0" smtClean="0"/>
              <a:t>Intel Sandy Bridge</a:t>
            </a:r>
          </a:p>
          <a:p>
            <a:pPr>
              <a:buFont typeface="Wingdings" charset="2"/>
              <a:buChar char="q"/>
            </a:pPr>
            <a:r>
              <a:rPr lang="en-US" dirty="0" smtClean="0"/>
              <a:t>Running Average Power Limit (RAPL) library</a:t>
            </a:r>
          </a:p>
          <a:p>
            <a:pPr lvl="1">
              <a:buFont typeface="Wingdings" charset="2"/>
              <a:buChar char="Ø"/>
            </a:pPr>
            <a:r>
              <a:rPr lang="en-US" dirty="0" smtClean="0"/>
              <a:t>measure and set CPU/memory power</a:t>
            </a:r>
            <a:endParaRPr lang="en-US" dirty="0"/>
          </a:p>
        </p:txBody>
      </p:sp>
      <p:sp>
        <p:nvSpPr>
          <p:cNvPr id="4" name="Slide Number Placeholder 3"/>
          <p:cNvSpPr>
            <a:spLocks noGrp="1"/>
          </p:cNvSpPr>
          <p:nvPr>
            <p:ph type="sldNum" sz="quarter" idx="12"/>
          </p:nvPr>
        </p:nvSpPr>
        <p:spPr/>
        <p:txBody>
          <a:bodyPr/>
          <a:lstStyle/>
          <a:p>
            <a:fld id="{903972FF-C549-A446-B496-D5FD35E67467}" type="slidenum">
              <a:rPr lang="en-US" smtClean="0"/>
              <a:t>3</a:t>
            </a:fld>
            <a:endParaRPr lang="en-US"/>
          </a:p>
        </p:txBody>
      </p:sp>
    </p:spTree>
    <p:extLst>
      <p:ext uri="{BB962C8B-B14F-4D97-AF65-F5344CB8AC3E}">
        <p14:creationId xmlns:p14="http://schemas.microsoft.com/office/powerpoint/2010/main" val="243857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90"/>
                </a:solidFill>
              </a:rPr>
              <a:t>Constraining CPU/Memory power</a:t>
            </a:r>
            <a:endParaRPr lang="en-US" b="1" dirty="0">
              <a:solidFill>
                <a:srgbClr val="000090"/>
              </a:solidFill>
            </a:endParaRPr>
          </a:p>
        </p:txBody>
      </p:sp>
      <p:sp>
        <p:nvSpPr>
          <p:cNvPr id="13" name="TextBox 12"/>
          <p:cNvSpPr txBox="1"/>
          <p:nvPr/>
        </p:nvSpPr>
        <p:spPr>
          <a:xfrm>
            <a:off x="-1314824" y="5617882"/>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3"/>
          <a:stretch>
            <a:fillRect/>
          </a:stretch>
        </p:blipFill>
        <p:spPr>
          <a:xfrm>
            <a:off x="1044383" y="1417638"/>
            <a:ext cx="1980670" cy="1795807"/>
          </a:xfrm>
          <a:prstGeom prst="rect">
            <a:avLst/>
          </a:prstGeom>
        </p:spPr>
      </p:pic>
      <p:pic>
        <p:nvPicPr>
          <p:cNvPr id="15" name="Picture 14"/>
          <p:cNvPicPr>
            <a:picLocks noChangeAspect="1"/>
          </p:cNvPicPr>
          <p:nvPr/>
        </p:nvPicPr>
        <p:blipFill>
          <a:blip r:embed="rId4"/>
          <a:stretch>
            <a:fillRect/>
          </a:stretch>
        </p:blipFill>
        <p:spPr>
          <a:xfrm>
            <a:off x="3354503" y="1417638"/>
            <a:ext cx="1185051" cy="1795807"/>
          </a:xfrm>
          <a:prstGeom prst="rect">
            <a:avLst/>
          </a:prstGeom>
        </p:spPr>
      </p:pic>
      <p:pic>
        <p:nvPicPr>
          <p:cNvPr id="16" name="Picture 15"/>
          <p:cNvPicPr>
            <a:picLocks noChangeAspect="1"/>
          </p:cNvPicPr>
          <p:nvPr/>
        </p:nvPicPr>
        <p:blipFill>
          <a:blip r:embed="rId5"/>
          <a:stretch>
            <a:fillRect/>
          </a:stretch>
        </p:blipFill>
        <p:spPr>
          <a:xfrm>
            <a:off x="4859978" y="1387756"/>
            <a:ext cx="1126373" cy="1852883"/>
          </a:xfrm>
          <a:prstGeom prst="rect">
            <a:avLst/>
          </a:prstGeom>
        </p:spPr>
      </p:pic>
      <p:pic>
        <p:nvPicPr>
          <p:cNvPr id="17" name="Picture 16"/>
          <p:cNvPicPr>
            <a:picLocks noChangeAspect="1"/>
          </p:cNvPicPr>
          <p:nvPr/>
        </p:nvPicPr>
        <p:blipFill>
          <a:blip r:embed="rId6"/>
          <a:stretch>
            <a:fillRect/>
          </a:stretch>
        </p:blipFill>
        <p:spPr>
          <a:xfrm>
            <a:off x="6568453" y="1417638"/>
            <a:ext cx="1576237" cy="1852883"/>
          </a:xfrm>
          <a:prstGeom prst="rect">
            <a:avLst/>
          </a:prstGeom>
        </p:spPr>
      </p:pic>
      <p:sp>
        <p:nvSpPr>
          <p:cNvPr id="18" name="Content Placeholder 2"/>
          <p:cNvSpPr txBox="1">
            <a:spLocks/>
          </p:cNvSpPr>
          <p:nvPr/>
        </p:nvSpPr>
        <p:spPr>
          <a:xfrm>
            <a:off x="621551" y="3341253"/>
            <a:ext cx="8229600" cy="3397217"/>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i="1" dirty="0" smtClean="0"/>
              <a:t>Intel Sandy Bridge</a:t>
            </a:r>
          </a:p>
          <a:p>
            <a:pPr>
              <a:buFont typeface="Wingdings" charset="2"/>
              <a:buChar char="q"/>
            </a:pPr>
            <a:r>
              <a:rPr lang="en-US" dirty="0" smtClean="0"/>
              <a:t>Running Average Power Limit (RAPL) library</a:t>
            </a:r>
          </a:p>
          <a:p>
            <a:pPr lvl="1">
              <a:buFont typeface="Wingdings" charset="2"/>
              <a:buChar char="Ø"/>
            </a:pPr>
            <a:r>
              <a:rPr lang="en-US" dirty="0" smtClean="0"/>
              <a:t>measure and set CPU/memory power</a:t>
            </a:r>
          </a:p>
          <a:p>
            <a:pPr marL="0" indent="0">
              <a:buNone/>
            </a:pPr>
            <a:endParaRPr lang="en-US" dirty="0" smtClean="0"/>
          </a:p>
          <a:p>
            <a:pPr marL="0" indent="0">
              <a:buNone/>
            </a:pPr>
            <a:r>
              <a:rPr lang="en-US" dirty="0" smtClean="0"/>
              <a:t>Achieved using combination of P-states and Clock throttling</a:t>
            </a:r>
          </a:p>
          <a:p>
            <a:r>
              <a:rPr lang="en-US" dirty="0"/>
              <a:t>P</a:t>
            </a:r>
            <a:r>
              <a:rPr lang="en-US" dirty="0" smtClean="0"/>
              <a:t>erformance states (or P-states) corresponding to processor’s voltage and frequency</a:t>
            </a:r>
          </a:p>
          <a:p>
            <a:pPr marL="0" indent="0">
              <a:buNone/>
            </a:pPr>
            <a:r>
              <a:rPr lang="en-US" dirty="0" smtClean="0"/>
              <a:t>	e.g. P0 – 3GHz, P1- 2.66 GHz, P2-2.33GHz, P3-2GHz</a:t>
            </a:r>
          </a:p>
          <a:p>
            <a:r>
              <a:rPr lang="en-US" dirty="0" smtClean="0"/>
              <a:t>Clock throttling – processor is forced to be idle</a:t>
            </a:r>
          </a:p>
          <a:p>
            <a:pPr marL="0" indent="0">
              <a:buNone/>
            </a:pPr>
            <a:endParaRPr lang="en-US" dirty="0" smtClean="0"/>
          </a:p>
          <a:p>
            <a:pPr lvl="1">
              <a:buFont typeface="Wingdings" charset="2"/>
              <a:buChar char="Ø"/>
            </a:pPr>
            <a:endParaRPr lang="en-US" dirty="0"/>
          </a:p>
          <a:p>
            <a:pPr lvl="1">
              <a:buFont typeface="Wingdings" charset="2"/>
              <a:buChar char="Ø"/>
            </a:pPr>
            <a:endParaRPr lang="en-US" dirty="0"/>
          </a:p>
        </p:txBody>
      </p:sp>
      <p:sp>
        <p:nvSpPr>
          <p:cNvPr id="3" name="Slide Number Placeholder 2"/>
          <p:cNvSpPr>
            <a:spLocks noGrp="1"/>
          </p:cNvSpPr>
          <p:nvPr>
            <p:ph type="sldNum" sz="quarter" idx="12"/>
          </p:nvPr>
        </p:nvSpPr>
        <p:spPr/>
        <p:txBody>
          <a:bodyPr/>
          <a:lstStyle/>
          <a:p>
            <a:fld id="{903972FF-C549-A446-B496-D5FD35E67467}" type="slidenum">
              <a:rPr lang="en-US" smtClean="0"/>
              <a:t>4</a:t>
            </a:fld>
            <a:endParaRPr lang="en-US"/>
          </a:p>
        </p:txBody>
      </p:sp>
    </p:spTree>
    <p:extLst>
      <p:ext uri="{BB962C8B-B14F-4D97-AF65-F5344CB8AC3E}">
        <p14:creationId xmlns:p14="http://schemas.microsoft.com/office/powerpoint/2010/main" val="40658268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90"/>
                </a:solidFill>
              </a:rPr>
              <a:t>Constraining CPU/Memory power</a:t>
            </a:r>
            <a:endParaRPr lang="en-US" b="1" dirty="0">
              <a:solidFill>
                <a:srgbClr val="000090"/>
              </a:solidFill>
            </a:endParaRPr>
          </a:p>
        </p:txBody>
      </p:sp>
      <p:sp>
        <p:nvSpPr>
          <p:cNvPr id="3" name="Content Placeholder 2"/>
          <p:cNvSpPr>
            <a:spLocks noGrp="1"/>
          </p:cNvSpPr>
          <p:nvPr>
            <p:ph idx="1"/>
          </p:nvPr>
        </p:nvSpPr>
        <p:spPr>
          <a:xfrm>
            <a:off x="457200" y="4512236"/>
            <a:ext cx="8229600" cy="1539222"/>
          </a:xfrm>
        </p:spPr>
        <p:txBody>
          <a:bodyPr>
            <a:normAutofit fontScale="77500" lnSpcReduction="20000"/>
          </a:bodyPr>
          <a:lstStyle/>
          <a:p>
            <a:pPr marL="0" indent="0">
              <a:buNone/>
            </a:pPr>
            <a:r>
              <a:rPr lang="en-US" i="1" dirty="0" smtClean="0"/>
              <a:t>Solution to Data Center Power</a:t>
            </a:r>
            <a:endParaRPr lang="en-US" i="1" dirty="0"/>
          </a:p>
          <a:p>
            <a:pPr>
              <a:buFont typeface="Wingdings" charset="2"/>
              <a:buChar char="q"/>
            </a:pPr>
            <a:r>
              <a:rPr lang="en-US" dirty="0"/>
              <a:t>C</a:t>
            </a:r>
            <a:r>
              <a:rPr lang="en-US" dirty="0" smtClean="0"/>
              <a:t>onstrain power consumption of nodes</a:t>
            </a:r>
          </a:p>
          <a:p>
            <a:pPr>
              <a:buFont typeface="Wingdings" charset="2"/>
              <a:buChar char="q"/>
            </a:pPr>
            <a:r>
              <a:rPr lang="en-US" i="1" dirty="0" smtClean="0"/>
              <a:t>Overprovisioning</a:t>
            </a:r>
            <a:r>
              <a:rPr lang="en-US" dirty="0" smtClean="0"/>
              <a:t> - Use more nodes than conventional data center for same power budget</a:t>
            </a:r>
          </a:p>
          <a:p>
            <a:pPr marL="0" indent="0">
              <a:buNone/>
            </a:pPr>
            <a:endParaRPr lang="en-US" dirty="0" smtClean="0"/>
          </a:p>
          <a:p>
            <a:pPr marL="0" indent="0">
              <a:buNone/>
            </a:pPr>
            <a:endParaRPr lang="en-US" dirty="0"/>
          </a:p>
          <a:p>
            <a:pPr marL="0" indent="0">
              <a:buNone/>
            </a:pPr>
            <a:endParaRPr lang="en-US" dirty="0" smtClean="0"/>
          </a:p>
        </p:txBody>
      </p:sp>
      <p:sp>
        <p:nvSpPr>
          <p:cNvPr id="13" name="TextBox 12"/>
          <p:cNvSpPr txBox="1"/>
          <p:nvPr/>
        </p:nvSpPr>
        <p:spPr>
          <a:xfrm>
            <a:off x="-1314824" y="5617882"/>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p:nvPicPr>
        <p:blipFill>
          <a:blip r:embed="rId3"/>
          <a:stretch>
            <a:fillRect/>
          </a:stretch>
        </p:blipFill>
        <p:spPr>
          <a:xfrm>
            <a:off x="1044383" y="1417638"/>
            <a:ext cx="1980670" cy="1795807"/>
          </a:xfrm>
          <a:prstGeom prst="rect">
            <a:avLst/>
          </a:prstGeom>
        </p:spPr>
      </p:pic>
      <p:pic>
        <p:nvPicPr>
          <p:cNvPr id="15" name="Picture 14"/>
          <p:cNvPicPr>
            <a:picLocks noChangeAspect="1"/>
          </p:cNvPicPr>
          <p:nvPr/>
        </p:nvPicPr>
        <p:blipFill>
          <a:blip r:embed="rId4"/>
          <a:stretch>
            <a:fillRect/>
          </a:stretch>
        </p:blipFill>
        <p:spPr>
          <a:xfrm>
            <a:off x="3354503" y="1417638"/>
            <a:ext cx="1185051" cy="1795807"/>
          </a:xfrm>
          <a:prstGeom prst="rect">
            <a:avLst/>
          </a:prstGeom>
        </p:spPr>
      </p:pic>
      <p:pic>
        <p:nvPicPr>
          <p:cNvPr id="16" name="Picture 15"/>
          <p:cNvPicPr>
            <a:picLocks noChangeAspect="1"/>
          </p:cNvPicPr>
          <p:nvPr/>
        </p:nvPicPr>
        <p:blipFill>
          <a:blip r:embed="rId5"/>
          <a:stretch>
            <a:fillRect/>
          </a:stretch>
        </p:blipFill>
        <p:spPr>
          <a:xfrm>
            <a:off x="4859978" y="1387756"/>
            <a:ext cx="1126373" cy="1852883"/>
          </a:xfrm>
          <a:prstGeom prst="rect">
            <a:avLst/>
          </a:prstGeom>
        </p:spPr>
      </p:pic>
      <p:pic>
        <p:nvPicPr>
          <p:cNvPr id="17" name="Picture 16"/>
          <p:cNvPicPr>
            <a:picLocks noChangeAspect="1"/>
          </p:cNvPicPr>
          <p:nvPr/>
        </p:nvPicPr>
        <p:blipFill>
          <a:blip r:embed="rId6"/>
          <a:stretch>
            <a:fillRect/>
          </a:stretch>
        </p:blipFill>
        <p:spPr>
          <a:xfrm>
            <a:off x="6568453" y="1417638"/>
            <a:ext cx="1576237" cy="1852883"/>
          </a:xfrm>
          <a:prstGeom prst="rect">
            <a:avLst/>
          </a:prstGeom>
        </p:spPr>
      </p:pic>
      <p:sp>
        <p:nvSpPr>
          <p:cNvPr id="18" name="Content Placeholder 2"/>
          <p:cNvSpPr txBox="1">
            <a:spLocks/>
          </p:cNvSpPr>
          <p:nvPr/>
        </p:nvSpPr>
        <p:spPr>
          <a:xfrm>
            <a:off x="621551" y="3341254"/>
            <a:ext cx="8229600" cy="109627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i="1" dirty="0" smtClean="0"/>
              <a:t>Intel Sandy Bridge</a:t>
            </a:r>
          </a:p>
          <a:p>
            <a:pPr>
              <a:buFont typeface="Wingdings" charset="2"/>
              <a:buChar char="q"/>
            </a:pPr>
            <a:r>
              <a:rPr lang="en-US" dirty="0" smtClean="0"/>
              <a:t>Running Average Power Limit (RAPL) library</a:t>
            </a:r>
          </a:p>
          <a:p>
            <a:pPr lvl="1">
              <a:buFont typeface="Wingdings" charset="2"/>
              <a:buChar char="Ø"/>
            </a:pPr>
            <a:r>
              <a:rPr lang="en-US" dirty="0" smtClean="0"/>
              <a:t>measure and set CPU/memory power</a:t>
            </a:r>
            <a:endParaRPr lang="en-US" dirty="0"/>
          </a:p>
        </p:txBody>
      </p:sp>
      <p:sp>
        <p:nvSpPr>
          <p:cNvPr id="4" name="Slide Number Placeholder 3"/>
          <p:cNvSpPr>
            <a:spLocks noGrp="1"/>
          </p:cNvSpPr>
          <p:nvPr>
            <p:ph type="sldNum" sz="quarter" idx="12"/>
          </p:nvPr>
        </p:nvSpPr>
        <p:spPr/>
        <p:txBody>
          <a:bodyPr/>
          <a:lstStyle/>
          <a:p>
            <a:fld id="{903972FF-C549-A446-B496-D5FD35E67467}" type="slidenum">
              <a:rPr lang="en-US" smtClean="0"/>
              <a:t>5</a:t>
            </a:fld>
            <a:endParaRPr lang="en-US"/>
          </a:p>
        </p:txBody>
      </p:sp>
    </p:spTree>
    <p:extLst>
      <p:ext uri="{BB962C8B-B14F-4D97-AF65-F5344CB8AC3E}">
        <p14:creationId xmlns:p14="http://schemas.microsoft.com/office/powerpoint/2010/main" val="398099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0"/>
                </a:solidFill>
              </a:rPr>
              <a:t>Application Performance with Power</a:t>
            </a:r>
            <a:endParaRPr lang="en-US" b="1" dirty="0">
              <a:solidFill>
                <a:srgbClr val="000090"/>
              </a:solidFill>
            </a:endParaRPr>
          </a:p>
        </p:txBody>
      </p:sp>
      <p:grpSp>
        <p:nvGrpSpPr>
          <p:cNvPr id="8" name="Group 4"/>
          <p:cNvGrpSpPr>
            <a:grpSpLocks/>
          </p:cNvGrpSpPr>
          <p:nvPr/>
        </p:nvGrpSpPr>
        <p:grpSpPr bwMode="auto">
          <a:xfrm>
            <a:off x="4392706" y="2062195"/>
            <a:ext cx="4722324" cy="3749923"/>
            <a:chOff x="0" y="0"/>
            <a:chExt cx="8017615" cy="6711068"/>
          </a:xfrm>
        </p:grpSpPr>
        <p:pic>
          <p:nvPicPr>
            <p:cNvPr id="20" name="Picture 6" descr="Screen shot 2013-09-22 at 5.03.2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17615" cy="671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 name="AutoShape 8"/>
            <p:cNvSpPr>
              <a:spLocks/>
            </p:cNvSpPr>
            <p:nvPr/>
          </p:nvSpPr>
          <p:spPr bwMode="auto">
            <a:xfrm>
              <a:off x="5137624" y="5536195"/>
              <a:ext cx="273075" cy="2349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0000">
                <a:alpha val="37999"/>
              </a:srgbClr>
            </a:solidFill>
            <a:ln w="12700" cap="flat" cmpd="sng">
              <a:solidFill>
                <a:srgbClr val="FF0000">
                  <a:alpha val="39999"/>
                </a:srgbClr>
              </a:solidFill>
              <a:prstDash val="solid"/>
              <a:round/>
              <a:headEnd/>
              <a:tailEnd/>
            </a:ln>
            <a:effectLst>
              <a:outerShdw blurRad="50800" dist="25400" dir="5400000" algn="ctr" rotWithShape="0">
                <a:srgbClr val="000000">
                  <a:alpha val="34999"/>
                </a:srgbClr>
              </a:outerShdw>
            </a:effectLst>
          </p:spPr>
          <p:txBody>
            <a:bodyPr lIns="65023" tIns="65023" rIns="65023" bIns="65023" anchor="ctr"/>
            <a:lstStyle/>
            <a:p>
              <a:pPr defTabSz="649288">
                <a:defRPr/>
              </a:pPr>
              <a:endParaRPr lang="en-US" sz="2400">
                <a:solidFill>
                  <a:srgbClr val="FFFFFF"/>
                </a:solidFill>
                <a:latin typeface="Calibri" charset="0"/>
                <a:cs typeface="Calibri" charset="0"/>
                <a:sym typeface="Calibri" charset="0"/>
              </a:endParaRPr>
            </a:p>
          </p:txBody>
        </p:sp>
        <p:sp>
          <p:nvSpPr>
            <p:cNvPr id="12" name="AutoShape 9"/>
            <p:cNvSpPr>
              <a:spLocks/>
            </p:cNvSpPr>
            <p:nvPr/>
          </p:nvSpPr>
          <p:spPr bwMode="auto">
            <a:xfrm>
              <a:off x="4058025" y="5415532"/>
              <a:ext cx="273075" cy="2349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46C0A">
                <a:alpha val="37999"/>
              </a:srgbClr>
            </a:solidFill>
            <a:ln w="12700" cap="flat" cmpd="sng">
              <a:solidFill>
                <a:srgbClr val="E46C0A">
                  <a:alpha val="39999"/>
                </a:srgbClr>
              </a:solidFill>
              <a:prstDash val="solid"/>
              <a:round/>
              <a:headEnd/>
              <a:tailEnd/>
            </a:ln>
            <a:effectLst>
              <a:outerShdw blurRad="50800" dist="25400" dir="5400000" algn="ctr" rotWithShape="0">
                <a:srgbClr val="000000">
                  <a:alpha val="34999"/>
                </a:srgbClr>
              </a:outerShdw>
            </a:effectLst>
          </p:spPr>
          <p:txBody>
            <a:bodyPr lIns="65023" tIns="65023" rIns="65023" bIns="65023" anchor="ctr"/>
            <a:lstStyle/>
            <a:p>
              <a:pPr defTabSz="649288">
                <a:defRPr/>
              </a:pPr>
              <a:endParaRPr lang="en-US" sz="2400">
                <a:solidFill>
                  <a:srgbClr val="FFFFFF"/>
                </a:solidFill>
                <a:latin typeface="Calibri" charset="0"/>
                <a:cs typeface="Calibri" charset="0"/>
                <a:sym typeface="Calibri" charset="0"/>
              </a:endParaRPr>
            </a:p>
          </p:txBody>
        </p:sp>
        <p:sp>
          <p:nvSpPr>
            <p:cNvPr id="14" name="Line 11"/>
            <p:cNvSpPr>
              <a:spLocks noChangeShapeType="1"/>
            </p:cNvSpPr>
            <p:nvPr/>
          </p:nvSpPr>
          <p:spPr bwMode="auto">
            <a:xfrm flipH="1" flipV="1">
              <a:off x="5286862" y="4839298"/>
              <a:ext cx="0" cy="944573"/>
            </a:xfrm>
            <a:prstGeom prst="line">
              <a:avLst/>
            </a:prstGeom>
            <a:noFill/>
            <a:ln w="25400" cap="flat" cmpd="sng">
              <a:solidFill>
                <a:srgbClr val="FF0000">
                  <a:alpha val="29999"/>
                </a:srgbClr>
              </a:solidFill>
              <a:prstDash val="solid"/>
              <a:round/>
              <a:headEnd/>
              <a:tailEnd/>
            </a:ln>
            <a:effectLst>
              <a:outerShdw blurRad="50800" dist="25400" dir="5400000" algn="ctr" rotWithShape="0">
                <a:srgbClr val="000000">
                  <a:alpha val="37999"/>
                </a:srgbClr>
              </a:outerShdw>
            </a:effectLst>
            <a:extLst>
              <a:ext uri="{909E8E84-426E-40dd-AFC4-6F175D3DCCD1}">
                <a14:hiddenFill xmlns:a14="http://schemas.microsoft.com/office/drawing/2010/main">
                  <a:noFill/>
                </a14:hiddenFill>
              </a:ext>
            </a:extLst>
          </p:spPr>
          <p:txBody>
            <a:bodyPr lIns="65023" tIns="65023" rIns="65023" bIns="65023"/>
            <a:lstStyle/>
            <a:p>
              <a:pPr algn="l" defTabSz="457200">
                <a:defRPr/>
              </a:pPr>
              <a:endParaRPr lang="en-US" sz="1600">
                <a:latin typeface="Helvetica" charset="0"/>
                <a:cs typeface="Helvetica" charset="0"/>
                <a:sym typeface="Helvetica" charset="0"/>
              </a:endParaRPr>
            </a:p>
          </p:txBody>
        </p:sp>
        <p:sp>
          <p:nvSpPr>
            <p:cNvPr id="15" name="Line 12"/>
            <p:cNvSpPr>
              <a:spLocks noChangeShapeType="1"/>
            </p:cNvSpPr>
            <p:nvPr/>
          </p:nvSpPr>
          <p:spPr bwMode="auto">
            <a:xfrm flipV="1">
              <a:off x="4194562" y="4275587"/>
              <a:ext cx="0" cy="1605131"/>
            </a:xfrm>
            <a:prstGeom prst="line">
              <a:avLst/>
            </a:prstGeom>
            <a:noFill/>
            <a:ln w="25400" cap="flat" cmpd="sng">
              <a:solidFill>
                <a:srgbClr val="FF6600">
                  <a:alpha val="29999"/>
                </a:srgbClr>
              </a:solidFill>
              <a:prstDash val="solid"/>
              <a:round/>
              <a:headEnd/>
              <a:tailEnd/>
            </a:ln>
            <a:effectLst>
              <a:outerShdw blurRad="50800" dist="25400" dir="5400000" algn="ctr" rotWithShape="0">
                <a:srgbClr val="000000">
                  <a:alpha val="37999"/>
                </a:srgbClr>
              </a:outerShdw>
            </a:effectLst>
            <a:extLst>
              <a:ext uri="{909E8E84-426E-40dd-AFC4-6F175D3DCCD1}">
                <a14:hiddenFill xmlns:a14="http://schemas.microsoft.com/office/drawing/2010/main">
                  <a:noFill/>
                </a14:hiddenFill>
              </a:ext>
            </a:extLst>
          </p:spPr>
          <p:txBody>
            <a:bodyPr lIns="65023" tIns="65023" rIns="65023" bIns="65023"/>
            <a:lstStyle/>
            <a:p>
              <a:pPr algn="l" defTabSz="457200">
                <a:defRPr/>
              </a:pPr>
              <a:endParaRPr lang="en-US" sz="1600">
                <a:latin typeface="Helvetica" charset="0"/>
                <a:cs typeface="Helvetica" charset="0"/>
                <a:sym typeface="Helvetica" charset="0"/>
              </a:endParaRPr>
            </a:p>
          </p:txBody>
        </p:sp>
        <p:sp>
          <p:nvSpPr>
            <p:cNvPr id="17" name="AutoShape 14"/>
            <p:cNvSpPr>
              <a:spLocks/>
            </p:cNvSpPr>
            <p:nvPr/>
          </p:nvSpPr>
          <p:spPr bwMode="auto">
            <a:xfrm>
              <a:off x="4334726" y="4233976"/>
              <a:ext cx="2397761" cy="6053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algn="ctr" defTabSz="457200">
                <a:defRPr/>
              </a:pPr>
              <a:r>
                <a:rPr lang="en-US" dirty="0">
                  <a:solidFill>
                    <a:srgbClr val="FF0000"/>
                  </a:solidFill>
                  <a:latin typeface="Calibri" charset="0"/>
                  <a:cs typeface="Calibri" charset="0"/>
                  <a:sym typeface="Calibri" charset="0"/>
                </a:rPr>
                <a:t>(20x32,10) </a:t>
              </a:r>
              <a:endParaRPr lang="en-US" dirty="0">
                <a:cs typeface="Helvetica Light" charset="0"/>
              </a:endParaRPr>
            </a:p>
          </p:txBody>
        </p:sp>
        <p:sp>
          <p:nvSpPr>
            <p:cNvPr id="18" name="AutoShape 15"/>
            <p:cNvSpPr>
              <a:spLocks/>
            </p:cNvSpPr>
            <p:nvPr/>
          </p:nvSpPr>
          <p:spPr bwMode="auto">
            <a:xfrm>
              <a:off x="2866503" y="3715139"/>
              <a:ext cx="2620297" cy="5604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5023" tIns="65023" rIns="65023" bIns="65023"/>
            <a:lstStyle/>
            <a:p>
              <a:pPr algn="ctr" defTabSz="457200">
                <a:defRPr/>
              </a:pPr>
              <a:r>
                <a:rPr lang="en-US" dirty="0">
                  <a:solidFill>
                    <a:srgbClr val="E46C0A"/>
                  </a:solidFill>
                  <a:latin typeface="Calibri" charset="0"/>
                  <a:cs typeface="Calibri" charset="0"/>
                  <a:sym typeface="Calibri" charset="0"/>
                </a:rPr>
                <a:t>(12x44,18) </a:t>
              </a:r>
              <a:endParaRPr lang="en-US" dirty="0">
                <a:cs typeface="Helvetica Light" charset="0"/>
              </a:endParaRPr>
            </a:p>
          </p:txBody>
        </p:sp>
      </p:grpSp>
      <p:sp>
        <p:nvSpPr>
          <p:cNvPr id="3" name="Rectangle 2"/>
          <p:cNvSpPr/>
          <p:nvPr/>
        </p:nvSpPr>
        <p:spPr>
          <a:xfrm>
            <a:off x="7438996" y="1346423"/>
            <a:ext cx="1479905" cy="710451"/>
          </a:xfrm>
          <a:prstGeom prst="rect">
            <a:avLst/>
          </a:prstGeom>
        </p:spPr>
        <p:txBody>
          <a:bodyPr wrap="none">
            <a:spAutoFit/>
          </a:bodyPr>
          <a:lstStyle/>
          <a:p>
            <a:pPr algn="ctr" defTabSz="649288">
              <a:spcBef>
                <a:spcPts val="500"/>
              </a:spcBef>
              <a:defRPr/>
            </a:pPr>
            <a:r>
              <a:rPr lang="en-US" i="1" dirty="0" smtClean="0">
                <a:latin typeface="Calibri" charset="0"/>
                <a:cs typeface="Calibri" charset="0"/>
                <a:sym typeface="Calibri" charset="0"/>
              </a:rPr>
              <a:t>Configuration</a:t>
            </a:r>
            <a:r>
              <a:rPr lang="en-US" dirty="0" smtClean="0">
                <a:latin typeface="Calibri" charset="0"/>
                <a:cs typeface="Calibri" charset="0"/>
                <a:sym typeface="Calibri" charset="0"/>
              </a:rPr>
              <a:t> </a:t>
            </a:r>
          </a:p>
          <a:p>
            <a:pPr algn="ctr" defTabSz="649288">
              <a:spcBef>
                <a:spcPts val="500"/>
              </a:spcBef>
              <a:defRPr/>
            </a:pPr>
            <a:r>
              <a:rPr lang="en-US" dirty="0" smtClean="0">
                <a:latin typeface="Calibri" charset="0"/>
                <a:cs typeface="Calibri" charset="0"/>
                <a:sym typeface="Calibri" charset="0"/>
              </a:rPr>
              <a:t>(</a:t>
            </a:r>
            <a:r>
              <a:rPr lang="en-US" dirty="0">
                <a:latin typeface="Calibri" charset="0"/>
                <a:cs typeface="Calibri" charset="0"/>
                <a:sym typeface="Calibri" charset="0"/>
              </a:rPr>
              <a:t>n x p</a:t>
            </a:r>
            <a:r>
              <a:rPr lang="en-US" baseline="-6000" dirty="0">
                <a:latin typeface="Calibri" charset="0"/>
                <a:cs typeface="Calibri" charset="0"/>
                <a:sym typeface="Calibri" charset="0"/>
              </a:rPr>
              <a:t>c</a:t>
            </a:r>
            <a:r>
              <a:rPr lang="en-US" dirty="0">
                <a:latin typeface="Calibri" charset="0"/>
                <a:cs typeface="Calibri" charset="0"/>
                <a:sym typeface="Calibri" charset="0"/>
              </a:rPr>
              <a:t>, p</a:t>
            </a:r>
            <a:r>
              <a:rPr lang="en-US" baseline="-6000" dirty="0">
                <a:latin typeface="Calibri" charset="0"/>
                <a:cs typeface="Calibri" charset="0"/>
                <a:sym typeface="Calibri" charset="0"/>
              </a:rPr>
              <a:t>m</a:t>
            </a:r>
            <a:r>
              <a:rPr lang="en-US" dirty="0">
                <a:latin typeface="Calibri" charset="0"/>
                <a:cs typeface="Calibri" charset="0"/>
                <a:sym typeface="Calibri" charset="0"/>
              </a:rPr>
              <a:t> )</a:t>
            </a:r>
            <a:endParaRPr lang="en-US" dirty="0"/>
          </a:p>
        </p:txBody>
      </p:sp>
      <p:sp>
        <p:nvSpPr>
          <p:cNvPr id="23" name="TextBox 22"/>
          <p:cNvSpPr txBox="1"/>
          <p:nvPr/>
        </p:nvSpPr>
        <p:spPr>
          <a:xfrm>
            <a:off x="271872" y="4994203"/>
            <a:ext cx="5137838" cy="707886"/>
          </a:xfrm>
          <a:prstGeom prst="rect">
            <a:avLst/>
          </a:prstGeom>
          <a:noFill/>
        </p:spPr>
        <p:txBody>
          <a:bodyPr wrap="square" rtlCol="0">
            <a:spAutoFit/>
          </a:bodyPr>
          <a:lstStyle/>
          <a:p>
            <a:r>
              <a:rPr lang="en-US" sz="2000" dirty="0" smtClean="0"/>
              <a:t>Performance of LULESH at different configurations</a:t>
            </a:r>
            <a:endParaRPr lang="en-US" sz="2000" dirty="0"/>
          </a:p>
        </p:txBody>
      </p:sp>
      <p:sp>
        <p:nvSpPr>
          <p:cNvPr id="24" name="TextBox 23"/>
          <p:cNvSpPr txBox="1"/>
          <p:nvPr/>
        </p:nvSpPr>
        <p:spPr>
          <a:xfrm>
            <a:off x="4996329" y="1415864"/>
            <a:ext cx="2405529" cy="646331"/>
          </a:xfrm>
          <a:prstGeom prst="rect">
            <a:avLst/>
          </a:prstGeom>
          <a:noFill/>
        </p:spPr>
        <p:txBody>
          <a:bodyPr wrap="square" rtlCol="0">
            <a:spAutoFit/>
          </a:bodyPr>
          <a:lstStyle/>
          <a:p>
            <a:r>
              <a:rPr lang="en-US" dirty="0" smtClean="0"/>
              <a:t>p</a:t>
            </a:r>
            <a:r>
              <a:rPr lang="en-US" baseline="-25000" dirty="0" smtClean="0"/>
              <a:t>c</a:t>
            </a:r>
            <a:r>
              <a:rPr lang="en-US" dirty="0" smtClean="0"/>
              <a:t>: CPU </a:t>
            </a:r>
            <a:r>
              <a:rPr lang="en-US" dirty="0"/>
              <a:t>power </a:t>
            </a:r>
            <a:r>
              <a:rPr lang="en-US" dirty="0" smtClean="0"/>
              <a:t>cap</a:t>
            </a:r>
          </a:p>
          <a:p>
            <a:r>
              <a:rPr lang="en-US" dirty="0"/>
              <a:t>p</a:t>
            </a:r>
            <a:r>
              <a:rPr lang="en-US" baseline="-25000" dirty="0" smtClean="0"/>
              <a:t>m</a:t>
            </a:r>
            <a:r>
              <a:rPr lang="en-US" dirty="0" smtClean="0"/>
              <a:t>: Memory power cap</a:t>
            </a:r>
            <a:endParaRPr lang="en-US" baseline="-25000" dirty="0"/>
          </a:p>
        </p:txBody>
      </p:sp>
      <p:sp>
        <p:nvSpPr>
          <p:cNvPr id="25" name="TextBox 24"/>
          <p:cNvSpPr txBox="1"/>
          <p:nvPr/>
        </p:nvSpPr>
        <p:spPr>
          <a:xfrm>
            <a:off x="271872" y="1415864"/>
            <a:ext cx="4212429" cy="3539431"/>
          </a:xfrm>
          <a:prstGeom prst="rect">
            <a:avLst/>
          </a:prstGeom>
          <a:noFill/>
        </p:spPr>
        <p:txBody>
          <a:bodyPr wrap="square" rtlCol="0">
            <a:spAutoFit/>
          </a:bodyPr>
          <a:lstStyle/>
          <a:p>
            <a:r>
              <a:rPr lang="en-US" sz="2800" dirty="0" smtClean="0"/>
              <a:t>Application performance does not improve proportionately with increase in power cap</a:t>
            </a:r>
          </a:p>
          <a:p>
            <a:pPr marL="285750" indent="-285750">
              <a:buFont typeface="Wingdings" charset="2"/>
              <a:buChar char="q"/>
            </a:pPr>
            <a:endParaRPr lang="en-US" sz="2800" dirty="0" smtClean="0"/>
          </a:p>
          <a:p>
            <a:r>
              <a:rPr lang="en-US" sz="2800" dirty="0" smtClean="0"/>
              <a:t>Run on larger number of nodes each capped at lower power level</a:t>
            </a:r>
            <a:endParaRPr lang="en-US" sz="2800" dirty="0"/>
          </a:p>
        </p:txBody>
      </p:sp>
      <p:sp>
        <p:nvSpPr>
          <p:cNvPr id="4" name="Rectangle 3"/>
          <p:cNvSpPr/>
          <p:nvPr/>
        </p:nvSpPr>
        <p:spPr>
          <a:xfrm>
            <a:off x="271873" y="6115305"/>
            <a:ext cx="8647028" cy="646331"/>
          </a:xfrm>
          <a:prstGeom prst="rect">
            <a:avLst/>
          </a:prstGeom>
        </p:spPr>
        <p:txBody>
          <a:bodyPr wrap="square">
            <a:spAutoFit/>
          </a:bodyPr>
          <a:lstStyle/>
          <a:p>
            <a:r>
              <a:rPr lang="en-US" dirty="0"/>
              <a:t>[CLUSTER 13]. Optimizing Power Allocation to CPU and Memory Subsystems in Overprovisioned HPC Systems. Sarood et al. </a:t>
            </a:r>
            <a:r>
              <a:rPr lang="en-US" dirty="0">
                <a:hlinkClick r:id="rId4"/>
              </a:rPr>
              <a:t>pdf</a:t>
            </a:r>
            <a:endParaRPr lang="en-US" dirty="0"/>
          </a:p>
        </p:txBody>
      </p:sp>
      <p:sp>
        <p:nvSpPr>
          <p:cNvPr id="5" name="Slide Number Placeholder 4"/>
          <p:cNvSpPr>
            <a:spLocks noGrp="1"/>
          </p:cNvSpPr>
          <p:nvPr>
            <p:ph type="sldNum" sz="quarter" idx="12"/>
          </p:nvPr>
        </p:nvSpPr>
        <p:spPr/>
        <p:txBody>
          <a:bodyPr/>
          <a:lstStyle/>
          <a:p>
            <a:fld id="{903972FF-C549-A446-B496-D5FD35E67467}" type="slidenum">
              <a:rPr lang="en-US" smtClean="0"/>
              <a:t>6</a:t>
            </a:fld>
            <a:endParaRPr lang="en-US"/>
          </a:p>
        </p:txBody>
      </p:sp>
    </p:spTree>
    <p:extLst>
      <p:ext uri="{BB962C8B-B14F-4D97-AF65-F5344CB8AC3E}">
        <p14:creationId xmlns:p14="http://schemas.microsoft.com/office/powerpoint/2010/main" val="18511112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PARM: Power Aware Resource Manager	</a:t>
            </a:r>
            <a:endParaRPr lang="en-US" sz="3600" b="1" dirty="0">
              <a:solidFill>
                <a:srgbClr val="000090"/>
              </a:solidFill>
            </a:endParaRPr>
          </a:p>
        </p:txBody>
      </p:sp>
      <p:sp>
        <p:nvSpPr>
          <p:cNvPr id="3" name="Content Placeholder 2"/>
          <p:cNvSpPr>
            <a:spLocks noGrp="1"/>
          </p:cNvSpPr>
          <p:nvPr>
            <p:ph idx="1"/>
          </p:nvPr>
        </p:nvSpPr>
        <p:spPr>
          <a:xfrm>
            <a:off x="457200" y="1927412"/>
            <a:ext cx="8229600" cy="4198751"/>
          </a:xfrm>
        </p:spPr>
        <p:txBody>
          <a:bodyPr>
            <a:normAutofit/>
          </a:bodyPr>
          <a:lstStyle/>
          <a:p>
            <a:pPr marL="0" indent="0">
              <a:buNone/>
            </a:pPr>
            <a:r>
              <a:rPr lang="en-US" i="1" dirty="0" smtClean="0"/>
              <a:t>Data center capabilities</a:t>
            </a:r>
          </a:p>
          <a:p>
            <a:pPr>
              <a:buFont typeface="Wingdings" charset="2"/>
              <a:buChar char="q"/>
            </a:pPr>
            <a:r>
              <a:rPr lang="en-US" dirty="0" smtClean="0"/>
              <a:t>Power capping ability</a:t>
            </a:r>
          </a:p>
          <a:p>
            <a:pPr>
              <a:buFont typeface="Wingdings" charset="2"/>
              <a:buChar char="q"/>
            </a:pPr>
            <a:r>
              <a:rPr lang="en-US" dirty="0" smtClean="0"/>
              <a:t>Overprovisioning</a:t>
            </a:r>
          </a:p>
        </p:txBody>
      </p:sp>
      <p:sp>
        <p:nvSpPr>
          <p:cNvPr id="14" name="Rectangle 13"/>
          <p:cNvSpPr/>
          <p:nvPr/>
        </p:nvSpPr>
        <p:spPr>
          <a:xfrm>
            <a:off x="352612" y="1141550"/>
            <a:ext cx="8462682" cy="461665"/>
          </a:xfrm>
          <a:prstGeom prst="rect">
            <a:avLst/>
          </a:prstGeom>
        </p:spPr>
        <p:txBody>
          <a:bodyPr wrap="square">
            <a:spAutoFit/>
          </a:bodyPr>
          <a:lstStyle/>
          <a:p>
            <a:pPr algn="ctr"/>
            <a:r>
              <a:rPr lang="en-US" sz="2400" b="1" dirty="0"/>
              <a:t>Maximizing Data Center Performance Under Strict Power Budget</a:t>
            </a:r>
          </a:p>
        </p:txBody>
      </p:sp>
      <p:sp>
        <p:nvSpPr>
          <p:cNvPr id="4" name="Slide Number Placeholder 3"/>
          <p:cNvSpPr>
            <a:spLocks noGrp="1"/>
          </p:cNvSpPr>
          <p:nvPr>
            <p:ph type="sldNum" sz="quarter" idx="12"/>
          </p:nvPr>
        </p:nvSpPr>
        <p:spPr/>
        <p:txBody>
          <a:bodyPr/>
          <a:lstStyle/>
          <a:p>
            <a:fld id="{903972FF-C549-A446-B496-D5FD35E67467}" type="slidenum">
              <a:rPr lang="en-US" smtClean="0"/>
              <a:t>7</a:t>
            </a:fld>
            <a:endParaRPr lang="en-US"/>
          </a:p>
        </p:txBody>
      </p:sp>
    </p:spTree>
    <p:extLst>
      <p:ext uri="{BB962C8B-B14F-4D97-AF65-F5344CB8AC3E}">
        <p14:creationId xmlns:p14="http://schemas.microsoft.com/office/powerpoint/2010/main" val="27060226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12" y="274638"/>
            <a:ext cx="8845176" cy="1143000"/>
          </a:xfrm>
        </p:spPr>
        <p:txBody>
          <a:bodyPr>
            <a:noAutofit/>
          </a:bodyPr>
          <a:lstStyle/>
          <a:p>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PARM  </a:t>
            </a:r>
            <a:r>
              <a:rPr lang="en-US" sz="3600" dirty="0"/>
              <a:t>POWER-AWARE RESOURCE MANAGER</a:t>
            </a:r>
          </a:p>
        </p:txBody>
      </p:sp>
      <p:sp>
        <p:nvSpPr>
          <p:cNvPr id="4" name="Rectangle 3"/>
          <p:cNvSpPr/>
          <p:nvPr/>
        </p:nvSpPr>
        <p:spPr>
          <a:xfrm>
            <a:off x="1668394" y="4961122"/>
            <a:ext cx="6348751" cy="903820"/>
          </a:xfrm>
          <a:prstGeom prst="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a:p>
        </p:txBody>
      </p:sp>
      <p:sp>
        <p:nvSpPr>
          <p:cNvPr id="5" name="Rectangle 4"/>
          <p:cNvSpPr/>
          <p:nvPr/>
        </p:nvSpPr>
        <p:spPr>
          <a:xfrm>
            <a:off x="3853720" y="1694002"/>
            <a:ext cx="4222851" cy="3118952"/>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a:p>
        </p:txBody>
      </p:sp>
      <p:grpSp>
        <p:nvGrpSpPr>
          <p:cNvPr id="6" name="Group 5"/>
          <p:cNvGrpSpPr/>
          <p:nvPr/>
        </p:nvGrpSpPr>
        <p:grpSpPr>
          <a:xfrm>
            <a:off x="3720423" y="5151975"/>
            <a:ext cx="1407546" cy="519462"/>
            <a:chOff x="4138175" y="3364240"/>
            <a:chExt cx="1005390" cy="465667"/>
          </a:xfrm>
        </p:grpSpPr>
        <p:sp>
          <p:nvSpPr>
            <p:cNvPr id="7" name="Oval 6"/>
            <p:cNvSpPr/>
            <p:nvPr/>
          </p:nvSpPr>
          <p:spPr>
            <a:xfrm>
              <a:off x="4143450" y="3364240"/>
              <a:ext cx="963083" cy="465667"/>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t>`</a:t>
              </a:r>
              <a:endParaRPr lang="en-US" sz="1700" dirty="0"/>
            </a:p>
          </p:txBody>
        </p:sp>
        <p:sp>
          <p:nvSpPr>
            <p:cNvPr id="8" name="TextBox 7"/>
            <p:cNvSpPr txBox="1"/>
            <p:nvPr/>
          </p:nvSpPr>
          <p:spPr>
            <a:xfrm>
              <a:off x="4138175" y="3400943"/>
              <a:ext cx="1005390" cy="317289"/>
            </a:xfrm>
            <a:prstGeom prst="rect">
              <a:avLst/>
            </a:prstGeom>
            <a:noFill/>
            <a:ln>
              <a:noFill/>
            </a:ln>
          </p:spPr>
          <p:txBody>
            <a:bodyPr wrap="square" rtlCol="0">
              <a:spAutoFit/>
            </a:bodyPr>
            <a:lstStyle/>
            <a:p>
              <a:pPr algn="ctr"/>
              <a:r>
                <a:rPr lang="en-US" sz="1700" dirty="0" smtClean="0"/>
                <a:t>Job Arrives</a:t>
              </a:r>
              <a:endParaRPr lang="en-US" sz="1700" dirty="0"/>
            </a:p>
          </p:txBody>
        </p:sp>
      </p:grpSp>
      <p:sp>
        <p:nvSpPr>
          <p:cNvPr id="9" name="TextBox 8"/>
          <p:cNvSpPr txBox="1"/>
          <p:nvPr/>
        </p:nvSpPr>
        <p:spPr>
          <a:xfrm>
            <a:off x="6135447" y="5048813"/>
            <a:ext cx="1407546" cy="615553"/>
          </a:xfrm>
          <a:prstGeom prst="rect">
            <a:avLst/>
          </a:prstGeom>
          <a:noFill/>
          <a:ln>
            <a:solidFill>
              <a:schemeClr val="tx1"/>
            </a:solidFill>
          </a:ln>
        </p:spPr>
        <p:txBody>
          <a:bodyPr wrap="square" rtlCol="0">
            <a:spAutoFit/>
          </a:bodyPr>
          <a:lstStyle/>
          <a:p>
            <a:pPr algn="ctr"/>
            <a:r>
              <a:rPr lang="en-US" sz="1700" dirty="0" smtClean="0"/>
              <a:t>Job Ends/Terminates</a:t>
            </a:r>
            <a:endParaRPr lang="en-US" sz="1700" dirty="0"/>
          </a:p>
        </p:txBody>
      </p:sp>
      <p:sp>
        <p:nvSpPr>
          <p:cNvPr id="10" name="Rectangle 9"/>
          <p:cNvSpPr/>
          <p:nvPr/>
        </p:nvSpPr>
        <p:spPr>
          <a:xfrm>
            <a:off x="4016698" y="2157645"/>
            <a:ext cx="1526081" cy="2372427"/>
          </a:xfrm>
          <a:prstGeom prst="rect">
            <a:avLst/>
          </a:prstGeom>
          <a:solidFill>
            <a:schemeClr val="accent4">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a:p>
        </p:txBody>
      </p:sp>
      <p:sp>
        <p:nvSpPr>
          <p:cNvPr id="11" name="TextBox 10"/>
          <p:cNvSpPr txBox="1"/>
          <p:nvPr/>
        </p:nvSpPr>
        <p:spPr>
          <a:xfrm>
            <a:off x="4135277" y="2571126"/>
            <a:ext cx="1244558" cy="615553"/>
          </a:xfrm>
          <a:prstGeom prst="rect">
            <a:avLst/>
          </a:prstGeom>
          <a:noFill/>
          <a:ln>
            <a:solidFill>
              <a:schemeClr val="tx1"/>
            </a:solidFill>
          </a:ln>
        </p:spPr>
        <p:txBody>
          <a:bodyPr wrap="square" rtlCol="0">
            <a:spAutoFit/>
          </a:bodyPr>
          <a:lstStyle/>
          <a:p>
            <a:pPr algn="ctr"/>
            <a:r>
              <a:rPr lang="en-US" sz="1700" dirty="0" smtClean="0"/>
              <a:t>Schedule Jobs (LP)</a:t>
            </a:r>
            <a:endParaRPr lang="en-US" sz="1700" dirty="0"/>
          </a:p>
        </p:txBody>
      </p:sp>
      <p:sp>
        <p:nvSpPr>
          <p:cNvPr id="12" name="TextBox 11"/>
          <p:cNvSpPr txBox="1"/>
          <p:nvPr/>
        </p:nvSpPr>
        <p:spPr>
          <a:xfrm>
            <a:off x="4135276" y="3491369"/>
            <a:ext cx="1244559" cy="615553"/>
          </a:xfrm>
          <a:prstGeom prst="rect">
            <a:avLst/>
          </a:prstGeom>
          <a:noFill/>
          <a:ln>
            <a:solidFill>
              <a:schemeClr val="tx1"/>
            </a:solidFill>
          </a:ln>
        </p:spPr>
        <p:txBody>
          <a:bodyPr wrap="square" rtlCol="0">
            <a:spAutoFit/>
          </a:bodyPr>
          <a:lstStyle/>
          <a:p>
            <a:pPr algn="ctr"/>
            <a:r>
              <a:rPr lang="en-US" sz="1700" dirty="0" smtClean="0"/>
              <a:t>Update Queue</a:t>
            </a:r>
            <a:endParaRPr lang="en-US" sz="1700" dirty="0"/>
          </a:p>
        </p:txBody>
      </p:sp>
      <p:sp>
        <p:nvSpPr>
          <p:cNvPr id="13" name="TextBox 12"/>
          <p:cNvSpPr txBox="1"/>
          <p:nvPr/>
        </p:nvSpPr>
        <p:spPr>
          <a:xfrm>
            <a:off x="4016698" y="2139737"/>
            <a:ext cx="1526080" cy="353943"/>
          </a:xfrm>
          <a:prstGeom prst="rect">
            <a:avLst/>
          </a:prstGeom>
          <a:noFill/>
        </p:spPr>
        <p:txBody>
          <a:bodyPr wrap="square" rtlCol="0">
            <a:spAutoFit/>
          </a:bodyPr>
          <a:lstStyle/>
          <a:p>
            <a:pPr algn="ctr"/>
            <a:r>
              <a:rPr lang="en-US" sz="1700" dirty="0" smtClean="0"/>
              <a:t>Scheduler</a:t>
            </a:r>
            <a:endParaRPr lang="en-US" sz="1700" dirty="0"/>
          </a:p>
        </p:txBody>
      </p:sp>
      <p:sp>
        <p:nvSpPr>
          <p:cNvPr id="14" name="Rectangle 13"/>
          <p:cNvSpPr/>
          <p:nvPr/>
        </p:nvSpPr>
        <p:spPr>
          <a:xfrm>
            <a:off x="5883542" y="2157645"/>
            <a:ext cx="2029884" cy="2372429"/>
          </a:xfrm>
          <a:prstGeom prst="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a:p>
        </p:txBody>
      </p:sp>
      <p:sp>
        <p:nvSpPr>
          <p:cNvPr id="15" name="TextBox 14"/>
          <p:cNvSpPr txBox="1"/>
          <p:nvPr/>
        </p:nvSpPr>
        <p:spPr>
          <a:xfrm>
            <a:off x="6031706" y="2759775"/>
            <a:ext cx="1748370" cy="615553"/>
          </a:xfrm>
          <a:prstGeom prst="rect">
            <a:avLst/>
          </a:prstGeom>
          <a:noFill/>
          <a:ln>
            <a:solidFill>
              <a:schemeClr val="tx1"/>
            </a:solidFill>
          </a:ln>
        </p:spPr>
        <p:txBody>
          <a:bodyPr wrap="square" rtlCol="0">
            <a:spAutoFit/>
          </a:bodyPr>
          <a:lstStyle/>
          <a:p>
            <a:pPr algn="ctr"/>
            <a:r>
              <a:rPr lang="en-US" sz="1700" dirty="0" smtClean="0"/>
              <a:t>Launch Jobs/ Shrink-Expand</a:t>
            </a:r>
            <a:endParaRPr lang="en-US" sz="1700" dirty="0"/>
          </a:p>
        </p:txBody>
      </p:sp>
      <p:sp>
        <p:nvSpPr>
          <p:cNvPr id="16" name="TextBox 15"/>
          <p:cNvSpPr txBox="1"/>
          <p:nvPr/>
        </p:nvSpPr>
        <p:spPr>
          <a:xfrm>
            <a:off x="6031706" y="3625689"/>
            <a:ext cx="1748370" cy="615553"/>
          </a:xfrm>
          <a:prstGeom prst="rect">
            <a:avLst/>
          </a:prstGeom>
          <a:noFill/>
          <a:ln>
            <a:solidFill>
              <a:schemeClr val="tx1"/>
            </a:solidFill>
          </a:ln>
        </p:spPr>
        <p:txBody>
          <a:bodyPr wrap="square" rtlCol="0">
            <a:spAutoFit/>
          </a:bodyPr>
          <a:lstStyle/>
          <a:p>
            <a:pPr algn="ctr"/>
            <a:r>
              <a:rPr lang="en-US" sz="1700" dirty="0" smtClean="0"/>
              <a:t>Ensure Power Cap</a:t>
            </a:r>
            <a:endParaRPr lang="en-US" sz="1700" dirty="0"/>
          </a:p>
        </p:txBody>
      </p:sp>
      <p:sp>
        <p:nvSpPr>
          <p:cNvPr id="17" name="TextBox 16"/>
          <p:cNvSpPr txBox="1"/>
          <p:nvPr/>
        </p:nvSpPr>
        <p:spPr>
          <a:xfrm>
            <a:off x="5883542" y="2053931"/>
            <a:ext cx="2029885" cy="615553"/>
          </a:xfrm>
          <a:prstGeom prst="rect">
            <a:avLst/>
          </a:prstGeom>
          <a:noFill/>
        </p:spPr>
        <p:txBody>
          <a:bodyPr wrap="square" rtlCol="0">
            <a:spAutoFit/>
          </a:bodyPr>
          <a:lstStyle/>
          <a:p>
            <a:pPr algn="ctr"/>
            <a:r>
              <a:rPr lang="en-US" sz="1700" dirty="0" smtClean="0"/>
              <a:t>Execution framework</a:t>
            </a:r>
            <a:endParaRPr lang="en-US" sz="1700" dirty="0"/>
          </a:p>
        </p:txBody>
      </p:sp>
      <p:cxnSp>
        <p:nvCxnSpPr>
          <p:cNvPr id="18" name="Straight Arrow Connector 17"/>
          <p:cNvCxnSpPr>
            <a:stCxn id="7" idx="0"/>
            <a:endCxn id="12" idx="2"/>
          </p:cNvCxnSpPr>
          <p:nvPr/>
        </p:nvCxnSpPr>
        <p:spPr>
          <a:xfrm flipV="1">
            <a:off x="4401966" y="4106922"/>
            <a:ext cx="355590" cy="10450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9" idx="0"/>
          </p:cNvCxnSpPr>
          <p:nvPr/>
        </p:nvCxnSpPr>
        <p:spPr>
          <a:xfrm>
            <a:off x="6839220" y="4738873"/>
            <a:ext cx="0" cy="3099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1" idx="3"/>
          </p:cNvCxnSpPr>
          <p:nvPr/>
        </p:nvCxnSpPr>
        <p:spPr>
          <a:xfrm>
            <a:off x="5379835" y="2878903"/>
            <a:ext cx="651871" cy="584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 idx="1"/>
            <a:endCxn id="12" idx="3"/>
          </p:cNvCxnSpPr>
          <p:nvPr/>
        </p:nvCxnSpPr>
        <p:spPr>
          <a:xfrm flipH="1" flipV="1">
            <a:off x="5379835" y="3799146"/>
            <a:ext cx="755612" cy="15574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268213" y="5222551"/>
            <a:ext cx="1214805" cy="353943"/>
          </a:xfrm>
          <a:prstGeom prst="rect">
            <a:avLst/>
          </a:prstGeom>
          <a:noFill/>
        </p:spPr>
        <p:txBody>
          <a:bodyPr wrap="square" rtlCol="0">
            <a:spAutoFit/>
          </a:bodyPr>
          <a:lstStyle/>
          <a:p>
            <a:pPr algn="ctr"/>
            <a:r>
              <a:rPr lang="en-US" sz="1700" dirty="0" smtClean="0"/>
              <a:t>Triggers</a:t>
            </a:r>
            <a:endParaRPr lang="en-US" sz="1700" dirty="0"/>
          </a:p>
        </p:txBody>
      </p:sp>
      <p:sp>
        <p:nvSpPr>
          <p:cNvPr id="23" name="Rectangle 22"/>
          <p:cNvSpPr/>
          <p:nvPr/>
        </p:nvSpPr>
        <p:spPr>
          <a:xfrm>
            <a:off x="979229" y="2163184"/>
            <a:ext cx="2578008" cy="2116374"/>
          </a:xfrm>
          <a:prstGeom prst="rect">
            <a:avLst/>
          </a:prstGeom>
          <a:solidFill>
            <a:schemeClr val="accent6">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a:p>
        </p:txBody>
      </p:sp>
      <p:sp>
        <p:nvSpPr>
          <p:cNvPr id="24" name="TextBox 23"/>
          <p:cNvSpPr txBox="1"/>
          <p:nvPr/>
        </p:nvSpPr>
        <p:spPr>
          <a:xfrm>
            <a:off x="1362959" y="2122585"/>
            <a:ext cx="1822534" cy="461665"/>
          </a:xfrm>
          <a:prstGeom prst="rect">
            <a:avLst/>
          </a:prstGeom>
          <a:noFill/>
        </p:spPr>
        <p:txBody>
          <a:bodyPr wrap="square" rtlCol="0">
            <a:spAutoFit/>
          </a:bodyPr>
          <a:lstStyle/>
          <a:p>
            <a:pPr algn="ctr"/>
            <a:r>
              <a:rPr lang="en-US" sz="2400" b="1" dirty="0" smtClean="0"/>
              <a:t>Profiler</a:t>
            </a:r>
            <a:endParaRPr lang="en-US" sz="2400" b="1" dirty="0"/>
          </a:p>
        </p:txBody>
      </p:sp>
      <p:sp>
        <p:nvSpPr>
          <p:cNvPr id="25" name="TextBox 24"/>
          <p:cNvSpPr txBox="1"/>
          <p:nvPr/>
        </p:nvSpPr>
        <p:spPr>
          <a:xfrm>
            <a:off x="1132733" y="2581146"/>
            <a:ext cx="2320654" cy="615553"/>
          </a:xfrm>
          <a:prstGeom prst="rect">
            <a:avLst/>
          </a:prstGeom>
          <a:noFill/>
          <a:ln>
            <a:solidFill>
              <a:schemeClr val="tx1"/>
            </a:solidFill>
          </a:ln>
        </p:spPr>
        <p:txBody>
          <a:bodyPr wrap="square" rtlCol="0">
            <a:spAutoFit/>
          </a:bodyPr>
          <a:lstStyle/>
          <a:p>
            <a:pPr algn="ctr"/>
            <a:r>
              <a:rPr lang="en-US" sz="1700" b="1" dirty="0" smtClean="0"/>
              <a:t>Strong Scaling Power </a:t>
            </a:r>
            <a:r>
              <a:rPr lang="en-US" sz="1700" b="1" dirty="0"/>
              <a:t>A</a:t>
            </a:r>
            <a:r>
              <a:rPr lang="en-US" sz="1700" b="1" dirty="0" smtClean="0"/>
              <a:t>ware Model</a:t>
            </a:r>
            <a:endParaRPr lang="en-US" sz="1700" b="1" dirty="0"/>
          </a:p>
        </p:txBody>
      </p:sp>
      <p:sp>
        <p:nvSpPr>
          <p:cNvPr id="26" name="TextBox 25"/>
          <p:cNvSpPr txBox="1"/>
          <p:nvPr/>
        </p:nvSpPr>
        <p:spPr>
          <a:xfrm>
            <a:off x="1117917" y="3382255"/>
            <a:ext cx="2320653" cy="615553"/>
          </a:xfrm>
          <a:prstGeom prst="rect">
            <a:avLst/>
          </a:prstGeom>
          <a:noFill/>
          <a:ln>
            <a:solidFill>
              <a:schemeClr val="tx1"/>
            </a:solidFill>
          </a:ln>
        </p:spPr>
        <p:txBody>
          <a:bodyPr wrap="square" rtlCol="0">
            <a:spAutoFit/>
          </a:bodyPr>
          <a:lstStyle/>
          <a:p>
            <a:pPr algn="ctr"/>
            <a:r>
              <a:rPr lang="en-US" sz="1700" dirty="0" smtClean="0"/>
              <a:t>Job Characteristics Database</a:t>
            </a:r>
            <a:endParaRPr lang="en-US" sz="1700" dirty="0"/>
          </a:p>
        </p:txBody>
      </p:sp>
      <p:cxnSp>
        <p:nvCxnSpPr>
          <p:cNvPr id="27" name="Straight Arrow Connector 26"/>
          <p:cNvCxnSpPr>
            <a:stCxn id="7" idx="0"/>
            <a:endCxn id="26" idx="2"/>
          </p:cNvCxnSpPr>
          <p:nvPr/>
        </p:nvCxnSpPr>
        <p:spPr>
          <a:xfrm flipH="1" flipV="1">
            <a:off x="2278244" y="3997808"/>
            <a:ext cx="2123722" cy="11541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5" idx="3"/>
            <a:endCxn id="11" idx="1"/>
          </p:cNvCxnSpPr>
          <p:nvPr/>
        </p:nvCxnSpPr>
        <p:spPr>
          <a:xfrm flipV="1">
            <a:off x="3453387" y="2878903"/>
            <a:ext cx="681890" cy="100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03972FF-C549-A446-B496-D5FD35E67467}" type="slidenum">
              <a:rPr lang="en-US" smtClean="0"/>
              <a:t>8</a:t>
            </a:fld>
            <a:endParaRPr lang="en-US"/>
          </a:p>
        </p:txBody>
      </p:sp>
    </p:spTree>
    <p:extLst>
      <p:ext uri="{BB962C8B-B14F-4D97-AF65-F5344CB8AC3E}">
        <p14:creationId xmlns:p14="http://schemas.microsoft.com/office/powerpoint/2010/main" val="6940453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59794" y="2304377"/>
            <a:ext cx="4277736" cy="3351347"/>
          </a:xfrm>
          <a:prstGeom prst="rect">
            <a:avLst/>
          </a:prstGeom>
        </p:spPr>
      </p:pic>
      <p:sp>
        <p:nvSpPr>
          <p:cNvPr id="13" name="TextBox 12"/>
          <p:cNvSpPr txBox="1"/>
          <p:nvPr/>
        </p:nvSpPr>
        <p:spPr>
          <a:xfrm>
            <a:off x="4390055" y="2623088"/>
            <a:ext cx="4677930" cy="1200329"/>
          </a:xfrm>
          <a:prstGeom prst="rect">
            <a:avLst/>
          </a:prstGeom>
          <a:noFill/>
        </p:spPr>
        <p:txBody>
          <a:bodyPr wrap="square" rtlCol="0">
            <a:spAutoFit/>
          </a:bodyPr>
          <a:lstStyle/>
          <a:p>
            <a:r>
              <a:rPr lang="en-US" b="1" i="1" dirty="0"/>
              <a:t>Description</a:t>
            </a:r>
          </a:p>
          <a:p>
            <a:pPr marL="285750" indent="-285750">
              <a:buFont typeface="Wingdings" charset="2"/>
              <a:buChar char="q"/>
            </a:pPr>
            <a:r>
              <a:rPr lang="en-US" b="1" i="1" dirty="0" err="1"/>
              <a:t>noMM</a:t>
            </a:r>
            <a:r>
              <a:rPr lang="en-US" dirty="0"/>
              <a:t>: without Malleability and </a:t>
            </a:r>
            <a:r>
              <a:rPr lang="en-US" dirty="0" err="1"/>
              <a:t>Moldability</a:t>
            </a:r>
            <a:endParaRPr lang="en-US" dirty="0"/>
          </a:p>
          <a:p>
            <a:pPr marL="285750" indent="-285750">
              <a:buFont typeface="Wingdings" charset="2"/>
              <a:buChar char="q"/>
            </a:pPr>
            <a:r>
              <a:rPr lang="en-US" b="1" i="1" dirty="0" err="1"/>
              <a:t>noSE</a:t>
            </a:r>
            <a:r>
              <a:rPr lang="en-US" dirty="0"/>
              <a:t>:    with </a:t>
            </a:r>
            <a:r>
              <a:rPr lang="en-US" dirty="0" err="1" smtClean="0"/>
              <a:t>Moldability</a:t>
            </a:r>
            <a:r>
              <a:rPr lang="en-US" dirty="0" smtClean="0"/>
              <a:t> </a:t>
            </a:r>
            <a:r>
              <a:rPr lang="en-US" dirty="0"/>
              <a:t>but no Malleability</a:t>
            </a:r>
          </a:p>
          <a:p>
            <a:pPr marL="285750" indent="-285750">
              <a:buFont typeface="Wingdings" charset="2"/>
              <a:buChar char="q"/>
            </a:pPr>
            <a:r>
              <a:rPr lang="en-US" b="1" i="1" dirty="0" err="1"/>
              <a:t>wSE</a:t>
            </a:r>
            <a:r>
              <a:rPr lang="en-US" dirty="0"/>
              <a:t>:      with </a:t>
            </a:r>
            <a:r>
              <a:rPr lang="en-US" dirty="0" err="1"/>
              <a:t>Moldability</a:t>
            </a:r>
            <a:r>
              <a:rPr lang="en-US" dirty="0"/>
              <a:t> and </a:t>
            </a:r>
            <a:r>
              <a:rPr lang="en-US" dirty="0" smtClean="0"/>
              <a:t>Malleability</a:t>
            </a:r>
            <a:endParaRPr lang="en-US" b="1" i="1" dirty="0" smtClean="0"/>
          </a:p>
        </p:txBody>
      </p:sp>
      <p:sp>
        <p:nvSpPr>
          <p:cNvPr id="3" name="Rectangle 2"/>
          <p:cNvSpPr/>
          <p:nvPr/>
        </p:nvSpPr>
        <p:spPr>
          <a:xfrm>
            <a:off x="325898" y="5424891"/>
            <a:ext cx="4403770" cy="461665"/>
          </a:xfrm>
          <a:prstGeom prst="rect">
            <a:avLst/>
          </a:prstGeom>
        </p:spPr>
        <p:txBody>
          <a:bodyPr wrap="none">
            <a:spAutoFit/>
          </a:bodyPr>
          <a:lstStyle/>
          <a:p>
            <a:r>
              <a:rPr lang="en-US" sz="2400" b="1" dirty="0">
                <a:solidFill>
                  <a:srgbClr val="008000"/>
                </a:solidFill>
              </a:rPr>
              <a:t>1.7X improvement in throughput</a:t>
            </a:r>
          </a:p>
        </p:txBody>
      </p:sp>
      <p:sp>
        <p:nvSpPr>
          <p:cNvPr id="21" name="Content Placeholder 11"/>
          <p:cNvSpPr>
            <a:spLocks noGrp="1"/>
          </p:cNvSpPr>
          <p:nvPr>
            <p:ph sz="half" idx="4294967295"/>
          </p:nvPr>
        </p:nvSpPr>
        <p:spPr>
          <a:xfrm>
            <a:off x="1399540" y="1417638"/>
            <a:ext cx="6788225" cy="861775"/>
          </a:xfrm>
          <a:prstGeom prst="rect">
            <a:avLst/>
          </a:prstGeom>
        </p:spPr>
        <p:txBody>
          <a:bodyPr>
            <a:noAutofit/>
          </a:bodyPr>
          <a:lstStyle/>
          <a:p>
            <a:pPr marL="0" indent="0" algn="ctr">
              <a:buNone/>
            </a:pPr>
            <a:r>
              <a:rPr lang="en-US" sz="2400" dirty="0" err="1" smtClean="0"/>
              <a:t>Lulesh</a:t>
            </a:r>
            <a:r>
              <a:rPr lang="en-US" sz="2400" dirty="0" smtClean="0"/>
              <a:t>, AMR, </a:t>
            </a:r>
            <a:r>
              <a:rPr lang="en-US" sz="2400" dirty="0" err="1" smtClean="0"/>
              <a:t>LeanMD</a:t>
            </a:r>
            <a:r>
              <a:rPr lang="en-US" sz="2400" dirty="0" smtClean="0"/>
              <a:t>, Jacobi</a:t>
            </a:r>
            <a:r>
              <a:rPr lang="en-US" sz="2400" dirty="0"/>
              <a:t> </a:t>
            </a:r>
            <a:r>
              <a:rPr lang="en-US" sz="2400" dirty="0" smtClean="0"/>
              <a:t>and Wave2D</a:t>
            </a:r>
          </a:p>
          <a:p>
            <a:pPr marL="0" lvl="1" indent="0" algn="ctr">
              <a:buNone/>
            </a:pPr>
            <a:r>
              <a:rPr lang="en-US" sz="2400" dirty="0"/>
              <a:t>38-node Intel Sandy Bridge </a:t>
            </a:r>
            <a:r>
              <a:rPr lang="en-US" sz="2400" dirty="0" smtClean="0"/>
              <a:t>Cluster, 3000W budget</a:t>
            </a:r>
            <a:endParaRPr lang="en-US" sz="2400" dirty="0"/>
          </a:p>
        </p:txBody>
      </p:sp>
      <p:sp>
        <p:nvSpPr>
          <p:cNvPr id="23" name="Title 1"/>
          <p:cNvSpPr>
            <a:spLocks noGrp="1"/>
          </p:cNvSpPr>
          <p:nvPr>
            <p:ph type="title"/>
          </p:nvPr>
        </p:nvSpPr>
        <p:spPr>
          <a:xfrm>
            <a:off x="457200" y="274638"/>
            <a:ext cx="8229600" cy="1143000"/>
          </a:xfrm>
        </p:spPr>
        <p:txBody>
          <a:bodyPr>
            <a:noAutofit/>
          </a:bodyPr>
          <a:lstStyle/>
          <a:p>
            <a:r>
              <a:rPr lang="en-US" sz="3600" b="1" dirty="0" smtClean="0">
                <a:solidFill>
                  <a:srgbClr val="000090"/>
                </a:solidFill>
              </a:rPr>
              <a:t>PARM: Power Aware Resource Manager </a:t>
            </a:r>
            <a:br>
              <a:rPr lang="en-US" sz="3600" b="1" dirty="0" smtClean="0">
                <a:solidFill>
                  <a:srgbClr val="000090"/>
                </a:solidFill>
              </a:rPr>
            </a:br>
            <a:r>
              <a:rPr lang="en-US" sz="3600" b="1" dirty="0" smtClean="0">
                <a:solidFill>
                  <a:srgbClr val="000090"/>
                </a:solidFill>
              </a:rPr>
              <a:t>Performance Results</a:t>
            </a:r>
            <a:endParaRPr lang="en-US" sz="3600" b="1" dirty="0">
              <a:solidFill>
                <a:srgbClr val="000090"/>
              </a:solidFill>
            </a:endParaRPr>
          </a:p>
        </p:txBody>
      </p:sp>
      <p:sp>
        <p:nvSpPr>
          <p:cNvPr id="2" name="Rectangle 1"/>
          <p:cNvSpPr/>
          <p:nvPr/>
        </p:nvSpPr>
        <p:spPr>
          <a:xfrm>
            <a:off x="325899" y="6136964"/>
            <a:ext cx="8579042" cy="646331"/>
          </a:xfrm>
          <a:prstGeom prst="rect">
            <a:avLst/>
          </a:prstGeom>
        </p:spPr>
        <p:txBody>
          <a:bodyPr wrap="square">
            <a:spAutoFit/>
          </a:bodyPr>
          <a:lstStyle/>
          <a:p>
            <a:r>
              <a:rPr lang="en-US" dirty="0"/>
              <a:t> [SC 14]. Maximizing Throughput of Overprovisioned Data Center Under a Strict Power Budget. Sarood et al. </a:t>
            </a:r>
            <a:r>
              <a:rPr lang="en-US" dirty="0">
                <a:hlinkClick r:id="rId4"/>
              </a:rPr>
              <a:t>pdf</a:t>
            </a:r>
            <a:endParaRPr lang="en-US" dirty="0"/>
          </a:p>
        </p:txBody>
      </p:sp>
      <p:sp>
        <p:nvSpPr>
          <p:cNvPr id="4" name="Slide Number Placeholder 3"/>
          <p:cNvSpPr>
            <a:spLocks noGrp="1"/>
          </p:cNvSpPr>
          <p:nvPr>
            <p:ph type="sldNum" sz="quarter" idx="12"/>
          </p:nvPr>
        </p:nvSpPr>
        <p:spPr/>
        <p:txBody>
          <a:bodyPr/>
          <a:lstStyle/>
          <a:p>
            <a:fld id="{903972FF-C549-A446-B496-D5FD35E67467}" type="slidenum">
              <a:rPr lang="en-US" smtClean="0"/>
              <a:t>9</a:t>
            </a:fld>
            <a:endParaRPr lang="en-US"/>
          </a:p>
        </p:txBody>
      </p:sp>
    </p:spTree>
    <p:extLst>
      <p:ext uri="{BB962C8B-B14F-4D97-AF65-F5344CB8AC3E}">
        <p14:creationId xmlns:p14="http://schemas.microsoft.com/office/powerpoint/2010/main" val="21305569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8789</TotalTime>
  <Words>3882</Words>
  <Application>Microsoft Macintosh PowerPoint</Application>
  <PresentationFormat>On-screen Show (4:3)</PresentationFormat>
  <Paragraphs>267</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Analyzing Energy-Time Tradeoff in Power Overprovisioned HPC Data Centers</vt:lpstr>
      <vt:lpstr>Major Challenge to Achieve Exascale</vt:lpstr>
      <vt:lpstr>Data Center Power</vt:lpstr>
      <vt:lpstr>Constraining CPU/Memory power</vt:lpstr>
      <vt:lpstr>Constraining CPU/Memory power</vt:lpstr>
      <vt:lpstr>Application Performance with Power</vt:lpstr>
      <vt:lpstr>PARM: Power Aware Resource Manager </vt:lpstr>
      <vt:lpstr>PARM  POWER-AWARE RESOURCE MANAGER</vt:lpstr>
      <vt:lpstr>PARM: Power Aware Resource Manager  Performance Results</vt:lpstr>
      <vt:lpstr>Energy Consumption Analysis  </vt:lpstr>
      <vt:lpstr>Computational Testbed</vt:lpstr>
      <vt:lpstr>Applications</vt:lpstr>
      <vt:lpstr>Impact of Power Capping on  Performance and CPU frequency</vt:lpstr>
      <vt:lpstr>Terminology</vt:lpstr>
      <vt:lpstr>Results</vt:lpstr>
      <vt:lpstr>Results</vt:lpstr>
      <vt:lpstr>Results</vt:lpstr>
      <vt:lpstr>Results</vt:lpstr>
      <vt:lpstr>Results</vt:lpstr>
      <vt:lpstr>Future Work</vt:lpstr>
      <vt:lpstr>Takeaways</vt:lpstr>
      <vt:lpstr>Publications</vt:lpstr>
      <vt:lpstr>Thank you!  Analyzing Energy-Time Tradeoff in Power Overprovisioned HPC Data Centers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POWER-AWARE JOB SCHEDULING Maximizing Performance Under Strict Power Budget</dc:title>
  <dc:creator>Akhil Langer</dc:creator>
  <cp:lastModifiedBy>Akhil Langer</cp:lastModifiedBy>
  <cp:revision>424</cp:revision>
  <dcterms:created xsi:type="dcterms:W3CDTF">2014-04-21T22:30:15Z</dcterms:created>
  <dcterms:modified xsi:type="dcterms:W3CDTF">2015-05-31T15:14:30Z</dcterms:modified>
</cp:coreProperties>
</file>