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3" r:id="rId9"/>
    <p:sldId id="294" r:id="rId10"/>
    <p:sldId id="266" r:id="rId11"/>
    <p:sldId id="269" r:id="rId12"/>
    <p:sldId id="267" r:id="rId13"/>
    <p:sldId id="268" r:id="rId14"/>
    <p:sldId id="271" r:id="rId15"/>
    <p:sldId id="270" r:id="rId16"/>
    <p:sldId id="272" r:id="rId17"/>
    <p:sldId id="274" r:id="rId18"/>
    <p:sldId id="279" r:id="rId19"/>
    <p:sldId id="280" r:id="rId20"/>
    <p:sldId id="281" r:id="rId21"/>
    <p:sldId id="282" r:id="rId22"/>
    <p:sldId id="295" r:id="rId23"/>
    <p:sldId id="283" r:id="rId24"/>
    <p:sldId id="284" r:id="rId25"/>
    <p:sldId id="285" r:id="rId26"/>
    <p:sldId id="286" r:id="rId27"/>
    <p:sldId id="287" r:id="rId28"/>
    <p:sldId id="288" r:id="rId29"/>
    <p:sldId id="296" r:id="rId30"/>
    <p:sldId id="289" r:id="rId31"/>
    <p:sldId id="290" r:id="rId32"/>
    <p:sldId id="291" r:id="rId33"/>
    <p:sldId id="297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4" autoAdjust="0"/>
  </p:normalViewPr>
  <p:slideViewPr>
    <p:cSldViewPr snapToGrid="0" snapToObjects="1">
      <p:cViewPr varScale="1">
        <p:scale>
          <a:sx n="139" d="100"/>
          <a:sy n="139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F6375-1A8F-7A41-BC5D-A701DD6BB36E}" type="datetimeFigureOut">
              <a:rPr lang="en-US" smtClean="0"/>
              <a:t>7/17/14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97483-77AD-914A-AB85-0EC57C6A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Animation1</a:t>
            </a:r>
            <a:r>
              <a:rPr lang="en-US" baseline="0" dirty="0" smtClean="0"/>
              <a:t> - </a:t>
            </a:r>
            <a:r>
              <a:rPr lang="en-US" dirty="0" smtClean="0"/>
              <a:t>For</a:t>
            </a:r>
            <a:r>
              <a:rPr lang="en-US" baseline="0" dirty="0" smtClean="0"/>
              <a:t> clustered datasets, </a:t>
            </a:r>
            <a:r>
              <a:rPr lang="en-US" dirty="0" err="1" smtClean="0"/>
              <a:t>TreePieces</a:t>
            </a:r>
            <a:r>
              <a:rPr lang="en-US" dirty="0" smtClean="0"/>
              <a:t> containing those red nodes receive high volume of request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123F-CBB4-6848-AAA7-E09130F4D6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7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6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2265-1BCD-3D4E-9FDF-535BD975C1CF}" type="datetimeFigureOut">
              <a:rPr lang="en-US" smtClean="0"/>
              <a:t>7/17/14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8B16-FB8A-9C4A-82F1-5877FC9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75" y="1934306"/>
            <a:ext cx="826625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Need for Well-Factored Dynamic Parallel Programming Systems,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  <a:effectLst/>
              </a:rPr>
              <a:t>and Why Charm++ is a Good Choice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 Miller</a:t>
            </a:r>
          </a:p>
        </p:txBody>
      </p:sp>
      <p:pic>
        <p:nvPicPr>
          <p:cNvPr id="4" name="Picture 7" descr="full_mark_horz_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p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52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NAMD: </a:t>
            </a:r>
            <a:r>
              <a:rPr lang="en-US" dirty="0" err="1" smtClean="0"/>
              <a:t>Biomolecular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collaboration (1994-now) with </a:t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n-US" dirty="0" smtClean="0"/>
              <a:t>. </a:t>
            </a:r>
            <a:r>
              <a:rPr lang="en-US" dirty="0" err="1"/>
              <a:t>Schulten</a:t>
            </a:r>
            <a:endParaRPr lang="en-US" dirty="0"/>
          </a:p>
          <a:p>
            <a:r>
              <a:rPr lang="en-US" dirty="0" smtClean="0"/>
              <a:t>Over 50,000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Scaled to </a:t>
            </a:r>
            <a:r>
              <a:rPr lang="en-US" dirty="0" smtClean="0"/>
              <a:t>top </a:t>
            </a:r>
            <a:r>
              <a:rPr lang="en-US" dirty="0" smtClean="0"/>
              <a:t>US supercomputers</a:t>
            </a:r>
          </a:p>
          <a:p>
            <a:r>
              <a:rPr lang="en-US" dirty="0" smtClean="0"/>
              <a:t>2002 Gordon </a:t>
            </a:r>
            <a:r>
              <a:rPr lang="en-US" dirty="0" smtClean="0"/>
              <a:t>Bell </a:t>
            </a:r>
            <a:r>
              <a:rPr lang="en-US" dirty="0" smtClean="0"/>
              <a:t>award</a:t>
            </a:r>
          </a:p>
          <a:p>
            <a:r>
              <a:rPr lang="en-US" dirty="0" smtClean="0"/>
              <a:t>2012 </a:t>
            </a:r>
            <a:r>
              <a:rPr lang="en-US" dirty="0" err="1" smtClean="0"/>
              <a:t>Fernbach</a:t>
            </a:r>
            <a:r>
              <a:rPr lang="en-US" dirty="0" smtClean="0"/>
              <a:t> award</a:t>
            </a:r>
            <a:endParaRPr lang="en-US" dirty="0" smtClean="0"/>
          </a:p>
        </p:txBody>
      </p:sp>
      <p:pic>
        <p:nvPicPr>
          <p:cNvPr id="10" name="Picture 9" descr="HIV-background-new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343400" cy="2443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385220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latin typeface="+mn-lt"/>
              </a:rPr>
              <a:t>Science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 cover article:</a:t>
            </a:r>
            <a:br>
              <a:rPr lang="en-US" dirty="0" smtClean="0">
                <a:solidFill>
                  <a:srgbClr val="008000"/>
                </a:solidFill>
                <a:latin typeface="+mn-lt"/>
              </a:rPr>
            </a:br>
            <a:r>
              <a:rPr lang="en-US" dirty="0" smtClean="0">
                <a:solidFill>
                  <a:srgbClr val="008000"/>
                </a:solidFill>
                <a:latin typeface="+mn-lt"/>
              </a:rPr>
              <a:t>Determination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of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HIV capsid structure</a:t>
            </a:r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5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1164" y="5852937"/>
            <a:ext cx="7772400" cy="771599"/>
          </a:xfrm>
        </p:spPr>
        <p:txBody>
          <a:bodyPr/>
          <a:lstStyle/>
          <a:p>
            <a:r>
              <a:rPr lang="en-US" sz="1800" dirty="0"/>
              <a:t>NAMD strong scaling on Titan Cray XK7, Blue Waters Cray XE6, and Mira IBM Blue Gene/Q for 21M and 224M atom benchmarks</a:t>
            </a:r>
          </a:p>
        </p:txBody>
      </p:sp>
      <p:pic>
        <p:nvPicPr>
          <p:cNvPr id="9" name="Picture 8" descr="crossp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3" y="694994"/>
            <a:ext cx="7376829" cy="51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4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1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Profile of ApoA1 on Power7 PERCS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9" y="1295400"/>
            <a:ext cx="7343294" cy="4566634"/>
          </a:xfrm>
        </p:spPr>
      </p:pic>
      <p:sp>
        <p:nvSpPr>
          <p:cNvPr id="8" name="TextBox 7"/>
          <p:cNvSpPr txBox="1"/>
          <p:nvPr/>
        </p:nvSpPr>
        <p:spPr>
          <a:xfrm>
            <a:off x="3393374" y="1733490"/>
            <a:ext cx="119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2ms total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7467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92,000 atom system, on 500+ nodes (16k cores)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715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snapshot of optimization in progress.. Not the final result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86844" y="1896930"/>
            <a:ext cx="3261756" cy="8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066800" y="1896930"/>
            <a:ext cx="2326574" cy="8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609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Overlapped steps, as a result of asynchrony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667000" y="5562600"/>
            <a:ext cx="304800" cy="685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3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Timeline of ApoA1 on </a:t>
            </a:r>
            <a:r>
              <a:rPr lang="en-US" dirty="0" smtClean="0"/>
              <a:t>POWER7 </a:t>
            </a:r>
            <a:r>
              <a:rPr lang="en-US" dirty="0" smtClean="0"/>
              <a:t>PERCS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3" y="1795937"/>
            <a:ext cx="7731395" cy="435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2605149" y="1419101"/>
            <a:ext cx="138051" cy="4600699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33457" y="1419101"/>
            <a:ext cx="66799" cy="4631377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05149" y="1676400"/>
            <a:ext cx="3795651" cy="14290"/>
          </a:xfrm>
          <a:prstGeom prst="line">
            <a:avLst/>
          </a:prstGeom>
          <a:ln w="38100" cmpd="sng">
            <a:solidFill>
              <a:srgbClr val="FE8637"/>
            </a:solidFill>
            <a:headEnd type="stealth" w="lg" len="lg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5525" y="1143000"/>
            <a:ext cx="9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isimdemicsIntr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7"/>
          <a:stretch/>
        </p:blipFill>
        <p:spPr>
          <a:xfrm>
            <a:off x="228600" y="1251874"/>
            <a:ext cx="8773552" cy="51114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EpiSimdemics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in MPI, scaling failed at 512 cores</a:t>
            </a:r>
            <a:endParaRPr lang="en-US" dirty="0" smtClean="0"/>
          </a:p>
          <a:p>
            <a:r>
              <a:rPr lang="en-US" dirty="0" smtClean="0"/>
              <a:t>Headline features:</a:t>
            </a:r>
            <a:endParaRPr lang="en-US" dirty="0" smtClean="0"/>
          </a:p>
          <a:p>
            <a:pPr lvl="1"/>
            <a:r>
              <a:rPr lang="en-US" dirty="0" smtClean="0"/>
              <a:t>Asynchronous reductions</a:t>
            </a:r>
          </a:p>
          <a:p>
            <a:pPr lvl="1"/>
            <a:r>
              <a:rPr lang="en-US" dirty="0" smtClean="0"/>
              <a:t>Easy decomposition experiments</a:t>
            </a:r>
          </a:p>
          <a:p>
            <a:pPr lvl="1"/>
            <a:r>
              <a:rPr lang="en-US" dirty="0" smtClean="0"/>
              <a:t>Streaming all-to-all</a:t>
            </a:r>
          </a:p>
          <a:p>
            <a:pPr lvl="1"/>
            <a:r>
              <a:rPr lang="en-US" dirty="0" smtClean="0"/>
              <a:t>Composition - split mid-run for multiple scenarios,</a:t>
            </a:r>
            <a:br>
              <a:rPr lang="en-US" dirty="0" smtClean="0"/>
            </a:br>
            <a:r>
              <a:rPr lang="en-US" dirty="0" smtClean="0"/>
              <a:t>overlap on full job partition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Charm++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0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simOp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6233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 descr="EpisimPer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" y="76200"/>
            <a:ext cx="905071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82512" y="1554455"/>
            <a:ext cx="361215" cy="3611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22511" y="2417561"/>
            <a:ext cx="3481216" cy="361177"/>
            <a:chOff x="2658968" y="1876729"/>
            <a:chExt cx="3481216" cy="361177"/>
          </a:xfrm>
        </p:grpSpPr>
        <p:sp>
          <p:nvSpPr>
            <p:cNvPr id="5" name="Oval 4"/>
            <p:cNvSpPr/>
            <p:nvPr/>
          </p:nvSpPr>
          <p:spPr>
            <a:xfrm>
              <a:off x="5778969" y="1876729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58968" y="1876729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004" y="3502033"/>
            <a:ext cx="1548807" cy="373766"/>
            <a:chOff x="2193344" y="2961201"/>
            <a:chExt cx="1548807" cy="373766"/>
          </a:xfrm>
        </p:grpSpPr>
        <p:sp>
          <p:nvSpPr>
            <p:cNvPr id="7" name="Oval 6"/>
            <p:cNvSpPr/>
            <p:nvPr/>
          </p:nvSpPr>
          <p:spPr>
            <a:xfrm>
              <a:off x="3380936" y="2961201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93344" y="2973790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4808547" y="3502033"/>
            <a:ext cx="361215" cy="3611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20955" y="3514622"/>
            <a:ext cx="361215" cy="3611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34675" y="4692299"/>
            <a:ext cx="1368199" cy="361177"/>
            <a:chOff x="2829286" y="4151467"/>
            <a:chExt cx="1368199" cy="361177"/>
          </a:xfrm>
        </p:grpSpPr>
        <p:sp>
          <p:nvSpPr>
            <p:cNvPr id="25" name="Oval 24"/>
            <p:cNvSpPr/>
            <p:nvPr/>
          </p:nvSpPr>
          <p:spPr>
            <a:xfrm>
              <a:off x="3836270" y="4151467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29286" y="4151467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46470" y="4664110"/>
            <a:ext cx="1368199" cy="361177"/>
            <a:chOff x="2829286" y="4151467"/>
            <a:chExt cx="1368199" cy="361177"/>
          </a:xfrm>
        </p:grpSpPr>
        <p:sp>
          <p:nvSpPr>
            <p:cNvPr id="29" name="Oval 28"/>
            <p:cNvSpPr/>
            <p:nvPr/>
          </p:nvSpPr>
          <p:spPr>
            <a:xfrm>
              <a:off x="3836270" y="4151467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29286" y="4151467"/>
              <a:ext cx="361215" cy="361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Isosceles Triangle 30"/>
          <p:cNvSpPr/>
          <p:nvPr/>
        </p:nvSpPr>
        <p:spPr>
          <a:xfrm>
            <a:off x="4796893" y="3875799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4121241" y="5053476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090953" y="5025287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121101" y="5053476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102462" y="5025287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426642" y="3903988"/>
            <a:ext cx="431129" cy="114948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8" name="Straight Connector 37"/>
          <p:cNvCxnSpPr>
            <a:stCxn id="4" idx="4"/>
            <a:endCxn id="6" idx="0"/>
          </p:cNvCxnSpPr>
          <p:nvPr/>
        </p:nvCxnSpPr>
        <p:spPr>
          <a:xfrm flipH="1">
            <a:off x="1203119" y="1915632"/>
            <a:ext cx="1560001" cy="5019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4"/>
            <a:endCxn id="5" idx="0"/>
          </p:cNvCxnSpPr>
          <p:nvPr/>
        </p:nvCxnSpPr>
        <p:spPr>
          <a:xfrm>
            <a:off x="2763120" y="1915632"/>
            <a:ext cx="1560000" cy="5019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4"/>
            <a:endCxn id="8" idx="0"/>
          </p:cNvCxnSpPr>
          <p:nvPr/>
        </p:nvCxnSpPr>
        <p:spPr>
          <a:xfrm flipH="1">
            <a:off x="619612" y="2778738"/>
            <a:ext cx="583507" cy="7358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4"/>
            <a:endCxn id="7" idx="0"/>
          </p:cNvCxnSpPr>
          <p:nvPr/>
        </p:nvCxnSpPr>
        <p:spPr>
          <a:xfrm>
            <a:off x="1203119" y="2778738"/>
            <a:ext cx="604085" cy="72329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4"/>
            <a:endCxn id="23" idx="0"/>
          </p:cNvCxnSpPr>
          <p:nvPr/>
        </p:nvCxnSpPr>
        <p:spPr>
          <a:xfrm flipH="1">
            <a:off x="3801563" y="2778738"/>
            <a:ext cx="521557" cy="7358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4"/>
            <a:endCxn id="22" idx="0"/>
          </p:cNvCxnSpPr>
          <p:nvPr/>
        </p:nvCxnSpPr>
        <p:spPr>
          <a:xfrm>
            <a:off x="4323120" y="2778738"/>
            <a:ext cx="666035" cy="72329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26" idx="0"/>
          </p:cNvCxnSpPr>
          <p:nvPr/>
        </p:nvCxnSpPr>
        <p:spPr>
          <a:xfrm flipH="1">
            <a:off x="1315283" y="3863210"/>
            <a:ext cx="491921" cy="829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" idx="4"/>
            <a:endCxn id="25" idx="0"/>
          </p:cNvCxnSpPr>
          <p:nvPr/>
        </p:nvCxnSpPr>
        <p:spPr>
          <a:xfrm>
            <a:off x="1807204" y="3863210"/>
            <a:ext cx="515063" cy="829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4"/>
            <a:endCxn id="30" idx="0"/>
          </p:cNvCxnSpPr>
          <p:nvPr/>
        </p:nvCxnSpPr>
        <p:spPr>
          <a:xfrm flipH="1">
            <a:off x="3327078" y="3875799"/>
            <a:ext cx="474485" cy="7883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3" idx="4"/>
            <a:endCxn id="29" idx="0"/>
          </p:cNvCxnSpPr>
          <p:nvPr/>
        </p:nvCxnSpPr>
        <p:spPr>
          <a:xfrm>
            <a:off x="3801563" y="3875799"/>
            <a:ext cx="532499" cy="7883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ChaNGa: Cosmology Simulation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48322" y="2390945"/>
            <a:ext cx="3795678" cy="2222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Tree: Represents particle distribution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TreePiece</a:t>
            </a:r>
            <a:r>
              <a:rPr lang="en-US" sz="2800" dirty="0" smtClean="0">
                <a:solidFill>
                  <a:schemeClr val="tx1"/>
                </a:solidFill>
              </a:rPr>
              <a:t>: object/chares containing particles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1447800"/>
            <a:ext cx="3048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Collaboration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Tom </a:t>
            </a:r>
            <a:r>
              <a:rPr lang="en-US" dirty="0" smtClean="0"/>
              <a:t>Quinn </a:t>
            </a:r>
            <a:r>
              <a:rPr lang="en-US" dirty="0" smtClean="0"/>
              <a:t>at 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time-stepping!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scientist collaborators suggest an algorithmic optimization:</a:t>
            </a:r>
            <a:endParaRPr lang="en-US" dirty="0"/>
          </a:p>
          <a:p>
            <a:pPr lvl="1"/>
            <a:r>
              <a:rPr lang="en-US" dirty="0" smtClean="0"/>
              <a:t>Don’t move slow-moving particles every step</a:t>
            </a:r>
          </a:p>
          <a:p>
            <a:pPr lvl="2"/>
            <a:r>
              <a:rPr lang="en-US" dirty="0" smtClean="0"/>
              <a:t>i.e. don’t calculate forces on them either</a:t>
            </a:r>
          </a:p>
          <a:p>
            <a:pPr lvl="1"/>
            <a:r>
              <a:rPr lang="en-US" dirty="0" smtClean="0"/>
              <a:t>In fact, make many (say 5) categories (rungs) of particles based on their velocities</a:t>
            </a:r>
          </a:p>
          <a:p>
            <a:pPr lvl="1"/>
            <a:r>
              <a:rPr lang="en-US" dirty="0" smtClean="0"/>
              <a:t>Rung sequence (with 5 rungs) </a:t>
            </a:r>
          </a:p>
          <a:p>
            <a:pPr lvl="2"/>
            <a:r>
              <a:rPr lang="en-US" dirty="0"/>
              <a:t>4 3 4 2 4 3 4 1 4 3 4 2 4 3 4 </a:t>
            </a:r>
            <a:r>
              <a:rPr lang="en-US" dirty="0" smtClean="0"/>
              <a:t>0</a:t>
            </a:r>
          </a:p>
          <a:p>
            <a:pPr lvl="2"/>
            <a:r>
              <a:rPr lang="en-US" dirty="0" smtClean="0"/>
              <a:t>Rung 0: all particles, Rung 4: fastest-moving particles</a:t>
            </a:r>
          </a:p>
          <a:p>
            <a:pPr lvl="1"/>
            <a:r>
              <a:rPr lang="en-US" dirty="0" smtClean="0"/>
              <a:t>Each tree-piece object now presents a different load when different “rungs” are being calculated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83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(Over)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Decompose the work units &amp; data units into many </a:t>
            </a:r>
            <a:r>
              <a:rPr lang="en-US" dirty="0" smtClean="0">
                <a:solidFill>
                  <a:schemeClr val="accent6"/>
                </a:solidFill>
              </a:rPr>
              <a:t>more </a:t>
            </a:r>
            <a:r>
              <a:rPr lang="en-US" dirty="0" smtClean="0"/>
              <a:t>pieces </a:t>
            </a:r>
            <a:r>
              <a:rPr lang="en-US" dirty="0" smtClean="0">
                <a:solidFill>
                  <a:schemeClr val="accent6"/>
                </a:solidFill>
              </a:rPr>
              <a:t>than execution units</a:t>
            </a:r>
          </a:p>
          <a:p>
            <a:pPr lvl="1"/>
            <a:r>
              <a:rPr lang="en-US" dirty="0" smtClean="0"/>
              <a:t>Cores/Nodes/..</a:t>
            </a:r>
          </a:p>
          <a:p>
            <a:r>
              <a:rPr lang="en-US" dirty="0" smtClean="0"/>
              <a:t>Not so hard: we do </a:t>
            </a:r>
            <a:r>
              <a:rPr lang="en-US" dirty="0" smtClean="0"/>
              <a:t>(over) decomposition anyway</a:t>
            </a:r>
          </a:p>
          <a:p>
            <a:pPr lvl="1"/>
            <a:r>
              <a:rPr lang="en-US" dirty="0" smtClean="0"/>
              <a:t>Multi-block and AMR on structured meshes</a:t>
            </a:r>
          </a:p>
          <a:p>
            <a:pPr lvl="1"/>
            <a:r>
              <a:rPr lang="en-US" dirty="0" smtClean="0"/>
              <a:t>Unstructured mesh partitions</a:t>
            </a:r>
          </a:p>
          <a:p>
            <a:pPr lvl="1"/>
            <a:r>
              <a:rPr lang="en-US" dirty="0" smtClean="0"/>
              <a:t>N-body tree code ‘leaves’</a:t>
            </a:r>
          </a:p>
          <a:p>
            <a:pPr lvl="1"/>
            <a:r>
              <a:rPr lang="en-US" dirty="0" smtClean="0"/>
              <a:t>Blocked linear algebra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time-stepping!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Load (for the same object) changes across rungs</a:t>
            </a:r>
          </a:p>
          <a:p>
            <a:pPr lvl="1"/>
            <a:r>
              <a:rPr lang="en-US" sz="2000" dirty="0" smtClean="0"/>
              <a:t>Yet, there is persistence within the same rung!</a:t>
            </a:r>
          </a:p>
          <a:p>
            <a:pPr lvl="1"/>
            <a:r>
              <a:rPr lang="en-US" sz="2000" dirty="0" smtClean="0"/>
              <a:t>So, specialized phase-aware balancers were developed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0145"/>
            <a:ext cx="7620000" cy="331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4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Multi-stepping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efficiency is lower, but performance is improved significantly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44692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34" y="2667000"/>
            <a:ext cx="436366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Stepping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 Stepping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5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 experience</a:t>
            </a:r>
          </a:p>
          <a:p>
            <a:pPr lvl="1"/>
            <a:r>
              <a:rPr lang="en-US" dirty="0" smtClean="0"/>
              <a:t>NAMD, </a:t>
            </a:r>
            <a:r>
              <a:rPr lang="en-US" dirty="0" err="1" smtClean="0"/>
              <a:t>EpiSimdemics</a:t>
            </a:r>
            <a:r>
              <a:rPr lang="en-US" dirty="0" smtClean="0"/>
              <a:t>, ChaNGa</a:t>
            </a:r>
          </a:p>
          <a:p>
            <a:pPr lvl="1"/>
            <a:r>
              <a:rPr lang="en-US" dirty="0" err="1" smtClean="0"/>
              <a:t>OpenAtom</a:t>
            </a:r>
            <a:r>
              <a:rPr lang="en-US" dirty="0" smtClean="0"/>
              <a:t>, </a:t>
            </a:r>
            <a:r>
              <a:rPr lang="en-US" dirty="0" err="1" smtClean="0"/>
              <a:t>Fractography</a:t>
            </a:r>
            <a:r>
              <a:rPr lang="en-US" dirty="0" smtClean="0"/>
              <a:t>, Stochastic MIP, Cloth Simulation</a:t>
            </a:r>
          </a:p>
          <a:p>
            <a:r>
              <a:rPr lang="en-US" dirty="0" smtClean="0"/>
              <a:t>Interoperation with native MPI code</a:t>
            </a:r>
          </a:p>
          <a:p>
            <a:pPr lvl="1"/>
            <a:r>
              <a:rPr lang="en-US" dirty="0" smtClean="0"/>
              <a:t>Easy, low risk, incremental adoption</a:t>
            </a:r>
          </a:p>
          <a:p>
            <a:r>
              <a:rPr lang="en-US" dirty="0" smtClean="0"/>
              <a:t>Production-ready development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Compatibility</a:t>
            </a:r>
          </a:p>
          <a:p>
            <a:r>
              <a:rPr lang="en-US" dirty="0" smtClean="0"/>
              <a:t>Rich, Extensible Ecosystem</a:t>
            </a:r>
          </a:p>
          <a:p>
            <a:r>
              <a:rPr lang="en-US" dirty="0" smtClean="0"/>
              <a:t>Comprehensive feature set</a:t>
            </a:r>
          </a:p>
        </p:txBody>
      </p:sp>
    </p:spTree>
    <p:extLst>
      <p:ext uri="{BB962C8B-B14F-4D97-AF65-F5344CB8AC3E}">
        <p14:creationId xmlns:p14="http://schemas.microsoft.com/office/powerpoint/2010/main" val="289394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calls between MPI and Charm++ code</a:t>
            </a:r>
          </a:p>
          <a:p>
            <a:r>
              <a:rPr lang="en-US" dirty="0" smtClean="0"/>
              <a:t>Implement each parallel kernel in the most suitable model</a:t>
            </a:r>
          </a:p>
          <a:p>
            <a:r>
              <a:rPr lang="en-US" dirty="0" smtClean="0"/>
              <a:t>Code shares process address space</a:t>
            </a:r>
          </a:p>
          <a:p>
            <a:pPr lvl="1"/>
            <a:r>
              <a:rPr lang="en-US" dirty="0" smtClean="0"/>
              <a:t>Can pass plain pointers across interface</a:t>
            </a:r>
          </a:p>
          <a:p>
            <a:r>
              <a:rPr lang="en-US" dirty="0"/>
              <a:t>Control transfer between Charm++ and </a:t>
            </a:r>
            <a:r>
              <a:rPr lang="en-US" dirty="0" smtClean="0"/>
              <a:t>MPI analogous </a:t>
            </a:r>
            <a:r>
              <a:rPr lang="en-US" dirty="0"/>
              <a:t>to </a:t>
            </a:r>
            <a:r>
              <a:rPr lang="en-US" dirty="0" smtClean="0"/>
              <a:t>MPI code calling external libraries (e.g. </a:t>
            </a:r>
            <a:r>
              <a:rPr lang="en-US" dirty="0" err="1" smtClean="0"/>
              <a:t>ParMETIS</a:t>
            </a:r>
            <a:r>
              <a:rPr lang="en-US" dirty="0"/>
              <a:t>, </a:t>
            </a:r>
            <a:r>
              <a:rPr lang="en-US" dirty="0" smtClean="0"/>
              <a:t>FFTW, </a:t>
            </a:r>
            <a:r>
              <a:rPr lang="en-US" dirty="0" err="1" smtClean="0"/>
              <a:t>PETSc</a:t>
            </a:r>
            <a:r>
              <a:rPr lang="en-US" dirty="0" smtClean="0"/>
              <a:t>, </a:t>
            </a:r>
            <a:r>
              <a:rPr lang="en-US" dirty="0" err="1" smtClean="0"/>
              <a:t>Hypre</a:t>
            </a:r>
            <a:r>
              <a:rPr lang="en-US" dirty="0" smtClean="0"/>
              <a:t>)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Interoperability Modes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4534"/>
          <a:stretch/>
        </p:blipFill>
        <p:spPr>
          <a:xfrm>
            <a:off x="457201" y="191864"/>
            <a:ext cx="3237022" cy="5116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40" y="1792256"/>
            <a:ext cx="1893518" cy="3465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1828800"/>
            <a:ext cx="1712360" cy="34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Interoperability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</a:t>
            </a:r>
            <a:r>
              <a:rPr lang="en-US" dirty="0" err="1">
                <a:latin typeface="Andale Mono"/>
                <a:cs typeface="Andale Mono"/>
              </a:rPr>
              <a:t>mpi-</a:t>
            </a:r>
            <a:r>
              <a:rPr lang="en-US" dirty="0" err="1" smtClean="0">
                <a:latin typeface="Andale Mono"/>
                <a:cs typeface="Andale Mono"/>
              </a:rPr>
              <a:t>interoperate.h</a:t>
            </a:r>
            <a:endParaRPr lang="en-US" dirty="0" smtClean="0">
              <a:latin typeface="Andale Mono"/>
              <a:cs typeface="Andale Mono"/>
            </a:endParaRPr>
          </a:p>
          <a:p>
            <a:r>
              <a:rPr lang="en-US" dirty="0"/>
              <a:t>Add an interface function callable from the main </a:t>
            </a:r>
            <a:r>
              <a:rPr lang="en-US" dirty="0" smtClean="0"/>
              <a:t>program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  <a:latin typeface="Andale Mono"/>
              <a:cs typeface="Andale Mo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3422650"/>
            <a:ext cx="6870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</a:t>
            </a:r>
            <a:r>
              <a:rPr lang="en-US" dirty="0" err="1" smtClean="0"/>
              <a:t>Interoperabilty</a:t>
            </a:r>
            <a:r>
              <a:rPr lang="en-US" dirty="0" smtClean="0"/>
              <a:t>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Begin execution at user </a:t>
            </a:r>
            <a:r>
              <a:rPr lang="en-US" dirty="0" smtClean="0"/>
              <a:t>main</a:t>
            </a:r>
            <a:endParaRPr lang="en-US" dirty="0" smtClean="0">
              <a:effectLst/>
            </a:endParaRPr>
          </a:p>
          <a:p>
            <a:r>
              <a:rPr lang="en-US" dirty="0"/>
              <a:t>Perform MPI initialization and application </a:t>
            </a:r>
            <a:r>
              <a:rPr lang="en-US" dirty="0" smtClean="0"/>
              <a:t>initialization</a:t>
            </a:r>
            <a:endParaRPr lang="en-US" dirty="0" smtClean="0">
              <a:effectLst/>
            </a:endParaRPr>
          </a:p>
          <a:p>
            <a:r>
              <a:rPr lang="en-US" dirty="0"/>
              <a:t>Create a </a:t>
            </a:r>
            <a:r>
              <a:rPr lang="en-US" dirty="0" smtClean="0"/>
              <a:t>communicator </a:t>
            </a:r>
            <a:r>
              <a:rPr lang="en-US" dirty="0"/>
              <a:t>for Charm+</a:t>
            </a:r>
            <a:r>
              <a:rPr lang="en-US" dirty="0" smtClean="0"/>
              <a:t>+</a:t>
            </a:r>
            <a:endParaRPr lang="en-US" dirty="0" smtClean="0">
              <a:effectLst/>
            </a:endParaRPr>
          </a:p>
          <a:p>
            <a:r>
              <a:rPr lang="en-US" dirty="0"/>
              <a:t>Initialize Charm+</a:t>
            </a:r>
            <a:r>
              <a:rPr lang="en-US" dirty="0" smtClean="0"/>
              <a:t>+</a:t>
            </a:r>
          </a:p>
          <a:p>
            <a:r>
              <a:rPr lang="en-US" dirty="0"/>
              <a:t>for (as many times needed)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perform MPI based communication and application work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invoke Charm++ code </a:t>
            </a:r>
            <a:endParaRPr lang="en-US" dirty="0" smtClean="0">
              <a:effectLst/>
            </a:endParaRPr>
          </a:p>
          <a:p>
            <a:r>
              <a:rPr lang="en-US" dirty="0"/>
              <a:t>Exit Charm++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Exit MPI</a:t>
            </a:r>
          </a:p>
        </p:txBody>
      </p:sp>
    </p:spTree>
    <p:extLst>
      <p:ext uri="{BB962C8B-B14F-4D97-AF65-F5344CB8AC3E}">
        <p14:creationId xmlns:p14="http://schemas.microsoft.com/office/powerpoint/2010/main" val="56118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MPI Interoperability: Example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" y="1715674"/>
            <a:ext cx="9144000" cy="42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9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Interoperability: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Demonstrated in HPC Challenge submission with FFT benchmark </a:t>
            </a:r>
            <a:endParaRPr lang="en-US" dirty="0" smtClean="0">
              <a:effectLst/>
            </a:endParaRPr>
          </a:p>
          <a:p>
            <a:r>
              <a:rPr lang="en-US" dirty="0" err="1" smtClean="0"/>
              <a:t>Chombo</a:t>
            </a:r>
            <a:r>
              <a:rPr lang="en-US" dirty="0" smtClean="0"/>
              <a:t> AMR framework using parallel sorting library from</a:t>
            </a:r>
          </a:p>
          <a:p>
            <a:pPr lvl="1"/>
            <a:r>
              <a:rPr lang="en-US" dirty="0"/>
              <a:t>Highly Scalable Parallel Sorting by Edgar </a:t>
            </a:r>
            <a:r>
              <a:rPr lang="en-US" dirty="0" err="1"/>
              <a:t>Solomonik</a:t>
            </a:r>
            <a:r>
              <a:rPr lang="en-US" dirty="0"/>
              <a:t> and </a:t>
            </a:r>
            <a:r>
              <a:rPr lang="en-US" dirty="0" err="1"/>
              <a:t>Laxmikant</a:t>
            </a:r>
            <a:r>
              <a:rPr lang="en-US" dirty="0"/>
              <a:t> Kale (IPDPS, 2009) </a:t>
            </a:r>
            <a:endParaRPr lang="en-US" dirty="0" smtClean="0">
              <a:effectLst/>
            </a:endParaRPr>
          </a:p>
          <a:p>
            <a:r>
              <a:rPr lang="en-US" dirty="0" err="1" smtClean="0"/>
              <a:t>EpiSimdemics</a:t>
            </a:r>
            <a:r>
              <a:rPr lang="en-US" dirty="0" smtClean="0"/>
              <a:t> using MPI-IO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3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</a:t>
            </a:r>
            <a:r>
              <a:rPr lang="en-US" dirty="0" smtClean="0">
                <a:solidFill>
                  <a:srgbClr val="7F7F7F"/>
                </a:solidFill>
              </a:rPr>
              <a:t>pplication experience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NAMD, </a:t>
            </a:r>
            <a:r>
              <a:rPr lang="en-US" dirty="0" err="1" smtClean="0">
                <a:solidFill>
                  <a:srgbClr val="7F7F7F"/>
                </a:solidFill>
              </a:rPr>
              <a:t>EpiSimdemics</a:t>
            </a:r>
            <a:r>
              <a:rPr lang="en-US" dirty="0" smtClean="0">
                <a:solidFill>
                  <a:srgbClr val="7F7F7F"/>
                </a:solidFill>
              </a:rPr>
              <a:t>, ChaNGa</a:t>
            </a:r>
          </a:p>
          <a:p>
            <a:pPr lvl="1"/>
            <a:r>
              <a:rPr lang="en-US" dirty="0" err="1" smtClean="0">
                <a:solidFill>
                  <a:srgbClr val="7F7F7F"/>
                </a:solidFill>
              </a:rPr>
              <a:t>OpenAtom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err="1" smtClean="0">
                <a:solidFill>
                  <a:srgbClr val="7F7F7F"/>
                </a:solidFill>
              </a:rPr>
              <a:t>Fractography</a:t>
            </a:r>
            <a:r>
              <a:rPr lang="en-US" dirty="0" smtClean="0">
                <a:solidFill>
                  <a:srgbClr val="7F7F7F"/>
                </a:solidFill>
              </a:rPr>
              <a:t>, Stochastic MIP, Cloth Simulation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Interoperation with native MPI code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Easy, low risk, incremental adoption</a:t>
            </a:r>
          </a:p>
          <a:p>
            <a:r>
              <a:rPr lang="en-US" dirty="0" smtClean="0"/>
              <a:t>Production-ready development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Compatibility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Rich, Extensible Ecosystem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Comprehensive feature set</a:t>
            </a:r>
          </a:p>
        </p:txBody>
      </p:sp>
    </p:spTree>
    <p:extLst>
      <p:ext uri="{BB962C8B-B14F-4D97-AF65-F5344CB8AC3E}">
        <p14:creationId xmlns:p14="http://schemas.microsoft.com/office/powerpoint/2010/main" val="345550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Task/Object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Those pieces have to go somewhere</a:t>
            </a:r>
          </a:p>
          <a:p>
            <a:r>
              <a:rPr lang="en-US" dirty="0" smtClean="0"/>
              <a:t>Naïve reasons:</a:t>
            </a:r>
          </a:p>
          <a:p>
            <a:pPr lvl="1"/>
            <a:r>
              <a:rPr lang="en-US" dirty="0" smtClean="0"/>
              <a:t>Matching (range of) indices</a:t>
            </a:r>
          </a:p>
          <a:p>
            <a:pPr lvl="1"/>
            <a:r>
              <a:rPr lang="en-US" dirty="0" smtClean="0"/>
              <a:t>Easy to compute ID&lt;-&gt;place mapping</a:t>
            </a:r>
          </a:p>
          <a:p>
            <a:r>
              <a:rPr lang="en-US" dirty="0" smtClean="0"/>
              <a:t>Good reasons: (e.g.)</a:t>
            </a:r>
          </a:p>
          <a:p>
            <a:pPr lvl="1"/>
            <a:r>
              <a:rPr lang="en-US" dirty="0" smtClean="0"/>
              <a:t>Load balance</a:t>
            </a:r>
          </a:p>
          <a:p>
            <a:pPr lvl="1"/>
            <a:r>
              <a:rPr lang="en-US" dirty="0" smtClean="0"/>
              <a:t>Communication locality on core/node</a:t>
            </a:r>
          </a:p>
          <a:p>
            <a:pPr lvl="1"/>
            <a:r>
              <a:rPr lang="en-US" dirty="0" smtClean="0"/>
              <a:t>Communication locality over network</a:t>
            </a:r>
          </a:p>
          <a:p>
            <a:pPr lvl="1"/>
            <a:r>
              <a:rPr lang="en-US" dirty="0" smtClean="0"/>
              <a:t>Workload </a:t>
            </a:r>
            <a:r>
              <a:rPr lang="en-US" dirty="0"/>
              <a:t>a</a:t>
            </a:r>
            <a:r>
              <a:rPr lang="en-US" dirty="0" smtClean="0"/>
              <a:t>ffinity for hardware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5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Development: 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Compilers: GNU, Intel, IBM, Clang, Cray, PGI</a:t>
            </a:r>
          </a:p>
          <a:p>
            <a:pPr lvl="1"/>
            <a:r>
              <a:rPr lang="en-US" sz="2000" dirty="0" smtClean="0"/>
              <a:t>ROSE, Sun, Fujitsu</a:t>
            </a:r>
          </a:p>
          <a:p>
            <a:r>
              <a:rPr lang="en-US" dirty="0" smtClean="0"/>
              <a:t>Network: </a:t>
            </a:r>
            <a:r>
              <a:rPr lang="en-US" dirty="0" err="1" smtClean="0"/>
              <a:t>BlueGene</a:t>
            </a:r>
            <a:r>
              <a:rPr lang="en-US" dirty="0" smtClean="0"/>
              <a:t> *, Cray *, IB Verbs, TCP/IP</a:t>
            </a:r>
          </a:p>
          <a:p>
            <a:r>
              <a:rPr lang="en-US" dirty="0" smtClean="0"/>
              <a:t>CPU Architectures: x86, POWER, BG *, ARM</a:t>
            </a:r>
          </a:p>
          <a:p>
            <a:r>
              <a:rPr lang="en-US" dirty="0" smtClean="0"/>
              <a:t>OS: Linux, Mac, Windows, BG *</a:t>
            </a:r>
          </a:p>
        </p:txBody>
      </p:sp>
    </p:spTree>
    <p:extLst>
      <p:ext uri="{BB962C8B-B14F-4D97-AF65-F5344CB8AC3E}">
        <p14:creationId xmlns:p14="http://schemas.microsoft.com/office/powerpoint/2010/main" val="2719441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Development: </a:t>
            </a:r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Nightly cross-platform testing</a:t>
            </a:r>
          </a:p>
          <a:p>
            <a:r>
              <a:rPr lang="en-US" dirty="0" smtClean="0"/>
              <a:t>Summer project to raise coverage to 100%</a:t>
            </a:r>
          </a:p>
          <a:p>
            <a:r>
              <a:rPr lang="en-US" dirty="0" smtClean="0"/>
              <a:t>Continuous Integration against applications</a:t>
            </a:r>
          </a:p>
          <a:p>
            <a:r>
              <a:rPr lang="en-US" dirty="0" smtClean="0"/>
              <a:t>Code Review of every commit</a:t>
            </a:r>
          </a:p>
          <a:p>
            <a:r>
              <a:rPr lang="en-US" dirty="0" smtClean="0"/>
              <a:t>RTS runs </a:t>
            </a:r>
            <a:r>
              <a:rPr lang="en-US" dirty="0"/>
              <a:t>c</a:t>
            </a:r>
            <a:r>
              <a:rPr lang="en-US" dirty="0" smtClean="0"/>
              <a:t>lean under </a:t>
            </a:r>
            <a:r>
              <a:rPr lang="en-US" dirty="0" err="1" smtClean="0"/>
              <a:t>Valgrind</a:t>
            </a:r>
            <a:r>
              <a:rPr lang="en-US" dirty="0" smtClean="0"/>
              <a:t> and </a:t>
            </a:r>
            <a:r>
              <a:rPr lang="en-US" dirty="0" err="1" smtClean="0"/>
              <a:t>ubsan</a:t>
            </a:r>
            <a:endParaRPr lang="en-US" dirty="0" smtClean="0"/>
          </a:p>
          <a:p>
            <a:r>
              <a:rPr lang="en-US" dirty="0" smtClean="0"/>
              <a:t>Recently tried </a:t>
            </a:r>
            <a:r>
              <a:rPr lang="en-US" dirty="0" err="1" smtClean="0"/>
              <a:t>ThreadSanitizer</a:t>
            </a:r>
            <a:r>
              <a:rPr lang="en-US" dirty="0" smtClean="0"/>
              <a:t> on SMP build</a:t>
            </a:r>
            <a:endParaRPr lang="en-US" dirty="0"/>
          </a:p>
          <a:p>
            <a:pPr lvl="1"/>
            <a:r>
              <a:rPr lang="en-US" dirty="0" smtClean="0"/>
              <a:t>Fixed 90% of reports, remainder to be fixed soon</a:t>
            </a:r>
          </a:p>
          <a:p>
            <a:pPr lvl="1"/>
            <a:r>
              <a:rPr lang="en-US" dirty="0" smtClean="0"/>
              <a:t>Only harmful case was in just-changed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90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Development: </a:t>
            </a:r>
            <a:r>
              <a:rPr lang="en-US" dirty="0" smtClean="0"/>
              <a:t>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Frivolous API changes avoided</a:t>
            </a:r>
          </a:p>
          <a:p>
            <a:r>
              <a:rPr lang="en-US" dirty="0" smtClean="0"/>
              <a:t>NAMD always tested for </a:t>
            </a:r>
            <a:r>
              <a:rPr lang="en-US" dirty="0" smtClean="0"/>
              <a:t>compatibility, </a:t>
            </a:r>
            <a:r>
              <a:rPr lang="en-US" dirty="0" smtClean="0"/>
              <a:t>forward and backward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7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</a:t>
            </a:r>
            <a:r>
              <a:rPr lang="en-US" dirty="0" smtClean="0">
                <a:solidFill>
                  <a:srgbClr val="7F7F7F"/>
                </a:solidFill>
              </a:rPr>
              <a:t>pplication experience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NAMD, </a:t>
            </a:r>
            <a:r>
              <a:rPr lang="en-US" dirty="0" err="1" smtClean="0">
                <a:solidFill>
                  <a:srgbClr val="7F7F7F"/>
                </a:solidFill>
              </a:rPr>
              <a:t>EpiSimdemics</a:t>
            </a:r>
            <a:r>
              <a:rPr lang="en-US" dirty="0" smtClean="0">
                <a:solidFill>
                  <a:srgbClr val="7F7F7F"/>
                </a:solidFill>
              </a:rPr>
              <a:t>, ChaNGa</a:t>
            </a:r>
          </a:p>
          <a:p>
            <a:pPr lvl="1"/>
            <a:r>
              <a:rPr lang="en-US" dirty="0" err="1" smtClean="0">
                <a:solidFill>
                  <a:srgbClr val="7F7F7F"/>
                </a:solidFill>
              </a:rPr>
              <a:t>OpenAtom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err="1" smtClean="0">
                <a:solidFill>
                  <a:srgbClr val="7F7F7F"/>
                </a:solidFill>
              </a:rPr>
              <a:t>Fractography</a:t>
            </a:r>
            <a:r>
              <a:rPr lang="en-US" dirty="0" smtClean="0">
                <a:solidFill>
                  <a:srgbClr val="7F7F7F"/>
                </a:solidFill>
              </a:rPr>
              <a:t>, Stochastic MIP, Cloth Simulation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Interoperation with native MPI code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Easy, low risk, incremental adoption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Production-ready development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Portability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Stability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Compatibility</a:t>
            </a:r>
          </a:p>
          <a:p>
            <a:r>
              <a:rPr lang="en-US" dirty="0" smtClean="0"/>
              <a:t>Rich, Extensible Ecosystem</a:t>
            </a:r>
          </a:p>
          <a:p>
            <a:r>
              <a:rPr lang="en-US" dirty="0" smtClean="0"/>
              <a:t>Comprehensive feature set</a:t>
            </a:r>
          </a:p>
        </p:txBody>
      </p:sp>
    </p:spTree>
    <p:extLst>
      <p:ext uri="{BB962C8B-B14F-4D97-AF65-F5344CB8AC3E}">
        <p14:creationId xmlns:p14="http://schemas.microsoft.com/office/powerpoint/2010/main" val="337276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&amp;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Automatic offline &amp; online fault tolerance</a:t>
            </a:r>
          </a:p>
          <a:p>
            <a:pPr lvl="1"/>
            <a:r>
              <a:rPr lang="en-US" dirty="0" smtClean="0"/>
              <a:t>Checkpoint in one line, transparent restart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</a:rPr>
              <a:t>Need vendors to support resilient jobs!</a:t>
            </a:r>
          </a:p>
          <a:p>
            <a:r>
              <a:rPr lang="en-US" dirty="0" smtClean="0"/>
              <a:t>Plethora of LB strategies</a:t>
            </a:r>
          </a:p>
          <a:p>
            <a:pPr lvl="1"/>
            <a:r>
              <a:rPr lang="en-US" dirty="0" smtClean="0"/>
              <a:t>Easy to plug in your own</a:t>
            </a:r>
          </a:p>
          <a:p>
            <a:r>
              <a:rPr lang="en-US" dirty="0" smtClean="0"/>
              <a:t>Scalable online tools</a:t>
            </a:r>
          </a:p>
          <a:p>
            <a:pPr lvl="1"/>
            <a:r>
              <a:rPr lang="en-US" dirty="0" err="1" smtClean="0"/>
              <a:t>CharmDebug</a:t>
            </a:r>
            <a:endParaRPr lang="en-US" dirty="0" smtClean="0"/>
          </a:p>
          <a:p>
            <a:pPr lvl="1"/>
            <a:r>
              <a:rPr lang="en-US" dirty="0" err="1" smtClean="0"/>
              <a:t>LiveViz</a:t>
            </a:r>
            <a:endParaRPr lang="en-US" dirty="0" smtClean="0"/>
          </a:p>
          <a:p>
            <a:r>
              <a:rPr lang="en-US" dirty="0" smtClean="0"/>
              <a:t>Resource Optimizations</a:t>
            </a:r>
          </a:p>
          <a:p>
            <a:pPr lvl="1"/>
            <a:r>
              <a:rPr lang="en-US" dirty="0" smtClean="0"/>
              <a:t>In-job power &amp; energy: </a:t>
            </a:r>
            <a:r>
              <a:rPr lang="en-US" dirty="0" smtClean="0">
                <a:solidFill>
                  <a:srgbClr val="F79646"/>
                </a:solidFill>
              </a:rPr>
              <a:t>need freedom to control DVFS/RAPL</a:t>
            </a:r>
          </a:p>
          <a:p>
            <a:pPr lvl="1"/>
            <a:r>
              <a:rPr lang="en-US" dirty="0" smtClean="0"/>
              <a:t>Job size tuning via shrink/expand: </a:t>
            </a:r>
            <a:r>
              <a:rPr lang="en-US" dirty="0" smtClean="0">
                <a:solidFill>
                  <a:schemeClr val="accent6"/>
                </a:solidFill>
              </a:rPr>
              <a:t>need cooperative scheduler</a:t>
            </a:r>
          </a:p>
          <a:p>
            <a:pPr lvl="1"/>
            <a:r>
              <a:rPr lang="en-US" dirty="0" smtClean="0"/>
              <a:t>Across-job power &amp; energy: scheduling with power constraints</a:t>
            </a:r>
          </a:p>
        </p:txBody>
      </p:sp>
    </p:spTree>
    <p:extLst>
      <p:ext uri="{BB962C8B-B14F-4D97-AF65-F5344CB8AC3E}">
        <p14:creationId xmlns:p14="http://schemas.microsoft.com/office/powerpoint/2010/main" val="720062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592"/>
          </a:xfrm>
        </p:spPr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6165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 experience</a:t>
            </a:r>
          </a:p>
          <a:p>
            <a:pPr lvl="1"/>
            <a:r>
              <a:rPr lang="en-US" dirty="0" smtClean="0"/>
              <a:t>NAMD, ChaNGa, </a:t>
            </a:r>
            <a:r>
              <a:rPr lang="en-US" dirty="0" err="1" smtClean="0"/>
              <a:t>EpiSimdemics</a:t>
            </a:r>
            <a:endParaRPr lang="en-US" dirty="0" smtClean="0"/>
          </a:p>
          <a:p>
            <a:pPr lvl="1"/>
            <a:r>
              <a:rPr lang="en-US" dirty="0" err="1" smtClean="0"/>
              <a:t>OpenAtom</a:t>
            </a:r>
            <a:r>
              <a:rPr lang="en-US" dirty="0" smtClean="0"/>
              <a:t>, </a:t>
            </a:r>
            <a:r>
              <a:rPr lang="en-US" dirty="0" err="1" smtClean="0"/>
              <a:t>Fractography</a:t>
            </a:r>
            <a:r>
              <a:rPr lang="en-US" dirty="0" smtClean="0"/>
              <a:t>, Stochastic MIP, Cloth Simulation</a:t>
            </a:r>
          </a:p>
          <a:p>
            <a:r>
              <a:rPr lang="en-US" dirty="0" smtClean="0"/>
              <a:t>Interoperation with native MPI code</a:t>
            </a:r>
          </a:p>
          <a:p>
            <a:pPr lvl="1"/>
            <a:r>
              <a:rPr lang="en-US" dirty="0" smtClean="0"/>
              <a:t>Easy, low risk, incremental adoption</a:t>
            </a:r>
          </a:p>
          <a:p>
            <a:r>
              <a:rPr lang="en-US" dirty="0" smtClean="0"/>
              <a:t>Production-ready development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Compatibility</a:t>
            </a:r>
          </a:p>
          <a:p>
            <a:r>
              <a:rPr lang="en-US" dirty="0" smtClean="0"/>
              <a:t>Rich, Extensible Ecosystem</a:t>
            </a:r>
          </a:p>
          <a:p>
            <a:r>
              <a:rPr lang="en-US" dirty="0" smtClean="0"/>
              <a:t>Comprehensive feature set</a:t>
            </a: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5107754" y="5470113"/>
            <a:ext cx="3127582" cy="812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Task/Object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chosen placement the best possible?</a:t>
            </a:r>
          </a:p>
          <a:p>
            <a:r>
              <a:rPr lang="en-US" dirty="0" smtClean="0"/>
              <a:t>Can you change it?</a:t>
            </a:r>
          </a:p>
          <a:p>
            <a:pPr lvl="1"/>
            <a:r>
              <a:rPr lang="en-US" dirty="0" smtClean="0"/>
              <a:t>Without restarting the application?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Load not as predicted</a:t>
            </a:r>
            <a:r>
              <a:rPr lang="en-US" dirty="0"/>
              <a:t> </a:t>
            </a:r>
            <a:r>
              <a:rPr lang="en-US" dirty="0" smtClean="0"/>
              <a:t>(or assumed)</a:t>
            </a:r>
          </a:p>
          <a:p>
            <a:pPr lvl="1"/>
            <a:r>
              <a:rPr lang="en-US" dirty="0" smtClean="0"/>
              <a:t>Load changed</a:t>
            </a:r>
          </a:p>
          <a:p>
            <a:pPr lvl="1"/>
            <a:r>
              <a:rPr lang="en-US" dirty="0" smtClean="0"/>
              <a:t>Hardware performance changed(?!)</a:t>
            </a:r>
          </a:p>
          <a:p>
            <a:pPr lvl="1"/>
            <a:r>
              <a:rPr lang="en-US" dirty="0" smtClean="0"/>
              <a:t>Part of hardware failed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shouldn’t have to ‘wait its turn’</a:t>
            </a:r>
          </a:p>
          <a:p>
            <a:r>
              <a:rPr lang="en-US" dirty="0" smtClean="0"/>
              <a:t>Components should be willing to share</a:t>
            </a:r>
          </a:p>
          <a:p>
            <a:r>
              <a:rPr lang="en-US" dirty="0" smtClean="0"/>
              <a:t>I.e., Composition of independent tasks</a:t>
            </a:r>
          </a:p>
          <a:p>
            <a:pPr lvl="1"/>
            <a:r>
              <a:rPr lang="en-US" dirty="0" smtClean="0"/>
              <a:t>Steps of a parallel algorithm</a:t>
            </a:r>
          </a:p>
          <a:p>
            <a:pPr lvl="1"/>
            <a:r>
              <a:rPr lang="en-US" dirty="0" smtClean="0"/>
              <a:t>Multi-module and multi-physics</a:t>
            </a:r>
          </a:p>
          <a:p>
            <a:pPr lvl="1"/>
            <a:r>
              <a:rPr lang="en-US" dirty="0" smtClean="0"/>
              <a:t>Using all hardware resources, all the time</a:t>
            </a:r>
          </a:p>
        </p:txBody>
      </p:sp>
    </p:spTree>
    <p:extLst>
      <p:ext uri="{BB962C8B-B14F-4D97-AF65-F5344CB8AC3E}">
        <p14:creationId xmlns:p14="http://schemas.microsoft.com/office/powerpoint/2010/main" val="333106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0" y="274638"/>
            <a:ext cx="88078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Missing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8493"/>
          </a:xfrm>
        </p:spPr>
        <p:txBody>
          <a:bodyPr/>
          <a:lstStyle/>
          <a:p>
            <a:r>
              <a:rPr lang="en-US" dirty="0" smtClean="0"/>
              <a:t>Second-order placement effects</a:t>
            </a:r>
          </a:p>
          <a:p>
            <a:r>
              <a:rPr lang="en-US" dirty="0" smtClean="0"/>
              <a:t>Load balancing frequency</a:t>
            </a:r>
          </a:p>
          <a:p>
            <a:r>
              <a:rPr lang="en-US" dirty="0" smtClean="0"/>
              <a:t>Dynamic critical paths</a:t>
            </a:r>
          </a:p>
          <a:p>
            <a:r>
              <a:rPr lang="en-US" dirty="0" smtClean="0"/>
              <a:t>Energy usage</a:t>
            </a:r>
          </a:p>
          <a:p>
            <a:r>
              <a:rPr lang="en-US" sz="3600" b="1" dirty="0" smtClean="0">
                <a:solidFill>
                  <a:schemeClr val="accent1"/>
                </a:solidFill>
              </a:rPr>
              <a:t>Productivity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8080" y="4984256"/>
            <a:ext cx="8807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do it all by yourself, in every app?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2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Instantiations of </a:t>
            </a:r>
            <a:r>
              <a:rPr lang="en-US" sz="3200" dirty="0" smtClean="0">
                <a:solidFill>
                  <a:schemeClr val="accent6"/>
                </a:solidFill>
              </a:rPr>
              <a:t>(</a:t>
            </a:r>
            <a:r>
              <a:rPr lang="en-US" sz="3200" dirty="0" smtClean="0">
                <a:solidFill>
                  <a:schemeClr val="accent6"/>
                </a:solidFill>
              </a:rPr>
              <a:t>some of) </a:t>
            </a:r>
            <a:r>
              <a:rPr lang="en-US" sz="3200" dirty="0" smtClean="0"/>
              <a:t>these ideas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Charm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Including Adaptive MPI, </a:t>
            </a:r>
            <a:r>
              <a:rPr lang="en-US" dirty="0" err="1" smtClean="0"/>
              <a:t>Charj</a:t>
            </a:r>
            <a:r>
              <a:rPr lang="en-US" dirty="0" smtClean="0"/>
              <a:t>, Charisma, MSA, DSLs</a:t>
            </a:r>
            <a:endParaRPr lang="en-US" dirty="0" smtClean="0"/>
          </a:p>
          <a:p>
            <a:r>
              <a:rPr lang="en-US" dirty="0" smtClean="0"/>
              <a:t>KAAPI</a:t>
            </a:r>
          </a:p>
          <a:p>
            <a:r>
              <a:rPr lang="en-US" dirty="0" smtClean="0"/>
              <a:t>HPX</a:t>
            </a:r>
          </a:p>
          <a:p>
            <a:r>
              <a:rPr lang="en-US" dirty="0" err="1" smtClean="0"/>
              <a:t>StarPU</a:t>
            </a:r>
            <a:endParaRPr lang="en-US" dirty="0" smtClean="0"/>
          </a:p>
          <a:p>
            <a:r>
              <a:rPr lang="en-US" dirty="0" err="1" smtClean="0"/>
              <a:t>OmpSs</a:t>
            </a:r>
            <a:endParaRPr lang="en-US" dirty="0" smtClean="0"/>
          </a:p>
          <a:p>
            <a:r>
              <a:rPr lang="en-US" dirty="0" err="1" smtClean="0"/>
              <a:t>ParSEC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CnC</a:t>
            </a:r>
            <a:endParaRPr lang="en-US" dirty="0" smtClean="0"/>
          </a:p>
          <a:p>
            <a:r>
              <a:rPr lang="en-US" dirty="0" smtClean="0"/>
              <a:t>Chapel</a:t>
            </a:r>
          </a:p>
          <a:p>
            <a:r>
              <a:rPr lang="en-US" dirty="0" smtClean="0"/>
              <a:t>X10</a:t>
            </a:r>
          </a:p>
          <a:p>
            <a:r>
              <a:rPr lang="en-US" dirty="0" smtClean="0"/>
              <a:t>Every AMR framework</a:t>
            </a:r>
          </a:p>
          <a:p>
            <a:pPr lvl="1"/>
            <a:r>
              <a:rPr lang="en-US" dirty="0" smtClean="0"/>
              <a:t>Especially Uintah</a:t>
            </a:r>
          </a:p>
          <a:p>
            <a:r>
              <a:rPr lang="en-US" dirty="0" err="1" smtClean="0"/>
              <a:t>ProActive</a:t>
            </a:r>
            <a:endParaRPr lang="en-US" dirty="0" smtClean="0"/>
          </a:p>
          <a:p>
            <a:r>
              <a:rPr lang="en-US" dirty="0" smtClean="0"/>
              <a:t>FG-MPI</a:t>
            </a:r>
          </a:p>
          <a:p>
            <a:r>
              <a:rPr lang="en-US" dirty="0" smtClean="0"/>
              <a:t>MPC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11CE0-1452-CE4A-BB29-CB12EE1176D5}" type="datetime1">
              <a:rPr lang="en-US" smtClean="0"/>
              <a:t>7/17/14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ICPP2013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 experience</a:t>
            </a:r>
          </a:p>
          <a:p>
            <a:pPr lvl="1"/>
            <a:r>
              <a:rPr lang="en-US" dirty="0" smtClean="0"/>
              <a:t>NAMD, </a:t>
            </a:r>
            <a:r>
              <a:rPr lang="en-US" dirty="0" err="1" smtClean="0"/>
              <a:t>EpiSimdemics</a:t>
            </a:r>
            <a:r>
              <a:rPr lang="en-US" dirty="0" smtClean="0"/>
              <a:t>, ChaNGa</a:t>
            </a:r>
          </a:p>
          <a:p>
            <a:pPr lvl="1"/>
            <a:r>
              <a:rPr lang="en-US" dirty="0" err="1" smtClean="0"/>
              <a:t>OpenAtom</a:t>
            </a:r>
            <a:r>
              <a:rPr lang="en-US" dirty="0" smtClean="0"/>
              <a:t>, </a:t>
            </a:r>
            <a:r>
              <a:rPr lang="en-US" dirty="0" err="1" smtClean="0"/>
              <a:t>Fractography</a:t>
            </a:r>
            <a:r>
              <a:rPr lang="en-US" dirty="0" smtClean="0"/>
              <a:t>, Stochastic MIP, Cloth Simulation</a:t>
            </a:r>
          </a:p>
          <a:p>
            <a:r>
              <a:rPr lang="en-US" dirty="0" smtClean="0"/>
              <a:t>Interoperation with native MPI code</a:t>
            </a:r>
          </a:p>
          <a:p>
            <a:pPr lvl="1"/>
            <a:r>
              <a:rPr lang="en-US" dirty="0" smtClean="0"/>
              <a:t>Easy, low risk, incremental adoption</a:t>
            </a:r>
          </a:p>
          <a:p>
            <a:r>
              <a:rPr lang="en-US" dirty="0" smtClean="0"/>
              <a:t>Production-ready development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Compatibility</a:t>
            </a:r>
          </a:p>
          <a:p>
            <a:r>
              <a:rPr lang="en-US" dirty="0" smtClean="0"/>
              <a:t>Rich, Extensible Ecosystem</a:t>
            </a:r>
          </a:p>
          <a:p>
            <a:r>
              <a:rPr lang="en-US" dirty="0" smtClean="0"/>
              <a:t>Comprehensive feature set</a:t>
            </a:r>
          </a:p>
        </p:txBody>
      </p:sp>
    </p:spTree>
    <p:extLst>
      <p:ext uri="{BB962C8B-B14F-4D97-AF65-F5344CB8AC3E}">
        <p14:creationId xmlns:p14="http://schemas.microsoft.com/office/powerpoint/2010/main" val="203174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Charm++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 experience</a:t>
            </a:r>
          </a:p>
          <a:p>
            <a:pPr lvl="1"/>
            <a:r>
              <a:rPr lang="en-US" dirty="0" smtClean="0"/>
              <a:t>NAMD, </a:t>
            </a:r>
            <a:r>
              <a:rPr lang="en-US" dirty="0" err="1" smtClean="0"/>
              <a:t>EpiSimdemics</a:t>
            </a:r>
            <a:r>
              <a:rPr lang="en-US" dirty="0" smtClean="0"/>
              <a:t>, ChaNGa</a:t>
            </a:r>
          </a:p>
          <a:p>
            <a:pPr lvl="1"/>
            <a:r>
              <a:rPr lang="en-US" dirty="0" err="1" smtClean="0"/>
              <a:t>OpenAtom</a:t>
            </a:r>
            <a:r>
              <a:rPr lang="en-US" dirty="0" smtClean="0"/>
              <a:t>, </a:t>
            </a:r>
            <a:r>
              <a:rPr lang="en-US" dirty="0" err="1" smtClean="0"/>
              <a:t>Fractography</a:t>
            </a:r>
            <a:r>
              <a:rPr lang="en-US" dirty="0" smtClean="0"/>
              <a:t>, Stochastic MIP, Cloth Simulation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Interoperation with native MPI code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Easy, low risk, incremental adoption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Production-ready development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Portability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Stability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Compatibility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Rich, Extensible Ecosystem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Comprehensive feature set</a:t>
            </a:r>
          </a:p>
        </p:txBody>
      </p:sp>
    </p:spTree>
    <p:extLst>
      <p:ext uri="{BB962C8B-B14F-4D97-AF65-F5344CB8AC3E}">
        <p14:creationId xmlns:p14="http://schemas.microsoft.com/office/powerpoint/2010/main" val="82083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1266</Words>
  <Application>Microsoft Macintosh PowerPoint</Application>
  <PresentationFormat>On-screen Show (4:3)</PresentationFormat>
  <Paragraphs>245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Need for Well-Factored Dynamic Parallel Programming Systems,  and Why Charm++ is a Good Choice</vt:lpstr>
      <vt:lpstr>(Over)Decomposition</vt:lpstr>
      <vt:lpstr>Task/Object Placement</vt:lpstr>
      <vt:lpstr>Task/Object Movement</vt:lpstr>
      <vt:lpstr>Asynchronous Execution</vt:lpstr>
      <vt:lpstr>Missing Optimizations</vt:lpstr>
      <vt:lpstr>Instantiations of (some of) these ideas</vt:lpstr>
      <vt:lpstr>Why Charm++</vt:lpstr>
      <vt:lpstr>Why Charm++</vt:lpstr>
      <vt:lpstr>NAMD: Biomolecular Simulations</vt:lpstr>
      <vt:lpstr>NAMD strong scaling on Titan Cray XK7, Blue Waters Cray XE6, and Mira IBM Blue Gene/Q for 21M and 224M atom benchmarks</vt:lpstr>
      <vt:lpstr>Time Profile of ApoA1 on Power7 PERCS</vt:lpstr>
      <vt:lpstr>Timeline of ApoA1 on POWER7 PERCS</vt:lpstr>
      <vt:lpstr>PowerPoint Presentation</vt:lpstr>
      <vt:lpstr>Conversion to Charm++</vt:lpstr>
      <vt:lpstr>PowerPoint Presentation</vt:lpstr>
      <vt:lpstr>PowerPoint Presentation</vt:lpstr>
      <vt:lpstr>PowerPoint Presentation</vt:lpstr>
      <vt:lpstr>Multiple time-stepping!</vt:lpstr>
      <vt:lpstr>Multiple time-stepping!</vt:lpstr>
      <vt:lpstr>Multi-stepping tradeoff</vt:lpstr>
      <vt:lpstr>Why Charm++</vt:lpstr>
      <vt:lpstr>MPI Interoperability</vt:lpstr>
      <vt:lpstr>MPI Interoperability Modes</vt:lpstr>
      <vt:lpstr>MPI Interoperability Code</vt:lpstr>
      <vt:lpstr>MPI Interoperabilty: Control Flow</vt:lpstr>
      <vt:lpstr>MPI Interoperability: Example Code</vt:lpstr>
      <vt:lpstr>MPI Interoperability: Use Cases</vt:lpstr>
      <vt:lpstr>Why Charm++</vt:lpstr>
      <vt:lpstr>Development: Portability</vt:lpstr>
      <vt:lpstr>Development: Stability</vt:lpstr>
      <vt:lpstr>Development: Compatibility</vt:lpstr>
      <vt:lpstr>Why Charm++</vt:lpstr>
      <vt:lpstr>Features &amp; Ecosystem</vt:lpstr>
      <vt:lpstr>Why Charm++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Well-Factored Dynamic Parallel Programming Systems,  and Why Charm++ is a Good Choice</dc:title>
  <dc:creator>Philip Miller</dc:creator>
  <cp:lastModifiedBy>Philip Miller</cp:lastModifiedBy>
  <cp:revision>33</cp:revision>
  <dcterms:created xsi:type="dcterms:W3CDTF">2014-07-17T10:44:51Z</dcterms:created>
  <dcterms:modified xsi:type="dcterms:W3CDTF">2014-07-17T19:22:03Z</dcterms:modified>
</cp:coreProperties>
</file>