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3" r:id="rId1"/>
  </p:sldMasterIdLst>
  <p:notesMasterIdLst>
    <p:notesMasterId r:id="rId47"/>
  </p:notesMasterIdLst>
  <p:handoutMasterIdLst>
    <p:handoutMasterId r:id="rId48"/>
  </p:handoutMasterIdLst>
  <p:sldIdLst>
    <p:sldId id="256" r:id="rId2"/>
    <p:sldId id="1042" r:id="rId3"/>
    <p:sldId id="977" r:id="rId4"/>
    <p:sldId id="978" r:id="rId5"/>
    <p:sldId id="1065" r:id="rId6"/>
    <p:sldId id="1004" r:id="rId7"/>
    <p:sldId id="980" r:id="rId8"/>
    <p:sldId id="988" r:id="rId9"/>
    <p:sldId id="1015" r:id="rId10"/>
    <p:sldId id="1071" r:id="rId11"/>
    <p:sldId id="1048" r:id="rId12"/>
    <p:sldId id="1055" r:id="rId13"/>
    <p:sldId id="1056" r:id="rId14"/>
    <p:sldId id="1049" r:id="rId15"/>
    <p:sldId id="1050" r:id="rId16"/>
    <p:sldId id="1051" r:id="rId17"/>
    <p:sldId id="1060" r:id="rId18"/>
    <p:sldId id="1057" r:id="rId19"/>
    <p:sldId id="1058" r:id="rId20"/>
    <p:sldId id="1016" r:id="rId21"/>
    <p:sldId id="990" r:id="rId22"/>
    <p:sldId id="989" r:id="rId23"/>
    <p:sldId id="991" r:id="rId24"/>
    <p:sldId id="1052" r:id="rId25"/>
    <p:sldId id="1054" r:id="rId26"/>
    <p:sldId id="1063" r:id="rId27"/>
    <p:sldId id="1067" r:id="rId28"/>
    <p:sldId id="1068" r:id="rId29"/>
    <p:sldId id="1078" r:id="rId30"/>
    <p:sldId id="1069" r:id="rId31"/>
    <p:sldId id="1073" r:id="rId32"/>
    <p:sldId id="1074" r:id="rId33"/>
    <p:sldId id="1075" r:id="rId34"/>
    <p:sldId id="1076" r:id="rId35"/>
    <p:sldId id="1077" r:id="rId36"/>
    <p:sldId id="1061" r:id="rId37"/>
    <p:sldId id="1062" r:id="rId38"/>
    <p:sldId id="983" r:id="rId39"/>
    <p:sldId id="1044" r:id="rId40"/>
    <p:sldId id="996" r:id="rId41"/>
    <p:sldId id="1032" r:id="rId42"/>
    <p:sldId id="1024" r:id="rId43"/>
    <p:sldId id="1033" r:id="rId44"/>
    <p:sldId id="1008" r:id="rId45"/>
    <p:sldId id="1072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3D00"/>
    <a:srgbClr val="386572"/>
    <a:srgbClr val="3A6876"/>
    <a:srgbClr val="64B4CD"/>
    <a:srgbClr val="24445A"/>
    <a:srgbClr val="1C3445"/>
    <a:srgbClr val="CCFFCC"/>
    <a:srgbClr val="CCFFFF"/>
    <a:srgbClr val="FF6699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181" autoAdjust="0"/>
    <p:restoredTop sz="94743" autoAdjust="0"/>
  </p:normalViewPr>
  <p:slideViewPr>
    <p:cSldViewPr>
      <p:cViewPr>
        <p:scale>
          <a:sx n="112" d="100"/>
          <a:sy n="112" d="100"/>
        </p:scale>
        <p:origin x="-200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04F5D-E38D-3641-802A-EEE0508E3D0C}" type="datetimeFigureOut">
              <a:rPr lang="en-US" smtClean="0"/>
              <a:t>5/27/14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22AA6-882D-2647-96D1-C2161CDF2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022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B04B643-C74C-455E-AFCB-1138D85C2B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3927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E62B86-45F4-4C1B-BB2D-2E1880191CEB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28E3EC-1AC2-4C7F-9FB1-ACB7D677956F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EB584-72AC-4157-82AC-C14716AE2A15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  <p:sp>
        <p:nvSpPr>
          <p:cNvPr id="440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4037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9E43824-E80C-432F-93B1-6A3B1B74C478}" type="slidenum">
              <a:rPr lang="en-US" sz="1200"/>
              <a:pPr algn="r"/>
              <a:t>40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60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have asynchrony without </a:t>
            </a:r>
            <a:r>
              <a:rPr lang="en-US" dirty="0" err="1" smtClean="0"/>
              <a:t>overdecomposition</a:t>
            </a:r>
            <a:r>
              <a:rPr lang="en-US" dirty="0" smtClean="0"/>
              <a:t> or vice versa, you can have </a:t>
            </a:r>
            <a:r>
              <a:rPr lang="en-US" dirty="0" err="1" smtClean="0"/>
              <a:t>migratability</a:t>
            </a:r>
            <a:r>
              <a:rPr lang="en-US" dirty="0" smtClean="0"/>
              <a:t> without asynchrony, but you need all</a:t>
            </a:r>
            <a:r>
              <a:rPr lang="en-US" baseline="0" dirty="0" smtClean="0"/>
              <a:t> three to empower the </a:t>
            </a:r>
            <a:r>
              <a:rPr lang="en-US" baseline="0" dirty="0" err="1" smtClean="0"/>
              <a:t>RTS.You</a:t>
            </a:r>
            <a:r>
              <a:rPr lang="en-US" baseline="0" dirty="0" smtClean="0"/>
              <a:t> need to add introspection and </a:t>
            </a:r>
            <a:r>
              <a:rPr lang="en-US" baseline="0" dirty="0" err="1" smtClean="0"/>
              <a:t>adaptivity</a:t>
            </a:r>
            <a:r>
              <a:rPr lang="en-US" baseline="0" dirty="0" smtClean="0"/>
              <a:t> to make a powerful Adaptive Runtime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779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F6EE3-EB51-D543-BD02-3EDA7E034FA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89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C9B5E5-857B-4897-A1D5-E0801B03E2E1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Animation1</a:t>
            </a:r>
            <a:r>
              <a:rPr lang="en-US" baseline="0" dirty="0" smtClean="0"/>
              <a:t> - </a:t>
            </a:r>
            <a:r>
              <a:rPr lang="en-US" dirty="0" smtClean="0"/>
              <a:t>For</a:t>
            </a:r>
            <a:r>
              <a:rPr lang="en-US" baseline="0" dirty="0" smtClean="0"/>
              <a:t> clustered datasets, </a:t>
            </a:r>
            <a:r>
              <a:rPr lang="en-US" dirty="0" err="1" smtClean="0"/>
              <a:t>TreePieces</a:t>
            </a:r>
            <a:r>
              <a:rPr lang="en-US" dirty="0" smtClean="0"/>
              <a:t> containing those red nodes receive high volume of request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E123F-CBB4-6848-AAA7-E09130F4D6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35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Animation 1 : Shows volume</a:t>
            </a:r>
          </a:p>
          <a:p>
            <a:r>
              <a:rPr lang="en-US" dirty="0" smtClean="0"/>
              <a:t>Animation</a:t>
            </a:r>
            <a:r>
              <a:rPr lang="en-US" baseline="0" dirty="0" smtClean="0"/>
              <a:t> 2 : Time profile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E123F-CBB4-6848-AAA7-E09130F4D6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88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Gravity time reduced from 2.4 s</a:t>
            </a:r>
            <a:r>
              <a:rPr lang="en-US" baseline="0" dirty="0" smtClean="0"/>
              <a:t> to 1.7 s for 8k cores and from 2.1 s to 0.99 t 16K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226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78B880-E8AD-4024-A663-89DF08C40C17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E2E818AB-2371-4964-85FF-94597A855A56}" type="slidenum">
              <a:rPr lang="en-US" smtClean="0">
                <a:ea typeface="DejaVu Sans"/>
                <a:cs typeface="DejaVu Sans"/>
              </a:rPr>
              <a:pPr>
                <a:buFont typeface="Wingdings" pitchFamily="2" charset="2"/>
                <a:buNone/>
              </a:pPr>
              <a:t>32</a:t>
            </a:fld>
            <a:endParaRPr lang="en-US" smtClean="0">
              <a:ea typeface="DejaVu Sans"/>
              <a:cs typeface="DejaVu Sans"/>
            </a:endParaRPr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67237" cy="3427412"/>
          </a:xfrm>
          <a:solidFill>
            <a:srgbClr val="FFFFFF"/>
          </a:solidFill>
          <a:ln/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821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7BE728-961D-F343-B24A-7DC12B8A220A}" type="datetime1">
              <a:rPr lang="en-US" smtClean="0"/>
              <a:t>5/27/14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7E8914-472C-4427-BBE5-B601DB073B4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488A95-A1BE-A747-BD11-C4450C9B1535}" type="datetime1">
              <a:rPr lang="en-US" smtClean="0"/>
              <a:t>5/27/14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1538B-28AD-4B8F-9377-02FC4F0157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7" descr="ppl-logo-white-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pl-logo-white-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AFB34D-0866-BE44-A3E5-D912FE538782}" type="datetime1">
              <a:rPr lang="en-US" smtClean="0"/>
              <a:t>5/27/14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E07E28-94A6-4B68-AD3A-4EC40AD6B33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7" descr="ppl-logo-white-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pl-logo-white-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2E2A28-5A38-FE4F-8912-84300ED6D818}" type="datetime1">
              <a:rPr lang="en-US" smtClean="0"/>
              <a:t>5/27/14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557ED-B28C-4E0E-B69D-3B43209DE7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0EB4B3-5526-4E4D-94C1-F5E97233F845}" type="datetime1">
              <a:rPr lang="en-US" smtClean="0"/>
              <a:t>5/27/14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557ED-B28C-4E0E-B69D-3B43209DE7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7899AC-018F-A64D-883B-0C714FEBA04C}" type="datetime1">
              <a:rPr lang="en-US" smtClean="0"/>
              <a:t>5/27/14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7AAF0D-FA2A-2F44-BD9D-7F16A63EEF09}" type="datetime1">
              <a:rPr lang="en-US" smtClean="0"/>
              <a:t>5/27/14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6F1F8-890D-4C48-8E24-C784EDDCDBB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9D9F86-A143-7241-ADD9-AF13CA79461F}" type="datetime1">
              <a:rPr lang="en-US" smtClean="0"/>
              <a:t>5/27/14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39AB-C319-403C-8545-69BA255C32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B37AE8-6798-D047-8086-D0D7121A472D}" type="datetime1">
              <a:rPr lang="en-US" smtClean="0"/>
              <a:t>5/27/14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590EB3-662D-402A-86F6-9B1E52ECB0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0341EF-259E-354D-A541-EE2886FB4E08}" type="datetime1">
              <a:rPr lang="en-US" smtClean="0"/>
              <a:t>5/27/14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B6DA02-FBB7-384C-BFF6-44358A60362B}" type="datetime1">
              <a:rPr lang="en-US" smtClean="0"/>
              <a:t>5/27/14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486E52-AD90-5D44-A89E-042DE25ED0F6}" type="datetime1">
              <a:rPr lang="en-US" smtClean="0"/>
              <a:t>5/27/14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372E52-CA3B-4B89-8AEC-1B69F92FAE92}" type="slidenum">
              <a:rPr lang="en-US" smtClean="0"/>
              <a:pPr>
                <a:defRPr/>
              </a:pPr>
              <a:t>‹#›</a:t>
            </a:fld>
            <a:r>
              <a:rPr lang="en-US" smtClean="0"/>
              <a:t>  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378D44-3EA5-2749-9A47-DFB0BB41599B}" type="datetime1">
              <a:rPr lang="en-US" smtClean="0"/>
              <a:t>5/27/14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DF9DE-2389-48A4-BC7A-B4842B3063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ppl-logo-white-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pl-logo-white-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19200"/>
            <a:ext cx="8305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>
                    <a:lumMod val="40000"/>
                    <a:lumOff val="60000"/>
                  </a:schemeClr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fld id="{412003BF-D364-524B-A5AF-2AC64313814C}" type="datetime1">
              <a:rPr lang="en-US" smtClean="0"/>
              <a:t>5/27/14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2">
                    <a:lumMod val="40000"/>
                    <a:lumOff val="60000"/>
                  </a:schemeClr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r>
              <a:rPr lang="en-US" smtClean="0"/>
              <a:t>Salishan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fld id="{046557ED-B28C-4E0E-B69D-3B43209DE75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ppl-logo-white-s.pn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86800" y="6291263"/>
            <a:ext cx="4730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harm_icon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89" y="6241307"/>
            <a:ext cx="609600" cy="609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6" r:id="rId12"/>
    <p:sldLayoutId id="2147483732" r:id="rId13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 baseline="0">
          <a:solidFill>
            <a:schemeClr val="accent3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 baseline="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harm.cs.uiuc.edu/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.xml"/><Relationship Id="rId6" Type="http://schemas.openxmlformats.org/officeDocument/2006/relationships/image" Target="../media/image9.png"/><Relationship Id="rId1" Type="http://schemas.openxmlformats.org/officeDocument/2006/relationships/tags" Target="../tags/tag1.xml"/><Relationship Id="rId2" Type="http://schemas.microsoft.com/office/2007/relationships/media" Target="../media/media1.m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4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harm.cs.illinois.edu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Relationship Id="rId3" Type="http://schemas.openxmlformats.org/officeDocument/2006/relationships/hyperlink" Target="http://charm.cs.illinois.edu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8382000" cy="3581399"/>
          </a:xfrm>
        </p:spPr>
        <p:txBody>
          <a:bodyPr>
            <a:normAutofit/>
          </a:bodyPr>
          <a:lstStyle/>
          <a:p>
            <a:r>
              <a:rPr lang="en-US" b="1" dirty="0" smtClean="0"/>
              <a:t>Charm++ Applications</a:t>
            </a:r>
            <a:endParaRPr lang="en-US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5100" dirty="0" smtClean="0"/>
              <a:t>Laxmikant (Sanjay) Kale</a:t>
            </a:r>
          </a:p>
          <a:p>
            <a:r>
              <a:rPr lang="en-US" dirty="0" smtClean="0">
                <a:hlinkClick r:id="rId3"/>
              </a:rPr>
              <a:t>http://charm.cs.illinois.edu</a:t>
            </a:r>
            <a:endParaRPr lang="en-US" dirty="0" smtClean="0"/>
          </a:p>
          <a:p>
            <a:r>
              <a:rPr lang="en-US" dirty="0" smtClean="0"/>
              <a:t>Parallel Programming Laboratory</a:t>
            </a:r>
          </a:p>
          <a:p>
            <a:r>
              <a:rPr lang="en-US" dirty="0" smtClean="0"/>
              <a:t>Department of Computer Science</a:t>
            </a:r>
          </a:p>
          <a:p>
            <a:r>
              <a:rPr lang="en-US" dirty="0" smtClean="0"/>
              <a:t>University of Illinois at Urbana Champaign</a:t>
            </a:r>
          </a:p>
        </p:txBody>
      </p:sp>
      <p:pic>
        <p:nvPicPr>
          <p:cNvPr id="18436" name="Picture 6" descr="ppl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5813425"/>
            <a:ext cx="288925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full_mark_horz_b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5867400"/>
            <a:ext cx="41338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986.nmtest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4986" y="304800"/>
            <a:ext cx="10039814" cy="6274884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800600" cy="126523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ChaNGa: Parallel Gravity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46482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Collaborative project (NSF)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with Tom Quinn, Univ. of Washington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Gravity, gas dynamics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Barnes-Hut tree codes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Oct tree is natural </a:t>
            </a:r>
            <a:r>
              <a:rPr lang="en-US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decomp</a:t>
            </a:r>
            <a:endParaRPr lang="en-US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Geometry has better aspect ratios, so you “open” up fewer nodes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But is not used because it leads to bad load balance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Assumption: one-to-one map between sub-trees and PEs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Binary trees are considered better load balanced</a:t>
            </a:r>
          </a:p>
          <a:p>
            <a:pPr lvl="1"/>
            <a:endParaRPr lang="en-US" dirty="0" smtClean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B1383-DAD2-FD45-B2F6-795E7C340B01}" type="datetime1">
              <a:rPr lang="en-US" smtClean="0"/>
              <a:t>5/28/14</a:t>
            </a:fld>
            <a:endParaRPr lang="en-US" dirty="0"/>
          </a:p>
        </p:txBody>
      </p:sp>
      <p:sp>
        <p:nvSpPr>
          <p:cNvPr id="4301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SIAM PP14</a:t>
            </a:r>
            <a:endParaRPr lang="en-US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9F3CA-D42A-4F16-9502-7E916E4DA7F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5105400"/>
            <a:ext cx="4191000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defRPr/>
            </a:pPr>
            <a:r>
              <a:rPr lang="en-US" sz="2000" dirty="0"/>
              <a:t>With Charm++: Use Oct-Tree, and let Charm++ map subtrees to processors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457200"/>
            <a:ext cx="3886200" cy="83026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Evolution of Universe and Galaxy Formation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5613119"/>
      </p:ext>
    </p:extLst>
  </p:cSld>
  <p:clrMapOvr>
    <a:masterClrMapping/>
  </p:clrMapOvr>
  <p:transition xmlns:p14="http://schemas.microsoft.com/office/powerpoint/2010/main" advTm="113989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582512" y="1554455"/>
            <a:ext cx="361215" cy="36117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022511" y="2417561"/>
            <a:ext cx="3481216" cy="361177"/>
            <a:chOff x="2658968" y="1876729"/>
            <a:chExt cx="3481216" cy="361177"/>
          </a:xfrm>
        </p:grpSpPr>
        <p:sp>
          <p:nvSpPr>
            <p:cNvPr id="5" name="Oval 4"/>
            <p:cNvSpPr/>
            <p:nvPr/>
          </p:nvSpPr>
          <p:spPr>
            <a:xfrm>
              <a:off x="5778969" y="1876729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658968" y="1876729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39004" y="3502033"/>
            <a:ext cx="1548807" cy="373766"/>
            <a:chOff x="2193344" y="2961201"/>
            <a:chExt cx="1548807" cy="373766"/>
          </a:xfrm>
        </p:grpSpPr>
        <p:sp>
          <p:nvSpPr>
            <p:cNvPr id="7" name="Oval 6"/>
            <p:cNvSpPr/>
            <p:nvPr/>
          </p:nvSpPr>
          <p:spPr>
            <a:xfrm>
              <a:off x="3380936" y="2961201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193344" y="2973790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21"/>
          <p:cNvSpPr/>
          <p:nvPr/>
        </p:nvSpPr>
        <p:spPr>
          <a:xfrm>
            <a:off x="4808547" y="3502033"/>
            <a:ext cx="361215" cy="36117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620955" y="3514622"/>
            <a:ext cx="361215" cy="36117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134675" y="4692299"/>
            <a:ext cx="1368199" cy="361177"/>
            <a:chOff x="2829286" y="4151467"/>
            <a:chExt cx="1368199" cy="361177"/>
          </a:xfrm>
        </p:grpSpPr>
        <p:sp>
          <p:nvSpPr>
            <p:cNvPr id="25" name="Oval 24"/>
            <p:cNvSpPr/>
            <p:nvPr/>
          </p:nvSpPr>
          <p:spPr>
            <a:xfrm>
              <a:off x="3836270" y="4151467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829286" y="4151467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146470" y="4664110"/>
            <a:ext cx="1368199" cy="361177"/>
            <a:chOff x="2829286" y="4151467"/>
            <a:chExt cx="1368199" cy="361177"/>
          </a:xfrm>
        </p:grpSpPr>
        <p:sp>
          <p:nvSpPr>
            <p:cNvPr id="29" name="Oval 28"/>
            <p:cNvSpPr/>
            <p:nvPr/>
          </p:nvSpPr>
          <p:spPr>
            <a:xfrm>
              <a:off x="3836270" y="4151467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829286" y="4151467"/>
              <a:ext cx="361215" cy="36117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Isosceles Triangle 30"/>
          <p:cNvSpPr/>
          <p:nvPr/>
        </p:nvSpPr>
        <p:spPr>
          <a:xfrm>
            <a:off x="4796893" y="3875799"/>
            <a:ext cx="431129" cy="1149488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4121241" y="5053476"/>
            <a:ext cx="431129" cy="1149488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>
            <a:off x="3090953" y="5025287"/>
            <a:ext cx="431129" cy="1149488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2121101" y="5053476"/>
            <a:ext cx="431129" cy="1149488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1102462" y="5025287"/>
            <a:ext cx="431129" cy="1149488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426642" y="3903988"/>
            <a:ext cx="431129" cy="1149488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cxnSp>
        <p:nvCxnSpPr>
          <p:cNvPr id="38" name="Straight Connector 37"/>
          <p:cNvCxnSpPr>
            <a:stCxn id="4" idx="4"/>
            <a:endCxn id="6" idx="0"/>
          </p:cNvCxnSpPr>
          <p:nvPr/>
        </p:nvCxnSpPr>
        <p:spPr>
          <a:xfrm flipH="1">
            <a:off x="1203119" y="1915632"/>
            <a:ext cx="1560001" cy="50192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4" idx="4"/>
            <a:endCxn id="5" idx="0"/>
          </p:cNvCxnSpPr>
          <p:nvPr/>
        </p:nvCxnSpPr>
        <p:spPr>
          <a:xfrm>
            <a:off x="2763120" y="1915632"/>
            <a:ext cx="1560000" cy="50192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6" idx="4"/>
            <a:endCxn id="8" idx="0"/>
          </p:cNvCxnSpPr>
          <p:nvPr/>
        </p:nvCxnSpPr>
        <p:spPr>
          <a:xfrm flipH="1">
            <a:off x="619612" y="2778738"/>
            <a:ext cx="583507" cy="73588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6" idx="4"/>
            <a:endCxn id="7" idx="0"/>
          </p:cNvCxnSpPr>
          <p:nvPr/>
        </p:nvCxnSpPr>
        <p:spPr>
          <a:xfrm>
            <a:off x="1203119" y="2778738"/>
            <a:ext cx="604085" cy="72329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5" idx="4"/>
            <a:endCxn id="23" idx="0"/>
          </p:cNvCxnSpPr>
          <p:nvPr/>
        </p:nvCxnSpPr>
        <p:spPr>
          <a:xfrm flipH="1">
            <a:off x="3801563" y="2778738"/>
            <a:ext cx="521557" cy="73588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5" idx="4"/>
            <a:endCxn id="22" idx="0"/>
          </p:cNvCxnSpPr>
          <p:nvPr/>
        </p:nvCxnSpPr>
        <p:spPr>
          <a:xfrm>
            <a:off x="4323120" y="2778738"/>
            <a:ext cx="666035" cy="72329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7" idx="4"/>
            <a:endCxn id="26" idx="0"/>
          </p:cNvCxnSpPr>
          <p:nvPr/>
        </p:nvCxnSpPr>
        <p:spPr>
          <a:xfrm flipH="1">
            <a:off x="1315283" y="3863210"/>
            <a:ext cx="491921" cy="82908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7" idx="4"/>
            <a:endCxn id="25" idx="0"/>
          </p:cNvCxnSpPr>
          <p:nvPr/>
        </p:nvCxnSpPr>
        <p:spPr>
          <a:xfrm>
            <a:off x="1807204" y="3863210"/>
            <a:ext cx="515063" cy="82908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23" idx="4"/>
            <a:endCxn id="30" idx="0"/>
          </p:cNvCxnSpPr>
          <p:nvPr/>
        </p:nvCxnSpPr>
        <p:spPr>
          <a:xfrm flipH="1">
            <a:off x="3327078" y="3875799"/>
            <a:ext cx="474485" cy="78831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23" idx="4"/>
            <a:endCxn id="29" idx="0"/>
          </p:cNvCxnSpPr>
          <p:nvPr/>
        </p:nvCxnSpPr>
        <p:spPr>
          <a:xfrm>
            <a:off x="3801563" y="3875799"/>
            <a:ext cx="532499" cy="78831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ChaNGa</a:t>
            </a:r>
            <a:r>
              <a:rPr lang="en-US" dirty="0" smtClean="0"/>
              <a:t>: Cosmology Simulation</a:t>
            </a:r>
            <a:endParaRPr lang="en-US" dirty="0"/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5348322" y="2390945"/>
            <a:ext cx="3795678" cy="2222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Tree: Represents particle distribution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err="1" smtClean="0">
                <a:solidFill>
                  <a:srgbClr val="000000"/>
                </a:solidFill>
              </a:rPr>
              <a:t>TreePiece</a:t>
            </a:r>
            <a:r>
              <a:rPr lang="en-US" sz="2800" dirty="0" smtClean="0">
                <a:solidFill>
                  <a:schemeClr val="tx1"/>
                </a:solidFill>
              </a:rPr>
              <a:t>: object/</a:t>
            </a:r>
            <a:r>
              <a:rPr lang="en-US" sz="2800" dirty="0" err="1" smtClean="0">
                <a:solidFill>
                  <a:schemeClr val="tx1"/>
                </a:solidFill>
              </a:rPr>
              <a:t>chares</a:t>
            </a:r>
            <a:r>
              <a:rPr lang="en-US" sz="2800" dirty="0" smtClean="0">
                <a:solidFill>
                  <a:schemeClr val="tx1"/>
                </a:solidFill>
              </a:rPr>
              <a:t> containing particles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5000" y="1447800"/>
            <a:ext cx="30480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Collaboration with Tom Quinn UW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8574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171700"/>
            <a:ext cx="75057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990600"/>
            <a:ext cx="6172200" cy="1200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Asynchronous, highly overlapped, phases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Requests for remote data overlapped with local computations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ChaNGa: Optimized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6816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ChaNGa : a recent result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676400"/>
            <a:ext cx="724852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057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oreplmsgcount.pd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686" b="-35686"/>
          <a:stretch>
            <a:fillRect/>
          </a:stretch>
        </p:blipFill>
        <p:spPr>
          <a:xfrm>
            <a:off x="-89971" y="0"/>
            <a:ext cx="5518207" cy="5673976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29025" y="4624842"/>
            <a:ext cx="4991849" cy="1517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Highly clustered</a:t>
            </a:r>
          </a:p>
          <a:p>
            <a:r>
              <a:rPr lang="en-US" sz="2800" dirty="0" smtClean="0"/>
              <a:t>Maximum request per processor: &gt; 30K</a:t>
            </a:r>
          </a:p>
          <a:p>
            <a:endParaRPr lang="en-US" sz="2800" dirty="0"/>
          </a:p>
        </p:txBody>
      </p:sp>
      <p:pic>
        <p:nvPicPr>
          <p:cNvPr id="7" name="Picture 6" descr="dwar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920" y="163113"/>
            <a:ext cx="1483423" cy="146464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29026" y="163113"/>
            <a:ext cx="7477893" cy="750640"/>
          </a:xfrm>
        </p:spPr>
        <p:txBody>
          <a:bodyPr>
            <a:normAutofit/>
          </a:bodyPr>
          <a:lstStyle/>
          <a:p>
            <a:r>
              <a:rPr lang="en-US" dirty="0" smtClean="0"/>
              <a:t>Clustered Dataset - Dwarf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029200" y="4419600"/>
            <a:ext cx="3962400" cy="1232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Idle time due to message </a:t>
            </a:r>
            <a:r>
              <a:rPr lang="en-US" sz="2400" dirty="0" smtClean="0"/>
              <a:t>delays</a:t>
            </a:r>
          </a:p>
          <a:p>
            <a:r>
              <a:rPr lang="en-US" sz="2400" dirty="0" smtClean="0"/>
              <a:t>Also, load imbalances: solved by Hierarchical balancers</a:t>
            </a:r>
            <a:endParaRPr lang="en-US" sz="24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11" name="Picture 10" descr="dwf_8k_time_profile_norepl_edi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0875" y="2058358"/>
            <a:ext cx="3834073" cy="168586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82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Replication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200638"/>
            <a:ext cx="8077199" cy="122113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Replicate tree nodes to distribute requests</a:t>
            </a:r>
          </a:p>
          <a:p>
            <a:r>
              <a:rPr lang="en-US" dirty="0" smtClean="0"/>
              <a:t>Requester randomly selects a replica</a:t>
            </a:r>
            <a:endParaRPr lang="en-US" sz="2800" dirty="0"/>
          </a:p>
        </p:txBody>
      </p:sp>
      <p:sp>
        <p:nvSpPr>
          <p:cNvPr id="35" name="Rectangle 34"/>
          <p:cNvSpPr/>
          <p:nvPr/>
        </p:nvSpPr>
        <p:spPr>
          <a:xfrm>
            <a:off x="1633688" y="2152777"/>
            <a:ext cx="1374950" cy="218547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194077" y="2152777"/>
            <a:ext cx="1374950" cy="218547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718643" y="2152777"/>
            <a:ext cx="1374950" cy="218547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242851" y="2152777"/>
            <a:ext cx="1374950" cy="218547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3" name="Group 162"/>
          <p:cNvGrpSpPr/>
          <p:nvPr/>
        </p:nvGrpSpPr>
        <p:grpSpPr>
          <a:xfrm>
            <a:off x="1676468" y="2230552"/>
            <a:ext cx="517995" cy="947745"/>
            <a:chOff x="514223" y="2576650"/>
            <a:chExt cx="399342" cy="1217876"/>
          </a:xfrm>
        </p:grpSpPr>
        <p:sp>
          <p:nvSpPr>
            <p:cNvPr id="40" name="Oval 39"/>
            <p:cNvSpPr/>
            <p:nvPr/>
          </p:nvSpPr>
          <p:spPr>
            <a:xfrm>
              <a:off x="725840" y="2576650"/>
              <a:ext cx="69499" cy="12462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844066" y="2874459"/>
              <a:ext cx="69499" cy="12462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11416" y="2874462"/>
              <a:ext cx="69499" cy="1246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725839" y="3248651"/>
              <a:ext cx="69499" cy="12462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20949" y="3273279"/>
              <a:ext cx="69499" cy="1246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/>
            <p:cNvSpPr/>
            <p:nvPr/>
          </p:nvSpPr>
          <p:spPr>
            <a:xfrm>
              <a:off x="514223" y="3397901"/>
              <a:ext cx="82950" cy="396625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54" name="Straight Connector 53"/>
            <p:cNvCxnSpPr>
              <a:stCxn id="40" idx="4"/>
              <a:endCxn id="42" idx="0"/>
            </p:cNvCxnSpPr>
            <p:nvPr/>
          </p:nvCxnSpPr>
          <p:spPr>
            <a:xfrm flipH="1">
              <a:off x="646166" y="2701271"/>
              <a:ext cx="114424" cy="173191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0" idx="4"/>
              <a:endCxn id="41" idx="0"/>
            </p:cNvCxnSpPr>
            <p:nvPr/>
          </p:nvCxnSpPr>
          <p:spPr>
            <a:xfrm>
              <a:off x="760589" y="2701271"/>
              <a:ext cx="118227" cy="173187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42" idx="4"/>
              <a:endCxn id="69" idx="0"/>
            </p:cNvCxnSpPr>
            <p:nvPr/>
          </p:nvCxnSpPr>
          <p:spPr>
            <a:xfrm flipH="1">
              <a:off x="555699" y="2999083"/>
              <a:ext cx="90467" cy="274196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2" idx="4"/>
              <a:endCxn id="68" idx="0"/>
            </p:cNvCxnSpPr>
            <p:nvPr/>
          </p:nvCxnSpPr>
          <p:spPr>
            <a:xfrm>
              <a:off x="646166" y="2999083"/>
              <a:ext cx="114423" cy="249568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>
            <a:off x="3297712" y="2230552"/>
            <a:ext cx="518728" cy="1021045"/>
            <a:chOff x="2058227" y="2576650"/>
            <a:chExt cx="437749" cy="1612238"/>
          </a:xfrm>
        </p:grpSpPr>
        <p:sp>
          <p:nvSpPr>
            <p:cNvPr id="71" name="Oval 70"/>
            <p:cNvSpPr/>
            <p:nvPr/>
          </p:nvSpPr>
          <p:spPr>
            <a:xfrm>
              <a:off x="2294578" y="2576650"/>
              <a:ext cx="69499" cy="12462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426477" y="2844902"/>
              <a:ext cx="69499" cy="12462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2169202" y="2874460"/>
              <a:ext cx="69499" cy="1246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2264880" y="3248652"/>
              <a:ext cx="69499" cy="124621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2058227" y="3252996"/>
              <a:ext cx="69499" cy="12462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2136301" y="3643973"/>
              <a:ext cx="324924" cy="148290"/>
              <a:chOff x="3454497" y="4106891"/>
              <a:chExt cx="1688768" cy="429769"/>
            </a:xfrm>
          </p:grpSpPr>
          <p:sp>
            <p:nvSpPr>
              <p:cNvPr id="97" name="Oval 96"/>
              <p:cNvSpPr/>
              <p:nvPr/>
            </p:nvSpPr>
            <p:spPr>
              <a:xfrm>
                <a:off x="4782048" y="4106891"/>
                <a:ext cx="361217" cy="361177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3454497" y="4175482"/>
                <a:ext cx="361217" cy="36117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2" name="Isosceles Triangle 81"/>
            <p:cNvSpPr/>
            <p:nvPr/>
          </p:nvSpPr>
          <p:spPr>
            <a:xfrm>
              <a:off x="2391725" y="3783969"/>
              <a:ext cx="82951" cy="396625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82"/>
            <p:cNvSpPr/>
            <p:nvPr/>
          </p:nvSpPr>
          <p:spPr>
            <a:xfrm>
              <a:off x="2127726" y="3792263"/>
              <a:ext cx="82951" cy="396625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>
              <a:stCxn id="71" idx="4"/>
              <a:endCxn id="73" idx="0"/>
            </p:cNvCxnSpPr>
            <p:nvPr/>
          </p:nvCxnSpPr>
          <p:spPr>
            <a:xfrm flipH="1">
              <a:off x="2203953" y="2701271"/>
              <a:ext cx="125376" cy="173188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71" idx="4"/>
              <a:endCxn id="72" idx="0"/>
            </p:cNvCxnSpPr>
            <p:nvPr/>
          </p:nvCxnSpPr>
          <p:spPr>
            <a:xfrm>
              <a:off x="2329328" y="2701271"/>
              <a:ext cx="131899" cy="143631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73" idx="4"/>
              <a:endCxn id="100" idx="0"/>
            </p:cNvCxnSpPr>
            <p:nvPr/>
          </p:nvCxnSpPr>
          <p:spPr>
            <a:xfrm flipH="1">
              <a:off x="2092977" y="2999081"/>
              <a:ext cx="110975" cy="253915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73" idx="4"/>
              <a:endCxn id="99" idx="0"/>
            </p:cNvCxnSpPr>
            <p:nvPr/>
          </p:nvCxnSpPr>
          <p:spPr>
            <a:xfrm>
              <a:off x="2203953" y="2999081"/>
              <a:ext cx="95678" cy="249571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99" idx="4"/>
              <a:endCxn id="98" idx="0"/>
            </p:cNvCxnSpPr>
            <p:nvPr/>
          </p:nvCxnSpPr>
          <p:spPr>
            <a:xfrm flipH="1">
              <a:off x="2171051" y="3373274"/>
              <a:ext cx="128579" cy="294367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99" idx="4"/>
              <a:endCxn id="97" idx="0"/>
            </p:cNvCxnSpPr>
            <p:nvPr/>
          </p:nvCxnSpPr>
          <p:spPr>
            <a:xfrm>
              <a:off x="2299630" y="3373274"/>
              <a:ext cx="126846" cy="270695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>
            <a:off x="4787786" y="2230552"/>
            <a:ext cx="576845" cy="1082697"/>
            <a:chOff x="3680830" y="2576650"/>
            <a:chExt cx="481580" cy="1603944"/>
          </a:xfrm>
        </p:grpSpPr>
        <p:sp>
          <p:nvSpPr>
            <p:cNvPr id="102" name="Oval 101"/>
            <p:cNvSpPr/>
            <p:nvPr/>
          </p:nvSpPr>
          <p:spPr>
            <a:xfrm>
              <a:off x="3825405" y="2576650"/>
              <a:ext cx="69499" cy="12462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3968662" y="2878255"/>
              <a:ext cx="69499" cy="12462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680830" y="2870713"/>
              <a:ext cx="69499" cy="124622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092911" y="3223744"/>
              <a:ext cx="69499" cy="124622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830885" y="3212616"/>
              <a:ext cx="69499" cy="12462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3740166" y="3649620"/>
              <a:ext cx="263246" cy="124622"/>
              <a:chOff x="2829286" y="4151467"/>
              <a:chExt cx="1368199" cy="361177"/>
            </a:xfrm>
          </p:grpSpPr>
          <p:sp>
            <p:nvSpPr>
              <p:cNvPr id="126" name="Oval 125"/>
              <p:cNvSpPr/>
              <p:nvPr/>
            </p:nvSpPr>
            <p:spPr>
              <a:xfrm>
                <a:off x="3836270" y="4151467"/>
                <a:ext cx="361215" cy="361177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2829286" y="4151467"/>
                <a:ext cx="361215" cy="361177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1" name="Isosceles Triangle 110"/>
            <p:cNvSpPr/>
            <p:nvPr/>
          </p:nvSpPr>
          <p:spPr>
            <a:xfrm>
              <a:off x="3930475" y="3783969"/>
              <a:ext cx="82951" cy="396625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Isosceles Triangle 111"/>
            <p:cNvSpPr/>
            <p:nvPr/>
          </p:nvSpPr>
          <p:spPr>
            <a:xfrm>
              <a:off x="3730482" y="3774243"/>
              <a:ext cx="82951" cy="396625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/>
            <p:cNvCxnSpPr>
              <a:stCxn id="102" idx="4"/>
              <a:endCxn id="104" idx="0"/>
            </p:cNvCxnSpPr>
            <p:nvPr/>
          </p:nvCxnSpPr>
          <p:spPr>
            <a:xfrm flipH="1">
              <a:off x="3715580" y="2701272"/>
              <a:ext cx="144575" cy="169441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stCxn id="102" idx="4"/>
              <a:endCxn id="103" idx="0"/>
            </p:cNvCxnSpPr>
            <p:nvPr/>
          </p:nvCxnSpPr>
          <p:spPr>
            <a:xfrm>
              <a:off x="3860155" y="2701272"/>
              <a:ext cx="143257" cy="176983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>
              <a:stCxn id="103" idx="4"/>
              <a:endCxn id="107" idx="0"/>
            </p:cNvCxnSpPr>
            <p:nvPr/>
          </p:nvCxnSpPr>
          <p:spPr>
            <a:xfrm flipH="1">
              <a:off x="3865635" y="3002877"/>
              <a:ext cx="137777" cy="209739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stCxn id="103" idx="4"/>
              <a:endCxn id="106" idx="0"/>
            </p:cNvCxnSpPr>
            <p:nvPr/>
          </p:nvCxnSpPr>
          <p:spPr>
            <a:xfrm>
              <a:off x="4003412" y="3002877"/>
              <a:ext cx="124249" cy="220867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107" idx="4"/>
              <a:endCxn id="127" idx="0"/>
            </p:cNvCxnSpPr>
            <p:nvPr/>
          </p:nvCxnSpPr>
          <p:spPr>
            <a:xfrm flipH="1">
              <a:off x="3774916" y="3337238"/>
              <a:ext cx="90719" cy="312382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07" idx="4"/>
              <a:endCxn id="126" idx="0"/>
            </p:cNvCxnSpPr>
            <p:nvPr/>
          </p:nvCxnSpPr>
          <p:spPr>
            <a:xfrm>
              <a:off x="3865635" y="3337238"/>
              <a:ext cx="103028" cy="312382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90" name="Group 189"/>
          <p:cNvGrpSpPr/>
          <p:nvPr/>
        </p:nvGrpSpPr>
        <p:grpSpPr>
          <a:xfrm>
            <a:off x="6276092" y="2230552"/>
            <a:ext cx="556390" cy="1071261"/>
            <a:chOff x="5228466" y="2576660"/>
            <a:chExt cx="439924" cy="1195168"/>
          </a:xfrm>
        </p:grpSpPr>
        <p:sp>
          <p:nvSpPr>
            <p:cNvPr id="133" name="Oval 132"/>
            <p:cNvSpPr/>
            <p:nvPr/>
          </p:nvSpPr>
          <p:spPr>
            <a:xfrm>
              <a:off x="5353995" y="2576660"/>
              <a:ext cx="69499" cy="12462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480407" y="2874461"/>
              <a:ext cx="69499" cy="12462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5228466" y="2874461"/>
              <a:ext cx="69499" cy="124622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5585439" y="3254357"/>
              <a:ext cx="69499" cy="12462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5392456" y="3248514"/>
              <a:ext cx="69499" cy="124622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Isosceles Triangle 140"/>
            <p:cNvSpPr/>
            <p:nvPr/>
          </p:nvSpPr>
          <p:spPr>
            <a:xfrm>
              <a:off x="5585439" y="3375202"/>
              <a:ext cx="82951" cy="396626"/>
            </a:xfrm>
            <a:prstGeom prst="triangl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Straight Connector 146"/>
            <p:cNvCxnSpPr>
              <a:stCxn id="133" idx="4"/>
              <a:endCxn id="135" idx="0"/>
            </p:cNvCxnSpPr>
            <p:nvPr/>
          </p:nvCxnSpPr>
          <p:spPr>
            <a:xfrm flipH="1">
              <a:off x="5263216" y="2701282"/>
              <a:ext cx="125529" cy="173179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>
              <a:stCxn id="133" idx="4"/>
              <a:endCxn id="134" idx="0"/>
            </p:cNvCxnSpPr>
            <p:nvPr/>
          </p:nvCxnSpPr>
          <p:spPr>
            <a:xfrm>
              <a:off x="5388745" y="2701282"/>
              <a:ext cx="126412" cy="173179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>
              <a:stCxn id="134" idx="4"/>
              <a:endCxn id="138" idx="0"/>
            </p:cNvCxnSpPr>
            <p:nvPr/>
          </p:nvCxnSpPr>
          <p:spPr>
            <a:xfrm flipH="1">
              <a:off x="5427206" y="2999083"/>
              <a:ext cx="87951" cy="249431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>
              <a:stCxn id="134" idx="4"/>
              <a:endCxn id="137" idx="0"/>
            </p:cNvCxnSpPr>
            <p:nvPr/>
          </p:nvCxnSpPr>
          <p:spPr>
            <a:xfrm>
              <a:off x="5515157" y="2999083"/>
              <a:ext cx="105032" cy="255274"/>
            </a:xfrm>
            <a:prstGeom prst="line">
              <a:avLst/>
            </a:prstGeom>
            <a:ln w="6350" cmpd="sng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01" name="TextBox 200"/>
          <p:cNvSpPr txBox="1"/>
          <p:nvPr/>
        </p:nvSpPr>
        <p:spPr>
          <a:xfrm>
            <a:off x="2379907" y="2176175"/>
            <a:ext cx="628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PE 1</a:t>
            </a:r>
            <a:endParaRPr lang="en-US" sz="1200" dirty="0"/>
          </a:p>
        </p:txBody>
      </p:sp>
      <p:sp>
        <p:nvSpPr>
          <p:cNvPr id="202" name="TextBox 201"/>
          <p:cNvSpPr txBox="1"/>
          <p:nvPr/>
        </p:nvSpPr>
        <p:spPr>
          <a:xfrm>
            <a:off x="3940296" y="2164514"/>
            <a:ext cx="628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PE 2</a:t>
            </a:r>
            <a:endParaRPr lang="en-US" sz="1200" dirty="0"/>
          </a:p>
        </p:txBody>
      </p:sp>
      <p:sp>
        <p:nvSpPr>
          <p:cNvPr id="203" name="TextBox 202"/>
          <p:cNvSpPr txBox="1"/>
          <p:nvPr/>
        </p:nvSpPr>
        <p:spPr>
          <a:xfrm>
            <a:off x="5453249" y="2153896"/>
            <a:ext cx="628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PE 3</a:t>
            </a:r>
            <a:endParaRPr lang="en-US" sz="1200" dirty="0"/>
          </a:p>
        </p:txBody>
      </p:sp>
      <p:sp>
        <p:nvSpPr>
          <p:cNvPr id="204" name="TextBox 203"/>
          <p:cNvSpPr txBox="1"/>
          <p:nvPr/>
        </p:nvSpPr>
        <p:spPr>
          <a:xfrm>
            <a:off x="6999352" y="2164514"/>
            <a:ext cx="628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PE 4</a:t>
            </a:r>
            <a:endParaRPr lang="en-US" sz="1200" dirty="0"/>
          </a:p>
        </p:txBody>
      </p:sp>
      <p:grpSp>
        <p:nvGrpSpPr>
          <p:cNvPr id="205" name="Group 204"/>
          <p:cNvGrpSpPr/>
          <p:nvPr/>
        </p:nvGrpSpPr>
        <p:grpSpPr>
          <a:xfrm>
            <a:off x="6999352" y="3330697"/>
            <a:ext cx="517995" cy="947745"/>
            <a:chOff x="514223" y="2576650"/>
            <a:chExt cx="399342" cy="1217876"/>
          </a:xfrm>
        </p:grpSpPr>
        <p:sp>
          <p:nvSpPr>
            <p:cNvPr id="206" name="Oval 205"/>
            <p:cNvSpPr/>
            <p:nvPr/>
          </p:nvSpPr>
          <p:spPr>
            <a:xfrm>
              <a:off x="725840" y="2576650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844066" y="2874459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611416" y="2874462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725839" y="3248651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520949" y="3273279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Isosceles Triangle 210"/>
            <p:cNvSpPr/>
            <p:nvPr/>
          </p:nvSpPr>
          <p:spPr>
            <a:xfrm>
              <a:off x="514223" y="3397901"/>
              <a:ext cx="82950" cy="396625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212" name="Straight Connector 211"/>
            <p:cNvCxnSpPr>
              <a:stCxn id="206" idx="4"/>
              <a:endCxn id="208" idx="0"/>
            </p:cNvCxnSpPr>
            <p:nvPr/>
          </p:nvCxnSpPr>
          <p:spPr>
            <a:xfrm flipH="1">
              <a:off x="646166" y="2701271"/>
              <a:ext cx="114424" cy="17319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13" name="Straight Connector 212"/>
            <p:cNvCxnSpPr>
              <a:stCxn id="206" idx="4"/>
              <a:endCxn id="207" idx="0"/>
            </p:cNvCxnSpPr>
            <p:nvPr/>
          </p:nvCxnSpPr>
          <p:spPr>
            <a:xfrm>
              <a:off x="760589" y="2701271"/>
              <a:ext cx="118227" cy="173187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14" name="Straight Connector 213"/>
            <p:cNvCxnSpPr>
              <a:stCxn id="208" idx="4"/>
              <a:endCxn id="210" idx="0"/>
            </p:cNvCxnSpPr>
            <p:nvPr/>
          </p:nvCxnSpPr>
          <p:spPr>
            <a:xfrm flipH="1">
              <a:off x="555699" y="2999083"/>
              <a:ext cx="90467" cy="274196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15" name="Straight Connector 214"/>
            <p:cNvCxnSpPr>
              <a:stCxn id="208" idx="4"/>
              <a:endCxn id="209" idx="0"/>
            </p:cNvCxnSpPr>
            <p:nvPr/>
          </p:nvCxnSpPr>
          <p:spPr>
            <a:xfrm>
              <a:off x="646166" y="2999083"/>
              <a:ext cx="114423" cy="249568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16" name="Group 215"/>
          <p:cNvGrpSpPr/>
          <p:nvPr/>
        </p:nvGrpSpPr>
        <p:grpSpPr>
          <a:xfrm>
            <a:off x="5453249" y="3178297"/>
            <a:ext cx="556390" cy="1081821"/>
            <a:chOff x="5228466" y="2576660"/>
            <a:chExt cx="439924" cy="1195168"/>
          </a:xfrm>
        </p:grpSpPr>
        <p:sp>
          <p:nvSpPr>
            <p:cNvPr id="217" name="Oval 216"/>
            <p:cNvSpPr/>
            <p:nvPr/>
          </p:nvSpPr>
          <p:spPr>
            <a:xfrm>
              <a:off x="5353995" y="2576660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5480407" y="2874461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5228466" y="2874461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5585439" y="3254357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5392456" y="3248514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Isosceles Triangle 221"/>
            <p:cNvSpPr/>
            <p:nvPr/>
          </p:nvSpPr>
          <p:spPr>
            <a:xfrm>
              <a:off x="5585439" y="3375202"/>
              <a:ext cx="82951" cy="396626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3" name="Straight Connector 222"/>
            <p:cNvCxnSpPr>
              <a:stCxn id="217" idx="4"/>
              <a:endCxn id="219" idx="0"/>
            </p:cNvCxnSpPr>
            <p:nvPr/>
          </p:nvCxnSpPr>
          <p:spPr>
            <a:xfrm flipH="1">
              <a:off x="5263216" y="2701282"/>
              <a:ext cx="125529" cy="173179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24" name="Straight Connector 223"/>
            <p:cNvCxnSpPr>
              <a:stCxn id="217" idx="4"/>
              <a:endCxn id="218" idx="0"/>
            </p:cNvCxnSpPr>
            <p:nvPr/>
          </p:nvCxnSpPr>
          <p:spPr>
            <a:xfrm>
              <a:off x="5388745" y="2701282"/>
              <a:ext cx="126412" cy="173179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25" name="Straight Connector 224"/>
            <p:cNvCxnSpPr>
              <a:stCxn id="218" idx="4"/>
              <a:endCxn id="221" idx="0"/>
            </p:cNvCxnSpPr>
            <p:nvPr/>
          </p:nvCxnSpPr>
          <p:spPr>
            <a:xfrm flipH="1">
              <a:off x="5427206" y="2999083"/>
              <a:ext cx="87951" cy="24943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26" name="Straight Connector 225"/>
            <p:cNvCxnSpPr>
              <a:stCxn id="218" idx="4"/>
              <a:endCxn id="220" idx="0"/>
            </p:cNvCxnSpPr>
            <p:nvPr/>
          </p:nvCxnSpPr>
          <p:spPr>
            <a:xfrm>
              <a:off x="5515157" y="2999083"/>
              <a:ext cx="105032" cy="255274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27" name="Group 226"/>
          <p:cNvGrpSpPr/>
          <p:nvPr/>
        </p:nvGrpSpPr>
        <p:grpSpPr>
          <a:xfrm>
            <a:off x="3906262" y="3178297"/>
            <a:ext cx="576845" cy="1082697"/>
            <a:chOff x="3680830" y="2576650"/>
            <a:chExt cx="481580" cy="1603944"/>
          </a:xfrm>
        </p:grpSpPr>
        <p:sp>
          <p:nvSpPr>
            <p:cNvPr id="228" name="Oval 227"/>
            <p:cNvSpPr/>
            <p:nvPr/>
          </p:nvSpPr>
          <p:spPr>
            <a:xfrm>
              <a:off x="3825405" y="2576650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3968662" y="2878255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680830" y="2870713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4092911" y="3223744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3830885" y="3212616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3" name="Group 232"/>
            <p:cNvGrpSpPr/>
            <p:nvPr/>
          </p:nvGrpSpPr>
          <p:grpSpPr>
            <a:xfrm>
              <a:off x="3740166" y="3649620"/>
              <a:ext cx="263246" cy="124622"/>
              <a:chOff x="2829286" y="4151467"/>
              <a:chExt cx="1368199" cy="361177"/>
            </a:xfrm>
          </p:grpSpPr>
          <p:sp>
            <p:nvSpPr>
              <p:cNvPr id="242" name="Oval 241"/>
              <p:cNvSpPr/>
              <p:nvPr/>
            </p:nvSpPr>
            <p:spPr>
              <a:xfrm>
                <a:off x="3836270" y="4151467"/>
                <a:ext cx="361215" cy="36117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2829286" y="4151467"/>
                <a:ext cx="361215" cy="36117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4" name="Isosceles Triangle 233"/>
            <p:cNvSpPr/>
            <p:nvPr/>
          </p:nvSpPr>
          <p:spPr>
            <a:xfrm>
              <a:off x="3930475" y="3783969"/>
              <a:ext cx="82951" cy="396625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Isosceles Triangle 234"/>
            <p:cNvSpPr/>
            <p:nvPr/>
          </p:nvSpPr>
          <p:spPr>
            <a:xfrm>
              <a:off x="3730482" y="3774243"/>
              <a:ext cx="82951" cy="396625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6" name="Straight Connector 235"/>
            <p:cNvCxnSpPr>
              <a:stCxn id="228" idx="4"/>
              <a:endCxn id="230" idx="0"/>
            </p:cNvCxnSpPr>
            <p:nvPr/>
          </p:nvCxnSpPr>
          <p:spPr>
            <a:xfrm flipH="1">
              <a:off x="3715580" y="2701272"/>
              <a:ext cx="144575" cy="16944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37" name="Straight Connector 236"/>
            <p:cNvCxnSpPr>
              <a:stCxn id="228" idx="4"/>
              <a:endCxn id="229" idx="0"/>
            </p:cNvCxnSpPr>
            <p:nvPr/>
          </p:nvCxnSpPr>
          <p:spPr>
            <a:xfrm>
              <a:off x="3860155" y="2701272"/>
              <a:ext cx="143257" cy="176983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38" name="Straight Connector 237"/>
            <p:cNvCxnSpPr>
              <a:stCxn id="229" idx="4"/>
              <a:endCxn id="232" idx="0"/>
            </p:cNvCxnSpPr>
            <p:nvPr/>
          </p:nvCxnSpPr>
          <p:spPr>
            <a:xfrm flipH="1">
              <a:off x="3865635" y="3002877"/>
              <a:ext cx="137777" cy="209739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39" name="Straight Connector 238"/>
            <p:cNvCxnSpPr>
              <a:stCxn id="229" idx="4"/>
              <a:endCxn id="231" idx="0"/>
            </p:cNvCxnSpPr>
            <p:nvPr/>
          </p:nvCxnSpPr>
          <p:spPr>
            <a:xfrm>
              <a:off x="4003412" y="3002877"/>
              <a:ext cx="124249" cy="220867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40" name="Straight Connector 239"/>
            <p:cNvCxnSpPr>
              <a:stCxn id="232" idx="4"/>
              <a:endCxn id="243" idx="0"/>
            </p:cNvCxnSpPr>
            <p:nvPr/>
          </p:nvCxnSpPr>
          <p:spPr>
            <a:xfrm flipH="1">
              <a:off x="3774916" y="3337238"/>
              <a:ext cx="90719" cy="312382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41" name="Straight Connector 240"/>
            <p:cNvCxnSpPr>
              <a:stCxn id="232" idx="4"/>
              <a:endCxn id="242" idx="0"/>
            </p:cNvCxnSpPr>
            <p:nvPr/>
          </p:nvCxnSpPr>
          <p:spPr>
            <a:xfrm>
              <a:off x="3865635" y="3337238"/>
              <a:ext cx="103028" cy="312382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44" name="Group 243"/>
          <p:cNvGrpSpPr/>
          <p:nvPr/>
        </p:nvGrpSpPr>
        <p:grpSpPr>
          <a:xfrm>
            <a:off x="2400644" y="3233383"/>
            <a:ext cx="518728" cy="1021045"/>
            <a:chOff x="2058227" y="2576650"/>
            <a:chExt cx="437749" cy="1612238"/>
          </a:xfrm>
        </p:grpSpPr>
        <p:sp>
          <p:nvSpPr>
            <p:cNvPr id="245" name="Oval 244"/>
            <p:cNvSpPr/>
            <p:nvPr/>
          </p:nvSpPr>
          <p:spPr>
            <a:xfrm>
              <a:off x="2294578" y="2576650"/>
              <a:ext cx="69499" cy="12462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2426477" y="2844902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2169202" y="2874460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2264880" y="3248652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2058227" y="3252996"/>
              <a:ext cx="69499" cy="1246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0" name="Group 249"/>
            <p:cNvGrpSpPr/>
            <p:nvPr/>
          </p:nvGrpSpPr>
          <p:grpSpPr>
            <a:xfrm>
              <a:off x="2136301" y="3643973"/>
              <a:ext cx="324924" cy="148290"/>
              <a:chOff x="3454497" y="4106891"/>
              <a:chExt cx="1688768" cy="429769"/>
            </a:xfrm>
          </p:grpSpPr>
          <p:sp>
            <p:nvSpPr>
              <p:cNvPr id="259" name="Oval 258"/>
              <p:cNvSpPr/>
              <p:nvPr/>
            </p:nvSpPr>
            <p:spPr>
              <a:xfrm>
                <a:off x="4782048" y="4106891"/>
                <a:ext cx="361217" cy="36117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3454497" y="4175482"/>
                <a:ext cx="361217" cy="36117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1" name="Isosceles Triangle 250"/>
            <p:cNvSpPr/>
            <p:nvPr/>
          </p:nvSpPr>
          <p:spPr>
            <a:xfrm>
              <a:off x="2391725" y="3783969"/>
              <a:ext cx="82951" cy="396625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Isosceles Triangle 251"/>
            <p:cNvSpPr/>
            <p:nvPr/>
          </p:nvSpPr>
          <p:spPr>
            <a:xfrm>
              <a:off x="2127726" y="3792263"/>
              <a:ext cx="82951" cy="396625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3" name="Straight Connector 252"/>
            <p:cNvCxnSpPr>
              <a:stCxn id="245" idx="4"/>
              <a:endCxn id="247" idx="0"/>
            </p:cNvCxnSpPr>
            <p:nvPr/>
          </p:nvCxnSpPr>
          <p:spPr>
            <a:xfrm flipH="1">
              <a:off x="2203953" y="2701271"/>
              <a:ext cx="125376" cy="173188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54" name="Straight Connector 253"/>
            <p:cNvCxnSpPr>
              <a:stCxn id="245" idx="4"/>
              <a:endCxn id="246" idx="0"/>
            </p:cNvCxnSpPr>
            <p:nvPr/>
          </p:nvCxnSpPr>
          <p:spPr>
            <a:xfrm>
              <a:off x="2329328" y="2701271"/>
              <a:ext cx="131899" cy="14363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55" name="Straight Connector 254"/>
            <p:cNvCxnSpPr>
              <a:stCxn id="247" idx="4"/>
              <a:endCxn id="249" idx="0"/>
            </p:cNvCxnSpPr>
            <p:nvPr/>
          </p:nvCxnSpPr>
          <p:spPr>
            <a:xfrm flipH="1">
              <a:off x="2092977" y="2999081"/>
              <a:ext cx="110975" cy="253915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56" name="Straight Connector 255"/>
            <p:cNvCxnSpPr>
              <a:stCxn id="247" idx="4"/>
              <a:endCxn id="248" idx="0"/>
            </p:cNvCxnSpPr>
            <p:nvPr/>
          </p:nvCxnSpPr>
          <p:spPr>
            <a:xfrm>
              <a:off x="2203953" y="2999081"/>
              <a:ext cx="95678" cy="24957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57" name="Straight Connector 256"/>
            <p:cNvCxnSpPr>
              <a:stCxn id="248" idx="4"/>
              <a:endCxn id="260" idx="0"/>
            </p:cNvCxnSpPr>
            <p:nvPr/>
          </p:nvCxnSpPr>
          <p:spPr>
            <a:xfrm flipH="1">
              <a:off x="2171051" y="3373274"/>
              <a:ext cx="128579" cy="294367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58" name="Straight Connector 257"/>
            <p:cNvCxnSpPr>
              <a:stCxn id="248" idx="4"/>
              <a:endCxn id="259" idx="0"/>
            </p:cNvCxnSpPr>
            <p:nvPr/>
          </p:nvCxnSpPr>
          <p:spPr>
            <a:xfrm>
              <a:off x="2299630" y="3373274"/>
              <a:ext cx="126846" cy="270695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3407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Replication Impact</a:t>
            </a:r>
            <a:endParaRPr lang="en-US" dirty="0"/>
          </a:p>
        </p:txBody>
      </p:sp>
      <p:pic>
        <p:nvPicPr>
          <p:cNvPr id="7" name="Content Placeholder 6" descr="replmsgcount.pd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49" r="-4549"/>
          <a:stretch>
            <a:fillRect/>
          </a:stretch>
        </p:blipFill>
        <p:spPr>
          <a:xfrm>
            <a:off x="-273700" y="1074643"/>
            <a:ext cx="5212865" cy="2866875"/>
          </a:xfrm>
        </p:spPr>
      </p:pic>
      <p:pic>
        <p:nvPicPr>
          <p:cNvPr id="9" name="Picture 8" descr="dwf_8k_time_profile_repl3_edi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610" y="1434263"/>
            <a:ext cx="4203338" cy="18486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85377" y="3634973"/>
            <a:ext cx="42695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+mn-lt"/>
              </a:rPr>
              <a:t>Replication distributes requests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+mn-lt"/>
              </a:rPr>
              <a:t>Maximum request reduced from 30K to 4.5K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n-lt"/>
              </a:rPr>
              <a:t>Gravity time reduced from 2.4 s to 1.7 </a:t>
            </a:r>
            <a:r>
              <a:rPr lang="en-US" dirty="0" smtClean="0">
                <a:latin typeface="+mn-lt"/>
              </a:rPr>
              <a:t>s, on 8k</a:t>
            </a:r>
            <a:endParaRPr lang="en-US" dirty="0">
              <a:latin typeface="+mn-lt"/>
            </a:endParaRPr>
          </a:p>
        </p:txBody>
      </p:sp>
      <p:pic>
        <p:nvPicPr>
          <p:cNvPr id="12" name="Picture 11" descr="changadwfgra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84" y="4114800"/>
            <a:ext cx="4572000" cy="2743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5416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time-stepping!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scientist collaborators suggest an algorithmic optimization:</a:t>
            </a:r>
            <a:endParaRPr lang="en-US" dirty="0"/>
          </a:p>
          <a:p>
            <a:pPr lvl="1"/>
            <a:r>
              <a:rPr lang="en-US" dirty="0" smtClean="0"/>
              <a:t>Don’t move slow-moving particles every step</a:t>
            </a:r>
          </a:p>
          <a:p>
            <a:pPr lvl="2"/>
            <a:r>
              <a:rPr lang="en-US" dirty="0" smtClean="0"/>
              <a:t>i.e. don’t calculate forces on them either</a:t>
            </a:r>
            <a:endParaRPr lang="en-US" dirty="0" smtClean="0"/>
          </a:p>
          <a:p>
            <a:pPr lvl="1"/>
            <a:r>
              <a:rPr lang="en-US" dirty="0" smtClean="0"/>
              <a:t>In fact, make many (say 5) categories (rungs) of particles based on their velocities</a:t>
            </a:r>
          </a:p>
          <a:p>
            <a:pPr lvl="1"/>
            <a:r>
              <a:rPr lang="en-US" dirty="0" smtClean="0"/>
              <a:t>Rung sequence (with 5 rungs) </a:t>
            </a:r>
          </a:p>
          <a:p>
            <a:pPr lvl="2"/>
            <a:r>
              <a:rPr lang="en-US" dirty="0"/>
              <a:t>4 3 4 2 4 3 4 1 4 3 4 2 4 3 4 </a:t>
            </a:r>
            <a:r>
              <a:rPr lang="en-US" dirty="0" smtClean="0"/>
              <a:t>0</a:t>
            </a:r>
          </a:p>
          <a:p>
            <a:pPr lvl="2"/>
            <a:r>
              <a:rPr lang="en-US" dirty="0" smtClean="0"/>
              <a:t>Rung 0: all particles, Rung 4: fastest-moving particles</a:t>
            </a:r>
          </a:p>
          <a:p>
            <a:pPr lvl="1"/>
            <a:r>
              <a:rPr lang="en-US" dirty="0" smtClean="0"/>
              <a:t>Each tree-piece object now presents a different load when different “rungs” are being calculated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08285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time-stepping!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Load (for the same object) changes across rungs</a:t>
            </a:r>
          </a:p>
          <a:p>
            <a:pPr lvl="1"/>
            <a:r>
              <a:rPr lang="en-US" sz="2000" dirty="0" smtClean="0"/>
              <a:t>Yet, there is persistence within the same rung!</a:t>
            </a:r>
          </a:p>
          <a:p>
            <a:pPr lvl="1"/>
            <a:r>
              <a:rPr lang="en-US" sz="2000" dirty="0" smtClean="0"/>
              <a:t>So, specialized phase-aware balancers were developed</a:t>
            </a:r>
            <a:endParaRPr lang="en-US" sz="20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80145"/>
            <a:ext cx="7620000" cy="331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1592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Multi-stepping tradeoff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Parallel efficiency is lower, but performance is improved significantly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444692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934" y="2667000"/>
            <a:ext cx="436366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0" y="54864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Stepping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91200" y="54864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 Stepping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9260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Overdecomposition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Decompose the work units &amp; data units into many more pieces than execution units</a:t>
            </a:r>
          </a:p>
          <a:p>
            <a:pPr lvl="1"/>
            <a:r>
              <a:rPr lang="en-US" dirty="0" smtClean="0"/>
              <a:t>Cores/Nodes/..</a:t>
            </a:r>
          </a:p>
          <a:p>
            <a:r>
              <a:rPr lang="en-US" dirty="0" smtClean="0"/>
              <a:t>Not so hard: we do decomposition anyway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7" name="Picture 6" descr="charm_ic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62" y="3505200"/>
            <a:ext cx="2462838" cy="24628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081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NAMD: </a:t>
            </a:r>
            <a:r>
              <a:rPr lang="en-US" dirty="0" err="1" smtClean="0"/>
              <a:t>Biomolecular</a:t>
            </a:r>
            <a:r>
              <a:rPr lang="en-US" dirty="0" smtClean="0"/>
              <a:t> Simulations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Collaboration </a:t>
            </a:r>
            <a:r>
              <a:rPr lang="en-US" dirty="0"/>
              <a:t>with </a:t>
            </a:r>
            <a:r>
              <a:rPr lang="en-US" dirty="0" smtClean="0"/>
              <a:t>K. </a:t>
            </a:r>
            <a:r>
              <a:rPr lang="en-US" dirty="0" err="1"/>
              <a:t>Schulten</a:t>
            </a:r>
            <a:endParaRPr lang="en-US" dirty="0"/>
          </a:p>
          <a:p>
            <a:r>
              <a:rPr lang="en-US" dirty="0"/>
              <a:t>With over </a:t>
            </a:r>
            <a:r>
              <a:rPr lang="en-US" dirty="0" smtClean="0"/>
              <a:t>50,000 </a:t>
            </a:r>
            <a:r>
              <a:rPr lang="en-US" dirty="0"/>
              <a:t>registered </a:t>
            </a:r>
            <a:r>
              <a:rPr lang="en-US" dirty="0" smtClean="0"/>
              <a:t>users</a:t>
            </a:r>
          </a:p>
          <a:p>
            <a:r>
              <a:rPr lang="en-US" dirty="0" smtClean="0"/>
              <a:t>Scaled to most top US supercomputers</a:t>
            </a:r>
          </a:p>
          <a:p>
            <a:r>
              <a:rPr lang="en-US" dirty="0"/>
              <a:t>I</a:t>
            </a:r>
            <a:r>
              <a:rPr lang="en-US" dirty="0" smtClean="0"/>
              <a:t>n production use on supercomputers and clusters and desktops</a:t>
            </a:r>
          </a:p>
          <a:p>
            <a:r>
              <a:rPr lang="en-US" dirty="0" smtClean="0"/>
              <a:t>Gordon Bell award in 2002</a:t>
            </a:r>
          </a:p>
        </p:txBody>
      </p:sp>
      <p:pic>
        <p:nvPicPr>
          <p:cNvPr id="10" name="Picture 9" descr="HIV-background-new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71600"/>
            <a:ext cx="4343400" cy="24431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29200" y="3852208"/>
            <a:ext cx="381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+mn-lt"/>
              </a:rPr>
              <a:t>Recent success: Determination of the structure of HIV capsid by researchers including Prof </a:t>
            </a:r>
            <a:r>
              <a:rPr lang="en-US" dirty="0" err="1" smtClean="0">
                <a:solidFill>
                  <a:srgbClr val="008000"/>
                </a:solidFill>
                <a:latin typeface="+mn-lt"/>
              </a:rPr>
              <a:t>Schulten</a:t>
            </a:r>
            <a:r>
              <a:rPr lang="en-US" dirty="0" smtClean="0">
                <a:solidFill>
                  <a:srgbClr val="008000"/>
                </a:solidFill>
                <a:latin typeface="+mn-lt"/>
              </a:rPr>
              <a:t> </a:t>
            </a:r>
            <a:endParaRPr lang="en-US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39AB-C319-403C-8545-69BA255C32C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237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81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Time Profile of ApoA1 on Power7 PERCS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29" y="1295400"/>
            <a:ext cx="7343294" cy="4566634"/>
          </a:xfrm>
        </p:spPr>
      </p:pic>
      <p:sp>
        <p:nvSpPr>
          <p:cNvPr id="8" name="TextBox 7"/>
          <p:cNvSpPr txBox="1"/>
          <p:nvPr/>
        </p:nvSpPr>
        <p:spPr>
          <a:xfrm>
            <a:off x="3393374" y="1733490"/>
            <a:ext cx="1193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2ms total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838200"/>
            <a:ext cx="74676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92,000 atom system, on 500+ nodes (16k cores)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2286000"/>
            <a:ext cx="5715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 snapshot of optimization in progress.. Not the final result</a:t>
            </a:r>
            <a:endParaRPr lang="en-US" sz="18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586844" y="1896930"/>
            <a:ext cx="3261756" cy="80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066800" y="1896930"/>
            <a:ext cx="2326574" cy="80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52600" y="60960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Overlapped steps, as a result of asynchrony</a:t>
            </a:r>
            <a:endParaRPr lang="en-US" sz="18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667000" y="5562600"/>
            <a:ext cx="304800" cy="6858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6792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Timeline of ApoA1 on Power7 PERCS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3" y="1795937"/>
            <a:ext cx="7731395" cy="4351338"/>
          </a:xfrm>
        </p:spPr>
      </p:pic>
      <p:cxnSp>
        <p:nvCxnSpPr>
          <p:cNvPr id="6" name="Straight Connector 5"/>
          <p:cNvCxnSpPr/>
          <p:nvPr/>
        </p:nvCxnSpPr>
        <p:spPr>
          <a:xfrm>
            <a:off x="2605149" y="1419101"/>
            <a:ext cx="138051" cy="4600699"/>
          </a:xfrm>
          <a:prstGeom prst="line">
            <a:avLst/>
          </a:prstGeom>
          <a:ln w="38100" cmpd="sng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33457" y="1419101"/>
            <a:ext cx="66799" cy="4631377"/>
          </a:xfrm>
          <a:prstGeom prst="line">
            <a:avLst/>
          </a:prstGeom>
          <a:ln w="38100" cmpd="sng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605149" y="1676400"/>
            <a:ext cx="3795651" cy="14290"/>
          </a:xfrm>
          <a:prstGeom prst="line">
            <a:avLst/>
          </a:prstGeom>
          <a:ln w="38100" cmpd="sng">
            <a:solidFill>
              <a:srgbClr val="FE8637"/>
            </a:solidFill>
            <a:headEnd type="stealth" w="lg" len="lg"/>
            <a:tailEnd type="stealth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35525" y="1143000"/>
            <a:ext cx="919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230us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8742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IVrotate-density-1600x900-red.mpg">
            <a:hlinkClick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0" y="1752600"/>
            <a:ext cx="6204654" cy="347503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NAMD: Strong </a:t>
            </a:r>
            <a:r>
              <a:rPr lang="en-US" dirty="0"/>
              <a:t>S</a:t>
            </a:r>
            <a:r>
              <a:rPr lang="en-US" dirty="0" smtClean="0"/>
              <a:t>caling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HIV Capsid was a 64 million atom simulation, including explicit water atoms</a:t>
            </a:r>
          </a:p>
          <a:p>
            <a:r>
              <a:rPr lang="en-US" dirty="0" smtClean="0"/>
              <a:t>Most biophysics systems of interests are 10M atoms or less… maybe 100M</a:t>
            </a:r>
          </a:p>
          <a:p>
            <a:r>
              <a:rPr lang="en-US" dirty="0" smtClean="0"/>
              <a:t>Strong scaling desired to billions of steps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39AB-C319-403C-8545-69BA255C32C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3656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Enhancing Asynchrony in NAMD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219201"/>
            <a:ext cx="84582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Charm++ reductions are non-blocking</a:t>
            </a:r>
          </a:p>
          <a:p>
            <a:pPr lvl="1"/>
            <a:r>
              <a:rPr lang="en-US" dirty="0" smtClean="0"/>
              <a:t>So, you </a:t>
            </a:r>
            <a:r>
              <a:rPr lang="en-US" i="1" dirty="0" smtClean="0"/>
              <a:t>can</a:t>
            </a:r>
            <a:r>
              <a:rPr lang="en-US" dirty="0" smtClean="0"/>
              <a:t> do other work while reduction is progressing through the system</a:t>
            </a:r>
          </a:p>
          <a:p>
            <a:r>
              <a:rPr lang="en-US" dirty="0" smtClean="0"/>
              <a:t>Synchronization: </a:t>
            </a:r>
          </a:p>
          <a:p>
            <a:pPr lvl="1"/>
            <a:r>
              <a:rPr lang="en-US" dirty="0" smtClean="0"/>
              <a:t>NAMD, when used with a </a:t>
            </a:r>
            <a:r>
              <a:rPr lang="en-US" dirty="0" err="1" smtClean="0"/>
              <a:t>barostat</a:t>
            </a:r>
            <a:r>
              <a:rPr lang="en-US" dirty="0"/>
              <a:t> </a:t>
            </a:r>
            <a:r>
              <a:rPr lang="en-US" dirty="0" smtClean="0"/>
              <a:t>(NPT ensemble), needs pressure from the current step to rescale volume</a:t>
            </a:r>
          </a:p>
          <a:p>
            <a:pPr lvl="1"/>
            <a:r>
              <a:rPr lang="en-US" dirty="0" smtClean="0"/>
              <a:t>So, no other work was performed during reduction</a:t>
            </a:r>
          </a:p>
          <a:p>
            <a:r>
              <a:rPr lang="en-US" dirty="0" smtClean="0"/>
              <a:t>Enhancing asynchrony: </a:t>
            </a:r>
          </a:p>
          <a:p>
            <a:pPr lvl="1"/>
            <a:r>
              <a:rPr lang="en-US" dirty="0" smtClean="0"/>
              <a:t>For strong scaling, the algebra was reworked to use the results of the reduction one step later</a:t>
            </a:r>
          </a:p>
          <a:p>
            <a:pPr lvl="1"/>
            <a:r>
              <a:rPr lang="en-US" dirty="0" smtClean="0"/>
              <a:t>Overlapped reduction with an entire force computation step</a:t>
            </a:r>
          </a:p>
          <a:p>
            <a:pPr lvl="1"/>
            <a:r>
              <a:rPr lang="en-US" dirty="0" smtClean="0"/>
              <a:t>10% </a:t>
            </a:r>
            <a:r>
              <a:rPr lang="en-US" dirty="0"/>
              <a:t>performance </a:t>
            </a:r>
            <a:r>
              <a:rPr lang="en-US" dirty="0" smtClean="0"/>
              <a:t>improvement on 16k </a:t>
            </a:r>
            <a:r>
              <a:rPr lang="en-US" b="1" u="sng" dirty="0" smtClean="0"/>
              <a:t>nodes </a:t>
            </a:r>
            <a:r>
              <a:rPr lang="en-US" dirty="0" smtClean="0"/>
              <a:t>on Titan</a:t>
            </a:r>
            <a:endParaRPr lang="en-US" b="1" u="sng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39AB-C319-403C-8545-69BA255C32C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6577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751164" y="5852937"/>
            <a:ext cx="7772400" cy="771599"/>
          </a:xfrm>
        </p:spPr>
        <p:txBody>
          <a:bodyPr/>
          <a:lstStyle/>
          <a:p>
            <a:r>
              <a:rPr lang="en-US" sz="1800" dirty="0"/>
              <a:t>NAMD strong scaling on Titan Cray XK7, Blue Waters Cray XE6, and Mira IBM Blue Gene/Q for 21M and 224M atom benchmarks</a:t>
            </a:r>
          </a:p>
        </p:txBody>
      </p:sp>
      <p:pic>
        <p:nvPicPr>
          <p:cNvPr id="9" name="Picture 8" descr="crosspla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73" y="694994"/>
            <a:ext cx="7376829" cy="51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538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Episimdemics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Simulation of spread of contagion</a:t>
            </a:r>
          </a:p>
          <a:p>
            <a:pPr lvl="1"/>
            <a:r>
              <a:rPr lang="en-US" dirty="0" smtClean="0"/>
              <a:t>Code by </a:t>
            </a:r>
            <a:r>
              <a:rPr lang="en-US" dirty="0" err="1" smtClean="0"/>
              <a:t>Madhav</a:t>
            </a:r>
            <a:r>
              <a:rPr lang="en-US" dirty="0" smtClean="0"/>
              <a:t> </a:t>
            </a:r>
            <a:r>
              <a:rPr lang="en-US" dirty="0" err="1" smtClean="0"/>
              <a:t>Marathe</a:t>
            </a:r>
            <a:r>
              <a:rPr lang="en-US" dirty="0" smtClean="0"/>
              <a:t>, Keith </a:t>
            </a:r>
            <a:r>
              <a:rPr lang="en-US" dirty="0" err="1" smtClean="0"/>
              <a:t>Bisset</a:t>
            </a:r>
            <a:r>
              <a:rPr lang="en-US" dirty="0" smtClean="0"/>
              <a:t>, .. </a:t>
            </a:r>
            <a:r>
              <a:rPr lang="en-US" dirty="0" err="1" smtClean="0"/>
              <a:t>Vtech</a:t>
            </a:r>
            <a:endParaRPr lang="en-US" dirty="0" smtClean="0"/>
          </a:p>
          <a:p>
            <a:pPr lvl="1"/>
            <a:r>
              <a:rPr lang="en-US" dirty="0" smtClean="0"/>
              <a:t>Original was in MPI</a:t>
            </a:r>
          </a:p>
          <a:p>
            <a:r>
              <a:rPr lang="en-US" dirty="0" smtClean="0"/>
              <a:t>Converted to Charm++</a:t>
            </a:r>
          </a:p>
          <a:p>
            <a:pPr lvl="1"/>
            <a:r>
              <a:rPr lang="en-US" dirty="0" smtClean="0"/>
              <a:t>Benefits: asynchronous reductions improved performance considerably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8433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5" name="Picture 4" descr="EpisimdemicsIntr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773552" cy="657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331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pisimOp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9200" cy="662331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4444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Shape 1"/>
          <p:cNvSpPr txBox="1"/>
          <p:nvPr/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8" name="TextShape 2"/>
          <p:cNvSpPr txBox="1"/>
          <p:nvPr/>
        </p:nvSpPr>
        <p:spPr>
          <a:xfrm>
            <a:off x="457171" y="1604841"/>
            <a:ext cx="8045895" cy="3977484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pic>
        <p:nvPicPr>
          <p:cNvPr id="39" name="Picture 38"/>
          <p:cNvPicPr/>
          <p:nvPr/>
        </p:nvPicPr>
        <p:blipFill>
          <a:blip r:embed="rId2"/>
          <a:stretch>
            <a:fillRect/>
          </a:stretch>
        </p:blipFill>
        <p:spPr>
          <a:xfrm>
            <a:off x="81964" y="275965"/>
            <a:ext cx="9143107" cy="651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81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Migratability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Allow these work and data units to be </a:t>
            </a:r>
            <a:r>
              <a:rPr lang="en-US" dirty="0" err="1" smtClean="0"/>
              <a:t>migratable</a:t>
            </a:r>
            <a:r>
              <a:rPr lang="en-US" dirty="0" smtClean="0"/>
              <a:t> at runtime</a:t>
            </a:r>
          </a:p>
          <a:p>
            <a:pPr lvl="1"/>
            <a:r>
              <a:rPr lang="en-US" dirty="0" smtClean="0"/>
              <a:t>i.e. the programmer or runtime, can move them</a:t>
            </a:r>
          </a:p>
          <a:p>
            <a:r>
              <a:rPr lang="en-US" dirty="0" smtClean="0"/>
              <a:t>Consequences for the app-developer</a:t>
            </a:r>
          </a:p>
          <a:p>
            <a:pPr lvl="1"/>
            <a:r>
              <a:rPr lang="en-US" dirty="0" smtClean="0"/>
              <a:t>Communication must now be addressed to logical units with global names, not to physical processors</a:t>
            </a:r>
          </a:p>
          <a:p>
            <a:pPr lvl="1"/>
            <a:r>
              <a:rPr lang="en-US" dirty="0" smtClean="0"/>
              <a:t>But this is a good thing</a:t>
            </a:r>
          </a:p>
          <a:p>
            <a:r>
              <a:rPr lang="en-US" dirty="0" smtClean="0"/>
              <a:t>Consequences for RTS</a:t>
            </a:r>
          </a:p>
          <a:p>
            <a:pPr lvl="1"/>
            <a:r>
              <a:rPr lang="en-US" dirty="0" smtClean="0"/>
              <a:t>Must keep track of where each unit is</a:t>
            </a:r>
          </a:p>
          <a:p>
            <a:pPr lvl="1"/>
            <a:r>
              <a:rPr lang="en-US" dirty="0" smtClean="0"/>
              <a:t>Naming and location management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1026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3" name="Picture 2" descr="EpisimPer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5" y="76200"/>
            <a:ext cx="9050712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68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i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OpenAtom</a:t>
            </a:r>
            <a:endParaRPr lang="en-US" sz="3600" i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Car-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Parinello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Molecular Dynamics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NSF ITR 2001-2007,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IBM,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DOE,NSF </a:t>
            </a:r>
            <a:endParaRPr lang="en-US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EBEF9-8137-8D4E-9915-E7ADB031025E}" type="datetime1">
              <a:rPr lang="en-US" smtClean="0"/>
              <a:t>5/28/14</a:t>
            </a:fld>
            <a:endParaRPr lang="en-US" dirty="0"/>
          </a:p>
        </p:txBody>
      </p:sp>
      <p:sp>
        <p:nvSpPr>
          <p:cNvPr id="4813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LBNL/LLNL</a:t>
            </a:r>
            <a:endParaRPr lang="en-US" dirty="0" smtClean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C72E0-3E7F-4709-B8DF-5EC8A0346E37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48134" name="Group 19"/>
          <p:cNvGrpSpPr>
            <a:grpSpLocks/>
          </p:cNvGrpSpPr>
          <p:nvPr/>
        </p:nvGrpSpPr>
        <p:grpSpPr bwMode="auto">
          <a:xfrm>
            <a:off x="609600" y="1676400"/>
            <a:ext cx="8051939" cy="4953000"/>
            <a:chOff x="530225" y="1219200"/>
            <a:chExt cx="8180716" cy="5638800"/>
          </a:xfrm>
        </p:grpSpPr>
        <p:sp>
          <p:nvSpPr>
            <p:cNvPr id="48136" name="Text Box 5"/>
            <p:cNvSpPr txBox="1">
              <a:spLocks noChangeArrowheads="1"/>
            </p:cNvSpPr>
            <p:nvPr/>
          </p:nvSpPr>
          <p:spPr bwMode="auto">
            <a:xfrm>
              <a:off x="655638" y="1219200"/>
              <a:ext cx="3178865" cy="4739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1639" tIns="42452" rIns="81639" bIns="42452">
              <a:spAutoFit/>
            </a:bodyPr>
            <a:lstStyle/>
            <a:p>
              <a:pPr>
                <a:lnSpc>
                  <a:spcPct val="86000"/>
                </a:lnSpc>
                <a:tabLst>
                  <a:tab pos="0" algn="l"/>
                  <a:tab pos="828675" algn="l"/>
                  <a:tab pos="1657350" algn="l"/>
                  <a:tab pos="2487613" algn="l"/>
                  <a:tab pos="3316288" algn="l"/>
                  <a:tab pos="4146550" algn="l"/>
                  <a:tab pos="4975225" algn="l"/>
                  <a:tab pos="5805488" algn="l"/>
                  <a:tab pos="6634163" algn="l"/>
                  <a:tab pos="7464425" algn="l"/>
                  <a:tab pos="8293100" algn="l"/>
                  <a:tab pos="9123363" algn="l"/>
                </a:tabLst>
              </a:pPr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Molecular Clusters :</a:t>
              </a:r>
            </a:p>
          </p:txBody>
        </p:sp>
        <p:pic>
          <p:nvPicPr>
            <p:cNvPr id="4813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49533" y="1826455"/>
              <a:ext cx="2047875" cy="21351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4813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0" y="4724400"/>
              <a:ext cx="2127250" cy="21336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4813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062" y="1826455"/>
              <a:ext cx="2014538" cy="22875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48140" name="Text Box 6"/>
            <p:cNvSpPr txBox="1">
              <a:spLocks noChangeArrowheads="1"/>
            </p:cNvSpPr>
            <p:nvPr/>
          </p:nvSpPr>
          <p:spPr bwMode="auto">
            <a:xfrm>
              <a:off x="6242050" y="1295400"/>
              <a:ext cx="1851524" cy="4739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1639" tIns="42452" rIns="81639" bIns="42452">
              <a:spAutoFit/>
            </a:bodyPr>
            <a:lstStyle/>
            <a:p>
              <a:pPr>
                <a:lnSpc>
                  <a:spcPct val="86000"/>
                </a:lnSpc>
                <a:tabLst>
                  <a:tab pos="0" algn="l"/>
                  <a:tab pos="828675" algn="l"/>
                  <a:tab pos="1657350" algn="l"/>
                  <a:tab pos="2487613" algn="l"/>
                  <a:tab pos="3316288" algn="l"/>
                  <a:tab pos="4146550" algn="l"/>
                  <a:tab pos="4975225" algn="l"/>
                  <a:tab pos="5805488" algn="l"/>
                  <a:tab pos="6634163" algn="l"/>
                  <a:tab pos="7464425" algn="l"/>
                  <a:tab pos="8293100" algn="l"/>
                  <a:tab pos="9123363" algn="l"/>
                </a:tabLst>
              </a:pPr>
              <a:r>
                <a:rPr lang="en-GB" dirty="0" err="1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Nanowires</a:t>
              </a:r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:</a:t>
              </a:r>
            </a:p>
          </p:txBody>
        </p:sp>
        <p:sp>
          <p:nvSpPr>
            <p:cNvPr id="48141" name="Text Box 7"/>
            <p:cNvSpPr txBox="1">
              <a:spLocks noChangeArrowheads="1"/>
            </p:cNvSpPr>
            <p:nvPr/>
          </p:nvSpPr>
          <p:spPr bwMode="auto">
            <a:xfrm>
              <a:off x="530225" y="4191000"/>
              <a:ext cx="3897095" cy="4739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1639" tIns="42452" rIns="81639" bIns="42452">
              <a:spAutoFit/>
            </a:bodyPr>
            <a:lstStyle/>
            <a:p>
              <a:pPr>
                <a:lnSpc>
                  <a:spcPct val="86000"/>
                </a:lnSpc>
                <a:tabLst>
                  <a:tab pos="0" algn="l"/>
                  <a:tab pos="828675" algn="l"/>
                  <a:tab pos="1657350" algn="l"/>
                  <a:tab pos="2487613" algn="l"/>
                  <a:tab pos="3316288" algn="l"/>
                  <a:tab pos="4146550" algn="l"/>
                  <a:tab pos="4975225" algn="l"/>
                  <a:tab pos="5805488" algn="l"/>
                  <a:tab pos="6634163" algn="l"/>
                  <a:tab pos="7464425" algn="l"/>
                  <a:tab pos="8293100" algn="l"/>
                  <a:tab pos="9123363" algn="l"/>
                </a:tabLst>
              </a:pPr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Semiconductor Surfaces:</a:t>
              </a:r>
            </a:p>
          </p:txBody>
        </p:sp>
        <p:sp>
          <p:nvSpPr>
            <p:cNvPr id="48142" name="Text Box 8"/>
            <p:cNvSpPr txBox="1">
              <a:spLocks noChangeArrowheads="1"/>
            </p:cNvSpPr>
            <p:nvPr/>
          </p:nvSpPr>
          <p:spPr bwMode="auto">
            <a:xfrm>
              <a:off x="5672139" y="4114800"/>
              <a:ext cx="3038802" cy="4739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1639" tIns="42452" rIns="81639" bIns="42452">
              <a:spAutoFit/>
            </a:bodyPr>
            <a:lstStyle/>
            <a:p>
              <a:pPr>
                <a:lnSpc>
                  <a:spcPct val="86000"/>
                </a:lnSpc>
                <a:tabLst>
                  <a:tab pos="0" algn="l"/>
                  <a:tab pos="828675" algn="l"/>
                  <a:tab pos="1657350" algn="l"/>
                  <a:tab pos="2487613" algn="l"/>
                  <a:tab pos="3316288" algn="l"/>
                  <a:tab pos="4146550" algn="l"/>
                  <a:tab pos="4975225" algn="l"/>
                  <a:tab pos="5805488" algn="l"/>
                  <a:tab pos="6634163" algn="l"/>
                  <a:tab pos="7464425" algn="l"/>
                  <a:tab pos="8293100" algn="l"/>
                  <a:tab pos="9123363" algn="l"/>
                </a:tabLst>
              </a:pPr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3D-Solids/Liquids:</a:t>
              </a:r>
            </a:p>
          </p:txBody>
        </p:sp>
        <p:pic>
          <p:nvPicPr>
            <p:cNvPr id="48143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 l="33688" t="4599" r="34947" b="6430"/>
            <a:stretch>
              <a:fillRect/>
            </a:stretch>
          </p:blipFill>
          <p:spPr bwMode="auto">
            <a:xfrm>
              <a:off x="5637213" y="4548188"/>
              <a:ext cx="2439987" cy="21574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2895600" y="2362200"/>
            <a:ext cx="2971800" cy="1676400"/>
          </a:xfrm>
          <a:prstGeom prst="rect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dirty="0" smtClean="0">
                <a:latin typeface="Book Antiqua" pitchFamily="18" charset="0"/>
              </a:rPr>
              <a:t>Recent NSF SSI-SI2 grant</a:t>
            </a:r>
          </a:p>
          <a:p>
            <a:pPr algn="ctr">
              <a:defRPr/>
            </a:pPr>
            <a:r>
              <a:rPr lang="en-US" sz="2000" dirty="0" smtClean="0">
                <a:latin typeface="Book Antiqua" pitchFamily="18" charset="0"/>
              </a:rPr>
              <a:t>With</a:t>
            </a:r>
          </a:p>
          <a:p>
            <a:pPr algn="ctr">
              <a:defRPr/>
            </a:pPr>
            <a:r>
              <a:rPr lang="en-US" sz="2000" dirty="0" smtClean="0">
                <a:latin typeface="Book Antiqua" pitchFamily="18" charset="0"/>
              </a:rPr>
              <a:t>G</a:t>
            </a:r>
            <a:r>
              <a:rPr lang="en-US" sz="2000" dirty="0">
                <a:latin typeface="Book Antiqua" pitchFamily="18" charset="0"/>
              </a:rPr>
              <a:t>. Martyna (IBM) </a:t>
            </a:r>
          </a:p>
          <a:p>
            <a:pPr algn="ctr">
              <a:defRPr/>
            </a:pPr>
            <a:r>
              <a:rPr lang="en-US" sz="2000" dirty="0" err="1" smtClean="0">
                <a:latin typeface="Book Antiqua" pitchFamily="18" charset="0"/>
              </a:rPr>
              <a:t>Sohrab</a:t>
            </a:r>
            <a:r>
              <a:rPr lang="en-US" sz="2000" dirty="0" smtClean="0">
                <a:latin typeface="Book Antiqua" pitchFamily="18" charset="0"/>
              </a:rPr>
              <a:t> Ismail-</a:t>
            </a:r>
            <a:r>
              <a:rPr lang="en-US" sz="2000" dirty="0" err="1" smtClean="0">
                <a:latin typeface="Book Antiqua" pitchFamily="18" charset="0"/>
              </a:rPr>
              <a:t>Beigi</a:t>
            </a:r>
            <a:endParaRPr lang="en-US" sz="2000" dirty="0">
              <a:latin typeface="Book Antiqu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4953000"/>
            <a:ext cx="8229600" cy="954107"/>
          </a:xfrm>
          <a:prstGeom prst="rect">
            <a:avLst/>
          </a:prstGeom>
          <a:solidFill>
            <a:schemeClr val="accent1">
              <a:lumMod val="40000"/>
              <a:lumOff val="60000"/>
              <a:alpha val="9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Using Charm++ virtualization, we can efficiently scale small (32 molecule) systems to thousands of </a:t>
            </a:r>
            <a:r>
              <a:rPr lang="en-GB" sz="2800" dirty="0" smtClean="0"/>
              <a:t>processors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92508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Decomposition and Computation Flow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24910-37C4-934A-9CCF-7C783E34B8F9}" type="datetime1">
              <a:rPr lang="en-US" smtClean="0"/>
              <a:t>5/28/14</a:t>
            </a:fld>
            <a:endParaRPr lang="en-US" dirty="0"/>
          </a:p>
        </p:txBody>
      </p:sp>
      <p:sp>
        <p:nvSpPr>
          <p:cNvPr id="5018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LBNL/LLNL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5D6F5-C874-4283-99EA-D93D3B58E0B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838200"/>
            <a:ext cx="9142412" cy="552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223049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Topology Aware Mapping of Objects</a:t>
            </a:r>
          </a:p>
        </p:txBody>
      </p:sp>
      <p:pic>
        <p:nvPicPr>
          <p:cNvPr id="51203" name="Content Placeholder 3" descr="mapping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40449" y="1600200"/>
            <a:ext cx="4463102" cy="45259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E0B17-4561-2B48-BD73-FDB0A6906B77}" type="datetime1">
              <a:rPr lang="en-US" smtClean="0"/>
              <a:t>5/28/14</a:t>
            </a:fld>
            <a:endParaRPr lang="en-US" dirty="0"/>
          </a:p>
        </p:txBody>
      </p:sp>
      <p:sp>
        <p:nvSpPr>
          <p:cNvPr id="5120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LBNL/LLNL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9F3CA-D42A-4F16-9502-7E916E4DA7F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3628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Autofit/>
          </a:bodyPr>
          <a:lstStyle/>
          <a:p>
            <a:r>
              <a:rPr lang="en-US" sz="3200" dirty="0" smtClean="0"/>
              <a:t>Improvements by topological aware mapping of computation to processors</a:t>
            </a:r>
          </a:p>
        </p:txBody>
      </p:sp>
      <p:pic>
        <p:nvPicPr>
          <p:cNvPr id="52229" name="Picture 5" descr="w256Topo8kvn2scale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638800" y="122237"/>
            <a:ext cx="4667553" cy="6126163"/>
          </a:xfrm>
        </p:spPr>
      </p:pic>
      <p:pic>
        <p:nvPicPr>
          <p:cNvPr id="52227" name="Picture 3" descr="w256notopo8kv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457200"/>
            <a:ext cx="4644572" cy="6096000"/>
          </a:xfr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F9525-C04E-8244-969C-3E51B5B0917A}" type="datetime1">
              <a:rPr lang="en-US" smtClean="0"/>
              <a:t>5/28/14</a:t>
            </a:fld>
            <a:endParaRPr lang="en-US" dirty="0"/>
          </a:p>
        </p:txBody>
      </p:sp>
      <p:sp>
        <p:nvSpPr>
          <p:cNvPr id="5223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LBNL/LLNL</a:t>
            </a:r>
            <a:endParaRPr lang="en-US" dirty="0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C39AB-C319-403C-8545-69BA255C32C6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52400" y="5334000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The simulation of the </a:t>
            </a: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left panel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, maps computational work to processors taking the network connectivity into account while the </a:t>
            </a: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right panel 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simulation does not. The “black’’ or idle time processors spent waiting for computational work to arrive on processors is significantly reduced at left. (256waters, 70R, on BG/L 4096 cores)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4267200"/>
            <a:ext cx="8489950" cy="830997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</a:rPr>
              <a:t>Punchline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</a:rPr>
              <a:t>Overdecomposition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into 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</a:rPr>
              <a:t>Migratable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Objects created the degree of freedom needed for flexible mapping 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566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OpenAtom</a:t>
            </a:r>
            <a:r>
              <a:rPr lang="en-US" dirty="0" smtClean="0"/>
              <a:t> Performance Sampler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2779A5-5F04-AA47-B2CC-354B470942DC}" type="datetime1">
              <a:rPr lang="en-US" smtClean="0"/>
              <a:t>5/28/14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LBNL/LLNL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C39AB-C319-403C-8545-69BA255C32C6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14" name="Picture 13" descr="leanc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981200"/>
            <a:ext cx="5987143" cy="4191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800" y="1524000"/>
            <a:ext cx="3657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Ongoing work on: </a:t>
            </a:r>
          </a:p>
          <a:p>
            <a:r>
              <a:rPr lang="en-US" dirty="0" smtClean="0"/>
              <a:t>K-points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9522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153120"/>
              </p:ext>
            </p:extLst>
          </p:nvPr>
        </p:nvGraphicFramePr>
        <p:xfrm>
          <a:off x="685800" y="1143000"/>
          <a:ext cx="8109839" cy="5181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41123"/>
                <a:gridCol w="2427526"/>
                <a:gridCol w="1708409"/>
                <a:gridCol w="1332781"/>
              </a:tblGrid>
              <a:tr h="27118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Mini-App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Features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Machine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Max cores</a:t>
                      </a:r>
                      <a:endParaRPr lang="en-US" sz="1600" dirty="0"/>
                    </a:p>
                  </a:txBody>
                  <a:tcPr/>
                </a:tc>
              </a:tr>
              <a:tr h="48813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AMR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Overdecomposition</a:t>
                      </a:r>
                      <a:r>
                        <a:rPr lang="en-US" sz="1600" dirty="0" smtClean="0"/>
                        <a:t>, Custom array index,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Message priorities, Load Balancing, Checkpoint restart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BG/Q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131,072</a:t>
                      </a:r>
                      <a:endParaRPr lang="en-US" sz="1600" dirty="0"/>
                    </a:p>
                  </a:txBody>
                  <a:tcPr/>
                </a:tc>
              </a:tr>
              <a:tr h="4881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LeanMD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Overdecomposition</a:t>
                      </a:r>
                      <a:r>
                        <a:rPr lang="en-US" sz="1600" dirty="0" smtClean="0"/>
                        <a:t>, Load Balancing, Checkpoint restart, Power awareness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BG/P </a:t>
                      </a:r>
                    </a:p>
                    <a:p>
                      <a:pPr algn="ctr"/>
                      <a:r>
                        <a:rPr lang="en-US" sz="1600" dirty="0" smtClean="0"/>
                        <a:t>BG/Q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131,072</a:t>
                      </a:r>
                    </a:p>
                    <a:p>
                      <a:pPr algn="ctr"/>
                      <a:r>
                        <a:rPr lang="en-US" sz="1600" dirty="0" smtClean="0"/>
                        <a:t>32,768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4881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Barnes-</a:t>
                      </a:r>
                      <a:r>
                        <a:rPr lang="en-US" sz="1600" dirty="0" smtClean="0"/>
                        <a:t>Hut</a:t>
                      </a:r>
                    </a:p>
                    <a:p>
                      <a:pPr algn="ctr"/>
                      <a:r>
                        <a:rPr lang="en-US" sz="1600" dirty="0" smtClean="0"/>
                        <a:t>(n-body)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Overdecomposition</a:t>
                      </a:r>
                      <a:r>
                        <a:rPr lang="en-US" sz="1600" dirty="0" smtClean="0"/>
                        <a:t>, Message priorities, Load Balancing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Blue Waters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16,384</a:t>
                      </a:r>
                      <a:endParaRPr lang="en-US" sz="1600" dirty="0"/>
                    </a:p>
                  </a:txBody>
                  <a:tcPr/>
                </a:tc>
              </a:tr>
              <a:tr h="4881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LULESH 2.02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AMPI, Over-decomposition, Load Balancing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Hopper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8,000</a:t>
                      </a:r>
                      <a:endParaRPr lang="en-US" sz="1600" dirty="0"/>
                    </a:p>
                  </a:txBody>
                  <a:tcPr/>
                </a:tc>
              </a:tr>
              <a:tr h="4881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PDES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Overdecomposition</a:t>
                      </a:r>
                      <a:r>
                        <a:rPr lang="en-US" sz="1600" dirty="0" smtClean="0"/>
                        <a:t>,</a:t>
                      </a:r>
                      <a:r>
                        <a:rPr lang="en-US" sz="1600" baseline="0" dirty="0" smtClean="0"/>
                        <a:t> Message priorities, TRAM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Stampede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4,096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MiniApps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6378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922116"/>
              </p:ext>
            </p:extLst>
          </p:nvPr>
        </p:nvGraphicFramePr>
        <p:xfrm>
          <a:off x="762000" y="2057400"/>
          <a:ext cx="8109839" cy="402472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41123"/>
                <a:gridCol w="2427526"/>
                <a:gridCol w="1708409"/>
                <a:gridCol w="1332781"/>
              </a:tblGrid>
              <a:tr h="2711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Mini-App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Machine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 cores</a:t>
                      </a:r>
                      <a:endParaRPr lang="en-US" dirty="0"/>
                    </a:p>
                  </a:txBody>
                  <a:tcPr/>
                </a:tc>
              </a:tr>
              <a:tr h="48813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1D</a:t>
                      </a:r>
                      <a:r>
                        <a:rPr lang="en-US" baseline="0" dirty="0" smtClean="0"/>
                        <a:t> FFT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Interoperable</a:t>
                      </a:r>
                      <a:r>
                        <a:rPr lang="en-US" baseline="0" dirty="0" smtClean="0"/>
                        <a:t> with MPI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BG/P</a:t>
                      </a:r>
                    </a:p>
                    <a:p>
                      <a:pPr algn="ctr"/>
                      <a:r>
                        <a:rPr lang="en-US" dirty="0" smtClean="0"/>
                        <a:t>BG/Q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65,536</a:t>
                      </a:r>
                    </a:p>
                    <a:p>
                      <a:pPr algn="ctr"/>
                      <a:r>
                        <a:rPr lang="en-US" dirty="0" smtClean="0"/>
                        <a:t>16,384</a:t>
                      </a:r>
                      <a:endParaRPr lang="en-US" dirty="0"/>
                    </a:p>
                  </a:txBody>
                  <a:tcPr/>
                </a:tc>
              </a:tr>
              <a:tr h="5899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Random Access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BG/P </a:t>
                      </a:r>
                    </a:p>
                    <a:p>
                      <a:pPr algn="ctr"/>
                      <a:r>
                        <a:rPr lang="en-US" dirty="0" smtClean="0"/>
                        <a:t>BG/Q</a:t>
                      </a:r>
                    </a:p>
                    <a:p>
                      <a:pPr algn="ctr"/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131,072</a:t>
                      </a:r>
                    </a:p>
                    <a:p>
                      <a:pPr algn="ctr"/>
                      <a:r>
                        <a:rPr lang="en-US" dirty="0" smtClean="0"/>
                        <a:t>16,384</a:t>
                      </a:r>
                    </a:p>
                  </a:txBody>
                  <a:tcPr/>
                </a:tc>
              </a:tr>
              <a:tr h="4881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Dense</a:t>
                      </a:r>
                      <a:r>
                        <a:rPr lang="en-US" baseline="0" dirty="0" smtClean="0"/>
                        <a:t> LU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SDAG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XT5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8,192</a:t>
                      </a:r>
                      <a:endParaRPr lang="en-US" dirty="0"/>
                    </a:p>
                  </a:txBody>
                  <a:tcPr/>
                </a:tc>
              </a:tr>
              <a:tr h="4881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Sparse Triangular Solver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SDAG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BG/P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512</a:t>
                      </a:r>
                      <a:endParaRPr lang="en-US" dirty="0"/>
                    </a:p>
                  </a:txBody>
                  <a:tcPr/>
                </a:tc>
              </a:tr>
              <a:tr h="4881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GTC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SDAG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BG/Q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1,024</a:t>
                      </a:r>
                      <a:endParaRPr lang="en-US" dirty="0"/>
                    </a:p>
                  </a:txBody>
                  <a:tcPr/>
                </a:tc>
              </a:tr>
              <a:tr h="4881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Blue Waters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</a:t>
            </a:r>
            <a:r>
              <a:rPr lang="en-US" dirty="0" err="1" smtClean="0"/>
              <a:t>MiniApps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6928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</a:t>
            </a:r>
            <a:r>
              <a:rPr lang="en-US" dirty="0" err="1"/>
              <a:t>E</a:t>
            </a:r>
            <a:r>
              <a:rPr lang="en-US" dirty="0" err="1" smtClean="0"/>
              <a:t>xascale</a:t>
            </a:r>
            <a:r>
              <a:rPr lang="en-US" dirty="0" smtClean="0"/>
              <a:t> </a:t>
            </a:r>
            <a:r>
              <a:rPr lang="en-US" dirty="0"/>
              <a:t>I</a:t>
            </a:r>
            <a:r>
              <a:rPr lang="en-US" dirty="0" smtClean="0"/>
              <a:t>ssues?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 didn’t bring up </a:t>
            </a:r>
            <a:r>
              <a:rPr lang="en-US" dirty="0" err="1" smtClean="0"/>
              <a:t>exascale</a:t>
            </a:r>
            <a:r>
              <a:rPr lang="en-US" dirty="0" smtClean="0"/>
              <a:t> at all so far..</a:t>
            </a:r>
          </a:p>
          <a:p>
            <a:pPr lvl="1"/>
            <a:r>
              <a:rPr lang="en-US" dirty="0" err="1" smtClean="0"/>
              <a:t>Overdecomposition</a:t>
            </a:r>
            <a:r>
              <a:rPr lang="en-US" dirty="0" smtClean="0"/>
              <a:t>, </a:t>
            </a:r>
            <a:r>
              <a:rPr lang="en-US" dirty="0" err="1" smtClean="0"/>
              <a:t>migratability</a:t>
            </a:r>
            <a:r>
              <a:rPr lang="en-US" dirty="0" smtClean="0"/>
              <a:t>, asynchrony were needed on yesterday’s machines too</a:t>
            </a:r>
          </a:p>
          <a:p>
            <a:pPr lvl="1"/>
            <a:r>
              <a:rPr lang="en-US" dirty="0" smtClean="0"/>
              <a:t>And the app community has been using them</a:t>
            </a:r>
          </a:p>
          <a:p>
            <a:pPr lvl="1"/>
            <a:r>
              <a:rPr lang="en-US" dirty="0" smtClean="0"/>
              <a:t>But: </a:t>
            </a:r>
          </a:p>
          <a:p>
            <a:pPr lvl="2"/>
            <a:r>
              <a:rPr lang="en-US" dirty="0" smtClean="0"/>
              <a:t>On *some* of the applications, and maybe without a common general-purpose RTS</a:t>
            </a:r>
          </a:p>
          <a:p>
            <a:r>
              <a:rPr lang="en-US" dirty="0" smtClean="0"/>
              <a:t>The same concepts help at </a:t>
            </a:r>
            <a:r>
              <a:rPr lang="en-US" dirty="0" err="1" smtClean="0"/>
              <a:t>exascale</a:t>
            </a:r>
            <a:endParaRPr lang="en-US" dirty="0" smtClean="0"/>
          </a:p>
          <a:p>
            <a:pPr lvl="1"/>
            <a:r>
              <a:rPr lang="en-US" dirty="0" smtClean="0"/>
              <a:t>Not just help, they are necessary, and adequate</a:t>
            </a:r>
          </a:p>
          <a:p>
            <a:pPr lvl="1"/>
            <a:r>
              <a:rPr lang="en-US" dirty="0" smtClean="0"/>
              <a:t>As long as the RTS capabilities are improved</a:t>
            </a:r>
          </a:p>
          <a:p>
            <a:r>
              <a:rPr lang="en-US" dirty="0" smtClean="0"/>
              <a:t>We have to apply </a:t>
            </a:r>
            <a:r>
              <a:rPr lang="en-US" dirty="0" err="1" smtClean="0"/>
              <a:t>overdecomposition</a:t>
            </a:r>
            <a:r>
              <a:rPr lang="en-US" dirty="0" smtClean="0"/>
              <a:t> to all (most) apps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0117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message of this talk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1447800"/>
            <a:ext cx="6172200" cy="22467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Intelligent, introspective, Adaptive Runtime Systems, developed for handling application’s dynamic variability, already </a:t>
            </a:r>
            <a:r>
              <a:rPr lang="en-US" sz="2800" dirty="0" smtClean="0"/>
              <a:t>have </a:t>
            </a:r>
            <a:r>
              <a:rPr lang="en-US" sz="2800" dirty="0"/>
              <a:t>features that can deal with challenges </a:t>
            </a:r>
            <a:r>
              <a:rPr lang="en-US" sz="2800" dirty="0" smtClean="0"/>
              <a:t>posed </a:t>
            </a:r>
            <a:r>
              <a:rPr lang="en-US" sz="2800" dirty="0"/>
              <a:t>by </a:t>
            </a:r>
            <a:r>
              <a:rPr lang="en-US" sz="2800" dirty="0" err="1"/>
              <a:t>exascale</a:t>
            </a:r>
            <a:r>
              <a:rPr lang="en-US" sz="2800" dirty="0"/>
              <a:t> </a:t>
            </a:r>
            <a:r>
              <a:rPr lang="en-US" sz="2800" dirty="0" smtClean="0"/>
              <a:t>hardware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0108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Asynchrony: </a:t>
            </a:r>
            <a:br>
              <a:rPr lang="en-US" dirty="0" smtClean="0"/>
            </a:br>
            <a:r>
              <a:rPr lang="en-US" dirty="0" smtClean="0"/>
              <a:t>Message-Driven Execution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1"/>
            <a:ext cx="84582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You </a:t>
            </a:r>
            <a:r>
              <a:rPr lang="en-US" dirty="0" smtClean="0"/>
              <a:t>have multiple units on each processor</a:t>
            </a:r>
          </a:p>
          <a:p>
            <a:r>
              <a:rPr lang="en-US" dirty="0" smtClean="0"/>
              <a:t>They address each other via logical names</a:t>
            </a:r>
          </a:p>
          <a:p>
            <a:r>
              <a:rPr lang="en-US" dirty="0" smtClean="0"/>
              <a:t>Message</a:t>
            </a:r>
            <a:r>
              <a:rPr lang="en-US" dirty="0" smtClean="0"/>
              <a:t>-driven execution: </a:t>
            </a:r>
          </a:p>
          <a:p>
            <a:pPr lvl="1"/>
            <a:r>
              <a:rPr lang="en-US" dirty="0" smtClean="0"/>
              <a:t>Let the work-unit that happens to have data (“message”) available for it execute next</a:t>
            </a:r>
          </a:p>
          <a:p>
            <a:pPr lvl="1"/>
            <a:r>
              <a:rPr lang="en-US" dirty="0" smtClean="0"/>
              <a:t>Let the RTS select among ready work units</a:t>
            </a:r>
          </a:p>
          <a:p>
            <a:pPr lvl="1"/>
            <a:r>
              <a:rPr lang="en-US" dirty="0" smtClean="0"/>
              <a:t>Programmer should not specify what executes next, but can influence it via priorities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9672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534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Fault Tolerance in Charm++/AMPI</a:t>
            </a:r>
          </a:p>
        </p:txBody>
      </p:sp>
      <p:sp>
        <p:nvSpPr>
          <p:cNvPr id="16388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305800" cy="510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Four approaches </a:t>
            </a:r>
            <a:r>
              <a:rPr lang="en-US" dirty="0"/>
              <a:t>a</a:t>
            </a:r>
            <a:r>
              <a:rPr lang="en-US" dirty="0" smtClean="0"/>
              <a:t>vailable:</a:t>
            </a:r>
          </a:p>
          <a:p>
            <a:pPr lvl="1">
              <a:defRPr/>
            </a:pPr>
            <a:r>
              <a:rPr lang="en-US" dirty="0" smtClean="0"/>
              <a:t>Disk-based checkpoint/restart</a:t>
            </a:r>
          </a:p>
          <a:p>
            <a:pPr lvl="1">
              <a:defRPr/>
            </a:pPr>
            <a:r>
              <a:rPr lang="en-US" dirty="0" smtClean="0">
                <a:solidFill>
                  <a:srgbClr val="FF0000"/>
                </a:solidFill>
              </a:rPr>
              <a:t>In-memory double checkpoint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w auto. restart</a:t>
            </a:r>
          </a:p>
          <a:p>
            <a:pPr lvl="1">
              <a:defRPr/>
            </a:pPr>
            <a:r>
              <a:rPr lang="en-US" dirty="0" smtClean="0"/>
              <a:t>Proactive object migration</a:t>
            </a:r>
          </a:p>
          <a:p>
            <a:pPr lvl="1">
              <a:defRPr/>
            </a:pPr>
            <a:r>
              <a:rPr lang="en-US" dirty="0" smtClean="0">
                <a:solidFill>
                  <a:srgbClr val="FF0000"/>
                </a:solidFill>
              </a:rPr>
              <a:t>Message-logging: scalable fault tolerance</a:t>
            </a:r>
          </a:p>
          <a:p>
            <a:pPr eaLnBrk="1" hangingPunct="1">
              <a:defRPr/>
            </a:pPr>
            <a:r>
              <a:rPr lang="en-US" dirty="0" smtClean="0"/>
              <a:t>Common Features:</a:t>
            </a:r>
          </a:p>
          <a:p>
            <a:pPr lvl="1">
              <a:defRPr/>
            </a:pPr>
            <a:r>
              <a:rPr lang="en-US" dirty="0" smtClean="0"/>
              <a:t>Easy checkpoint: migrate-to-disk</a:t>
            </a:r>
          </a:p>
          <a:p>
            <a:pPr lvl="1" eaLnBrk="1" hangingPunct="1">
              <a:defRPr/>
            </a:pPr>
            <a:r>
              <a:rPr lang="en-US" dirty="0" smtClean="0"/>
              <a:t>Based on dynamic runtime capabilities</a:t>
            </a:r>
          </a:p>
          <a:p>
            <a:pPr lvl="1" eaLnBrk="1" hangingPunct="1">
              <a:defRPr/>
            </a:pPr>
            <a:r>
              <a:rPr lang="en-US" dirty="0" smtClean="0"/>
              <a:t>Use of object-migration</a:t>
            </a:r>
          </a:p>
          <a:p>
            <a:pPr lvl="1" eaLnBrk="1" hangingPunct="1">
              <a:defRPr/>
            </a:pPr>
            <a:r>
              <a:rPr lang="en-US" dirty="0" smtClean="0"/>
              <a:t>Can be used in concert with load-balancing schemes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0" y="1524000"/>
            <a:ext cx="26670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Demo at Tech Marketplace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6915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Extensions to fault recovery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Based on the same over-decomposition ideas</a:t>
            </a:r>
          </a:p>
          <a:p>
            <a:pPr lvl="1"/>
            <a:r>
              <a:rPr lang="en-US" dirty="0" smtClean="0"/>
              <a:t>Use NVRAM instead of DRAM for checkpoints</a:t>
            </a:r>
          </a:p>
          <a:p>
            <a:pPr lvl="2"/>
            <a:r>
              <a:rPr lang="en-US" dirty="0" smtClean="0"/>
              <a:t>Non-blocking variants</a:t>
            </a:r>
          </a:p>
          <a:p>
            <a:pPr lvl="2"/>
            <a:r>
              <a:rPr lang="en-US" dirty="0" smtClean="0"/>
              <a:t>[Cluster 2012] Xiang Ni et al.</a:t>
            </a:r>
          </a:p>
          <a:p>
            <a:pPr lvl="1"/>
            <a:r>
              <a:rPr lang="en-US" dirty="0" smtClean="0"/>
              <a:t>Replica-based soft-and-hard-error handling</a:t>
            </a:r>
          </a:p>
          <a:p>
            <a:pPr lvl="2"/>
            <a:r>
              <a:rPr lang="en-US" dirty="0" smtClean="0"/>
              <a:t>As a “gold-standard” to optimize against</a:t>
            </a:r>
          </a:p>
          <a:p>
            <a:pPr lvl="2"/>
            <a:r>
              <a:rPr lang="en-US" dirty="0" smtClean="0"/>
              <a:t>[SC 13] Xiang Ni, E. </a:t>
            </a:r>
            <a:r>
              <a:rPr lang="en-US" dirty="0" err="1" smtClean="0"/>
              <a:t>Meneses</a:t>
            </a:r>
            <a:r>
              <a:rPr lang="en-US" dirty="0" smtClean="0"/>
              <a:t>, N. Jain, et al.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379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Saving </a:t>
            </a:r>
            <a:r>
              <a:rPr lang="en-US" dirty="0"/>
              <a:t>Cooling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800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Easy: increase A/C setting</a:t>
            </a:r>
          </a:p>
          <a:p>
            <a:pPr lvl="1"/>
            <a:r>
              <a:rPr lang="en-US" dirty="0" smtClean="0"/>
              <a:t>But: some cores may get too hot</a:t>
            </a:r>
          </a:p>
          <a:p>
            <a:r>
              <a:rPr lang="en-US" dirty="0" smtClean="0"/>
              <a:t>So, reduce frequency if temperature is high (DVFS)</a:t>
            </a:r>
          </a:p>
          <a:p>
            <a:pPr lvl="1"/>
            <a:r>
              <a:rPr lang="en-US" dirty="0" smtClean="0"/>
              <a:t>Independently for each chip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But, </a:t>
            </a:r>
            <a:r>
              <a:rPr lang="en-US" dirty="0"/>
              <a:t>t</a:t>
            </a:r>
            <a:r>
              <a:rPr lang="en-US" dirty="0" smtClean="0"/>
              <a:t>his creates a load imbalance!</a:t>
            </a:r>
          </a:p>
          <a:p>
            <a:r>
              <a:rPr lang="en-US" dirty="0" smtClean="0"/>
              <a:t>No problem, we can handle that:</a:t>
            </a:r>
          </a:p>
          <a:p>
            <a:pPr lvl="1"/>
            <a:r>
              <a:rPr lang="en-US" dirty="0" smtClean="0"/>
              <a:t>Migrate objects away from the slowed-down processors</a:t>
            </a:r>
          </a:p>
          <a:p>
            <a:pPr lvl="1"/>
            <a:r>
              <a:rPr lang="en-US" dirty="0" smtClean="0"/>
              <a:t>Balance load using an existing strategy</a:t>
            </a:r>
          </a:p>
          <a:p>
            <a:pPr lvl="1"/>
            <a:r>
              <a:rPr lang="en-US" dirty="0" smtClean="0"/>
              <a:t>Strategies take speed of processors into account</a:t>
            </a:r>
          </a:p>
          <a:p>
            <a:r>
              <a:rPr lang="en-US" dirty="0" smtClean="0"/>
              <a:t>Implemented in experimental version</a:t>
            </a:r>
          </a:p>
          <a:p>
            <a:pPr lvl="1"/>
            <a:r>
              <a:rPr lang="en-US" dirty="0" smtClean="0"/>
              <a:t>SC 2011 paper,</a:t>
            </a:r>
            <a:r>
              <a:rPr lang="en-US" dirty="0"/>
              <a:t> </a:t>
            </a:r>
            <a:r>
              <a:rPr lang="en-US" dirty="0" smtClean="0"/>
              <a:t>IEEE </a:t>
            </a:r>
            <a:r>
              <a:rPr lang="en-US" dirty="0"/>
              <a:t>TC </a:t>
            </a:r>
            <a:r>
              <a:rPr lang="en-US" dirty="0" smtClean="0"/>
              <a:t>paper</a:t>
            </a:r>
          </a:p>
          <a:p>
            <a:r>
              <a:rPr lang="en-US" dirty="0" smtClean="0"/>
              <a:t>Several new power/energy-related strategies</a:t>
            </a:r>
          </a:p>
          <a:p>
            <a:pPr lvl="1"/>
            <a:r>
              <a:rPr lang="en-US" dirty="0" smtClean="0"/>
              <a:t>PASA ‘12: Exploiting differential sensitivities of  code segments to frequency change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19800" y="1371600"/>
            <a:ext cx="26670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Demo at Tech Marketplace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5427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PARM:Power</a:t>
            </a:r>
            <a:r>
              <a:rPr lang="en-US" dirty="0" smtClean="0"/>
              <a:t> Aware Resource Manager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4685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Charm++ RTS facilitates malleable jobs</a:t>
            </a:r>
          </a:p>
          <a:p>
            <a:r>
              <a:rPr lang="en-US" dirty="0" smtClean="0"/>
              <a:t>PARM can improve throughput under a fixed power budget using:</a:t>
            </a:r>
          </a:p>
          <a:p>
            <a:pPr lvl="1"/>
            <a:r>
              <a:rPr lang="en-US" dirty="0" err="1" smtClean="0"/>
              <a:t>overprovisioning</a:t>
            </a:r>
            <a:r>
              <a:rPr lang="en-US" dirty="0" smtClean="0"/>
              <a:t> (adding more nodes than conventional data center)</a:t>
            </a:r>
          </a:p>
          <a:p>
            <a:pPr lvl="1"/>
            <a:r>
              <a:rPr lang="en-US" dirty="0" smtClean="0"/>
              <a:t>RAPL (capping power consumption of nodes)</a:t>
            </a:r>
          </a:p>
          <a:p>
            <a:pPr lvl="1"/>
            <a:r>
              <a:rPr lang="en-US" dirty="0" smtClean="0"/>
              <a:t>Job malleability and </a:t>
            </a:r>
            <a:r>
              <a:rPr lang="en-US" dirty="0" err="1" smtClean="0"/>
              <a:t>moldability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 descr="FlowDig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02" y="3962401"/>
            <a:ext cx="4177774" cy="25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109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1"/>
            <a:ext cx="8458200" cy="35813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Charm++ embodies an adaptive, introspective runtime system</a:t>
            </a:r>
          </a:p>
          <a:p>
            <a:r>
              <a:rPr lang="en-US" dirty="0" smtClean="0"/>
              <a:t>Many applications have been developed using it</a:t>
            </a:r>
          </a:p>
          <a:p>
            <a:pPr lvl="1"/>
            <a:r>
              <a:rPr lang="en-US" dirty="0" smtClean="0"/>
              <a:t>NAMD, ChaNGa, </a:t>
            </a:r>
            <a:r>
              <a:rPr lang="en-US" dirty="0" err="1" smtClean="0"/>
              <a:t>Episimdemics</a:t>
            </a:r>
            <a:r>
              <a:rPr lang="en-US" dirty="0" smtClean="0"/>
              <a:t>, OpenAtom, …</a:t>
            </a:r>
          </a:p>
          <a:p>
            <a:pPr lvl="1"/>
            <a:r>
              <a:rPr lang="en-US" dirty="0" smtClean="0"/>
              <a:t>Many </a:t>
            </a:r>
            <a:r>
              <a:rPr lang="en-US" dirty="0" err="1" smtClean="0"/>
              <a:t>miniApps</a:t>
            </a:r>
            <a:r>
              <a:rPr lang="en-US" dirty="0" smtClean="0"/>
              <a:t>, and third-party apps</a:t>
            </a:r>
          </a:p>
          <a:p>
            <a:r>
              <a:rPr lang="en-US" dirty="0" err="1" smtClean="0"/>
              <a:t>Adaptivity</a:t>
            </a:r>
            <a:r>
              <a:rPr lang="en-US" dirty="0" smtClean="0"/>
              <a:t> developed for apps is useful for addressing </a:t>
            </a:r>
            <a:r>
              <a:rPr lang="en-US" dirty="0" err="1" smtClean="0"/>
              <a:t>exascale</a:t>
            </a:r>
            <a:r>
              <a:rPr lang="en-US" dirty="0" smtClean="0"/>
              <a:t> challenges</a:t>
            </a:r>
          </a:p>
          <a:p>
            <a:pPr lvl="1"/>
            <a:r>
              <a:rPr lang="en-US" dirty="0" smtClean="0"/>
              <a:t>Resilience, power/temperature optimizations, ..</a:t>
            </a: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4854714"/>
            <a:ext cx="3276600" cy="1015663"/>
          </a:xfrm>
          <a:prstGeom prst="rect">
            <a:avLst/>
          </a:prstGeom>
          <a:solidFill>
            <a:schemeClr val="accent3">
              <a:lumMod val="20000"/>
              <a:lumOff val="8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More info on Charm++: </a:t>
            </a:r>
          </a:p>
          <a:p>
            <a:r>
              <a:rPr lang="en-US" sz="2000" dirty="0" smtClean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charm.cs.illinois.edu</a:t>
            </a:r>
            <a:endParaRPr lang="en-US" sz="2000" dirty="0" smtClean="0"/>
          </a:p>
          <a:p>
            <a:r>
              <a:rPr lang="en-US" sz="2000" dirty="0" smtClean="0"/>
              <a:t>Including the </a:t>
            </a:r>
            <a:r>
              <a:rPr lang="en-US" sz="2000" dirty="0" err="1" smtClean="0"/>
              <a:t>miniApps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586293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E8637"/>
                </a:solidFill>
                <a:latin typeface="Apple Chancery"/>
                <a:cs typeface="Apple Chancery"/>
              </a:rPr>
              <a:t>Overdecomposition</a:t>
            </a:r>
            <a:endParaRPr lang="en-US" dirty="0">
              <a:solidFill>
                <a:srgbClr val="FE863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0" y="58674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E8637"/>
                </a:solidFill>
                <a:latin typeface="Apple Chancery"/>
                <a:cs typeface="Apple Chancery"/>
              </a:rPr>
              <a:t>Asynchrony</a:t>
            </a:r>
            <a:endParaRPr lang="en-US" dirty="0">
              <a:solidFill>
                <a:srgbClr val="FE8637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48805" y="5867400"/>
            <a:ext cx="19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E8637"/>
                </a:solidFill>
                <a:latin typeface="Apple Chancery"/>
                <a:cs typeface="Apple Chancery"/>
              </a:rPr>
              <a:t>Migratability</a:t>
            </a:r>
            <a:endParaRPr lang="en-US" dirty="0">
              <a:solidFill>
                <a:srgbClr val="FE86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6657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6268C4-7428-A74D-99DD-ED369A764681}" type="datetime1">
              <a:rPr lang="en-US" smtClean="0"/>
              <a:t>5/28/14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SIAM PP14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8" name="Picture 7" descr="appsbook_Cov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59" y="0"/>
            <a:ext cx="454104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1425476"/>
            <a:ext cx="3124200" cy="2308324"/>
          </a:xfrm>
          <a:prstGeom prst="rect">
            <a:avLst/>
          </a:prstGeom>
          <a:solidFill>
            <a:srgbClr val="C8D6F0">
              <a:alpha val="35000"/>
            </a:srgbClr>
          </a:solidFill>
          <a:ln>
            <a:solidFill>
              <a:srgbClr val="C8D6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+mn-lt"/>
              </a:rPr>
              <a:t>A </a:t>
            </a:r>
            <a:r>
              <a:rPr lang="en-US" dirty="0" smtClean="0">
                <a:solidFill>
                  <a:srgbClr val="008000"/>
                </a:solidFill>
                <a:latin typeface="+mn-lt"/>
              </a:rPr>
              <a:t>recently </a:t>
            </a:r>
            <a:r>
              <a:rPr lang="en-US" dirty="0" smtClean="0">
                <a:solidFill>
                  <a:srgbClr val="008000"/>
                </a:solidFill>
                <a:latin typeface="+mn-lt"/>
              </a:rPr>
              <a:t>published </a:t>
            </a:r>
            <a:r>
              <a:rPr lang="en-US" dirty="0" smtClean="0">
                <a:solidFill>
                  <a:srgbClr val="008000"/>
                </a:solidFill>
                <a:latin typeface="+mn-lt"/>
              </a:rPr>
              <a:t>book</a:t>
            </a:r>
          </a:p>
          <a:p>
            <a:r>
              <a:rPr lang="en-US" dirty="0">
                <a:solidFill>
                  <a:srgbClr val="008000"/>
                </a:solidFill>
                <a:latin typeface="+mn-lt"/>
              </a:rPr>
              <a:t>s</a:t>
            </a:r>
            <a:r>
              <a:rPr lang="en-US" dirty="0" smtClean="0">
                <a:solidFill>
                  <a:srgbClr val="008000"/>
                </a:solidFill>
                <a:latin typeface="+mn-lt"/>
              </a:rPr>
              <a:t>urveys seven major applications developed using Charm++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4876800"/>
            <a:ext cx="3276600" cy="1015663"/>
          </a:xfrm>
          <a:prstGeom prst="rect">
            <a:avLst/>
          </a:prstGeom>
          <a:solidFill>
            <a:schemeClr val="accent3">
              <a:lumMod val="20000"/>
              <a:lumOff val="8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More info on Charm++: </a:t>
            </a:r>
          </a:p>
          <a:p>
            <a:r>
              <a:rPr lang="en-US" sz="2000" dirty="0" smtClean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charm.cs.illinois.edu</a:t>
            </a:r>
            <a:endParaRPr lang="en-US" sz="2000" dirty="0" smtClean="0"/>
          </a:p>
          <a:p>
            <a:r>
              <a:rPr lang="en-US" sz="2000" dirty="0" smtClean="0"/>
              <a:t>Including the </a:t>
            </a:r>
            <a:r>
              <a:rPr lang="en-US" sz="2000" dirty="0" err="1" smtClean="0"/>
              <a:t>miniApps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40379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92162"/>
          </a:xfrm>
        </p:spPr>
        <p:txBody>
          <a:bodyPr>
            <a:noAutofit/>
          </a:bodyPr>
          <a:lstStyle/>
          <a:p>
            <a:r>
              <a:rPr lang="en-US" sz="2800" dirty="0" smtClean="0"/>
              <a:t>Charm++: Object</a:t>
            </a:r>
            <a:r>
              <a:rPr lang="en-US" sz="2800" dirty="0" smtClean="0"/>
              <a:t>-based </a:t>
            </a:r>
            <a:r>
              <a:rPr lang="en-US" sz="2800" dirty="0" err="1" smtClean="0"/>
              <a:t>overdecomposition</a:t>
            </a:r>
            <a:endParaRPr lang="en-US" sz="2800" dirty="0" smtClean="0"/>
          </a:p>
        </p:txBody>
      </p:sp>
      <p:sp>
        <p:nvSpPr>
          <p:cNvPr id="19459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FE890C5-97B0-264E-911A-9A07900224BB}" type="datetime1">
              <a:rPr lang="en-US" smtClean="0"/>
              <a:t>5/27/14</a:t>
            </a:fld>
            <a:endParaRPr lang="en-US" dirty="0"/>
          </a:p>
        </p:txBody>
      </p:sp>
      <p:sp>
        <p:nvSpPr>
          <p:cNvPr id="1946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SICM2</a:t>
            </a:r>
            <a:endParaRPr lang="en-US" dirty="0"/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859A42-71A1-4A53-94E9-CBB6123A20F7}" type="slidenum">
              <a:rPr lang="en-US" smtClean="0"/>
              <a:pPr/>
              <a:t>5</a:t>
            </a:fld>
            <a:endParaRPr lang="en-US" dirty="0" smtClean="0"/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228600" y="2819400"/>
            <a:ext cx="2820988" cy="3603625"/>
            <a:chOff x="138" y="2504"/>
            <a:chExt cx="917" cy="1375"/>
          </a:xfrm>
        </p:grpSpPr>
        <p:grpSp>
          <p:nvGrpSpPr>
            <p:cNvPr id="19486" name="Group 3"/>
            <p:cNvGrpSpPr>
              <a:grpSpLocks/>
            </p:cNvGrpSpPr>
            <p:nvPr/>
          </p:nvGrpSpPr>
          <p:grpSpPr bwMode="auto">
            <a:xfrm>
              <a:off x="138" y="2505"/>
              <a:ext cx="876" cy="677"/>
              <a:chOff x="576" y="1056"/>
              <a:chExt cx="1728" cy="1344"/>
            </a:xfrm>
          </p:grpSpPr>
          <p:sp>
            <p:nvSpPr>
              <p:cNvPr id="19489" name="Rectangle 4"/>
              <p:cNvSpPr>
                <a:spLocks noChangeArrowheads="1"/>
              </p:cNvSpPr>
              <p:nvPr/>
            </p:nvSpPr>
            <p:spPr bwMode="auto">
              <a:xfrm>
                <a:off x="576" y="1344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0" name="Rectangle 5"/>
              <p:cNvSpPr>
                <a:spLocks noChangeArrowheads="1"/>
              </p:cNvSpPr>
              <p:nvPr/>
            </p:nvSpPr>
            <p:spPr bwMode="auto">
              <a:xfrm>
                <a:off x="1776" y="1104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1" name="Rectangle 6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288" cy="288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2" name="Rectangle 7"/>
              <p:cNvSpPr>
                <a:spLocks noChangeArrowheads="1"/>
              </p:cNvSpPr>
              <p:nvPr/>
            </p:nvSpPr>
            <p:spPr bwMode="auto">
              <a:xfrm>
                <a:off x="2016" y="1632"/>
                <a:ext cx="288" cy="288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3" name="Rectangle 8"/>
              <p:cNvSpPr>
                <a:spLocks noChangeArrowheads="1"/>
              </p:cNvSpPr>
              <p:nvPr/>
            </p:nvSpPr>
            <p:spPr bwMode="auto">
              <a:xfrm>
                <a:off x="576" y="2064"/>
                <a:ext cx="288" cy="288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4" name="Rectangle 9"/>
              <p:cNvSpPr>
                <a:spLocks noChangeArrowheads="1"/>
              </p:cNvSpPr>
              <p:nvPr/>
            </p:nvSpPr>
            <p:spPr bwMode="auto">
              <a:xfrm>
                <a:off x="1344" y="1536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5" name="Rectangle 10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288" cy="288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6" name="Rectangle 11"/>
              <p:cNvSpPr>
                <a:spLocks noChangeArrowheads="1"/>
              </p:cNvSpPr>
              <p:nvPr/>
            </p:nvSpPr>
            <p:spPr bwMode="auto">
              <a:xfrm>
                <a:off x="1680" y="2112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7" name="Line 12"/>
              <p:cNvSpPr>
                <a:spLocks noChangeShapeType="1"/>
              </p:cNvSpPr>
              <p:nvPr/>
            </p:nvSpPr>
            <p:spPr bwMode="auto">
              <a:xfrm>
                <a:off x="864" y="1536"/>
                <a:ext cx="48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8" name="Line 13"/>
              <p:cNvSpPr>
                <a:spLocks noChangeShapeType="1"/>
              </p:cNvSpPr>
              <p:nvPr/>
            </p:nvSpPr>
            <p:spPr bwMode="auto">
              <a:xfrm flipV="1">
                <a:off x="864" y="1776"/>
                <a:ext cx="48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99" name="Line 14"/>
              <p:cNvSpPr>
                <a:spLocks noChangeShapeType="1"/>
              </p:cNvSpPr>
              <p:nvPr/>
            </p:nvSpPr>
            <p:spPr bwMode="auto">
              <a:xfrm flipV="1">
                <a:off x="1440" y="1776"/>
                <a:ext cx="576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500" name="Line 15"/>
              <p:cNvSpPr>
                <a:spLocks noChangeShapeType="1"/>
              </p:cNvSpPr>
              <p:nvPr/>
            </p:nvSpPr>
            <p:spPr bwMode="auto">
              <a:xfrm flipH="1" flipV="1">
                <a:off x="1296" y="1248"/>
                <a:ext cx="19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501" name="Line 16"/>
              <p:cNvSpPr>
                <a:spLocks noChangeShapeType="1"/>
              </p:cNvSpPr>
              <p:nvPr/>
            </p:nvSpPr>
            <p:spPr bwMode="auto">
              <a:xfrm>
                <a:off x="1296" y="1152"/>
                <a:ext cx="48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502" name="Line 17"/>
              <p:cNvSpPr>
                <a:spLocks noChangeShapeType="1"/>
              </p:cNvSpPr>
              <p:nvPr/>
            </p:nvSpPr>
            <p:spPr bwMode="auto">
              <a:xfrm>
                <a:off x="1632" y="1680"/>
                <a:ext cx="24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503" name="Line 18"/>
              <p:cNvSpPr>
                <a:spLocks noChangeShapeType="1"/>
              </p:cNvSpPr>
              <p:nvPr/>
            </p:nvSpPr>
            <p:spPr bwMode="auto">
              <a:xfrm>
                <a:off x="1920" y="1392"/>
                <a:ext cx="192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19487" name="Text Box 19"/>
            <p:cNvSpPr txBox="1">
              <a:spLocks noChangeArrowheads="1"/>
            </p:cNvSpPr>
            <p:nvPr/>
          </p:nvSpPr>
          <p:spPr bwMode="auto">
            <a:xfrm>
              <a:off x="268" y="3629"/>
              <a:ext cx="78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i="1" dirty="0">
                  <a:solidFill>
                    <a:schemeClr val="accent1"/>
                  </a:solidFill>
                </a:rPr>
                <a:t>User View</a:t>
              </a:r>
            </a:p>
          </p:txBody>
        </p:sp>
        <p:sp>
          <p:nvSpPr>
            <p:cNvPr id="19488" name="AutoShape 20"/>
            <p:cNvSpPr>
              <a:spLocks noChangeArrowheads="1"/>
            </p:cNvSpPr>
            <p:nvPr/>
          </p:nvSpPr>
          <p:spPr bwMode="auto">
            <a:xfrm>
              <a:off x="467" y="3251"/>
              <a:ext cx="97" cy="218"/>
            </a:xfrm>
            <a:prstGeom prst="upArrow">
              <a:avLst>
                <a:gd name="adj1" fmla="val 50000"/>
                <a:gd name="adj2" fmla="val 5618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3048000" y="2667000"/>
            <a:ext cx="5816600" cy="3554413"/>
            <a:chOff x="1293" y="2371"/>
            <a:chExt cx="1891" cy="1356"/>
          </a:xfrm>
        </p:grpSpPr>
        <p:sp>
          <p:nvSpPr>
            <p:cNvPr id="19465" name="Text Box 22"/>
            <p:cNvSpPr txBox="1">
              <a:spLocks noChangeArrowheads="1"/>
            </p:cNvSpPr>
            <p:nvPr/>
          </p:nvSpPr>
          <p:spPr bwMode="auto">
            <a:xfrm>
              <a:off x="1590" y="2371"/>
              <a:ext cx="1594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i="1" dirty="0">
                  <a:solidFill>
                    <a:schemeClr val="accent1"/>
                  </a:solidFill>
                </a:rPr>
                <a:t>System implementation</a:t>
              </a:r>
            </a:p>
          </p:txBody>
        </p:sp>
        <p:sp>
          <p:nvSpPr>
            <p:cNvPr id="19466" name="AutoShape 23"/>
            <p:cNvSpPr>
              <a:spLocks noChangeArrowheads="1"/>
            </p:cNvSpPr>
            <p:nvPr/>
          </p:nvSpPr>
          <p:spPr bwMode="auto">
            <a:xfrm>
              <a:off x="2016" y="2640"/>
              <a:ext cx="97" cy="256"/>
            </a:xfrm>
            <a:prstGeom prst="downArrow">
              <a:avLst>
                <a:gd name="adj1" fmla="val 50000"/>
                <a:gd name="adj2" fmla="val 6597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9467" name="Group 24"/>
            <p:cNvGrpSpPr>
              <a:grpSpLocks/>
            </p:cNvGrpSpPr>
            <p:nvPr/>
          </p:nvGrpSpPr>
          <p:grpSpPr bwMode="auto">
            <a:xfrm>
              <a:off x="1293" y="2952"/>
              <a:ext cx="1633" cy="775"/>
              <a:chOff x="2422" y="2121"/>
              <a:chExt cx="3226" cy="1538"/>
            </a:xfrm>
          </p:grpSpPr>
          <p:sp>
            <p:nvSpPr>
              <p:cNvPr id="19468" name="Rectangle 25"/>
              <p:cNvSpPr>
                <a:spLocks noChangeArrowheads="1"/>
              </p:cNvSpPr>
              <p:nvPr/>
            </p:nvSpPr>
            <p:spPr bwMode="auto">
              <a:xfrm>
                <a:off x="2422" y="2122"/>
                <a:ext cx="960" cy="15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69" name="Rectangle 26"/>
              <p:cNvSpPr>
                <a:spLocks noChangeArrowheads="1"/>
              </p:cNvSpPr>
              <p:nvPr/>
            </p:nvSpPr>
            <p:spPr bwMode="auto">
              <a:xfrm>
                <a:off x="3513" y="2121"/>
                <a:ext cx="960" cy="15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0" name="Rectangle 27"/>
              <p:cNvSpPr>
                <a:spLocks noChangeArrowheads="1"/>
              </p:cNvSpPr>
              <p:nvPr/>
            </p:nvSpPr>
            <p:spPr bwMode="auto">
              <a:xfrm>
                <a:off x="4688" y="2123"/>
                <a:ext cx="960" cy="15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1" name="Rectangle 28"/>
              <p:cNvSpPr>
                <a:spLocks noChangeArrowheads="1"/>
              </p:cNvSpPr>
              <p:nvPr/>
            </p:nvSpPr>
            <p:spPr bwMode="auto">
              <a:xfrm>
                <a:off x="4091" y="2993"/>
                <a:ext cx="288" cy="288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2" name="Rectangle 29"/>
              <p:cNvSpPr>
                <a:spLocks noChangeArrowheads="1"/>
              </p:cNvSpPr>
              <p:nvPr/>
            </p:nvSpPr>
            <p:spPr bwMode="auto">
              <a:xfrm>
                <a:off x="4802" y="3243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3" name="Rectangle 30"/>
              <p:cNvSpPr>
                <a:spLocks noChangeArrowheads="1"/>
              </p:cNvSpPr>
              <p:nvPr/>
            </p:nvSpPr>
            <p:spPr bwMode="auto">
              <a:xfrm>
                <a:off x="3652" y="3055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4" name="Rectangle 31"/>
              <p:cNvSpPr>
                <a:spLocks noChangeArrowheads="1"/>
              </p:cNvSpPr>
              <p:nvPr/>
            </p:nvSpPr>
            <p:spPr bwMode="auto">
              <a:xfrm>
                <a:off x="2828" y="3060"/>
                <a:ext cx="288" cy="288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5" name="Rectangle 32"/>
              <p:cNvSpPr>
                <a:spLocks noChangeArrowheads="1"/>
              </p:cNvSpPr>
              <p:nvPr/>
            </p:nvSpPr>
            <p:spPr bwMode="auto">
              <a:xfrm>
                <a:off x="3621" y="2279"/>
                <a:ext cx="288" cy="288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6" name="Rectangle 33"/>
              <p:cNvSpPr>
                <a:spLocks noChangeArrowheads="1"/>
              </p:cNvSpPr>
              <p:nvPr/>
            </p:nvSpPr>
            <p:spPr bwMode="auto">
              <a:xfrm>
                <a:off x="2488" y="2365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7" name="Rectangle 34"/>
              <p:cNvSpPr>
                <a:spLocks noChangeArrowheads="1"/>
              </p:cNvSpPr>
              <p:nvPr/>
            </p:nvSpPr>
            <p:spPr bwMode="auto">
              <a:xfrm>
                <a:off x="5270" y="2801"/>
                <a:ext cx="288" cy="288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8" name="Rectangle 35"/>
              <p:cNvSpPr>
                <a:spLocks noChangeArrowheads="1"/>
              </p:cNvSpPr>
              <p:nvPr/>
            </p:nvSpPr>
            <p:spPr bwMode="auto">
              <a:xfrm>
                <a:off x="4826" y="2432"/>
                <a:ext cx="28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479" name="Line 36"/>
              <p:cNvSpPr>
                <a:spLocks noChangeShapeType="1"/>
              </p:cNvSpPr>
              <p:nvPr/>
            </p:nvSpPr>
            <p:spPr bwMode="auto">
              <a:xfrm>
                <a:off x="2778" y="2490"/>
                <a:ext cx="871" cy="6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lIns="90487" tIns="44450" rIns="90487" bIns="44450" anchor="ctr"/>
              <a:lstStyle/>
              <a:p>
                <a:endParaRPr lang="en-US" dirty="0"/>
              </a:p>
            </p:txBody>
          </p:sp>
          <p:sp>
            <p:nvSpPr>
              <p:cNvPr id="19480" name="Line 37"/>
              <p:cNvSpPr>
                <a:spLocks noChangeShapeType="1"/>
              </p:cNvSpPr>
              <p:nvPr/>
            </p:nvSpPr>
            <p:spPr bwMode="auto">
              <a:xfrm>
                <a:off x="3115" y="3189"/>
                <a:ext cx="534" cy="4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lIns="90487" tIns="44450" rIns="90487" bIns="44450" anchor="ctr"/>
              <a:lstStyle/>
              <a:p>
                <a:endParaRPr lang="en-US" dirty="0"/>
              </a:p>
            </p:txBody>
          </p:sp>
          <p:sp>
            <p:nvSpPr>
              <p:cNvPr id="19481" name="Line 38"/>
              <p:cNvSpPr>
                <a:spLocks noChangeShapeType="1"/>
              </p:cNvSpPr>
              <p:nvPr/>
            </p:nvSpPr>
            <p:spPr bwMode="auto">
              <a:xfrm>
                <a:off x="3920" y="2408"/>
                <a:ext cx="904" cy="1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lIns="90487" tIns="44450" rIns="90487" bIns="44450" anchor="ctr"/>
              <a:lstStyle/>
              <a:p>
                <a:endParaRPr lang="en-US" dirty="0"/>
              </a:p>
            </p:txBody>
          </p:sp>
          <p:sp>
            <p:nvSpPr>
              <p:cNvPr id="19482" name="Line 39"/>
              <p:cNvSpPr>
                <a:spLocks noChangeShapeType="1"/>
              </p:cNvSpPr>
              <p:nvPr/>
            </p:nvSpPr>
            <p:spPr bwMode="auto">
              <a:xfrm flipH="1">
                <a:off x="4389" y="2720"/>
                <a:ext cx="583" cy="3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lIns="90487" tIns="44450" rIns="90487" bIns="44450" anchor="ctr"/>
              <a:lstStyle/>
              <a:p>
                <a:endParaRPr lang="en-US" dirty="0"/>
              </a:p>
            </p:txBody>
          </p:sp>
          <p:sp>
            <p:nvSpPr>
              <p:cNvPr id="19483" name="Line 40"/>
              <p:cNvSpPr>
                <a:spLocks noChangeShapeType="1"/>
              </p:cNvSpPr>
              <p:nvPr/>
            </p:nvSpPr>
            <p:spPr bwMode="auto">
              <a:xfrm flipH="1">
                <a:off x="4381" y="2950"/>
                <a:ext cx="895" cy="2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lIns="90487" tIns="44450" rIns="90487" bIns="44450" anchor="ctr"/>
              <a:lstStyle/>
              <a:p>
                <a:endParaRPr lang="en-US" dirty="0"/>
              </a:p>
            </p:txBody>
          </p:sp>
          <p:sp>
            <p:nvSpPr>
              <p:cNvPr id="19484" name="Line 41"/>
              <p:cNvSpPr>
                <a:spLocks noChangeShapeType="1"/>
              </p:cNvSpPr>
              <p:nvPr/>
            </p:nvSpPr>
            <p:spPr bwMode="auto">
              <a:xfrm flipH="1" flipV="1">
                <a:off x="3781" y="2564"/>
                <a:ext cx="8" cy="48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lIns="90487" tIns="44450" rIns="90487" bIns="44450" anchor="ctr"/>
              <a:lstStyle/>
              <a:p>
                <a:endParaRPr lang="en-US" dirty="0"/>
              </a:p>
            </p:txBody>
          </p:sp>
          <p:sp>
            <p:nvSpPr>
              <p:cNvPr id="19485" name="Line 42"/>
              <p:cNvSpPr>
                <a:spLocks noChangeShapeType="1"/>
              </p:cNvSpPr>
              <p:nvPr/>
            </p:nvSpPr>
            <p:spPr bwMode="auto">
              <a:xfrm>
                <a:off x="3945" y="3337"/>
                <a:ext cx="855" cy="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lIns="90487" tIns="44450" rIns="90487" bIns="44450" anchor="ctr"/>
              <a:lstStyle/>
              <a:p>
                <a:endParaRPr lang="en-US" dirty="0"/>
              </a:p>
            </p:txBody>
          </p:sp>
        </p:grpSp>
      </p:grpSp>
      <p:sp>
        <p:nvSpPr>
          <p:cNvPr id="47" name="TextBox 46"/>
          <p:cNvSpPr txBox="1"/>
          <p:nvPr/>
        </p:nvSpPr>
        <p:spPr>
          <a:xfrm>
            <a:off x="609600" y="990600"/>
            <a:ext cx="7696200" cy="15700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Multiple “indexed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collections” of C++ objects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Indices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can be multi-dimensional and/or sparse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Programmer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expresses communication between objects</a:t>
            </a:r>
          </a:p>
          <a:p>
            <a:pPr lvl="1">
              <a:buFont typeface="Times New Roman" pitchFamily="18" charset="0"/>
              <a:buChar char="–"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with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no reference to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processors : A[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].foo(…)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330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Message-driven </a:t>
            </a:r>
            <a:r>
              <a:rPr lang="en-US" dirty="0"/>
              <a:t>E</a:t>
            </a:r>
            <a:r>
              <a:rPr lang="en-US" dirty="0" smtClean="0"/>
              <a:t>xecution</a:t>
            </a:r>
            <a:endParaRPr lang="en-US" dirty="0"/>
          </a:p>
        </p:txBody>
      </p:sp>
      <p:pic>
        <p:nvPicPr>
          <p:cNvPr id="8" name="Picture 7" descr="schedul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003300"/>
            <a:ext cx="8051800" cy="48514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352800" y="2133600"/>
            <a:ext cx="2209800" cy="914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62400" y="20574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A[..].foo(…)</a:t>
            </a: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3352800" y="2362200"/>
            <a:ext cx="762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791200" y="3200400"/>
            <a:ext cx="9144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629400" y="5029200"/>
            <a:ext cx="762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0373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0.01203 C 0.01216 0.08931 0.02849 0.16682 0.04482 0.21981 C 0.06132 0.27256 0.05124 0.31097 0.09554 0.32971 C 0.14001 0.34868 0.26976 0.32161 0.31145 0.33249 C 0.35314 0.34359 0.33802 0.38732 0.34584 0.39658 C 0.35366 0.40606 0.35748 0.38917 0.35852 0.38871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17" y="19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431E-6 -1.36669E-7 C -0.00383 -0.05745 -0.00747 -0.1142 -0.01129 -0.15312 C -0.01511 -0.19157 -0.01286 -0.21983 -0.02293 -0.23303 C -0.03318 -0.24739 -0.06322 -0.22747 -0.07277 -0.23558 C -0.08232 -0.24369 -0.07885 -0.27589 -0.08059 -0.28214 C -0.0825 -0.28886 -0.08337 -0.27704 -0.08354 -0.27635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5" y="-1445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2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Empowering the RTS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4495800"/>
            <a:ext cx="8305800" cy="1981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Adaptive RTS can:</a:t>
            </a:r>
          </a:p>
          <a:p>
            <a:pPr lvl="1"/>
            <a:r>
              <a:rPr lang="en-US" dirty="0" smtClean="0"/>
              <a:t>Dynamically balance loads</a:t>
            </a:r>
          </a:p>
          <a:p>
            <a:pPr lvl="1"/>
            <a:r>
              <a:rPr lang="en-US" dirty="0" smtClean="0"/>
              <a:t>Optimize communication:</a:t>
            </a:r>
          </a:p>
          <a:p>
            <a:pPr lvl="2"/>
            <a:r>
              <a:rPr lang="en-US" dirty="0" smtClean="0"/>
              <a:t>Spread over time, </a:t>
            </a:r>
            <a:r>
              <a:rPr lang="en-US" dirty="0" err="1" smtClean="0"/>
              <a:t>async</a:t>
            </a:r>
            <a:r>
              <a:rPr lang="en-US" dirty="0" smtClean="0"/>
              <a:t> collectives</a:t>
            </a:r>
          </a:p>
          <a:p>
            <a:pPr lvl="1"/>
            <a:r>
              <a:rPr lang="en-US" dirty="0" smtClean="0"/>
              <a:t>Automatic latency tolerance</a:t>
            </a:r>
          </a:p>
          <a:p>
            <a:pPr lvl="1"/>
            <a:r>
              <a:rPr lang="en-US" dirty="0" err="1" smtClean="0"/>
              <a:t>Prefetch</a:t>
            </a:r>
            <a:r>
              <a:rPr lang="en-US" dirty="0" smtClean="0"/>
              <a:t> data with almost perfect predictability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3429000"/>
            <a:ext cx="19812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Asynchrony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048000" y="3352800"/>
            <a:ext cx="32004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Overdecomposition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705600" y="3429000"/>
            <a:ext cx="22098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Migratability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362200" y="1066800"/>
            <a:ext cx="4343400" cy="762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Adaptive</a:t>
            </a:r>
          </a:p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Runtime System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00200" y="2362200"/>
            <a:ext cx="1981200" cy="6096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75000">
                <a:schemeClr val="accent4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Introspection</a:t>
            </a:r>
            <a:endParaRPr lang="en-US" sz="2000" dirty="0"/>
          </a:p>
        </p:txBody>
      </p:sp>
      <p:sp>
        <p:nvSpPr>
          <p:cNvPr id="13" name="Rounded Rectangle 12"/>
          <p:cNvSpPr/>
          <p:nvPr/>
        </p:nvSpPr>
        <p:spPr>
          <a:xfrm>
            <a:off x="5715000" y="2362200"/>
            <a:ext cx="1828800" cy="533400"/>
          </a:xfrm>
          <a:prstGeom prst="roundRect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51000">
                <a:schemeClr val="accent1">
                  <a:shade val="58000"/>
                  <a:satMod val="165000"/>
                </a:schemeClr>
              </a:gs>
              <a:gs pos="75000">
                <a:schemeClr val="accent1">
                  <a:shade val="30000"/>
                  <a:satMod val="175000"/>
                </a:schemeClr>
              </a:gs>
              <a:gs pos="100000">
                <a:schemeClr val="accent1">
                  <a:shade val="15000"/>
                  <a:satMod val="1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/>
              <a:t>Adaptivity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450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Charm</a:t>
            </a:r>
            <a:r>
              <a:rPr lang="en-US" dirty="0" smtClean="0"/>
              <a:t>+</a:t>
            </a:r>
            <a:r>
              <a:rPr lang="en-US" dirty="0" smtClean="0"/>
              <a:t>+ RTS</a:t>
            </a:r>
            <a:endParaRPr lang="en-US" dirty="0"/>
          </a:p>
        </p:txBody>
      </p:sp>
      <p:pic>
        <p:nvPicPr>
          <p:cNvPr id="7" name="Content Placeholder 6" descr="xarts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50" b="-2250"/>
          <a:stretch>
            <a:fillRect/>
          </a:stretch>
        </p:blipFill>
        <p:spPr>
          <a:xfrm>
            <a:off x="457200" y="1219200"/>
            <a:ext cx="8305800" cy="4906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164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/>
          <p:nvPr/>
        </p:nvSpPr>
        <p:spPr>
          <a:xfrm>
            <a:off x="181927" y="-50800"/>
            <a:ext cx="3208973" cy="152685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151515"/>
                </a:solidFill>
                <a:effectLst/>
                <a:latin typeface="Herculanum"/>
                <a:ea typeface="ＭＳ 明朝"/>
                <a:cs typeface="Times New Roman"/>
              </a:rPr>
              <a:t>Argo</a:t>
            </a:r>
            <a:endParaRPr lang="en-US" sz="1400" dirty="0">
              <a:solidFill>
                <a:srgbClr val="151515"/>
              </a:solidFill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151515"/>
                </a:solidFill>
                <a:effectLst/>
                <a:latin typeface="Arial Narrow"/>
                <a:ea typeface="ＭＳ 明朝"/>
                <a:cs typeface="Arial"/>
              </a:rPr>
              <a:t>An </a:t>
            </a:r>
            <a:r>
              <a:rPr lang="en-US" sz="1400" dirty="0" err="1">
                <a:solidFill>
                  <a:srgbClr val="151515"/>
                </a:solidFill>
                <a:effectLst/>
                <a:latin typeface="Arial Narrow"/>
                <a:ea typeface="ＭＳ 明朝"/>
                <a:cs typeface="Arial"/>
              </a:rPr>
              <a:t>Exascale</a:t>
            </a:r>
            <a:r>
              <a:rPr lang="en-US" sz="1400" dirty="0">
                <a:solidFill>
                  <a:srgbClr val="151515"/>
                </a:solidFill>
                <a:effectLst/>
                <a:latin typeface="Arial Narrow"/>
                <a:ea typeface="ＭＳ 明朝"/>
                <a:cs typeface="Arial"/>
              </a:rPr>
              <a:t> Operating System and Runtime</a:t>
            </a:r>
            <a:endParaRPr lang="en-US" sz="1400" dirty="0">
              <a:solidFill>
                <a:srgbClr val="151515"/>
              </a:solidFill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81927" y="4114800"/>
            <a:ext cx="4339273" cy="2154436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151515"/>
                </a:solidFill>
                <a:effectLst/>
                <a:latin typeface="Herculanum"/>
                <a:ea typeface="ＭＳ 明朝"/>
                <a:cs typeface="Times New Roman"/>
              </a:rPr>
              <a:t>The Crew of the Argo:</a:t>
            </a:r>
            <a:endParaRPr lang="en-US" b="1" dirty="0">
              <a:solidFill>
                <a:srgbClr val="151515"/>
              </a:solidFill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151515"/>
                </a:solidFill>
                <a:effectLst/>
                <a:latin typeface="Cambria"/>
                <a:ea typeface="ＭＳ 明朝"/>
                <a:cs typeface="Times New Roman"/>
              </a:rPr>
              <a:t> 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Argonne </a:t>
            </a: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National Laboratory;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   Principle Investigator and Chief Architect: Pete Beckman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   Chief Scientist: Marc </a:t>
            </a:r>
            <a:r>
              <a:rPr lang="en-US" sz="1000" dirty="0" err="1">
                <a:effectLst/>
                <a:latin typeface="Cambria"/>
                <a:ea typeface="ＭＳ 明朝"/>
                <a:cs typeface="Times New Roman"/>
              </a:rPr>
              <a:t>Snir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 </a:t>
            </a:r>
            <a:r>
              <a:rPr lang="en-US" sz="1000" dirty="0" smtClean="0">
                <a:latin typeface="Cambria"/>
                <a:ea typeface="ＭＳ 明朝"/>
                <a:cs typeface="Times New Roman"/>
              </a:rPr>
              <a:t>P.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</a:t>
            </a:r>
            <a:r>
              <a:rPr lang="en-US" sz="1000" dirty="0" err="1">
                <a:effectLst/>
                <a:latin typeface="Cambria"/>
                <a:ea typeface="ＭＳ 明朝"/>
                <a:cs typeface="Times New Roman"/>
              </a:rPr>
              <a:t>Balaji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R. Gupta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K.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Iskra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R. Thakur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K. Yoshii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F.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Cappello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Boston University: 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  J.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Appavoo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O. Krieger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Lawrence </a:t>
            </a: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Livermore National Laboratory: 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  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M. </a:t>
            </a:r>
            <a:r>
              <a:rPr lang="en-US" sz="1000" dirty="0" err="1">
                <a:effectLst/>
                <a:latin typeface="Cambria"/>
                <a:ea typeface="ＭＳ 明朝"/>
                <a:cs typeface="Times New Roman"/>
              </a:rPr>
              <a:t>Gokhale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E. 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Leon,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B.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Rountree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M. Schulz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B. Van 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Essen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Pacific Northwest National Laboratory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: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S.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Krishnamoorthy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R.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Gioiosa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University of Chicago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: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 H. Hoffmann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University of Illinois at 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UC: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  L. Kale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E.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Bohm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R.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Venkataraman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University of Oregon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: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  A.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Malony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S.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Shende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K. Huck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University of </a:t>
            </a:r>
            <a:r>
              <a:rPr lang="en-US" sz="1000" b="1" dirty="0" err="1">
                <a:effectLst/>
                <a:latin typeface="Cambria"/>
                <a:ea typeface="ＭＳ 明朝"/>
                <a:cs typeface="Times New Roman"/>
              </a:rPr>
              <a:t>Tennesee</a:t>
            </a:r>
            <a:r>
              <a:rPr lang="en-US" sz="1000" b="1" dirty="0">
                <a:effectLst/>
                <a:latin typeface="Cambria"/>
                <a:ea typeface="ＭＳ 明朝"/>
                <a:cs typeface="Times New Roman"/>
              </a:rPr>
              <a:t> Knoxville</a:t>
            </a:r>
            <a:r>
              <a:rPr lang="en-US" sz="1000" b="1" dirty="0" smtClean="0">
                <a:effectLst/>
                <a:latin typeface="Cambria"/>
                <a:ea typeface="ＭＳ 明朝"/>
                <a:cs typeface="Times New Roman"/>
              </a:rPr>
              <a:t>: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   J. </a:t>
            </a:r>
            <a:r>
              <a:rPr lang="en-US" sz="1000" dirty="0" err="1">
                <a:effectLst/>
                <a:latin typeface="Cambria"/>
                <a:ea typeface="ＭＳ 明朝"/>
                <a:cs typeface="Times New Roman"/>
              </a:rPr>
              <a:t>Dongarra</a:t>
            </a:r>
            <a:r>
              <a:rPr lang="en-US" sz="1000" dirty="0">
                <a:effectLst/>
                <a:latin typeface="Cambria"/>
                <a:ea typeface="ＭＳ 明朝"/>
                <a:cs typeface="Times New Roman"/>
              </a:rPr>
              <a:t>, </a:t>
            </a:r>
            <a:r>
              <a:rPr lang="en-US" sz="1000" dirty="0" smtClean="0">
                <a:effectLst/>
                <a:latin typeface="Cambria"/>
                <a:ea typeface="ＭＳ 明朝"/>
                <a:cs typeface="Times New Roman"/>
              </a:rPr>
              <a:t>G. </a:t>
            </a:r>
            <a:r>
              <a:rPr lang="en-US" sz="1000" dirty="0" err="1" smtClean="0">
                <a:effectLst/>
                <a:latin typeface="Cambria"/>
                <a:ea typeface="ＭＳ 明朝"/>
                <a:cs typeface="Times New Roman"/>
              </a:rPr>
              <a:t>Bosilca</a:t>
            </a:r>
            <a:endParaRPr lang="en-US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683" y="4457701"/>
            <a:ext cx="4101889" cy="2324099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6" y="1223082"/>
            <a:ext cx="4339273" cy="21479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1927" y="3530024"/>
            <a:ext cx="323127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151515"/>
                </a:solidFill>
                <a:latin typeface="Cambria"/>
                <a:ea typeface="ＭＳ 明朝"/>
                <a:cs typeface="Times New Roman"/>
              </a:rPr>
              <a:t>$9.7M ASCR DOE</a:t>
            </a:r>
          </a:p>
          <a:p>
            <a:r>
              <a:rPr lang="en-US" sz="1600" dirty="0" smtClean="0">
                <a:solidFill>
                  <a:srgbClr val="151515"/>
                </a:solidFill>
                <a:latin typeface="Cambria"/>
                <a:ea typeface="ＭＳ 明朝"/>
                <a:cs typeface="Times New Roman"/>
              </a:rPr>
              <a:t>3 year project, launched Aug 2013</a:t>
            </a:r>
            <a:endParaRPr lang="en-US" sz="1600" dirty="0">
              <a:solidFill>
                <a:srgbClr val="151515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495800" y="0"/>
            <a:ext cx="4622800" cy="4525963"/>
          </a:xfrm>
          <a:prstGeom prst="rect">
            <a:avLst/>
          </a:prstGeom>
        </p:spPr>
        <p:txBody>
          <a:bodyPr/>
          <a:lstStyle>
            <a:lvl1pPr marL="342813" indent="-342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60" indent="-28567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2706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599790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6875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3959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040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8124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5205" indent="-22854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28600" indent="-228600">
              <a:buNone/>
            </a:pPr>
            <a:r>
              <a:rPr lang="en-US" b="1" dirty="0" smtClean="0">
                <a:solidFill>
                  <a:srgbClr val="151515"/>
                </a:solidFill>
              </a:rPr>
              <a:t>Key Areas of Innovation:</a:t>
            </a:r>
            <a:endParaRPr lang="en-US" b="1" dirty="0">
              <a:solidFill>
                <a:srgbClr val="151515"/>
              </a:solidFill>
            </a:endParaRPr>
          </a:p>
          <a:p>
            <a:pPr marL="228600" indent="-228600"/>
            <a:r>
              <a:rPr lang="en-US" sz="2000" dirty="0" err="1" smtClean="0">
                <a:solidFill>
                  <a:srgbClr val="151515"/>
                </a:solidFill>
              </a:rPr>
              <a:t>NodeOS</a:t>
            </a:r>
            <a:r>
              <a:rPr lang="en-US" sz="2000" dirty="0" smtClean="0">
                <a:solidFill>
                  <a:srgbClr val="151515"/>
                </a:solidFill>
              </a:rPr>
              <a:t>/R</a:t>
            </a:r>
          </a:p>
          <a:p>
            <a:pPr marL="406400" lvl="1" indent="-228600"/>
            <a:r>
              <a:rPr lang="en-US" sz="1600" dirty="0" smtClean="0">
                <a:solidFill>
                  <a:srgbClr val="151515"/>
                </a:solidFill>
              </a:rPr>
              <a:t>Core-specialization permits multiple, concurrent kernels</a:t>
            </a:r>
          </a:p>
          <a:p>
            <a:pPr marL="228600" indent="-228600"/>
            <a:r>
              <a:rPr lang="en-US" sz="2000" dirty="0" smtClean="0">
                <a:solidFill>
                  <a:srgbClr val="151515"/>
                </a:solidFill>
              </a:rPr>
              <a:t>Lightweight Concurrency</a:t>
            </a:r>
          </a:p>
          <a:p>
            <a:pPr marL="406400" lvl="1" indent="-228600"/>
            <a:r>
              <a:rPr lang="en-US" sz="1600" dirty="0">
                <a:solidFill>
                  <a:srgbClr val="151515"/>
                </a:solidFill>
              </a:rPr>
              <a:t>Embed fine-grained tasks and lightweight threads into OS for massive parallelism</a:t>
            </a:r>
          </a:p>
          <a:p>
            <a:pPr marL="228600" indent="-228600"/>
            <a:r>
              <a:rPr lang="en-US" sz="2000" dirty="0" smtClean="0">
                <a:solidFill>
                  <a:srgbClr val="151515"/>
                </a:solidFill>
              </a:rPr>
              <a:t>Backplane</a:t>
            </a:r>
          </a:p>
          <a:p>
            <a:pPr marL="406400" lvl="1" indent="-228600"/>
            <a:r>
              <a:rPr lang="en-US" sz="1600" dirty="0">
                <a:solidFill>
                  <a:srgbClr val="151515"/>
                </a:solidFill>
              </a:rPr>
              <a:t>Event, Control, and Performance backplanes to support global optimizations</a:t>
            </a:r>
          </a:p>
          <a:p>
            <a:pPr marL="228600" indent="-228600"/>
            <a:r>
              <a:rPr lang="en-US" sz="2000" dirty="0" smtClean="0">
                <a:solidFill>
                  <a:srgbClr val="151515"/>
                </a:solidFill>
              </a:rPr>
              <a:t>Global View</a:t>
            </a:r>
          </a:p>
          <a:p>
            <a:pPr marL="406400" lvl="1" indent="-228600"/>
            <a:r>
              <a:rPr lang="en-US" sz="1600" dirty="0">
                <a:solidFill>
                  <a:srgbClr val="151515"/>
                </a:solidFill>
              </a:rPr>
              <a:t>“Enclave” abstraction to allow global optimization of power, resilience</a:t>
            </a:r>
            <a:r>
              <a:rPr lang="en-US" sz="1600" dirty="0" smtClean="0">
                <a:solidFill>
                  <a:srgbClr val="151515"/>
                </a:solidFill>
              </a:rPr>
              <a:t>, </a:t>
            </a:r>
            <a:r>
              <a:rPr lang="en-US" sz="1600" dirty="0" err="1" smtClean="0">
                <a:solidFill>
                  <a:srgbClr val="151515"/>
                </a:solidFill>
              </a:rPr>
              <a:t>perf</a:t>
            </a:r>
            <a:r>
              <a:rPr lang="en-US" sz="1600" dirty="0" smtClean="0">
                <a:solidFill>
                  <a:srgbClr val="151515"/>
                </a:solidFill>
              </a:rPr>
              <a:t>.</a:t>
            </a:r>
            <a:endParaRPr lang="en-US" sz="1600" dirty="0">
              <a:solidFill>
                <a:srgbClr val="151515"/>
              </a:solidFill>
            </a:endParaRPr>
          </a:p>
          <a:p>
            <a:pPr marL="228600" indent="-228600"/>
            <a:endParaRPr lang="en-US" sz="2000" dirty="0" smtClean="0">
              <a:solidFill>
                <a:srgbClr val="151515"/>
              </a:solidFill>
            </a:endParaRPr>
          </a:p>
          <a:p>
            <a:pPr marL="228600" indent="-228600"/>
            <a:endParaRPr lang="en-US" sz="2000" dirty="0" smtClean="0">
              <a:solidFill>
                <a:srgbClr val="15151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C72E0-3E7F-4709-B8DF-5EC8A0346E3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457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2.9"/>
</p:tagLst>
</file>

<file path=ppt/theme/theme1.xml><?xml version="1.0" encoding="utf-8"?>
<a:theme xmlns:a="http://schemas.openxmlformats.org/drawingml/2006/main" name="pplpreso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pplpreso</Template>
  <TotalTime>68595</TotalTime>
  <Words>2030</Words>
  <Application>Microsoft Macintosh PowerPoint</Application>
  <PresentationFormat>On-screen Show (4:3)</PresentationFormat>
  <Paragraphs>383</Paragraphs>
  <Slides>45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pplpreso</vt:lpstr>
      <vt:lpstr>Charm++ Applications</vt:lpstr>
      <vt:lpstr>Overdecomposition</vt:lpstr>
      <vt:lpstr>Migratability</vt:lpstr>
      <vt:lpstr>Asynchrony:  Message-Driven Execution</vt:lpstr>
      <vt:lpstr>Charm++: Object-based overdecomposition</vt:lpstr>
      <vt:lpstr>Message-driven Execution</vt:lpstr>
      <vt:lpstr>Empowering the RTS</vt:lpstr>
      <vt:lpstr>Charm++ RTS</vt:lpstr>
      <vt:lpstr>PowerPoint Presentation</vt:lpstr>
      <vt:lpstr>ChaNGa: Parallel Gravity</vt:lpstr>
      <vt:lpstr>PowerPoint Presentation</vt:lpstr>
      <vt:lpstr>ChaNGa: Optimized Performance</vt:lpstr>
      <vt:lpstr>ChaNGa : a recent result</vt:lpstr>
      <vt:lpstr>Clustered Dataset - Dwarf</vt:lpstr>
      <vt:lpstr>Solution: Replication</vt:lpstr>
      <vt:lpstr>Replication Impact</vt:lpstr>
      <vt:lpstr>Multiple time-stepping!</vt:lpstr>
      <vt:lpstr>Multiple time-stepping!</vt:lpstr>
      <vt:lpstr>Multi-stepping tradeoff</vt:lpstr>
      <vt:lpstr>NAMD: Biomolecular Simulations</vt:lpstr>
      <vt:lpstr>Time Profile of ApoA1 on Power7 PERCS</vt:lpstr>
      <vt:lpstr>Timeline of ApoA1 on Power7 PERCS</vt:lpstr>
      <vt:lpstr>NAMD: Strong Scaling</vt:lpstr>
      <vt:lpstr>Enhancing Asynchrony in NAMD</vt:lpstr>
      <vt:lpstr>NAMD strong scaling on Titan Cray XK7, Blue Waters Cray XE6, and Mira IBM Blue Gene/Q for 21M and 224M atom benchmarks</vt:lpstr>
      <vt:lpstr>Episimdemics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Decomposition and Computation Flow</vt:lpstr>
      <vt:lpstr>Topology Aware Mapping of Objects</vt:lpstr>
      <vt:lpstr>Improvements by topological aware mapping of computation to processors</vt:lpstr>
      <vt:lpstr>OpenAtom Performance Sampler</vt:lpstr>
      <vt:lpstr>MiniApps</vt:lpstr>
      <vt:lpstr>More MiniApps</vt:lpstr>
      <vt:lpstr>Where are Exascale Issues?</vt:lpstr>
      <vt:lpstr>A message of this talk</vt:lpstr>
      <vt:lpstr>Fault Tolerance in Charm++/AMPI</vt:lpstr>
      <vt:lpstr>Extensions to fault recovery</vt:lpstr>
      <vt:lpstr>Saving Cooling Energy</vt:lpstr>
      <vt:lpstr>PARM:Power Aware Resource Manager</vt:lpstr>
      <vt:lpstr>Summary</vt:lpstr>
      <vt:lpstr>PowerPoint Presentation</vt:lpstr>
    </vt:vector>
  </TitlesOfParts>
  <Company>uiuc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Runtime Optimizations</dc:title>
  <dc:creator>sanjay</dc:creator>
  <cp:lastModifiedBy>Laxmikant Kale</cp:lastModifiedBy>
  <cp:revision>590</cp:revision>
  <dcterms:created xsi:type="dcterms:W3CDTF">2002-10-12T14:08:56Z</dcterms:created>
  <dcterms:modified xsi:type="dcterms:W3CDTF">2014-05-28T20:57:52Z</dcterms:modified>
</cp:coreProperties>
</file>