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unknown"/>
  <Default Extension="emf" ContentType="image/x-emf"/>
  <Default Extension="mp4" ContentType="video/unknown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3" r:id="rId1"/>
  </p:sldMasterIdLst>
  <p:notesMasterIdLst>
    <p:notesMasterId r:id="rId51"/>
  </p:notesMasterIdLst>
  <p:handoutMasterIdLst>
    <p:handoutMasterId r:id="rId52"/>
  </p:handoutMasterIdLst>
  <p:sldIdLst>
    <p:sldId id="256" r:id="rId2"/>
    <p:sldId id="973" r:id="rId3"/>
    <p:sldId id="974" r:id="rId4"/>
    <p:sldId id="1037" r:id="rId5"/>
    <p:sldId id="1038" r:id="rId6"/>
    <p:sldId id="1039" r:id="rId7"/>
    <p:sldId id="1040" r:id="rId8"/>
    <p:sldId id="1042" r:id="rId9"/>
    <p:sldId id="977" r:id="rId10"/>
    <p:sldId id="978" r:id="rId11"/>
    <p:sldId id="1004" r:id="rId12"/>
    <p:sldId id="980" r:id="rId13"/>
    <p:sldId id="982" r:id="rId14"/>
    <p:sldId id="1016" r:id="rId15"/>
    <p:sldId id="990" r:id="rId16"/>
    <p:sldId id="989" r:id="rId17"/>
    <p:sldId id="991" r:id="rId18"/>
    <p:sldId id="984" r:id="rId19"/>
    <p:sldId id="1017" r:id="rId20"/>
    <p:sldId id="1018" r:id="rId21"/>
    <p:sldId id="1019" r:id="rId22"/>
    <p:sldId id="1020" r:id="rId23"/>
    <p:sldId id="1021" r:id="rId24"/>
    <p:sldId id="1022" r:id="rId25"/>
    <p:sldId id="983" r:id="rId26"/>
    <p:sldId id="985" r:id="rId27"/>
    <p:sldId id="996" r:id="rId28"/>
    <p:sldId id="997" r:id="rId29"/>
    <p:sldId id="1025" r:id="rId30"/>
    <p:sldId id="1026" r:id="rId31"/>
    <p:sldId id="1000" r:id="rId32"/>
    <p:sldId id="1032" r:id="rId33"/>
    <p:sldId id="1024" r:id="rId34"/>
    <p:sldId id="1033" r:id="rId35"/>
    <p:sldId id="988" r:id="rId36"/>
    <p:sldId id="1015" r:id="rId37"/>
    <p:sldId id="993" r:id="rId38"/>
    <p:sldId id="1010" r:id="rId39"/>
    <p:sldId id="1011" r:id="rId40"/>
    <p:sldId id="1012" r:id="rId41"/>
    <p:sldId id="1013" r:id="rId42"/>
    <p:sldId id="1014" r:id="rId43"/>
    <p:sldId id="1001" r:id="rId44"/>
    <p:sldId id="1003" r:id="rId45"/>
    <p:sldId id="1002" r:id="rId46"/>
    <p:sldId id="1007" r:id="rId47"/>
    <p:sldId id="1036" r:id="rId48"/>
    <p:sldId id="1006" r:id="rId49"/>
    <p:sldId id="1008" r:id="rId5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3D00"/>
    <a:srgbClr val="386572"/>
    <a:srgbClr val="3A6876"/>
    <a:srgbClr val="64B4CD"/>
    <a:srgbClr val="24445A"/>
    <a:srgbClr val="1C3445"/>
    <a:srgbClr val="CCFFCC"/>
    <a:srgbClr val="CCFFFF"/>
    <a:srgbClr val="FF6699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81" autoAdjust="0"/>
    <p:restoredTop sz="94743" autoAdjust="0"/>
  </p:normalViewPr>
  <p:slideViewPr>
    <p:cSldViewPr>
      <p:cViewPr>
        <p:scale>
          <a:sx n="112" d="100"/>
          <a:sy n="112" d="100"/>
        </p:scale>
        <p:origin x="-192" y="-1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5" d="100"/>
        <a:sy n="95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78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504F5D-E38D-3641-802A-EEE0508E3D0C}" type="datetimeFigureOut">
              <a:rPr lang="en-US" smtClean="0"/>
              <a:t>4/23/14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022AA6-882D-2647-96D1-C2161CDF2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022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B04B643-C74C-455E-AFCB-1138D85C2B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3927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E62B86-45F4-4C1B-BB2D-2E1880191CEB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04B643-C74C-455E-AFCB-1138D85C2B9E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060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F6EE3-EB51-D543-BD02-3EDA7E034FA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8894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Animation1</a:t>
            </a:r>
            <a:r>
              <a:rPr lang="en-US" baseline="0" dirty="0" smtClean="0"/>
              <a:t> - </a:t>
            </a:r>
            <a:r>
              <a:rPr lang="en-US" dirty="0" smtClean="0"/>
              <a:t>For</a:t>
            </a:r>
            <a:r>
              <a:rPr lang="en-US" baseline="0" dirty="0" smtClean="0"/>
              <a:t> clustered datasets, </a:t>
            </a:r>
            <a:r>
              <a:rPr lang="en-US" dirty="0" err="1" smtClean="0"/>
              <a:t>TreePieces</a:t>
            </a:r>
            <a:r>
              <a:rPr lang="en-US" dirty="0" smtClean="0"/>
              <a:t> containing those red nodes receive high volume of request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1E123F-CBB4-6848-AAA7-E09130F4D62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8359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Animation 1 : Shows volume</a:t>
            </a:r>
          </a:p>
          <a:p>
            <a:r>
              <a:rPr lang="en-US" dirty="0" smtClean="0"/>
              <a:t>Animation</a:t>
            </a:r>
            <a:r>
              <a:rPr lang="en-US" baseline="0" dirty="0" smtClean="0"/>
              <a:t> 2 : Time profile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1E123F-CBB4-6848-AAA7-E09130F4D62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884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Gravity time reduced from 2.4 s</a:t>
            </a:r>
            <a:r>
              <a:rPr lang="en-US" baseline="0" dirty="0" smtClean="0"/>
              <a:t> to 1.7 s for 8k cores and from 2.1 s to 0.99 t 16K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04B643-C74C-455E-AFCB-1138D85C2B9E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226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can have asynchrony without </a:t>
            </a:r>
            <a:r>
              <a:rPr lang="en-US" dirty="0" err="1" smtClean="0"/>
              <a:t>overdecomposition</a:t>
            </a:r>
            <a:r>
              <a:rPr lang="en-US" dirty="0" smtClean="0"/>
              <a:t> or vice versa, you can have </a:t>
            </a:r>
            <a:r>
              <a:rPr lang="en-US" dirty="0" err="1" smtClean="0"/>
              <a:t>migratability</a:t>
            </a:r>
            <a:r>
              <a:rPr lang="en-US" dirty="0" smtClean="0"/>
              <a:t> without asynchrony, but you need all</a:t>
            </a:r>
            <a:r>
              <a:rPr lang="en-US" baseline="0" dirty="0" smtClean="0"/>
              <a:t> three to empower the </a:t>
            </a:r>
            <a:r>
              <a:rPr lang="en-US" baseline="0" dirty="0" err="1" smtClean="0"/>
              <a:t>RTS.You</a:t>
            </a:r>
            <a:r>
              <a:rPr lang="en-US" baseline="0" dirty="0" smtClean="0"/>
              <a:t> need to add introspection and </a:t>
            </a:r>
            <a:r>
              <a:rPr lang="en-US" baseline="0" dirty="0" err="1" smtClean="0"/>
              <a:t>adaptivity</a:t>
            </a:r>
            <a:r>
              <a:rPr lang="en-US" baseline="0" dirty="0" smtClean="0"/>
              <a:t> to make a powerful Adaptive Runtime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04B643-C74C-455E-AFCB-1138D85C2B9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779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Points:</a:t>
            </a:r>
            <a:r>
              <a:rPr lang="en-US" baseline="0" dirty="0" smtClean="0"/>
              <a:t> </a:t>
            </a:r>
            <a:r>
              <a:rPr lang="en-US" dirty="0" smtClean="0"/>
              <a:t>how </a:t>
            </a:r>
            <a:r>
              <a:rPr lang="en-US" dirty="0" err="1" smtClean="0"/>
              <a:t>overecomposition</a:t>
            </a:r>
            <a:r>
              <a:rPr lang="en-US" dirty="0" smtClean="0"/>
              <a:t> was leveraged, logical naming, with location management,</a:t>
            </a:r>
            <a:r>
              <a:rPr lang="en-US" baseline="0" dirty="0" smtClean="0"/>
              <a:t> </a:t>
            </a:r>
            <a:r>
              <a:rPr lang="en-US" dirty="0" smtClean="0"/>
              <a:t>Dynamic load balancing,</a:t>
            </a:r>
            <a:r>
              <a:rPr lang="en-US" baseline="0" dirty="0" smtClean="0"/>
              <a:t> </a:t>
            </a:r>
            <a:r>
              <a:rPr lang="en-US" dirty="0" smtClean="0"/>
              <a:t>Most importantly, highly asynchronous re-meshing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04B643-C74C-455E-AFCB-1138D85C2B9E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976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Parallel Programming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4D377F-9144-9549-B530-E5FAAEB9652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424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Parallel Programming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4D377F-9144-9549-B530-E5FAAEB9652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424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Parallel Programming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4D377F-9144-9549-B530-E5FAAEB9652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424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Parallel Programming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4D377F-9144-9549-B530-E5FAAEB9652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424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Parallel Programming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4D377F-9144-9549-B530-E5FAAEB9652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248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DEB584-72AC-4157-82AC-C14716AE2A15}" type="slidenum">
              <a:rPr lang="en-US" smtClean="0"/>
              <a:pPr>
                <a:defRPr/>
              </a:pPr>
              <a:t>27</a:t>
            </a:fld>
            <a:endParaRPr lang="en-US" smtClean="0"/>
          </a:p>
        </p:txBody>
      </p:sp>
      <p:sp>
        <p:nvSpPr>
          <p:cNvPr id="4403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4037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9E43824-E80C-432F-93B1-6A3B1B74C478}" type="slidenum">
              <a:rPr lang="en-US" sz="1200"/>
              <a:pPr algn="r"/>
              <a:t>27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7BE728-961D-F343-B24A-7DC12B8A220A}" type="datetime1">
              <a:rPr lang="en-US" smtClean="0"/>
              <a:t>4/23/14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Salishan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7E8914-472C-4427-BBE5-B601DB073B4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488A95-A1BE-A747-BD11-C4450C9B1535}" type="datetime1">
              <a:rPr lang="en-US" smtClean="0"/>
              <a:t>4/23/14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Salishan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11538B-28AD-4B8F-9377-02FC4F0157F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7" descr="ppl-logo-white-s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0" y="6291263"/>
            <a:ext cx="4730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pl-logo-white-s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0" y="6291263"/>
            <a:ext cx="4730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AFB34D-0866-BE44-A3E5-D912FE538782}" type="datetime1">
              <a:rPr lang="en-US" smtClean="0"/>
              <a:t>4/23/14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Salishan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07E28-94A6-4B68-AD3A-4EC40AD6B33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7" descr="ppl-logo-white-s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0" y="6291263"/>
            <a:ext cx="4730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pl-logo-white-s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0" y="6291263"/>
            <a:ext cx="4730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2E2A28-5A38-FE4F-8912-84300ED6D818}" type="datetime1">
              <a:rPr lang="en-US" smtClean="0"/>
              <a:t>4/23/14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Salishan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6557ED-B28C-4E0E-B69D-3B43209DE75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0EB4B3-5526-4E4D-94C1-F5E97233F845}" type="datetime1">
              <a:rPr lang="en-US" smtClean="0"/>
              <a:t>4/23/14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Salishan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6557ED-B28C-4E0E-B69D-3B43209DE75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7899AC-018F-A64D-883B-0C714FEBA04C}" type="datetime1">
              <a:rPr lang="en-US" smtClean="0"/>
              <a:t>4/23/14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Salishan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7AAF0D-FA2A-2F44-BD9D-7F16A63EEF09}" type="datetime1">
              <a:rPr lang="en-US" smtClean="0"/>
              <a:t>4/23/14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Salishan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6F1F8-890D-4C48-8E24-C784EDDCDBB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9D9F86-A143-7241-ADD9-AF13CA79461F}" type="datetime1">
              <a:rPr lang="en-US" smtClean="0"/>
              <a:t>4/23/14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Salishan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C39AB-C319-403C-8545-69BA255C32C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B37AE8-6798-D047-8086-D0D7121A472D}" type="datetime1">
              <a:rPr lang="en-US" smtClean="0"/>
              <a:t>4/23/14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Salishan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590EB3-662D-402A-86F6-9B1E52ECB00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0341EF-259E-354D-A541-EE2886FB4E08}" type="datetime1">
              <a:rPr lang="en-US" smtClean="0"/>
              <a:t>4/23/14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Salishan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5D6F5-C874-4283-99EA-D93D3B58E0B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B6DA02-FBB7-384C-BFF6-44358A60362B}" type="datetime1">
              <a:rPr lang="en-US" smtClean="0"/>
              <a:t>4/23/14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Salishan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C72E0-3E7F-4709-B8DF-5EC8A0346E3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486E52-AD90-5D44-A89E-042DE25ED0F6}" type="datetime1">
              <a:rPr lang="en-US" smtClean="0"/>
              <a:t>4/23/14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Salishan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372E52-CA3B-4B89-8AEC-1B69F92FAE92}" type="slidenum">
              <a:rPr lang="en-US" smtClean="0"/>
              <a:pPr>
                <a:defRPr/>
              </a:pPr>
              <a:t>‹#›</a:t>
            </a:fld>
            <a:r>
              <a:rPr lang="en-US" smtClean="0"/>
              <a:t>  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378D44-3EA5-2749-9A47-DFB0BB41599B}" type="datetime1">
              <a:rPr lang="en-US" smtClean="0"/>
              <a:t>4/23/14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Salishan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DF9DE-2389-48A4-BC7A-B4842B3063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 descr="ppl-logo-white-s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0" y="6291263"/>
            <a:ext cx="4730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ppl-logo-white-s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0" y="6291263"/>
            <a:ext cx="4730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19200"/>
            <a:ext cx="83058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>
                    <a:lumMod val="40000"/>
                    <a:lumOff val="60000"/>
                  </a:schemeClr>
                </a:solidFill>
                <a:latin typeface="Book Antiqua" pitchFamily="18" charset="0"/>
              </a:defRPr>
            </a:lvl1pPr>
          </a:lstStyle>
          <a:p>
            <a:pPr>
              <a:defRPr/>
            </a:pPr>
            <a:fld id="{412003BF-D364-524B-A5AF-2AC64313814C}" type="datetime1">
              <a:rPr lang="en-US" smtClean="0"/>
              <a:t>4/23/14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2">
                    <a:lumMod val="40000"/>
                    <a:lumOff val="60000"/>
                  </a:schemeClr>
                </a:solidFill>
                <a:latin typeface="Book Antiqua" pitchFamily="18" charset="0"/>
              </a:defRPr>
            </a:lvl1pPr>
          </a:lstStyle>
          <a:p>
            <a:pPr>
              <a:defRPr/>
            </a:pPr>
            <a:r>
              <a:rPr lang="en-US" smtClean="0"/>
              <a:t>Salishan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Book Antiqua" pitchFamily="18" charset="0"/>
              </a:defRPr>
            </a:lvl1pPr>
          </a:lstStyle>
          <a:p>
            <a:pPr>
              <a:defRPr/>
            </a:pPr>
            <a:fld id="{046557ED-B28C-4E0E-B69D-3B43209DE75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 descr="ppl-logo-white-s.png"/>
          <p:cNvPicPr>
            <a:picLocks noChangeAspect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686800" y="6291263"/>
            <a:ext cx="4730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harm_icon.pn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89" y="6241307"/>
            <a:ext cx="609600" cy="609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6" r:id="rId12"/>
    <p:sldLayoutId id="2147483732" r:id="rId13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kern="1200" baseline="0">
          <a:solidFill>
            <a:schemeClr val="accent3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 baseline="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 baseline="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 baseline="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 baseline="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harm.cs.uiuc.edu/" TargetMode="External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9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10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emf"/><Relationship Id="rId7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harm.cs.illinois.edu/charmWorkshop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8382000" cy="3581399"/>
          </a:xfrm>
        </p:spPr>
        <p:txBody>
          <a:bodyPr>
            <a:normAutofit/>
          </a:bodyPr>
          <a:lstStyle/>
          <a:p>
            <a:r>
              <a:rPr lang="en-US" b="1" dirty="0"/>
              <a:t>Getting Ready for Adaptive RTSs </a:t>
            </a:r>
            <a:endParaRPr lang="en-US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5100" dirty="0" smtClean="0"/>
              <a:t>Laxmikant (Sanjay) Kale</a:t>
            </a:r>
          </a:p>
          <a:p>
            <a:r>
              <a:rPr lang="en-US" dirty="0" smtClean="0">
                <a:hlinkClick r:id="rId3"/>
              </a:rPr>
              <a:t>http://charm.cs.illinois.edu</a:t>
            </a:r>
            <a:endParaRPr lang="en-US" dirty="0" smtClean="0"/>
          </a:p>
          <a:p>
            <a:r>
              <a:rPr lang="en-US" dirty="0" smtClean="0"/>
              <a:t>Parallel Programming Laboratory</a:t>
            </a:r>
          </a:p>
          <a:p>
            <a:r>
              <a:rPr lang="en-US" dirty="0" smtClean="0"/>
              <a:t>Department of Computer Science</a:t>
            </a:r>
          </a:p>
          <a:p>
            <a:r>
              <a:rPr lang="en-US" dirty="0" smtClean="0"/>
              <a:t>University of Illinois at Urbana Champaign</a:t>
            </a:r>
          </a:p>
        </p:txBody>
      </p:sp>
      <p:pic>
        <p:nvPicPr>
          <p:cNvPr id="18436" name="Picture 6" descr="ppl-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5813425"/>
            <a:ext cx="2889250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7" descr="full_mark_horz_b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5867400"/>
            <a:ext cx="41338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Asynchrony: </a:t>
            </a:r>
            <a:br>
              <a:rPr lang="en-US" dirty="0" smtClean="0"/>
            </a:br>
            <a:r>
              <a:rPr lang="en-US" dirty="0" smtClean="0"/>
              <a:t>Message-Driven Execution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1"/>
            <a:ext cx="8458200" cy="4876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Now:</a:t>
            </a:r>
          </a:p>
          <a:p>
            <a:pPr lvl="1"/>
            <a:r>
              <a:rPr lang="en-US" dirty="0"/>
              <a:t>Y</a:t>
            </a:r>
            <a:r>
              <a:rPr lang="en-US" dirty="0" smtClean="0"/>
              <a:t>ou have multiple units on each processor</a:t>
            </a:r>
          </a:p>
          <a:p>
            <a:pPr lvl="1"/>
            <a:r>
              <a:rPr lang="en-US" dirty="0" smtClean="0"/>
              <a:t>They address each other via logical names</a:t>
            </a:r>
          </a:p>
          <a:p>
            <a:r>
              <a:rPr lang="en-US" dirty="0" smtClean="0"/>
              <a:t>Need for scheduling:</a:t>
            </a:r>
          </a:p>
          <a:p>
            <a:pPr lvl="1"/>
            <a:r>
              <a:rPr lang="en-US" dirty="0" smtClean="0"/>
              <a:t>What sequence should the work units execute in?</a:t>
            </a:r>
          </a:p>
          <a:p>
            <a:pPr lvl="1"/>
            <a:r>
              <a:rPr lang="en-US" dirty="0" smtClean="0"/>
              <a:t>One answer: let the programmer sequence them</a:t>
            </a:r>
          </a:p>
          <a:p>
            <a:pPr lvl="2"/>
            <a:r>
              <a:rPr lang="en-US" dirty="0" smtClean="0"/>
              <a:t>Seen in current codes, e.g. some AMR frameworks</a:t>
            </a:r>
          </a:p>
          <a:p>
            <a:pPr lvl="1"/>
            <a:r>
              <a:rPr lang="en-US" dirty="0" smtClean="0"/>
              <a:t>Message-driven execution: </a:t>
            </a:r>
          </a:p>
          <a:p>
            <a:pPr lvl="2"/>
            <a:r>
              <a:rPr lang="en-US" dirty="0" smtClean="0"/>
              <a:t>Let the work-unit that happens to have data (“message”) available for it execute </a:t>
            </a:r>
            <a:r>
              <a:rPr lang="en-US" dirty="0" smtClean="0"/>
              <a:t>next</a:t>
            </a:r>
          </a:p>
          <a:p>
            <a:pPr lvl="2"/>
            <a:r>
              <a:rPr lang="en-US" dirty="0" smtClean="0"/>
              <a:t>Let the RTS select among ready work units</a:t>
            </a:r>
            <a:endParaRPr lang="en-US" dirty="0" smtClean="0"/>
          </a:p>
          <a:p>
            <a:pPr lvl="2"/>
            <a:r>
              <a:rPr lang="en-US" dirty="0" smtClean="0"/>
              <a:t>Programmer should not specify what executes next, but can influence it via priorities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96727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Message-driven </a:t>
            </a:r>
            <a:r>
              <a:rPr lang="en-US" dirty="0"/>
              <a:t>E</a:t>
            </a:r>
            <a:r>
              <a:rPr lang="en-US" dirty="0" smtClean="0"/>
              <a:t>xecution</a:t>
            </a:r>
            <a:endParaRPr lang="en-US" dirty="0"/>
          </a:p>
        </p:txBody>
      </p:sp>
      <p:pic>
        <p:nvPicPr>
          <p:cNvPr id="8" name="Picture 7" descr="schedul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1003300"/>
            <a:ext cx="8051800" cy="48514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3352800" y="2133600"/>
            <a:ext cx="2209800" cy="914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962400" y="2057400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A[..].foo(…)</a:t>
            </a:r>
            <a:endParaRPr lang="en-US" sz="1800" dirty="0"/>
          </a:p>
        </p:txBody>
      </p:sp>
      <p:sp>
        <p:nvSpPr>
          <p:cNvPr id="12" name="Rectangle 11"/>
          <p:cNvSpPr/>
          <p:nvPr/>
        </p:nvSpPr>
        <p:spPr>
          <a:xfrm>
            <a:off x="3352800" y="2362200"/>
            <a:ext cx="76200" cy="228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5791200" y="3200400"/>
            <a:ext cx="9144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629400" y="5029200"/>
            <a:ext cx="76200" cy="228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5D6F5-C874-4283-99EA-D93D3B58E0B5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03731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4A4A4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4A4A4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9 0.01203 C 0.01216 0.08931 0.02849 0.16682 0.04482 0.21981 C 0.06132 0.27256 0.05124 0.31097 0.09554 0.32971 C 0.14001 0.34868 0.26976 0.32161 0.31145 0.33249 C 0.35314 0.34359 0.33802 0.38732 0.34584 0.39658 C 0.35366 0.40606 0.35748 0.38917 0.35852 0.38871 " pathEditMode="relative" rAng="0" ptsTypes="aaaa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17" y="19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0431E-6 -1.36669E-7 C -0.00383 -0.05745 -0.00747 -0.1142 -0.01129 -0.15312 C -0.01511 -0.19157 -0.01286 -0.21983 -0.02293 -0.23303 C -0.03318 -0.24739 -0.06322 -0.22747 -0.07277 -0.23558 C -0.08232 -0.24369 -0.07885 -0.27589 -0.08059 -0.28214 C -0.0825 -0.28886 -0.08337 -0.27704 -0.08354 -0.27635 " pathEditMode="relative" rAng="0" ptsTypes="aaaa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5" y="-1445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2" grpId="1" animBg="1"/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Empowering the RTS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4495800"/>
            <a:ext cx="8305800" cy="1981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 Adaptive RTS can:</a:t>
            </a:r>
          </a:p>
          <a:p>
            <a:pPr lvl="1"/>
            <a:r>
              <a:rPr lang="en-US" dirty="0" smtClean="0"/>
              <a:t>Dynamically balance loads</a:t>
            </a:r>
          </a:p>
          <a:p>
            <a:pPr lvl="1"/>
            <a:r>
              <a:rPr lang="en-US" dirty="0" smtClean="0"/>
              <a:t>Optimize communication:</a:t>
            </a:r>
          </a:p>
          <a:p>
            <a:pPr lvl="2"/>
            <a:r>
              <a:rPr lang="en-US" dirty="0" smtClean="0"/>
              <a:t>Spread over time, </a:t>
            </a:r>
            <a:r>
              <a:rPr lang="en-US" dirty="0" err="1" smtClean="0"/>
              <a:t>async</a:t>
            </a:r>
            <a:r>
              <a:rPr lang="en-US" dirty="0" smtClean="0"/>
              <a:t> collectives</a:t>
            </a:r>
          </a:p>
          <a:p>
            <a:pPr lvl="1"/>
            <a:r>
              <a:rPr lang="en-US" dirty="0" smtClean="0"/>
              <a:t>Automatic latency tolerance</a:t>
            </a:r>
          </a:p>
          <a:p>
            <a:pPr lvl="1"/>
            <a:r>
              <a:rPr lang="en-US" dirty="0" err="1" smtClean="0"/>
              <a:t>Prefetch</a:t>
            </a:r>
            <a:r>
              <a:rPr lang="en-US" dirty="0" smtClean="0"/>
              <a:t> data with almost perfect predictability</a:t>
            </a:r>
            <a:endParaRPr lang="en-US" dirty="0" smtClean="0"/>
          </a:p>
        </p:txBody>
      </p:sp>
      <p:sp>
        <p:nvSpPr>
          <p:cNvPr id="8" name="Rounded Rectangle 7"/>
          <p:cNvSpPr/>
          <p:nvPr/>
        </p:nvSpPr>
        <p:spPr>
          <a:xfrm>
            <a:off x="457200" y="3429000"/>
            <a:ext cx="1981200" cy="609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Asynchrony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048000" y="3352800"/>
            <a:ext cx="3200400" cy="838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Overdecomposition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6705600" y="3429000"/>
            <a:ext cx="2209800" cy="609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/>
              <a:t>Migratability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2362200" y="1066800"/>
            <a:ext cx="4343400" cy="76200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Adaptive</a:t>
            </a:r>
          </a:p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Runtime System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600200" y="2362200"/>
            <a:ext cx="1981200" cy="6096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50000">
                <a:schemeClr val="accent1">
                  <a:lumMod val="75000"/>
                </a:schemeClr>
              </a:gs>
              <a:gs pos="75000">
                <a:schemeClr val="accent4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/>
              <a:t>Introspection</a:t>
            </a:r>
            <a:endParaRPr lang="en-US" sz="2000" dirty="0"/>
          </a:p>
        </p:txBody>
      </p:sp>
      <p:sp>
        <p:nvSpPr>
          <p:cNvPr id="13" name="Rounded Rectangle 12"/>
          <p:cNvSpPr/>
          <p:nvPr/>
        </p:nvSpPr>
        <p:spPr>
          <a:xfrm>
            <a:off x="5715000" y="2362200"/>
            <a:ext cx="1828800" cy="533400"/>
          </a:xfrm>
          <a:prstGeom prst="roundRect">
            <a:avLst/>
          </a:prstGeom>
          <a:gradFill>
            <a:gsLst>
              <a:gs pos="0">
                <a:schemeClr val="accent4">
                  <a:lumMod val="75000"/>
                </a:schemeClr>
              </a:gs>
              <a:gs pos="51000">
                <a:schemeClr val="accent1">
                  <a:shade val="58000"/>
                  <a:satMod val="165000"/>
                </a:schemeClr>
              </a:gs>
              <a:gs pos="75000">
                <a:schemeClr val="accent1">
                  <a:shade val="30000"/>
                  <a:satMod val="175000"/>
                </a:schemeClr>
              </a:gs>
              <a:gs pos="100000">
                <a:schemeClr val="accent1">
                  <a:shade val="15000"/>
                  <a:satMod val="17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/>
              <a:t>Adaptivity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54500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19200" y="914400"/>
            <a:ext cx="6781800" cy="1754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+mn-lt"/>
              </a:rPr>
              <a:t>Application Examples </a:t>
            </a:r>
          </a:p>
          <a:p>
            <a:pPr algn="ctr"/>
            <a:r>
              <a:rPr lang="en-US" sz="3600" dirty="0" smtClean="0">
                <a:latin typeface="+mn-lt"/>
              </a:rPr>
              <a:t>to</a:t>
            </a:r>
          </a:p>
          <a:p>
            <a:pPr algn="ctr"/>
            <a:r>
              <a:rPr lang="en-US" sz="3600" dirty="0" smtClean="0">
                <a:latin typeface="+mn-lt"/>
              </a:rPr>
              <a:t>Demonstrate the Utility of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1600" y="3198673"/>
            <a:ext cx="6629400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+mn-lt"/>
                <a:cs typeface="Garamond"/>
              </a:rPr>
              <a:t>Overdecomposition</a:t>
            </a:r>
            <a:r>
              <a:rPr lang="en-US" sz="4000" b="1" dirty="0">
                <a:latin typeface="+mn-lt"/>
                <a:cs typeface="Garamond"/>
              </a:rPr>
              <a:t>, </a:t>
            </a:r>
            <a:endParaRPr lang="en-US" sz="4000" b="1" dirty="0" smtClean="0">
              <a:latin typeface="+mn-lt"/>
              <a:cs typeface="Garamond"/>
            </a:endParaRPr>
          </a:p>
          <a:p>
            <a:pPr algn="ctr"/>
            <a:r>
              <a:rPr lang="en-US" sz="4000" b="1" dirty="0" err="1" smtClean="0">
                <a:latin typeface="+mn-lt"/>
                <a:cs typeface="Garamond"/>
              </a:rPr>
              <a:t>Migratability</a:t>
            </a:r>
            <a:r>
              <a:rPr lang="en-US" sz="4000" b="1" dirty="0">
                <a:latin typeface="+mn-lt"/>
                <a:cs typeface="Garamond"/>
              </a:rPr>
              <a:t>, </a:t>
            </a:r>
            <a:endParaRPr lang="en-US" sz="4000" b="1" dirty="0" smtClean="0">
              <a:latin typeface="+mn-lt"/>
              <a:cs typeface="Garamond"/>
            </a:endParaRPr>
          </a:p>
          <a:p>
            <a:pPr algn="ctr"/>
            <a:r>
              <a:rPr lang="en-US" sz="4000" b="1" dirty="0" smtClean="0">
                <a:latin typeface="+mn-lt"/>
                <a:cs typeface="Garamond"/>
              </a:rPr>
              <a:t>Asynchrony!</a:t>
            </a:r>
            <a:endParaRPr lang="en-US" sz="4000" b="1" dirty="0">
              <a:latin typeface="+mn-lt"/>
              <a:cs typeface="Garamond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C72E0-3E7F-4709-B8DF-5EC8A0346E37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83423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NAMD: </a:t>
            </a:r>
            <a:r>
              <a:rPr lang="en-US" dirty="0" err="1" smtClean="0"/>
              <a:t>Biomolecular</a:t>
            </a:r>
            <a:r>
              <a:rPr lang="en-US" dirty="0" smtClean="0"/>
              <a:t> Simulations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Collaboration </a:t>
            </a:r>
            <a:r>
              <a:rPr lang="en-US" dirty="0"/>
              <a:t>with </a:t>
            </a:r>
            <a:r>
              <a:rPr lang="en-US" dirty="0" smtClean="0"/>
              <a:t>K. </a:t>
            </a:r>
            <a:r>
              <a:rPr lang="en-US" dirty="0" err="1"/>
              <a:t>Schulten</a:t>
            </a:r>
            <a:endParaRPr lang="en-US" dirty="0"/>
          </a:p>
          <a:p>
            <a:r>
              <a:rPr lang="en-US" dirty="0"/>
              <a:t>With over 45,000 registered </a:t>
            </a:r>
            <a:r>
              <a:rPr lang="en-US" dirty="0" smtClean="0"/>
              <a:t>users</a:t>
            </a:r>
          </a:p>
          <a:p>
            <a:r>
              <a:rPr lang="en-US" dirty="0" smtClean="0"/>
              <a:t>Scaled to most top US supercomputers</a:t>
            </a:r>
          </a:p>
          <a:p>
            <a:r>
              <a:rPr lang="en-US" dirty="0"/>
              <a:t>I</a:t>
            </a:r>
            <a:r>
              <a:rPr lang="en-US" dirty="0" smtClean="0"/>
              <a:t>n production use on supercomputers and clusters and desktops</a:t>
            </a:r>
          </a:p>
          <a:p>
            <a:r>
              <a:rPr lang="en-US" dirty="0" smtClean="0"/>
              <a:t>Gordon Bell award in 2002</a:t>
            </a:r>
          </a:p>
        </p:txBody>
      </p:sp>
      <p:pic>
        <p:nvPicPr>
          <p:cNvPr id="10" name="Picture 9" descr="HIV-background-new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371600"/>
            <a:ext cx="4343400" cy="24431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29200" y="3852208"/>
            <a:ext cx="381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+mn-lt"/>
              </a:rPr>
              <a:t>Recent success: Determination of the structure of HIV capsid by researchers including Prof </a:t>
            </a:r>
            <a:r>
              <a:rPr lang="en-US" dirty="0" err="1" smtClean="0">
                <a:solidFill>
                  <a:srgbClr val="008000"/>
                </a:solidFill>
                <a:latin typeface="+mn-lt"/>
              </a:rPr>
              <a:t>Schulten</a:t>
            </a:r>
            <a:r>
              <a:rPr lang="en-US" dirty="0" smtClean="0">
                <a:solidFill>
                  <a:srgbClr val="008000"/>
                </a:solidFill>
                <a:latin typeface="+mn-lt"/>
              </a:rPr>
              <a:t> </a:t>
            </a:r>
            <a:endParaRPr lang="en-US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C39AB-C319-403C-8545-69BA255C32C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72376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810"/>
            <a:ext cx="91440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Time Profile of ApoA1 on Power7 PERCS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29" y="1295400"/>
            <a:ext cx="7343294" cy="4566634"/>
          </a:xfrm>
        </p:spPr>
      </p:pic>
      <p:sp>
        <p:nvSpPr>
          <p:cNvPr id="8" name="TextBox 7"/>
          <p:cNvSpPr txBox="1"/>
          <p:nvPr/>
        </p:nvSpPr>
        <p:spPr>
          <a:xfrm>
            <a:off x="3393374" y="1733490"/>
            <a:ext cx="1193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2ms total</a:t>
            </a:r>
            <a:endParaRPr lang="en-US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838200"/>
            <a:ext cx="746760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92,000 atom system, on 500+ nodes (16k cores)</a:t>
            </a:r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7800" y="2286000"/>
            <a:ext cx="57150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 snapshot of optimization in progress.. Not the final result</a:t>
            </a:r>
            <a:endParaRPr lang="en-US" sz="18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586844" y="1896930"/>
            <a:ext cx="3261756" cy="80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1066800" y="1896930"/>
            <a:ext cx="2326574" cy="80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752600" y="6096000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Overlapped steps, as a result of asynchrony</a:t>
            </a:r>
            <a:endParaRPr lang="en-US" sz="180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2667000" y="5562600"/>
            <a:ext cx="304800" cy="685800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867927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Timeline of ApoA1 on Power7 PERCS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03" y="1795937"/>
            <a:ext cx="7731395" cy="4351338"/>
          </a:xfrm>
        </p:spPr>
      </p:pic>
      <p:cxnSp>
        <p:nvCxnSpPr>
          <p:cNvPr id="6" name="Straight Connector 5"/>
          <p:cNvCxnSpPr/>
          <p:nvPr/>
        </p:nvCxnSpPr>
        <p:spPr>
          <a:xfrm>
            <a:off x="2605149" y="1419101"/>
            <a:ext cx="138051" cy="4600699"/>
          </a:xfrm>
          <a:prstGeom prst="line">
            <a:avLst/>
          </a:prstGeom>
          <a:ln w="38100" cmpd="sng"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433457" y="1419101"/>
            <a:ext cx="66799" cy="4631377"/>
          </a:xfrm>
          <a:prstGeom prst="line">
            <a:avLst/>
          </a:prstGeom>
          <a:ln w="38100" cmpd="sng"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605149" y="1676400"/>
            <a:ext cx="3795651" cy="14290"/>
          </a:xfrm>
          <a:prstGeom prst="line">
            <a:avLst/>
          </a:prstGeom>
          <a:ln w="38100" cmpd="sng">
            <a:solidFill>
              <a:srgbClr val="FE8637"/>
            </a:solidFill>
            <a:headEnd type="stealth" w="lg" len="lg"/>
            <a:tailEnd type="stealth" w="lg" len="lg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35525" y="1143000"/>
            <a:ext cx="919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230us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87428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IVrotate-density-1600x900-red.mpg">
            <a:hlinkClick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8600" y="1752600"/>
            <a:ext cx="6204654" cy="3475037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NAMD: Strong </a:t>
            </a:r>
            <a:r>
              <a:rPr lang="en-US" dirty="0"/>
              <a:t>S</a:t>
            </a:r>
            <a:r>
              <a:rPr lang="en-US" dirty="0" smtClean="0"/>
              <a:t>caling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HIV Capsid was a 64 million atom simulation, including explicit water atoms</a:t>
            </a:r>
          </a:p>
          <a:p>
            <a:r>
              <a:rPr lang="en-US" dirty="0" smtClean="0"/>
              <a:t>Most biophysics systems of interests are 10M atoms or less… maybe 100M</a:t>
            </a:r>
          </a:p>
          <a:p>
            <a:r>
              <a:rPr lang="en-US" dirty="0" smtClean="0"/>
              <a:t>Strong scaling desired to billions of steps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C39AB-C319-403C-8545-69BA255C32C6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36564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Structured AMR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7" name="amr3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15240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Structured </a:t>
            </a:r>
            <a:r>
              <a:rPr lang="en-US" sz="3600" dirty="0" smtClean="0"/>
              <a:t>AMR </a:t>
            </a:r>
            <a:r>
              <a:rPr lang="en-US" sz="3600" dirty="0" err="1" smtClean="0"/>
              <a:t>miniApp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9981156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roup 165"/>
          <p:cNvGrpSpPr>
            <a:grpSpLocks noChangeAspect="1"/>
          </p:cNvGrpSpPr>
          <p:nvPr/>
        </p:nvGrpSpPr>
        <p:grpSpPr>
          <a:xfrm>
            <a:off x="265106" y="1902037"/>
            <a:ext cx="3839079" cy="2451064"/>
            <a:chOff x="1417857" y="1176421"/>
            <a:chExt cx="7109405" cy="4539007"/>
          </a:xfrm>
        </p:grpSpPr>
        <p:sp>
          <p:nvSpPr>
            <p:cNvPr id="167" name="Oval 166"/>
            <p:cNvSpPr/>
            <p:nvPr/>
          </p:nvSpPr>
          <p:spPr>
            <a:xfrm>
              <a:off x="4595150" y="3543285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168" name="Oval 167"/>
            <p:cNvSpPr/>
            <p:nvPr/>
          </p:nvSpPr>
          <p:spPr>
            <a:xfrm>
              <a:off x="6095704" y="2555411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4863296" y="2555411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2679123" y="2555411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4338853" y="1402358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3730907" y="2582386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3" name="Straight Arrow Connector 172"/>
            <p:cNvCxnSpPr>
              <a:stCxn id="171" idx="4"/>
              <a:endCxn id="170" idx="7"/>
            </p:cNvCxnSpPr>
            <p:nvPr/>
          </p:nvCxnSpPr>
          <p:spPr>
            <a:xfrm flipH="1">
              <a:off x="2950107" y="1719874"/>
              <a:ext cx="1547485" cy="88203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/>
            <p:cNvCxnSpPr>
              <a:stCxn id="171" idx="4"/>
              <a:endCxn id="172" idx="0"/>
            </p:cNvCxnSpPr>
            <p:nvPr/>
          </p:nvCxnSpPr>
          <p:spPr>
            <a:xfrm flipH="1">
              <a:off x="3889646" y="1719874"/>
              <a:ext cx="607946" cy="86251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/>
            <p:cNvCxnSpPr>
              <a:stCxn id="171" idx="4"/>
              <a:endCxn id="169" idx="0"/>
            </p:cNvCxnSpPr>
            <p:nvPr/>
          </p:nvCxnSpPr>
          <p:spPr>
            <a:xfrm>
              <a:off x="4497592" y="1719874"/>
              <a:ext cx="524443" cy="83553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/>
            <p:cNvCxnSpPr>
              <a:stCxn id="171" idx="4"/>
              <a:endCxn id="168" idx="1"/>
            </p:cNvCxnSpPr>
            <p:nvPr/>
          </p:nvCxnSpPr>
          <p:spPr>
            <a:xfrm>
              <a:off x="4497592" y="1719874"/>
              <a:ext cx="1644605" cy="88203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Oval 176"/>
            <p:cNvSpPr/>
            <p:nvPr/>
          </p:nvSpPr>
          <p:spPr>
            <a:xfrm>
              <a:off x="6340989" y="3536991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6874716" y="3527364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7401550" y="3536991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7940499" y="3527364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1" name="Straight Arrow Connector 180"/>
            <p:cNvCxnSpPr>
              <a:stCxn id="168" idx="4"/>
              <a:endCxn id="177" idx="0"/>
            </p:cNvCxnSpPr>
            <p:nvPr/>
          </p:nvCxnSpPr>
          <p:spPr>
            <a:xfrm>
              <a:off x="6254443" y="2872927"/>
              <a:ext cx="245285" cy="66406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Arrow Connector 181"/>
            <p:cNvCxnSpPr>
              <a:stCxn id="168" idx="4"/>
              <a:endCxn id="178" idx="0"/>
            </p:cNvCxnSpPr>
            <p:nvPr/>
          </p:nvCxnSpPr>
          <p:spPr>
            <a:xfrm>
              <a:off x="6254443" y="2872927"/>
              <a:ext cx="779012" cy="65443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Arrow Connector 182"/>
            <p:cNvCxnSpPr>
              <a:stCxn id="168" idx="4"/>
              <a:endCxn id="179" idx="0"/>
            </p:cNvCxnSpPr>
            <p:nvPr/>
          </p:nvCxnSpPr>
          <p:spPr>
            <a:xfrm>
              <a:off x="6254443" y="2872927"/>
              <a:ext cx="1305846" cy="66406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Arrow Connector 183"/>
            <p:cNvCxnSpPr>
              <a:stCxn id="168" idx="4"/>
              <a:endCxn id="180" idx="1"/>
            </p:cNvCxnSpPr>
            <p:nvPr/>
          </p:nvCxnSpPr>
          <p:spPr>
            <a:xfrm>
              <a:off x="6254443" y="2872927"/>
              <a:ext cx="1732549" cy="70093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Oval 184"/>
            <p:cNvSpPr/>
            <p:nvPr/>
          </p:nvSpPr>
          <p:spPr>
            <a:xfrm>
              <a:off x="4029866" y="3553823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5136123" y="3536476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5640169" y="3560633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8" name="Straight Arrow Connector 187"/>
            <p:cNvCxnSpPr>
              <a:stCxn id="169" idx="4"/>
              <a:endCxn id="185" idx="7"/>
            </p:cNvCxnSpPr>
            <p:nvPr/>
          </p:nvCxnSpPr>
          <p:spPr>
            <a:xfrm flipH="1">
              <a:off x="4300850" y="2872927"/>
              <a:ext cx="721185" cy="72739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Arrow Connector 188"/>
            <p:cNvCxnSpPr>
              <a:stCxn id="169" idx="4"/>
              <a:endCxn id="167" idx="0"/>
            </p:cNvCxnSpPr>
            <p:nvPr/>
          </p:nvCxnSpPr>
          <p:spPr>
            <a:xfrm flipH="1">
              <a:off x="4753889" y="2872927"/>
              <a:ext cx="268146" cy="67035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Arrow Connector 189"/>
            <p:cNvCxnSpPr>
              <a:stCxn id="169" idx="4"/>
              <a:endCxn id="186" idx="0"/>
            </p:cNvCxnSpPr>
            <p:nvPr/>
          </p:nvCxnSpPr>
          <p:spPr>
            <a:xfrm>
              <a:off x="5022035" y="2872927"/>
              <a:ext cx="272827" cy="66354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Arrow Connector 190"/>
            <p:cNvCxnSpPr>
              <a:stCxn id="169" idx="4"/>
              <a:endCxn id="187" idx="1"/>
            </p:cNvCxnSpPr>
            <p:nvPr/>
          </p:nvCxnSpPr>
          <p:spPr>
            <a:xfrm>
              <a:off x="5022035" y="2872927"/>
              <a:ext cx="664627" cy="73420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2" name="Oval 191"/>
            <p:cNvSpPr/>
            <p:nvPr/>
          </p:nvSpPr>
          <p:spPr>
            <a:xfrm>
              <a:off x="1417857" y="3555639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1964823" y="3551521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3050639" y="3536476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2507017" y="3547403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6" name="Straight Arrow Connector 195"/>
            <p:cNvCxnSpPr>
              <a:stCxn id="170" idx="4"/>
              <a:endCxn id="192" idx="7"/>
            </p:cNvCxnSpPr>
            <p:nvPr/>
          </p:nvCxnSpPr>
          <p:spPr>
            <a:xfrm flipH="1">
              <a:off x="1688841" y="2872927"/>
              <a:ext cx="1149021" cy="72921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Arrow Connector 196"/>
            <p:cNvCxnSpPr>
              <a:stCxn id="170" idx="4"/>
              <a:endCxn id="193" idx="0"/>
            </p:cNvCxnSpPr>
            <p:nvPr/>
          </p:nvCxnSpPr>
          <p:spPr>
            <a:xfrm flipH="1">
              <a:off x="2123562" y="2872927"/>
              <a:ext cx="714300" cy="6785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Arrow Connector 197"/>
            <p:cNvCxnSpPr>
              <a:stCxn id="170" idx="4"/>
              <a:endCxn id="194" idx="0"/>
            </p:cNvCxnSpPr>
            <p:nvPr/>
          </p:nvCxnSpPr>
          <p:spPr>
            <a:xfrm>
              <a:off x="2837862" y="2872927"/>
              <a:ext cx="371516" cy="66354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Arrow Connector 198"/>
            <p:cNvCxnSpPr>
              <a:stCxn id="170" idx="4"/>
              <a:endCxn id="195" idx="0"/>
            </p:cNvCxnSpPr>
            <p:nvPr/>
          </p:nvCxnSpPr>
          <p:spPr>
            <a:xfrm flipH="1">
              <a:off x="2665756" y="2872927"/>
              <a:ext cx="172106" cy="67447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Oval 199"/>
            <p:cNvSpPr/>
            <p:nvPr/>
          </p:nvSpPr>
          <p:spPr>
            <a:xfrm>
              <a:off x="3778967" y="4533239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4300428" y="4519871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4780626" y="4527864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5301612" y="4535857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4" name="Straight Arrow Connector 203"/>
            <p:cNvCxnSpPr>
              <a:stCxn id="167" idx="4"/>
              <a:endCxn id="200" idx="7"/>
            </p:cNvCxnSpPr>
            <p:nvPr/>
          </p:nvCxnSpPr>
          <p:spPr>
            <a:xfrm flipH="1">
              <a:off x="4049951" y="3860801"/>
              <a:ext cx="703938" cy="71893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Arrow Connector 204"/>
            <p:cNvCxnSpPr>
              <a:stCxn id="167" idx="4"/>
              <a:endCxn id="201" idx="0"/>
            </p:cNvCxnSpPr>
            <p:nvPr/>
          </p:nvCxnSpPr>
          <p:spPr>
            <a:xfrm flipH="1">
              <a:off x="4459167" y="3860801"/>
              <a:ext cx="294722" cy="65907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Arrow Connector 205"/>
            <p:cNvCxnSpPr>
              <a:stCxn id="167" idx="4"/>
              <a:endCxn id="202" idx="0"/>
            </p:cNvCxnSpPr>
            <p:nvPr/>
          </p:nvCxnSpPr>
          <p:spPr>
            <a:xfrm>
              <a:off x="4753889" y="3860801"/>
              <a:ext cx="185476" cy="66706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Arrow Connector 206"/>
            <p:cNvCxnSpPr>
              <a:stCxn id="167" idx="4"/>
              <a:endCxn id="203" idx="1"/>
            </p:cNvCxnSpPr>
            <p:nvPr/>
          </p:nvCxnSpPr>
          <p:spPr>
            <a:xfrm>
              <a:off x="4753889" y="3860801"/>
              <a:ext cx="594216" cy="72155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8" name="Freeform 207"/>
            <p:cNvSpPr/>
            <p:nvPr/>
          </p:nvSpPr>
          <p:spPr>
            <a:xfrm>
              <a:off x="2350099" y="2514600"/>
              <a:ext cx="1094462" cy="2792673"/>
            </a:xfrm>
            <a:custGeom>
              <a:avLst/>
              <a:gdLst>
                <a:gd name="connsiteX0" fmla="*/ 0 w 1094462"/>
                <a:gd name="connsiteY0" fmla="*/ 0 h 2713789"/>
                <a:gd name="connsiteX1" fmla="*/ 1082842 w 1094462"/>
                <a:gd name="connsiteY1" fmla="*/ 949157 h 2713789"/>
                <a:gd name="connsiteX2" fmla="*/ 601579 w 1094462"/>
                <a:gd name="connsiteY2" fmla="*/ 2713789 h 271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4462" h="2713789">
                  <a:moveTo>
                    <a:pt x="0" y="0"/>
                  </a:moveTo>
                  <a:cubicBezTo>
                    <a:pt x="491289" y="248429"/>
                    <a:pt x="982579" y="496859"/>
                    <a:pt x="1082842" y="949157"/>
                  </a:cubicBezTo>
                  <a:cubicBezTo>
                    <a:pt x="1183105" y="1401455"/>
                    <a:pt x="601579" y="2713789"/>
                    <a:pt x="601579" y="2713789"/>
                  </a:cubicBezTo>
                </a:path>
              </a:pathLst>
            </a:cu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3355474" y="1457158"/>
              <a:ext cx="1133353" cy="3890210"/>
            </a:xfrm>
            <a:custGeom>
              <a:avLst/>
              <a:gdLst>
                <a:gd name="connsiteX0" fmla="*/ 392256 w 1378557"/>
                <a:gd name="connsiteY0" fmla="*/ 0 h 3890210"/>
                <a:gd name="connsiteX1" fmla="*/ 1314677 w 1378557"/>
                <a:gd name="connsiteY1" fmla="*/ 1537368 h 3890210"/>
                <a:gd name="connsiteX2" fmla="*/ 1167625 w 1378557"/>
                <a:gd name="connsiteY2" fmla="*/ 2593474 h 3890210"/>
                <a:gd name="connsiteX3" fmla="*/ 111519 w 1378557"/>
                <a:gd name="connsiteY3" fmla="*/ 3195053 h 3890210"/>
                <a:gd name="connsiteX4" fmla="*/ 31309 w 1378557"/>
                <a:gd name="connsiteY4" fmla="*/ 3890210 h 3890210"/>
                <a:gd name="connsiteX5" fmla="*/ 31309 w 1378557"/>
                <a:gd name="connsiteY5" fmla="*/ 3890210 h 3890210"/>
                <a:gd name="connsiteX6" fmla="*/ 31309 w 1378557"/>
                <a:gd name="connsiteY6" fmla="*/ 3890210 h 389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8557" h="3890210">
                  <a:moveTo>
                    <a:pt x="392256" y="0"/>
                  </a:moveTo>
                  <a:cubicBezTo>
                    <a:pt x="788852" y="552561"/>
                    <a:pt x="1185449" y="1105122"/>
                    <a:pt x="1314677" y="1537368"/>
                  </a:cubicBezTo>
                  <a:cubicBezTo>
                    <a:pt x="1443905" y="1969614"/>
                    <a:pt x="1368151" y="2317193"/>
                    <a:pt x="1167625" y="2593474"/>
                  </a:cubicBezTo>
                  <a:cubicBezTo>
                    <a:pt x="967099" y="2869755"/>
                    <a:pt x="300905" y="2978930"/>
                    <a:pt x="111519" y="3195053"/>
                  </a:cubicBezTo>
                  <a:cubicBezTo>
                    <a:pt x="-77867" y="3411176"/>
                    <a:pt x="31309" y="3890210"/>
                    <a:pt x="31309" y="3890210"/>
                  </a:cubicBezTo>
                  <a:lnTo>
                    <a:pt x="31309" y="3890210"/>
                  </a:lnTo>
                  <a:lnTo>
                    <a:pt x="31309" y="3890210"/>
                  </a:lnTo>
                </a:path>
              </a:pathLst>
            </a:cu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Freeform 209"/>
            <p:cNvSpPr/>
            <p:nvPr/>
          </p:nvSpPr>
          <p:spPr>
            <a:xfrm>
              <a:off x="5020184" y="1176421"/>
              <a:ext cx="433416" cy="4130852"/>
            </a:xfrm>
            <a:custGeom>
              <a:avLst/>
              <a:gdLst>
                <a:gd name="connsiteX0" fmla="*/ 124271 w 433416"/>
                <a:gd name="connsiteY0" fmla="*/ 0 h 4130852"/>
                <a:gd name="connsiteX1" fmla="*/ 431745 w 433416"/>
                <a:gd name="connsiteY1" fmla="*/ 1684421 h 4130852"/>
                <a:gd name="connsiteX2" fmla="*/ 3956 w 433416"/>
                <a:gd name="connsiteY2" fmla="*/ 2165684 h 4130852"/>
                <a:gd name="connsiteX3" fmla="*/ 217850 w 433416"/>
                <a:gd name="connsiteY3" fmla="*/ 3810000 h 4130852"/>
                <a:gd name="connsiteX4" fmla="*/ 204482 w 433416"/>
                <a:gd name="connsiteY4" fmla="*/ 4130842 h 413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3416" h="4130852">
                  <a:moveTo>
                    <a:pt x="124271" y="0"/>
                  </a:moveTo>
                  <a:cubicBezTo>
                    <a:pt x="288034" y="661737"/>
                    <a:pt x="451797" y="1323474"/>
                    <a:pt x="431745" y="1684421"/>
                  </a:cubicBezTo>
                  <a:cubicBezTo>
                    <a:pt x="411693" y="2045368"/>
                    <a:pt x="39605" y="1811421"/>
                    <a:pt x="3956" y="2165684"/>
                  </a:cubicBezTo>
                  <a:cubicBezTo>
                    <a:pt x="-31693" y="2519947"/>
                    <a:pt x="184429" y="3482474"/>
                    <a:pt x="217850" y="3810000"/>
                  </a:cubicBezTo>
                  <a:cubicBezTo>
                    <a:pt x="251271" y="4137526"/>
                    <a:pt x="204482" y="4130842"/>
                    <a:pt x="204482" y="4130842"/>
                  </a:cubicBezTo>
                </a:path>
              </a:pathLst>
            </a:cu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5746226" y="1216526"/>
              <a:ext cx="441378" cy="4184316"/>
            </a:xfrm>
            <a:custGeom>
              <a:avLst/>
              <a:gdLst>
                <a:gd name="connsiteX0" fmla="*/ 0 w 441378"/>
                <a:gd name="connsiteY0" fmla="*/ 0 h 4184316"/>
                <a:gd name="connsiteX1" fmla="*/ 80211 w 441378"/>
                <a:gd name="connsiteY1" fmla="*/ 1884948 h 4184316"/>
                <a:gd name="connsiteX2" fmla="*/ 387684 w 441378"/>
                <a:gd name="connsiteY2" fmla="*/ 2272632 h 4184316"/>
                <a:gd name="connsiteX3" fmla="*/ 441158 w 441378"/>
                <a:gd name="connsiteY3" fmla="*/ 4090737 h 4184316"/>
                <a:gd name="connsiteX4" fmla="*/ 441158 w 441378"/>
                <a:gd name="connsiteY4" fmla="*/ 4090737 h 4184316"/>
                <a:gd name="connsiteX5" fmla="*/ 427790 w 441378"/>
                <a:gd name="connsiteY5" fmla="*/ 4184316 h 4184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1378" h="4184316">
                  <a:moveTo>
                    <a:pt x="0" y="0"/>
                  </a:moveTo>
                  <a:cubicBezTo>
                    <a:pt x="7798" y="753088"/>
                    <a:pt x="15597" y="1506176"/>
                    <a:pt x="80211" y="1884948"/>
                  </a:cubicBezTo>
                  <a:cubicBezTo>
                    <a:pt x="144825" y="2263720"/>
                    <a:pt x="327526" y="1905000"/>
                    <a:pt x="387684" y="2272632"/>
                  </a:cubicBezTo>
                  <a:cubicBezTo>
                    <a:pt x="447842" y="2640264"/>
                    <a:pt x="441158" y="4090737"/>
                    <a:pt x="441158" y="4090737"/>
                  </a:cubicBezTo>
                  <a:lnTo>
                    <a:pt x="441158" y="4090737"/>
                  </a:lnTo>
                  <a:lnTo>
                    <a:pt x="427790" y="4184316"/>
                  </a:lnTo>
                </a:path>
              </a:pathLst>
            </a:cu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Freeform 211"/>
            <p:cNvSpPr/>
            <p:nvPr/>
          </p:nvSpPr>
          <p:spPr>
            <a:xfrm>
              <a:off x="7308899" y="1256631"/>
              <a:ext cx="502779" cy="4144211"/>
            </a:xfrm>
            <a:custGeom>
              <a:avLst/>
              <a:gdLst>
                <a:gd name="connsiteX0" fmla="*/ 0 w 502779"/>
                <a:gd name="connsiteY0" fmla="*/ 0 h 4144211"/>
                <a:gd name="connsiteX1" fmla="*/ 494632 w 502779"/>
                <a:gd name="connsiteY1" fmla="*/ 2085474 h 4144211"/>
                <a:gd name="connsiteX2" fmla="*/ 320842 w 502779"/>
                <a:gd name="connsiteY2" fmla="*/ 4144211 h 4144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2779" h="4144211">
                  <a:moveTo>
                    <a:pt x="0" y="0"/>
                  </a:moveTo>
                  <a:cubicBezTo>
                    <a:pt x="220579" y="697386"/>
                    <a:pt x="441158" y="1394772"/>
                    <a:pt x="494632" y="2085474"/>
                  </a:cubicBezTo>
                  <a:cubicBezTo>
                    <a:pt x="548106" y="2776176"/>
                    <a:pt x="320842" y="4144211"/>
                    <a:pt x="320842" y="4144211"/>
                  </a:cubicBezTo>
                </a:path>
              </a:pathLst>
            </a:cu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1920250" y="5253802"/>
              <a:ext cx="586765" cy="455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P0</a:t>
              </a:r>
              <a:endParaRPr lang="en-US" sz="1000" dirty="0"/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2938266" y="5253800"/>
              <a:ext cx="586765" cy="455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P1</a:t>
              </a:r>
              <a:endParaRPr lang="en-US" sz="1000" dirty="0"/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4159055" y="5253802"/>
              <a:ext cx="586765" cy="455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P2</a:t>
              </a: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5576240" y="5259463"/>
              <a:ext cx="586765" cy="455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P3</a:t>
              </a:r>
              <a:endParaRPr lang="en-US" sz="1000" dirty="0"/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6836927" y="5246953"/>
              <a:ext cx="586765" cy="455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P4</a:t>
              </a:r>
              <a:endParaRPr lang="en-US" sz="1000" dirty="0"/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7940497" y="5259463"/>
              <a:ext cx="586765" cy="455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P5</a:t>
              </a:r>
              <a:endParaRPr lang="en-US" sz="1000" dirty="0"/>
            </a:p>
          </p:txBody>
        </p:sp>
      </p:grpSp>
      <p:sp>
        <p:nvSpPr>
          <p:cNvPr id="219" name="TextBox 218"/>
          <p:cNvSpPr txBox="1"/>
          <p:nvPr/>
        </p:nvSpPr>
        <p:spPr>
          <a:xfrm>
            <a:off x="906505" y="1398715"/>
            <a:ext cx="3012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Typical MPI Approach</a:t>
            </a:r>
            <a:endParaRPr lang="en-US" sz="2000" dirty="0">
              <a:latin typeface="+mn-lt"/>
            </a:endParaRPr>
          </a:p>
        </p:txBody>
      </p:sp>
      <p:sp>
        <p:nvSpPr>
          <p:cNvPr id="220" name="TextBox 219"/>
          <p:cNvSpPr txBox="1"/>
          <p:nvPr/>
        </p:nvSpPr>
        <p:spPr>
          <a:xfrm>
            <a:off x="5573590" y="1398715"/>
            <a:ext cx="3012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Charm++ Approach</a:t>
            </a:r>
            <a:endParaRPr lang="en-US" sz="2000" dirty="0">
              <a:latin typeface="+mn-lt"/>
            </a:endParaRPr>
          </a:p>
        </p:txBody>
      </p:sp>
      <p:sp>
        <p:nvSpPr>
          <p:cNvPr id="222" name="Oval 221"/>
          <p:cNvSpPr/>
          <p:nvPr/>
        </p:nvSpPr>
        <p:spPr>
          <a:xfrm>
            <a:off x="6935083" y="3229040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3" name="Oval 222"/>
          <p:cNvSpPr/>
          <p:nvPr/>
        </p:nvSpPr>
        <p:spPr>
          <a:xfrm>
            <a:off x="7745382" y="2695588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7079881" y="2695588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5900428" y="2695588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6" name="Oval 225"/>
          <p:cNvSpPr/>
          <p:nvPr/>
        </p:nvSpPr>
        <p:spPr>
          <a:xfrm>
            <a:off x="6796682" y="2072940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6468391" y="2710155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8" name="Straight Arrow Connector 227"/>
          <p:cNvCxnSpPr>
            <a:stCxn id="226" idx="4"/>
            <a:endCxn id="225" idx="7"/>
          </p:cNvCxnSpPr>
          <p:nvPr/>
        </p:nvCxnSpPr>
        <p:spPr>
          <a:xfrm flipH="1">
            <a:off x="6046759" y="2244399"/>
            <a:ext cx="835642" cy="47629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Arrow Connector 228"/>
          <p:cNvCxnSpPr>
            <a:stCxn id="226" idx="4"/>
            <a:endCxn id="227" idx="0"/>
          </p:cNvCxnSpPr>
          <p:nvPr/>
        </p:nvCxnSpPr>
        <p:spPr>
          <a:xfrm flipH="1">
            <a:off x="6554110" y="2244399"/>
            <a:ext cx="328291" cy="46575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Arrow Connector 229"/>
          <p:cNvCxnSpPr>
            <a:stCxn id="226" idx="4"/>
            <a:endCxn id="224" idx="0"/>
          </p:cNvCxnSpPr>
          <p:nvPr/>
        </p:nvCxnSpPr>
        <p:spPr>
          <a:xfrm>
            <a:off x="6882401" y="2244399"/>
            <a:ext cx="283199" cy="451190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Arrow Connector 230"/>
          <p:cNvCxnSpPr>
            <a:stCxn id="226" idx="4"/>
            <a:endCxn id="223" idx="1"/>
          </p:cNvCxnSpPr>
          <p:nvPr/>
        </p:nvCxnSpPr>
        <p:spPr>
          <a:xfrm>
            <a:off x="6882401" y="2244399"/>
            <a:ext cx="888087" cy="47629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2" name="Oval 231"/>
          <p:cNvSpPr/>
          <p:nvPr/>
        </p:nvSpPr>
        <p:spPr>
          <a:xfrm>
            <a:off x="7877836" y="3225641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8166048" y="3220443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8450539" y="3225641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8741571" y="3220443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6" name="Straight Arrow Connector 235"/>
          <p:cNvCxnSpPr>
            <a:stCxn id="223" idx="4"/>
            <a:endCxn id="232" idx="0"/>
          </p:cNvCxnSpPr>
          <p:nvPr/>
        </p:nvCxnSpPr>
        <p:spPr>
          <a:xfrm>
            <a:off x="7831101" y="2867047"/>
            <a:ext cx="132454" cy="35859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Arrow Connector 236"/>
          <p:cNvCxnSpPr>
            <a:stCxn id="223" idx="4"/>
            <a:endCxn id="233" idx="0"/>
          </p:cNvCxnSpPr>
          <p:nvPr/>
        </p:nvCxnSpPr>
        <p:spPr>
          <a:xfrm>
            <a:off x="7831101" y="2867047"/>
            <a:ext cx="420667" cy="35339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/>
          <p:cNvCxnSpPr>
            <a:stCxn id="223" idx="4"/>
            <a:endCxn id="234" idx="0"/>
          </p:cNvCxnSpPr>
          <p:nvPr/>
        </p:nvCxnSpPr>
        <p:spPr>
          <a:xfrm>
            <a:off x="7831101" y="2867047"/>
            <a:ext cx="705157" cy="35859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Arrow Connector 238"/>
          <p:cNvCxnSpPr>
            <a:stCxn id="223" idx="4"/>
            <a:endCxn id="235" idx="1"/>
          </p:cNvCxnSpPr>
          <p:nvPr/>
        </p:nvCxnSpPr>
        <p:spPr>
          <a:xfrm>
            <a:off x="7831101" y="2867047"/>
            <a:ext cx="935577" cy="37850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0" name="Oval 239"/>
          <p:cNvSpPr/>
          <p:nvPr/>
        </p:nvSpPr>
        <p:spPr>
          <a:xfrm>
            <a:off x="6629829" y="3234730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7227208" y="3225363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7499393" y="3238408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3" name="Straight Arrow Connector 242"/>
          <p:cNvCxnSpPr>
            <a:stCxn id="224" idx="4"/>
            <a:endCxn id="240" idx="7"/>
          </p:cNvCxnSpPr>
          <p:nvPr/>
        </p:nvCxnSpPr>
        <p:spPr>
          <a:xfrm flipH="1">
            <a:off x="6776161" y="2867047"/>
            <a:ext cx="389440" cy="39279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/>
          <p:cNvCxnSpPr>
            <a:stCxn id="224" idx="4"/>
            <a:endCxn id="222" idx="0"/>
          </p:cNvCxnSpPr>
          <p:nvPr/>
        </p:nvCxnSpPr>
        <p:spPr>
          <a:xfrm flipH="1">
            <a:off x="7020802" y="2867047"/>
            <a:ext cx="144799" cy="36199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Arrow Connector 244"/>
          <p:cNvCxnSpPr>
            <a:stCxn id="224" idx="4"/>
            <a:endCxn id="241" idx="0"/>
          </p:cNvCxnSpPr>
          <p:nvPr/>
        </p:nvCxnSpPr>
        <p:spPr>
          <a:xfrm>
            <a:off x="7165601" y="2867047"/>
            <a:ext cx="147327" cy="35831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Arrow Connector 245"/>
          <p:cNvCxnSpPr>
            <a:stCxn id="224" idx="4"/>
            <a:endCxn id="242" idx="1"/>
          </p:cNvCxnSpPr>
          <p:nvPr/>
        </p:nvCxnSpPr>
        <p:spPr>
          <a:xfrm>
            <a:off x="7165601" y="2867047"/>
            <a:ext cx="358899" cy="396470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7" name="Oval 246"/>
          <p:cNvSpPr/>
          <p:nvPr/>
        </p:nvSpPr>
        <p:spPr>
          <a:xfrm>
            <a:off x="5219344" y="3235711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5514706" y="3233487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6101046" y="3225363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5807491" y="3231264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1" name="Straight Arrow Connector 250"/>
          <p:cNvCxnSpPr>
            <a:stCxn id="225" idx="4"/>
            <a:endCxn id="247" idx="7"/>
          </p:cNvCxnSpPr>
          <p:nvPr/>
        </p:nvCxnSpPr>
        <p:spPr>
          <a:xfrm flipH="1">
            <a:off x="5365675" y="2867047"/>
            <a:ext cx="620471" cy="39377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/>
          <p:cNvCxnSpPr>
            <a:stCxn id="225" idx="4"/>
            <a:endCxn id="248" idx="0"/>
          </p:cNvCxnSpPr>
          <p:nvPr/>
        </p:nvCxnSpPr>
        <p:spPr>
          <a:xfrm flipH="1">
            <a:off x="5600425" y="2867047"/>
            <a:ext cx="385722" cy="366441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Arrow Connector 252"/>
          <p:cNvCxnSpPr>
            <a:stCxn id="225" idx="4"/>
            <a:endCxn id="249" idx="0"/>
          </p:cNvCxnSpPr>
          <p:nvPr/>
        </p:nvCxnSpPr>
        <p:spPr>
          <a:xfrm>
            <a:off x="5986147" y="2867047"/>
            <a:ext cx="200619" cy="35831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Arrow Connector 253"/>
          <p:cNvCxnSpPr>
            <a:stCxn id="225" idx="4"/>
            <a:endCxn id="250" idx="0"/>
          </p:cNvCxnSpPr>
          <p:nvPr/>
        </p:nvCxnSpPr>
        <p:spPr>
          <a:xfrm flipH="1">
            <a:off x="5893210" y="2867047"/>
            <a:ext cx="92937" cy="364217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5" name="Oval 254"/>
          <p:cNvSpPr/>
          <p:nvPr/>
        </p:nvSpPr>
        <p:spPr>
          <a:xfrm>
            <a:off x="6494344" y="3763615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6775933" y="3756396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7035240" y="3760712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7316572" y="3765028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9" name="Straight Arrow Connector 258"/>
          <p:cNvCxnSpPr>
            <a:stCxn id="222" idx="4"/>
            <a:endCxn id="255" idx="7"/>
          </p:cNvCxnSpPr>
          <p:nvPr/>
        </p:nvCxnSpPr>
        <p:spPr>
          <a:xfrm flipH="1">
            <a:off x="6640675" y="3400498"/>
            <a:ext cx="380127" cy="38822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Arrow Connector 259"/>
          <p:cNvCxnSpPr>
            <a:stCxn id="222" idx="4"/>
            <a:endCxn id="256" idx="0"/>
          </p:cNvCxnSpPr>
          <p:nvPr/>
        </p:nvCxnSpPr>
        <p:spPr>
          <a:xfrm flipH="1">
            <a:off x="6861652" y="3400498"/>
            <a:ext cx="159150" cy="355898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Arrow Connector 260"/>
          <p:cNvCxnSpPr>
            <a:stCxn id="222" idx="4"/>
            <a:endCxn id="257" idx="0"/>
          </p:cNvCxnSpPr>
          <p:nvPr/>
        </p:nvCxnSpPr>
        <p:spPr>
          <a:xfrm>
            <a:off x="7020802" y="3400498"/>
            <a:ext cx="100157" cy="36021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Arrow Connector 261"/>
          <p:cNvCxnSpPr>
            <a:stCxn id="222" idx="4"/>
            <a:endCxn id="258" idx="1"/>
          </p:cNvCxnSpPr>
          <p:nvPr/>
        </p:nvCxnSpPr>
        <p:spPr>
          <a:xfrm>
            <a:off x="7020802" y="3400498"/>
            <a:ext cx="320877" cy="38963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4" name="TextBox 273"/>
          <p:cNvSpPr txBox="1"/>
          <p:nvPr/>
        </p:nvSpPr>
        <p:spPr>
          <a:xfrm>
            <a:off x="336947" y="4586664"/>
            <a:ext cx="3767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smtClean="0">
                <a:solidFill>
                  <a:srgbClr val="000000"/>
                </a:solidFill>
                <a:latin typeface="+mn-lt"/>
              </a:rPr>
              <a:t>Process</a:t>
            </a:r>
            <a:r>
              <a:rPr lang="en-US" sz="1800" i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800" i="1" dirty="0" smtClean="0">
                <a:solidFill>
                  <a:srgbClr val="000000"/>
                </a:solidFill>
                <a:latin typeface="+mn-lt"/>
              </a:rPr>
              <a:t>based</a:t>
            </a:r>
          </a:p>
          <a:p>
            <a:pPr algn="ctr"/>
            <a:r>
              <a:rPr lang="en-US" sz="1800" dirty="0" smtClean="0">
                <a:latin typeface="+mn-lt"/>
              </a:rPr>
              <a:t>Contiguous blocks </a:t>
            </a:r>
          </a:p>
          <a:p>
            <a:pPr algn="ctr"/>
            <a:r>
              <a:rPr lang="en-US" sz="1800" dirty="0" smtClean="0">
                <a:latin typeface="+mn-lt"/>
              </a:rPr>
              <a:t>assigned to a process</a:t>
            </a:r>
            <a:endParaRPr lang="en-US" sz="1800" dirty="0">
              <a:latin typeface="+mn-lt"/>
            </a:endParaRPr>
          </a:p>
        </p:txBody>
      </p:sp>
      <p:sp>
        <p:nvSpPr>
          <p:cNvPr id="275" name="TextBox 274"/>
          <p:cNvSpPr txBox="1"/>
          <p:nvPr/>
        </p:nvSpPr>
        <p:spPr>
          <a:xfrm>
            <a:off x="4572000" y="4598075"/>
            <a:ext cx="4648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smtClean="0">
                <a:latin typeface="+mn-lt"/>
              </a:rPr>
              <a:t>Object based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+mn-lt"/>
              </a:rPr>
              <a:t>Each block is an independent object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>
                <a:latin typeface="+mn-lt"/>
              </a:rPr>
              <a:t>is </a:t>
            </a:r>
            <a:r>
              <a:rPr lang="en-US" sz="1800" dirty="0">
                <a:latin typeface="+mn-lt"/>
              </a:rPr>
              <a:t>the basic execution </a:t>
            </a:r>
            <a:r>
              <a:rPr lang="en-US" sz="1800" dirty="0" smtClean="0">
                <a:latin typeface="+mn-lt"/>
              </a:rPr>
              <a:t>unit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>
                <a:latin typeface="+mn-lt"/>
              </a:rPr>
              <a:t>can be mapped to any physical process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>
                <a:latin typeface="+mn-lt"/>
              </a:rPr>
              <a:t>is uniquely addressable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>
                <a:latin typeface="+mn-lt"/>
              </a:rPr>
              <a:t>is </a:t>
            </a:r>
            <a:r>
              <a:rPr lang="en-US" sz="1800" dirty="0" err="1" smtClean="0">
                <a:latin typeface="+mn-lt"/>
              </a:rPr>
              <a:t>migratable</a:t>
            </a:r>
            <a:endParaRPr lang="en-US" sz="1800" dirty="0" smtClean="0">
              <a:latin typeface="+mn-lt"/>
            </a:endParaRPr>
          </a:p>
        </p:txBody>
      </p:sp>
      <p:sp>
        <p:nvSpPr>
          <p:cNvPr id="276" name="TextBox 275"/>
          <p:cNvSpPr txBox="1"/>
          <p:nvPr/>
        </p:nvSpPr>
        <p:spPr>
          <a:xfrm>
            <a:off x="5538724" y="2650229"/>
            <a:ext cx="50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00</a:t>
            </a:r>
            <a:endParaRPr lang="en-US" sz="1000" dirty="0"/>
          </a:p>
        </p:txBody>
      </p:sp>
      <p:sp>
        <p:nvSpPr>
          <p:cNvPr id="278" name="TextBox 277"/>
          <p:cNvSpPr txBox="1"/>
          <p:nvPr/>
        </p:nvSpPr>
        <p:spPr>
          <a:xfrm>
            <a:off x="6110704" y="2655209"/>
            <a:ext cx="50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01</a:t>
            </a:r>
            <a:endParaRPr lang="en-US" sz="1000" dirty="0"/>
          </a:p>
        </p:txBody>
      </p:sp>
      <p:sp>
        <p:nvSpPr>
          <p:cNvPr id="279" name="TextBox 278"/>
          <p:cNvSpPr txBox="1"/>
          <p:nvPr/>
        </p:nvSpPr>
        <p:spPr>
          <a:xfrm>
            <a:off x="6728017" y="2644503"/>
            <a:ext cx="50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10</a:t>
            </a:r>
            <a:endParaRPr lang="en-US" sz="1000" dirty="0"/>
          </a:p>
        </p:txBody>
      </p:sp>
      <p:sp>
        <p:nvSpPr>
          <p:cNvPr id="280" name="TextBox 279"/>
          <p:cNvSpPr txBox="1"/>
          <p:nvPr/>
        </p:nvSpPr>
        <p:spPr>
          <a:xfrm>
            <a:off x="7377214" y="2655046"/>
            <a:ext cx="50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11</a:t>
            </a:r>
            <a:endParaRPr lang="en-US" sz="1000" dirty="0"/>
          </a:p>
        </p:txBody>
      </p:sp>
      <p:sp>
        <p:nvSpPr>
          <p:cNvPr id="281" name="TextBox 280"/>
          <p:cNvSpPr txBox="1"/>
          <p:nvPr/>
        </p:nvSpPr>
        <p:spPr>
          <a:xfrm>
            <a:off x="5043262" y="3363806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0000</a:t>
            </a:r>
            <a:endParaRPr lang="en-US" sz="800" dirty="0"/>
          </a:p>
        </p:txBody>
      </p:sp>
      <p:sp>
        <p:nvSpPr>
          <p:cNvPr id="282" name="TextBox 281"/>
          <p:cNvSpPr txBox="1"/>
          <p:nvPr/>
        </p:nvSpPr>
        <p:spPr>
          <a:xfrm>
            <a:off x="5365762" y="3368786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0001</a:t>
            </a:r>
            <a:endParaRPr lang="en-US" sz="800" dirty="0"/>
          </a:p>
        </p:txBody>
      </p:sp>
      <p:sp>
        <p:nvSpPr>
          <p:cNvPr id="283" name="TextBox 282"/>
          <p:cNvSpPr txBox="1"/>
          <p:nvPr/>
        </p:nvSpPr>
        <p:spPr>
          <a:xfrm>
            <a:off x="5644102" y="3363806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0010</a:t>
            </a:r>
            <a:endParaRPr lang="en-US" sz="800" dirty="0"/>
          </a:p>
        </p:txBody>
      </p:sp>
      <p:sp>
        <p:nvSpPr>
          <p:cNvPr id="284" name="TextBox 283"/>
          <p:cNvSpPr txBox="1"/>
          <p:nvPr/>
        </p:nvSpPr>
        <p:spPr>
          <a:xfrm>
            <a:off x="5952126" y="3365685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0011</a:t>
            </a:r>
            <a:endParaRPr lang="en-US" sz="800" dirty="0"/>
          </a:p>
        </p:txBody>
      </p:sp>
      <p:sp>
        <p:nvSpPr>
          <p:cNvPr id="285" name="TextBox 284"/>
          <p:cNvSpPr txBox="1"/>
          <p:nvPr/>
        </p:nvSpPr>
        <p:spPr>
          <a:xfrm>
            <a:off x="7719814" y="3354885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1100</a:t>
            </a:r>
            <a:endParaRPr lang="en-US" sz="800" dirty="0"/>
          </a:p>
        </p:txBody>
      </p:sp>
      <p:sp>
        <p:nvSpPr>
          <p:cNvPr id="286" name="TextBox 285"/>
          <p:cNvSpPr txBox="1"/>
          <p:nvPr/>
        </p:nvSpPr>
        <p:spPr>
          <a:xfrm>
            <a:off x="8042314" y="3359865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1101</a:t>
            </a:r>
            <a:endParaRPr lang="en-US" sz="800" dirty="0"/>
          </a:p>
        </p:txBody>
      </p:sp>
      <p:sp>
        <p:nvSpPr>
          <p:cNvPr id="287" name="TextBox 286"/>
          <p:cNvSpPr txBox="1"/>
          <p:nvPr/>
        </p:nvSpPr>
        <p:spPr>
          <a:xfrm>
            <a:off x="8320654" y="3354885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1110</a:t>
            </a:r>
            <a:endParaRPr lang="en-US" sz="800" dirty="0"/>
          </a:p>
        </p:txBody>
      </p:sp>
      <p:sp>
        <p:nvSpPr>
          <p:cNvPr id="288" name="TextBox 287"/>
          <p:cNvSpPr txBox="1"/>
          <p:nvPr/>
        </p:nvSpPr>
        <p:spPr>
          <a:xfrm>
            <a:off x="8628678" y="3278818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1111</a:t>
            </a:r>
            <a:endParaRPr lang="en-US" sz="800" dirty="0"/>
          </a:p>
        </p:txBody>
      </p:sp>
      <p:sp>
        <p:nvSpPr>
          <p:cNvPr id="289" name="TextBox 288"/>
          <p:cNvSpPr txBox="1"/>
          <p:nvPr/>
        </p:nvSpPr>
        <p:spPr>
          <a:xfrm>
            <a:off x="6299626" y="3911123"/>
            <a:ext cx="5006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100100</a:t>
            </a:r>
            <a:endParaRPr lang="en-US" sz="700" dirty="0"/>
          </a:p>
        </p:txBody>
      </p:sp>
      <p:sp>
        <p:nvSpPr>
          <p:cNvPr id="293" name="TextBox 292"/>
          <p:cNvSpPr txBox="1"/>
          <p:nvPr/>
        </p:nvSpPr>
        <p:spPr>
          <a:xfrm>
            <a:off x="6617995" y="3904843"/>
            <a:ext cx="5006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100101</a:t>
            </a:r>
            <a:endParaRPr lang="en-US" sz="700" dirty="0"/>
          </a:p>
        </p:txBody>
      </p:sp>
      <p:sp>
        <p:nvSpPr>
          <p:cNvPr id="294" name="TextBox 293"/>
          <p:cNvSpPr txBox="1"/>
          <p:nvPr/>
        </p:nvSpPr>
        <p:spPr>
          <a:xfrm>
            <a:off x="6910535" y="3905175"/>
            <a:ext cx="5006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100110</a:t>
            </a:r>
            <a:endParaRPr lang="en-US" sz="700" dirty="0"/>
          </a:p>
        </p:txBody>
      </p:sp>
      <p:sp>
        <p:nvSpPr>
          <p:cNvPr id="295" name="TextBox 294"/>
          <p:cNvSpPr txBox="1"/>
          <p:nvPr/>
        </p:nvSpPr>
        <p:spPr>
          <a:xfrm>
            <a:off x="7228279" y="3905175"/>
            <a:ext cx="5006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100111</a:t>
            </a:r>
            <a:endParaRPr lang="en-US" sz="700" dirty="0"/>
          </a:p>
        </p:txBody>
      </p:sp>
      <p:sp>
        <p:nvSpPr>
          <p:cNvPr id="296" name="TextBox 295"/>
          <p:cNvSpPr txBox="1"/>
          <p:nvPr/>
        </p:nvSpPr>
        <p:spPr>
          <a:xfrm>
            <a:off x="6461777" y="3361096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1000</a:t>
            </a:r>
            <a:endParaRPr lang="en-US" sz="800" dirty="0"/>
          </a:p>
        </p:txBody>
      </p:sp>
      <p:sp>
        <p:nvSpPr>
          <p:cNvPr id="298" name="TextBox 297"/>
          <p:cNvSpPr txBox="1"/>
          <p:nvPr/>
        </p:nvSpPr>
        <p:spPr>
          <a:xfrm>
            <a:off x="7062617" y="3361096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1010</a:t>
            </a:r>
            <a:endParaRPr lang="en-US" sz="800" dirty="0"/>
          </a:p>
        </p:txBody>
      </p:sp>
      <p:sp>
        <p:nvSpPr>
          <p:cNvPr id="299" name="TextBox 298"/>
          <p:cNvSpPr txBox="1"/>
          <p:nvPr/>
        </p:nvSpPr>
        <p:spPr>
          <a:xfrm>
            <a:off x="7370641" y="3362975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1</a:t>
            </a:r>
            <a:r>
              <a:rPr lang="en-US" sz="800" dirty="0" smtClean="0"/>
              <a:t>011</a:t>
            </a:r>
            <a:endParaRPr lang="en-US" sz="800" dirty="0"/>
          </a:p>
        </p:txBody>
      </p:sp>
      <p:cxnSp>
        <p:nvCxnSpPr>
          <p:cNvPr id="124" name="Straight Arrow Connector 123"/>
          <p:cNvCxnSpPr/>
          <p:nvPr/>
        </p:nvCxnSpPr>
        <p:spPr>
          <a:xfrm>
            <a:off x="4283520" y="1683689"/>
            <a:ext cx="0" cy="219527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>
            <a:off x="4286344" y="2619579"/>
            <a:ext cx="220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</a:t>
            </a:r>
            <a:endParaRPr lang="en-US" sz="1200" dirty="0"/>
          </a:p>
        </p:txBody>
      </p:sp>
      <p:sp>
        <p:nvSpPr>
          <p:cNvPr id="122" name="Title 6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838200"/>
          </a:xfrm>
        </p:spPr>
        <p:txBody>
          <a:bodyPr/>
          <a:lstStyle/>
          <a:p>
            <a:r>
              <a:rPr lang="en-US" dirty="0" smtClean="0"/>
              <a:t>Structured AMR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21159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534400" cy="54102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Main </a:t>
            </a:r>
            <a:r>
              <a:rPr lang="en-US" dirty="0" err="1" smtClean="0"/>
              <a:t>exascale</a:t>
            </a:r>
            <a:r>
              <a:rPr lang="en-US" dirty="0" smtClean="0"/>
              <a:t> challenge is variability</a:t>
            </a:r>
          </a:p>
          <a:p>
            <a:pPr lvl="1"/>
            <a:r>
              <a:rPr lang="en-US" dirty="0" smtClean="0"/>
              <a:t>Static and dynamic</a:t>
            </a:r>
          </a:p>
          <a:p>
            <a:pPr lvl="1"/>
            <a:r>
              <a:rPr lang="en-US" dirty="0" smtClean="0"/>
              <a:t>Exacerbated by strong scaling requirements</a:t>
            </a:r>
          </a:p>
          <a:p>
            <a:pPr lvl="1"/>
            <a:r>
              <a:rPr lang="en-US" dirty="0" smtClean="0"/>
              <a:t>Persistence is our [only?] friend</a:t>
            </a:r>
          </a:p>
          <a:p>
            <a:pPr lvl="1"/>
            <a:r>
              <a:rPr lang="en-US" dirty="0" smtClean="0"/>
              <a:t>Good division of labor between “system” and app developer is essential</a:t>
            </a:r>
          </a:p>
          <a:p>
            <a:r>
              <a:rPr lang="en-US" dirty="0" smtClean="0"/>
              <a:t>My Mantra: </a:t>
            </a:r>
            <a:r>
              <a:rPr lang="en-US" dirty="0" err="1" smtClean="0"/>
              <a:t>Overdecomposition</a:t>
            </a:r>
            <a:r>
              <a:rPr lang="en-US" dirty="0" smtClean="0"/>
              <a:t>, </a:t>
            </a:r>
            <a:r>
              <a:rPr lang="en-US" dirty="0" err="1" smtClean="0"/>
              <a:t>migratability</a:t>
            </a:r>
            <a:r>
              <a:rPr lang="en-US" dirty="0" smtClean="0"/>
              <a:t>, asynchrony  (</a:t>
            </a:r>
            <a:r>
              <a:rPr lang="en-US" dirty="0" err="1" smtClean="0"/>
              <a:t>Oma</a:t>
            </a:r>
            <a:r>
              <a:rPr lang="en-US" dirty="0" smtClean="0"/>
              <a:t>)</a:t>
            </a:r>
          </a:p>
          <a:p>
            <a:r>
              <a:rPr lang="en-US" dirty="0" smtClean="0"/>
              <a:t>Explain each concept briefly (what it is)</a:t>
            </a:r>
          </a:p>
          <a:p>
            <a:r>
              <a:rPr lang="en-US" dirty="0" smtClean="0"/>
              <a:t>Explain how it empowers RTS: Introspection and </a:t>
            </a:r>
            <a:r>
              <a:rPr lang="en-US" dirty="0" err="1" smtClean="0"/>
              <a:t>adaptivity</a:t>
            </a:r>
            <a:endParaRPr lang="en-US" dirty="0" smtClean="0"/>
          </a:p>
          <a:p>
            <a:r>
              <a:rPr lang="en-US" dirty="0" smtClean="0"/>
              <a:t>Potential costs and how they can be mitigated: overhead, memory, </a:t>
            </a:r>
            <a:r>
              <a:rPr lang="en-US" dirty="0" err="1" smtClean="0"/>
              <a:t>algo</a:t>
            </a:r>
            <a:r>
              <a:rPr lang="en-US" dirty="0" smtClean="0"/>
              <a:t> overhead</a:t>
            </a:r>
          </a:p>
          <a:p>
            <a:pPr lvl="1"/>
            <a:r>
              <a:rPr lang="en-US" dirty="0" err="1" smtClean="0"/>
              <a:t>Soln</a:t>
            </a:r>
            <a:r>
              <a:rPr lang="en-US" dirty="0" smtClean="0"/>
              <a:t> include considering node as a unit (so, have 8-16 work units per chunk)</a:t>
            </a:r>
          </a:p>
          <a:p>
            <a:r>
              <a:rPr lang="en-US" dirty="0" smtClean="0"/>
              <a:t>Show benefits apps: </a:t>
            </a:r>
          </a:p>
          <a:p>
            <a:pPr lvl="1"/>
            <a:r>
              <a:rPr lang="en-US" dirty="0" smtClean="0"/>
              <a:t>Strong scaling via </a:t>
            </a:r>
            <a:r>
              <a:rPr lang="en-US" dirty="0" err="1" smtClean="0"/>
              <a:t>overdecomposition</a:t>
            </a:r>
            <a:r>
              <a:rPr lang="en-US" dirty="0" smtClean="0"/>
              <a:t>: NAMD 200+ us step</a:t>
            </a:r>
          </a:p>
          <a:p>
            <a:pPr lvl="1"/>
            <a:r>
              <a:rPr lang="en-US" dirty="0" smtClean="0"/>
              <a:t>Asynchrony -&gt; AMR</a:t>
            </a:r>
          </a:p>
          <a:p>
            <a:r>
              <a:rPr lang="en-US" dirty="0" smtClean="0"/>
              <a:t>What RTSs can do with this empowerment:</a:t>
            </a:r>
          </a:p>
          <a:p>
            <a:pPr lvl="1"/>
            <a:r>
              <a:rPr lang="en-US" dirty="0" err="1" smtClean="0"/>
              <a:t>Ldb</a:t>
            </a:r>
            <a:r>
              <a:rPr lang="en-US" dirty="0" smtClean="0"/>
              <a:t>, FT, power/energy</a:t>
            </a:r>
          </a:p>
          <a:p>
            <a:pPr lvl="1"/>
            <a:r>
              <a:rPr lang="en-US" dirty="0" err="1" smtClean="0"/>
              <a:t>Reconfigurability</a:t>
            </a:r>
            <a:r>
              <a:rPr lang="en-US" dirty="0" smtClean="0"/>
              <a:t> (apps/RTS) and runtime auto-tuning</a:t>
            </a:r>
          </a:p>
          <a:p>
            <a:r>
              <a:rPr lang="en-US" dirty="0" smtClean="0"/>
              <a:t>What can app developers do to get ready for </a:t>
            </a:r>
            <a:r>
              <a:rPr lang="en-US" dirty="0" err="1" smtClean="0"/>
              <a:t>exascale</a:t>
            </a:r>
            <a:r>
              <a:rPr lang="en-US" dirty="0" smtClean="0"/>
              <a:t>/arts</a:t>
            </a:r>
          </a:p>
          <a:p>
            <a:pPr lvl="1"/>
            <a:r>
              <a:rPr lang="en-US" dirty="0" smtClean="0"/>
              <a:t>Note: our solution (OMA) was needed for dynamic irregular apps even on yesterday’s machines</a:t>
            </a:r>
          </a:p>
          <a:p>
            <a:pPr lvl="2"/>
            <a:r>
              <a:rPr lang="en-US" dirty="0" smtClean="0"/>
              <a:t>Just that it needs to be applied to even regular apps </a:t>
            </a:r>
          </a:p>
          <a:p>
            <a:pPr lvl="2"/>
            <a:r>
              <a:rPr lang="en-US" dirty="0" smtClean="0"/>
              <a:t>How charm++ meets </a:t>
            </a:r>
            <a:r>
              <a:rPr lang="en-US" dirty="0" err="1" smtClean="0"/>
              <a:t>exascale</a:t>
            </a:r>
            <a:r>
              <a:rPr lang="en-US" dirty="0" smtClean="0"/>
              <a:t> challenges already, almost</a:t>
            </a:r>
          </a:p>
          <a:p>
            <a:pPr lvl="3"/>
            <a:r>
              <a:rPr lang="en-US" dirty="0" smtClean="0"/>
              <a:t>How we got so lucky: because of these irregular apps</a:t>
            </a:r>
          </a:p>
          <a:p>
            <a:pPr lvl="1"/>
            <a:r>
              <a:rPr lang="en-US" dirty="0" smtClean="0"/>
              <a:t>What to do: </a:t>
            </a:r>
          </a:p>
          <a:p>
            <a:pPr lvl="2"/>
            <a:r>
              <a:rPr lang="en-US" dirty="0" smtClean="0"/>
              <a:t>Explore </a:t>
            </a:r>
            <a:r>
              <a:rPr lang="en-US" dirty="0" err="1" smtClean="0"/>
              <a:t>overdecomposition</a:t>
            </a:r>
            <a:r>
              <a:rPr lang="en-US" dirty="0" smtClean="0"/>
              <a:t> in your apps</a:t>
            </a:r>
          </a:p>
          <a:p>
            <a:pPr lvl="2"/>
            <a:r>
              <a:rPr lang="en-US" dirty="0" smtClean="0"/>
              <a:t>Create control points for runtime manipulation</a:t>
            </a:r>
          </a:p>
          <a:p>
            <a:pPr lvl="2"/>
            <a:r>
              <a:rPr lang="en-US" dirty="0" smtClean="0"/>
              <a:t>Get used to words like “continuations”.. But we need only simpler versions of those </a:t>
            </a:r>
          </a:p>
          <a:p>
            <a:pPr lvl="2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92719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Oval 166"/>
          <p:cNvSpPr/>
          <p:nvPr/>
        </p:nvSpPr>
        <p:spPr>
          <a:xfrm>
            <a:off x="1980844" y="3207926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8" name="Oval 167"/>
          <p:cNvSpPr/>
          <p:nvPr/>
        </p:nvSpPr>
        <p:spPr>
          <a:xfrm>
            <a:off x="2791144" y="2674474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/>
          <p:cNvSpPr/>
          <p:nvPr/>
        </p:nvSpPr>
        <p:spPr>
          <a:xfrm>
            <a:off x="2125643" y="2674474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/>
          <p:cNvSpPr/>
          <p:nvPr/>
        </p:nvSpPr>
        <p:spPr>
          <a:xfrm>
            <a:off x="946190" y="2674474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/>
          <p:cNvSpPr/>
          <p:nvPr/>
        </p:nvSpPr>
        <p:spPr>
          <a:xfrm>
            <a:off x="1842444" y="2051825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/>
          <p:cNvSpPr/>
          <p:nvPr/>
        </p:nvSpPr>
        <p:spPr>
          <a:xfrm>
            <a:off x="1514153" y="2689040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3" name="Straight Arrow Connector 172"/>
          <p:cNvCxnSpPr>
            <a:stCxn id="171" idx="4"/>
            <a:endCxn id="170" idx="7"/>
          </p:cNvCxnSpPr>
          <p:nvPr/>
        </p:nvCxnSpPr>
        <p:spPr>
          <a:xfrm flipH="1">
            <a:off x="1092521" y="2223284"/>
            <a:ext cx="835642" cy="47629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>
            <a:stCxn id="171" idx="4"/>
            <a:endCxn id="172" idx="0"/>
          </p:cNvCxnSpPr>
          <p:nvPr/>
        </p:nvCxnSpPr>
        <p:spPr>
          <a:xfrm flipH="1">
            <a:off x="1599872" y="2223284"/>
            <a:ext cx="328291" cy="465757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>
            <a:stCxn id="171" idx="4"/>
            <a:endCxn id="169" idx="0"/>
          </p:cNvCxnSpPr>
          <p:nvPr/>
        </p:nvCxnSpPr>
        <p:spPr>
          <a:xfrm>
            <a:off x="1928163" y="2223284"/>
            <a:ext cx="283199" cy="451190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>
            <a:stCxn id="171" idx="4"/>
            <a:endCxn id="168" idx="1"/>
          </p:cNvCxnSpPr>
          <p:nvPr/>
        </p:nvCxnSpPr>
        <p:spPr>
          <a:xfrm>
            <a:off x="1928163" y="2223284"/>
            <a:ext cx="888087" cy="47629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7" name="Oval 176"/>
          <p:cNvSpPr/>
          <p:nvPr/>
        </p:nvSpPr>
        <p:spPr>
          <a:xfrm>
            <a:off x="2923597" y="3204527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Oval 177"/>
          <p:cNvSpPr/>
          <p:nvPr/>
        </p:nvSpPr>
        <p:spPr>
          <a:xfrm>
            <a:off x="3211810" y="3199328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Oval 178"/>
          <p:cNvSpPr/>
          <p:nvPr/>
        </p:nvSpPr>
        <p:spPr>
          <a:xfrm>
            <a:off x="3496300" y="3204527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/>
          <p:cNvSpPr/>
          <p:nvPr/>
        </p:nvSpPr>
        <p:spPr>
          <a:xfrm>
            <a:off x="3787333" y="3199328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1" name="Straight Arrow Connector 180"/>
          <p:cNvCxnSpPr>
            <a:stCxn id="168" idx="4"/>
            <a:endCxn id="177" idx="0"/>
          </p:cNvCxnSpPr>
          <p:nvPr/>
        </p:nvCxnSpPr>
        <p:spPr>
          <a:xfrm>
            <a:off x="2876863" y="2845932"/>
            <a:ext cx="132454" cy="35859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>
            <a:stCxn id="168" idx="4"/>
            <a:endCxn id="178" idx="0"/>
          </p:cNvCxnSpPr>
          <p:nvPr/>
        </p:nvCxnSpPr>
        <p:spPr>
          <a:xfrm>
            <a:off x="2876863" y="2845932"/>
            <a:ext cx="420667" cy="35339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/>
          <p:cNvCxnSpPr>
            <a:stCxn id="168" idx="4"/>
            <a:endCxn id="179" idx="0"/>
          </p:cNvCxnSpPr>
          <p:nvPr/>
        </p:nvCxnSpPr>
        <p:spPr>
          <a:xfrm>
            <a:off x="2876863" y="2845932"/>
            <a:ext cx="705157" cy="35859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/>
          <p:cNvCxnSpPr>
            <a:stCxn id="168" idx="4"/>
            <a:endCxn id="180" idx="1"/>
          </p:cNvCxnSpPr>
          <p:nvPr/>
        </p:nvCxnSpPr>
        <p:spPr>
          <a:xfrm>
            <a:off x="2876863" y="2845932"/>
            <a:ext cx="935577" cy="37850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Oval 184"/>
          <p:cNvSpPr/>
          <p:nvPr/>
        </p:nvSpPr>
        <p:spPr>
          <a:xfrm>
            <a:off x="1675591" y="3213616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Oval 185"/>
          <p:cNvSpPr/>
          <p:nvPr/>
        </p:nvSpPr>
        <p:spPr>
          <a:xfrm>
            <a:off x="2272970" y="3204249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Oval 186"/>
          <p:cNvSpPr/>
          <p:nvPr/>
        </p:nvSpPr>
        <p:spPr>
          <a:xfrm>
            <a:off x="2545155" y="3217294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8" name="Straight Arrow Connector 187"/>
          <p:cNvCxnSpPr>
            <a:stCxn id="169" idx="4"/>
            <a:endCxn id="185" idx="7"/>
          </p:cNvCxnSpPr>
          <p:nvPr/>
        </p:nvCxnSpPr>
        <p:spPr>
          <a:xfrm flipH="1">
            <a:off x="1821922" y="2845932"/>
            <a:ext cx="389440" cy="39279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/>
          <p:cNvCxnSpPr>
            <a:stCxn id="169" idx="4"/>
            <a:endCxn id="167" idx="0"/>
          </p:cNvCxnSpPr>
          <p:nvPr/>
        </p:nvCxnSpPr>
        <p:spPr>
          <a:xfrm flipH="1">
            <a:off x="2066563" y="2845932"/>
            <a:ext cx="144799" cy="36199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/>
          <p:cNvCxnSpPr>
            <a:stCxn id="169" idx="4"/>
            <a:endCxn id="186" idx="0"/>
          </p:cNvCxnSpPr>
          <p:nvPr/>
        </p:nvCxnSpPr>
        <p:spPr>
          <a:xfrm>
            <a:off x="2211362" y="2845932"/>
            <a:ext cx="147327" cy="35831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/>
          <p:cNvCxnSpPr>
            <a:stCxn id="169" idx="4"/>
            <a:endCxn id="187" idx="1"/>
          </p:cNvCxnSpPr>
          <p:nvPr/>
        </p:nvCxnSpPr>
        <p:spPr>
          <a:xfrm>
            <a:off x="2211362" y="2845932"/>
            <a:ext cx="358899" cy="396471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2" name="Oval 191"/>
          <p:cNvSpPr/>
          <p:nvPr/>
        </p:nvSpPr>
        <p:spPr>
          <a:xfrm>
            <a:off x="265106" y="3214597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192"/>
          <p:cNvSpPr/>
          <p:nvPr/>
        </p:nvSpPr>
        <p:spPr>
          <a:xfrm>
            <a:off x="560468" y="3212373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/>
          <p:cNvSpPr/>
          <p:nvPr/>
        </p:nvSpPr>
        <p:spPr>
          <a:xfrm>
            <a:off x="1146808" y="3204249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val 194"/>
          <p:cNvSpPr/>
          <p:nvPr/>
        </p:nvSpPr>
        <p:spPr>
          <a:xfrm>
            <a:off x="853252" y="3210149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6" name="Straight Arrow Connector 195"/>
          <p:cNvCxnSpPr>
            <a:stCxn id="170" idx="4"/>
            <a:endCxn id="192" idx="7"/>
          </p:cNvCxnSpPr>
          <p:nvPr/>
        </p:nvCxnSpPr>
        <p:spPr>
          <a:xfrm flipH="1">
            <a:off x="411437" y="2845932"/>
            <a:ext cx="620471" cy="39377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/>
          <p:cNvCxnSpPr>
            <a:stCxn id="170" idx="4"/>
            <a:endCxn id="193" idx="0"/>
          </p:cNvCxnSpPr>
          <p:nvPr/>
        </p:nvCxnSpPr>
        <p:spPr>
          <a:xfrm flipH="1">
            <a:off x="646187" y="2845932"/>
            <a:ext cx="385722" cy="366441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/>
          <p:cNvCxnSpPr>
            <a:stCxn id="170" idx="4"/>
            <a:endCxn id="194" idx="0"/>
          </p:cNvCxnSpPr>
          <p:nvPr/>
        </p:nvCxnSpPr>
        <p:spPr>
          <a:xfrm>
            <a:off x="1031909" y="2845932"/>
            <a:ext cx="200619" cy="35831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/>
          <p:cNvCxnSpPr>
            <a:stCxn id="170" idx="4"/>
            <a:endCxn id="195" idx="0"/>
          </p:cNvCxnSpPr>
          <p:nvPr/>
        </p:nvCxnSpPr>
        <p:spPr>
          <a:xfrm flipH="1">
            <a:off x="938972" y="2845932"/>
            <a:ext cx="92937" cy="364217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0" name="Oval 199"/>
          <p:cNvSpPr/>
          <p:nvPr/>
        </p:nvSpPr>
        <p:spPr>
          <a:xfrm>
            <a:off x="1540105" y="3742501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1821694" y="3735282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2081001" y="3739598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2362334" y="3743915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4" name="Straight Arrow Connector 203"/>
          <p:cNvCxnSpPr>
            <a:stCxn id="167" idx="4"/>
            <a:endCxn id="200" idx="7"/>
          </p:cNvCxnSpPr>
          <p:nvPr/>
        </p:nvCxnSpPr>
        <p:spPr>
          <a:xfrm flipH="1">
            <a:off x="1686437" y="3379384"/>
            <a:ext cx="380127" cy="38822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Arrow Connector 204"/>
          <p:cNvCxnSpPr>
            <a:stCxn id="167" idx="4"/>
            <a:endCxn id="201" idx="0"/>
          </p:cNvCxnSpPr>
          <p:nvPr/>
        </p:nvCxnSpPr>
        <p:spPr>
          <a:xfrm flipH="1">
            <a:off x="1907414" y="3379384"/>
            <a:ext cx="159150" cy="355898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Arrow Connector 205"/>
          <p:cNvCxnSpPr>
            <a:stCxn id="167" idx="4"/>
            <a:endCxn id="202" idx="0"/>
          </p:cNvCxnSpPr>
          <p:nvPr/>
        </p:nvCxnSpPr>
        <p:spPr>
          <a:xfrm>
            <a:off x="2066563" y="3379384"/>
            <a:ext cx="100157" cy="36021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Arrow Connector 206"/>
          <p:cNvCxnSpPr>
            <a:stCxn id="167" idx="4"/>
            <a:endCxn id="203" idx="1"/>
          </p:cNvCxnSpPr>
          <p:nvPr/>
        </p:nvCxnSpPr>
        <p:spPr>
          <a:xfrm>
            <a:off x="2066563" y="3379384"/>
            <a:ext cx="320877" cy="389640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8" name="Freeform 207"/>
          <p:cNvSpPr/>
          <p:nvPr/>
        </p:nvSpPr>
        <p:spPr>
          <a:xfrm>
            <a:off x="768517" y="2652436"/>
            <a:ext cx="591010" cy="1508044"/>
          </a:xfrm>
          <a:custGeom>
            <a:avLst/>
            <a:gdLst>
              <a:gd name="connsiteX0" fmla="*/ 0 w 1094462"/>
              <a:gd name="connsiteY0" fmla="*/ 0 h 2713789"/>
              <a:gd name="connsiteX1" fmla="*/ 1082842 w 1094462"/>
              <a:gd name="connsiteY1" fmla="*/ 949157 h 2713789"/>
              <a:gd name="connsiteX2" fmla="*/ 601579 w 1094462"/>
              <a:gd name="connsiteY2" fmla="*/ 2713789 h 271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4462" h="2713789">
                <a:moveTo>
                  <a:pt x="0" y="0"/>
                </a:moveTo>
                <a:cubicBezTo>
                  <a:pt x="491289" y="248429"/>
                  <a:pt x="982579" y="496859"/>
                  <a:pt x="1082842" y="949157"/>
                </a:cubicBezTo>
                <a:cubicBezTo>
                  <a:pt x="1183105" y="1401455"/>
                  <a:pt x="601579" y="2713789"/>
                  <a:pt x="601579" y="2713789"/>
                </a:cubicBez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Freeform 208"/>
          <p:cNvSpPr/>
          <p:nvPr/>
        </p:nvSpPr>
        <p:spPr>
          <a:xfrm>
            <a:off x="1311419" y="2081417"/>
            <a:ext cx="612011" cy="2100714"/>
          </a:xfrm>
          <a:custGeom>
            <a:avLst/>
            <a:gdLst>
              <a:gd name="connsiteX0" fmla="*/ 392256 w 1378557"/>
              <a:gd name="connsiteY0" fmla="*/ 0 h 3890210"/>
              <a:gd name="connsiteX1" fmla="*/ 1314677 w 1378557"/>
              <a:gd name="connsiteY1" fmla="*/ 1537368 h 3890210"/>
              <a:gd name="connsiteX2" fmla="*/ 1167625 w 1378557"/>
              <a:gd name="connsiteY2" fmla="*/ 2593474 h 3890210"/>
              <a:gd name="connsiteX3" fmla="*/ 111519 w 1378557"/>
              <a:gd name="connsiteY3" fmla="*/ 3195053 h 3890210"/>
              <a:gd name="connsiteX4" fmla="*/ 31309 w 1378557"/>
              <a:gd name="connsiteY4" fmla="*/ 3890210 h 3890210"/>
              <a:gd name="connsiteX5" fmla="*/ 31309 w 1378557"/>
              <a:gd name="connsiteY5" fmla="*/ 3890210 h 3890210"/>
              <a:gd name="connsiteX6" fmla="*/ 31309 w 1378557"/>
              <a:gd name="connsiteY6" fmla="*/ 3890210 h 389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8557" h="3890210">
                <a:moveTo>
                  <a:pt x="392256" y="0"/>
                </a:moveTo>
                <a:cubicBezTo>
                  <a:pt x="788852" y="552561"/>
                  <a:pt x="1185449" y="1105122"/>
                  <a:pt x="1314677" y="1537368"/>
                </a:cubicBezTo>
                <a:cubicBezTo>
                  <a:pt x="1443905" y="1969614"/>
                  <a:pt x="1368151" y="2317193"/>
                  <a:pt x="1167625" y="2593474"/>
                </a:cubicBezTo>
                <a:cubicBezTo>
                  <a:pt x="967099" y="2869755"/>
                  <a:pt x="300905" y="2978930"/>
                  <a:pt x="111519" y="3195053"/>
                </a:cubicBezTo>
                <a:cubicBezTo>
                  <a:pt x="-77867" y="3411176"/>
                  <a:pt x="31309" y="3890210"/>
                  <a:pt x="31309" y="3890210"/>
                </a:cubicBezTo>
                <a:lnTo>
                  <a:pt x="31309" y="3890210"/>
                </a:lnTo>
                <a:lnTo>
                  <a:pt x="31309" y="3890210"/>
                </a:ln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Freeform 209"/>
          <p:cNvSpPr/>
          <p:nvPr/>
        </p:nvSpPr>
        <p:spPr>
          <a:xfrm>
            <a:off x="2210363" y="1929819"/>
            <a:ext cx="234045" cy="2230660"/>
          </a:xfrm>
          <a:custGeom>
            <a:avLst/>
            <a:gdLst>
              <a:gd name="connsiteX0" fmla="*/ 124271 w 433416"/>
              <a:gd name="connsiteY0" fmla="*/ 0 h 4130852"/>
              <a:gd name="connsiteX1" fmla="*/ 431745 w 433416"/>
              <a:gd name="connsiteY1" fmla="*/ 1684421 h 4130852"/>
              <a:gd name="connsiteX2" fmla="*/ 3956 w 433416"/>
              <a:gd name="connsiteY2" fmla="*/ 2165684 h 4130852"/>
              <a:gd name="connsiteX3" fmla="*/ 217850 w 433416"/>
              <a:gd name="connsiteY3" fmla="*/ 3810000 h 4130852"/>
              <a:gd name="connsiteX4" fmla="*/ 204482 w 433416"/>
              <a:gd name="connsiteY4" fmla="*/ 4130842 h 4130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416" h="4130852">
                <a:moveTo>
                  <a:pt x="124271" y="0"/>
                </a:moveTo>
                <a:cubicBezTo>
                  <a:pt x="288034" y="661737"/>
                  <a:pt x="451797" y="1323474"/>
                  <a:pt x="431745" y="1684421"/>
                </a:cubicBezTo>
                <a:cubicBezTo>
                  <a:pt x="411693" y="2045368"/>
                  <a:pt x="39605" y="1811421"/>
                  <a:pt x="3956" y="2165684"/>
                </a:cubicBezTo>
                <a:cubicBezTo>
                  <a:pt x="-31693" y="2519947"/>
                  <a:pt x="184429" y="3482474"/>
                  <a:pt x="217850" y="3810000"/>
                </a:cubicBezTo>
                <a:cubicBezTo>
                  <a:pt x="251271" y="4137526"/>
                  <a:pt x="204482" y="4130842"/>
                  <a:pt x="204482" y="4130842"/>
                </a:cubicBez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Freeform 210"/>
          <p:cNvSpPr/>
          <p:nvPr/>
        </p:nvSpPr>
        <p:spPr>
          <a:xfrm>
            <a:off x="2602425" y="1951476"/>
            <a:ext cx="238344" cy="2259531"/>
          </a:xfrm>
          <a:custGeom>
            <a:avLst/>
            <a:gdLst>
              <a:gd name="connsiteX0" fmla="*/ 0 w 441378"/>
              <a:gd name="connsiteY0" fmla="*/ 0 h 4184316"/>
              <a:gd name="connsiteX1" fmla="*/ 80211 w 441378"/>
              <a:gd name="connsiteY1" fmla="*/ 1884948 h 4184316"/>
              <a:gd name="connsiteX2" fmla="*/ 387684 w 441378"/>
              <a:gd name="connsiteY2" fmla="*/ 2272632 h 4184316"/>
              <a:gd name="connsiteX3" fmla="*/ 441158 w 441378"/>
              <a:gd name="connsiteY3" fmla="*/ 4090737 h 4184316"/>
              <a:gd name="connsiteX4" fmla="*/ 441158 w 441378"/>
              <a:gd name="connsiteY4" fmla="*/ 4090737 h 4184316"/>
              <a:gd name="connsiteX5" fmla="*/ 427790 w 441378"/>
              <a:gd name="connsiteY5" fmla="*/ 4184316 h 4184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1378" h="4184316">
                <a:moveTo>
                  <a:pt x="0" y="0"/>
                </a:moveTo>
                <a:cubicBezTo>
                  <a:pt x="7798" y="753088"/>
                  <a:pt x="15597" y="1506176"/>
                  <a:pt x="80211" y="1884948"/>
                </a:cubicBezTo>
                <a:cubicBezTo>
                  <a:pt x="144825" y="2263720"/>
                  <a:pt x="327526" y="1905000"/>
                  <a:pt x="387684" y="2272632"/>
                </a:cubicBezTo>
                <a:cubicBezTo>
                  <a:pt x="447842" y="2640264"/>
                  <a:pt x="441158" y="4090737"/>
                  <a:pt x="441158" y="4090737"/>
                </a:cubicBezTo>
                <a:lnTo>
                  <a:pt x="441158" y="4090737"/>
                </a:lnTo>
                <a:lnTo>
                  <a:pt x="427790" y="4184316"/>
                </a:ln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Freeform 211"/>
          <p:cNvSpPr/>
          <p:nvPr/>
        </p:nvSpPr>
        <p:spPr>
          <a:xfrm>
            <a:off x="3446269" y="1973132"/>
            <a:ext cx="271501" cy="2237874"/>
          </a:xfrm>
          <a:custGeom>
            <a:avLst/>
            <a:gdLst>
              <a:gd name="connsiteX0" fmla="*/ 0 w 502779"/>
              <a:gd name="connsiteY0" fmla="*/ 0 h 4144211"/>
              <a:gd name="connsiteX1" fmla="*/ 494632 w 502779"/>
              <a:gd name="connsiteY1" fmla="*/ 2085474 h 4144211"/>
              <a:gd name="connsiteX2" fmla="*/ 320842 w 502779"/>
              <a:gd name="connsiteY2" fmla="*/ 4144211 h 4144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2779" h="4144211">
                <a:moveTo>
                  <a:pt x="0" y="0"/>
                </a:moveTo>
                <a:cubicBezTo>
                  <a:pt x="220579" y="697386"/>
                  <a:pt x="441158" y="1394772"/>
                  <a:pt x="494632" y="2085474"/>
                </a:cubicBezTo>
                <a:cubicBezTo>
                  <a:pt x="548106" y="2776176"/>
                  <a:pt x="320842" y="4144211"/>
                  <a:pt x="320842" y="4144211"/>
                </a:cubicBez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TextBox 212"/>
          <p:cNvSpPr txBox="1"/>
          <p:nvPr/>
        </p:nvSpPr>
        <p:spPr>
          <a:xfrm>
            <a:off x="536398" y="4131605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P0</a:t>
            </a:r>
            <a:endParaRPr lang="en-US" sz="1000" dirty="0"/>
          </a:p>
        </p:txBody>
      </p:sp>
      <p:sp>
        <p:nvSpPr>
          <p:cNvPr id="214" name="TextBox 213"/>
          <p:cNvSpPr txBox="1"/>
          <p:nvPr/>
        </p:nvSpPr>
        <p:spPr>
          <a:xfrm>
            <a:off x="1086127" y="4131604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P1</a:t>
            </a:r>
            <a:endParaRPr lang="en-US" sz="1000" dirty="0"/>
          </a:p>
        </p:txBody>
      </p:sp>
      <p:sp>
        <p:nvSpPr>
          <p:cNvPr id="215" name="TextBox 214"/>
          <p:cNvSpPr txBox="1"/>
          <p:nvPr/>
        </p:nvSpPr>
        <p:spPr>
          <a:xfrm>
            <a:off x="1745353" y="4131605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P2</a:t>
            </a:r>
          </a:p>
        </p:txBody>
      </p:sp>
      <p:sp>
        <p:nvSpPr>
          <p:cNvPr id="216" name="TextBox 215"/>
          <p:cNvSpPr txBox="1"/>
          <p:nvPr/>
        </p:nvSpPr>
        <p:spPr>
          <a:xfrm>
            <a:off x="2510633" y="4134662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P3</a:t>
            </a:r>
            <a:endParaRPr lang="en-US" sz="1000" dirty="0"/>
          </a:p>
        </p:txBody>
      </p:sp>
      <p:sp>
        <p:nvSpPr>
          <p:cNvPr id="217" name="TextBox 216"/>
          <p:cNvSpPr txBox="1"/>
          <p:nvPr/>
        </p:nvSpPr>
        <p:spPr>
          <a:xfrm>
            <a:off x="3191404" y="4127906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P4</a:t>
            </a:r>
            <a:endParaRPr lang="en-US" sz="1000" dirty="0"/>
          </a:p>
        </p:txBody>
      </p:sp>
      <p:sp>
        <p:nvSpPr>
          <p:cNvPr id="218" name="TextBox 217"/>
          <p:cNvSpPr txBox="1"/>
          <p:nvPr/>
        </p:nvSpPr>
        <p:spPr>
          <a:xfrm>
            <a:off x="3787332" y="4134662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P5</a:t>
            </a:r>
            <a:endParaRPr lang="en-US" sz="1000" dirty="0"/>
          </a:p>
        </p:txBody>
      </p:sp>
      <p:sp>
        <p:nvSpPr>
          <p:cNvPr id="219" name="TextBox 218"/>
          <p:cNvSpPr txBox="1"/>
          <p:nvPr/>
        </p:nvSpPr>
        <p:spPr>
          <a:xfrm>
            <a:off x="906184" y="1374833"/>
            <a:ext cx="3012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Typical MPI Approach</a:t>
            </a:r>
            <a:endParaRPr lang="en-US" sz="2000" dirty="0">
              <a:latin typeface="+mn-lt"/>
            </a:endParaRPr>
          </a:p>
        </p:txBody>
      </p:sp>
      <p:sp>
        <p:nvSpPr>
          <p:cNvPr id="220" name="TextBox 219"/>
          <p:cNvSpPr txBox="1"/>
          <p:nvPr/>
        </p:nvSpPr>
        <p:spPr>
          <a:xfrm>
            <a:off x="5587016" y="1371600"/>
            <a:ext cx="3012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Charm++ Approach</a:t>
            </a:r>
            <a:endParaRPr lang="en-US" sz="2000" dirty="0">
              <a:latin typeface="+mn-lt"/>
            </a:endParaRPr>
          </a:p>
        </p:txBody>
      </p:sp>
      <p:sp>
        <p:nvSpPr>
          <p:cNvPr id="222" name="Oval 221"/>
          <p:cNvSpPr/>
          <p:nvPr/>
        </p:nvSpPr>
        <p:spPr>
          <a:xfrm>
            <a:off x="6935083" y="3256822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3" name="Oval 222"/>
          <p:cNvSpPr/>
          <p:nvPr/>
        </p:nvSpPr>
        <p:spPr>
          <a:xfrm>
            <a:off x="7745382" y="2723370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7079881" y="2723370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5900428" y="2723370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6" name="Oval 225"/>
          <p:cNvSpPr/>
          <p:nvPr/>
        </p:nvSpPr>
        <p:spPr>
          <a:xfrm>
            <a:off x="6796682" y="2100722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6468391" y="2737937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8" name="Straight Arrow Connector 227"/>
          <p:cNvCxnSpPr>
            <a:stCxn id="226" idx="4"/>
            <a:endCxn id="225" idx="7"/>
          </p:cNvCxnSpPr>
          <p:nvPr/>
        </p:nvCxnSpPr>
        <p:spPr>
          <a:xfrm flipH="1">
            <a:off x="6046759" y="2272181"/>
            <a:ext cx="835642" cy="47629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Arrow Connector 228"/>
          <p:cNvCxnSpPr>
            <a:stCxn id="226" idx="4"/>
            <a:endCxn id="227" idx="0"/>
          </p:cNvCxnSpPr>
          <p:nvPr/>
        </p:nvCxnSpPr>
        <p:spPr>
          <a:xfrm flipH="1">
            <a:off x="6554110" y="2272181"/>
            <a:ext cx="328291" cy="46575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Arrow Connector 229"/>
          <p:cNvCxnSpPr>
            <a:stCxn id="226" idx="4"/>
            <a:endCxn id="224" idx="0"/>
          </p:cNvCxnSpPr>
          <p:nvPr/>
        </p:nvCxnSpPr>
        <p:spPr>
          <a:xfrm>
            <a:off x="6882401" y="2272181"/>
            <a:ext cx="283199" cy="451190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Arrow Connector 230"/>
          <p:cNvCxnSpPr>
            <a:stCxn id="226" idx="4"/>
            <a:endCxn id="223" idx="1"/>
          </p:cNvCxnSpPr>
          <p:nvPr/>
        </p:nvCxnSpPr>
        <p:spPr>
          <a:xfrm>
            <a:off x="6882401" y="2272181"/>
            <a:ext cx="888087" cy="47629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2" name="Oval 231"/>
          <p:cNvSpPr/>
          <p:nvPr/>
        </p:nvSpPr>
        <p:spPr>
          <a:xfrm>
            <a:off x="7877836" y="3253423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8166048" y="3248225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8450539" y="3253423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8741571" y="3248225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6" name="Straight Arrow Connector 235"/>
          <p:cNvCxnSpPr>
            <a:stCxn id="223" idx="4"/>
            <a:endCxn id="232" idx="0"/>
          </p:cNvCxnSpPr>
          <p:nvPr/>
        </p:nvCxnSpPr>
        <p:spPr>
          <a:xfrm>
            <a:off x="7831101" y="2894829"/>
            <a:ext cx="132454" cy="35859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Arrow Connector 236"/>
          <p:cNvCxnSpPr>
            <a:stCxn id="223" idx="4"/>
            <a:endCxn id="233" idx="0"/>
          </p:cNvCxnSpPr>
          <p:nvPr/>
        </p:nvCxnSpPr>
        <p:spPr>
          <a:xfrm>
            <a:off x="7831101" y="2894829"/>
            <a:ext cx="420667" cy="35339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/>
          <p:cNvCxnSpPr>
            <a:stCxn id="223" idx="4"/>
            <a:endCxn id="234" idx="0"/>
          </p:cNvCxnSpPr>
          <p:nvPr/>
        </p:nvCxnSpPr>
        <p:spPr>
          <a:xfrm>
            <a:off x="7831101" y="2894829"/>
            <a:ext cx="705157" cy="35859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Arrow Connector 238"/>
          <p:cNvCxnSpPr>
            <a:stCxn id="223" idx="4"/>
            <a:endCxn id="235" idx="1"/>
          </p:cNvCxnSpPr>
          <p:nvPr/>
        </p:nvCxnSpPr>
        <p:spPr>
          <a:xfrm>
            <a:off x="7831101" y="2894829"/>
            <a:ext cx="935577" cy="37850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0" name="Oval 239"/>
          <p:cNvSpPr/>
          <p:nvPr/>
        </p:nvSpPr>
        <p:spPr>
          <a:xfrm>
            <a:off x="6629829" y="3262512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7227208" y="3253145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7499393" y="3266190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3" name="Straight Arrow Connector 242"/>
          <p:cNvCxnSpPr>
            <a:stCxn id="224" idx="4"/>
            <a:endCxn id="240" idx="7"/>
          </p:cNvCxnSpPr>
          <p:nvPr/>
        </p:nvCxnSpPr>
        <p:spPr>
          <a:xfrm flipH="1">
            <a:off x="6776161" y="2894829"/>
            <a:ext cx="389440" cy="39279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/>
          <p:cNvCxnSpPr>
            <a:stCxn id="224" idx="4"/>
            <a:endCxn id="222" idx="0"/>
          </p:cNvCxnSpPr>
          <p:nvPr/>
        </p:nvCxnSpPr>
        <p:spPr>
          <a:xfrm flipH="1">
            <a:off x="7020802" y="2894829"/>
            <a:ext cx="144799" cy="36199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Arrow Connector 244"/>
          <p:cNvCxnSpPr>
            <a:stCxn id="224" idx="4"/>
            <a:endCxn id="241" idx="0"/>
          </p:cNvCxnSpPr>
          <p:nvPr/>
        </p:nvCxnSpPr>
        <p:spPr>
          <a:xfrm>
            <a:off x="7165601" y="2894829"/>
            <a:ext cx="147327" cy="35831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Arrow Connector 245"/>
          <p:cNvCxnSpPr>
            <a:stCxn id="224" idx="4"/>
            <a:endCxn id="242" idx="1"/>
          </p:cNvCxnSpPr>
          <p:nvPr/>
        </p:nvCxnSpPr>
        <p:spPr>
          <a:xfrm>
            <a:off x="7165601" y="2894829"/>
            <a:ext cx="358899" cy="396470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7" name="Oval 246"/>
          <p:cNvSpPr/>
          <p:nvPr/>
        </p:nvSpPr>
        <p:spPr>
          <a:xfrm>
            <a:off x="5219344" y="3263493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5514706" y="3261269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6101046" y="3253145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5807491" y="3259046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1" name="Straight Arrow Connector 250"/>
          <p:cNvCxnSpPr>
            <a:stCxn id="225" idx="4"/>
            <a:endCxn id="247" idx="7"/>
          </p:cNvCxnSpPr>
          <p:nvPr/>
        </p:nvCxnSpPr>
        <p:spPr>
          <a:xfrm flipH="1">
            <a:off x="5365675" y="2894829"/>
            <a:ext cx="620471" cy="39377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/>
          <p:cNvCxnSpPr>
            <a:stCxn id="225" idx="4"/>
            <a:endCxn id="248" idx="0"/>
          </p:cNvCxnSpPr>
          <p:nvPr/>
        </p:nvCxnSpPr>
        <p:spPr>
          <a:xfrm flipH="1">
            <a:off x="5600425" y="2894829"/>
            <a:ext cx="385722" cy="366441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Arrow Connector 252"/>
          <p:cNvCxnSpPr>
            <a:stCxn id="225" idx="4"/>
            <a:endCxn id="249" idx="0"/>
          </p:cNvCxnSpPr>
          <p:nvPr/>
        </p:nvCxnSpPr>
        <p:spPr>
          <a:xfrm>
            <a:off x="5986147" y="2894829"/>
            <a:ext cx="200619" cy="35831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Arrow Connector 253"/>
          <p:cNvCxnSpPr>
            <a:stCxn id="225" idx="4"/>
            <a:endCxn id="250" idx="0"/>
          </p:cNvCxnSpPr>
          <p:nvPr/>
        </p:nvCxnSpPr>
        <p:spPr>
          <a:xfrm flipH="1">
            <a:off x="5893210" y="2894829"/>
            <a:ext cx="92937" cy="364217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5" name="Oval 254"/>
          <p:cNvSpPr/>
          <p:nvPr/>
        </p:nvSpPr>
        <p:spPr>
          <a:xfrm>
            <a:off x="6494344" y="3791397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6775933" y="3784178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7035240" y="3788494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7316572" y="3792810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9" name="Straight Arrow Connector 258"/>
          <p:cNvCxnSpPr>
            <a:stCxn id="222" idx="4"/>
            <a:endCxn id="255" idx="7"/>
          </p:cNvCxnSpPr>
          <p:nvPr/>
        </p:nvCxnSpPr>
        <p:spPr>
          <a:xfrm flipH="1">
            <a:off x="6640675" y="3428280"/>
            <a:ext cx="380127" cy="38822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Arrow Connector 259"/>
          <p:cNvCxnSpPr>
            <a:stCxn id="222" idx="4"/>
            <a:endCxn id="256" idx="0"/>
          </p:cNvCxnSpPr>
          <p:nvPr/>
        </p:nvCxnSpPr>
        <p:spPr>
          <a:xfrm flipH="1">
            <a:off x="6861652" y="3428280"/>
            <a:ext cx="159150" cy="355898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Arrow Connector 260"/>
          <p:cNvCxnSpPr>
            <a:stCxn id="222" idx="4"/>
            <a:endCxn id="257" idx="0"/>
          </p:cNvCxnSpPr>
          <p:nvPr/>
        </p:nvCxnSpPr>
        <p:spPr>
          <a:xfrm>
            <a:off x="7020802" y="3428280"/>
            <a:ext cx="100157" cy="36021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Arrow Connector 261"/>
          <p:cNvCxnSpPr>
            <a:stCxn id="222" idx="4"/>
            <a:endCxn id="258" idx="1"/>
          </p:cNvCxnSpPr>
          <p:nvPr/>
        </p:nvCxnSpPr>
        <p:spPr>
          <a:xfrm>
            <a:off x="7020802" y="3428280"/>
            <a:ext cx="320877" cy="38963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4" name="TextBox 273"/>
          <p:cNvSpPr txBox="1"/>
          <p:nvPr/>
        </p:nvSpPr>
        <p:spPr>
          <a:xfrm>
            <a:off x="336946" y="4614446"/>
            <a:ext cx="4096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Mesh Restructuring</a:t>
            </a:r>
          </a:p>
        </p:txBody>
      </p:sp>
      <p:sp>
        <p:nvSpPr>
          <p:cNvPr id="276" name="TextBox 275"/>
          <p:cNvSpPr txBox="1"/>
          <p:nvPr/>
        </p:nvSpPr>
        <p:spPr>
          <a:xfrm>
            <a:off x="5538724" y="2678011"/>
            <a:ext cx="50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00</a:t>
            </a:r>
            <a:endParaRPr lang="en-US" sz="1000" dirty="0"/>
          </a:p>
        </p:txBody>
      </p:sp>
      <p:sp>
        <p:nvSpPr>
          <p:cNvPr id="278" name="TextBox 277"/>
          <p:cNvSpPr txBox="1"/>
          <p:nvPr/>
        </p:nvSpPr>
        <p:spPr>
          <a:xfrm>
            <a:off x="6110704" y="2682991"/>
            <a:ext cx="50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01</a:t>
            </a:r>
            <a:endParaRPr lang="en-US" sz="1000" dirty="0"/>
          </a:p>
        </p:txBody>
      </p:sp>
      <p:sp>
        <p:nvSpPr>
          <p:cNvPr id="279" name="TextBox 278"/>
          <p:cNvSpPr txBox="1"/>
          <p:nvPr/>
        </p:nvSpPr>
        <p:spPr>
          <a:xfrm>
            <a:off x="6728017" y="2672285"/>
            <a:ext cx="50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10</a:t>
            </a:r>
            <a:endParaRPr lang="en-US" sz="1000" dirty="0"/>
          </a:p>
        </p:txBody>
      </p:sp>
      <p:sp>
        <p:nvSpPr>
          <p:cNvPr id="280" name="TextBox 279"/>
          <p:cNvSpPr txBox="1"/>
          <p:nvPr/>
        </p:nvSpPr>
        <p:spPr>
          <a:xfrm>
            <a:off x="7377214" y="2682828"/>
            <a:ext cx="50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11</a:t>
            </a:r>
            <a:endParaRPr lang="en-US" sz="1000" dirty="0"/>
          </a:p>
        </p:txBody>
      </p:sp>
      <p:sp>
        <p:nvSpPr>
          <p:cNvPr id="281" name="TextBox 280"/>
          <p:cNvSpPr txBox="1"/>
          <p:nvPr/>
        </p:nvSpPr>
        <p:spPr>
          <a:xfrm>
            <a:off x="5043262" y="3391588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0000</a:t>
            </a:r>
            <a:endParaRPr lang="en-US" sz="800" dirty="0"/>
          </a:p>
        </p:txBody>
      </p:sp>
      <p:sp>
        <p:nvSpPr>
          <p:cNvPr id="282" name="TextBox 281"/>
          <p:cNvSpPr txBox="1"/>
          <p:nvPr/>
        </p:nvSpPr>
        <p:spPr>
          <a:xfrm>
            <a:off x="5365762" y="3396568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0001</a:t>
            </a:r>
            <a:endParaRPr lang="en-US" sz="800" dirty="0"/>
          </a:p>
        </p:txBody>
      </p:sp>
      <p:sp>
        <p:nvSpPr>
          <p:cNvPr id="283" name="TextBox 282"/>
          <p:cNvSpPr txBox="1"/>
          <p:nvPr/>
        </p:nvSpPr>
        <p:spPr>
          <a:xfrm>
            <a:off x="5644102" y="3391588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0010</a:t>
            </a:r>
            <a:endParaRPr lang="en-US" sz="800" dirty="0"/>
          </a:p>
        </p:txBody>
      </p:sp>
      <p:sp>
        <p:nvSpPr>
          <p:cNvPr id="284" name="TextBox 283"/>
          <p:cNvSpPr txBox="1"/>
          <p:nvPr/>
        </p:nvSpPr>
        <p:spPr>
          <a:xfrm>
            <a:off x="5952126" y="3393467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0011</a:t>
            </a:r>
            <a:endParaRPr lang="en-US" sz="800" dirty="0"/>
          </a:p>
        </p:txBody>
      </p:sp>
      <p:sp>
        <p:nvSpPr>
          <p:cNvPr id="285" name="TextBox 284"/>
          <p:cNvSpPr txBox="1"/>
          <p:nvPr/>
        </p:nvSpPr>
        <p:spPr>
          <a:xfrm>
            <a:off x="7719814" y="3382667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1100</a:t>
            </a:r>
            <a:endParaRPr lang="en-US" sz="800" dirty="0"/>
          </a:p>
        </p:txBody>
      </p:sp>
      <p:sp>
        <p:nvSpPr>
          <p:cNvPr id="286" name="TextBox 285"/>
          <p:cNvSpPr txBox="1"/>
          <p:nvPr/>
        </p:nvSpPr>
        <p:spPr>
          <a:xfrm>
            <a:off x="8042314" y="3387647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1101</a:t>
            </a:r>
            <a:endParaRPr lang="en-US" sz="800" dirty="0"/>
          </a:p>
        </p:txBody>
      </p:sp>
      <p:sp>
        <p:nvSpPr>
          <p:cNvPr id="287" name="TextBox 286"/>
          <p:cNvSpPr txBox="1"/>
          <p:nvPr/>
        </p:nvSpPr>
        <p:spPr>
          <a:xfrm>
            <a:off x="8320654" y="3382667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1110</a:t>
            </a:r>
            <a:endParaRPr lang="en-US" sz="800" dirty="0"/>
          </a:p>
        </p:txBody>
      </p:sp>
      <p:sp>
        <p:nvSpPr>
          <p:cNvPr id="288" name="TextBox 287"/>
          <p:cNvSpPr txBox="1"/>
          <p:nvPr/>
        </p:nvSpPr>
        <p:spPr>
          <a:xfrm>
            <a:off x="8628678" y="3384546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1111</a:t>
            </a:r>
            <a:endParaRPr lang="en-US" sz="800" dirty="0"/>
          </a:p>
        </p:txBody>
      </p:sp>
      <p:sp>
        <p:nvSpPr>
          <p:cNvPr id="289" name="TextBox 288"/>
          <p:cNvSpPr txBox="1"/>
          <p:nvPr/>
        </p:nvSpPr>
        <p:spPr>
          <a:xfrm>
            <a:off x="6299626" y="3938905"/>
            <a:ext cx="5006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100100</a:t>
            </a:r>
            <a:endParaRPr lang="en-US" sz="700" dirty="0"/>
          </a:p>
        </p:txBody>
      </p:sp>
      <p:sp>
        <p:nvSpPr>
          <p:cNvPr id="293" name="TextBox 292"/>
          <p:cNvSpPr txBox="1"/>
          <p:nvPr/>
        </p:nvSpPr>
        <p:spPr>
          <a:xfrm>
            <a:off x="6617995" y="3932625"/>
            <a:ext cx="5006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100101</a:t>
            </a:r>
            <a:endParaRPr lang="en-US" sz="700" dirty="0"/>
          </a:p>
        </p:txBody>
      </p:sp>
      <p:sp>
        <p:nvSpPr>
          <p:cNvPr id="294" name="TextBox 293"/>
          <p:cNvSpPr txBox="1"/>
          <p:nvPr/>
        </p:nvSpPr>
        <p:spPr>
          <a:xfrm>
            <a:off x="6910535" y="3932957"/>
            <a:ext cx="5006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100110</a:t>
            </a:r>
            <a:endParaRPr lang="en-US" sz="700" dirty="0"/>
          </a:p>
        </p:txBody>
      </p:sp>
      <p:sp>
        <p:nvSpPr>
          <p:cNvPr id="295" name="TextBox 294"/>
          <p:cNvSpPr txBox="1"/>
          <p:nvPr/>
        </p:nvSpPr>
        <p:spPr>
          <a:xfrm>
            <a:off x="7228279" y="3932957"/>
            <a:ext cx="5006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100111</a:t>
            </a:r>
            <a:endParaRPr lang="en-US" sz="700" dirty="0"/>
          </a:p>
        </p:txBody>
      </p:sp>
      <p:sp>
        <p:nvSpPr>
          <p:cNvPr id="296" name="TextBox 295"/>
          <p:cNvSpPr txBox="1"/>
          <p:nvPr/>
        </p:nvSpPr>
        <p:spPr>
          <a:xfrm>
            <a:off x="6461777" y="3388878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1000</a:t>
            </a:r>
            <a:endParaRPr lang="en-US" sz="800" dirty="0"/>
          </a:p>
        </p:txBody>
      </p:sp>
      <p:sp>
        <p:nvSpPr>
          <p:cNvPr id="298" name="TextBox 297"/>
          <p:cNvSpPr txBox="1"/>
          <p:nvPr/>
        </p:nvSpPr>
        <p:spPr>
          <a:xfrm>
            <a:off x="7062617" y="3388878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1010</a:t>
            </a:r>
            <a:endParaRPr lang="en-US" sz="800" dirty="0"/>
          </a:p>
        </p:txBody>
      </p:sp>
      <p:sp>
        <p:nvSpPr>
          <p:cNvPr id="299" name="TextBox 298"/>
          <p:cNvSpPr txBox="1"/>
          <p:nvPr/>
        </p:nvSpPr>
        <p:spPr>
          <a:xfrm>
            <a:off x="7370641" y="3390757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1</a:t>
            </a:r>
            <a:r>
              <a:rPr lang="en-US" sz="800" dirty="0" smtClean="0"/>
              <a:t>011</a:t>
            </a:r>
            <a:endParaRPr lang="en-US" sz="800" dirty="0"/>
          </a:p>
        </p:txBody>
      </p:sp>
      <p:cxnSp>
        <p:nvCxnSpPr>
          <p:cNvPr id="120" name="Straight Arrow Connector 119"/>
          <p:cNvCxnSpPr/>
          <p:nvPr/>
        </p:nvCxnSpPr>
        <p:spPr>
          <a:xfrm>
            <a:off x="4283520" y="1711471"/>
            <a:ext cx="0" cy="219527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4286344" y="2647361"/>
            <a:ext cx="220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</a:t>
            </a:r>
            <a:endParaRPr lang="en-US" sz="1200" dirty="0"/>
          </a:p>
        </p:txBody>
      </p:sp>
      <p:sp>
        <p:nvSpPr>
          <p:cNvPr id="123" name="Title 6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838200"/>
          </a:xfrm>
        </p:spPr>
        <p:txBody>
          <a:bodyPr/>
          <a:lstStyle/>
          <a:p>
            <a:r>
              <a:rPr lang="en-US" dirty="0" smtClean="0"/>
              <a:t>Structured AMR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70276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Oval 166"/>
          <p:cNvSpPr/>
          <p:nvPr/>
        </p:nvSpPr>
        <p:spPr>
          <a:xfrm>
            <a:off x="1980844" y="3146370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8" name="Oval 167"/>
          <p:cNvSpPr/>
          <p:nvPr/>
        </p:nvSpPr>
        <p:spPr>
          <a:xfrm>
            <a:off x="2791144" y="2612918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/>
          <p:cNvSpPr/>
          <p:nvPr/>
        </p:nvSpPr>
        <p:spPr>
          <a:xfrm>
            <a:off x="2125643" y="2612918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/>
          <p:cNvSpPr/>
          <p:nvPr/>
        </p:nvSpPr>
        <p:spPr>
          <a:xfrm>
            <a:off x="946190" y="2612918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/>
          <p:cNvSpPr/>
          <p:nvPr/>
        </p:nvSpPr>
        <p:spPr>
          <a:xfrm>
            <a:off x="1842444" y="1990269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/>
          <p:cNvSpPr/>
          <p:nvPr/>
        </p:nvSpPr>
        <p:spPr>
          <a:xfrm>
            <a:off x="1514153" y="2627484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3" name="Straight Arrow Connector 172"/>
          <p:cNvCxnSpPr>
            <a:stCxn id="171" idx="4"/>
            <a:endCxn id="170" idx="7"/>
          </p:cNvCxnSpPr>
          <p:nvPr/>
        </p:nvCxnSpPr>
        <p:spPr>
          <a:xfrm flipH="1">
            <a:off x="1092521" y="2161728"/>
            <a:ext cx="835642" cy="47629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>
            <a:stCxn id="171" idx="4"/>
            <a:endCxn id="172" idx="0"/>
          </p:cNvCxnSpPr>
          <p:nvPr/>
        </p:nvCxnSpPr>
        <p:spPr>
          <a:xfrm flipH="1">
            <a:off x="1599872" y="2161728"/>
            <a:ext cx="328291" cy="465757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>
            <a:stCxn id="171" idx="4"/>
            <a:endCxn id="169" idx="0"/>
          </p:cNvCxnSpPr>
          <p:nvPr/>
        </p:nvCxnSpPr>
        <p:spPr>
          <a:xfrm>
            <a:off x="1928163" y="2161728"/>
            <a:ext cx="283199" cy="451190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>
            <a:stCxn id="171" idx="4"/>
            <a:endCxn id="168" idx="1"/>
          </p:cNvCxnSpPr>
          <p:nvPr/>
        </p:nvCxnSpPr>
        <p:spPr>
          <a:xfrm>
            <a:off x="1928163" y="2161728"/>
            <a:ext cx="888087" cy="47629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7" name="Oval 176"/>
          <p:cNvSpPr/>
          <p:nvPr/>
        </p:nvSpPr>
        <p:spPr>
          <a:xfrm>
            <a:off x="2923597" y="3142971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Oval 177"/>
          <p:cNvSpPr/>
          <p:nvPr/>
        </p:nvSpPr>
        <p:spPr>
          <a:xfrm>
            <a:off x="3211810" y="3137772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Oval 178"/>
          <p:cNvSpPr/>
          <p:nvPr/>
        </p:nvSpPr>
        <p:spPr>
          <a:xfrm>
            <a:off x="3496300" y="3142971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/>
          <p:cNvSpPr/>
          <p:nvPr/>
        </p:nvSpPr>
        <p:spPr>
          <a:xfrm>
            <a:off x="3787333" y="3137772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1" name="Straight Arrow Connector 180"/>
          <p:cNvCxnSpPr>
            <a:stCxn id="168" idx="4"/>
            <a:endCxn id="177" idx="0"/>
          </p:cNvCxnSpPr>
          <p:nvPr/>
        </p:nvCxnSpPr>
        <p:spPr>
          <a:xfrm>
            <a:off x="2876863" y="2784376"/>
            <a:ext cx="132454" cy="35859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>
            <a:stCxn id="168" idx="4"/>
            <a:endCxn id="178" idx="0"/>
          </p:cNvCxnSpPr>
          <p:nvPr/>
        </p:nvCxnSpPr>
        <p:spPr>
          <a:xfrm>
            <a:off x="2876863" y="2784376"/>
            <a:ext cx="420667" cy="35339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/>
          <p:cNvCxnSpPr>
            <a:stCxn id="168" idx="4"/>
            <a:endCxn id="179" idx="0"/>
          </p:cNvCxnSpPr>
          <p:nvPr/>
        </p:nvCxnSpPr>
        <p:spPr>
          <a:xfrm>
            <a:off x="2876863" y="2784376"/>
            <a:ext cx="705157" cy="35859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/>
          <p:cNvCxnSpPr>
            <a:stCxn id="168" idx="4"/>
            <a:endCxn id="180" idx="1"/>
          </p:cNvCxnSpPr>
          <p:nvPr/>
        </p:nvCxnSpPr>
        <p:spPr>
          <a:xfrm>
            <a:off x="2876863" y="2784376"/>
            <a:ext cx="935577" cy="37850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Oval 184"/>
          <p:cNvSpPr/>
          <p:nvPr/>
        </p:nvSpPr>
        <p:spPr>
          <a:xfrm>
            <a:off x="1675591" y="3152060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Oval 185"/>
          <p:cNvSpPr/>
          <p:nvPr/>
        </p:nvSpPr>
        <p:spPr>
          <a:xfrm>
            <a:off x="2272970" y="3142693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Oval 186"/>
          <p:cNvSpPr/>
          <p:nvPr/>
        </p:nvSpPr>
        <p:spPr>
          <a:xfrm>
            <a:off x="2545155" y="3155738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8" name="Straight Arrow Connector 187"/>
          <p:cNvCxnSpPr>
            <a:stCxn id="169" idx="4"/>
            <a:endCxn id="185" idx="7"/>
          </p:cNvCxnSpPr>
          <p:nvPr/>
        </p:nvCxnSpPr>
        <p:spPr>
          <a:xfrm flipH="1">
            <a:off x="1821922" y="2784376"/>
            <a:ext cx="389440" cy="39279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/>
          <p:cNvCxnSpPr>
            <a:stCxn id="169" idx="4"/>
            <a:endCxn id="167" idx="0"/>
          </p:cNvCxnSpPr>
          <p:nvPr/>
        </p:nvCxnSpPr>
        <p:spPr>
          <a:xfrm flipH="1">
            <a:off x="2066563" y="2784376"/>
            <a:ext cx="144799" cy="36199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/>
          <p:cNvCxnSpPr>
            <a:stCxn id="169" idx="4"/>
            <a:endCxn id="186" idx="0"/>
          </p:cNvCxnSpPr>
          <p:nvPr/>
        </p:nvCxnSpPr>
        <p:spPr>
          <a:xfrm>
            <a:off x="2211362" y="2784376"/>
            <a:ext cx="147327" cy="35831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/>
          <p:cNvCxnSpPr>
            <a:stCxn id="169" idx="4"/>
            <a:endCxn id="187" idx="1"/>
          </p:cNvCxnSpPr>
          <p:nvPr/>
        </p:nvCxnSpPr>
        <p:spPr>
          <a:xfrm>
            <a:off x="2211362" y="2784376"/>
            <a:ext cx="358899" cy="396471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2" name="Oval 191"/>
          <p:cNvSpPr/>
          <p:nvPr/>
        </p:nvSpPr>
        <p:spPr>
          <a:xfrm>
            <a:off x="265106" y="3153041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192"/>
          <p:cNvSpPr/>
          <p:nvPr/>
        </p:nvSpPr>
        <p:spPr>
          <a:xfrm>
            <a:off x="560468" y="3150817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/>
          <p:cNvSpPr/>
          <p:nvPr/>
        </p:nvSpPr>
        <p:spPr>
          <a:xfrm>
            <a:off x="1146808" y="3142693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val 194"/>
          <p:cNvSpPr/>
          <p:nvPr/>
        </p:nvSpPr>
        <p:spPr>
          <a:xfrm>
            <a:off x="853252" y="3148593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6" name="Straight Arrow Connector 195"/>
          <p:cNvCxnSpPr>
            <a:stCxn id="170" idx="4"/>
          </p:cNvCxnSpPr>
          <p:nvPr/>
        </p:nvCxnSpPr>
        <p:spPr>
          <a:xfrm flipH="1">
            <a:off x="411437" y="2784376"/>
            <a:ext cx="620471" cy="39377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/>
          <p:cNvCxnSpPr>
            <a:stCxn id="170" idx="4"/>
            <a:endCxn id="193" idx="0"/>
          </p:cNvCxnSpPr>
          <p:nvPr/>
        </p:nvCxnSpPr>
        <p:spPr>
          <a:xfrm flipH="1">
            <a:off x="646187" y="2784376"/>
            <a:ext cx="385722" cy="366441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/>
          <p:cNvCxnSpPr>
            <a:stCxn id="170" idx="4"/>
            <a:endCxn id="194" idx="0"/>
          </p:cNvCxnSpPr>
          <p:nvPr/>
        </p:nvCxnSpPr>
        <p:spPr>
          <a:xfrm>
            <a:off x="1031909" y="2784376"/>
            <a:ext cx="200619" cy="35831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/>
          <p:cNvCxnSpPr>
            <a:stCxn id="170" idx="4"/>
            <a:endCxn id="195" idx="0"/>
          </p:cNvCxnSpPr>
          <p:nvPr/>
        </p:nvCxnSpPr>
        <p:spPr>
          <a:xfrm flipH="1">
            <a:off x="938972" y="2784376"/>
            <a:ext cx="92937" cy="364217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0" name="Oval 199"/>
          <p:cNvSpPr/>
          <p:nvPr/>
        </p:nvSpPr>
        <p:spPr>
          <a:xfrm>
            <a:off x="1540105" y="3680945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1821694" y="3673726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2081001" y="3678042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2362334" y="3682359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4" name="Straight Arrow Connector 203"/>
          <p:cNvCxnSpPr>
            <a:stCxn id="167" idx="4"/>
            <a:endCxn id="200" idx="7"/>
          </p:cNvCxnSpPr>
          <p:nvPr/>
        </p:nvCxnSpPr>
        <p:spPr>
          <a:xfrm flipH="1">
            <a:off x="1686437" y="3317828"/>
            <a:ext cx="380127" cy="38822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Arrow Connector 204"/>
          <p:cNvCxnSpPr>
            <a:stCxn id="167" idx="4"/>
            <a:endCxn id="201" idx="0"/>
          </p:cNvCxnSpPr>
          <p:nvPr/>
        </p:nvCxnSpPr>
        <p:spPr>
          <a:xfrm flipH="1">
            <a:off x="1907414" y="3317828"/>
            <a:ext cx="159150" cy="355898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Arrow Connector 205"/>
          <p:cNvCxnSpPr>
            <a:stCxn id="167" idx="4"/>
            <a:endCxn id="202" idx="0"/>
          </p:cNvCxnSpPr>
          <p:nvPr/>
        </p:nvCxnSpPr>
        <p:spPr>
          <a:xfrm>
            <a:off x="2066563" y="3317828"/>
            <a:ext cx="100157" cy="36021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Arrow Connector 206"/>
          <p:cNvCxnSpPr>
            <a:stCxn id="167" idx="4"/>
            <a:endCxn id="203" idx="1"/>
          </p:cNvCxnSpPr>
          <p:nvPr/>
        </p:nvCxnSpPr>
        <p:spPr>
          <a:xfrm>
            <a:off x="2066563" y="3317828"/>
            <a:ext cx="320877" cy="389640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8" name="Freeform 207"/>
          <p:cNvSpPr/>
          <p:nvPr/>
        </p:nvSpPr>
        <p:spPr>
          <a:xfrm>
            <a:off x="768517" y="2590880"/>
            <a:ext cx="591010" cy="1508044"/>
          </a:xfrm>
          <a:custGeom>
            <a:avLst/>
            <a:gdLst>
              <a:gd name="connsiteX0" fmla="*/ 0 w 1094462"/>
              <a:gd name="connsiteY0" fmla="*/ 0 h 2713789"/>
              <a:gd name="connsiteX1" fmla="*/ 1082842 w 1094462"/>
              <a:gd name="connsiteY1" fmla="*/ 949157 h 2713789"/>
              <a:gd name="connsiteX2" fmla="*/ 601579 w 1094462"/>
              <a:gd name="connsiteY2" fmla="*/ 2713789 h 271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4462" h="2713789">
                <a:moveTo>
                  <a:pt x="0" y="0"/>
                </a:moveTo>
                <a:cubicBezTo>
                  <a:pt x="491289" y="248429"/>
                  <a:pt x="982579" y="496859"/>
                  <a:pt x="1082842" y="949157"/>
                </a:cubicBezTo>
                <a:cubicBezTo>
                  <a:pt x="1183105" y="1401455"/>
                  <a:pt x="601579" y="2713789"/>
                  <a:pt x="601579" y="2713789"/>
                </a:cubicBez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Freeform 208"/>
          <p:cNvSpPr/>
          <p:nvPr/>
        </p:nvSpPr>
        <p:spPr>
          <a:xfrm>
            <a:off x="1311419" y="2019861"/>
            <a:ext cx="612011" cy="2100714"/>
          </a:xfrm>
          <a:custGeom>
            <a:avLst/>
            <a:gdLst>
              <a:gd name="connsiteX0" fmla="*/ 392256 w 1378557"/>
              <a:gd name="connsiteY0" fmla="*/ 0 h 3890210"/>
              <a:gd name="connsiteX1" fmla="*/ 1314677 w 1378557"/>
              <a:gd name="connsiteY1" fmla="*/ 1537368 h 3890210"/>
              <a:gd name="connsiteX2" fmla="*/ 1167625 w 1378557"/>
              <a:gd name="connsiteY2" fmla="*/ 2593474 h 3890210"/>
              <a:gd name="connsiteX3" fmla="*/ 111519 w 1378557"/>
              <a:gd name="connsiteY3" fmla="*/ 3195053 h 3890210"/>
              <a:gd name="connsiteX4" fmla="*/ 31309 w 1378557"/>
              <a:gd name="connsiteY4" fmla="*/ 3890210 h 3890210"/>
              <a:gd name="connsiteX5" fmla="*/ 31309 w 1378557"/>
              <a:gd name="connsiteY5" fmla="*/ 3890210 h 3890210"/>
              <a:gd name="connsiteX6" fmla="*/ 31309 w 1378557"/>
              <a:gd name="connsiteY6" fmla="*/ 3890210 h 389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8557" h="3890210">
                <a:moveTo>
                  <a:pt x="392256" y="0"/>
                </a:moveTo>
                <a:cubicBezTo>
                  <a:pt x="788852" y="552561"/>
                  <a:pt x="1185449" y="1105122"/>
                  <a:pt x="1314677" y="1537368"/>
                </a:cubicBezTo>
                <a:cubicBezTo>
                  <a:pt x="1443905" y="1969614"/>
                  <a:pt x="1368151" y="2317193"/>
                  <a:pt x="1167625" y="2593474"/>
                </a:cubicBezTo>
                <a:cubicBezTo>
                  <a:pt x="967099" y="2869755"/>
                  <a:pt x="300905" y="2978930"/>
                  <a:pt x="111519" y="3195053"/>
                </a:cubicBezTo>
                <a:cubicBezTo>
                  <a:pt x="-77867" y="3411176"/>
                  <a:pt x="31309" y="3890210"/>
                  <a:pt x="31309" y="3890210"/>
                </a:cubicBezTo>
                <a:lnTo>
                  <a:pt x="31309" y="3890210"/>
                </a:lnTo>
                <a:lnTo>
                  <a:pt x="31309" y="3890210"/>
                </a:ln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Freeform 209"/>
          <p:cNvSpPr/>
          <p:nvPr/>
        </p:nvSpPr>
        <p:spPr>
          <a:xfrm>
            <a:off x="2210363" y="1868263"/>
            <a:ext cx="234045" cy="2230660"/>
          </a:xfrm>
          <a:custGeom>
            <a:avLst/>
            <a:gdLst>
              <a:gd name="connsiteX0" fmla="*/ 124271 w 433416"/>
              <a:gd name="connsiteY0" fmla="*/ 0 h 4130852"/>
              <a:gd name="connsiteX1" fmla="*/ 431745 w 433416"/>
              <a:gd name="connsiteY1" fmla="*/ 1684421 h 4130852"/>
              <a:gd name="connsiteX2" fmla="*/ 3956 w 433416"/>
              <a:gd name="connsiteY2" fmla="*/ 2165684 h 4130852"/>
              <a:gd name="connsiteX3" fmla="*/ 217850 w 433416"/>
              <a:gd name="connsiteY3" fmla="*/ 3810000 h 4130852"/>
              <a:gd name="connsiteX4" fmla="*/ 204482 w 433416"/>
              <a:gd name="connsiteY4" fmla="*/ 4130842 h 4130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416" h="4130852">
                <a:moveTo>
                  <a:pt x="124271" y="0"/>
                </a:moveTo>
                <a:cubicBezTo>
                  <a:pt x="288034" y="661737"/>
                  <a:pt x="451797" y="1323474"/>
                  <a:pt x="431745" y="1684421"/>
                </a:cubicBezTo>
                <a:cubicBezTo>
                  <a:pt x="411693" y="2045368"/>
                  <a:pt x="39605" y="1811421"/>
                  <a:pt x="3956" y="2165684"/>
                </a:cubicBezTo>
                <a:cubicBezTo>
                  <a:pt x="-31693" y="2519947"/>
                  <a:pt x="184429" y="3482474"/>
                  <a:pt x="217850" y="3810000"/>
                </a:cubicBezTo>
                <a:cubicBezTo>
                  <a:pt x="251271" y="4137526"/>
                  <a:pt x="204482" y="4130842"/>
                  <a:pt x="204482" y="4130842"/>
                </a:cubicBez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Freeform 210"/>
          <p:cNvSpPr/>
          <p:nvPr/>
        </p:nvSpPr>
        <p:spPr>
          <a:xfrm>
            <a:off x="2602425" y="1889920"/>
            <a:ext cx="238344" cy="2259531"/>
          </a:xfrm>
          <a:custGeom>
            <a:avLst/>
            <a:gdLst>
              <a:gd name="connsiteX0" fmla="*/ 0 w 441378"/>
              <a:gd name="connsiteY0" fmla="*/ 0 h 4184316"/>
              <a:gd name="connsiteX1" fmla="*/ 80211 w 441378"/>
              <a:gd name="connsiteY1" fmla="*/ 1884948 h 4184316"/>
              <a:gd name="connsiteX2" fmla="*/ 387684 w 441378"/>
              <a:gd name="connsiteY2" fmla="*/ 2272632 h 4184316"/>
              <a:gd name="connsiteX3" fmla="*/ 441158 w 441378"/>
              <a:gd name="connsiteY3" fmla="*/ 4090737 h 4184316"/>
              <a:gd name="connsiteX4" fmla="*/ 441158 w 441378"/>
              <a:gd name="connsiteY4" fmla="*/ 4090737 h 4184316"/>
              <a:gd name="connsiteX5" fmla="*/ 427790 w 441378"/>
              <a:gd name="connsiteY5" fmla="*/ 4184316 h 4184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1378" h="4184316">
                <a:moveTo>
                  <a:pt x="0" y="0"/>
                </a:moveTo>
                <a:cubicBezTo>
                  <a:pt x="7798" y="753088"/>
                  <a:pt x="15597" y="1506176"/>
                  <a:pt x="80211" y="1884948"/>
                </a:cubicBezTo>
                <a:cubicBezTo>
                  <a:pt x="144825" y="2263720"/>
                  <a:pt x="327526" y="1905000"/>
                  <a:pt x="387684" y="2272632"/>
                </a:cubicBezTo>
                <a:cubicBezTo>
                  <a:pt x="447842" y="2640264"/>
                  <a:pt x="441158" y="4090737"/>
                  <a:pt x="441158" y="4090737"/>
                </a:cubicBezTo>
                <a:lnTo>
                  <a:pt x="441158" y="4090737"/>
                </a:lnTo>
                <a:lnTo>
                  <a:pt x="427790" y="4184316"/>
                </a:ln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Freeform 211"/>
          <p:cNvSpPr/>
          <p:nvPr/>
        </p:nvSpPr>
        <p:spPr>
          <a:xfrm>
            <a:off x="3446269" y="1911576"/>
            <a:ext cx="271501" cy="2237874"/>
          </a:xfrm>
          <a:custGeom>
            <a:avLst/>
            <a:gdLst>
              <a:gd name="connsiteX0" fmla="*/ 0 w 502779"/>
              <a:gd name="connsiteY0" fmla="*/ 0 h 4144211"/>
              <a:gd name="connsiteX1" fmla="*/ 494632 w 502779"/>
              <a:gd name="connsiteY1" fmla="*/ 2085474 h 4144211"/>
              <a:gd name="connsiteX2" fmla="*/ 320842 w 502779"/>
              <a:gd name="connsiteY2" fmla="*/ 4144211 h 4144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2779" h="4144211">
                <a:moveTo>
                  <a:pt x="0" y="0"/>
                </a:moveTo>
                <a:cubicBezTo>
                  <a:pt x="220579" y="697386"/>
                  <a:pt x="441158" y="1394772"/>
                  <a:pt x="494632" y="2085474"/>
                </a:cubicBezTo>
                <a:cubicBezTo>
                  <a:pt x="548106" y="2776176"/>
                  <a:pt x="320842" y="4144211"/>
                  <a:pt x="320842" y="4144211"/>
                </a:cubicBezTo>
              </a:path>
            </a:pathLst>
          </a:cu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TextBox 212"/>
          <p:cNvSpPr txBox="1"/>
          <p:nvPr/>
        </p:nvSpPr>
        <p:spPr>
          <a:xfrm>
            <a:off x="536398" y="4070049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P0</a:t>
            </a:r>
            <a:endParaRPr lang="en-US" sz="1000" dirty="0"/>
          </a:p>
        </p:txBody>
      </p:sp>
      <p:sp>
        <p:nvSpPr>
          <p:cNvPr id="214" name="TextBox 213"/>
          <p:cNvSpPr txBox="1"/>
          <p:nvPr/>
        </p:nvSpPr>
        <p:spPr>
          <a:xfrm>
            <a:off x="1086127" y="4070048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P1</a:t>
            </a:r>
            <a:endParaRPr lang="en-US" sz="1000" dirty="0"/>
          </a:p>
        </p:txBody>
      </p:sp>
      <p:sp>
        <p:nvSpPr>
          <p:cNvPr id="215" name="TextBox 214"/>
          <p:cNvSpPr txBox="1"/>
          <p:nvPr/>
        </p:nvSpPr>
        <p:spPr>
          <a:xfrm>
            <a:off x="1745353" y="4070049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P2</a:t>
            </a:r>
          </a:p>
        </p:txBody>
      </p:sp>
      <p:sp>
        <p:nvSpPr>
          <p:cNvPr id="216" name="TextBox 215"/>
          <p:cNvSpPr txBox="1"/>
          <p:nvPr/>
        </p:nvSpPr>
        <p:spPr>
          <a:xfrm>
            <a:off x="2510633" y="4073106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P3</a:t>
            </a:r>
            <a:endParaRPr lang="en-US" sz="1000" dirty="0"/>
          </a:p>
        </p:txBody>
      </p:sp>
      <p:sp>
        <p:nvSpPr>
          <p:cNvPr id="217" name="TextBox 216"/>
          <p:cNvSpPr txBox="1"/>
          <p:nvPr/>
        </p:nvSpPr>
        <p:spPr>
          <a:xfrm>
            <a:off x="3191404" y="4066350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P4</a:t>
            </a:r>
            <a:endParaRPr lang="en-US" sz="1000" dirty="0"/>
          </a:p>
        </p:txBody>
      </p:sp>
      <p:sp>
        <p:nvSpPr>
          <p:cNvPr id="218" name="TextBox 217"/>
          <p:cNvSpPr txBox="1"/>
          <p:nvPr/>
        </p:nvSpPr>
        <p:spPr>
          <a:xfrm>
            <a:off x="3787332" y="4073106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P5</a:t>
            </a:r>
            <a:endParaRPr lang="en-US" sz="1000" dirty="0"/>
          </a:p>
        </p:txBody>
      </p:sp>
      <p:sp>
        <p:nvSpPr>
          <p:cNvPr id="219" name="TextBox 218"/>
          <p:cNvSpPr txBox="1"/>
          <p:nvPr/>
        </p:nvSpPr>
        <p:spPr>
          <a:xfrm>
            <a:off x="901625" y="1386244"/>
            <a:ext cx="3012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Typical MPI Approach</a:t>
            </a:r>
            <a:endParaRPr lang="en-US" sz="2000" dirty="0">
              <a:latin typeface="+mn-lt"/>
            </a:endParaRPr>
          </a:p>
        </p:txBody>
      </p:sp>
      <p:sp>
        <p:nvSpPr>
          <p:cNvPr id="220" name="TextBox 219"/>
          <p:cNvSpPr txBox="1"/>
          <p:nvPr/>
        </p:nvSpPr>
        <p:spPr>
          <a:xfrm>
            <a:off x="5587016" y="1386244"/>
            <a:ext cx="3012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Charm++ Approach</a:t>
            </a:r>
            <a:endParaRPr lang="en-US" sz="2000" dirty="0">
              <a:latin typeface="+mn-lt"/>
            </a:endParaRPr>
          </a:p>
        </p:txBody>
      </p:sp>
      <p:sp>
        <p:nvSpPr>
          <p:cNvPr id="222" name="Oval 221"/>
          <p:cNvSpPr/>
          <p:nvPr/>
        </p:nvSpPr>
        <p:spPr>
          <a:xfrm>
            <a:off x="6935083" y="3195266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3" name="Oval 222"/>
          <p:cNvSpPr/>
          <p:nvPr/>
        </p:nvSpPr>
        <p:spPr>
          <a:xfrm>
            <a:off x="7745382" y="2661814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7079881" y="2661814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5900428" y="2661814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6" name="Oval 225"/>
          <p:cNvSpPr/>
          <p:nvPr/>
        </p:nvSpPr>
        <p:spPr>
          <a:xfrm>
            <a:off x="6796682" y="2039166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6468391" y="2676381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8" name="Straight Arrow Connector 227"/>
          <p:cNvCxnSpPr>
            <a:stCxn id="226" idx="4"/>
            <a:endCxn id="225" idx="7"/>
          </p:cNvCxnSpPr>
          <p:nvPr/>
        </p:nvCxnSpPr>
        <p:spPr>
          <a:xfrm flipH="1">
            <a:off x="6046759" y="2210625"/>
            <a:ext cx="835642" cy="47629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Arrow Connector 228"/>
          <p:cNvCxnSpPr>
            <a:stCxn id="226" idx="4"/>
            <a:endCxn id="227" idx="0"/>
          </p:cNvCxnSpPr>
          <p:nvPr/>
        </p:nvCxnSpPr>
        <p:spPr>
          <a:xfrm flipH="1">
            <a:off x="6554110" y="2210625"/>
            <a:ext cx="328291" cy="46575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Arrow Connector 229"/>
          <p:cNvCxnSpPr>
            <a:stCxn id="226" idx="4"/>
            <a:endCxn id="224" idx="0"/>
          </p:cNvCxnSpPr>
          <p:nvPr/>
        </p:nvCxnSpPr>
        <p:spPr>
          <a:xfrm>
            <a:off x="6882401" y="2210625"/>
            <a:ext cx="283199" cy="451190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Arrow Connector 230"/>
          <p:cNvCxnSpPr>
            <a:stCxn id="226" idx="4"/>
            <a:endCxn id="223" idx="1"/>
          </p:cNvCxnSpPr>
          <p:nvPr/>
        </p:nvCxnSpPr>
        <p:spPr>
          <a:xfrm>
            <a:off x="6882401" y="2210625"/>
            <a:ext cx="888087" cy="47629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2" name="Oval 231"/>
          <p:cNvSpPr/>
          <p:nvPr/>
        </p:nvSpPr>
        <p:spPr>
          <a:xfrm>
            <a:off x="7877836" y="3191867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8166048" y="3186669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8450539" y="3191867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8741571" y="3186669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6" name="Straight Arrow Connector 235"/>
          <p:cNvCxnSpPr>
            <a:stCxn id="223" idx="4"/>
            <a:endCxn id="232" idx="0"/>
          </p:cNvCxnSpPr>
          <p:nvPr/>
        </p:nvCxnSpPr>
        <p:spPr>
          <a:xfrm>
            <a:off x="7831101" y="2833273"/>
            <a:ext cx="132454" cy="35859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Arrow Connector 236"/>
          <p:cNvCxnSpPr>
            <a:stCxn id="223" idx="4"/>
            <a:endCxn id="233" idx="0"/>
          </p:cNvCxnSpPr>
          <p:nvPr/>
        </p:nvCxnSpPr>
        <p:spPr>
          <a:xfrm>
            <a:off x="7831101" y="2833273"/>
            <a:ext cx="420667" cy="35339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/>
          <p:cNvCxnSpPr>
            <a:stCxn id="223" idx="4"/>
            <a:endCxn id="234" idx="0"/>
          </p:cNvCxnSpPr>
          <p:nvPr/>
        </p:nvCxnSpPr>
        <p:spPr>
          <a:xfrm>
            <a:off x="7831101" y="2833273"/>
            <a:ext cx="705157" cy="35859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Arrow Connector 238"/>
          <p:cNvCxnSpPr>
            <a:stCxn id="223" idx="4"/>
            <a:endCxn id="235" idx="1"/>
          </p:cNvCxnSpPr>
          <p:nvPr/>
        </p:nvCxnSpPr>
        <p:spPr>
          <a:xfrm>
            <a:off x="7831101" y="2833273"/>
            <a:ext cx="935577" cy="37850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0" name="Oval 239"/>
          <p:cNvSpPr/>
          <p:nvPr/>
        </p:nvSpPr>
        <p:spPr>
          <a:xfrm>
            <a:off x="6629829" y="3200956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7227208" y="3191589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7499393" y="3204634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3" name="Straight Arrow Connector 242"/>
          <p:cNvCxnSpPr>
            <a:stCxn id="224" idx="4"/>
            <a:endCxn id="240" idx="7"/>
          </p:cNvCxnSpPr>
          <p:nvPr/>
        </p:nvCxnSpPr>
        <p:spPr>
          <a:xfrm flipH="1">
            <a:off x="6776161" y="2833273"/>
            <a:ext cx="389440" cy="39279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/>
          <p:cNvCxnSpPr>
            <a:stCxn id="224" idx="4"/>
            <a:endCxn id="222" idx="0"/>
          </p:cNvCxnSpPr>
          <p:nvPr/>
        </p:nvCxnSpPr>
        <p:spPr>
          <a:xfrm flipH="1">
            <a:off x="7020802" y="2833273"/>
            <a:ext cx="144799" cy="36199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Arrow Connector 244"/>
          <p:cNvCxnSpPr>
            <a:stCxn id="224" idx="4"/>
            <a:endCxn id="241" idx="0"/>
          </p:cNvCxnSpPr>
          <p:nvPr/>
        </p:nvCxnSpPr>
        <p:spPr>
          <a:xfrm>
            <a:off x="7165601" y="2833273"/>
            <a:ext cx="147327" cy="35831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Arrow Connector 245"/>
          <p:cNvCxnSpPr>
            <a:stCxn id="224" idx="4"/>
            <a:endCxn id="242" idx="1"/>
          </p:cNvCxnSpPr>
          <p:nvPr/>
        </p:nvCxnSpPr>
        <p:spPr>
          <a:xfrm>
            <a:off x="7165601" y="2833273"/>
            <a:ext cx="358899" cy="396470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7" name="Oval 246"/>
          <p:cNvSpPr/>
          <p:nvPr/>
        </p:nvSpPr>
        <p:spPr>
          <a:xfrm>
            <a:off x="5219344" y="3201937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5514706" y="3199713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6101046" y="3191589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5807491" y="3197490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1" name="Straight Arrow Connector 250"/>
          <p:cNvCxnSpPr>
            <a:stCxn id="225" idx="4"/>
            <a:endCxn id="247" idx="7"/>
          </p:cNvCxnSpPr>
          <p:nvPr/>
        </p:nvCxnSpPr>
        <p:spPr>
          <a:xfrm flipH="1">
            <a:off x="5365675" y="2833273"/>
            <a:ext cx="620471" cy="39377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/>
          <p:cNvCxnSpPr>
            <a:stCxn id="225" idx="4"/>
            <a:endCxn id="248" idx="0"/>
          </p:cNvCxnSpPr>
          <p:nvPr/>
        </p:nvCxnSpPr>
        <p:spPr>
          <a:xfrm flipH="1">
            <a:off x="5600425" y="2833273"/>
            <a:ext cx="385722" cy="366441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Arrow Connector 252"/>
          <p:cNvCxnSpPr>
            <a:stCxn id="225" idx="4"/>
            <a:endCxn id="249" idx="0"/>
          </p:cNvCxnSpPr>
          <p:nvPr/>
        </p:nvCxnSpPr>
        <p:spPr>
          <a:xfrm>
            <a:off x="5986147" y="2833273"/>
            <a:ext cx="200619" cy="35831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Arrow Connector 253"/>
          <p:cNvCxnSpPr>
            <a:stCxn id="225" idx="4"/>
            <a:endCxn id="250" idx="0"/>
          </p:cNvCxnSpPr>
          <p:nvPr/>
        </p:nvCxnSpPr>
        <p:spPr>
          <a:xfrm flipH="1">
            <a:off x="5893210" y="2833273"/>
            <a:ext cx="92937" cy="364217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5" name="Oval 254"/>
          <p:cNvSpPr/>
          <p:nvPr/>
        </p:nvSpPr>
        <p:spPr>
          <a:xfrm>
            <a:off x="6494344" y="3729841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6775933" y="3722622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7035240" y="3726938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7316572" y="3731254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9" name="Straight Arrow Connector 258"/>
          <p:cNvCxnSpPr>
            <a:stCxn id="222" idx="4"/>
            <a:endCxn id="255" idx="7"/>
          </p:cNvCxnSpPr>
          <p:nvPr/>
        </p:nvCxnSpPr>
        <p:spPr>
          <a:xfrm flipH="1">
            <a:off x="6640675" y="3366724"/>
            <a:ext cx="380127" cy="38822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Arrow Connector 259"/>
          <p:cNvCxnSpPr>
            <a:stCxn id="222" idx="4"/>
            <a:endCxn id="256" idx="0"/>
          </p:cNvCxnSpPr>
          <p:nvPr/>
        </p:nvCxnSpPr>
        <p:spPr>
          <a:xfrm flipH="1">
            <a:off x="6861652" y="3366724"/>
            <a:ext cx="159150" cy="355898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Arrow Connector 260"/>
          <p:cNvCxnSpPr>
            <a:stCxn id="222" idx="4"/>
            <a:endCxn id="257" idx="0"/>
          </p:cNvCxnSpPr>
          <p:nvPr/>
        </p:nvCxnSpPr>
        <p:spPr>
          <a:xfrm>
            <a:off x="7020802" y="3366724"/>
            <a:ext cx="100157" cy="36021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Arrow Connector 261"/>
          <p:cNvCxnSpPr>
            <a:stCxn id="222" idx="4"/>
            <a:endCxn id="258" idx="1"/>
          </p:cNvCxnSpPr>
          <p:nvPr/>
        </p:nvCxnSpPr>
        <p:spPr>
          <a:xfrm>
            <a:off x="7020802" y="3366724"/>
            <a:ext cx="320877" cy="38963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4" name="TextBox 273"/>
          <p:cNvSpPr txBox="1"/>
          <p:nvPr/>
        </p:nvSpPr>
        <p:spPr>
          <a:xfrm>
            <a:off x="336946" y="4552890"/>
            <a:ext cx="4096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Mesh Restructuring</a:t>
            </a:r>
          </a:p>
        </p:txBody>
      </p:sp>
      <p:sp>
        <p:nvSpPr>
          <p:cNvPr id="276" name="TextBox 275"/>
          <p:cNvSpPr txBox="1"/>
          <p:nvPr/>
        </p:nvSpPr>
        <p:spPr>
          <a:xfrm>
            <a:off x="5538724" y="2616455"/>
            <a:ext cx="50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00</a:t>
            </a:r>
            <a:endParaRPr lang="en-US" sz="1000" dirty="0"/>
          </a:p>
        </p:txBody>
      </p:sp>
      <p:sp>
        <p:nvSpPr>
          <p:cNvPr id="278" name="TextBox 277"/>
          <p:cNvSpPr txBox="1"/>
          <p:nvPr/>
        </p:nvSpPr>
        <p:spPr>
          <a:xfrm>
            <a:off x="6110704" y="2621435"/>
            <a:ext cx="50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01</a:t>
            </a:r>
            <a:endParaRPr lang="en-US" sz="1000" dirty="0"/>
          </a:p>
        </p:txBody>
      </p:sp>
      <p:sp>
        <p:nvSpPr>
          <p:cNvPr id="279" name="TextBox 278"/>
          <p:cNvSpPr txBox="1"/>
          <p:nvPr/>
        </p:nvSpPr>
        <p:spPr>
          <a:xfrm>
            <a:off x="6728017" y="2610729"/>
            <a:ext cx="50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10</a:t>
            </a:r>
            <a:endParaRPr lang="en-US" sz="1000" dirty="0"/>
          </a:p>
        </p:txBody>
      </p:sp>
      <p:sp>
        <p:nvSpPr>
          <p:cNvPr id="280" name="TextBox 279"/>
          <p:cNvSpPr txBox="1"/>
          <p:nvPr/>
        </p:nvSpPr>
        <p:spPr>
          <a:xfrm>
            <a:off x="7377214" y="2621272"/>
            <a:ext cx="50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11</a:t>
            </a:r>
            <a:endParaRPr lang="en-US" sz="1000" dirty="0"/>
          </a:p>
        </p:txBody>
      </p:sp>
      <p:sp>
        <p:nvSpPr>
          <p:cNvPr id="281" name="TextBox 280"/>
          <p:cNvSpPr txBox="1"/>
          <p:nvPr/>
        </p:nvSpPr>
        <p:spPr>
          <a:xfrm>
            <a:off x="5043262" y="3330032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0000</a:t>
            </a:r>
            <a:endParaRPr lang="en-US" sz="800" dirty="0"/>
          </a:p>
        </p:txBody>
      </p:sp>
      <p:sp>
        <p:nvSpPr>
          <p:cNvPr id="282" name="TextBox 281"/>
          <p:cNvSpPr txBox="1"/>
          <p:nvPr/>
        </p:nvSpPr>
        <p:spPr>
          <a:xfrm>
            <a:off x="5365762" y="3335012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0001</a:t>
            </a:r>
            <a:endParaRPr lang="en-US" sz="800" dirty="0"/>
          </a:p>
        </p:txBody>
      </p:sp>
      <p:sp>
        <p:nvSpPr>
          <p:cNvPr id="283" name="TextBox 282"/>
          <p:cNvSpPr txBox="1"/>
          <p:nvPr/>
        </p:nvSpPr>
        <p:spPr>
          <a:xfrm>
            <a:off x="5644102" y="3330032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0010</a:t>
            </a:r>
            <a:endParaRPr lang="en-US" sz="800" dirty="0"/>
          </a:p>
        </p:txBody>
      </p:sp>
      <p:sp>
        <p:nvSpPr>
          <p:cNvPr id="284" name="TextBox 283"/>
          <p:cNvSpPr txBox="1"/>
          <p:nvPr/>
        </p:nvSpPr>
        <p:spPr>
          <a:xfrm>
            <a:off x="5952126" y="3331911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0011</a:t>
            </a:r>
            <a:endParaRPr lang="en-US" sz="800" dirty="0"/>
          </a:p>
        </p:txBody>
      </p:sp>
      <p:sp>
        <p:nvSpPr>
          <p:cNvPr id="285" name="TextBox 284"/>
          <p:cNvSpPr txBox="1"/>
          <p:nvPr/>
        </p:nvSpPr>
        <p:spPr>
          <a:xfrm>
            <a:off x="7719814" y="3321111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1100</a:t>
            </a:r>
            <a:endParaRPr lang="en-US" sz="800" dirty="0"/>
          </a:p>
        </p:txBody>
      </p:sp>
      <p:sp>
        <p:nvSpPr>
          <p:cNvPr id="286" name="TextBox 285"/>
          <p:cNvSpPr txBox="1"/>
          <p:nvPr/>
        </p:nvSpPr>
        <p:spPr>
          <a:xfrm>
            <a:off x="8042314" y="3326091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1101</a:t>
            </a:r>
            <a:endParaRPr lang="en-US" sz="800" dirty="0"/>
          </a:p>
        </p:txBody>
      </p:sp>
      <p:sp>
        <p:nvSpPr>
          <p:cNvPr id="287" name="TextBox 286"/>
          <p:cNvSpPr txBox="1"/>
          <p:nvPr/>
        </p:nvSpPr>
        <p:spPr>
          <a:xfrm>
            <a:off x="8320654" y="3321111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1110</a:t>
            </a:r>
            <a:endParaRPr lang="en-US" sz="800" dirty="0"/>
          </a:p>
        </p:txBody>
      </p:sp>
      <p:sp>
        <p:nvSpPr>
          <p:cNvPr id="288" name="TextBox 287"/>
          <p:cNvSpPr txBox="1"/>
          <p:nvPr/>
        </p:nvSpPr>
        <p:spPr>
          <a:xfrm>
            <a:off x="8628678" y="3322990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1111</a:t>
            </a:r>
            <a:endParaRPr lang="en-US" sz="800" dirty="0"/>
          </a:p>
        </p:txBody>
      </p:sp>
      <p:sp>
        <p:nvSpPr>
          <p:cNvPr id="289" name="TextBox 288"/>
          <p:cNvSpPr txBox="1"/>
          <p:nvPr/>
        </p:nvSpPr>
        <p:spPr>
          <a:xfrm>
            <a:off x="6299626" y="3877349"/>
            <a:ext cx="5006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100100</a:t>
            </a:r>
            <a:endParaRPr lang="en-US" sz="700" dirty="0"/>
          </a:p>
        </p:txBody>
      </p:sp>
      <p:sp>
        <p:nvSpPr>
          <p:cNvPr id="293" name="TextBox 292"/>
          <p:cNvSpPr txBox="1"/>
          <p:nvPr/>
        </p:nvSpPr>
        <p:spPr>
          <a:xfrm>
            <a:off x="6617995" y="3871069"/>
            <a:ext cx="5006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100101</a:t>
            </a:r>
            <a:endParaRPr lang="en-US" sz="700" dirty="0"/>
          </a:p>
        </p:txBody>
      </p:sp>
      <p:sp>
        <p:nvSpPr>
          <p:cNvPr id="294" name="TextBox 293"/>
          <p:cNvSpPr txBox="1"/>
          <p:nvPr/>
        </p:nvSpPr>
        <p:spPr>
          <a:xfrm>
            <a:off x="6910535" y="3871401"/>
            <a:ext cx="5006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100110</a:t>
            </a:r>
            <a:endParaRPr lang="en-US" sz="700" dirty="0"/>
          </a:p>
        </p:txBody>
      </p:sp>
      <p:sp>
        <p:nvSpPr>
          <p:cNvPr id="295" name="TextBox 294"/>
          <p:cNvSpPr txBox="1"/>
          <p:nvPr/>
        </p:nvSpPr>
        <p:spPr>
          <a:xfrm>
            <a:off x="7228279" y="3871401"/>
            <a:ext cx="5006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100111</a:t>
            </a:r>
            <a:endParaRPr lang="en-US" sz="700" dirty="0"/>
          </a:p>
        </p:txBody>
      </p:sp>
      <p:sp>
        <p:nvSpPr>
          <p:cNvPr id="296" name="TextBox 295"/>
          <p:cNvSpPr txBox="1"/>
          <p:nvPr/>
        </p:nvSpPr>
        <p:spPr>
          <a:xfrm>
            <a:off x="6461777" y="3327322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1000</a:t>
            </a:r>
            <a:endParaRPr lang="en-US" sz="800" dirty="0"/>
          </a:p>
        </p:txBody>
      </p:sp>
      <p:sp>
        <p:nvSpPr>
          <p:cNvPr id="298" name="TextBox 297"/>
          <p:cNvSpPr txBox="1"/>
          <p:nvPr/>
        </p:nvSpPr>
        <p:spPr>
          <a:xfrm>
            <a:off x="7062617" y="3327322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1010</a:t>
            </a:r>
            <a:endParaRPr lang="en-US" sz="800" dirty="0"/>
          </a:p>
        </p:txBody>
      </p:sp>
      <p:sp>
        <p:nvSpPr>
          <p:cNvPr id="299" name="TextBox 298"/>
          <p:cNvSpPr txBox="1"/>
          <p:nvPr/>
        </p:nvSpPr>
        <p:spPr>
          <a:xfrm>
            <a:off x="7370641" y="3329201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1</a:t>
            </a:r>
            <a:r>
              <a:rPr lang="en-US" sz="800" dirty="0" smtClean="0"/>
              <a:t>011</a:t>
            </a:r>
            <a:endParaRPr lang="en-US" sz="800" dirty="0"/>
          </a:p>
        </p:txBody>
      </p:sp>
      <p:cxnSp>
        <p:nvCxnSpPr>
          <p:cNvPr id="120" name="Straight Arrow Connector 119"/>
          <p:cNvCxnSpPr/>
          <p:nvPr/>
        </p:nvCxnSpPr>
        <p:spPr>
          <a:xfrm>
            <a:off x="4283520" y="1649915"/>
            <a:ext cx="0" cy="219527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4286344" y="2585805"/>
            <a:ext cx="220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</a:t>
            </a:r>
            <a:endParaRPr lang="en-US" sz="1200" dirty="0"/>
          </a:p>
        </p:txBody>
      </p:sp>
      <p:sp>
        <p:nvSpPr>
          <p:cNvPr id="123" name="Title 6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838200"/>
          </a:xfrm>
        </p:spPr>
        <p:txBody>
          <a:bodyPr/>
          <a:lstStyle/>
          <a:p>
            <a:r>
              <a:rPr lang="en-US" dirty="0" smtClean="0"/>
              <a:t>Structured AMR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99640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Oval 166"/>
          <p:cNvSpPr/>
          <p:nvPr/>
        </p:nvSpPr>
        <p:spPr>
          <a:xfrm>
            <a:off x="1980844" y="2121758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8" name="Oval 167"/>
          <p:cNvSpPr/>
          <p:nvPr/>
        </p:nvSpPr>
        <p:spPr>
          <a:xfrm>
            <a:off x="2791144" y="1588306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/>
          <p:cNvSpPr/>
          <p:nvPr/>
        </p:nvSpPr>
        <p:spPr>
          <a:xfrm>
            <a:off x="2125643" y="1588306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/>
          <p:cNvSpPr/>
          <p:nvPr/>
        </p:nvSpPr>
        <p:spPr>
          <a:xfrm>
            <a:off x="946190" y="1588306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/>
          <p:cNvSpPr/>
          <p:nvPr/>
        </p:nvSpPr>
        <p:spPr>
          <a:xfrm>
            <a:off x="1842444" y="965657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/>
          <p:cNvSpPr/>
          <p:nvPr/>
        </p:nvSpPr>
        <p:spPr>
          <a:xfrm>
            <a:off x="1514153" y="1602872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3" name="Straight Arrow Connector 172"/>
          <p:cNvCxnSpPr>
            <a:stCxn id="171" idx="4"/>
            <a:endCxn id="170" idx="7"/>
          </p:cNvCxnSpPr>
          <p:nvPr/>
        </p:nvCxnSpPr>
        <p:spPr>
          <a:xfrm flipH="1">
            <a:off x="1092521" y="1137116"/>
            <a:ext cx="835642" cy="47629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>
            <a:stCxn id="171" idx="4"/>
            <a:endCxn id="172" idx="0"/>
          </p:cNvCxnSpPr>
          <p:nvPr/>
        </p:nvCxnSpPr>
        <p:spPr>
          <a:xfrm flipH="1">
            <a:off x="1599872" y="1137116"/>
            <a:ext cx="328291" cy="465757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>
            <a:stCxn id="171" idx="4"/>
            <a:endCxn id="169" idx="0"/>
          </p:cNvCxnSpPr>
          <p:nvPr/>
        </p:nvCxnSpPr>
        <p:spPr>
          <a:xfrm>
            <a:off x="1928163" y="1137116"/>
            <a:ext cx="283199" cy="451190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>
            <a:stCxn id="171" idx="4"/>
            <a:endCxn id="168" idx="1"/>
          </p:cNvCxnSpPr>
          <p:nvPr/>
        </p:nvCxnSpPr>
        <p:spPr>
          <a:xfrm>
            <a:off x="1928163" y="1137116"/>
            <a:ext cx="888087" cy="47629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7" name="Oval 176"/>
          <p:cNvSpPr/>
          <p:nvPr/>
        </p:nvSpPr>
        <p:spPr>
          <a:xfrm>
            <a:off x="2923597" y="2118359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Oval 177"/>
          <p:cNvSpPr/>
          <p:nvPr/>
        </p:nvSpPr>
        <p:spPr>
          <a:xfrm>
            <a:off x="3211810" y="2113160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Oval 178"/>
          <p:cNvSpPr/>
          <p:nvPr/>
        </p:nvSpPr>
        <p:spPr>
          <a:xfrm>
            <a:off x="3496300" y="2118359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/>
          <p:cNvSpPr/>
          <p:nvPr/>
        </p:nvSpPr>
        <p:spPr>
          <a:xfrm>
            <a:off x="3787333" y="2113160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1" name="Straight Arrow Connector 180"/>
          <p:cNvCxnSpPr>
            <a:stCxn id="168" idx="4"/>
            <a:endCxn id="177" idx="0"/>
          </p:cNvCxnSpPr>
          <p:nvPr/>
        </p:nvCxnSpPr>
        <p:spPr>
          <a:xfrm>
            <a:off x="2876863" y="1759764"/>
            <a:ext cx="132454" cy="35859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>
            <a:stCxn id="168" idx="4"/>
            <a:endCxn id="178" idx="0"/>
          </p:cNvCxnSpPr>
          <p:nvPr/>
        </p:nvCxnSpPr>
        <p:spPr>
          <a:xfrm>
            <a:off x="2876863" y="1759764"/>
            <a:ext cx="420667" cy="35339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/>
          <p:cNvCxnSpPr>
            <a:stCxn id="168" idx="4"/>
            <a:endCxn id="179" idx="0"/>
          </p:cNvCxnSpPr>
          <p:nvPr/>
        </p:nvCxnSpPr>
        <p:spPr>
          <a:xfrm>
            <a:off x="2876863" y="1759764"/>
            <a:ext cx="705157" cy="35859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/>
          <p:cNvCxnSpPr>
            <a:stCxn id="168" idx="4"/>
            <a:endCxn id="180" idx="1"/>
          </p:cNvCxnSpPr>
          <p:nvPr/>
        </p:nvCxnSpPr>
        <p:spPr>
          <a:xfrm>
            <a:off x="2876863" y="1759764"/>
            <a:ext cx="935577" cy="37850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Oval 184"/>
          <p:cNvSpPr/>
          <p:nvPr/>
        </p:nvSpPr>
        <p:spPr>
          <a:xfrm>
            <a:off x="1675591" y="2127448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Oval 185"/>
          <p:cNvSpPr/>
          <p:nvPr/>
        </p:nvSpPr>
        <p:spPr>
          <a:xfrm>
            <a:off x="2272970" y="2118081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Oval 186"/>
          <p:cNvSpPr/>
          <p:nvPr/>
        </p:nvSpPr>
        <p:spPr>
          <a:xfrm>
            <a:off x="2545155" y="2131126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8" name="Straight Arrow Connector 187"/>
          <p:cNvCxnSpPr>
            <a:stCxn id="169" idx="4"/>
            <a:endCxn id="185" idx="7"/>
          </p:cNvCxnSpPr>
          <p:nvPr/>
        </p:nvCxnSpPr>
        <p:spPr>
          <a:xfrm flipH="1">
            <a:off x="1821922" y="1759764"/>
            <a:ext cx="389440" cy="39279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/>
          <p:cNvCxnSpPr>
            <a:stCxn id="169" idx="4"/>
            <a:endCxn id="167" idx="0"/>
          </p:cNvCxnSpPr>
          <p:nvPr/>
        </p:nvCxnSpPr>
        <p:spPr>
          <a:xfrm flipH="1">
            <a:off x="2066563" y="1759764"/>
            <a:ext cx="144799" cy="36199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/>
          <p:cNvCxnSpPr>
            <a:stCxn id="169" idx="4"/>
            <a:endCxn id="186" idx="0"/>
          </p:cNvCxnSpPr>
          <p:nvPr/>
        </p:nvCxnSpPr>
        <p:spPr>
          <a:xfrm>
            <a:off x="2211362" y="1759764"/>
            <a:ext cx="147327" cy="35831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/>
          <p:cNvCxnSpPr>
            <a:stCxn id="169" idx="4"/>
            <a:endCxn id="187" idx="1"/>
          </p:cNvCxnSpPr>
          <p:nvPr/>
        </p:nvCxnSpPr>
        <p:spPr>
          <a:xfrm>
            <a:off x="2211362" y="1759764"/>
            <a:ext cx="358899" cy="396471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2" name="Oval 191"/>
          <p:cNvSpPr/>
          <p:nvPr/>
        </p:nvSpPr>
        <p:spPr>
          <a:xfrm>
            <a:off x="265106" y="2128429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192"/>
          <p:cNvSpPr/>
          <p:nvPr/>
        </p:nvSpPr>
        <p:spPr>
          <a:xfrm>
            <a:off x="560468" y="2126205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/>
          <p:cNvSpPr/>
          <p:nvPr/>
        </p:nvSpPr>
        <p:spPr>
          <a:xfrm>
            <a:off x="1146808" y="2118081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val 194"/>
          <p:cNvSpPr/>
          <p:nvPr/>
        </p:nvSpPr>
        <p:spPr>
          <a:xfrm>
            <a:off x="853252" y="2123981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6" name="Straight Arrow Connector 195"/>
          <p:cNvCxnSpPr>
            <a:stCxn id="170" idx="4"/>
            <a:endCxn id="192" idx="7"/>
          </p:cNvCxnSpPr>
          <p:nvPr/>
        </p:nvCxnSpPr>
        <p:spPr>
          <a:xfrm flipH="1">
            <a:off x="411437" y="1759764"/>
            <a:ext cx="620471" cy="39377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/>
          <p:cNvCxnSpPr>
            <a:stCxn id="170" idx="4"/>
            <a:endCxn id="193" idx="0"/>
          </p:cNvCxnSpPr>
          <p:nvPr/>
        </p:nvCxnSpPr>
        <p:spPr>
          <a:xfrm flipH="1">
            <a:off x="646187" y="1759764"/>
            <a:ext cx="385722" cy="366441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/>
          <p:cNvCxnSpPr>
            <a:stCxn id="170" idx="4"/>
            <a:endCxn id="194" idx="0"/>
          </p:cNvCxnSpPr>
          <p:nvPr/>
        </p:nvCxnSpPr>
        <p:spPr>
          <a:xfrm>
            <a:off x="1031909" y="1759764"/>
            <a:ext cx="200619" cy="35831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/>
          <p:cNvCxnSpPr>
            <a:stCxn id="170" idx="4"/>
            <a:endCxn id="195" idx="0"/>
          </p:cNvCxnSpPr>
          <p:nvPr/>
        </p:nvCxnSpPr>
        <p:spPr>
          <a:xfrm flipH="1">
            <a:off x="938972" y="1759764"/>
            <a:ext cx="92937" cy="364217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0" name="Oval 199"/>
          <p:cNvSpPr/>
          <p:nvPr/>
        </p:nvSpPr>
        <p:spPr>
          <a:xfrm>
            <a:off x="1540105" y="2656333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1821694" y="2649114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2081001" y="2653430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2362334" y="2657747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4" name="Straight Arrow Connector 203"/>
          <p:cNvCxnSpPr>
            <a:stCxn id="167" idx="4"/>
            <a:endCxn id="200" idx="7"/>
          </p:cNvCxnSpPr>
          <p:nvPr/>
        </p:nvCxnSpPr>
        <p:spPr>
          <a:xfrm flipH="1">
            <a:off x="1686437" y="2293216"/>
            <a:ext cx="380127" cy="38822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Arrow Connector 204"/>
          <p:cNvCxnSpPr>
            <a:stCxn id="167" idx="4"/>
            <a:endCxn id="201" idx="0"/>
          </p:cNvCxnSpPr>
          <p:nvPr/>
        </p:nvCxnSpPr>
        <p:spPr>
          <a:xfrm flipH="1">
            <a:off x="1907414" y="2293216"/>
            <a:ext cx="159150" cy="355898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Arrow Connector 205"/>
          <p:cNvCxnSpPr>
            <a:stCxn id="167" idx="4"/>
            <a:endCxn id="202" idx="0"/>
          </p:cNvCxnSpPr>
          <p:nvPr/>
        </p:nvCxnSpPr>
        <p:spPr>
          <a:xfrm>
            <a:off x="2066563" y="2293216"/>
            <a:ext cx="100157" cy="36021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Arrow Connector 206"/>
          <p:cNvCxnSpPr>
            <a:stCxn id="167" idx="4"/>
            <a:endCxn id="203" idx="1"/>
          </p:cNvCxnSpPr>
          <p:nvPr/>
        </p:nvCxnSpPr>
        <p:spPr>
          <a:xfrm>
            <a:off x="2066563" y="2293216"/>
            <a:ext cx="320877" cy="389640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8" name="Freeform 207"/>
          <p:cNvSpPr/>
          <p:nvPr/>
        </p:nvSpPr>
        <p:spPr>
          <a:xfrm>
            <a:off x="768517" y="1566268"/>
            <a:ext cx="591010" cy="1508044"/>
          </a:xfrm>
          <a:custGeom>
            <a:avLst/>
            <a:gdLst>
              <a:gd name="connsiteX0" fmla="*/ 0 w 1094462"/>
              <a:gd name="connsiteY0" fmla="*/ 0 h 2713789"/>
              <a:gd name="connsiteX1" fmla="*/ 1082842 w 1094462"/>
              <a:gd name="connsiteY1" fmla="*/ 949157 h 2713789"/>
              <a:gd name="connsiteX2" fmla="*/ 601579 w 1094462"/>
              <a:gd name="connsiteY2" fmla="*/ 2713789 h 271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4462" h="2713789">
                <a:moveTo>
                  <a:pt x="0" y="0"/>
                </a:moveTo>
                <a:cubicBezTo>
                  <a:pt x="491289" y="248429"/>
                  <a:pt x="982579" y="496859"/>
                  <a:pt x="1082842" y="949157"/>
                </a:cubicBezTo>
                <a:cubicBezTo>
                  <a:pt x="1183105" y="1401455"/>
                  <a:pt x="601579" y="2713789"/>
                  <a:pt x="601579" y="2713789"/>
                </a:cubicBez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Freeform 208"/>
          <p:cNvSpPr/>
          <p:nvPr/>
        </p:nvSpPr>
        <p:spPr>
          <a:xfrm>
            <a:off x="1311419" y="995249"/>
            <a:ext cx="612011" cy="2100714"/>
          </a:xfrm>
          <a:custGeom>
            <a:avLst/>
            <a:gdLst>
              <a:gd name="connsiteX0" fmla="*/ 392256 w 1378557"/>
              <a:gd name="connsiteY0" fmla="*/ 0 h 3890210"/>
              <a:gd name="connsiteX1" fmla="*/ 1314677 w 1378557"/>
              <a:gd name="connsiteY1" fmla="*/ 1537368 h 3890210"/>
              <a:gd name="connsiteX2" fmla="*/ 1167625 w 1378557"/>
              <a:gd name="connsiteY2" fmla="*/ 2593474 h 3890210"/>
              <a:gd name="connsiteX3" fmla="*/ 111519 w 1378557"/>
              <a:gd name="connsiteY3" fmla="*/ 3195053 h 3890210"/>
              <a:gd name="connsiteX4" fmla="*/ 31309 w 1378557"/>
              <a:gd name="connsiteY4" fmla="*/ 3890210 h 3890210"/>
              <a:gd name="connsiteX5" fmla="*/ 31309 w 1378557"/>
              <a:gd name="connsiteY5" fmla="*/ 3890210 h 3890210"/>
              <a:gd name="connsiteX6" fmla="*/ 31309 w 1378557"/>
              <a:gd name="connsiteY6" fmla="*/ 3890210 h 389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8557" h="3890210">
                <a:moveTo>
                  <a:pt x="392256" y="0"/>
                </a:moveTo>
                <a:cubicBezTo>
                  <a:pt x="788852" y="552561"/>
                  <a:pt x="1185449" y="1105122"/>
                  <a:pt x="1314677" y="1537368"/>
                </a:cubicBezTo>
                <a:cubicBezTo>
                  <a:pt x="1443905" y="1969614"/>
                  <a:pt x="1368151" y="2317193"/>
                  <a:pt x="1167625" y="2593474"/>
                </a:cubicBezTo>
                <a:cubicBezTo>
                  <a:pt x="967099" y="2869755"/>
                  <a:pt x="300905" y="2978930"/>
                  <a:pt x="111519" y="3195053"/>
                </a:cubicBezTo>
                <a:cubicBezTo>
                  <a:pt x="-77867" y="3411176"/>
                  <a:pt x="31309" y="3890210"/>
                  <a:pt x="31309" y="3890210"/>
                </a:cubicBezTo>
                <a:lnTo>
                  <a:pt x="31309" y="3890210"/>
                </a:lnTo>
                <a:lnTo>
                  <a:pt x="31309" y="3890210"/>
                </a:ln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Freeform 209"/>
          <p:cNvSpPr/>
          <p:nvPr/>
        </p:nvSpPr>
        <p:spPr>
          <a:xfrm>
            <a:off x="2210363" y="843651"/>
            <a:ext cx="234045" cy="2230660"/>
          </a:xfrm>
          <a:custGeom>
            <a:avLst/>
            <a:gdLst>
              <a:gd name="connsiteX0" fmla="*/ 124271 w 433416"/>
              <a:gd name="connsiteY0" fmla="*/ 0 h 4130852"/>
              <a:gd name="connsiteX1" fmla="*/ 431745 w 433416"/>
              <a:gd name="connsiteY1" fmla="*/ 1684421 h 4130852"/>
              <a:gd name="connsiteX2" fmla="*/ 3956 w 433416"/>
              <a:gd name="connsiteY2" fmla="*/ 2165684 h 4130852"/>
              <a:gd name="connsiteX3" fmla="*/ 217850 w 433416"/>
              <a:gd name="connsiteY3" fmla="*/ 3810000 h 4130852"/>
              <a:gd name="connsiteX4" fmla="*/ 204482 w 433416"/>
              <a:gd name="connsiteY4" fmla="*/ 4130842 h 4130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416" h="4130852">
                <a:moveTo>
                  <a:pt x="124271" y="0"/>
                </a:moveTo>
                <a:cubicBezTo>
                  <a:pt x="288034" y="661737"/>
                  <a:pt x="451797" y="1323474"/>
                  <a:pt x="431745" y="1684421"/>
                </a:cubicBezTo>
                <a:cubicBezTo>
                  <a:pt x="411693" y="2045368"/>
                  <a:pt x="39605" y="1811421"/>
                  <a:pt x="3956" y="2165684"/>
                </a:cubicBezTo>
                <a:cubicBezTo>
                  <a:pt x="-31693" y="2519947"/>
                  <a:pt x="184429" y="3482474"/>
                  <a:pt x="217850" y="3810000"/>
                </a:cubicBezTo>
                <a:cubicBezTo>
                  <a:pt x="251271" y="4137526"/>
                  <a:pt x="204482" y="4130842"/>
                  <a:pt x="204482" y="4130842"/>
                </a:cubicBez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Freeform 210"/>
          <p:cNvSpPr/>
          <p:nvPr/>
        </p:nvSpPr>
        <p:spPr>
          <a:xfrm>
            <a:off x="2602425" y="865308"/>
            <a:ext cx="238344" cy="2259531"/>
          </a:xfrm>
          <a:custGeom>
            <a:avLst/>
            <a:gdLst>
              <a:gd name="connsiteX0" fmla="*/ 0 w 441378"/>
              <a:gd name="connsiteY0" fmla="*/ 0 h 4184316"/>
              <a:gd name="connsiteX1" fmla="*/ 80211 w 441378"/>
              <a:gd name="connsiteY1" fmla="*/ 1884948 h 4184316"/>
              <a:gd name="connsiteX2" fmla="*/ 387684 w 441378"/>
              <a:gd name="connsiteY2" fmla="*/ 2272632 h 4184316"/>
              <a:gd name="connsiteX3" fmla="*/ 441158 w 441378"/>
              <a:gd name="connsiteY3" fmla="*/ 4090737 h 4184316"/>
              <a:gd name="connsiteX4" fmla="*/ 441158 w 441378"/>
              <a:gd name="connsiteY4" fmla="*/ 4090737 h 4184316"/>
              <a:gd name="connsiteX5" fmla="*/ 427790 w 441378"/>
              <a:gd name="connsiteY5" fmla="*/ 4184316 h 4184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1378" h="4184316">
                <a:moveTo>
                  <a:pt x="0" y="0"/>
                </a:moveTo>
                <a:cubicBezTo>
                  <a:pt x="7798" y="753088"/>
                  <a:pt x="15597" y="1506176"/>
                  <a:pt x="80211" y="1884948"/>
                </a:cubicBezTo>
                <a:cubicBezTo>
                  <a:pt x="144825" y="2263720"/>
                  <a:pt x="327526" y="1905000"/>
                  <a:pt x="387684" y="2272632"/>
                </a:cubicBezTo>
                <a:cubicBezTo>
                  <a:pt x="447842" y="2640264"/>
                  <a:pt x="441158" y="4090737"/>
                  <a:pt x="441158" y="4090737"/>
                </a:cubicBezTo>
                <a:lnTo>
                  <a:pt x="441158" y="4090737"/>
                </a:lnTo>
                <a:lnTo>
                  <a:pt x="427790" y="4184316"/>
                </a:ln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Freeform 211"/>
          <p:cNvSpPr/>
          <p:nvPr/>
        </p:nvSpPr>
        <p:spPr>
          <a:xfrm>
            <a:off x="3446269" y="886964"/>
            <a:ext cx="271501" cy="2237874"/>
          </a:xfrm>
          <a:custGeom>
            <a:avLst/>
            <a:gdLst>
              <a:gd name="connsiteX0" fmla="*/ 0 w 502779"/>
              <a:gd name="connsiteY0" fmla="*/ 0 h 4144211"/>
              <a:gd name="connsiteX1" fmla="*/ 494632 w 502779"/>
              <a:gd name="connsiteY1" fmla="*/ 2085474 h 4144211"/>
              <a:gd name="connsiteX2" fmla="*/ 320842 w 502779"/>
              <a:gd name="connsiteY2" fmla="*/ 4144211 h 4144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2779" h="4144211">
                <a:moveTo>
                  <a:pt x="0" y="0"/>
                </a:moveTo>
                <a:cubicBezTo>
                  <a:pt x="220579" y="697386"/>
                  <a:pt x="441158" y="1394772"/>
                  <a:pt x="494632" y="2085474"/>
                </a:cubicBezTo>
                <a:cubicBezTo>
                  <a:pt x="548106" y="2776176"/>
                  <a:pt x="320842" y="4144211"/>
                  <a:pt x="320842" y="4144211"/>
                </a:cubicBezTo>
              </a:path>
            </a:pathLst>
          </a:cu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TextBox 212"/>
          <p:cNvSpPr txBox="1"/>
          <p:nvPr/>
        </p:nvSpPr>
        <p:spPr>
          <a:xfrm>
            <a:off x="536398" y="3045437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P0</a:t>
            </a:r>
            <a:endParaRPr lang="en-US" sz="1000" dirty="0"/>
          </a:p>
        </p:txBody>
      </p:sp>
      <p:sp>
        <p:nvSpPr>
          <p:cNvPr id="214" name="TextBox 213"/>
          <p:cNvSpPr txBox="1"/>
          <p:nvPr/>
        </p:nvSpPr>
        <p:spPr>
          <a:xfrm>
            <a:off x="1086127" y="3045436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P1</a:t>
            </a:r>
            <a:endParaRPr lang="en-US" sz="1000" dirty="0"/>
          </a:p>
        </p:txBody>
      </p:sp>
      <p:sp>
        <p:nvSpPr>
          <p:cNvPr id="215" name="TextBox 214"/>
          <p:cNvSpPr txBox="1"/>
          <p:nvPr/>
        </p:nvSpPr>
        <p:spPr>
          <a:xfrm>
            <a:off x="1745353" y="3045437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P2</a:t>
            </a:r>
          </a:p>
        </p:txBody>
      </p:sp>
      <p:sp>
        <p:nvSpPr>
          <p:cNvPr id="216" name="TextBox 215"/>
          <p:cNvSpPr txBox="1"/>
          <p:nvPr/>
        </p:nvSpPr>
        <p:spPr>
          <a:xfrm>
            <a:off x="2510633" y="3048494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P3</a:t>
            </a:r>
            <a:endParaRPr lang="en-US" sz="1000" dirty="0"/>
          </a:p>
        </p:txBody>
      </p:sp>
      <p:sp>
        <p:nvSpPr>
          <p:cNvPr id="217" name="TextBox 216"/>
          <p:cNvSpPr txBox="1"/>
          <p:nvPr/>
        </p:nvSpPr>
        <p:spPr>
          <a:xfrm>
            <a:off x="3191404" y="3041738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P4</a:t>
            </a:r>
            <a:endParaRPr lang="en-US" sz="1000" dirty="0"/>
          </a:p>
        </p:txBody>
      </p:sp>
      <p:sp>
        <p:nvSpPr>
          <p:cNvPr id="218" name="TextBox 217"/>
          <p:cNvSpPr txBox="1"/>
          <p:nvPr/>
        </p:nvSpPr>
        <p:spPr>
          <a:xfrm>
            <a:off x="3787332" y="3048494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P5</a:t>
            </a:r>
            <a:endParaRPr lang="en-US" sz="1000" dirty="0"/>
          </a:p>
        </p:txBody>
      </p:sp>
      <p:sp>
        <p:nvSpPr>
          <p:cNvPr id="219" name="TextBox 218"/>
          <p:cNvSpPr txBox="1"/>
          <p:nvPr/>
        </p:nvSpPr>
        <p:spPr>
          <a:xfrm>
            <a:off x="906505" y="456026"/>
            <a:ext cx="3012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Typical MPI Approach</a:t>
            </a:r>
            <a:endParaRPr lang="en-US" sz="1600" dirty="0"/>
          </a:p>
        </p:txBody>
      </p:sp>
      <p:sp>
        <p:nvSpPr>
          <p:cNvPr id="220" name="TextBox 219"/>
          <p:cNvSpPr txBox="1"/>
          <p:nvPr/>
        </p:nvSpPr>
        <p:spPr>
          <a:xfrm>
            <a:off x="5598921" y="340329"/>
            <a:ext cx="3012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Charm++ Approach</a:t>
            </a:r>
            <a:endParaRPr lang="en-US" sz="1600" dirty="0"/>
          </a:p>
        </p:txBody>
      </p:sp>
      <p:grpSp>
        <p:nvGrpSpPr>
          <p:cNvPr id="10" name="Group 9"/>
          <p:cNvGrpSpPr/>
          <p:nvPr/>
        </p:nvGrpSpPr>
        <p:grpSpPr>
          <a:xfrm>
            <a:off x="5043262" y="1014554"/>
            <a:ext cx="4086038" cy="2038238"/>
            <a:chOff x="5043262" y="1014554"/>
            <a:chExt cx="4086038" cy="2038238"/>
          </a:xfrm>
        </p:grpSpPr>
        <p:sp>
          <p:nvSpPr>
            <p:cNvPr id="222" name="Oval 221"/>
            <p:cNvSpPr/>
            <p:nvPr/>
          </p:nvSpPr>
          <p:spPr>
            <a:xfrm>
              <a:off x="6935083" y="2170654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223" name="Oval 222"/>
            <p:cNvSpPr/>
            <p:nvPr/>
          </p:nvSpPr>
          <p:spPr>
            <a:xfrm>
              <a:off x="7745382" y="1637202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7079881" y="1637202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5900428" y="1637202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00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6" name="Oval 225"/>
            <p:cNvSpPr/>
            <p:nvPr/>
          </p:nvSpPr>
          <p:spPr>
            <a:xfrm>
              <a:off x="6796682" y="1014554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6468391" y="1651769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8" name="Straight Arrow Connector 227"/>
            <p:cNvCxnSpPr>
              <a:stCxn id="226" idx="4"/>
              <a:endCxn id="225" idx="7"/>
            </p:cNvCxnSpPr>
            <p:nvPr/>
          </p:nvCxnSpPr>
          <p:spPr>
            <a:xfrm flipH="1">
              <a:off x="6046759" y="1186013"/>
              <a:ext cx="835642" cy="47629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/>
            <p:cNvCxnSpPr>
              <a:stCxn id="226" idx="4"/>
              <a:endCxn id="227" idx="0"/>
            </p:cNvCxnSpPr>
            <p:nvPr/>
          </p:nvCxnSpPr>
          <p:spPr>
            <a:xfrm flipH="1">
              <a:off x="6554110" y="1186013"/>
              <a:ext cx="328291" cy="46575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/>
            <p:cNvCxnSpPr>
              <a:stCxn id="226" idx="4"/>
              <a:endCxn id="224" idx="0"/>
            </p:cNvCxnSpPr>
            <p:nvPr/>
          </p:nvCxnSpPr>
          <p:spPr>
            <a:xfrm>
              <a:off x="6882401" y="1186013"/>
              <a:ext cx="283199" cy="45119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Arrow Connector 230"/>
            <p:cNvCxnSpPr>
              <a:stCxn id="226" idx="4"/>
              <a:endCxn id="223" idx="1"/>
            </p:cNvCxnSpPr>
            <p:nvPr/>
          </p:nvCxnSpPr>
          <p:spPr>
            <a:xfrm>
              <a:off x="6882401" y="1186013"/>
              <a:ext cx="888087" cy="47629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2" name="Oval 231"/>
            <p:cNvSpPr/>
            <p:nvPr/>
          </p:nvSpPr>
          <p:spPr>
            <a:xfrm>
              <a:off x="7877836" y="2167255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8166048" y="2162057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8450539" y="2167255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8741571" y="2162057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6" name="Straight Arrow Connector 235"/>
            <p:cNvCxnSpPr>
              <a:stCxn id="223" idx="4"/>
              <a:endCxn id="232" idx="0"/>
            </p:cNvCxnSpPr>
            <p:nvPr/>
          </p:nvCxnSpPr>
          <p:spPr>
            <a:xfrm>
              <a:off x="7831101" y="1808661"/>
              <a:ext cx="132454" cy="3585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Arrow Connector 236"/>
            <p:cNvCxnSpPr>
              <a:stCxn id="223" idx="4"/>
              <a:endCxn id="233" idx="0"/>
            </p:cNvCxnSpPr>
            <p:nvPr/>
          </p:nvCxnSpPr>
          <p:spPr>
            <a:xfrm>
              <a:off x="7831101" y="1808661"/>
              <a:ext cx="420667" cy="35339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Arrow Connector 237"/>
            <p:cNvCxnSpPr>
              <a:stCxn id="223" idx="4"/>
              <a:endCxn id="234" idx="0"/>
            </p:cNvCxnSpPr>
            <p:nvPr/>
          </p:nvCxnSpPr>
          <p:spPr>
            <a:xfrm>
              <a:off x="7831101" y="1808661"/>
              <a:ext cx="705157" cy="3585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Arrow Connector 238"/>
            <p:cNvCxnSpPr>
              <a:stCxn id="223" idx="4"/>
              <a:endCxn id="235" idx="1"/>
            </p:cNvCxnSpPr>
            <p:nvPr/>
          </p:nvCxnSpPr>
          <p:spPr>
            <a:xfrm>
              <a:off x="7831101" y="1808661"/>
              <a:ext cx="935577" cy="37850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0" name="Oval 239"/>
            <p:cNvSpPr/>
            <p:nvPr/>
          </p:nvSpPr>
          <p:spPr>
            <a:xfrm>
              <a:off x="6629829" y="2176344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7227208" y="2166977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7499393" y="2180022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3" name="Straight Arrow Connector 242"/>
            <p:cNvCxnSpPr>
              <a:stCxn id="224" idx="4"/>
              <a:endCxn id="240" idx="7"/>
            </p:cNvCxnSpPr>
            <p:nvPr/>
          </p:nvCxnSpPr>
          <p:spPr>
            <a:xfrm flipH="1">
              <a:off x="6776161" y="1808661"/>
              <a:ext cx="389440" cy="3927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Arrow Connector 243"/>
            <p:cNvCxnSpPr>
              <a:stCxn id="224" idx="4"/>
              <a:endCxn id="222" idx="0"/>
            </p:cNvCxnSpPr>
            <p:nvPr/>
          </p:nvCxnSpPr>
          <p:spPr>
            <a:xfrm flipH="1">
              <a:off x="7020802" y="1808661"/>
              <a:ext cx="144799" cy="3619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Arrow Connector 244"/>
            <p:cNvCxnSpPr>
              <a:stCxn id="224" idx="4"/>
              <a:endCxn id="241" idx="0"/>
            </p:cNvCxnSpPr>
            <p:nvPr/>
          </p:nvCxnSpPr>
          <p:spPr>
            <a:xfrm>
              <a:off x="7165601" y="1808661"/>
              <a:ext cx="147327" cy="35831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Arrow Connector 245"/>
            <p:cNvCxnSpPr>
              <a:stCxn id="224" idx="4"/>
              <a:endCxn id="242" idx="1"/>
            </p:cNvCxnSpPr>
            <p:nvPr/>
          </p:nvCxnSpPr>
          <p:spPr>
            <a:xfrm>
              <a:off x="7165601" y="1808661"/>
              <a:ext cx="358899" cy="39647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7" name="Oval 246"/>
            <p:cNvSpPr/>
            <p:nvPr/>
          </p:nvSpPr>
          <p:spPr>
            <a:xfrm>
              <a:off x="5219344" y="2177325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5514706" y="2175101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6101046" y="2166977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5807491" y="2172878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1" name="Straight Arrow Connector 250"/>
            <p:cNvCxnSpPr>
              <a:stCxn id="225" idx="4"/>
              <a:endCxn id="247" idx="7"/>
            </p:cNvCxnSpPr>
            <p:nvPr/>
          </p:nvCxnSpPr>
          <p:spPr>
            <a:xfrm flipH="1">
              <a:off x="5365675" y="1808661"/>
              <a:ext cx="620471" cy="39377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Arrow Connector 251"/>
            <p:cNvCxnSpPr>
              <a:stCxn id="225" idx="4"/>
              <a:endCxn id="248" idx="0"/>
            </p:cNvCxnSpPr>
            <p:nvPr/>
          </p:nvCxnSpPr>
          <p:spPr>
            <a:xfrm flipH="1">
              <a:off x="5600425" y="1808661"/>
              <a:ext cx="385722" cy="36644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/>
            <p:cNvCxnSpPr>
              <a:stCxn id="225" idx="4"/>
              <a:endCxn id="249" idx="0"/>
            </p:cNvCxnSpPr>
            <p:nvPr/>
          </p:nvCxnSpPr>
          <p:spPr>
            <a:xfrm>
              <a:off x="5986147" y="1808661"/>
              <a:ext cx="200619" cy="35831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/>
            <p:cNvCxnSpPr>
              <a:stCxn id="225" idx="4"/>
              <a:endCxn id="250" idx="0"/>
            </p:cNvCxnSpPr>
            <p:nvPr/>
          </p:nvCxnSpPr>
          <p:spPr>
            <a:xfrm flipH="1">
              <a:off x="5893210" y="1808661"/>
              <a:ext cx="92937" cy="36421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5" name="Oval 254"/>
            <p:cNvSpPr/>
            <p:nvPr/>
          </p:nvSpPr>
          <p:spPr>
            <a:xfrm>
              <a:off x="6494344" y="2705229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6775933" y="2698010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7035240" y="2702326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7316572" y="2706642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9" name="Straight Arrow Connector 258"/>
            <p:cNvCxnSpPr>
              <a:stCxn id="222" idx="4"/>
              <a:endCxn id="255" idx="7"/>
            </p:cNvCxnSpPr>
            <p:nvPr/>
          </p:nvCxnSpPr>
          <p:spPr>
            <a:xfrm flipH="1">
              <a:off x="6640675" y="2342112"/>
              <a:ext cx="380127" cy="38822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Arrow Connector 259"/>
            <p:cNvCxnSpPr>
              <a:stCxn id="222" idx="4"/>
              <a:endCxn id="256" idx="0"/>
            </p:cNvCxnSpPr>
            <p:nvPr/>
          </p:nvCxnSpPr>
          <p:spPr>
            <a:xfrm flipH="1">
              <a:off x="6861652" y="2342112"/>
              <a:ext cx="159150" cy="35589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Arrow Connector 260"/>
            <p:cNvCxnSpPr>
              <a:stCxn id="222" idx="4"/>
              <a:endCxn id="257" idx="0"/>
            </p:cNvCxnSpPr>
            <p:nvPr/>
          </p:nvCxnSpPr>
          <p:spPr>
            <a:xfrm>
              <a:off x="7020802" y="2342112"/>
              <a:ext cx="100157" cy="36021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Arrow Connector 261"/>
            <p:cNvCxnSpPr>
              <a:stCxn id="222" idx="4"/>
              <a:endCxn id="258" idx="1"/>
            </p:cNvCxnSpPr>
            <p:nvPr/>
          </p:nvCxnSpPr>
          <p:spPr>
            <a:xfrm>
              <a:off x="7020802" y="2342112"/>
              <a:ext cx="320877" cy="38963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6" name="TextBox 275"/>
            <p:cNvSpPr txBox="1"/>
            <p:nvPr/>
          </p:nvSpPr>
          <p:spPr>
            <a:xfrm>
              <a:off x="5538724" y="1591843"/>
              <a:ext cx="5006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00</a:t>
              </a:r>
              <a:endParaRPr lang="en-US" sz="1000" dirty="0"/>
            </a:p>
          </p:txBody>
        </p:sp>
        <p:sp>
          <p:nvSpPr>
            <p:cNvPr id="278" name="TextBox 277"/>
            <p:cNvSpPr txBox="1"/>
            <p:nvPr/>
          </p:nvSpPr>
          <p:spPr>
            <a:xfrm>
              <a:off x="6110704" y="1596823"/>
              <a:ext cx="5006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01</a:t>
              </a:r>
              <a:endParaRPr lang="en-US" sz="1000" dirty="0"/>
            </a:p>
          </p:txBody>
        </p:sp>
        <p:sp>
          <p:nvSpPr>
            <p:cNvPr id="279" name="TextBox 278"/>
            <p:cNvSpPr txBox="1"/>
            <p:nvPr/>
          </p:nvSpPr>
          <p:spPr>
            <a:xfrm>
              <a:off x="6728017" y="1586117"/>
              <a:ext cx="5006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10</a:t>
              </a:r>
              <a:endParaRPr lang="en-US" sz="1000" dirty="0"/>
            </a:p>
          </p:txBody>
        </p:sp>
        <p:sp>
          <p:nvSpPr>
            <p:cNvPr id="280" name="TextBox 279"/>
            <p:cNvSpPr txBox="1"/>
            <p:nvPr/>
          </p:nvSpPr>
          <p:spPr>
            <a:xfrm>
              <a:off x="7377214" y="1596660"/>
              <a:ext cx="5006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11</a:t>
              </a:r>
              <a:endParaRPr lang="en-US" sz="1000" dirty="0"/>
            </a:p>
          </p:txBody>
        </p:sp>
        <p:sp>
          <p:nvSpPr>
            <p:cNvPr id="281" name="TextBox 280"/>
            <p:cNvSpPr txBox="1"/>
            <p:nvPr/>
          </p:nvSpPr>
          <p:spPr>
            <a:xfrm>
              <a:off x="5043262" y="2305420"/>
              <a:ext cx="5006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/>
                <a:t>0000</a:t>
              </a:r>
              <a:endParaRPr lang="en-US" sz="800" dirty="0"/>
            </a:p>
          </p:txBody>
        </p:sp>
        <p:sp>
          <p:nvSpPr>
            <p:cNvPr id="282" name="TextBox 281"/>
            <p:cNvSpPr txBox="1"/>
            <p:nvPr/>
          </p:nvSpPr>
          <p:spPr>
            <a:xfrm>
              <a:off x="5365762" y="2310400"/>
              <a:ext cx="5006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/>
                <a:t>0001</a:t>
              </a:r>
              <a:endParaRPr lang="en-US" sz="800" dirty="0"/>
            </a:p>
          </p:txBody>
        </p:sp>
        <p:sp>
          <p:nvSpPr>
            <p:cNvPr id="283" name="TextBox 282"/>
            <p:cNvSpPr txBox="1"/>
            <p:nvPr/>
          </p:nvSpPr>
          <p:spPr>
            <a:xfrm>
              <a:off x="5644102" y="2305420"/>
              <a:ext cx="5006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/>
                <a:t>0010</a:t>
              </a:r>
              <a:endParaRPr lang="en-US" sz="800" dirty="0"/>
            </a:p>
          </p:txBody>
        </p:sp>
        <p:sp>
          <p:nvSpPr>
            <p:cNvPr id="284" name="TextBox 283"/>
            <p:cNvSpPr txBox="1"/>
            <p:nvPr/>
          </p:nvSpPr>
          <p:spPr>
            <a:xfrm>
              <a:off x="5952126" y="2307299"/>
              <a:ext cx="5006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/>
                <a:t>0011</a:t>
              </a:r>
              <a:endParaRPr lang="en-US" sz="800" dirty="0"/>
            </a:p>
          </p:txBody>
        </p:sp>
        <p:sp>
          <p:nvSpPr>
            <p:cNvPr id="285" name="TextBox 284"/>
            <p:cNvSpPr txBox="1"/>
            <p:nvPr/>
          </p:nvSpPr>
          <p:spPr>
            <a:xfrm>
              <a:off x="7719814" y="2296499"/>
              <a:ext cx="5006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/>
                <a:t>1100</a:t>
              </a:r>
              <a:endParaRPr lang="en-US" sz="800" dirty="0"/>
            </a:p>
          </p:txBody>
        </p:sp>
        <p:sp>
          <p:nvSpPr>
            <p:cNvPr id="286" name="TextBox 285"/>
            <p:cNvSpPr txBox="1"/>
            <p:nvPr/>
          </p:nvSpPr>
          <p:spPr>
            <a:xfrm>
              <a:off x="8042314" y="2301479"/>
              <a:ext cx="5006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/>
                <a:t>1101</a:t>
              </a:r>
              <a:endParaRPr lang="en-US" sz="800" dirty="0"/>
            </a:p>
          </p:txBody>
        </p:sp>
        <p:sp>
          <p:nvSpPr>
            <p:cNvPr id="287" name="TextBox 286"/>
            <p:cNvSpPr txBox="1"/>
            <p:nvPr/>
          </p:nvSpPr>
          <p:spPr>
            <a:xfrm>
              <a:off x="8320654" y="2296499"/>
              <a:ext cx="5006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/>
                <a:t>1110</a:t>
              </a:r>
              <a:endParaRPr lang="en-US" sz="800" dirty="0"/>
            </a:p>
          </p:txBody>
        </p:sp>
        <p:sp>
          <p:nvSpPr>
            <p:cNvPr id="288" name="TextBox 287"/>
            <p:cNvSpPr txBox="1"/>
            <p:nvPr/>
          </p:nvSpPr>
          <p:spPr>
            <a:xfrm>
              <a:off x="8628678" y="2298378"/>
              <a:ext cx="5006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/>
                <a:t>1111</a:t>
              </a:r>
              <a:endParaRPr lang="en-US" sz="800" dirty="0"/>
            </a:p>
          </p:txBody>
        </p:sp>
        <p:sp>
          <p:nvSpPr>
            <p:cNvPr id="289" name="TextBox 288"/>
            <p:cNvSpPr txBox="1"/>
            <p:nvPr/>
          </p:nvSpPr>
          <p:spPr>
            <a:xfrm>
              <a:off x="6299626" y="2852737"/>
              <a:ext cx="50062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 smtClean="0"/>
                <a:t>100100</a:t>
              </a:r>
              <a:endParaRPr lang="en-US" sz="700" dirty="0"/>
            </a:p>
          </p:txBody>
        </p:sp>
        <p:sp>
          <p:nvSpPr>
            <p:cNvPr id="293" name="TextBox 292"/>
            <p:cNvSpPr txBox="1"/>
            <p:nvPr/>
          </p:nvSpPr>
          <p:spPr>
            <a:xfrm>
              <a:off x="6617995" y="2846457"/>
              <a:ext cx="50062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 smtClean="0"/>
                <a:t>100101</a:t>
              </a:r>
              <a:endParaRPr lang="en-US" sz="700" dirty="0"/>
            </a:p>
          </p:txBody>
        </p:sp>
        <p:sp>
          <p:nvSpPr>
            <p:cNvPr id="294" name="TextBox 293"/>
            <p:cNvSpPr txBox="1"/>
            <p:nvPr/>
          </p:nvSpPr>
          <p:spPr>
            <a:xfrm>
              <a:off x="6910535" y="2846789"/>
              <a:ext cx="50062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 smtClean="0"/>
                <a:t>100110</a:t>
              </a:r>
              <a:endParaRPr lang="en-US" sz="700" dirty="0"/>
            </a:p>
          </p:txBody>
        </p:sp>
        <p:sp>
          <p:nvSpPr>
            <p:cNvPr id="295" name="TextBox 294"/>
            <p:cNvSpPr txBox="1"/>
            <p:nvPr/>
          </p:nvSpPr>
          <p:spPr>
            <a:xfrm>
              <a:off x="7228279" y="2846789"/>
              <a:ext cx="50062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 smtClean="0"/>
                <a:t>100111</a:t>
              </a:r>
              <a:endParaRPr lang="en-US" sz="700" dirty="0"/>
            </a:p>
          </p:txBody>
        </p:sp>
        <p:sp>
          <p:nvSpPr>
            <p:cNvPr id="296" name="TextBox 295"/>
            <p:cNvSpPr txBox="1"/>
            <p:nvPr/>
          </p:nvSpPr>
          <p:spPr>
            <a:xfrm>
              <a:off x="6461777" y="2302710"/>
              <a:ext cx="5006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/>
                <a:t>1000</a:t>
              </a:r>
              <a:endParaRPr lang="en-US" sz="800" dirty="0"/>
            </a:p>
          </p:txBody>
        </p:sp>
        <p:sp>
          <p:nvSpPr>
            <p:cNvPr id="298" name="TextBox 297"/>
            <p:cNvSpPr txBox="1"/>
            <p:nvPr/>
          </p:nvSpPr>
          <p:spPr>
            <a:xfrm>
              <a:off x="7062617" y="2302710"/>
              <a:ext cx="5006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/>
                <a:t>1010</a:t>
              </a:r>
              <a:endParaRPr lang="en-US" sz="800" dirty="0"/>
            </a:p>
          </p:txBody>
        </p:sp>
        <p:sp>
          <p:nvSpPr>
            <p:cNvPr id="299" name="TextBox 298"/>
            <p:cNvSpPr txBox="1"/>
            <p:nvPr/>
          </p:nvSpPr>
          <p:spPr>
            <a:xfrm>
              <a:off x="7370641" y="2304589"/>
              <a:ext cx="5006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/>
                <a:t>1</a:t>
              </a:r>
              <a:r>
                <a:rPr lang="en-US" sz="800" dirty="0" smtClean="0"/>
                <a:t>011</a:t>
              </a:r>
              <a:endParaRPr lang="en-US" sz="8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869448" y="636412"/>
            <a:ext cx="4082173" cy="2679700"/>
            <a:chOff x="4763766" y="3414889"/>
            <a:chExt cx="4082173" cy="26797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3766" y="3429000"/>
              <a:ext cx="1308100" cy="13208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59917" y="3414889"/>
              <a:ext cx="1282700" cy="13462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63239" y="3429000"/>
              <a:ext cx="1282700" cy="13335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03460" y="4749800"/>
              <a:ext cx="1282700" cy="13335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81678" y="4748389"/>
              <a:ext cx="1295400" cy="134620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342780" y="3474694"/>
            <a:ext cx="4163698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smtClean="0"/>
              <a:t>Mesh Restructuring</a:t>
            </a:r>
          </a:p>
          <a:p>
            <a:pPr algn="ctr"/>
            <a:endParaRPr lang="en-US" sz="1800" i="1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Ripple Propagation Algorithm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/>
              <a:t>Level-by-level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/>
              <a:t>O(d) global reductions ≈ O(d*</a:t>
            </a:r>
            <a:r>
              <a:rPr lang="en-US" sz="1800" dirty="0" err="1" smtClean="0"/>
              <a:t>logP</a:t>
            </a:r>
            <a:r>
              <a:rPr lang="en-US" sz="1800" dirty="0" smtClean="0"/>
              <a:t>) </a:t>
            </a:r>
          </a:p>
          <a:p>
            <a:pPr marL="742950" lvl="1" indent="-285750">
              <a:buFont typeface="Arial"/>
              <a:buChar char="•"/>
            </a:pPr>
            <a:endParaRPr lang="en-US" sz="1800" dirty="0"/>
          </a:p>
          <a:p>
            <a:pPr marL="742950" lvl="1" indent="-285750">
              <a:buFont typeface="Arial"/>
              <a:buChar char="•"/>
            </a:pPr>
            <a:endParaRPr lang="en-US" sz="1800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Tree-replication on each process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/>
              <a:t>O(#blocks) memory per process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914400" y="5257800"/>
            <a:ext cx="260665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Synchronization overhead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1295400" y="6324600"/>
            <a:ext cx="1980267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Memory overhead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4445000" y="3474694"/>
            <a:ext cx="46843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smtClean="0"/>
              <a:t>Mesh Restructuring</a:t>
            </a:r>
          </a:p>
          <a:p>
            <a:pPr algn="ctr"/>
            <a:endParaRPr lang="en-US" sz="1800" i="1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Exchange messages with neighboring blocks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/>
              <a:t>Update state using a state machine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/>
              <a:t>Quiescence to detect global consensus </a:t>
            </a:r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Blocks save current level of neighbors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/>
              <a:t>O(#blocks/P) memory per process</a:t>
            </a:r>
            <a:endParaRPr lang="en-US" sz="1800" dirty="0"/>
          </a:p>
        </p:txBody>
      </p:sp>
      <p:sp>
        <p:nvSpPr>
          <p:cNvPr id="134" name="TextBox 133"/>
          <p:cNvSpPr txBox="1"/>
          <p:nvPr/>
        </p:nvSpPr>
        <p:spPr>
          <a:xfrm>
            <a:off x="5763436" y="4992511"/>
            <a:ext cx="1855548" cy="366888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O(log P) time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5715000" y="6096000"/>
            <a:ext cx="2043153" cy="366888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O(#blocks/P) space</a:t>
            </a:r>
            <a:endParaRPr lang="en-US" sz="1800" dirty="0">
              <a:solidFill>
                <a:schemeClr val="bg1"/>
              </a:solidFill>
            </a:endParaRPr>
          </a:p>
        </p:txBody>
      </p:sp>
      <p:cxnSp>
        <p:nvCxnSpPr>
          <p:cNvPr id="136" name="Straight Arrow Connector 135"/>
          <p:cNvCxnSpPr/>
          <p:nvPr/>
        </p:nvCxnSpPr>
        <p:spPr>
          <a:xfrm>
            <a:off x="4283520" y="625303"/>
            <a:ext cx="0" cy="219527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TextBox 136"/>
          <p:cNvSpPr txBox="1"/>
          <p:nvPr/>
        </p:nvSpPr>
        <p:spPr>
          <a:xfrm>
            <a:off x="4286344" y="1561193"/>
            <a:ext cx="220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</a:t>
            </a:r>
            <a:endParaRPr lang="en-US" sz="1200" dirty="0"/>
          </a:p>
        </p:txBody>
      </p:sp>
      <p:sp>
        <p:nvSpPr>
          <p:cNvPr id="138" name="TextBox 137"/>
          <p:cNvSpPr txBox="1"/>
          <p:nvPr/>
        </p:nvSpPr>
        <p:spPr>
          <a:xfrm>
            <a:off x="3095035" y="23518"/>
            <a:ext cx="3357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Structured AMR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09899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134" grpId="0" animBg="1"/>
      <p:bldP spid="13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31858" b="-31858"/>
          <a:stretch>
            <a:fillRect/>
          </a:stretch>
        </p:blipFill>
        <p:spPr>
          <a:xfrm>
            <a:off x="76200" y="838200"/>
            <a:ext cx="9006086" cy="4953000"/>
          </a:xfrm>
        </p:spPr>
      </p:pic>
      <p:sp>
        <p:nvSpPr>
          <p:cNvPr id="6" name="Title 6"/>
          <p:cNvSpPr txBox="1">
            <a:spLocks/>
          </p:cNvSpPr>
          <p:nvPr/>
        </p:nvSpPr>
        <p:spPr>
          <a:xfrm>
            <a:off x="304800" y="228600"/>
            <a:ext cx="8534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Structured AMR: </a:t>
            </a:r>
            <a:r>
              <a:rPr lang="en-US" dirty="0"/>
              <a:t>State Machine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91700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8"/>
          <a:stretch/>
        </p:blipFill>
        <p:spPr bwMode="auto">
          <a:xfrm>
            <a:off x="1295400" y="2133030"/>
            <a:ext cx="6172200" cy="423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Connector 19"/>
          <p:cNvCxnSpPr/>
          <p:nvPr/>
        </p:nvCxnSpPr>
        <p:spPr>
          <a:xfrm flipV="1">
            <a:off x="6118577" y="3437466"/>
            <a:ext cx="663223" cy="296334"/>
          </a:xfrm>
          <a:prstGeom prst="line">
            <a:avLst/>
          </a:prstGeom>
          <a:ln w="12700">
            <a:solidFill>
              <a:srgbClr val="5FAE1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133600" y="2743200"/>
            <a:ext cx="4724400" cy="3200400"/>
          </a:xfrm>
          <a:prstGeom prst="line">
            <a:avLst/>
          </a:prstGeom>
          <a:ln w="25400">
            <a:solidFill>
              <a:srgbClr val="FF66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000"/>
            <a:ext cx="8229600" cy="5999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762956" y="6336268"/>
            <a:ext cx="3637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Number of </a:t>
            </a:r>
            <a:r>
              <a:rPr lang="en-US" sz="1800" dirty="0" smtClean="0">
                <a:latin typeface="+mn-lt"/>
              </a:rPr>
              <a:t>Cores</a:t>
            </a:r>
            <a:endParaRPr lang="en-US" sz="18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1384242"/>
            <a:ext cx="3767667" cy="83099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+mn-lt"/>
              </a:rPr>
              <a:t>Testbed</a:t>
            </a:r>
            <a:r>
              <a:rPr lang="en-US" dirty="0" smtClean="0">
                <a:latin typeface="+mn-lt"/>
              </a:rPr>
              <a:t>: IBM BG/Q Mira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Cray XK/6 Titan</a:t>
            </a:r>
            <a:endParaRPr lang="en-US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19600" y="1161872"/>
            <a:ext cx="3962400" cy="1200328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Advection Benchmark</a:t>
            </a:r>
          </a:p>
          <a:p>
            <a:pPr algn="ctr"/>
            <a:r>
              <a:rPr lang="en-US" dirty="0" smtClean="0">
                <a:latin typeface="+mn-lt"/>
              </a:rPr>
              <a:t>First order method in 3d-space</a:t>
            </a:r>
            <a:endParaRPr lang="en-US" dirty="0">
              <a:latin typeface="+mn-lt"/>
            </a:endParaRPr>
          </a:p>
        </p:txBody>
      </p:sp>
      <p:sp>
        <p:nvSpPr>
          <p:cNvPr id="15" name="Title 6"/>
          <p:cNvSpPr txBox="1">
            <a:spLocks/>
          </p:cNvSpPr>
          <p:nvPr/>
        </p:nvSpPr>
        <p:spPr>
          <a:xfrm>
            <a:off x="304800" y="228600"/>
            <a:ext cx="8534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Structured AMR: Performance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13782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are </a:t>
            </a:r>
            <a:r>
              <a:rPr lang="en-US" dirty="0" err="1"/>
              <a:t>E</a:t>
            </a:r>
            <a:r>
              <a:rPr lang="en-US" dirty="0" err="1" smtClean="0"/>
              <a:t>xascale</a:t>
            </a:r>
            <a:r>
              <a:rPr lang="en-US" dirty="0" smtClean="0"/>
              <a:t> </a:t>
            </a:r>
            <a:r>
              <a:rPr lang="en-US" dirty="0"/>
              <a:t>I</a:t>
            </a:r>
            <a:r>
              <a:rPr lang="en-US" dirty="0" smtClean="0"/>
              <a:t>ssues?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 didn’t bring up </a:t>
            </a:r>
            <a:r>
              <a:rPr lang="en-US" dirty="0" err="1" smtClean="0"/>
              <a:t>exascale</a:t>
            </a:r>
            <a:r>
              <a:rPr lang="en-US" dirty="0" smtClean="0"/>
              <a:t> at all so far..</a:t>
            </a:r>
          </a:p>
          <a:p>
            <a:pPr lvl="1"/>
            <a:r>
              <a:rPr lang="en-US" dirty="0" err="1" smtClean="0"/>
              <a:t>Overdecomposition</a:t>
            </a:r>
            <a:r>
              <a:rPr lang="en-US" dirty="0" smtClean="0"/>
              <a:t>, </a:t>
            </a:r>
            <a:r>
              <a:rPr lang="en-US" dirty="0" err="1" smtClean="0"/>
              <a:t>migratability</a:t>
            </a:r>
            <a:r>
              <a:rPr lang="en-US" dirty="0" smtClean="0"/>
              <a:t>, asynchrony were needed on yesterday’s machines too</a:t>
            </a:r>
          </a:p>
          <a:p>
            <a:pPr lvl="1"/>
            <a:r>
              <a:rPr lang="en-US" dirty="0" smtClean="0"/>
              <a:t>And the app community has been using them</a:t>
            </a:r>
          </a:p>
          <a:p>
            <a:pPr lvl="1"/>
            <a:r>
              <a:rPr lang="en-US" dirty="0" smtClean="0"/>
              <a:t>But: </a:t>
            </a:r>
          </a:p>
          <a:p>
            <a:pPr lvl="2"/>
            <a:r>
              <a:rPr lang="en-US" dirty="0" smtClean="0"/>
              <a:t>On *some* of the applications, and maybe without a common general-purpose RTS</a:t>
            </a:r>
          </a:p>
          <a:p>
            <a:r>
              <a:rPr lang="en-US" dirty="0" smtClean="0"/>
              <a:t>The same concepts help at </a:t>
            </a:r>
            <a:r>
              <a:rPr lang="en-US" dirty="0" err="1" smtClean="0"/>
              <a:t>exascale</a:t>
            </a:r>
            <a:endParaRPr lang="en-US" dirty="0" smtClean="0"/>
          </a:p>
          <a:p>
            <a:pPr lvl="1"/>
            <a:r>
              <a:rPr lang="en-US" dirty="0" smtClean="0"/>
              <a:t>Not just help, they are necessary, and adequate</a:t>
            </a:r>
          </a:p>
          <a:p>
            <a:pPr lvl="1"/>
            <a:r>
              <a:rPr lang="en-US" dirty="0" smtClean="0"/>
              <a:t>As long as the RTS capabilities are improved</a:t>
            </a:r>
          </a:p>
          <a:p>
            <a:r>
              <a:rPr lang="en-US" dirty="0" smtClean="0"/>
              <a:t>We have to apply </a:t>
            </a:r>
            <a:r>
              <a:rPr lang="en-US" dirty="0" err="1" smtClean="0"/>
              <a:t>overdecomposition</a:t>
            </a:r>
            <a:r>
              <a:rPr lang="en-US" dirty="0" smtClean="0"/>
              <a:t> to all (most) apps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01173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19200" y="914400"/>
            <a:ext cx="6781800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+mj-lt"/>
              </a:rPr>
              <a:t>Exascale</a:t>
            </a:r>
            <a:r>
              <a:rPr lang="en-US" sz="3600" dirty="0" smtClean="0">
                <a:latin typeface="+mj-lt"/>
              </a:rPr>
              <a:t>-like capabilities </a:t>
            </a:r>
          </a:p>
          <a:p>
            <a:pPr algn="ctr"/>
            <a:r>
              <a:rPr lang="en-US" sz="3600" dirty="0">
                <a:latin typeface="+mj-lt"/>
              </a:rPr>
              <a:t>b</a:t>
            </a:r>
            <a:r>
              <a:rPr lang="en-US" sz="3600" dirty="0" smtClean="0">
                <a:latin typeface="+mj-lt"/>
              </a:rPr>
              <a:t>ased 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1600" y="2360473"/>
            <a:ext cx="6629400" cy="1754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+mn-lt"/>
                <a:cs typeface="Garamond"/>
              </a:rPr>
              <a:t>Overdecomposition</a:t>
            </a:r>
            <a:r>
              <a:rPr lang="en-US" sz="3600" b="1" dirty="0">
                <a:latin typeface="+mn-lt"/>
                <a:cs typeface="Garamond"/>
              </a:rPr>
              <a:t>, </a:t>
            </a:r>
            <a:endParaRPr lang="en-US" sz="3600" b="1" dirty="0" smtClean="0">
              <a:latin typeface="+mn-lt"/>
              <a:cs typeface="Garamond"/>
            </a:endParaRPr>
          </a:p>
          <a:p>
            <a:pPr algn="ctr"/>
            <a:r>
              <a:rPr lang="en-US" sz="3600" b="1" dirty="0" err="1" smtClean="0">
                <a:latin typeface="+mn-lt"/>
                <a:cs typeface="Garamond"/>
              </a:rPr>
              <a:t>Migratability</a:t>
            </a:r>
            <a:r>
              <a:rPr lang="en-US" sz="3600" b="1" dirty="0">
                <a:latin typeface="+mn-lt"/>
                <a:cs typeface="Garamond"/>
              </a:rPr>
              <a:t>, </a:t>
            </a:r>
            <a:endParaRPr lang="en-US" sz="3600" b="1" dirty="0" smtClean="0">
              <a:latin typeface="+mn-lt"/>
              <a:cs typeface="Garamond"/>
            </a:endParaRPr>
          </a:p>
          <a:p>
            <a:pPr algn="ctr"/>
            <a:r>
              <a:rPr lang="en-US" sz="3600" b="1" dirty="0" smtClean="0">
                <a:latin typeface="+mn-lt"/>
                <a:cs typeface="Garamond"/>
              </a:rPr>
              <a:t>Asynchrony!</a:t>
            </a:r>
            <a:endParaRPr lang="en-US" sz="3600" b="1" dirty="0">
              <a:latin typeface="+mn-lt"/>
              <a:cs typeface="Garamond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C72E0-3E7F-4709-B8DF-5EC8A0346E37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711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1"/>
          <p:cNvSpPr>
            <a:spLocks noGrp="1"/>
          </p:cNvSpPr>
          <p:nvPr>
            <p:ph type="title" idx="4294967295"/>
          </p:nvPr>
        </p:nvSpPr>
        <p:spPr>
          <a:xfrm>
            <a:off x="304800" y="274638"/>
            <a:ext cx="8534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Fault Tolerance in Charm++/AMPI</a:t>
            </a:r>
          </a:p>
        </p:txBody>
      </p:sp>
      <p:sp>
        <p:nvSpPr>
          <p:cNvPr id="16388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05800" cy="5105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Four approaches </a:t>
            </a:r>
            <a:r>
              <a:rPr lang="en-US" dirty="0"/>
              <a:t>a</a:t>
            </a:r>
            <a:r>
              <a:rPr lang="en-US" dirty="0" smtClean="0"/>
              <a:t>vailable:</a:t>
            </a:r>
          </a:p>
          <a:p>
            <a:pPr lvl="1">
              <a:defRPr/>
            </a:pPr>
            <a:r>
              <a:rPr lang="en-US" dirty="0" smtClean="0"/>
              <a:t>Disk-based checkpoint/restart</a:t>
            </a:r>
          </a:p>
          <a:p>
            <a:pPr lvl="1">
              <a:defRPr/>
            </a:pPr>
            <a:r>
              <a:rPr lang="en-US" dirty="0" smtClean="0">
                <a:solidFill>
                  <a:srgbClr val="FF0000"/>
                </a:solidFill>
              </a:rPr>
              <a:t>In-memory double checkpoint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w auto. restart</a:t>
            </a:r>
          </a:p>
          <a:p>
            <a:pPr lvl="1">
              <a:defRPr/>
            </a:pPr>
            <a:r>
              <a:rPr lang="en-US" dirty="0" smtClean="0"/>
              <a:t>Proactive object migration</a:t>
            </a:r>
          </a:p>
          <a:p>
            <a:pPr lvl="1">
              <a:defRPr/>
            </a:pPr>
            <a:r>
              <a:rPr lang="en-US" dirty="0" smtClean="0">
                <a:solidFill>
                  <a:srgbClr val="FF0000"/>
                </a:solidFill>
              </a:rPr>
              <a:t>Message-logging: scalable fault tolerance</a:t>
            </a:r>
          </a:p>
          <a:p>
            <a:pPr eaLnBrk="1" hangingPunct="1">
              <a:defRPr/>
            </a:pPr>
            <a:r>
              <a:rPr lang="en-US" dirty="0" smtClean="0"/>
              <a:t>Common Features:</a:t>
            </a:r>
          </a:p>
          <a:p>
            <a:pPr lvl="1">
              <a:defRPr/>
            </a:pPr>
            <a:r>
              <a:rPr lang="en-US" dirty="0" smtClean="0"/>
              <a:t>Easy checkpoint: migrate-to-disk</a:t>
            </a:r>
          </a:p>
          <a:p>
            <a:pPr lvl="1" eaLnBrk="1" hangingPunct="1">
              <a:defRPr/>
            </a:pPr>
            <a:r>
              <a:rPr lang="en-US" dirty="0" smtClean="0"/>
              <a:t>Based on dynamic runtime capabilities</a:t>
            </a:r>
          </a:p>
          <a:p>
            <a:pPr lvl="1" eaLnBrk="1" hangingPunct="1">
              <a:defRPr/>
            </a:pPr>
            <a:r>
              <a:rPr lang="en-US" dirty="0" smtClean="0"/>
              <a:t>Use of object-migration</a:t>
            </a:r>
          </a:p>
          <a:p>
            <a:pPr lvl="1" eaLnBrk="1" hangingPunct="1">
              <a:defRPr/>
            </a:pPr>
            <a:r>
              <a:rPr lang="en-US" dirty="0" smtClean="0"/>
              <a:t>Can be used in concert with load-balancing schemes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C72E0-3E7F-4709-B8DF-5EC8A0346E37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69153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In-local-storage </a:t>
            </a:r>
            <a:r>
              <a:rPr lang="en-US" dirty="0" smtClean="0"/>
              <a:t>Checkpoint</a:t>
            </a:r>
            <a:r>
              <a:rPr lang="en-US" dirty="0"/>
              <a:t>/restart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5029200"/>
          </a:xfrm>
        </p:spPr>
        <p:txBody>
          <a:bodyPr>
            <a:normAutofit/>
          </a:bodyPr>
          <a:lstStyle/>
          <a:p>
            <a:r>
              <a:rPr lang="en-US" dirty="0" smtClean="0"/>
              <a:t>Is practical for many apps</a:t>
            </a:r>
          </a:p>
          <a:p>
            <a:pPr lvl="1"/>
            <a:r>
              <a:rPr lang="en-US" dirty="0" smtClean="0"/>
              <a:t>Relatively small footprint at checkpoint time</a:t>
            </a:r>
          </a:p>
          <a:p>
            <a:r>
              <a:rPr lang="en-US" dirty="0" smtClean="0"/>
              <a:t>Very fast times…</a:t>
            </a:r>
          </a:p>
          <a:p>
            <a:r>
              <a:rPr lang="en-US" dirty="0" smtClean="0"/>
              <a:t>Demonstration challenge: </a:t>
            </a:r>
          </a:p>
          <a:p>
            <a:pPr lvl="1"/>
            <a:r>
              <a:rPr lang="en-US" dirty="0" smtClean="0"/>
              <a:t>Works fine for clusters in production version of Charm++</a:t>
            </a:r>
          </a:p>
          <a:p>
            <a:pPr lvl="1"/>
            <a:r>
              <a:rPr lang="en-US" dirty="0" smtClean="0"/>
              <a:t>For MPI-based implementations running at  centers: </a:t>
            </a:r>
          </a:p>
          <a:p>
            <a:pPr lvl="2"/>
            <a:r>
              <a:rPr lang="en-US" dirty="0"/>
              <a:t>S</a:t>
            </a:r>
            <a:r>
              <a:rPr lang="en-US" dirty="0" smtClean="0"/>
              <a:t>cheduler does not </a:t>
            </a:r>
            <a:r>
              <a:rPr lang="fr-FR" dirty="0" err="1" smtClean="0"/>
              <a:t>allow</a:t>
            </a:r>
            <a:r>
              <a:rPr lang="fr-FR" dirty="0" smtClean="0"/>
              <a:t> jobs to continue on </a:t>
            </a:r>
            <a:r>
              <a:rPr lang="fr-FR" dirty="0" err="1" smtClean="0"/>
              <a:t>failure</a:t>
            </a:r>
            <a:endParaRPr lang="fr-FR" dirty="0" smtClean="0"/>
          </a:p>
          <a:p>
            <a:pPr lvl="2"/>
            <a:r>
              <a:rPr lang="fr-FR" dirty="0" smtClean="0"/>
              <a:t>Communication </a:t>
            </a:r>
            <a:r>
              <a:rPr lang="fr-FR" dirty="0" err="1" smtClean="0"/>
              <a:t>layers</a:t>
            </a:r>
            <a:r>
              <a:rPr lang="fr-FR" dirty="0" smtClean="0"/>
              <a:t> are not </a:t>
            </a:r>
            <a:r>
              <a:rPr lang="fr-FR" dirty="0" err="1" smtClean="0"/>
              <a:t>fault</a:t>
            </a:r>
            <a:r>
              <a:rPr lang="fr-FR" dirty="0" smtClean="0"/>
              <a:t> </a:t>
            </a:r>
            <a:r>
              <a:rPr lang="fr-FR" dirty="0" err="1" smtClean="0"/>
              <a:t>tolerant</a:t>
            </a:r>
            <a:endParaRPr lang="en-US" dirty="0" smtClean="0"/>
          </a:p>
          <a:p>
            <a:pPr lvl="1"/>
            <a:r>
              <a:rPr lang="en-US" dirty="0" smtClean="0"/>
              <a:t>Fault  injection: </a:t>
            </a:r>
            <a:r>
              <a:rPr lang="en-US" dirty="0" err="1" smtClean="0"/>
              <a:t>dieNow</a:t>
            </a:r>
            <a:r>
              <a:rPr lang="en-US" dirty="0" smtClean="0"/>
              <a:t>(), 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pare processors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25150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k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70" y="658990"/>
            <a:ext cx="8032773" cy="562294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C72E0-3E7F-4709-B8DF-5EC8A0346E37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82003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Exascale</a:t>
            </a:r>
            <a:r>
              <a:rPr lang="en-US" dirty="0" smtClean="0"/>
              <a:t>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Main challenge: variability</a:t>
            </a:r>
          </a:p>
          <a:p>
            <a:pPr lvl="1"/>
            <a:r>
              <a:rPr lang="en-US" dirty="0" smtClean="0"/>
              <a:t>Static/dynamic</a:t>
            </a:r>
          </a:p>
          <a:p>
            <a:pPr lvl="1"/>
            <a:r>
              <a:rPr lang="en-US" dirty="0" smtClean="0"/>
              <a:t>Heterogeneity: processor types, process variation, ..</a:t>
            </a:r>
          </a:p>
          <a:p>
            <a:pPr lvl="1"/>
            <a:r>
              <a:rPr lang="en-US" dirty="0" smtClean="0"/>
              <a:t>Power/Temperature/Energy</a:t>
            </a:r>
          </a:p>
          <a:p>
            <a:pPr lvl="1"/>
            <a:r>
              <a:rPr lang="en-US" dirty="0" smtClean="0"/>
              <a:t>Component failure</a:t>
            </a:r>
          </a:p>
          <a:p>
            <a:r>
              <a:rPr lang="en-US" dirty="0" smtClean="0"/>
              <a:t>Exacerbated by strong scaling needs from apps</a:t>
            </a:r>
          </a:p>
          <a:p>
            <a:pPr lvl="1"/>
            <a:r>
              <a:rPr lang="en-US" dirty="0" smtClean="0"/>
              <a:t>Why?</a:t>
            </a:r>
          </a:p>
          <a:p>
            <a:r>
              <a:rPr lang="en-US" dirty="0" smtClean="0"/>
              <a:t>To deal with these, we must seek</a:t>
            </a:r>
          </a:p>
          <a:p>
            <a:pPr lvl="1"/>
            <a:r>
              <a:rPr lang="en-US" dirty="0" smtClean="0"/>
              <a:t>Not full automation </a:t>
            </a:r>
          </a:p>
          <a:p>
            <a:pPr lvl="1"/>
            <a:r>
              <a:rPr lang="en-US" dirty="0"/>
              <a:t>N</a:t>
            </a:r>
            <a:r>
              <a:rPr lang="en-US" dirty="0" smtClean="0"/>
              <a:t>ot full burden on app-developers</a:t>
            </a:r>
          </a:p>
          <a:p>
            <a:pPr lvl="1"/>
            <a:r>
              <a:rPr lang="en-US" dirty="0" smtClean="0"/>
              <a:t>But: a good division of labor between the system and app developers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4527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st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57" y="563137"/>
            <a:ext cx="7724673" cy="540727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C72E0-3E7F-4709-B8DF-5EC8A0346E37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11503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C72E0-3E7F-4709-B8DF-5EC8A0346E37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4" name="Picture 3" descr="checkpoint_jacobi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5" r="2013"/>
          <a:stretch/>
        </p:blipFill>
        <p:spPr>
          <a:xfrm>
            <a:off x="696426" y="76200"/>
            <a:ext cx="7236525" cy="648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89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Extensions to fault recovery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Based on the same over-decomposition ideas</a:t>
            </a:r>
          </a:p>
          <a:p>
            <a:pPr lvl="1"/>
            <a:r>
              <a:rPr lang="en-US" dirty="0" smtClean="0"/>
              <a:t>Use NVRAM instead of DRAM for checkpoints</a:t>
            </a:r>
          </a:p>
          <a:p>
            <a:pPr lvl="2"/>
            <a:r>
              <a:rPr lang="en-US" dirty="0" smtClean="0"/>
              <a:t>Non-blocking variants</a:t>
            </a:r>
          </a:p>
          <a:p>
            <a:pPr lvl="2"/>
            <a:r>
              <a:rPr lang="en-US" dirty="0" smtClean="0"/>
              <a:t>[Cluster 2012] Xiang Ni et al.</a:t>
            </a:r>
          </a:p>
          <a:p>
            <a:pPr lvl="1"/>
            <a:r>
              <a:rPr lang="en-US" dirty="0" smtClean="0"/>
              <a:t>Replica-based soft-and-hard-error handling</a:t>
            </a:r>
          </a:p>
          <a:p>
            <a:pPr lvl="2"/>
            <a:r>
              <a:rPr lang="en-US" dirty="0" smtClean="0"/>
              <a:t>As a “gold-standard” to optimize against</a:t>
            </a:r>
          </a:p>
          <a:p>
            <a:pPr lvl="2"/>
            <a:r>
              <a:rPr lang="en-US" dirty="0" smtClean="0"/>
              <a:t>[SC 13] Xiang Ni, E. </a:t>
            </a:r>
            <a:r>
              <a:rPr lang="en-US" dirty="0" err="1" smtClean="0"/>
              <a:t>Meneses</a:t>
            </a:r>
            <a:r>
              <a:rPr lang="en-US" dirty="0" smtClean="0"/>
              <a:t>, N. Jain, et al.</a:t>
            </a:r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C72E0-3E7F-4709-B8DF-5EC8A0346E37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3794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Saving </a:t>
            </a:r>
            <a:r>
              <a:rPr lang="en-US" dirty="0"/>
              <a:t>Cooling Energy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763000" cy="4800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Easy: increase A/C setting</a:t>
            </a:r>
          </a:p>
          <a:p>
            <a:pPr lvl="1"/>
            <a:r>
              <a:rPr lang="en-US" dirty="0" smtClean="0"/>
              <a:t>But: some cores may get too hot</a:t>
            </a:r>
          </a:p>
          <a:p>
            <a:r>
              <a:rPr lang="en-US" dirty="0" smtClean="0"/>
              <a:t>So, reduce frequency if temperature is high (DVFS)</a:t>
            </a:r>
          </a:p>
          <a:p>
            <a:pPr lvl="1"/>
            <a:r>
              <a:rPr lang="en-US" dirty="0" smtClean="0"/>
              <a:t>Independently for each chip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But, </a:t>
            </a:r>
            <a:r>
              <a:rPr lang="en-US" dirty="0"/>
              <a:t>t</a:t>
            </a:r>
            <a:r>
              <a:rPr lang="en-US" dirty="0" smtClean="0"/>
              <a:t>his creates a load imbalance!</a:t>
            </a:r>
          </a:p>
          <a:p>
            <a:r>
              <a:rPr lang="en-US" dirty="0" smtClean="0"/>
              <a:t>No problem, we can handle that:</a:t>
            </a:r>
          </a:p>
          <a:p>
            <a:pPr lvl="1"/>
            <a:r>
              <a:rPr lang="en-US" dirty="0" smtClean="0"/>
              <a:t>Migrate objects away from the slowed-down processors</a:t>
            </a:r>
          </a:p>
          <a:p>
            <a:pPr lvl="1"/>
            <a:r>
              <a:rPr lang="en-US" dirty="0" smtClean="0"/>
              <a:t>Balance load using an existing strategy</a:t>
            </a:r>
          </a:p>
          <a:p>
            <a:pPr lvl="1"/>
            <a:r>
              <a:rPr lang="en-US" dirty="0" smtClean="0"/>
              <a:t>Strategies take speed of processors into account</a:t>
            </a:r>
          </a:p>
          <a:p>
            <a:r>
              <a:rPr lang="en-US" dirty="0" smtClean="0"/>
              <a:t>Implemented in experimental version</a:t>
            </a:r>
          </a:p>
          <a:p>
            <a:pPr lvl="1"/>
            <a:r>
              <a:rPr lang="en-US" dirty="0" smtClean="0"/>
              <a:t>SC 2011 paper,</a:t>
            </a:r>
            <a:r>
              <a:rPr lang="en-US" dirty="0"/>
              <a:t> </a:t>
            </a:r>
            <a:r>
              <a:rPr lang="en-US" dirty="0" smtClean="0"/>
              <a:t>IEEE </a:t>
            </a:r>
            <a:r>
              <a:rPr lang="en-US" dirty="0"/>
              <a:t>TC </a:t>
            </a:r>
            <a:r>
              <a:rPr lang="en-US" dirty="0" smtClean="0"/>
              <a:t>paper</a:t>
            </a:r>
          </a:p>
          <a:p>
            <a:r>
              <a:rPr lang="en-US" dirty="0" smtClean="0"/>
              <a:t>Several new power/energy-related strategies</a:t>
            </a:r>
          </a:p>
          <a:p>
            <a:pPr lvl="1"/>
            <a:r>
              <a:rPr lang="en-US" dirty="0" smtClean="0"/>
              <a:t>PASA ‘12: Exploiting differential sensitivities of  code segments to frequency change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54276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8382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PARM:Power</a:t>
            </a:r>
            <a:r>
              <a:rPr lang="en-US" dirty="0" smtClean="0"/>
              <a:t> Aware Resource Manager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246856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Charm++ RTS facilitates malleable jobs</a:t>
            </a:r>
          </a:p>
          <a:p>
            <a:r>
              <a:rPr lang="en-US" dirty="0" smtClean="0"/>
              <a:t>PARM can improve throughput under a fixed power budget using:</a:t>
            </a:r>
          </a:p>
          <a:p>
            <a:pPr lvl="1"/>
            <a:r>
              <a:rPr lang="en-US" dirty="0" err="1" smtClean="0"/>
              <a:t>overprovisioning</a:t>
            </a:r>
            <a:r>
              <a:rPr lang="en-US" dirty="0" smtClean="0"/>
              <a:t> (adding more nodes than conventional data center)</a:t>
            </a:r>
          </a:p>
          <a:p>
            <a:pPr lvl="1"/>
            <a:r>
              <a:rPr lang="en-US" dirty="0" smtClean="0"/>
              <a:t>RAPL (capping power consumption of nodes)</a:t>
            </a:r>
          </a:p>
          <a:p>
            <a:pPr lvl="1"/>
            <a:r>
              <a:rPr lang="en-US" dirty="0" smtClean="0"/>
              <a:t>Job malleability and </a:t>
            </a:r>
            <a:r>
              <a:rPr lang="en-US" dirty="0" err="1" smtClean="0"/>
              <a:t>moldability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pic>
        <p:nvPicPr>
          <p:cNvPr id="6" name="Picture 5" descr="FlowDig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302" y="3962401"/>
            <a:ext cx="4177774" cy="25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31092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Do RTSs Look </a:t>
            </a:r>
            <a:r>
              <a:rPr lang="en-US" dirty="0"/>
              <a:t>L</a:t>
            </a:r>
            <a:r>
              <a:rPr lang="en-US" dirty="0" smtClean="0"/>
              <a:t>ike: Charm++</a:t>
            </a:r>
            <a:endParaRPr lang="en-US" dirty="0"/>
          </a:p>
        </p:txBody>
      </p:sp>
      <p:pic>
        <p:nvPicPr>
          <p:cNvPr id="7" name="Content Placeholder 6" descr="xarts.jpg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50" b="-2250"/>
          <a:stretch>
            <a:fillRect/>
          </a:stretch>
        </p:blipFill>
        <p:spPr>
          <a:xfrm>
            <a:off x="457200" y="1219200"/>
            <a:ext cx="8305800" cy="490696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5D6F5-C874-4283-99EA-D93D3B58E0B5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1644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/>
          <p:nvPr/>
        </p:nvSpPr>
        <p:spPr>
          <a:xfrm>
            <a:off x="181927" y="-50800"/>
            <a:ext cx="3208973" cy="1526858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solidFill>
                  <a:srgbClr val="151515"/>
                </a:solidFill>
                <a:effectLst/>
                <a:latin typeface="Herculanum"/>
                <a:ea typeface="ＭＳ 明朝"/>
                <a:cs typeface="Times New Roman"/>
              </a:rPr>
              <a:t>Argo</a:t>
            </a:r>
            <a:endParaRPr lang="en-US" sz="1400" dirty="0">
              <a:solidFill>
                <a:srgbClr val="151515"/>
              </a:solidFill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151515"/>
                </a:solidFill>
                <a:effectLst/>
                <a:latin typeface="Arial Narrow"/>
                <a:ea typeface="ＭＳ 明朝"/>
                <a:cs typeface="Arial"/>
              </a:rPr>
              <a:t>An </a:t>
            </a:r>
            <a:r>
              <a:rPr lang="en-US" sz="1400" dirty="0" err="1">
                <a:solidFill>
                  <a:srgbClr val="151515"/>
                </a:solidFill>
                <a:effectLst/>
                <a:latin typeface="Arial Narrow"/>
                <a:ea typeface="ＭＳ 明朝"/>
                <a:cs typeface="Arial"/>
              </a:rPr>
              <a:t>Exascale</a:t>
            </a:r>
            <a:r>
              <a:rPr lang="en-US" sz="1400" dirty="0">
                <a:solidFill>
                  <a:srgbClr val="151515"/>
                </a:solidFill>
                <a:effectLst/>
                <a:latin typeface="Arial Narrow"/>
                <a:ea typeface="ＭＳ 明朝"/>
                <a:cs typeface="Arial"/>
              </a:rPr>
              <a:t> Operating System and Runtime</a:t>
            </a:r>
            <a:endParaRPr lang="en-US" sz="1400" dirty="0">
              <a:solidFill>
                <a:srgbClr val="151515"/>
              </a:solidFill>
              <a:effectLst/>
              <a:latin typeface="Cambria"/>
              <a:ea typeface="ＭＳ 明朝"/>
              <a:cs typeface="Times New Roman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81927" y="4114800"/>
            <a:ext cx="4339273" cy="2154436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151515"/>
                </a:solidFill>
                <a:effectLst/>
                <a:latin typeface="Herculanum"/>
                <a:ea typeface="ＭＳ 明朝"/>
                <a:cs typeface="Times New Roman"/>
              </a:rPr>
              <a:t>The Crew of the Argo:</a:t>
            </a:r>
            <a:endParaRPr lang="en-US" b="1" dirty="0">
              <a:solidFill>
                <a:srgbClr val="151515"/>
              </a:solidFill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151515"/>
                </a:solidFill>
                <a:effectLst/>
                <a:latin typeface="Cambria"/>
                <a:ea typeface="ＭＳ 明朝"/>
                <a:cs typeface="Times New Roman"/>
              </a:rPr>
              <a:t> </a:t>
            </a:r>
            <a:r>
              <a:rPr lang="en-US" sz="1000" b="1" dirty="0" smtClean="0">
                <a:effectLst/>
                <a:latin typeface="Cambria"/>
                <a:ea typeface="ＭＳ 明朝"/>
                <a:cs typeface="Times New Roman"/>
              </a:rPr>
              <a:t>Argonne </a:t>
            </a:r>
            <a:r>
              <a:rPr lang="en-US" sz="1000" b="1" dirty="0">
                <a:effectLst/>
                <a:latin typeface="Cambria"/>
                <a:ea typeface="ＭＳ 明朝"/>
                <a:cs typeface="Times New Roman"/>
              </a:rPr>
              <a:t>National Laboratory;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   Principle Investigator and Chief Architect: Pete Beckman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   Chief Scientist: Marc </a:t>
            </a:r>
            <a:r>
              <a:rPr lang="en-US" sz="1000" dirty="0" err="1">
                <a:effectLst/>
                <a:latin typeface="Cambria"/>
                <a:ea typeface="ＭＳ 明朝"/>
                <a:cs typeface="Times New Roman"/>
              </a:rPr>
              <a:t>Snir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 </a:t>
            </a:r>
            <a:r>
              <a:rPr lang="en-US" sz="1000" dirty="0" smtClean="0">
                <a:latin typeface="Cambria"/>
                <a:ea typeface="ＭＳ 明朝"/>
                <a:cs typeface="Times New Roman"/>
              </a:rPr>
              <a:t>P.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 </a:t>
            </a:r>
            <a:r>
              <a:rPr lang="en-US" sz="1000" dirty="0" err="1">
                <a:effectLst/>
                <a:latin typeface="Cambria"/>
                <a:ea typeface="ＭＳ 明朝"/>
                <a:cs typeface="Times New Roman"/>
              </a:rPr>
              <a:t>Balaji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R. Gupta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K. </a:t>
            </a:r>
            <a:r>
              <a:rPr lang="en-US" sz="1000" dirty="0" err="1" smtClean="0">
                <a:effectLst/>
                <a:latin typeface="Cambria"/>
                <a:ea typeface="ＭＳ 明朝"/>
                <a:cs typeface="Times New Roman"/>
              </a:rPr>
              <a:t>Iskra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R. Thakur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K. Yoshii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F. </a:t>
            </a:r>
            <a:r>
              <a:rPr lang="en-US" sz="1000" dirty="0" err="1" smtClean="0">
                <a:effectLst/>
                <a:latin typeface="Cambria"/>
                <a:ea typeface="ＭＳ 明朝"/>
                <a:cs typeface="Times New Roman"/>
              </a:rPr>
              <a:t>Cappello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mbria"/>
                <a:ea typeface="ＭＳ 明朝"/>
                <a:cs typeface="Times New Roman"/>
              </a:rPr>
              <a:t>Boston University: 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   J. </a:t>
            </a:r>
            <a:r>
              <a:rPr lang="en-US" sz="1000" dirty="0" err="1" smtClean="0">
                <a:effectLst/>
                <a:latin typeface="Cambria"/>
                <a:ea typeface="ＭＳ 明朝"/>
                <a:cs typeface="Times New Roman"/>
              </a:rPr>
              <a:t>Appavoo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O. Krieger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effectLst/>
                <a:latin typeface="Cambria"/>
                <a:ea typeface="ＭＳ 明朝"/>
                <a:cs typeface="Times New Roman"/>
              </a:rPr>
              <a:t>Lawrence </a:t>
            </a:r>
            <a:r>
              <a:rPr lang="en-US" sz="1000" b="1" dirty="0">
                <a:effectLst/>
                <a:latin typeface="Cambria"/>
                <a:ea typeface="ＭＳ 明朝"/>
                <a:cs typeface="Times New Roman"/>
              </a:rPr>
              <a:t>Livermore National Laboratory: 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  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M. </a:t>
            </a:r>
            <a:r>
              <a:rPr lang="en-US" sz="1000" dirty="0" err="1">
                <a:effectLst/>
                <a:latin typeface="Cambria"/>
                <a:ea typeface="ＭＳ 明朝"/>
                <a:cs typeface="Times New Roman"/>
              </a:rPr>
              <a:t>Gokhale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E. 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Leon,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B. </a:t>
            </a:r>
            <a:r>
              <a:rPr lang="en-US" sz="1000" dirty="0" err="1" smtClean="0">
                <a:effectLst/>
                <a:latin typeface="Cambria"/>
                <a:ea typeface="ＭＳ 明朝"/>
                <a:cs typeface="Times New Roman"/>
              </a:rPr>
              <a:t>Rountree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M. Schulz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B. Van 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Essen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mbria"/>
                <a:ea typeface="ＭＳ 明朝"/>
                <a:cs typeface="Times New Roman"/>
              </a:rPr>
              <a:t>Pacific Northwest National Laboratory</a:t>
            </a:r>
            <a:r>
              <a:rPr lang="en-US" sz="1000" b="1" dirty="0" smtClean="0">
                <a:effectLst/>
                <a:latin typeface="Cambria"/>
                <a:ea typeface="ＭＳ 明朝"/>
                <a:cs typeface="Times New Roman"/>
              </a:rPr>
              <a:t>: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 S. </a:t>
            </a:r>
            <a:r>
              <a:rPr lang="en-US" sz="1000" dirty="0" err="1" smtClean="0">
                <a:effectLst/>
                <a:latin typeface="Cambria"/>
                <a:ea typeface="ＭＳ 明朝"/>
                <a:cs typeface="Times New Roman"/>
              </a:rPr>
              <a:t>Krishnamoorthy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R. </a:t>
            </a:r>
            <a:r>
              <a:rPr lang="en-US" sz="1000" dirty="0" err="1" smtClean="0">
                <a:effectLst/>
                <a:latin typeface="Cambria"/>
                <a:ea typeface="ＭＳ 明朝"/>
                <a:cs typeface="Times New Roman"/>
              </a:rPr>
              <a:t>Gioiosa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mbria"/>
                <a:ea typeface="ＭＳ 明朝"/>
                <a:cs typeface="Times New Roman"/>
              </a:rPr>
              <a:t>University of Chicago</a:t>
            </a:r>
            <a:r>
              <a:rPr lang="en-US" sz="1000" b="1" dirty="0" smtClean="0">
                <a:effectLst/>
                <a:latin typeface="Cambria"/>
                <a:ea typeface="ＭＳ 明朝"/>
                <a:cs typeface="Times New Roman"/>
              </a:rPr>
              <a:t>: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  H. Hoffmann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mbria"/>
                <a:ea typeface="ＭＳ 明朝"/>
                <a:cs typeface="Times New Roman"/>
              </a:rPr>
              <a:t>University of Illinois at </a:t>
            </a:r>
            <a:r>
              <a:rPr lang="en-US" sz="1000" b="1" dirty="0" smtClean="0">
                <a:effectLst/>
                <a:latin typeface="Cambria"/>
                <a:ea typeface="ＭＳ 明朝"/>
                <a:cs typeface="Times New Roman"/>
              </a:rPr>
              <a:t>UC: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   L. Kale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E. </a:t>
            </a:r>
            <a:r>
              <a:rPr lang="en-US" sz="1000" dirty="0" err="1" smtClean="0">
                <a:effectLst/>
                <a:latin typeface="Cambria"/>
                <a:ea typeface="ＭＳ 明朝"/>
                <a:cs typeface="Times New Roman"/>
              </a:rPr>
              <a:t>Bohm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R. </a:t>
            </a:r>
            <a:r>
              <a:rPr lang="en-US" sz="1000" dirty="0" err="1" smtClean="0">
                <a:effectLst/>
                <a:latin typeface="Cambria"/>
                <a:ea typeface="ＭＳ 明朝"/>
                <a:cs typeface="Times New Roman"/>
              </a:rPr>
              <a:t>Venkataraman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mbria"/>
                <a:ea typeface="ＭＳ 明朝"/>
                <a:cs typeface="Times New Roman"/>
              </a:rPr>
              <a:t>University of Oregon</a:t>
            </a:r>
            <a:r>
              <a:rPr lang="en-US" sz="1000" b="1" dirty="0" smtClean="0">
                <a:effectLst/>
                <a:latin typeface="Cambria"/>
                <a:ea typeface="ＭＳ 明朝"/>
                <a:cs typeface="Times New Roman"/>
              </a:rPr>
              <a:t>: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   A. </a:t>
            </a:r>
            <a:r>
              <a:rPr lang="en-US" sz="1000" dirty="0" err="1" smtClean="0">
                <a:effectLst/>
                <a:latin typeface="Cambria"/>
                <a:ea typeface="ＭＳ 明朝"/>
                <a:cs typeface="Times New Roman"/>
              </a:rPr>
              <a:t>Malony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S. </a:t>
            </a:r>
            <a:r>
              <a:rPr lang="en-US" sz="1000" dirty="0" err="1" smtClean="0">
                <a:effectLst/>
                <a:latin typeface="Cambria"/>
                <a:ea typeface="ＭＳ 明朝"/>
                <a:cs typeface="Times New Roman"/>
              </a:rPr>
              <a:t>Shende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K. Huck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mbria"/>
                <a:ea typeface="ＭＳ 明朝"/>
                <a:cs typeface="Times New Roman"/>
              </a:rPr>
              <a:t>University of </a:t>
            </a:r>
            <a:r>
              <a:rPr lang="en-US" sz="1000" b="1" dirty="0" err="1">
                <a:effectLst/>
                <a:latin typeface="Cambria"/>
                <a:ea typeface="ＭＳ 明朝"/>
                <a:cs typeface="Times New Roman"/>
              </a:rPr>
              <a:t>Tennesee</a:t>
            </a:r>
            <a:r>
              <a:rPr lang="en-US" sz="1000" b="1" dirty="0">
                <a:effectLst/>
                <a:latin typeface="Cambria"/>
                <a:ea typeface="ＭＳ 明朝"/>
                <a:cs typeface="Times New Roman"/>
              </a:rPr>
              <a:t> Knoxville</a:t>
            </a:r>
            <a:r>
              <a:rPr lang="en-US" sz="1000" b="1" dirty="0" smtClean="0">
                <a:effectLst/>
                <a:latin typeface="Cambria"/>
                <a:ea typeface="ＭＳ 明朝"/>
                <a:cs typeface="Times New Roman"/>
              </a:rPr>
              <a:t>: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   J. </a:t>
            </a:r>
            <a:r>
              <a:rPr lang="en-US" sz="1000" dirty="0" err="1">
                <a:effectLst/>
                <a:latin typeface="Cambria"/>
                <a:ea typeface="ＭＳ 明朝"/>
                <a:cs typeface="Times New Roman"/>
              </a:rPr>
              <a:t>Dongarra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G. </a:t>
            </a:r>
            <a:r>
              <a:rPr lang="en-US" sz="1000" dirty="0" err="1" smtClean="0">
                <a:effectLst/>
                <a:latin typeface="Cambria"/>
                <a:ea typeface="ＭＳ 明朝"/>
                <a:cs typeface="Times New Roman"/>
              </a:rPr>
              <a:t>Bosilca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683" y="4457701"/>
            <a:ext cx="4101889" cy="2324099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26" y="1223082"/>
            <a:ext cx="4339273" cy="21479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1927" y="3530024"/>
            <a:ext cx="323127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151515"/>
                </a:solidFill>
                <a:latin typeface="Cambria"/>
                <a:ea typeface="ＭＳ 明朝"/>
                <a:cs typeface="Times New Roman"/>
              </a:rPr>
              <a:t>$9.7M ASCR DOE</a:t>
            </a:r>
          </a:p>
          <a:p>
            <a:r>
              <a:rPr lang="en-US" sz="1600" dirty="0" smtClean="0">
                <a:solidFill>
                  <a:srgbClr val="151515"/>
                </a:solidFill>
                <a:latin typeface="Cambria"/>
                <a:ea typeface="ＭＳ 明朝"/>
                <a:cs typeface="Times New Roman"/>
              </a:rPr>
              <a:t>3 year project, launched Aug 2013</a:t>
            </a:r>
            <a:endParaRPr lang="en-US" sz="1600" dirty="0">
              <a:solidFill>
                <a:srgbClr val="151515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495800" y="0"/>
            <a:ext cx="4622800" cy="4525963"/>
          </a:xfrm>
          <a:prstGeom prst="rect">
            <a:avLst/>
          </a:prstGeom>
        </p:spPr>
        <p:txBody>
          <a:bodyPr/>
          <a:lstStyle>
            <a:lvl1pPr marL="342813" indent="-342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60" indent="-28567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2706" indent="-22854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599790" indent="-22854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6875" indent="-22854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3959" indent="-22854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040" indent="-22854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8124" indent="-22854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5205" indent="-22854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228600" indent="-228600">
              <a:buNone/>
            </a:pPr>
            <a:r>
              <a:rPr lang="en-US" b="1" dirty="0" smtClean="0">
                <a:solidFill>
                  <a:srgbClr val="151515"/>
                </a:solidFill>
              </a:rPr>
              <a:t>Key Areas of Innovation:</a:t>
            </a:r>
            <a:endParaRPr lang="en-US" b="1" dirty="0">
              <a:solidFill>
                <a:srgbClr val="151515"/>
              </a:solidFill>
            </a:endParaRPr>
          </a:p>
          <a:p>
            <a:pPr marL="228600" indent="-228600"/>
            <a:r>
              <a:rPr lang="en-US" sz="2000" dirty="0" err="1" smtClean="0">
                <a:solidFill>
                  <a:srgbClr val="151515"/>
                </a:solidFill>
              </a:rPr>
              <a:t>NodeOS</a:t>
            </a:r>
            <a:r>
              <a:rPr lang="en-US" sz="2000" dirty="0" smtClean="0">
                <a:solidFill>
                  <a:srgbClr val="151515"/>
                </a:solidFill>
              </a:rPr>
              <a:t>/R</a:t>
            </a:r>
          </a:p>
          <a:p>
            <a:pPr marL="406400" lvl="1" indent="-228600"/>
            <a:r>
              <a:rPr lang="en-US" sz="1600" dirty="0" smtClean="0">
                <a:solidFill>
                  <a:srgbClr val="151515"/>
                </a:solidFill>
              </a:rPr>
              <a:t>Core-specialization permits multiple, concurrent kernels</a:t>
            </a:r>
          </a:p>
          <a:p>
            <a:pPr marL="228600" indent="-228600"/>
            <a:r>
              <a:rPr lang="en-US" sz="2000" dirty="0" smtClean="0">
                <a:solidFill>
                  <a:srgbClr val="151515"/>
                </a:solidFill>
              </a:rPr>
              <a:t>Lightweight Concurrency</a:t>
            </a:r>
          </a:p>
          <a:p>
            <a:pPr marL="406400" lvl="1" indent="-228600"/>
            <a:r>
              <a:rPr lang="en-US" sz="1600" dirty="0">
                <a:solidFill>
                  <a:srgbClr val="151515"/>
                </a:solidFill>
              </a:rPr>
              <a:t>Embed fine-grained tasks and lightweight threads into OS for massive parallelism</a:t>
            </a:r>
          </a:p>
          <a:p>
            <a:pPr marL="228600" indent="-228600"/>
            <a:r>
              <a:rPr lang="en-US" sz="2000" dirty="0" smtClean="0">
                <a:solidFill>
                  <a:srgbClr val="151515"/>
                </a:solidFill>
              </a:rPr>
              <a:t>Backplane</a:t>
            </a:r>
          </a:p>
          <a:p>
            <a:pPr marL="406400" lvl="1" indent="-228600"/>
            <a:r>
              <a:rPr lang="en-US" sz="1600" dirty="0">
                <a:solidFill>
                  <a:srgbClr val="151515"/>
                </a:solidFill>
              </a:rPr>
              <a:t>Event, Control, and Performance backplanes to support global optimizations</a:t>
            </a:r>
          </a:p>
          <a:p>
            <a:pPr marL="228600" indent="-228600"/>
            <a:r>
              <a:rPr lang="en-US" sz="2000" dirty="0" smtClean="0">
                <a:solidFill>
                  <a:srgbClr val="151515"/>
                </a:solidFill>
              </a:rPr>
              <a:t>Global View</a:t>
            </a:r>
          </a:p>
          <a:p>
            <a:pPr marL="406400" lvl="1" indent="-228600"/>
            <a:r>
              <a:rPr lang="en-US" sz="1600" dirty="0">
                <a:solidFill>
                  <a:srgbClr val="151515"/>
                </a:solidFill>
              </a:rPr>
              <a:t>“Enclave” abstraction to allow global optimization of power, resilience</a:t>
            </a:r>
            <a:r>
              <a:rPr lang="en-US" sz="1600" dirty="0" smtClean="0">
                <a:solidFill>
                  <a:srgbClr val="151515"/>
                </a:solidFill>
              </a:rPr>
              <a:t>, </a:t>
            </a:r>
            <a:r>
              <a:rPr lang="en-US" sz="1600" dirty="0" err="1" smtClean="0">
                <a:solidFill>
                  <a:srgbClr val="151515"/>
                </a:solidFill>
              </a:rPr>
              <a:t>perf</a:t>
            </a:r>
            <a:r>
              <a:rPr lang="en-US" sz="1600" dirty="0" smtClean="0">
                <a:solidFill>
                  <a:srgbClr val="151515"/>
                </a:solidFill>
              </a:rPr>
              <a:t>.</a:t>
            </a:r>
            <a:endParaRPr lang="en-US" sz="1600" dirty="0">
              <a:solidFill>
                <a:srgbClr val="151515"/>
              </a:solidFill>
            </a:endParaRPr>
          </a:p>
          <a:p>
            <a:pPr marL="228600" indent="-228600"/>
            <a:endParaRPr lang="en-US" sz="2000" dirty="0" smtClean="0">
              <a:solidFill>
                <a:srgbClr val="151515"/>
              </a:solidFill>
            </a:endParaRPr>
          </a:p>
          <a:p>
            <a:pPr marL="228600" indent="-228600"/>
            <a:endParaRPr lang="en-US" sz="2000" dirty="0" smtClean="0">
              <a:solidFill>
                <a:srgbClr val="151515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C72E0-3E7F-4709-B8DF-5EC8A0346E37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84576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Allowing RTS to Reconfigure Apps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1"/>
            <a:ext cx="8458200" cy="4876800"/>
          </a:xfrm>
        </p:spPr>
        <p:txBody>
          <a:bodyPr/>
          <a:lstStyle/>
          <a:p>
            <a:r>
              <a:rPr lang="en-US" dirty="0" smtClean="0"/>
              <a:t>We can push </a:t>
            </a:r>
            <a:r>
              <a:rPr lang="en-US" dirty="0" err="1" smtClean="0"/>
              <a:t>adaptivity</a:t>
            </a:r>
            <a:r>
              <a:rPr lang="en-US" dirty="0" smtClean="0"/>
              <a:t> further</a:t>
            </a:r>
          </a:p>
          <a:p>
            <a:pPr lvl="1"/>
            <a:r>
              <a:rPr lang="en-US" dirty="0" smtClean="0"/>
              <a:t>With a collaboration between RTS and programmer</a:t>
            </a:r>
          </a:p>
          <a:p>
            <a:r>
              <a:rPr lang="en-US" dirty="0" smtClean="0"/>
              <a:t>The programmer:</a:t>
            </a:r>
          </a:p>
          <a:p>
            <a:pPr lvl="1"/>
            <a:r>
              <a:rPr lang="en-US" dirty="0" smtClean="0"/>
              <a:t>Exposes some knobs (control-points) to the RTS</a:t>
            </a:r>
          </a:p>
          <a:p>
            <a:pPr lvl="1"/>
            <a:r>
              <a:rPr lang="en-US" dirty="0" smtClean="0"/>
              <a:t>Describes their effects in a standard “language”</a:t>
            </a:r>
          </a:p>
          <a:p>
            <a:r>
              <a:rPr lang="en-US" dirty="0" smtClean="0"/>
              <a:t>The RTS:</a:t>
            </a:r>
          </a:p>
          <a:p>
            <a:pPr lvl="1"/>
            <a:r>
              <a:rPr lang="en-US" dirty="0" smtClean="0"/>
              <a:t>Observes the runtime behavior, 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ptimizes what it can without reconfiguration</a:t>
            </a:r>
          </a:p>
          <a:p>
            <a:pPr lvl="1"/>
            <a:r>
              <a:rPr lang="en-US" dirty="0" smtClean="0"/>
              <a:t>When needed, asks app to reconfigure by choosing the right </a:t>
            </a:r>
            <a:r>
              <a:rPr lang="en-US" dirty="0" smtClean="0"/>
              <a:t>knob </a:t>
            </a:r>
            <a:r>
              <a:rPr lang="en-US" dirty="0" smtClean="0"/>
              <a:t>and direction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84966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582512" y="1554455"/>
            <a:ext cx="361215" cy="36117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022511" y="2417561"/>
            <a:ext cx="3481216" cy="361177"/>
            <a:chOff x="2658968" y="1876729"/>
            <a:chExt cx="3481216" cy="361177"/>
          </a:xfrm>
        </p:grpSpPr>
        <p:sp>
          <p:nvSpPr>
            <p:cNvPr id="5" name="Oval 4"/>
            <p:cNvSpPr/>
            <p:nvPr/>
          </p:nvSpPr>
          <p:spPr>
            <a:xfrm>
              <a:off x="5778969" y="1876729"/>
              <a:ext cx="361215" cy="3611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2658968" y="1876729"/>
              <a:ext cx="361215" cy="3611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39004" y="3502033"/>
            <a:ext cx="1548807" cy="373766"/>
            <a:chOff x="2193344" y="2961201"/>
            <a:chExt cx="1548807" cy="373766"/>
          </a:xfrm>
        </p:grpSpPr>
        <p:sp>
          <p:nvSpPr>
            <p:cNvPr id="7" name="Oval 6"/>
            <p:cNvSpPr/>
            <p:nvPr/>
          </p:nvSpPr>
          <p:spPr>
            <a:xfrm>
              <a:off x="3380936" y="2961201"/>
              <a:ext cx="361215" cy="3611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193344" y="2973790"/>
              <a:ext cx="361215" cy="3611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Oval 21"/>
          <p:cNvSpPr/>
          <p:nvPr/>
        </p:nvSpPr>
        <p:spPr>
          <a:xfrm>
            <a:off x="4808547" y="3502033"/>
            <a:ext cx="361215" cy="36117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620955" y="3514622"/>
            <a:ext cx="361215" cy="36117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1134675" y="4692299"/>
            <a:ext cx="1368199" cy="361177"/>
            <a:chOff x="2829286" y="4151467"/>
            <a:chExt cx="1368199" cy="361177"/>
          </a:xfrm>
        </p:grpSpPr>
        <p:sp>
          <p:nvSpPr>
            <p:cNvPr id="25" name="Oval 24"/>
            <p:cNvSpPr/>
            <p:nvPr/>
          </p:nvSpPr>
          <p:spPr>
            <a:xfrm>
              <a:off x="3836270" y="4151467"/>
              <a:ext cx="361215" cy="3611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829286" y="4151467"/>
              <a:ext cx="361215" cy="3611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146470" y="4664110"/>
            <a:ext cx="1368199" cy="361177"/>
            <a:chOff x="2829286" y="4151467"/>
            <a:chExt cx="1368199" cy="361177"/>
          </a:xfrm>
        </p:grpSpPr>
        <p:sp>
          <p:nvSpPr>
            <p:cNvPr id="29" name="Oval 28"/>
            <p:cNvSpPr/>
            <p:nvPr/>
          </p:nvSpPr>
          <p:spPr>
            <a:xfrm>
              <a:off x="3836270" y="4151467"/>
              <a:ext cx="361215" cy="3611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829286" y="4151467"/>
              <a:ext cx="361215" cy="3611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Isosceles Triangle 30"/>
          <p:cNvSpPr/>
          <p:nvPr/>
        </p:nvSpPr>
        <p:spPr>
          <a:xfrm>
            <a:off x="4796893" y="3875799"/>
            <a:ext cx="431129" cy="1149488"/>
          </a:xfrm>
          <a:prstGeom prst="triangl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1"/>
          <p:cNvSpPr/>
          <p:nvPr/>
        </p:nvSpPr>
        <p:spPr>
          <a:xfrm>
            <a:off x="4121241" y="5053476"/>
            <a:ext cx="431129" cy="1149488"/>
          </a:xfrm>
          <a:prstGeom prst="triangl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32"/>
          <p:cNvSpPr/>
          <p:nvPr/>
        </p:nvSpPr>
        <p:spPr>
          <a:xfrm>
            <a:off x="3090953" y="5025287"/>
            <a:ext cx="431129" cy="1149488"/>
          </a:xfrm>
          <a:prstGeom prst="triangl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/>
          <p:cNvSpPr/>
          <p:nvPr/>
        </p:nvSpPr>
        <p:spPr>
          <a:xfrm>
            <a:off x="2121101" y="5053476"/>
            <a:ext cx="431129" cy="1149488"/>
          </a:xfrm>
          <a:prstGeom prst="triangl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>
            <a:off x="1102462" y="5025287"/>
            <a:ext cx="431129" cy="1149488"/>
          </a:xfrm>
          <a:prstGeom prst="triangl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/>
          <p:cNvSpPr/>
          <p:nvPr/>
        </p:nvSpPr>
        <p:spPr>
          <a:xfrm>
            <a:off x="426642" y="3903988"/>
            <a:ext cx="431129" cy="1149488"/>
          </a:xfrm>
          <a:prstGeom prst="triangl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cxnSp>
        <p:nvCxnSpPr>
          <p:cNvPr id="38" name="Straight Connector 37"/>
          <p:cNvCxnSpPr>
            <a:stCxn id="4" idx="4"/>
            <a:endCxn id="6" idx="0"/>
          </p:cNvCxnSpPr>
          <p:nvPr/>
        </p:nvCxnSpPr>
        <p:spPr>
          <a:xfrm flipH="1">
            <a:off x="1203119" y="1915632"/>
            <a:ext cx="1560001" cy="501929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4" idx="4"/>
            <a:endCxn id="5" idx="0"/>
          </p:cNvCxnSpPr>
          <p:nvPr/>
        </p:nvCxnSpPr>
        <p:spPr>
          <a:xfrm>
            <a:off x="2763120" y="1915632"/>
            <a:ext cx="1560000" cy="501929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6" idx="4"/>
            <a:endCxn id="8" idx="0"/>
          </p:cNvCxnSpPr>
          <p:nvPr/>
        </p:nvCxnSpPr>
        <p:spPr>
          <a:xfrm flipH="1">
            <a:off x="619612" y="2778738"/>
            <a:ext cx="583507" cy="735884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6" idx="4"/>
            <a:endCxn id="7" idx="0"/>
          </p:cNvCxnSpPr>
          <p:nvPr/>
        </p:nvCxnSpPr>
        <p:spPr>
          <a:xfrm>
            <a:off x="1203119" y="2778738"/>
            <a:ext cx="604085" cy="723295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5" idx="4"/>
            <a:endCxn id="23" idx="0"/>
          </p:cNvCxnSpPr>
          <p:nvPr/>
        </p:nvCxnSpPr>
        <p:spPr>
          <a:xfrm flipH="1">
            <a:off x="3801563" y="2778738"/>
            <a:ext cx="521557" cy="735884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5" idx="4"/>
            <a:endCxn id="22" idx="0"/>
          </p:cNvCxnSpPr>
          <p:nvPr/>
        </p:nvCxnSpPr>
        <p:spPr>
          <a:xfrm>
            <a:off x="4323120" y="2778738"/>
            <a:ext cx="666035" cy="723295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7" idx="4"/>
            <a:endCxn id="26" idx="0"/>
          </p:cNvCxnSpPr>
          <p:nvPr/>
        </p:nvCxnSpPr>
        <p:spPr>
          <a:xfrm flipH="1">
            <a:off x="1315283" y="3863210"/>
            <a:ext cx="491921" cy="829089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7" idx="4"/>
            <a:endCxn id="25" idx="0"/>
          </p:cNvCxnSpPr>
          <p:nvPr/>
        </p:nvCxnSpPr>
        <p:spPr>
          <a:xfrm>
            <a:off x="1807204" y="3863210"/>
            <a:ext cx="515063" cy="829089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23" idx="4"/>
            <a:endCxn id="30" idx="0"/>
          </p:cNvCxnSpPr>
          <p:nvPr/>
        </p:nvCxnSpPr>
        <p:spPr>
          <a:xfrm flipH="1">
            <a:off x="3327078" y="3875799"/>
            <a:ext cx="474485" cy="788311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23" idx="4"/>
            <a:endCxn id="29" idx="0"/>
          </p:cNvCxnSpPr>
          <p:nvPr/>
        </p:nvCxnSpPr>
        <p:spPr>
          <a:xfrm>
            <a:off x="3801563" y="3875799"/>
            <a:ext cx="532499" cy="788311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0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ChaNGa</a:t>
            </a:r>
            <a:r>
              <a:rPr lang="en-US" dirty="0" smtClean="0"/>
              <a:t>: Cosmology Simulation</a:t>
            </a:r>
            <a:endParaRPr lang="en-US" dirty="0"/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5348322" y="2390945"/>
            <a:ext cx="3795678" cy="22221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Tree: Represents particle distribution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err="1" smtClean="0">
                <a:solidFill>
                  <a:srgbClr val="000000"/>
                </a:solidFill>
              </a:rPr>
              <a:t>TreePiece</a:t>
            </a:r>
            <a:r>
              <a:rPr lang="en-US" sz="2800" dirty="0" smtClean="0">
                <a:solidFill>
                  <a:schemeClr val="tx1"/>
                </a:solidFill>
              </a:rPr>
              <a:t>: object/</a:t>
            </a:r>
            <a:r>
              <a:rPr lang="en-US" sz="2800" dirty="0" err="1" smtClean="0">
                <a:solidFill>
                  <a:schemeClr val="tx1"/>
                </a:solidFill>
              </a:rPr>
              <a:t>chares</a:t>
            </a:r>
            <a:r>
              <a:rPr lang="en-US" sz="2800" dirty="0" smtClean="0">
                <a:solidFill>
                  <a:schemeClr val="tx1"/>
                </a:solidFill>
              </a:rPr>
              <a:t> containing particles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15000" y="1447800"/>
            <a:ext cx="3048000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Collaboration with Tom Quinn UW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53802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oreplmsgcount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686" b="-35686"/>
          <a:stretch>
            <a:fillRect/>
          </a:stretch>
        </p:blipFill>
        <p:spPr>
          <a:xfrm>
            <a:off x="-89971" y="0"/>
            <a:ext cx="5518207" cy="5673976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29025" y="4624842"/>
            <a:ext cx="4991849" cy="1517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Highly clustered</a:t>
            </a:r>
          </a:p>
          <a:p>
            <a:r>
              <a:rPr lang="en-US" sz="2800" dirty="0" smtClean="0"/>
              <a:t>Maximum request per processor: &gt; 30K</a:t>
            </a:r>
          </a:p>
          <a:p>
            <a:endParaRPr lang="en-US" sz="2800" dirty="0"/>
          </a:p>
        </p:txBody>
      </p:sp>
      <p:pic>
        <p:nvPicPr>
          <p:cNvPr id="7" name="Picture 6" descr="dwarf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920" y="163113"/>
            <a:ext cx="1483423" cy="1464645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29026" y="163113"/>
            <a:ext cx="7477893" cy="750640"/>
          </a:xfrm>
        </p:spPr>
        <p:txBody>
          <a:bodyPr>
            <a:normAutofit/>
          </a:bodyPr>
          <a:lstStyle/>
          <a:p>
            <a:r>
              <a:rPr lang="en-US" dirty="0" smtClean="0"/>
              <a:t>Clustered Dataset - Dwarf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320875" y="4635791"/>
            <a:ext cx="3612383" cy="1232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Idle time due to message delay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  <p:pic>
        <p:nvPicPr>
          <p:cNvPr id="11" name="Picture 10" descr="dwf_8k_time_profile_norepl_edi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875" y="2058358"/>
            <a:ext cx="3834073" cy="168586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0446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60619" y="1673274"/>
            <a:ext cx="1166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accent1"/>
                </a:solidFill>
                <a:latin typeface="Apple Chancery"/>
                <a:cs typeface="Apple Chancery"/>
              </a:rPr>
              <a:t>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04255" y="1702810"/>
            <a:ext cx="1166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accent1"/>
                </a:solidFill>
                <a:latin typeface="Apple Chancery"/>
                <a:cs typeface="Apple Chancery"/>
              </a:rPr>
              <a:t>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3505200"/>
            <a:ext cx="83297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n-lt"/>
                <a:cs typeface="Lucida Sans"/>
              </a:rPr>
              <a:t>I call it a mantra because I will repeat it a lot in this talk. And its going to be my message to App Developers on how to get ready for Adaptive Runtimes</a:t>
            </a:r>
            <a:endParaRPr lang="en-US" sz="2800" dirty="0">
              <a:latin typeface="+mn-lt"/>
              <a:cs typeface="Lucida San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5D6F5-C874-4283-99EA-D93D3B58E0B5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0" name="Title 4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838200"/>
          </a:xfrm>
        </p:spPr>
        <p:txBody>
          <a:bodyPr/>
          <a:lstStyle/>
          <a:p>
            <a:r>
              <a:rPr lang="en-US" dirty="0" smtClean="0"/>
              <a:t>My Mantra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7454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Replication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5200638"/>
            <a:ext cx="8077199" cy="122113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Replicate tree nodes to distribute </a:t>
            </a:r>
            <a:r>
              <a:rPr lang="en-US" sz="2800" dirty="0" smtClean="0"/>
              <a:t>requests</a:t>
            </a:r>
          </a:p>
          <a:p>
            <a:r>
              <a:rPr lang="en-US" dirty="0" smtClean="0"/>
              <a:t>Requester randomly selects a replica</a:t>
            </a:r>
            <a:endParaRPr lang="en-US" sz="2800" dirty="0"/>
          </a:p>
        </p:txBody>
      </p:sp>
      <p:sp>
        <p:nvSpPr>
          <p:cNvPr id="35" name="Rectangle 34"/>
          <p:cNvSpPr/>
          <p:nvPr/>
        </p:nvSpPr>
        <p:spPr>
          <a:xfrm>
            <a:off x="1633688" y="2152777"/>
            <a:ext cx="1374950" cy="2185478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194077" y="2152777"/>
            <a:ext cx="1374950" cy="2185478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718643" y="2152777"/>
            <a:ext cx="1374950" cy="2185478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242851" y="2152777"/>
            <a:ext cx="1374950" cy="2185478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3" name="Group 162"/>
          <p:cNvGrpSpPr/>
          <p:nvPr/>
        </p:nvGrpSpPr>
        <p:grpSpPr>
          <a:xfrm>
            <a:off x="1676468" y="2230552"/>
            <a:ext cx="517995" cy="947745"/>
            <a:chOff x="514223" y="2576650"/>
            <a:chExt cx="399342" cy="1217876"/>
          </a:xfrm>
        </p:grpSpPr>
        <p:sp>
          <p:nvSpPr>
            <p:cNvPr id="40" name="Oval 39"/>
            <p:cNvSpPr/>
            <p:nvPr/>
          </p:nvSpPr>
          <p:spPr>
            <a:xfrm>
              <a:off x="725840" y="2576650"/>
              <a:ext cx="69499" cy="124622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844066" y="2874459"/>
              <a:ext cx="69499" cy="124621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611416" y="2874462"/>
              <a:ext cx="69499" cy="1246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725839" y="3248651"/>
              <a:ext cx="69499" cy="124621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520949" y="3273279"/>
              <a:ext cx="69499" cy="1246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Isosceles Triangle 52"/>
            <p:cNvSpPr/>
            <p:nvPr/>
          </p:nvSpPr>
          <p:spPr>
            <a:xfrm>
              <a:off x="514223" y="3397901"/>
              <a:ext cx="82950" cy="396625"/>
            </a:xfrm>
            <a:prstGeom prst="triangl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54" name="Straight Connector 53"/>
            <p:cNvCxnSpPr>
              <a:stCxn id="40" idx="4"/>
              <a:endCxn id="42" idx="0"/>
            </p:cNvCxnSpPr>
            <p:nvPr/>
          </p:nvCxnSpPr>
          <p:spPr>
            <a:xfrm flipH="1">
              <a:off x="646166" y="2701271"/>
              <a:ext cx="114424" cy="173191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40" idx="4"/>
              <a:endCxn id="41" idx="0"/>
            </p:cNvCxnSpPr>
            <p:nvPr/>
          </p:nvCxnSpPr>
          <p:spPr>
            <a:xfrm>
              <a:off x="760589" y="2701271"/>
              <a:ext cx="118227" cy="173187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42" idx="4"/>
              <a:endCxn id="69" idx="0"/>
            </p:cNvCxnSpPr>
            <p:nvPr/>
          </p:nvCxnSpPr>
          <p:spPr>
            <a:xfrm flipH="1">
              <a:off x="555699" y="2999083"/>
              <a:ext cx="90467" cy="274196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42" idx="4"/>
              <a:endCxn id="68" idx="0"/>
            </p:cNvCxnSpPr>
            <p:nvPr/>
          </p:nvCxnSpPr>
          <p:spPr>
            <a:xfrm>
              <a:off x="646166" y="2999083"/>
              <a:ext cx="114423" cy="249568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70" name="Group 169"/>
          <p:cNvGrpSpPr/>
          <p:nvPr/>
        </p:nvGrpSpPr>
        <p:grpSpPr>
          <a:xfrm>
            <a:off x="3297712" y="2230552"/>
            <a:ext cx="518728" cy="1021045"/>
            <a:chOff x="2058227" y="2576650"/>
            <a:chExt cx="437749" cy="1612238"/>
          </a:xfrm>
        </p:grpSpPr>
        <p:sp>
          <p:nvSpPr>
            <p:cNvPr id="71" name="Oval 70"/>
            <p:cNvSpPr/>
            <p:nvPr/>
          </p:nvSpPr>
          <p:spPr>
            <a:xfrm>
              <a:off x="2294578" y="2576650"/>
              <a:ext cx="69499" cy="124622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2426477" y="2844902"/>
              <a:ext cx="69499" cy="124621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2169202" y="2874460"/>
              <a:ext cx="69499" cy="1246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2264880" y="3248652"/>
              <a:ext cx="69499" cy="1246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2058227" y="3252996"/>
              <a:ext cx="69499" cy="124621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7" name="Group 76"/>
            <p:cNvGrpSpPr/>
            <p:nvPr/>
          </p:nvGrpSpPr>
          <p:grpSpPr>
            <a:xfrm>
              <a:off x="2136301" y="3643973"/>
              <a:ext cx="324924" cy="148290"/>
              <a:chOff x="3454497" y="4106891"/>
              <a:chExt cx="1688768" cy="429769"/>
            </a:xfrm>
          </p:grpSpPr>
          <p:sp>
            <p:nvSpPr>
              <p:cNvPr id="97" name="Oval 96"/>
              <p:cNvSpPr/>
              <p:nvPr/>
            </p:nvSpPr>
            <p:spPr>
              <a:xfrm>
                <a:off x="4782048" y="4106891"/>
                <a:ext cx="361217" cy="361177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3454497" y="4175482"/>
                <a:ext cx="361217" cy="361178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2" name="Isosceles Triangle 81"/>
            <p:cNvSpPr/>
            <p:nvPr/>
          </p:nvSpPr>
          <p:spPr>
            <a:xfrm>
              <a:off x="2391725" y="3783969"/>
              <a:ext cx="82951" cy="396625"/>
            </a:xfrm>
            <a:prstGeom prst="triangl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Isosceles Triangle 82"/>
            <p:cNvSpPr/>
            <p:nvPr/>
          </p:nvSpPr>
          <p:spPr>
            <a:xfrm>
              <a:off x="2127726" y="3792263"/>
              <a:ext cx="82951" cy="396625"/>
            </a:xfrm>
            <a:prstGeom prst="triangl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5" name="Straight Connector 84"/>
            <p:cNvCxnSpPr>
              <a:stCxn id="71" idx="4"/>
              <a:endCxn id="73" idx="0"/>
            </p:cNvCxnSpPr>
            <p:nvPr/>
          </p:nvCxnSpPr>
          <p:spPr>
            <a:xfrm flipH="1">
              <a:off x="2203953" y="2701271"/>
              <a:ext cx="125376" cy="173188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71" idx="4"/>
              <a:endCxn id="72" idx="0"/>
            </p:cNvCxnSpPr>
            <p:nvPr/>
          </p:nvCxnSpPr>
          <p:spPr>
            <a:xfrm>
              <a:off x="2329328" y="2701271"/>
              <a:ext cx="131899" cy="143631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>
              <a:stCxn id="73" idx="4"/>
              <a:endCxn id="100" idx="0"/>
            </p:cNvCxnSpPr>
            <p:nvPr/>
          </p:nvCxnSpPr>
          <p:spPr>
            <a:xfrm flipH="1">
              <a:off x="2092977" y="2999081"/>
              <a:ext cx="110975" cy="253915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stCxn id="73" idx="4"/>
              <a:endCxn id="99" idx="0"/>
            </p:cNvCxnSpPr>
            <p:nvPr/>
          </p:nvCxnSpPr>
          <p:spPr>
            <a:xfrm>
              <a:off x="2203953" y="2999081"/>
              <a:ext cx="95678" cy="249571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>
              <a:stCxn id="99" idx="4"/>
              <a:endCxn id="98" idx="0"/>
            </p:cNvCxnSpPr>
            <p:nvPr/>
          </p:nvCxnSpPr>
          <p:spPr>
            <a:xfrm flipH="1">
              <a:off x="2171051" y="3373274"/>
              <a:ext cx="128579" cy="294367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>
              <a:stCxn id="99" idx="4"/>
              <a:endCxn id="97" idx="0"/>
            </p:cNvCxnSpPr>
            <p:nvPr/>
          </p:nvCxnSpPr>
          <p:spPr>
            <a:xfrm>
              <a:off x="2299630" y="3373274"/>
              <a:ext cx="126846" cy="270695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89" name="Group 188"/>
          <p:cNvGrpSpPr/>
          <p:nvPr/>
        </p:nvGrpSpPr>
        <p:grpSpPr>
          <a:xfrm>
            <a:off x="4787786" y="2230552"/>
            <a:ext cx="576845" cy="1082697"/>
            <a:chOff x="3680830" y="2576650"/>
            <a:chExt cx="481580" cy="1603944"/>
          </a:xfrm>
        </p:grpSpPr>
        <p:sp>
          <p:nvSpPr>
            <p:cNvPr id="102" name="Oval 101"/>
            <p:cNvSpPr/>
            <p:nvPr/>
          </p:nvSpPr>
          <p:spPr>
            <a:xfrm>
              <a:off x="3825405" y="2576650"/>
              <a:ext cx="69499" cy="124622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3968662" y="2878255"/>
              <a:ext cx="69499" cy="124622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3680830" y="2870713"/>
              <a:ext cx="69499" cy="124622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4092911" y="3223744"/>
              <a:ext cx="69499" cy="124622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3830885" y="3212616"/>
              <a:ext cx="69499" cy="124622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9" name="Group 108"/>
            <p:cNvGrpSpPr/>
            <p:nvPr/>
          </p:nvGrpSpPr>
          <p:grpSpPr>
            <a:xfrm>
              <a:off x="3740166" y="3649620"/>
              <a:ext cx="263246" cy="124622"/>
              <a:chOff x="2829286" y="4151467"/>
              <a:chExt cx="1368199" cy="361177"/>
            </a:xfrm>
          </p:grpSpPr>
          <p:sp>
            <p:nvSpPr>
              <p:cNvPr id="126" name="Oval 125"/>
              <p:cNvSpPr/>
              <p:nvPr/>
            </p:nvSpPr>
            <p:spPr>
              <a:xfrm>
                <a:off x="3836270" y="4151467"/>
                <a:ext cx="361215" cy="361177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2829286" y="4151467"/>
                <a:ext cx="361215" cy="361177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1" name="Isosceles Triangle 110"/>
            <p:cNvSpPr/>
            <p:nvPr/>
          </p:nvSpPr>
          <p:spPr>
            <a:xfrm>
              <a:off x="3930475" y="3783969"/>
              <a:ext cx="82951" cy="396625"/>
            </a:xfrm>
            <a:prstGeom prst="triangl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Isosceles Triangle 111"/>
            <p:cNvSpPr/>
            <p:nvPr/>
          </p:nvSpPr>
          <p:spPr>
            <a:xfrm>
              <a:off x="3730482" y="3774243"/>
              <a:ext cx="82951" cy="396625"/>
            </a:xfrm>
            <a:prstGeom prst="triangl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6" name="Straight Connector 115"/>
            <p:cNvCxnSpPr>
              <a:stCxn id="102" idx="4"/>
              <a:endCxn id="104" idx="0"/>
            </p:cNvCxnSpPr>
            <p:nvPr/>
          </p:nvCxnSpPr>
          <p:spPr>
            <a:xfrm flipH="1">
              <a:off x="3715580" y="2701272"/>
              <a:ext cx="144575" cy="169441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>
              <a:stCxn id="102" idx="4"/>
              <a:endCxn id="103" idx="0"/>
            </p:cNvCxnSpPr>
            <p:nvPr/>
          </p:nvCxnSpPr>
          <p:spPr>
            <a:xfrm>
              <a:off x="3860155" y="2701272"/>
              <a:ext cx="143257" cy="176983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>
              <a:stCxn id="103" idx="4"/>
              <a:endCxn id="107" idx="0"/>
            </p:cNvCxnSpPr>
            <p:nvPr/>
          </p:nvCxnSpPr>
          <p:spPr>
            <a:xfrm flipH="1">
              <a:off x="3865635" y="3002877"/>
              <a:ext cx="137777" cy="209739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>
              <a:stCxn id="103" idx="4"/>
              <a:endCxn id="106" idx="0"/>
            </p:cNvCxnSpPr>
            <p:nvPr/>
          </p:nvCxnSpPr>
          <p:spPr>
            <a:xfrm>
              <a:off x="4003412" y="3002877"/>
              <a:ext cx="124249" cy="220867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>
              <a:stCxn id="107" idx="4"/>
              <a:endCxn id="127" idx="0"/>
            </p:cNvCxnSpPr>
            <p:nvPr/>
          </p:nvCxnSpPr>
          <p:spPr>
            <a:xfrm flipH="1">
              <a:off x="3774916" y="3337238"/>
              <a:ext cx="90719" cy="312382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stCxn id="107" idx="4"/>
              <a:endCxn id="126" idx="0"/>
            </p:cNvCxnSpPr>
            <p:nvPr/>
          </p:nvCxnSpPr>
          <p:spPr>
            <a:xfrm>
              <a:off x="3865635" y="3337238"/>
              <a:ext cx="103028" cy="312382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90" name="Group 189"/>
          <p:cNvGrpSpPr/>
          <p:nvPr/>
        </p:nvGrpSpPr>
        <p:grpSpPr>
          <a:xfrm>
            <a:off x="6276092" y="2230552"/>
            <a:ext cx="556390" cy="1071261"/>
            <a:chOff x="5228466" y="2576660"/>
            <a:chExt cx="439924" cy="1195168"/>
          </a:xfrm>
        </p:grpSpPr>
        <p:sp>
          <p:nvSpPr>
            <p:cNvPr id="133" name="Oval 132"/>
            <p:cNvSpPr/>
            <p:nvPr/>
          </p:nvSpPr>
          <p:spPr>
            <a:xfrm>
              <a:off x="5353995" y="2576660"/>
              <a:ext cx="69499" cy="124622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5480407" y="2874461"/>
              <a:ext cx="69499" cy="124622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5228466" y="2874461"/>
              <a:ext cx="69499" cy="124622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5585439" y="3254357"/>
              <a:ext cx="69499" cy="124622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5392456" y="3248514"/>
              <a:ext cx="69499" cy="124622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Isosceles Triangle 140"/>
            <p:cNvSpPr/>
            <p:nvPr/>
          </p:nvSpPr>
          <p:spPr>
            <a:xfrm>
              <a:off x="5585439" y="3375202"/>
              <a:ext cx="82951" cy="396626"/>
            </a:xfrm>
            <a:prstGeom prst="triangl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7" name="Straight Connector 146"/>
            <p:cNvCxnSpPr>
              <a:stCxn id="133" idx="4"/>
              <a:endCxn id="135" idx="0"/>
            </p:cNvCxnSpPr>
            <p:nvPr/>
          </p:nvCxnSpPr>
          <p:spPr>
            <a:xfrm flipH="1">
              <a:off x="5263216" y="2701282"/>
              <a:ext cx="125529" cy="173179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>
              <a:stCxn id="133" idx="4"/>
              <a:endCxn id="134" idx="0"/>
            </p:cNvCxnSpPr>
            <p:nvPr/>
          </p:nvCxnSpPr>
          <p:spPr>
            <a:xfrm>
              <a:off x="5388745" y="2701282"/>
              <a:ext cx="126412" cy="173179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>
              <a:stCxn id="134" idx="4"/>
              <a:endCxn id="138" idx="0"/>
            </p:cNvCxnSpPr>
            <p:nvPr/>
          </p:nvCxnSpPr>
          <p:spPr>
            <a:xfrm flipH="1">
              <a:off x="5427206" y="2999083"/>
              <a:ext cx="87951" cy="249431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>
              <a:stCxn id="134" idx="4"/>
              <a:endCxn id="137" idx="0"/>
            </p:cNvCxnSpPr>
            <p:nvPr/>
          </p:nvCxnSpPr>
          <p:spPr>
            <a:xfrm>
              <a:off x="5515157" y="2999083"/>
              <a:ext cx="105032" cy="255274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01" name="TextBox 200"/>
          <p:cNvSpPr txBox="1"/>
          <p:nvPr/>
        </p:nvSpPr>
        <p:spPr>
          <a:xfrm>
            <a:off x="2379907" y="2176175"/>
            <a:ext cx="628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PE 1</a:t>
            </a:r>
            <a:endParaRPr lang="en-US" sz="1200" dirty="0"/>
          </a:p>
        </p:txBody>
      </p:sp>
      <p:sp>
        <p:nvSpPr>
          <p:cNvPr id="202" name="TextBox 201"/>
          <p:cNvSpPr txBox="1"/>
          <p:nvPr/>
        </p:nvSpPr>
        <p:spPr>
          <a:xfrm>
            <a:off x="3940296" y="2164514"/>
            <a:ext cx="628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PE 2</a:t>
            </a:r>
            <a:endParaRPr lang="en-US" sz="1200" dirty="0"/>
          </a:p>
        </p:txBody>
      </p:sp>
      <p:sp>
        <p:nvSpPr>
          <p:cNvPr id="203" name="TextBox 202"/>
          <p:cNvSpPr txBox="1"/>
          <p:nvPr/>
        </p:nvSpPr>
        <p:spPr>
          <a:xfrm>
            <a:off x="5453249" y="2153896"/>
            <a:ext cx="628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PE 3</a:t>
            </a:r>
            <a:endParaRPr lang="en-US" sz="1200" dirty="0"/>
          </a:p>
        </p:txBody>
      </p:sp>
      <p:sp>
        <p:nvSpPr>
          <p:cNvPr id="204" name="TextBox 203"/>
          <p:cNvSpPr txBox="1"/>
          <p:nvPr/>
        </p:nvSpPr>
        <p:spPr>
          <a:xfrm>
            <a:off x="6999352" y="2164514"/>
            <a:ext cx="628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PE 4</a:t>
            </a:r>
            <a:endParaRPr lang="en-US" sz="1200" dirty="0"/>
          </a:p>
        </p:txBody>
      </p:sp>
      <p:grpSp>
        <p:nvGrpSpPr>
          <p:cNvPr id="205" name="Group 204"/>
          <p:cNvGrpSpPr/>
          <p:nvPr/>
        </p:nvGrpSpPr>
        <p:grpSpPr>
          <a:xfrm>
            <a:off x="6999352" y="3330697"/>
            <a:ext cx="517995" cy="947745"/>
            <a:chOff x="514223" y="2576650"/>
            <a:chExt cx="399342" cy="1217876"/>
          </a:xfrm>
        </p:grpSpPr>
        <p:sp>
          <p:nvSpPr>
            <p:cNvPr id="206" name="Oval 205"/>
            <p:cNvSpPr/>
            <p:nvPr/>
          </p:nvSpPr>
          <p:spPr>
            <a:xfrm>
              <a:off x="725840" y="2576650"/>
              <a:ext cx="69499" cy="1246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844066" y="2874459"/>
              <a:ext cx="69499" cy="12462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611416" y="2874462"/>
              <a:ext cx="69499" cy="12462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725839" y="3248651"/>
              <a:ext cx="69499" cy="12462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520949" y="3273279"/>
              <a:ext cx="69499" cy="12462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Isosceles Triangle 210"/>
            <p:cNvSpPr/>
            <p:nvPr/>
          </p:nvSpPr>
          <p:spPr>
            <a:xfrm>
              <a:off x="514223" y="3397901"/>
              <a:ext cx="82950" cy="396625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212" name="Straight Connector 211"/>
            <p:cNvCxnSpPr>
              <a:stCxn id="206" idx="4"/>
              <a:endCxn id="208" idx="0"/>
            </p:cNvCxnSpPr>
            <p:nvPr/>
          </p:nvCxnSpPr>
          <p:spPr>
            <a:xfrm flipH="1">
              <a:off x="646166" y="2701271"/>
              <a:ext cx="114424" cy="173191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13" name="Straight Connector 212"/>
            <p:cNvCxnSpPr>
              <a:stCxn id="206" idx="4"/>
              <a:endCxn id="207" idx="0"/>
            </p:cNvCxnSpPr>
            <p:nvPr/>
          </p:nvCxnSpPr>
          <p:spPr>
            <a:xfrm>
              <a:off x="760589" y="2701271"/>
              <a:ext cx="118227" cy="173187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14" name="Straight Connector 213"/>
            <p:cNvCxnSpPr>
              <a:stCxn id="208" idx="4"/>
              <a:endCxn id="210" idx="0"/>
            </p:cNvCxnSpPr>
            <p:nvPr/>
          </p:nvCxnSpPr>
          <p:spPr>
            <a:xfrm flipH="1">
              <a:off x="555699" y="2999083"/>
              <a:ext cx="90467" cy="274196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15" name="Straight Connector 214"/>
            <p:cNvCxnSpPr>
              <a:stCxn id="208" idx="4"/>
              <a:endCxn id="209" idx="0"/>
            </p:cNvCxnSpPr>
            <p:nvPr/>
          </p:nvCxnSpPr>
          <p:spPr>
            <a:xfrm>
              <a:off x="646166" y="2999083"/>
              <a:ext cx="114423" cy="249568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</p:grpSp>
      <p:grpSp>
        <p:nvGrpSpPr>
          <p:cNvPr id="216" name="Group 215"/>
          <p:cNvGrpSpPr/>
          <p:nvPr/>
        </p:nvGrpSpPr>
        <p:grpSpPr>
          <a:xfrm>
            <a:off x="5453249" y="3178297"/>
            <a:ext cx="556390" cy="1081821"/>
            <a:chOff x="5228466" y="2576660"/>
            <a:chExt cx="439924" cy="1195168"/>
          </a:xfrm>
        </p:grpSpPr>
        <p:sp>
          <p:nvSpPr>
            <p:cNvPr id="217" name="Oval 216"/>
            <p:cNvSpPr/>
            <p:nvPr/>
          </p:nvSpPr>
          <p:spPr>
            <a:xfrm>
              <a:off x="5353995" y="2576660"/>
              <a:ext cx="69499" cy="1246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5480407" y="2874461"/>
              <a:ext cx="69499" cy="1246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5228466" y="2874461"/>
              <a:ext cx="69499" cy="1246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5585439" y="3254357"/>
              <a:ext cx="69499" cy="1246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5392456" y="3248514"/>
              <a:ext cx="69499" cy="1246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Isosceles Triangle 221"/>
            <p:cNvSpPr/>
            <p:nvPr/>
          </p:nvSpPr>
          <p:spPr>
            <a:xfrm>
              <a:off x="5585439" y="3375202"/>
              <a:ext cx="82951" cy="396626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3" name="Straight Connector 222"/>
            <p:cNvCxnSpPr>
              <a:stCxn id="217" idx="4"/>
              <a:endCxn id="219" idx="0"/>
            </p:cNvCxnSpPr>
            <p:nvPr/>
          </p:nvCxnSpPr>
          <p:spPr>
            <a:xfrm flipH="1">
              <a:off x="5263216" y="2701282"/>
              <a:ext cx="125529" cy="173179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24" name="Straight Connector 223"/>
            <p:cNvCxnSpPr>
              <a:stCxn id="217" idx="4"/>
              <a:endCxn id="218" idx="0"/>
            </p:cNvCxnSpPr>
            <p:nvPr/>
          </p:nvCxnSpPr>
          <p:spPr>
            <a:xfrm>
              <a:off x="5388745" y="2701282"/>
              <a:ext cx="126412" cy="173179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25" name="Straight Connector 224"/>
            <p:cNvCxnSpPr>
              <a:stCxn id="218" idx="4"/>
              <a:endCxn id="221" idx="0"/>
            </p:cNvCxnSpPr>
            <p:nvPr/>
          </p:nvCxnSpPr>
          <p:spPr>
            <a:xfrm flipH="1">
              <a:off x="5427206" y="2999083"/>
              <a:ext cx="87951" cy="249431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26" name="Straight Connector 225"/>
            <p:cNvCxnSpPr>
              <a:stCxn id="218" idx="4"/>
              <a:endCxn id="220" idx="0"/>
            </p:cNvCxnSpPr>
            <p:nvPr/>
          </p:nvCxnSpPr>
          <p:spPr>
            <a:xfrm>
              <a:off x="5515157" y="2999083"/>
              <a:ext cx="105032" cy="255274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</p:grpSp>
      <p:grpSp>
        <p:nvGrpSpPr>
          <p:cNvPr id="227" name="Group 226"/>
          <p:cNvGrpSpPr/>
          <p:nvPr/>
        </p:nvGrpSpPr>
        <p:grpSpPr>
          <a:xfrm>
            <a:off x="3906262" y="3178297"/>
            <a:ext cx="576845" cy="1082697"/>
            <a:chOff x="3680830" y="2576650"/>
            <a:chExt cx="481580" cy="1603944"/>
          </a:xfrm>
        </p:grpSpPr>
        <p:sp>
          <p:nvSpPr>
            <p:cNvPr id="228" name="Oval 227"/>
            <p:cNvSpPr/>
            <p:nvPr/>
          </p:nvSpPr>
          <p:spPr>
            <a:xfrm>
              <a:off x="3825405" y="2576650"/>
              <a:ext cx="69499" cy="1246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3968662" y="2878255"/>
              <a:ext cx="69499" cy="1246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3680830" y="2870713"/>
              <a:ext cx="69499" cy="1246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4092911" y="3223744"/>
              <a:ext cx="69499" cy="1246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3830885" y="3212616"/>
              <a:ext cx="69499" cy="1246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3" name="Group 232"/>
            <p:cNvGrpSpPr/>
            <p:nvPr/>
          </p:nvGrpSpPr>
          <p:grpSpPr>
            <a:xfrm>
              <a:off x="3740166" y="3649620"/>
              <a:ext cx="263246" cy="124622"/>
              <a:chOff x="2829286" y="4151467"/>
              <a:chExt cx="1368199" cy="361177"/>
            </a:xfrm>
          </p:grpSpPr>
          <p:sp>
            <p:nvSpPr>
              <p:cNvPr id="242" name="Oval 241"/>
              <p:cNvSpPr/>
              <p:nvPr/>
            </p:nvSpPr>
            <p:spPr>
              <a:xfrm>
                <a:off x="3836270" y="4151467"/>
                <a:ext cx="361215" cy="361177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Oval 242"/>
              <p:cNvSpPr/>
              <p:nvPr/>
            </p:nvSpPr>
            <p:spPr>
              <a:xfrm>
                <a:off x="2829286" y="4151467"/>
                <a:ext cx="361215" cy="361177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4" name="Isosceles Triangle 233"/>
            <p:cNvSpPr/>
            <p:nvPr/>
          </p:nvSpPr>
          <p:spPr>
            <a:xfrm>
              <a:off x="3930475" y="3783969"/>
              <a:ext cx="82951" cy="396625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Isosceles Triangle 234"/>
            <p:cNvSpPr/>
            <p:nvPr/>
          </p:nvSpPr>
          <p:spPr>
            <a:xfrm>
              <a:off x="3730482" y="3774243"/>
              <a:ext cx="82951" cy="396625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6" name="Straight Connector 235"/>
            <p:cNvCxnSpPr>
              <a:stCxn id="228" idx="4"/>
              <a:endCxn id="230" idx="0"/>
            </p:cNvCxnSpPr>
            <p:nvPr/>
          </p:nvCxnSpPr>
          <p:spPr>
            <a:xfrm flipH="1">
              <a:off x="3715580" y="2701272"/>
              <a:ext cx="144575" cy="169441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37" name="Straight Connector 236"/>
            <p:cNvCxnSpPr>
              <a:stCxn id="228" idx="4"/>
              <a:endCxn id="229" idx="0"/>
            </p:cNvCxnSpPr>
            <p:nvPr/>
          </p:nvCxnSpPr>
          <p:spPr>
            <a:xfrm>
              <a:off x="3860155" y="2701272"/>
              <a:ext cx="143257" cy="176983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38" name="Straight Connector 237"/>
            <p:cNvCxnSpPr>
              <a:stCxn id="229" idx="4"/>
              <a:endCxn id="232" idx="0"/>
            </p:cNvCxnSpPr>
            <p:nvPr/>
          </p:nvCxnSpPr>
          <p:spPr>
            <a:xfrm flipH="1">
              <a:off x="3865635" y="3002877"/>
              <a:ext cx="137777" cy="209739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39" name="Straight Connector 238"/>
            <p:cNvCxnSpPr>
              <a:stCxn id="229" idx="4"/>
              <a:endCxn id="231" idx="0"/>
            </p:cNvCxnSpPr>
            <p:nvPr/>
          </p:nvCxnSpPr>
          <p:spPr>
            <a:xfrm>
              <a:off x="4003412" y="3002877"/>
              <a:ext cx="124249" cy="220867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40" name="Straight Connector 239"/>
            <p:cNvCxnSpPr>
              <a:stCxn id="232" idx="4"/>
              <a:endCxn id="243" idx="0"/>
            </p:cNvCxnSpPr>
            <p:nvPr/>
          </p:nvCxnSpPr>
          <p:spPr>
            <a:xfrm flipH="1">
              <a:off x="3774916" y="3337238"/>
              <a:ext cx="90719" cy="312382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41" name="Straight Connector 240"/>
            <p:cNvCxnSpPr>
              <a:stCxn id="232" idx="4"/>
              <a:endCxn id="242" idx="0"/>
            </p:cNvCxnSpPr>
            <p:nvPr/>
          </p:nvCxnSpPr>
          <p:spPr>
            <a:xfrm>
              <a:off x="3865635" y="3337238"/>
              <a:ext cx="103028" cy="312382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</p:grpSp>
      <p:grpSp>
        <p:nvGrpSpPr>
          <p:cNvPr id="244" name="Group 243"/>
          <p:cNvGrpSpPr/>
          <p:nvPr/>
        </p:nvGrpSpPr>
        <p:grpSpPr>
          <a:xfrm>
            <a:off x="2400644" y="3233383"/>
            <a:ext cx="518728" cy="1021045"/>
            <a:chOff x="2058227" y="2576650"/>
            <a:chExt cx="437749" cy="1612238"/>
          </a:xfrm>
        </p:grpSpPr>
        <p:sp>
          <p:nvSpPr>
            <p:cNvPr id="245" name="Oval 244"/>
            <p:cNvSpPr/>
            <p:nvPr/>
          </p:nvSpPr>
          <p:spPr>
            <a:xfrm>
              <a:off x="2294578" y="2576650"/>
              <a:ext cx="69499" cy="1246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2426477" y="2844902"/>
              <a:ext cx="69499" cy="12462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2169202" y="2874460"/>
              <a:ext cx="69499" cy="12462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2264880" y="3248652"/>
              <a:ext cx="69499" cy="12462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2058227" y="3252996"/>
              <a:ext cx="69499" cy="12462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0" name="Group 249"/>
            <p:cNvGrpSpPr/>
            <p:nvPr/>
          </p:nvGrpSpPr>
          <p:grpSpPr>
            <a:xfrm>
              <a:off x="2136301" y="3643973"/>
              <a:ext cx="324924" cy="148290"/>
              <a:chOff x="3454497" y="4106891"/>
              <a:chExt cx="1688768" cy="429769"/>
            </a:xfrm>
          </p:grpSpPr>
          <p:sp>
            <p:nvSpPr>
              <p:cNvPr id="259" name="Oval 258"/>
              <p:cNvSpPr/>
              <p:nvPr/>
            </p:nvSpPr>
            <p:spPr>
              <a:xfrm>
                <a:off x="4782048" y="4106891"/>
                <a:ext cx="361217" cy="361177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Oval 259"/>
              <p:cNvSpPr/>
              <p:nvPr/>
            </p:nvSpPr>
            <p:spPr>
              <a:xfrm>
                <a:off x="3454497" y="4175482"/>
                <a:ext cx="361217" cy="361178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1" name="Isosceles Triangle 250"/>
            <p:cNvSpPr/>
            <p:nvPr/>
          </p:nvSpPr>
          <p:spPr>
            <a:xfrm>
              <a:off x="2391725" y="3783969"/>
              <a:ext cx="82951" cy="396625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Isosceles Triangle 251"/>
            <p:cNvSpPr/>
            <p:nvPr/>
          </p:nvSpPr>
          <p:spPr>
            <a:xfrm>
              <a:off x="2127726" y="3792263"/>
              <a:ext cx="82951" cy="396625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3" name="Straight Connector 252"/>
            <p:cNvCxnSpPr>
              <a:stCxn id="245" idx="4"/>
              <a:endCxn id="247" idx="0"/>
            </p:cNvCxnSpPr>
            <p:nvPr/>
          </p:nvCxnSpPr>
          <p:spPr>
            <a:xfrm flipH="1">
              <a:off x="2203953" y="2701271"/>
              <a:ext cx="125376" cy="173188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54" name="Straight Connector 253"/>
            <p:cNvCxnSpPr>
              <a:stCxn id="245" idx="4"/>
              <a:endCxn id="246" idx="0"/>
            </p:cNvCxnSpPr>
            <p:nvPr/>
          </p:nvCxnSpPr>
          <p:spPr>
            <a:xfrm>
              <a:off x="2329328" y="2701271"/>
              <a:ext cx="131899" cy="143631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55" name="Straight Connector 254"/>
            <p:cNvCxnSpPr>
              <a:stCxn id="247" idx="4"/>
              <a:endCxn id="249" idx="0"/>
            </p:cNvCxnSpPr>
            <p:nvPr/>
          </p:nvCxnSpPr>
          <p:spPr>
            <a:xfrm flipH="1">
              <a:off x="2092977" y="2999081"/>
              <a:ext cx="110975" cy="253915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56" name="Straight Connector 255"/>
            <p:cNvCxnSpPr>
              <a:stCxn id="247" idx="4"/>
              <a:endCxn id="248" idx="0"/>
            </p:cNvCxnSpPr>
            <p:nvPr/>
          </p:nvCxnSpPr>
          <p:spPr>
            <a:xfrm>
              <a:off x="2203953" y="2999081"/>
              <a:ext cx="95678" cy="249571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57" name="Straight Connector 256"/>
            <p:cNvCxnSpPr>
              <a:stCxn id="248" idx="4"/>
              <a:endCxn id="260" idx="0"/>
            </p:cNvCxnSpPr>
            <p:nvPr/>
          </p:nvCxnSpPr>
          <p:spPr>
            <a:xfrm flipH="1">
              <a:off x="2171051" y="3373274"/>
              <a:ext cx="128579" cy="294367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58" name="Straight Connector 257"/>
            <p:cNvCxnSpPr>
              <a:stCxn id="248" idx="4"/>
              <a:endCxn id="259" idx="0"/>
            </p:cNvCxnSpPr>
            <p:nvPr/>
          </p:nvCxnSpPr>
          <p:spPr>
            <a:xfrm>
              <a:off x="2299630" y="3373274"/>
              <a:ext cx="126846" cy="270695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67369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Replication Impact</a:t>
            </a:r>
            <a:endParaRPr lang="en-US" dirty="0"/>
          </a:p>
        </p:txBody>
      </p:sp>
      <p:pic>
        <p:nvPicPr>
          <p:cNvPr id="7" name="Content Placeholder 6" descr="replmsgcount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49" r="-4549"/>
          <a:stretch>
            <a:fillRect/>
          </a:stretch>
        </p:blipFill>
        <p:spPr>
          <a:xfrm>
            <a:off x="-273700" y="1074643"/>
            <a:ext cx="5212865" cy="2866875"/>
          </a:xfrm>
        </p:spPr>
      </p:pic>
      <p:pic>
        <p:nvPicPr>
          <p:cNvPr id="9" name="Picture 8" descr="dwf_8k_time_profile_repl3_edi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610" y="1434263"/>
            <a:ext cx="4203338" cy="18486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885377" y="3634973"/>
            <a:ext cx="426957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+mn-lt"/>
              </a:rPr>
              <a:t>Replication distributes requests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+mn-lt"/>
              </a:rPr>
              <a:t>Maximum request reduced from 30K to 4.5K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+mn-lt"/>
              </a:rPr>
              <a:t>Gravity time reduced from 2.4 s to 1.7 </a:t>
            </a:r>
            <a:r>
              <a:rPr lang="en-US" dirty="0" smtClean="0">
                <a:latin typeface="+mn-lt"/>
              </a:rPr>
              <a:t>s, on 8k</a:t>
            </a:r>
            <a:endParaRPr lang="en-US" dirty="0">
              <a:latin typeface="+mn-lt"/>
            </a:endParaRPr>
          </a:p>
        </p:txBody>
      </p:sp>
      <p:pic>
        <p:nvPicPr>
          <p:cNvPr id="12" name="Picture 11" descr="changadwfgrav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84" y="4114800"/>
            <a:ext cx="4572000" cy="27432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2052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Point for Replication?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This optimization can be turned into a control point via an abstraction</a:t>
            </a:r>
          </a:p>
          <a:p>
            <a:pPr lvl="1"/>
            <a:r>
              <a:rPr lang="en-US" dirty="0" smtClean="0"/>
              <a:t>For data </a:t>
            </a:r>
          </a:p>
          <a:p>
            <a:pPr lvl="2"/>
            <a:r>
              <a:rPr lang="en-US" dirty="0"/>
              <a:t>T</a:t>
            </a:r>
            <a:r>
              <a:rPr lang="en-US" dirty="0" smtClean="0"/>
              <a:t>hat doesn’t change during a phase, and </a:t>
            </a:r>
          </a:p>
          <a:p>
            <a:pPr lvl="2"/>
            <a:r>
              <a:rPr lang="en-US" dirty="0"/>
              <a:t>I</a:t>
            </a:r>
            <a:r>
              <a:rPr lang="en-US" dirty="0" smtClean="0"/>
              <a:t>s requested based on a key</a:t>
            </a:r>
          </a:p>
          <a:p>
            <a:pPr lvl="1"/>
            <a:r>
              <a:rPr lang="en-US" dirty="0" smtClean="0"/>
              <a:t>The RTS can then observe and decide / tune</a:t>
            </a:r>
          </a:p>
          <a:p>
            <a:pPr lvl="2"/>
            <a:r>
              <a:rPr lang="en-US" dirty="0"/>
              <a:t>I</a:t>
            </a:r>
            <a:r>
              <a:rPr lang="en-US" dirty="0" smtClean="0"/>
              <a:t>f replication is needed, </a:t>
            </a:r>
          </a:p>
          <a:p>
            <a:pPr lvl="2"/>
            <a:r>
              <a:rPr lang="en-US" dirty="0" smtClean="0"/>
              <a:t>Which objects to replicate</a:t>
            </a:r>
          </a:p>
          <a:p>
            <a:pPr lvl="2"/>
            <a:r>
              <a:rPr lang="en-US" dirty="0" smtClean="0"/>
              <a:t>Degree of replication</a:t>
            </a:r>
          </a:p>
          <a:p>
            <a:r>
              <a:rPr lang="en-US" dirty="0" smtClean="0"/>
              <a:t>It turns out to be of general use:</a:t>
            </a:r>
          </a:p>
          <a:p>
            <a:pPr lvl="1"/>
            <a:r>
              <a:rPr lang="en-US" dirty="0" smtClean="0"/>
              <a:t>A cloth </a:t>
            </a:r>
            <a:r>
              <a:rPr lang="en-US" dirty="0" smtClean="0"/>
              <a:t>simulation, with collision detection, also </a:t>
            </a:r>
            <a:r>
              <a:rPr lang="en-US" dirty="0" smtClean="0"/>
              <a:t>can use it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11431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Costs of </a:t>
            </a:r>
            <a:r>
              <a:rPr lang="en-US" dirty="0" err="1" smtClean="0"/>
              <a:t>Overdecomposition</a:t>
            </a:r>
            <a:r>
              <a:rPr lang="en-US" dirty="0"/>
              <a:t>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0" y="1295400"/>
            <a:ext cx="8534400" cy="5410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We examined the “</a:t>
            </a:r>
            <a:r>
              <a:rPr lang="en-US" dirty="0" err="1" smtClean="0"/>
              <a:t>Pro”s</a:t>
            </a:r>
            <a:r>
              <a:rPr lang="en-US" dirty="0" smtClean="0"/>
              <a:t> so </a:t>
            </a:r>
            <a:r>
              <a:rPr lang="en-US" dirty="0" smtClean="0"/>
              <a:t>far</a:t>
            </a:r>
            <a:endParaRPr lang="en-US" dirty="0" smtClean="0"/>
          </a:p>
          <a:p>
            <a:r>
              <a:rPr lang="en-US" dirty="0" smtClean="0"/>
              <a:t>Cons and </a:t>
            </a:r>
            <a:r>
              <a:rPr lang="en-US" dirty="0" smtClean="0"/>
              <a:t>remedies</a:t>
            </a:r>
            <a:r>
              <a:rPr lang="en-US" dirty="0"/>
              <a:t>:</a:t>
            </a:r>
            <a:endParaRPr lang="en-US" dirty="0" smtClean="0"/>
          </a:p>
          <a:p>
            <a:r>
              <a:rPr lang="en-US" dirty="0" smtClean="0"/>
              <a:t>Scheduling overhead? </a:t>
            </a:r>
          </a:p>
          <a:p>
            <a:pPr lvl="1"/>
            <a:r>
              <a:rPr lang="en-US" dirty="0" smtClean="0"/>
              <a:t>Not much at all</a:t>
            </a:r>
          </a:p>
          <a:p>
            <a:pPr lvl="1"/>
            <a:r>
              <a:rPr lang="en-US" dirty="0" smtClean="0"/>
              <a:t>In fact get benefits due to blocking </a:t>
            </a:r>
          </a:p>
          <a:p>
            <a:r>
              <a:rPr lang="en-US" dirty="0" smtClean="0"/>
              <a:t>Memory in ghost layer increases</a:t>
            </a:r>
          </a:p>
          <a:p>
            <a:pPr lvl="1"/>
            <a:r>
              <a:rPr lang="en-US" dirty="0" smtClean="0"/>
              <a:t>Fuse local regions with compiler support</a:t>
            </a:r>
          </a:p>
          <a:p>
            <a:pPr lvl="1"/>
            <a:r>
              <a:rPr lang="en-US" dirty="0" smtClean="0"/>
              <a:t>Fetch one ghost layer at a time </a:t>
            </a:r>
          </a:p>
          <a:p>
            <a:pPr lvl="1"/>
            <a:r>
              <a:rPr lang="en-US" dirty="0" smtClean="0"/>
              <a:t>Hybridize (</a:t>
            </a:r>
            <a:r>
              <a:rPr lang="en-US" dirty="0" err="1" smtClean="0"/>
              <a:t>pthreads</a:t>
            </a:r>
            <a:r>
              <a:rPr lang="en-US" dirty="0" smtClean="0"/>
              <a:t>/</a:t>
            </a:r>
            <a:r>
              <a:rPr lang="en-US" dirty="0" err="1" smtClean="0"/>
              <a:t>openMP</a:t>
            </a:r>
            <a:r>
              <a:rPr lang="en-US" dirty="0" smtClean="0"/>
              <a:t> inside objects/DEBs)</a:t>
            </a:r>
          </a:p>
          <a:p>
            <a:r>
              <a:rPr lang="en-US" dirty="0" smtClean="0"/>
              <a:t>Less control over scheduling?</a:t>
            </a:r>
          </a:p>
          <a:p>
            <a:pPr lvl="1"/>
            <a:r>
              <a:rPr lang="en-US" dirty="0" smtClean="0"/>
              <a:t>i.e. too much asynchrony?</a:t>
            </a:r>
          </a:p>
          <a:p>
            <a:pPr lvl="1"/>
            <a:r>
              <a:rPr lang="en-US" dirty="0" smtClean="0"/>
              <a:t>But can be controlled in various ways by an observant </a:t>
            </a:r>
            <a:r>
              <a:rPr lang="en-US" dirty="0" smtClean="0"/>
              <a:t>RTS/programmer</a:t>
            </a:r>
            <a:endParaRPr lang="en-US" dirty="0" smtClean="0"/>
          </a:p>
          <a:p>
            <a:r>
              <a:rPr lang="en-US" dirty="0" smtClean="0"/>
              <a:t>For domain-decomposition based solvers, may increase number of iterations</a:t>
            </a:r>
          </a:p>
          <a:p>
            <a:pPr lvl="1"/>
            <a:r>
              <a:rPr lang="en-US" dirty="0" smtClean="0"/>
              <a:t>You can lift it to node-level </a:t>
            </a:r>
            <a:r>
              <a:rPr lang="en-US" dirty="0" err="1" smtClean="0"/>
              <a:t>overdecomposition</a:t>
            </a:r>
            <a:r>
              <a:rPr lang="en-US" dirty="0" smtClean="0"/>
              <a:t> </a:t>
            </a:r>
            <a:r>
              <a:rPr lang="en-US" dirty="0" smtClean="0"/>
              <a:t>(use </a:t>
            </a:r>
            <a:r>
              <a:rPr lang="en-US" dirty="0" err="1" smtClean="0"/>
              <a:t>openMP</a:t>
            </a:r>
            <a:r>
              <a:rPr lang="en-US" dirty="0"/>
              <a:t> </a:t>
            </a:r>
            <a:r>
              <a:rPr lang="en-US" dirty="0" smtClean="0"/>
              <a:t>inside)</a:t>
            </a:r>
          </a:p>
          <a:p>
            <a:pPr lvl="1"/>
            <a:r>
              <a:rPr lang="en-US" dirty="0" smtClean="0"/>
              <a:t>Also, other ideas: </a:t>
            </a:r>
            <a:endParaRPr lang="en-US" dirty="0" smtClean="0"/>
          </a:p>
          <a:p>
            <a:r>
              <a:rPr lang="en-US" dirty="0" smtClean="0"/>
              <a:t>Too radical and new?</a:t>
            </a:r>
          </a:p>
          <a:p>
            <a:pPr lvl="1"/>
            <a:r>
              <a:rPr lang="en-US" dirty="0" smtClean="0"/>
              <a:t>Well, its working well for the past 10-15 years in multiple applications, via Charm++ and AMPI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27850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43000" y="2057400"/>
            <a:ext cx="6858000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+mn-lt"/>
                <a:cs typeface="Lucida Blackletter"/>
              </a:rPr>
              <a:t>How can </a:t>
            </a:r>
          </a:p>
          <a:p>
            <a:pPr algn="ctr"/>
            <a:r>
              <a:rPr lang="en-US" sz="3600" dirty="0" smtClean="0">
                <a:latin typeface="+mn-lt"/>
                <a:cs typeface="Lucida Blackletter"/>
              </a:rPr>
              <a:t>Application Developers </a:t>
            </a:r>
          </a:p>
          <a:p>
            <a:pPr algn="ctr"/>
            <a:r>
              <a:rPr lang="en-US" sz="3600" dirty="0" smtClean="0">
                <a:latin typeface="+mn-lt"/>
                <a:cs typeface="Lucida Blackletter"/>
              </a:rPr>
              <a:t>get ready for </a:t>
            </a:r>
          </a:p>
          <a:p>
            <a:pPr algn="ctr"/>
            <a:r>
              <a:rPr lang="en-US" sz="3600" dirty="0" smtClean="0">
                <a:latin typeface="+mn-lt"/>
                <a:cs typeface="Lucida Blackletter"/>
              </a:rPr>
              <a:t>Adaptive RTSs?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C72E0-3E7F-4709-B8DF-5EC8A0346E37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82380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Its not that weird or new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1"/>
            <a:ext cx="8305800" cy="32003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First, note:</a:t>
            </a:r>
          </a:p>
          <a:p>
            <a:pPr lvl="1"/>
            <a:r>
              <a:rPr lang="en-US" dirty="0" smtClean="0"/>
              <a:t>The techniques I advocated were </a:t>
            </a:r>
            <a:r>
              <a:rPr lang="en-US" dirty="0"/>
              <a:t>needed for dynamic irregular apps even on yesterday’s machines</a:t>
            </a:r>
          </a:p>
          <a:p>
            <a:pPr lvl="2"/>
            <a:r>
              <a:rPr lang="en-US" dirty="0"/>
              <a:t>Just that </a:t>
            </a:r>
            <a:r>
              <a:rPr lang="en-US" dirty="0" smtClean="0"/>
              <a:t>they need </a:t>
            </a:r>
            <a:r>
              <a:rPr lang="en-US" dirty="0"/>
              <a:t>to be applied to even regular apps </a:t>
            </a:r>
          </a:p>
          <a:p>
            <a:pPr lvl="2"/>
            <a:r>
              <a:rPr lang="en-US" dirty="0" smtClean="0"/>
              <a:t>How Charm</a:t>
            </a:r>
            <a:r>
              <a:rPr lang="en-US" dirty="0"/>
              <a:t>++ meets </a:t>
            </a:r>
            <a:r>
              <a:rPr lang="en-US" dirty="0" err="1"/>
              <a:t>exascale</a:t>
            </a:r>
            <a:r>
              <a:rPr lang="en-US" dirty="0"/>
              <a:t> challenges already, almost</a:t>
            </a:r>
          </a:p>
          <a:p>
            <a:pPr lvl="3"/>
            <a:r>
              <a:rPr lang="en-US" dirty="0"/>
              <a:t>How we got so lucky: because of these irregular </a:t>
            </a:r>
            <a:r>
              <a:rPr lang="en-US" dirty="0" smtClean="0"/>
              <a:t>apps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4495800"/>
            <a:ext cx="7696200" cy="1200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lvl="1" algn="ctr"/>
            <a:r>
              <a:rPr lang="en-US" dirty="0"/>
              <a:t>The </a:t>
            </a:r>
            <a:r>
              <a:rPr lang="en-US" dirty="0" err="1"/>
              <a:t>adaptivity</a:t>
            </a:r>
            <a:r>
              <a:rPr lang="en-US" dirty="0"/>
              <a:t> that was created via </a:t>
            </a:r>
            <a:r>
              <a:rPr lang="en-US" dirty="0" err="1" smtClean="0"/>
              <a:t>overdecomposition</a:t>
            </a:r>
            <a:r>
              <a:rPr lang="en-US" dirty="0" smtClean="0"/>
              <a:t>, </a:t>
            </a:r>
            <a:r>
              <a:rPr lang="en-US" dirty="0" err="1" smtClean="0"/>
              <a:t>migratability</a:t>
            </a:r>
            <a:r>
              <a:rPr lang="en-US" dirty="0" smtClean="0"/>
              <a:t>, &amp; asynchrony, for dynamic applications, </a:t>
            </a:r>
            <a:r>
              <a:rPr lang="en-US" dirty="0"/>
              <a:t>is also useful </a:t>
            </a:r>
            <a:r>
              <a:rPr lang="en-US" dirty="0" smtClean="0"/>
              <a:t>for handling machine variability at </a:t>
            </a:r>
            <a:r>
              <a:rPr lang="en-US" dirty="0" err="1" smtClean="0"/>
              <a:t>exascale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80712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So, What </a:t>
            </a:r>
            <a:r>
              <a:rPr lang="en-US" dirty="0" smtClean="0"/>
              <a:t>are </a:t>
            </a:r>
            <a:r>
              <a:rPr lang="en-US" dirty="0" smtClean="0"/>
              <a:t>the Action Items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5344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Explore </a:t>
            </a:r>
            <a:r>
              <a:rPr lang="en-US" dirty="0" err="1" smtClean="0"/>
              <a:t>overdecomposition</a:t>
            </a:r>
            <a:r>
              <a:rPr lang="en-US" dirty="0" smtClean="0"/>
              <a:t> in your application</a:t>
            </a:r>
          </a:p>
          <a:p>
            <a:pPr lvl="1"/>
            <a:r>
              <a:rPr lang="en-US" dirty="0" smtClean="0"/>
              <a:t>Without using any RTS</a:t>
            </a:r>
          </a:p>
          <a:p>
            <a:r>
              <a:rPr lang="en-US" dirty="0" smtClean="0"/>
              <a:t>Increase the asynchrony in your app</a:t>
            </a:r>
          </a:p>
          <a:p>
            <a:r>
              <a:rPr lang="en-US" dirty="0" smtClean="0"/>
              <a:t>Add </a:t>
            </a:r>
            <a:r>
              <a:rPr lang="en-US" dirty="0" err="1" smtClean="0"/>
              <a:t>migratability</a:t>
            </a:r>
            <a:r>
              <a:rPr lang="en-US" dirty="0" smtClean="0"/>
              <a:t> in small measures </a:t>
            </a:r>
          </a:p>
          <a:p>
            <a:pPr lvl="1"/>
            <a:r>
              <a:rPr lang="en-US" dirty="0" smtClean="0"/>
              <a:t>But you will need to do some location management yourself</a:t>
            </a:r>
          </a:p>
          <a:p>
            <a:r>
              <a:rPr lang="en-US" dirty="0" smtClean="0"/>
              <a:t>Try coding a small module using an existing adaptive RTS</a:t>
            </a:r>
          </a:p>
          <a:p>
            <a:pPr lvl="1"/>
            <a:r>
              <a:rPr lang="en-US" dirty="0" smtClean="0"/>
              <a:t>E.g. Charm++ modules work with MPI modules</a:t>
            </a:r>
          </a:p>
          <a:p>
            <a:r>
              <a:rPr lang="en-US" dirty="0"/>
              <a:t>Create control points for runtime manipulation</a:t>
            </a:r>
          </a:p>
          <a:p>
            <a:r>
              <a:rPr lang="en-US" dirty="0"/>
              <a:t>Get used to words like “continuations”.. </a:t>
            </a:r>
            <a:endParaRPr lang="en-US" dirty="0" smtClean="0"/>
          </a:p>
          <a:p>
            <a:pPr lvl="1"/>
            <a:r>
              <a:rPr lang="en-US" dirty="0" smtClean="0"/>
              <a:t>But </a:t>
            </a:r>
            <a:r>
              <a:rPr lang="en-US" dirty="0"/>
              <a:t>we need only simpler versions of those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21014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Experiment with Languages/Libraries that support these concepts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305800" cy="51054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</a:t>
            </a:r>
            <a:r>
              <a:rPr lang="en-US" dirty="0" smtClean="0"/>
              <a:t>rogramming </a:t>
            </a:r>
            <a:r>
              <a:rPr lang="en-US" dirty="0" smtClean="0"/>
              <a:t>models that </a:t>
            </a:r>
            <a:r>
              <a:rPr lang="en-US" dirty="0" smtClean="0"/>
              <a:t>exhibit some </a:t>
            </a:r>
            <a:r>
              <a:rPr lang="en-US" dirty="0" smtClean="0"/>
              <a:t>features</a:t>
            </a:r>
            <a:endParaRPr lang="en-US" dirty="0" smtClean="0"/>
          </a:p>
          <a:p>
            <a:pPr lvl="1"/>
            <a:r>
              <a:rPr lang="en-US" dirty="0" smtClean="0"/>
              <a:t>Charm++</a:t>
            </a:r>
          </a:p>
          <a:p>
            <a:pPr lvl="1"/>
            <a:r>
              <a:rPr lang="en-US" dirty="0" smtClean="0"/>
              <a:t>Adaptive MPI</a:t>
            </a:r>
          </a:p>
          <a:p>
            <a:pPr lvl="1"/>
            <a:r>
              <a:rPr lang="en-US" dirty="0" smtClean="0"/>
              <a:t>KAAPI</a:t>
            </a:r>
          </a:p>
          <a:p>
            <a:pPr lvl="1"/>
            <a:r>
              <a:rPr lang="en-US" dirty="0" err="1" smtClean="0"/>
              <a:t>ProActive</a:t>
            </a:r>
            <a:endParaRPr lang="en-US" dirty="0" smtClean="0"/>
          </a:p>
          <a:p>
            <a:pPr lvl="1"/>
            <a:r>
              <a:rPr lang="en-US" dirty="0" smtClean="0"/>
              <a:t>FG-MPI (if it adds migration)</a:t>
            </a:r>
          </a:p>
          <a:p>
            <a:pPr lvl="1"/>
            <a:r>
              <a:rPr lang="en-US" dirty="0" err="1" smtClean="0"/>
              <a:t>mpC</a:t>
            </a:r>
            <a:endParaRPr lang="en-US" dirty="0" smtClean="0"/>
          </a:p>
          <a:p>
            <a:pPr lvl="1"/>
            <a:r>
              <a:rPr lang="en-US" dirty="0"/>
              <a:t>HPX (once it embraces </a:t>
            </a:r>
            <a:r>
              <a:rPr lang="en-US" dirty="0" err="1" smtClean="0"/>
              <a:t>migratability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StarPU</a:t>
            </a:r>
            <a:endParaRPr lang="en-US" dirty="0" smtClean="0"/>
          </a:p>
          <a:p>
            <a:pPr lvl="1"/>
            <a:r>
              <a:rPr lang="en-US" dirty="0" err="1" smtClean="0"/>
              <a:t>ParSEC</a:t>
            </a:r>
            <a:endParaRPr lang="en-US" dirty="0" smtClean="0"/>
          </a:p>
          <a:p>
            <a:pPr lvl="1"/>
            <a:r>
              <a:rPr lang="en-US" dirty="0" err="1" smtClean="0"/>
              <a:t>CnC</a:t>
            </a:r>
            <a:endParaRPr lang="en-US" dirty="0" smtClean="0"/>
          </a:p>
          <a:p>
            <a:pPr lvl="1"/>
            <a:r>
              <a:rPr lang="en-US" dirty="0" smtClean="0"/>
              <a:t>MSA (multi-phase Shared arrays)</a:t>
            </a:r>
          </a:p>
          <a:p>
            <a:pPr lvl="1"/>
            <a:r>
              <a:rPr lang="en-US" dirty="0" smtClean="0"/>
              <a:t>Charisma</a:t>
            </a:r>
          </a:p>
          <a:p>
            <a:pPr lvl="1"/>
            <a:r>
              <a:rPr lang="en-US" dirty="0" err="1" smtClean="0"/>
              <a:t>Charj</a:t>
            </a:r>
            <a:endParaRPr lang="en-US" dirty="0"/>
          </a:p>
          <a:p>
            <a:pPr lvl="1"/>
            <a:r>
              <a:rPr lang="en-US" dirty="0" smtClean="0"/>
              <a:t>Chapel</a:t>
            </a:r>
            <a:r>
              <a:rPr lang="en-US" dirty="0" smtClean="0"/>
              <a:t>: may be a higher level model</a:t>
            </a:r>
          </a:p>
          <a:p>
            <a:pPr lvl="1"/>
            <a:r>
              <a:rPr lang="en-US" dirty="0" smtClean="0"/>
              <a:t>X10: has asynchrony, but not </a:t>
            </a:r>
            <a:r>
              <a:rPr lang="en-US" dirty="0" err="1" smtClean="0"/>
              <a:t>migratable</a:t>
            </a:r>
            <a:r>
              <a:rPr lang="en-US" dirty="0" smtClean="0"/>
              <a:t> units</a:t>
            </a:r>
          </a:p>
          <a:p>
            <a:r>
              <a:rPr lang="en-US" dirty="0" smtClean="0"/>
              <a:t>So, pick some of them to start experimenting w </a:t>
            </a:r>
            <a:r>
              <a:rPr lang="en-US" dirty="0" err="1" smtClean="0"/>
              <a:t>miniApps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111CE0-1452-CE4A-BB29-CB12EE1176D5}" type="datetime1">
              <a:rPr lang="en-US" smtClean="0"/>
              <a:t>4/23/14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95053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3400" y="2209800"/>
            <a:ext cx="3048000" cy="609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message-driven execution</a:t>
            </a:r>
            <a:endParaRPr lang="en-US" sz="1800" dirty="0"/>
          </a:p>
        </p:txBody>
      </p:sp>
      <p:sp>
        <p:nvSpPr>
          <p:cNvPr id="3" name="Rounded Rectangle 2"/>
          <p:cNvSpPr/>
          <p:nvPr/>
        </p:nvSpPr>
        <p:spPr>
          <a:xfrm>
            <a:off x="533400" y="3733800"/>
            <a:ext cx="3048000" cy="533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Migratability</a:t>
            </a:r>
            <a:endParaRPr lang="en-US" sz="2000" dirty="0"/>
          </a:p>
        </p:txBody>
      </p:sp>
      <p:sp>
        <p:nvSpPr>
          <p:cNvPr id="4" name="Rounded Rectangle 3"/>
          <p:cNvSpPr/>
          <p:nvPr/>
        </p:nvSpPr>
        <p:spPr>
          <a:xfrm>
            <a:off x="533400" y="4876800"/>
            <a:ext cx="3048000" cy="838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Introspective and adaptive runtime system</a:t>
            </a:r>
            <a:endParaRPr lang="en-US" sz="1800" dirty="0"/>
          </a:p>
        </p:txBody>
      </p:sp>
      <p:sp>
        <p:nvSpPr>
          <p:cNvPr id="8" name="Rounded Rectangle 7"/>
          <p:cNvSpPr/>
          <p:nvPr/>
        </p:nvSpPr>
        <p:spPr>
          <a:xfrm>
            <a:off x="3886200" y="1219200"/>
            <a:ext cx="1524000" cy="408709"/>
          </a:xfrm>
          <a:prstGeom prst="roundRect">
            <a:avLst/>
          </a:prstGeom>
          <a:solidFill>
            <a:srgbClr val="0000FF"/>
          </a:solidFill>
          <a:ln>
            <a:solidFill>
              <a:schemeClr val="accent2">
                <a:alpha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Scalable Tools</a:t>
            </a:r>
            <a:endParaRPr lang="en-US" sz="1200" dirty="0"/>
          </a:p>
        </p:txBody>
      </p:sp>
      <p:sp>
        <p:nvSpPr>
          <p:cNvPr id="9" name="Rounded Rectangle 8"/>
          <p:cNvSpPr/>
          <p:nvPr/>
        </p:nvSpPr>
        <p:spPr>
          <a:xfrm>
            <a:off x="5943600" y="1447800"/>
            <a:ext cx="2819400" cy="685800"/>
          </a:xfrm>
          <a:prstGeom prst="roundRect">
            <a:avLst/>
          </a:prstGeom>
          <a:solidFill>
            <a:srgbClr val="0000FF"/>
          </a:solidFill>
          <a:ln>
            <a:solidFill>
              <a:schemeClr val="accent2">
                <a:alpha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Automatic overlap of Communication and Computation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505200" y="3048000"/>
            <a:ext cx="1540476" cy="558191"/>
          </a:xfrm>
          <a:prstGeom prst="roundRect">
            <a:avLst/>
          </a:prstGeom>
          <a:solidFill>
            <a:srgbClr val="0000FF"/>
          </a:solidFill>
          <a:ln>
            <a:solidFill>
              <a:schemeClr val="accent2">
                <a:alpha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Emulation for Performance Prediction</a:t>
            </a:r>
            <a:endParaRPr lang="en-US" sz="1200" dirty="0"/>
          </a:p>
        </p:txBody>
      </p:sp>
      <p:sp>
        <p:nvSpPr>
          <p:cNvPr id="11" name="Rounded Rectangle 10"/>
          <p:cNvSpPr/>
          <p:nvPr/>
        </p:nvSpPr>
        <p:spPr>
          <a:xfrm>
            <a:off x="5169243" y="3733800"/>
            <a:ext cx="2450757" cy="387927"/>
          </a:xfrm>
          <a:prstGeom prst="roundRect">
            <a:avLst/>
          </a:prstGeom>
          <a:solidFill>
            <a:srgbClr val="0000FF"/>
          </a:solidFill>
          <a:ln>
            <a:solidFill>
              <a:schemeClr val="accent2">
                <a:alpha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Fault Tolerance</a:t>
            </a:r>
            <a:endParaRPr lang="en-US" sz="1200" dirty="0"/>
          </a:p>
        </p:txBody>
      </p:sp>
      <p:sp>
        <p:nvSpPr>
          <p:cNvPr id="12" name="Rounded Rectangle 11"/>
          <p:cNvSpPr/>
          <p:nvPr/>
        </p:nvSpPr>
        <p:spPr>
          <a:xfrm>
            <a:off x="5181600" y="4800600"/>
            <a:ext cx="2800865" cy="609600"/>
          </a:xfrm>
          <a:prstGeom prst="roundRect">
            <a:avLst/>
          </a:prstGeom>
          <a:solidFill>
            <a:srgbClr val="0000FF"/>
          </a:solidFill>
          <a:ln>
            <a:solidFill>
              <a:schemeClr val="accent2">
                <a:alpha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Dynamic load balancing (topology-aware, scalable)</a:t>
            </a:r>
            <a:endParaRPr lang="en-US" sz="1200" dirty="0"/>
          </a:p>
        </p:txBody>
      </p:sp>
      <p:sp>
        <p:nvSpPr>
          <p:cNvPr id="14" name="Rounded Rectangle 13"/>
          <p:cNvSpPr/>
          <p:nvPr/>
        </p:nvSpPr>
        <p:spPr>
          <a:xfrm>
            <a:off x="5181600" y="5638800"/>
            <a:ext cx="2800865" cy="609600"/>
          </a:xfrm>
          <a:prstGeom prst="roundRect">
            <a:avLst/>
          </a:prstGeom>
          <a:solidFill>
            <a:srgbClr val="0000FF"/>
          </a:solidFill>
          <a:ln>
            <a:solidFill>
              <a:schemeClr val="accent2">
                <a:alpha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Temperature/</a:t>
            </a:r>
            <a:r>
              <a:rPr lang="en-US" sz="1200" dirty="0"/>
              <a:t>P</a:t>
            </a:r>
            <a:r>
              <a:rPr lang="en-US" sz="1200" dirty="0" smtClean="0"/>
              <a:t>ower/Energy Optimizations</a:t>
            </a:r>
            <a:endParaRPr lang="en-US" sz="1200" dirty="0"/>
          </a:p>
        </p:txBody>
      </p:sp>
      <p:sp>
        <p:nvSpPr>
          <p:cNvPr id="15" name="Down Arrow 14"/>
          <p:cNvSpPr/>
          <p:nvPr/>
        </p:nvSpPr>
        <p:spPr>
          <a:xfrm>
            <a:off x="1981200" y="2819400"/>
            <a:ext cx="304800" cy="914400"/>
          </a:xfrm>
          <a:prstGeom prst="downArrow">
            <a:avLst/>
          </a:prstGeom>
          <a:solidFill>
            <a:schemeClr val="tx2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1981200" y="4267200"/>
            <a:ext cx="274319" cy="609600"/>
          </a:xfrm>
          <a:prstGeom prst="downArrow">
            <a:avLst/>
          </a:prstGeom>
          <a:solidFill>
            <a:schemeClr val="tx2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itle 6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</a:t>
            </a:r>
            <a:r>
              <a:rPr lang="en-US" dirty="0" smtClean="0"/>
              <a:t>in Charm</a:t>
            </a:r>
            <a:r>
              <a:rPr lang="en-US" dirty="0"/>
              <a:t>+</a:t>
            </a:r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28" name="Rounded Rectangle 27"/>
          <p:cNvSpPr/>
          <p:nvPr/>
        </p:nvSpPr>
        <p:spPr>
          <a:xfrm>
            <a:off x="5943600" y="2362200"/>
            <a:ext cx="1600200" cy="304800"/>
          </a:xfrm>
          <a:prstGeom prst="roundRect">
            <a:avLst/>
          </a:prstGeom>
          <a:solidFill>
            <a:srgbClr val="0000FF"/>
          </a:solidFill>
          <a:ln>
            <a:solidFill>
              <a:schemeClr val="accent2">
                <a:alpha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Perfect </a:t>
            </a:r>
            <a:r>
              <a:rPr lang="en-US" sz="1200" dirty="0" err="1" smtClean="0"/>
              <a:t>prefetch</a:t>
            </a:r>
            <a:endParaRPr lang="en-US" sz="1200" dirty="0" smtClean="0"/>
          </a:p>
        </p:txBody>
      </p:sp>
      <p:sp>
        <p:nvSpPr>
          <p:cNvPr id="29" name="Rounded Rectangle 28"/>
          <p:cNvSpPr/>
          <p:nvPr/>
        </p:nvSpPr>
        <p:spPr>
          <a:xfrm>
            <a:off x="5181600" y="2819400"/>
            <a:ext cx="1905000" cy="381000"/>
          </a:xfrm>
          <a:prstGeom prst="roundRect">
            <a:avLst/>
          </a:prstGeom>
          <a:solidFill>
            <a:srgbClr val="0000FF"/>
          </a:solidFill>
          <a:ln>
            <a:solidFill>
              <a:schemeClr val="accent2">
                <a:alpha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compositionality</a:t>
            </a:r>
            <a:endParaRPr lang="en-US" sz="1200" dirty="0"/>
          </a:p>
        </p:txBody>
      </p:sp>
      <p:cxnSp>
        <p:nvCxnSpPr>
          <p:cNvPr id="31" name="Straight Arrow Connector 30"/>
          <p:cNvCxnSpPr>
            <a:stCxn id="2" idx="3"/>
            <a:endCxn id="8" idx="2"/>
          </p:cNvCxnSpPr>
          <p:nvPr/>
        </p:nvCxnSpPr>
        <p:spPr>
          <a:xfrm flipV="1">
            <a:off x="3581400" y="1627909"/>
            <a:ext cx="1066800" cy="886691"/>
          </a:xfrm>
          <a:prstGeom prst="straightConnector1">
            <a:avLst/>
          </a:prstGeom>
          <a:ln>
            <a:solidFill>
              <a:srgbClr val="6B3917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" idx="3"/>
            <a:endCxn id="28" idx="1"/>
          </p:cNvCxnSpPr>
          <p:nvPr/>
        </p:nvCxnSpPr>
        <p:spPr>
          <a:xfrm>
            <a:off x="3581400" y="2514600"/>
            <a:ext cx="2362200" cy="0"/>
          </a:xfrm>
          <a:prstGeom prst="straightConnector1">
            <a:avLst/>
          </a:prstGeom>
          <a:ln>
            <a:solidFill>
              <a:srgbClr val="6B3917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2" idx="3"/>
            <a:endCxn id="9" idx="1"/>
          </p:cNvCxnSpPr>
          <p:nvPr/>
        </p:nvCxnSpPr>
        <p:spPr>
          <a:xfrm flipV="1">
            <a:off x="3581400" y="1790700"/>
            <a:ext cx="2362200" cy="723900"/>
          </a:xfrm>
          <a:prstGeom prst="straightConnector1">
            <a:avLst/>
          </a:prstGeom>
          <a:ln>
            <a:solidFill>
              <a:srgbClr val="6B3917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" idx="3"/>
            <a:endCxn id="10" idx="0"/>
          </p:cNvCxnSpPr>
          <p:nvPr/>
        </p:nvCxnSpPr>
        <p:spPr>
          <a:xfrm>
            <a:off x="3581400" y="2514600"/>
            <a:ext cx="694038" cy="533400"/>
          </a:xfrm>
          <a:prstGeom prst="straightConnector1">
            <a:avLst/>
          </a:prstGeom>
          <a:ln>
            <a:solidFill>
              <a:srgbClr val="6B3917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" idx="3"/>
            <a:endCxn id="29" idx="1"/>
          </p:cNvCxnSpPr>
          <p:nvPr/>
        </p:nvCxnSpPr>
        <p:spPr>
          <a:xfrm>
            <a:off x="3581400" y="2514600"/>
            <a:ext cx="1600200" cy="495300"/>
          </a:xfrm>
          <a:prstGeom prst="straightConnector1">
            <a:avLst/>
          </a:prstGeom>
          <a:ln>
            <a:solidFill>
              <a:srgbClr val="6B3917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3" idx="3"/>
            <a:endCxn id="11" idx="1"/>
          </p:cNvCxnSpPr>
          <p:nvPr/>
        </p:nvCxnSpPr>
        <p:spPr>
          <a:xfrm flipV="1">
            <a:off x="3581400" y="3927764"/>
            <a:ext cx="1587843" cy="72736"/>
          </a:xfrm>
          <a:prstGeom prst="straightConnector1">
            <a:avLst/>
          </a:prstGeom>
          <a:ln>
            <a:solidFill>
              <a:srgbClr val="6B3917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4" idx="3"/>
            <a:endCxn id="12" idx="1"/>
          </p:cNvCxnSpPr>
          <p:nvPr/>
        </p:nvCxnSpPr>
        <p:spPr>
          <a:xfrm flipV="1">
            <a:off x="3581400" y="5105400"/>
            <a:ext cx="1600200" cy="190500"/>
          </a:xfrm>
          <a:prstGeom prst="straightConnector1">
            <a:avLst/>
          </a:prstGeom>
          <a:ln>
            <a:solidFill>
              <a:srgbClr val="6B3917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4" idx="3"/>
            <a:endCxn id="14" idx="1"/>
          </p:cNvCxnSpPr>
          <p:nvPr/>
        </p:nvCxnSpPr>
        <p:spPr>
          <a:xfrm>
            <a:off x="3581400" y="5295900"/>
            <a:ext cx="1600200" cy="647700"/>
          </a:xfrm>
          <a:prstGeom prst="straightConnector1">
            <a:avLst/>
          </a:prstGeom>
          <a:ln>
            <a:solidFill>
              <a:srgbClr val="6B3917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609600" y="1143000"/>
            <a:ext cx="3048000" cy="533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Over-</a:t>
            </a:r>
            <a:r>
              <a:rPr lang="en-US" sz="2000" dirty="0" smtClean="0"/>
              <a:t>decomposition</a:t>
            </a:r>
            <a:endParaRPr lang="en-US" sz="2000" dirty="0"/>
          </a:p>
        </p:txBody>
      </p:sp>
      <p:sp>
        <p:nvSpPr>
          <p:cNvPr id="33" name="Down Arrow 32"/>
          <p:cNvSpPr/>
          <p:nvPr/>
        </p:nvSpPr>
        <p:spPr>
          <a:xfrm>
            <a:off x="1981200" y="1676400"/>
            <a:ext cx="304800" cy="533400"/>
          </a:xfrm>
          <a:prstGeom prst="downArrow">
            <a:avLst/>
          </a:prstGeom>
          <a:solidFill>
            <a:schemeClr val="tx2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5D6F5-C874-4283-99EA-D93D3B58E0B5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77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28" grpId="0" animBg="1"/>
      <p:bldP spid="29" grpId="0" animBg="1"/>
      <p:bldP spid="30" grpId="0" animBg="1"/>
      <p:bldP spid="3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1"/>
            <a:ext cx="8458200" cy="3581399"/>
          </a:xfrm>
        </p:spPr>
        <p:txBody>
          <a:bodyPr/>
          <a:lstStyle/>
          <a:p>
            <a:r>
              <a:rPr lang="en-US" dirty="0" smtClean="0"/>
              <a:t>Adaptive Runtime Systems are coming</a:t>
            </a:r>
          </a:p>
          <a:p>
            <a:r>
              <a:rPr lang="en-US" dirty="0" smtClean="0"/>
              <a:t>Advice to Application developers</a:t>
            </a:r>
          </a:p>
          <a:p>
            <a:pPr lvl="1"/>
            <a:r>
              <a:rPr lang="en-US" dirty="0" smtClean="0"/>
              <a:t>Get familiar with: </a:t>
            </a:r>
          </a:p>
          <a:p>
            <a:pPr lvl="1"/>
            <a:r>
              <a:rPr lang="en-US" dirty="0" smtClean="0"/>
              <a:t>Do I need to repeat?</a:t>
            </a:r>
          </a:p>
          <a:p>
            <a:pPr lvl="1"/>
            <a:r>
              <a:rPr lang="en-US" dirty="0" err="1" smtClean="0"/>
              <a:t>Overdecomposition</a:t>
            </a:r>
            <a:r>
              <a:rPr lang="en-US" dirty="0" smtClean="0"/>
              <a:t>, </a:t>
            </a:r>
            <a:r>
              <a:rPr lang="en-US" dirty="0" err="1" smtClean="0"/>
              <a:t>Migratability</a:t>
            </a:r>
            <a:r>
              <a:rPr lang="en-US" dirty="0" smtClean="0"/>
              <a:t>, Asynchrony</a:t>
            </a:r>
          </a:p>
          <a:p>
            <a:pPr lvl="1"/>
            <a:r>
              <a:rPr lang="en-US" dirty="0" smtClean="0"/>
              <a:t>Experiment with new models that support these and are interoperable</a:t>
            </a:r>
          </a:p>
          <a:p>
            <a:pPr lvl="2"/>
            <a:r>
              <a:rPr lang="en-US" dirty="0" smtClean="0"/>
              <a:t>E.g. Charm++ </a:t>
            </a:r>
            <a:r>
              <a:rPr lang="en-US" dirty="0" smtClean="0">
                <a:sym typeface="Wingdings"/>
              </a:rPr>
              <a:t>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19600" y="4623137"/>
            <a:ext cx="4724400" cy="1015663"/>
          </a:xfrm>
          <a:prstGeom prst="rect">
            <a:avLst/>
          </a:prstGeom>
          <a:solidFill>
            <a:schemeClr val="accent3">
              <a:lumMod val="20000"/>
              <a:lumOff val="80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Charm++ workshop live webcast</a:t>
            </a:r>
          </a:p>
          <a:p>
            <a:r>
              <a:rPr lang="en-US" sz="2000" dirty="0">
                <a:hlinkClick r:id="rId2"/>
              </a:rPr>
              <a:t>http://charm.cs.illinois.edu/</a:t>
            </a:r>
            <a:r>
              <a:rPr lang="en-US" sz="2000" dirty="0" smtClean="0">
                <a:hlinkClick r:id="rId2"/>
              </a:rPr>
              <a:t>charmWorkshop</a:t>
            </a:r>
            <a:endParaRPr lang="en-US" sz="2000" dirty="0" smtClean="0"/>
          </a:p>
          <a:p>
            <a:r>
              <a:rPr lang="en-US" sz="2000" dirty="0" smtClean="0"/>
              <a:t>April 29-30 2014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4854714"/>
            <a:ext cx="3276600" cy="707886"/>
          </a:xfrm>
          <a:prstGeom prst="rect">
            <a:avLst/>
          </a:prstGeom>
          <a:solidFill>
            <a:schemeClr val="accent3">
              <a:lumMod val="20000"/>
              <a:lumOff val="80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More info on Charm++: </a:t>
            </a:r>
          </a:p>
          <a:p>
            <a:r>
              <a:rPr lang="en-US" sz="2000" dirty="0" smtClean="0"/>
              <a:t>http://</a:t>
            </a:r>
            <a:r>
              <a:rPr lang="en-US" sz="2000" dirty="0" err="1" smtClean="0"/>
              <a:t>charm.cs.illinois.edu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143000" y="5862935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E8637"/>
                </a:solidFill>
                <a:latin typeface="Apple Chancery"/>
                <a:cs typeface="Apple Chancery"/>
              </a:rPr>
              <a:t>Overdecomposition</a:t>
            </a:r>
            <a:endParaRPr lang="en-US" dirty="0">
              <a:solidFill>
                <a:srgbClr val="FE8637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0" y="586740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E8637"/>
                </a:solidFill>
                <a:latin typeface="Apple Chancery"/>
                <a:cs typeface="Apple Chancery"/>
              </a:rPr>
              <a:t>Asynchrony</a:t>
            </a:r>
            <a:endParaRPr lang="en-US" dirty="0">
              <a:solidFill>
                <a:srgbClr val="FE8637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48805" y="5867400"/>
            <a:ext cx="1999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E8637"/>
                </a:solidFill>
                <a:latin typeface="Apple Chancery"/>
                <a:cs typeface="Apple Chancery"/>
              </a:rPr>
              <a:t>Migratability</a:t>
            </a:r>
            <a:endParaRPr lang="en-US" dirty="0">
              <a:solidFill>
                <a:srgbClr val="FE86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66578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Mantra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424" y="282056"/>
            <a:ext cx="1166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E8637"/>
                </a:solidFill>
                <a:latin typeface="Apple Chancery"/>
                <a:cs typeface="Apple Chancery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42564" y="1723064"/>
            <a:ext cx="1166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E8637"/>
                </a:solidFill>
                <a:latin typeface="Apple Chancery"/>
                <a:cs typeface="Apple Chancery"/>
              </a:rPr>
              <a:t>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86200" y="1752600"/>
            <a:ext cx="1166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E8637"/>
                </a:solidFill>
                <a:latin typeface="Apple Chancery"/>
                <a:cs typeface="Apple Chancery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722124525"/>
      </p:ext>
    </p:extLst>
  </p:cSld>
  <p:clrMapOvr>
    <a:masterClrMapping/>
  </p:clrMapOvr>
  <p:transition xmlns:p14="http://schemas.microsoft.com/office/powerpoint/2010/main" advClick="0" advTm="100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8 -0.13932 C -0.05068 -0.13284 -0.03836 -0.12659 -0.01336 -0.09975 C 0.01163 -0.0729 0.07256 -0.02661 0.09235 0.02175 C 0.11231 0.07012 0.09617 0.1502 0.10502 0.19046 C 0.11474 0.23027 0.13297 0.25943 0.14755 0.26151 C 0.1623 0.26383 0.18192 0.22217 0.19285 0.20296 C 0.20309 0.18398 0.20656 0.16084 0.2109 0.14603 C 0.21576 0.13099 0.22028 0.11918 0.22028 0.11386 C 0.22028 0.10923 0.21264 0.11317 0.2109 0.11594 C 0.20934 0.11849 0.20969 0.12798 0.20969 0.13006 C 0.20969 0.13214 0.2083 0.12752 0.20969 0.12798 C 0.2109 0.12867 0.21767 0.13492 0.21906 0.13353 C 0.2208 0.13238 0.22201 0.12335 0.21906 0.12127 C 0.21611 0.11895 0.20309 0.11803 0.20014 0.11918 C 0.19789 0.1208 0.20309 0.13052 0.20448 0.13006 C 0.20535 0.1296 0.20656 0.11641 0.20709 0.11594 C 0.20778 0.11525 0.20604 0.13006 0.2083 0.12636 C 0.2109 0.12312 0.21872 0.1046 0.22167 0.09465 C 0.22479 0.08447 0.22479 0.07822 0.22687 0.06619 C 0.22896 0.05415 0.22948 0.03518 0.23503 0.02175 C 0.23989 0.00833 0.24892 -0.00255 0.25725 -0.01365 C 0.26523 -0.02453 0.27582 -0.03934 0.28468 -0.04374 C 0.29422 -0.04814 0.29526 -0.04073 0.31158 -0.04027 C 0.32755 -0.03981 0.3673 -0.04536 0.38258 -0.04212 C 0.39785 -0.03842 0.39178 -0.02083 0.40341 -0.01875 C 0.41556 -0.01666 0.4343 -0.02615 0.45409 -0.02962 C 0.47336 -0.03286 0.4954 -0.04976 0.5197 -0.03842 C 0.54383 -0.02708 0.59018 0.01574 0.5999 0.03865 C 0.60945 0.06156 0.58324 0.07128 0.57699 0.09974 C 0.57074 0.12821 0.56501 0.18653 0.56188 0.20944 " pathEditMode="relative" rAng="0" ptsTypes="aaaaaaaaaaaaaaaaaaaaaaaaa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62" y="20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42564" y="1723064"/>
            <a:ext cx="1166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E8637"/>
                </a:solidFill>
                <a:latin typeface="Apple Chancery"/>
                <a:cs typeface="Apple Chancery"/>
              </a:rPr>
              <a:t>O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Mantra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86200" y="1752600"/>
            <a:ext cx="1166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E8637"/>
                </a:solidFill>
                <a:latin typeface="Apple Chancery"/>
                <a:cs typeface="Apple Chancery"/>
              </a:rPr>
              <a:t>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01680" y="1723064"/>
            <a:ext cx="1166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E8637"/>
                </a:solidFill>
                <a:latin typeface="Apple Chancery"/>
                <a:cs typeface="Apple Chancery"/>
              </a:rPr>
              <a:t>a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5869634" y="914400"/>
            <a:ext cx="2664766" cy="815266"/>
          </a:xfrm>
          <a:prstGeom prst="wedgeRoundRectCallout">
            <a:avLst>
              <a:gd name="adj1" fmla="val -89500"/>
              <a:gd name="adj2" fmla="val 127409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Oh….Maybe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the order doesn’t matter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5D6F5-C874-4283-99EA-D93D3B58E0B5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681888"/>
      </p:ext>
    </p:extLst>
  </p:cSld>
  <p:clrMapOvr>
    <a:masterClrMapping/>
  </p:clrMapOvr>
  <p:transition xmlns:p14="http://schemas.microsoft.com/office/powerpoint/2010/main" advClick="0" advTm="400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7543E-6 5.09495E-7 C 0.0052 -0.01575 0.01041 -0.03126 0.02082 -0.04979 C 0.03123 -0.06832 0.04546 -0.10236 0.06264 -0.11139 C 0.07982 -0.12043 0.1081 -0.11371 0.12389 -0.10352 C 0.13968 -0.09333 0.15426 -0.06485 0.15703 -0.05026 C 0.15981 -0.03567 0.14975 -0.02548 0.14055 -0.01621 C 0.13135 -0.00695 0.10984 0.00116 0.10168 0.00556 " pathEditMode="relative" rAng="0" ptsTypes="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82" y="-574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96 0.01297 C 0.0059 0.0447 -0.004 0.07642 -0.01094 0.09472 C -0.01788 0.11301 -0.0151 0.11417 -0.02586 0.12251 C -0.03662 0.13085 -0.05727 0.13988 -0.07514 0.14451 C -0.09301 0.14914 -0.11678 0.15586 -0.13344 0.1503 C -0.1501 0.14474 -0.16693 0.12807 -0.17491 0.11163 C -0.1829 0.09518 -0.18029 0.06739 -0.18099 0.05188 C -0.18168 0.03636 -0.18237 0.02571 -0.17942 0.01806 C -0.17648 0.01042 -0.16641 0.00857 -0.16294 0.00602 " pathEditMode="relative" rAng="0" ptsTypes="aaaaa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43" y="6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64624" y="1727894"/>
            <a:ext cx="1166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E8637"/>
                </a:solidFill>
                <a:latin typeface="Apple Chancery"/>
                <a:cs typeface="Apple Chancery"/>
              </a:rPr>
              <a:t>O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Mantra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05053" y="1757430"/>
            <a:ext cx="1166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E8637"/>
                </a:solidFill>
                <a:latin typeface="Apple Chancery"/>
                <a:cs typeface="Apple Chancery"/>
              </a:rPr>
              <a:t>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12390" y="1673274"/>
            <a:ext cx="1166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E8637"/>
                </a:solidFill>
                <a:latin typeface="Apple Chancery"/>
                <a:cs typeface="Apple Chancery"/>
              </a:rPr>
              <a:t>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70970" y="1673274"/>
            <a:ext cx="6936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 smtClean="0">
                <a:solidFill>
                  <a:srgbClr val="FE8637"/>
                </a:solidFill>
                <a:latin typeface="Apple Chancery"/>
                <a:cs typeface="Apple Chancery"/>
              </a:rPr>
              <a:t>verdecomposition</a:t>
            </a:r>
            <a:endParaRPr lang="en-US" sz="7200" dirty="0">
              <a:solidFill>
                <a:srgbClr val="FE8637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0552" y="3051764"/>
            <a:ext cx="6936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E8637"/>
                </a:solidFill>
                <a:latin typeface="Apple Chancery"/>
                <a:cs typeface="Apple Chancery"/>
              </a:rPr>
              <a:t>s</a:t>
            </a:r>
            <a:r>
              <a:rPr lang="en-US" sz="7200" dirty="0" smtClean="0">
                <a:solidFill>
                  <a:srgbClr val="FE8637"/>
                </a:solidFill>
                <a:latin typeface="Apple Chancery"/>
                <a:cs typeface="Apple Chancery"/>
              </a:rPr>
              <a:t>ynchrony</a:t>
            </a:r>
            <a:endParaRPr lang="en-US" sz="7200" dirty="0">
              <a:solidFill>
                <a:srgbClr val="FE8637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86405" y="4498839"/>
            <a:ext cx="6936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 smtClean="0">
                <a:solidFill>
                  <a:srgbClr val="FE8637"/>
                </a:solidFill>
                <a:latin typeface="Apple Chancery"/>
                <a:cs typeface="Apple Chancery"/>
              </a:rPr>
              <a:t>igratability</a:t>
            </a:r>
            <a:endParaRPr lang="en-US" sz="7200" dirty="0">
              <a:solidFill>
                <a:srgbClr val="FE8637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5D6F5-C874-4283-99EA-D93D3B58E0B5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22000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9547E-6 6.94766E-7 L -0.3139 0.1660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04" y="82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8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5166E-6 -3.50625E-6 L -0.40048 0.36684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4" y="183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1727E-6 -3.32098E-6 L -0.23199 -0.0488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09" y="-24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8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2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Overdecomposition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Decompose the work units &amp; data units into many more pieces than execution units</a:t>
            </a:r>
          </a:p>
          <a:p>
            <a:pPr lvl="1"/>
            <a:r>
              <a:rPr lang="en-US" dirty="0" smtClean="0"/>
              <a:t>Cores/Nodes/..</a:t>
            </a:r>
          </a:p>
          <a:p>
            <a:r>
              <a:rPr lang="en-US" dirty="0" smtClean="0"/>
              <a:t>Not so hard: we do decomposition anyway</a:t>
            </a:r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7" name="Picture 6" descr="charm_ic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962" y="3505200"/>
            <a:ext cx="2462838" cy="246283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20816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Migratability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Allow these work and data units to be </a:t>
            </a:r>
            <a:r>
              <a:rPr lang="en-US" dirty="0" err="1" smtClean="0"/>
              <a:t>migratable</a:t>
            </a:r>
            <a:r>
              <a:rPr lang="en-US" dirty="0" smtClean="0"/>
              <a:t> at runtime</a:t>
            </a:r>
          </a:p>
          <a:p>
            <a:pPr lvl="1"/>
            <a:r>
              <a:rPr lang="en-US" dirty="0" smtClean="0"/>
              <a:t>i.e. the programmer or runtime, can move them</a:t>
            </a:r>
          </a:p>
          <a:p>
            <a:r>
              <a:rPr lang="en-US" dirty="0" smtClean="0"/>
              <a:t>Consequences for the app-developer</a:t>
            </a:r>
          </a:p>
          <a:p>
            <a:pPr lvl="1"/>
            <a:r>
              <a:rPr lang="en-US" dirty="0" smtClean="0"/>
              <a:t>Communication must now be addressed to logical units with global names, not to physical processors</a:t>
            </a:r>
          </a:p>
          <a:p>
            <a:pPr lvl="1"/>
            <a:r>
              <a:rPr lang="en-US" dirty="0" smtClean="0"/>
              <a:t>But this is a good thing</a:t>
            </a:r>
          </a:p>
          <a:p>
            <a:r>
              <a:rPr lang="en-US" dirty="0" smtClean="0"/>
              <a:t>Consequences for RTS</a:t>
            </a:r>
          </a:p>
          <a:p>
            <a:pPr lvl="1"/>
            <a:r>
              <a:rPr lang="en-US" dirty="0" smtClean="0"/>
              <a:t>Must keep track of where each unit is</a:t>
            </a:r>
          </a:p>
          <a:p>
            <a:pPr lvl="1"/>
            <a:r>
              <a:rPr lang="en-US" dirty="0" smtClean="0"/>
              <a:t>Naming and location management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10262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plpreso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pplpreso</Template>
  <TotalTime>66884</TotalTime>
  <Words>2579</Words>
  <Application>Microsoft Macintosh PowerPoint</Application>
  <PresentationFormat>On-screen Show (4:3)</PresentationFormat>
  <Paragraphs>592</Paragraphs>
  <Slides>49</Slides>
  <Notes>14</Notes>
  <HiddenSlides>1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pplpreso</vt:lpstr>
      <vt:lpstr>Getting Ready for Adaptive RTSs </vt:lpstr>
      <vt:lpstr>Overview</vt:lpstr>
      <vt:lpstr>Exascale Challenges</vt:lpstr>
      <vt:lpstr>My Mantra</vt:lpstr>
      <vt:lpstr>My Mantra</vt:lpstr>
      <vt:lpstr>My Mantra</vt:lpstr>
      <vt:lpstr>My Mantra</vt:lpstr>
      <vt:lpstr>Overdecomposition</vt:lpstr>
      <vt:lpstr>Migratability</vt:lpstr>
      <vt:lpstr>Asynchrony:  Message-Driven Execution</vt:lpstr>
      <vt:lpstr>Message-driven Execution</vt:lpstr>
      <vt:lpstr>Empowering the RTS</vt:lpstr>
      <vt:lpstr>PowerPoint Presentation</vt:lpstr>
      <vt:lpstr>NAMD: Biomolecular Simulations</vt:lpstr>
      <vt:lpstr>Time Profile of ApoA1 on Power7 PERCS</vt:lpstr>
      <vt:lpstr>Timeline of ApoA1 on Power7 PERCS</vt:lpstr>
      <vt:lpstr>NAMD: Strong Scaling</vt:lpstr>
      <vt:lpstr>Structured AMR</vt:lpstr>
      <vt:lpstr>Structured AMR</vt:lpstr>
      <vt:lpstr>Structured AMR</vt:lpstr>
      <vt:lpstr>Structured AMR</vt:lpstr>
      <vt:lpstr>PowerPoint Presentation</vt:lpstr>
      <vt:lpstr>PowerPoint Presentation</vt:lpstr>
      <vt:lpstr>PowerPoint Presentation</vt:lpstr>
      <vt:lpstr>Where are Exascale Issues?</vt:lpstr>
      <vt:lpstr>PowerPoint Presentation</vt:lpstr>
      <vt:lpstr>Fault Tolerance in Charm++/AMPI</vt:lpstr>
      <vt:lpstr>In-local-storage Checkpoint/restart</vt:lpstr>
      <vt:lpstr>PowerPoint Presentation</vt:lpstr>
      <vt:lpstr>PowerPoint Presentation</vt:lpstr>
      <vt:lpstr>PowerPoint Presentation</vt:lpstr>
      <vt:lpstr>Extensions to fault recovery</vt:lpstr>
      <vt:lpstr>Saving Cooling Energy</vt:lpstr>
      <vt:lpstr>PARM:Power Aware Resource Manager</vt:lpstr>
      <vt:lpstr>What Do RTSs Look Like: Charm++</vt:lpstr>
      <vt:lpstr>PowerPoint Presentation</vt:lpstr>
      <vt:lpstr>Allowing RTS to Reconfigure Apps</vt:lpstr>
      <vt:lpstr>PowerPoint Presentation</vt:lpstr>
      <vt:lpstr>Clustered Dataset - Dwarf</vt:lpstr>
      <vt:lpstr>Solution: Replication</vt:lpstr>
      <vt:lpstr>Replication Impact</vt:lpstr>
      <vt:lpstr>Control Point for Replication?</vt:lpstr>
      <vt:lpstr>Costs of Overdecomposition?</vt:lpstr>
      <vt:lpstr>PowerPoint Presentation</vt:lpstr>
      <vt:lpstr>Its not that weird or new</vt:lpstr>
      <vt:lpstr>So, What are the Action Items</vt:lpstr>
      <vt:lpstr>Experiment with Languages/Libraries that support these concepts</vt:lpstr>
      <vt:lpstr>Benefits in Charm++</vt:lpstr>
      <vt:lpstr>Summary</vt:lpstr>
    </vt:vector>
  </TitlesOfParts>
  <Company>uiuc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Runtime Optimizations</dc:title>
  <dc:creator>sanjay</dc:creator>
  <cp:lastModifiedBy>Laxmikant Kale</cp:lastModifiedBy>
  <cp:revision>560</cp:revision>
  <dcterms:created xsi:type="dcterms:W3CDTF">2002-10-12T14:08:56Z</dcterms:created>
  <dcterms:modified xsi:type="dcterms:W3CDTF">2014-04-23T16:46:41Z</dcterms:modified>
</cp:coreProperties>
</file>