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embeddings/oleObject1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61" r:id="rId4"/>
    <p:sldId id="262" r:id="rId5"/>
    <p:sldId id="263" r:id="rId6"/>
    <p:sldId id="314" r:id="rId7"/>
    <p:sldId id="288" r:id="rId8"/>
    <p:sldId id="308" r:id="rId9"/>
    <p:sldId id="289" r:id="rId10"/>
    <p:sldId id="290" r:id="rId11"/>
    <p:sldId id="293" r:id="rId12"/>
    <p:sldId id="292" r:id="rId13"/>
    <p:sldId id="291" r:id="rId14"/>
    <p:sldId id="266" r:id="rId15"/>
    <p:sldId id="269" r:id="rId16"/>
    <p:sldId id="294" r:id="rId17"/>
    <p:sldId id="281" r:id="rId18"/>
    <p:sldId id="283" r:id="rId19"/>
    <p:sldId id="282" r:id="rId20"/>
    <p:sldId id="278" r:id="rId21"/>
    <p:sldId id="306" r:id="rId22"/>
    <p:sldId id="273" r:id="rId23"/>
    <p:sldId id="274" r:id="rId24"/>
    <p:sldId id="275" r:id="rId25"/>
    <p:sldId id="313" r:id="rId26"/>
    <p:sldId id="316" r:id="rId27"/>
    <p:sldId id="277" r:id="rId28"/>
    <p:sldId id="303" r:id="rId29"/>
    <p:sldId id="31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C9"/>
    <a:srgbClr val="FDDCC2"/>
    <a:srgbClr val="FDCDB9"/>
    <a:srgbClr val="FDCDC6"/>
    <a:srgbClr val="FDE0BF"/>
    <a:srgbClr val="FDDAC9"/>
    <a:srgbClr val="9E5F0E"/>
    <a:srgbClr val="83500D"/>
    <a:srgbClr val="020000"/>
    <a:srgbClr val="3CE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69379" autoAdjust="0"/>
  </p:normalViewPr>
  <p:slideViewPr>
    <p:cSldViewPr snapToGrid="0" snapToObjects="1">
      <p:cViewPr varScale="1">
        <p:scale>
          <a:sx n="78" d="100"/>
          <a:sy n="78" d="100"/>
        </p:scale>
        <p:origin x="-2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65142-FE2C-F142-A537-C160E90B8D6E}" type="datetime1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4A5CE-1067-3645-928B-29FE4CFEF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34B3E-4DC9-974C-935E-FC691EFE29EB}" type="datetime1">
              <a:rPr lang="en-US" smtClean="0"/>
              <a:t>4/30/14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D0CC0-9F06-CB45-B5F5-7C82EA749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0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0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2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8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8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4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1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24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1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7158" y="6356350"/>
            <a:ext cx="6603999" cy="365125"/>
          </a:xfrm>
        </p:spPr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5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0.emf"/><Relationship Id="rId21" Type="http://schemas.openxmlformats.org/officeDocument/2006/relationships/image" Target="../media/image41.png"/><Relationship Id="rId22" Type="http://schemas.openxmlformats.org/officeDocument/2006/relationships/oleObject" Target="../embeddings/oleObject10.bin"/><Relationship Id="rId23" Type="http://schemas.openxmlformats.org/officeDocument/2006/relationships/oleObject" Target="../embeddings/oleObject11.bin"/><Relationship Id="rId24" Type="http://schemas.openxmlformats.org/officeDocument/2006/relationships/oleObject" Target="../embeddings/oleObject12.bin"/><Relationship Id="rId10" Type="http://schemas.openxmlformats.org/officeDocument/2006/relationships/image" Target="../media/image35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8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9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emf"/><Relationship Id="rId9" Type="http://schemas.openxmlformats.org/officeDocument/2006/relationships/image" Target="../media/image48.png"/><Relationship Id="rId10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39.emf"/><Relationship Id="rId15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39.emf"/><Relationship Id="rId15" Type="http://schemas.openxmlformats.org/officeDocument/2006/relationships/image" Target="../media/image41.png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jp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641" y="566570"/>
            <a:ext cx="8164095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Parallel Branch-and-Bound for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 Two-Stage Stochastic Integer Optimization</a:t>
            </a:r>
            <a:endParaRPr lang="en-US" sz="2800" b="1" dirty="0">
              <a:latin typeface="Times"/>
              <a:cs typeface="Time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61346"/>
            <a:ext cx="7772400" cy="33904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Langer,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Ramprasad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Venkataraman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Udatta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Palekar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Laxmikant Kale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*Department of Business Administration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</a:t>
            </a:r>
          </a:p>
          <a:p>
            <a:endParaRPr lang="en-US" sz="2000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30</a:t>
            </a: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April,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95" y="5330483"/>
            <a:ext cx="2412453" cy="84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"/>
    </mc:Choice>
    <mc:Fallback xmlns="">
      <p:transition xmlns:p14="http://schemas.microsoft.com/office/powerpoint/2010/main" spd="slow" advTm="25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30940"/>
            <a:ext cx="9144000" cy="1253326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Case Study: Military Aircraft Allocation Problem</a:t>
            </a:r>
            <a:br>
              <a:rPr lang="en-US" sz="3800" dirty="0" smtClean="0"/>
            </a:br>
            <a:r>
              <a:rPr lang="en-US" sz="2700" dirty="0" smtClean="0"/>
              <a:t>Cost benefit Analysis – Deterministic </a:t>
            </a:r>
            <a:r>
              <a:rPr lang="en-US" sz="2700" dirty="0" err="1" smtClean="0"/>
              <a:t>vs</a:t>
            </a:r>
            <a:r>
              <a:rPr lang="en-US" sz="2700" dirty="0" smtClean="0"/>
              <a:t> Stochastic optimization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2007448" y="4449360"/>
            <a:ext cx="550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Sample Data set size - 5 day problem with 120 scenarios:</a:t>
            </a:r>
          </a:p>
          <a:p>
            <a:r>
              <a:rPr lang="en-US" dirty="0" smtClean="0"/>
              <a:t>#Stage 1 Integer variables: 135</a:t>
            </a:r>
          </a:p>
          <a:p>
            <a:r>
              <a:rPr lang="en-US" dirty="0" smtClean="0"/>
              <a:t>#Stage 2 Variables		  : 1.6M</a:t>
            </a:r>
            <a:br>
              <a:rPr lang="en-US" dirty="0" smtClean="0"/>
            </a:br>
            <a:r>
              <a:rPr lang="en-US" dirty="0" smtClean="0"/>
              <a:t>#Stage 2 Constraints 	  : 1M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9158" y="504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charset="2"/>
              <a:buChar char="q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costbenefi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7" y="942770"/>
            <a:ext cx="4476706" cy="3357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7071" y="2003148"/>
            <a:ext cx="4536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Average Cost Benefit: 10%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Maximum benefits: 57%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Robustness: 66% reduction in variance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Cost of </a:t>
            </a:r>
            <a:r>
              <a:rPr lang="en-US" sz="2000" dirty="0" smtClean="0"/>
              <a:t>hedging: </a:t>
            </a:r>
            <a:r>
              <a:rPr lang="en-US" sz="2000" dirty="0" smtClean="0"/>
              <a:t>5%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02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2"/>
    </mc:Choice>
    <mc:Fallback xmlns="">
      <p:transition xmlns:p14="http://schemas.microsoft.com/office/powerpoint/2010/main" spd="slow" advTm="829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40"/>
            <a:ext cx="8229600" cy="1285938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Parallel Design</a:t>
            </a:r>
            <a:br>
              <a:rPr lang="en-US" sz="3600" dirty="0" smtClean="0"/>
            </a:br>
            <a:r>
              <a:rPr lang="en-US" sz="2800" dirty="0" smtClean="0"/>
              <a:t>Master Worker Design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9" y="1512003"/>
            <a:ext cx="3902544" cy="272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024" y="1645486"/>
            <a:ext cx="2308516" cy="1504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24" y="3611730"/>
            <a:ext cx="2308516" cy="623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0418" y="2048449"/>
            <a:ext cx="1502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Stage 1 Integer Program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10097" y="3590987"/>
            <a:ext cx="1502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Stage 2 Linear Program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72347" y="4515649"/>
            <a:ext cx="4958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/>
              <a:t>Design Considerations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Coarse Grained decomposition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Unpredictable Grain sizes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Maintaining responsiveness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89319" y="2227857"/>
            <a:ext cx="1253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s</a:t>
            </a:r>
            <a:r>
              <a:rPr lang="en-US" sz="1200" dirty="0" smtClean="0">
                <a:solidFill>
                  <a:srgbClr val="008000"/>
                </a:solidFill>
              </a:rPr>
              <a:t>tage 1 </a:t>
            </a:r>
            <a:r>
              <a:rPr lang="en-US" sz="1200" dirty="0">
                <a:solidFill>
                  <a:srgbClr val="008000"/>
                </a:solidFill>
              </a:rPr>
              <a:t>d</a:t>
            </a:r>
            <a:r>
              <a:rPr lang="en-US" sz="1200" dirty="0" smtClean="0">
                <a:solidFill>
                  <a:srgbClr val="008000"/>
                </a:solidFill>
              </a:rPr>
              <a:t>ecision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7742" y="3408497"/>
            <a:ext cx="7436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32D93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0590" y="3355025"/>
            <a:ext cx="126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tage 1 decision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1"/>
    </mc:Choice>
    <mc:Fallback xmlns="">
      <p:transition xmlns:p14="http://schemas.microsoft.com/office/powerpoint/2010/main" spd="slow" advTm="1300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5"/>
            <a:ext cx="8229600" cy="980759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Parallel Design</a:t>
            </a:r>
            <a:br>
              <a:rPr lang="en-US" sz="3600" dirty="0" smtClean="0"/>
            </a:br>
            <a:r>
              <a:rPr lang="en-US" sz="2800" dirty="0" smtClean="0"/>
              <a:t>Master Worker Design - Performance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0105" y="4687561"/>
            <a:ext cx="675105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Scalability limited by the number of scenarios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Stage 1 bottleneck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Parallel efficiency decreases with increase in stage 1 size </a:t>
            </a:r>
          </a:p>
        </p:txBody>
      </p:sp>
      <p:pic>
        <p:nvPicPr>
          <p:cNvPr id="9" name="Picture 8" descr="scaling-10t-0120-breakdow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9"/>
          <a:stretch/>
        </p:blipFill>
        <p:spPr>
          <a:xfrm>
            <a:off x="5349240" y="1082092"/>
            <a:ext cx="3794760" cy="320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-68914" y="1245279"/>
            <a:ext cx="5189020" cy="2428848"/>
            <a:chOff x="20362" y="835454"/>
            <a:chExt cx="8819857" cy="2749656"/>
          </a:xfrm>
        </p:grpSpPr>
        <p:sp>
          <p:nvSpPr>
            <p:cNvPr id="10" name="Rectangle 9"/>
            <p:cNvSpPr/>
            <p:nvPr/>
          </p:nvSpPr>
          <p:spPr>
            <a:xfrm>
              <a:off x="764037" y="1295021"/>
              <a:ext cx="1355571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19607" y="1532898"/>
              <a:ext cx="183185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19607" y="1788854"/>
              <a:ext cx="11968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19607" y="2044335"/>
              <a:ext cx="134335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19607" y="2300291"/>
              <a:ext cx="1013625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19608" y="2552279"/>
              <a:ext cx="13433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19607" y="2771602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10618" y="1233089"/>
              <a:ext cx="0" cy="23520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10618" y="1233089"/>
              <a:ext cx="8229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24928" y="2178377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Processors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0576" y="835454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19608" y="3005034"/>
              <a:ext cx="167309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19608" y="3248779"/>
              <a:ext cx="91592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51460" y="1288678"/>
              <a:ext cx="2112738" cy="177297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64197" y="1532898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64197" y="1788854"/>
              <a:ext cx="188070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64197" y="2044335"/>
              <a:ext cx="224707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64198" y="2300291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64197" y="2552279"/>
              <a:ext cx="113422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64197" y="2771602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64199" y="3005034"/>
              <a:ext cx="133877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64198" y="3248779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311271" y="1295021"/>
              <a:ext cx="528948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10105" y="3943938"/>
            <a:ext cx="256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Timeline</a:t>
            </a:r>
            <a:endParaRPr lang="en-US" sz="16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00232" y="4172287"/>
            <a:ext cx="256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Scaling</a:t>
            </a:r>
            <a:endParaRPr lang="en-US" sz="1600" i="1" dirty="0"/>
          </a:p>
        </p:txBody>
      </p:sp>
      <p:sp>
        <p:nvSpPr>
          <p:cNvPr id="41" name="Freeform 40"/>
          <p:cNvSpPr/>
          <p:nvPr/>
        </p:nvSpPr>
        <p:spPr>
          <a:xfrm>
            <a:off x="6592455" y="1835727"/>
            <a:ext cx="2008909" cy="1581728"/>
          </a:xfrm>
          <a:custGeom>
            <a:avLst/>
            <a:gdLst>
              <a:gd name="connsiteX0" fmla="*/ 0 w 2008909"/>
              <a:gd name="connsiteY0" fmla="*/ 0 h 1581728"/>
              <a:gd name="connsiteX1" fmla="*/ 415636 w 2008909"/>
              <a:gd name="connsiteY1" fmla="*/ 496455 h 1581728"/>
              <a:gd name="connsiteX2" fmla="*/ 831272 w 2008909"/>
              <a:gd name="connsiteY2" fmla="*/ 808182 h 1581728"/>
              <a:gd name="connsiteX3" fmla="*/ 1235363 w 2008909"/>
              <a:gd name="connsiteY3" fmla="*/ 1050637 h 1581728"/>
              <a:gd name="connsiteX4" fmla="*/ 1639454 w 2008909"/>
              <a:gd name="connsiteY4" fmla="*/ 1246909 h 1581728"/>
              <a:gd name="connsiteX5" fmla="*/ 2008909 w 2008909"/>
              <a:gd name="connsiteY5" fmla="*/ 1581728 h 158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8909" h="1581728">
                <a:moveTo>
                  <a:pt x="0" y="0"/>
                </a:moveTo>
                <a:cubicBezTo>
                  <a:pt x="138545" y="180879"/>
                  <a:pt x="277091" y="361758"/>
                  <a:pt x="415636" y="496455"/>
                </a:cubicBezTo>
                <a:cubicBezTo>
                  <a:pt x="554181" y="631152"/>
                  <a:pt x="694651" y="715818"/>
                  <a:pt x="831272" y="808182"/>
                </a:cubicBezTo>
                <a:cubicBezTo>
                  <a:pt x="967893" y="900546"/>
                  <a:pt x="1100666" y="977516"/>
                  <a:pt x="1235363" y="1050637"/>
                </a:cubicBezTo>
                <a:cubicBezTo>
                  <a:pt x="1370060" y="1123758"/>
                  <a:pt x="1510530" y="1158394"/>
                  <a:pt x="1639454" y="1246909"/>
                </a:cubicBezTo>
                <a:cubicBezTo>
                  <a:pt x="1768378" y="1335424"/>
                  <a:pt x="2008909" y="1581728"/>
                  <a:pt x="2008909" y="1581728"/>
                </a:cubicBezTo>
              </a:path>
            </a:pathLst>
          </a:cu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592455" y="2690091"/>
            <a:ext cx="2008909" cy="165056"/>
          </a:xfrm>
          <a:custGeom>
            <a:avLst/>
            <a:gdLst>
              <a:gd name="connsiteX0" fmla="*/ 0 w 2008909"/>
              <a:gd name="connsiteY0" fmla="*/ 0 h 165056"/>
              <a:gd name="connsiteX1" fmla="*/ 415636 w 2008909"/>
              <a:gd name="connsiteY1" fmla="*/ 69273 h 165056"/>
              <a:gd name="connsiteX2" fmla="*/ 831272 w 2008909"/>
              <a:gd name="connsiteY2" fmla="*/ 80818 h 165056"/>
              <a:gd name="connsiteX3" fmla="*/ 1223818 w 2008909"/>
              <a:gd name="connsiteY3" fmla="*/ 115454 h 165056"/>
              <a:gd name="connsiteX4" fmla="*/ 1627909 w 2008909"/>
              <a:gd name="connsiteY4" fmla="*/ 161636 h 165056"/>
              <a:gd name="connsiteX5" fmla="*/ 2008909 w 2008909"/>
              <a:gd name="connsiteY5" fmla="*/ 161636 h 16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8909" h="165056">
                <a:moveTo>
                  <a:pt x="0" y="0"/>
                </a:moveTo>
                <a:cubicBezTo>
                  <a:pt x="138545" y="27901"/>
                  <a:pt x="277091" y="55803"/>
                  <a:pt x="415636" y="69273"/>
                </a:cubicBezTo>
                <a:cubicBezTo>
                  <a:pt x="554181" y="82743"/>
                  <a:pt x="696575" y="73121"/>
                  <a:pt x="831272" y="80818"/>
                </a:cubicBezTo>
                <a:cubicBezTo>
                  <a:pt x="965969" y="88515"/>
                  <a:pt x="1091045" y="101984"/>
                  <a:pt x="1223818" y="115454"/>
                </a:cubicBezTo>
                <a:cubicBezTo>
                  <a:pt x="1356591" y="128924"/>
                  <a:pt x="1497061" y="153939"/>
                  <a:pt x="1627909" y="161636"/>
                </a:cubicBezTo>
                <a:cubicBezTo>
                  <a:pt x="1758758" y="169333"/>
                  <a:pt x="2008909" y="161636"/>
                  <a:pt x="2008909" y="161636"/>
                </a:cubicBezTo>
              </a:path>
            </a:pathLst>
          </a:custGeom>
          <a:ln w="28575"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7400636" y="1895986"/>
            <a:ext cx="369455" cy="0"/>
          </a:xfrm>
          <a:prstGeom prst="line">
            <a:avLst/>
          </a:prstGeom>
          <a:ln w="2857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00636" y="1756055"/>
            <a:ext cx="369455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"/>
    </mc:Choice>
    <mc:Fallback xmlns="">
      <p:transition xmlns:p14="http://schemas.microsoft.com/office/powerpoint/2010/main" spd="slow" advTm="160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/>
          <p:cNvGrpSpPr/>
          <p:nvPr/>
        </p:nvGrpSpPr>
        <p:grpSpPr>
          <a:xfrm>
            <a:off x="484203" y="1459077"/>
            <a:ext cx="3481009" cy="2190904"/>
            <a:chOff x="5409650" y="1459077"/>
            <a:chExt cx="3481009" cy="2190904"/>
          </a:xfrm>
        </p:grpSpPr>
        <p:sp>
          <p:nvSpPr>
            <p:cNvPr id="3" name="Rectangle 2"/>
            <p:cNvSpPr/>
            <p:nvPr/>
          </p:nvSpPr>
          <p:spPr>
            <a:xfrm>
              <a:off x="6408315" y="1459077"/>
              <a:ext cx="1209501" cy="565161"/>
            </a:xfrm>
            <a:prstGeom prst="rect">
              <a:avLst/>
            </a:prstGeom>
            <a:solidFill>
              <a:srgbClr val="6AC8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Integer Program</a:t>
              </a:r>
              <a:endParaRPr lang="en-US" sz="12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409650" y="3158423"/>
              <a:ext cx="998665" cy="462981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469387" y="3156458"/>
              <a:ext cx="1017424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792954" y="3185035"/>
              <a:ext cx="1097705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55482" y="3385646"/>
              <a:ext cx="62334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898185" y="2024238"/>
              <a:ext cx="0" cy="606467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128332" y="2031533"/>
              <a:ext cx="0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5900811" y="219830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graphicFrame>
          <p:nvGraphicFramePr>
            <p:cNvPr id="155" name="Object 1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435131"/>
                </p:ext>
              </p:extLst>
            </p:nvPr>
          </p:nvGraphicFramePr>
          <p:xfrm>
            <a:off x="6248539" y="26307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" name="Equation" r:id="rId5" imgW="215900" imgH="177800" progId="Equation.3">
                    <p:embed/>
                  </p:oleObj>
                </mc:Choice>
                <mc:Fallback>
                  <p:oleObj name="Equation" r:id="rId5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48539" y="26307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7672269" y="3389436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/>
            <p:cNvCxnSpPr>
              <a:endCxn id="142" idx="0"/>
            </p:cNvCxnSpPr>
            <p:nvPr/>
          </p:nvCxnSpPr>
          <p:spPr>
            <a:xfrm flipH="1">
              <a:off x="5908983" y="2643415"/>
              <a:ext cx="986713" cy="515008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H="1">
              <a:off x="6895696" y="2643415"/>
              <a:ext cx="2489" cy="513043"/>
            </a:xfrm>
            <a:prstGeom prst="straightConnector1">
              <a:avLst/>
            </a:prstGeom>
            <a:ln w="12700">
              <a:solidFill>
                <a:srgbClr val="1EA0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endCxn id="144" idx="0"/>
            </p:cNvCxnSpPr>
            <p:nvPr/>
          </p:nvCxnSpPr>
          <p:spPr>
            <a:xfrm>
              <a:off x="6895696" y="2643415"/>
              <a:ext cx="1446111" cy="54162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970615"/>
                </p:ext>
              </p:extLst>
            </p:nvPr>
          </p:nvGraphicFramePr>
          <p:xfrm>
            <a:off x="6885148" y="27831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4" name="Equation" r:id="rId7" imgW="215900" imgH="177800" progId="Equation.3">
                    <p:embed/>
                  </p:oleObj>
                </mc:Choice>
                <mc:Fallback>
                  <p:oleObj name="Equation" r:id="rId7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85148" y="27831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054301"/>
                </p:ext>
              </p:extLst>
            </p:nvPr>
          </p:nvGraphicFramePr>
          <p:xfrm>
            <a:off x="7692110" y="2726750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" name="Equation" r:id="rId8" imgW="215900" imgH="177800" progId="Equation.3">
                    <p:embed/>
                  </p:oleObj>
                </mc:Choice>
                <mc:Fallback>
                  <p:oleObj name="Equation" r:id="rId8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2110" y="2726750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0" name="Straight Arrow Connector 169"/>
            <p:cNvCxnSpPr/>
            <p:nvPr/>
          </p:nvCxnSpPr>
          <p:spPr>
            <a:xfrm flipV="1">
              <a:off x="5742446" y="2031533"/>
              <a:ext cx="827173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H="1" flipV="1">
              <a:off x="7363842" y="2031533"/>
              <a:ext cx="1202536" cy="1126890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7046867" y="2306438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833490" y="233719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42090" y="1145049"/>
            <a:ext cx="3631362" cy="2971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482" y="6371060"/>
            <a:ext cx="2133600" cy="365125"/>
          </a:xfrm>
        </p:spPr>
        <p:txBody>
          <a:bodyPr/>
          <a:lstStyle/>
          <a:p>
            <a:r>
              <a:rPr lang="en-US" smtClean="0"/>
              <a:t>4/30/14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5440" y="6371060"/>
            <a:ext cx="6603999" cy="365125"/>
          </a:xfrm>
        </p:spPr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1482" y="6371060"/>
            <a:ext cx="2133600" cy="365125"/>
          </a:xfrm>
        </p:spPr>
        <p:txBody>
          <a:bodyPr/>
          <a:lstStyle/>
          <a:p>
            <a:fld id="{5445BD81-DAF7-6F49-B150-DD6061297609}" type="slidenum">
              <a:rPr lang="en-US" smtClean="0"/>
              <a:t>13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16907" y="233680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6"/>
            <a:endCxn id="11" idx="1"/>
          </p:cNvCxnSpPr>
          <p:nvPr/>
        </p:nvCxnSpPr>
        <p:spPr>
          <a:xfrm>
            <a:off x="4704642" y="2630705"/>
            <a:ext cx="637448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863136" y="1233460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>
            <a:off x="1317229" y="1735171"/>
            <a:ext cx="631979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5"/>
          </p:cNvCxnSpPr>
          <p:nvPr/>
        </p:nvCxnSpPr>
        <p:spPr>
          <a:xfrm>
            <a:off x="2364799" y="1735171"/>
            <a:ext cx="633356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81690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3361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7" idx="3"/>
          </p:cNvCxnSpPr>
          <p:nvPr/>
        </p:nvCxnSpPr>
        <p:spPr>
          <a:xfrm flipH="1">
            <a:off x="758870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5"/>
          </p:cNvCxnSpPr>
          <p:nvPr/>
        </p:nvCxnSpPr>
        <p:spPr>
          <a:xfrm>
            <a:off x="1525024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56926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5002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518576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284730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328974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22470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77425"/>
              </p:ext>
            </p:extLst>
          </p:nvPr>
        </p:nvGraphicFramePr>
        <p:xfrm>
          <a:off x="1188268" y="1821251"/>
          <a:ext cx="530318" cy="28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9" imgW="381000" imgH="203200" progId="Equation.3">
                  <p:embed/>
                </p:oleObj>
              </mc:Choice>
              <mc:Fallback>
                <p:oleObj name="Equation" r:id="rId9" imgW="381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88268" y="1821251"/>
                        <a:ext cx="530318" cy="28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346358"/>
              </p:ext>
            </p:extLst>
          </p:nvPr>
        </p:nvGraphicFramePr>
        <p:xfrm>
          <a:off x="2702843" y="1821251"/>
          <a:ext cx="503040" cy="25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11" imgW="393700" imgH="203200" progId="Equation.3">
                  <p:embed/>
                </p:oleObj>
              </mc:Choice>
              <mc:Fallback>
                <p:oleObj name="Equation" r:id="rId11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02843" y="1821251"/>
                        <a:ext cx="503040" cy="259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255483"/>
              </p:ext>
            </p:extLst>
          </p:nvPr>
        </p:nvGraphicFramePr>
        <p:xfrm>
          <a:off x="382842" y="3204645"/>
          <a:ext cx="51276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13" imgW="368300" imgH="215900" progId="Equation.3">
                  <p:embed/>
                </p:oleObj>
              </mc:Choice>
              <mc:Fallback>
                <p:oleObj name="Equation" r:id="rId13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2842" y="3204645"/>
                        <a:ext cx="512762" cy="30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429580"/>
              </p:ext>
            </p:extLst>
          </p:nvPr>
        </p:nvGraphicFramePr>
        <p:xfrm>
          <a:off x="1161158" y="3203993"/>
          <a:ext cx="56673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15" imgW="406400" imgH="215900" progId="Equation.3">
                  <p:embed/>
                </p:oleObj>
              </mc:Choice>
              <mc:Fallback>
                <p:oleObj name="Equation" r:id="rId15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61158" y="3203993"/>
                        <a:ext cx="566737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833997"/>
              </p:ext>
            </p:extLst>
          </p:nvPr>
        </p:nvGraphicFramePr>
        <p:xfrm>
          <a:off x="2715320" y="3213518"/>
          <a:ext cx="5667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17" imgW="406400" imgH="203200" progId="Equation.3">
                  <p:embed/>
                </p:oleObj>
              </mc:Choice>
              <mc:Fallback>
                <p:oleObj name="Equation" r:id="rId17" imgW="406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15320" y="3213518"/>
                        <a:ext cx="566738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54903"/>
              </p:ext>
            </p:extLst>
          </p:nvPr>
        </p:nvGraphicFramePr>
        <p:xfrm>
          <a:off x="3536058" y="3213518"/>
          <a:ext cx="54768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19" imgW="393700" imgH="203200" progId="Equation.3">
                  <p:embed/>
                </p:oleObj>
              </mc:Choice>
              <mc:Fallback>
                <p:oleObj name="Equation" r:id="rId19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36058" y="3213518"/>
                        <a:ext cx="547687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428513" y="-92783"/>
            <a:ext cx="8294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Parallel Design</a:t>
            </a:r>
          </a:p>
          <a:p>
            <a:pPr algn="ctr"/>
            <a:r>
              <a:rPr lang="en-US" sz="2800" dirty="0" smtClean="0"/>
              <a:t>Nested Parallelism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03509"/>
              </p:ext>
            </p:extLst>
          </p:nvPr>
        </p:nvGraphicFramePr>
        <p:xfrm>
          <a:off x="1492885" y="5078636"/>
          <a:ext cx="6096000" cy="1097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Nested Parallelism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dirty="0" smtClean="0"/>
                        <a:t>Simultaneous evaluation</a:t>
                      </a:r>
                      <a:r>
                        <a:rPr lang="en-US" sz="2000" baseline="0" dirty="0" smtClean="0"/>
                        <a:t> of scenarios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aseline="0" dirty="0" smtClean="0"/>
                        <a:t>Parallel exploration of Branch-and-Bound vertices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7" name="Picture 176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36" y="1346577"/>
            <a:ext cx="607243" cy="388594"/>
          </a:xfrm>
          <a:prstGeom prst="rect">
            <a:avLst/>
          </a:prstGeom>
        </p:spPr>
      </p:pic>
      <p:pic>
        <p:nvPicPr>
          <p:cNvPr id="178" name="Picture 177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2" y="3778389"/>
            <a:ext cx="607243" cy="388594"/>
          </a:xfrm>
          <a:prstGeom prst="rect">
            <a:avLst/>
          </a:prstGeom>
        </p:spPr>
      </p:pic>
      <p:pic>
        <p:nvPicPr>
          <p:cNvPr id="179" name="Picture 178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8" y="3791869"/>
            <a:ext cx="607243" cy="388594"/>
          </a:xfrm>
          <a:prstGeom prst="rect">
            <a:avLst/>
          </a:prstGeom>
        </p:spPr>
      </p:pic>
      <p:pic>
        <p:nvPicPr>
          <p:cNvPr id="180" name="Picture 179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86" y="3794134"/>
            <a:ext cx="607243" cy="388594"/>
          </a:xfrm>
          <a:prstGeom prst="rect">
            <a:avLst/>
          </a:prstGeom>
        </p:spPr>
      </p:pic>
      <p:pic>
        <p:nvPicPr>
          <p:cNvPr id="181" name="Picture 180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74" y="3796439"/>
            <a:ext cx="607243" cy="388594"/>
          </a:xfrm>
          <a:prstGeom prst="rect">
            <a:avLst/>
          </a:prstGeom>
        </p:spPr>
      </p:pic>
      <p:pic>
        <p:nvPicPr>
          <p:cNvPr id="182" name="Picture 181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90" y="2526134"/>
            <a:ext cx="607243" cy="388594"/>
          </a:xfrm>
          <a:prstGeom prst="rect">
            <a:avLst/>
          </a:prstGeom>
        </p:spPr>
      </p:pic>
      <p:pic>
        <p:nvPicPr>
          <p:cNvPr id="183" name="Picture 182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" y="2540347"/>
            <a:ext cx="607243" cy="388594"/>
          </a:xfrm>
          <a:prstGeom prst="rect">
            <a:avLst/>
          </a:prstGeom>
        </p:spPr>
      </p:pic>
      <p:grpSp>
        <p:nvGrpSpPr>
          <p:cNvPr id="145" name="Group 144"/>
          <p:cNvGrpSpPr/>
          <p:nvPr/>
        </p:nvGrpSpPr>
        <p:grpSpPr>
          <a:xfrm>
            <a:off x="5417600" y="1456968"/>
            <a:ext cx="3481009" cy="2190904"/>
            <a:chOff x="5409650" y="1459077"/>
            <a:chExt cx="3481009" cy="2190904"/>
          </a:xfrm>
        </p:grpSpPr>
        <p:sp>
          <p:nvSpPr>
            <p:cNvPr id="146" name="Rectangle 145"/>
            <p:cNvSpPr/>
            <p:nvPr/>
          </p:nvSpPr>
          <p:spPr>
            <a:xfrm>
              <a:off x="6408315" y="1459077"/>
              <a:ext cx="1209501" cy="565161"/>
            </a:xfrm>
            <a:prstGeom prst="rect">
              <a:avLst/>
            </a:prstGeom>
            <a:solidFill>
              <a:srgbClr val="6AC8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Linear Program</a:t>
              </a:r>
              <a:endParaRPr lang="en-US" sz="1200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409650" y="3158423"/>
              <a:ext cx="998665" cy="462981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469387" y="3156458"/>
              <a:ext cx="1017424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792954" y="3185035"/>
              <a:ext cx="1097705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7555482" y="3385646"/>
              <a:ext cx="62334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6898185" y="2024238"/>
              <a:ext cx="0" cy="606467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7128332" y="2031533"/>
              <a:ext cx="0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5900811" y="219830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graphicFrame>
          <p:nvGraphicFramePr>
            <p:cNvPr id="157" name="Object 1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7178798"/>
                </p:ext>
              </p:extLst>
            </p:nvPr>
          </p:nvGraphicFramePr>
          <p:xfrm>
            <a:off x="6248539" y="26307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" name="Equation" r:id="rId22" imgW="215900" imgH="177800" progId="Equation.3">
                    <p:embed/>
                  </p:oleObj>
                </mc:Choice>
                <mc:Fallback>
                  <p:oleObj name="Equation" r:id="rId22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48539" y="26307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7672269" y="3389436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Arrow Connector 159"/>
            <p:cNvCxnSpPr>
              <a:endCxn id="147" idx="0"/>
            </p:cNvCxnSpPr>
            <p:nvPr/>
          </p:nvCxnSpPr>
          <p:spPr>
            <a:xfrm flipH="1">
              <a:off x="5908983" y="2643415"/>
              <a:ext cx="986713" cy="515008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H="1">
              <a:off x="6895696" y="2643415"/>
              <a:ext cx="2489" cy="513043"/>
            </a:xfrm>
            <a:prstGeom prst="straightConnector1">
              <a:avLst/>
            </a:prstGeom>
            <a:ln w="12700">
              <a:solidFill>
                <a:srgbClr val="1EA0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150" idx="0"/>
            </p:cNvCxnSpPr>
            <p:nvPr/>
          </p:nvCxnSpPr>
          <p:spPr>
            <a:xfrm>
              <a:off x="6895696" y="2643415"/>
              <a:ext cx="1446111" cy="54162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8661873"/>
                </p:ext>
              </p:extLst>
            </p:nvPr>
          </p:nvGraphicFramePr>
          <p:xfrm>
            <a:off x="6885148" y="27831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" name="Equation" r:id="rId23" imgW="215900" imgH="177800" progId="Equation.3">
                    <p:embed/>
                  </p:oleObj>
                </mc:Choice>
                <mc:Fallback>
                  <p:oleObj name="Equation" r:id="rId23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85148" y="27831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542013"/>
                </p:ext>
              </p:extLst>
            </p:nvPr>
          </p:nvGraphicFramePr>
          <p:xfrm>
            <a:off x="7692110" y="2726750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4" name="Equation" r:id="rId24" imgW="215900" imgH="177800" progId="Equation.3">
                    <p:embed/>
                  </p:oleObj>
                </mc:Choice>
                <mc:Fallback>
                  <p:oleObj name="Equation" r:id="rId24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2110" y="2726750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9" name="Straight Arrow Connector 168"/>
            <p:cNvCxnSpPr/>
            <p:nvPr/>
          </p:nvCxnSpPr>
          <p:spPr>
            <a:xfrm flipV="1">
              <a:off x="5742446" y="2031533"/>
              <a:ext cx="827173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H="1" flipV="1">
              <a:off x="7363842" y="2031533"/>
              <a:ext cx="1202536" cy="1126890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7046867" y="2306438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33490" y="233719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4316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xmlns:p14="http://schemas.microsoft.com/office/powerpoint/2010/main" spd="slow" advTm="700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141E-6 4.76521E-6 L 0.53905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6" grpId="0" animBg="1"/>
      <p:bldP spid="26" grpId="0" animBg="1"/>
      <p:bldP spid="27" grpId="0" animBg="1"/>
      <p:bldP spid="33" grpId="0" animBg="1"/>
      <p:bldP spid="34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760"/>
            <a:ext cx="8229600" cy="63563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000" i="1" dirty="0" smtClean="0"/>
              <a:t>Fundamental unit of computation</a:t>
            </a:r>
            <a:r>
              <a:rPr lang="en-US" sz="2000" i="1" dirty="0"/>
              <a:t>-</a:t>
            </a:r>
            <a:r>
              <a:rPr lang="en-US" sz="2000" i="1" dirty="0" smtClean="0"/>
              <a:t> Linear </a:t>
            </a:r>
            <a:r>
              <a:rPr lang="en-US" sz="2000" i="1" dirty="0"/>
              <a:t>Program </a:t>
            </a:r>
            <a:r>
              <a:rPr lang="en-US" sz="2000" i="1" dirty="0" smtClean="0"/>
              <a:t>Optimization</a:t>
            </a:r>
            <a:endParaRPr lang="en-US" sz="1600" dirty="0" smtClean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Coarse grained decomposition                           </a:t>
            </a:r>
            <a:r>
              <a:rPr lang="en-US" sz="1600" dirty="0"/>
              <a:t> </a:t>
            </a:r>
            <a:r>
              <a:rPr lang="en-US" sz="1600" dirty="0" smtClean="0"/>
              <a:t>   Unpredictable grain sizes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u="sng" dirty="0" smtClean="0"/>
          </a:p>
          <a:p>
            <a:endParaRPr lang="en-US" sz="2000" u="sng" dirty="0" smtClean="0"/>
          </a:p>
          <a:p>
            <a:endParaRPr lang="en-US" sz="2000" u="sng" dirty="0"/>
          </a:p>
          <a:p>
            <a:pPr>
              <a:buFont typeface="Wingdings" charset="2"/>
              <a:buChar char="q"/>
            </a:pPr>
            <a:r>
              <a:rPr lang="en-US" sz="2000" i="1" dirty="0" smtClean="0"/>
              <a:t>Solver Libraries maintain internal </a:t>
            </a:r>
            <a:r>
              <a:rPr lang="en-US" sz="2000" i="1" dirty="0" smtClean="0"/>
              <a:t>state</a:t>
            </a:r>
            <a:endParaRPr lang="en-US" sz="1600" i="1" dirty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Advanced/warm start</a:t>
            </a:r>
            <a:endParaRPr lang="en-US" sz="1600" dirty="0" smtClean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Limits </a:t>
            </a:r>
            <a:r>
              <a:rPr lang="en-US" sz="1600" dirty="0" smtClean="0"/>
              <a:t>concurrency because of memory overheads</a:t>
            </a:r>
          </a:p>
          <a:p>
            <a:endParaRPr lang="en-US" sz="2000" dirty="0" smtClean="0"/>
          </a:p>
          <a:p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i="1" dirty="0"/>
              <a:t>Variable Amount of Available </a:t>
            </a:r>
            <a:r>
              <a:rPr lang="en-US" sz="2000" i="1" dirty="0" smtClean="0"/>
              <a:t>Parallelism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i="1" dirty="0"/>
              <a:t>Better Utilization     Better Performance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BnB</a:t>
            </a:r>
            <a:r>
              <a:rPr lang="en-US" dirty="0" smtClean="0"/>
              <a:t>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55124" y="2039903"/>
            <a:ext cx="3084583" cy="1246784"/>
            <a:chOff x="5276752" y="1681183"/>
            <a:chExt cx="3962168" cy="167841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9148" y="1747652"/>
              <a:ext cx="1884017" cy="6296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62074"/>
            <a:stretch/>
          </p:blipFill>
          <p:spPr>
            <a:xfrm>
              <a:off x="5276752" y="1681183"/>
              <a:ext cx="1810257" cy="7626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451" y="2494861"/>
              <a:ext cx="914353" cy="864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5753" y="2494861"/>
              <a:ext cx="867447" cy="8647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92626" y="2769431"/>
              <a:ext cx="946294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GLPK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9665" y="2747532"/>
              <a:ext cx="902130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CLP</a:t>
              </a:r>
              <a:endParaRPr lang="en-US" sz="1200" dirty="0">
                <a:latin typeface="Times"/>
                <a:cs typeface="Time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624" y="1746222"/>
            <a:ext cx="1772265" cy="149764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62535" y="1633543"/>
            <a:ext cx="195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Some LP Solvers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6308" t="11976" r="17459" b="12024"/>
          <a:stretch/>
        </p:blipFill>
        <p:spPr>
          <a:xfrm>
            <a:off x="5827897" y="4817110"/>
            <a:ext cx="2458734" cy="153924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420882"/>
              </p:ext>
            </p:extLst>
          </p:nvPr>
        </p:nvGraphicFramePr>
        <p:xfrm>
          <a:off x="2667153" y="6138015"/>
          <a:ext cx="229897" cy="30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" name="Equation" r:id="rId10" imgW="127000" imgH="127000" progId="Equation.3">
                  <p:embed/>
                </p:oleObj>
              </mc:Choice>
              <mc:Fallback>
                <p:oleObj name="Equation" r:id="rId10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7153" y="6138015"/>
                        <a:ext cx="229897" cy="306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1075" y="3286687"/>
            <a:ext cx="1990082" cy="1599173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15868"/>
            <a:ext cx="8229600" cy="1285938"/>
          </a:xfrm>
        </p:spPr>
        <p:txBody>
          <a:bodyPr>
            <a:noAutofit/>
          </a:bodyPr>
          <a:lstStyle/>
          <a:p>
            <a:r>
              <a:rPr lang="en-US" sz="3600" dirty="0" smtClean="0"/>
              <a:t>Nested Parallelism</a:t>
            </a:r>
            <a:br>
              <a:rPr lang="en-US" sz="3600" dirty="0" smtClean="0"/>
            </a:br>
            <a:r>
              <a:rPr lang="en-US" sz="2800" dirty="0" smtClean="0"/>
              <a:t>Design Challenges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6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"/>
    </mc:Choice>
    <mc:Fallback xmlns="">
      <p:transition xmlns:p14="http://schemas.microsoft.com/office/powerpoint/2010/main" spd="slow" advTm="6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66" y="62717"/>
            <a:ext cx="7170691" cy="6199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Parallel Programming Model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00" y="3168316"/>
            <a:ext cx="2745396" cy="2392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410" y="933375"/>
            <a:ext cx="8593222" cy="156966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/>
              <a:t>Charm++ parallel </a:t>
            </a:r>
            <a:r>
              <a:rPr lang="en-US" sz="2400" dirty="0"/>
              <a:t>p</a:t>
            </a:r>
            <a:r>
              <a:rPr lang="en-US" sz="2400" dirty="0" smtClean="0"/>
              <a:t>rogramming model fits well into B&amp;B parallelism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/>
              <a:t>Object-based </a:t>
            </a:r>
            <a:r>
              <a:rPr lang="en-US" sz="2400" dirty="0" smtClean="0"/>
              <a:t>expression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 smtClean="0"/>
              <a:t>One-sided messaging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 smtClean="0"/>
              <a:t>Prioritized execution</a:t>
            </a:r>
          </a:p>
        </p:txBody>
      </p:sp>
    </p:spTree>
    <p:extLst>
      <p:ext uri="{BB962C8B-B14F-4D97-AF65-F5344CB8AC3E}">
        <p14:creationId xmlns:p14="http://schemas.microsoft.com/office/powerpoint/2010/main" val="7079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"/>
    </mc:Choice>
    <mc:Fallback xmlns="">
      <p:transition xmlns:p14="http://schemas.microsoft.com/office/powerpoint/2010/main" spd="slow" advTm="5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5215" y="6356350"/>
            <a:ext cx="2133600" cy="365125"/>
          </a:xfrm>
        </p:spPr>
        <p:txBody>
          <a:bodyPr/>
          <a:lstStyle/>
          <a:p>
            <a:fld id="{5445BD81-DAF7-6F49-B150-DD606129760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503"/>
              </p:ext>
            </p:extLst>
          </p:nvPr>
        </p:nvGraphicFramePr>
        <p:xfrm>
          <a:off x="354325" y="960617"/>
          <a:ext cx="4312696" cy="1615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12696"/>
              </a:tblGrid>
              <a:tr h="1222849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Approach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Object Migration is expensive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Dedicate processors to solvers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Unpredictable grain sizes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Use pull-based load balancing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13407" y="225859"/>
            <a:ext cx="43745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Nested Parallelism: </a:t>
            </a:r>
            <a:r>
              <a:rPr lang="en-US" sz="3000" dirty="0"/>
              <a:t>Design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06365" y="-34978"/>
            <a:ext cx="4004397" cy="4620504"/>
            <a:chOff x="4706365" y="432902"/>
            <a:chExt cx="4004397" cy="4620504"/>
          </a:xfrm>
        </p:grpSpPr>
        <p:sp>
          <p:nvSpPr>
            <p:cNvPr id="52" name="Rounded Rectangle 51"/>
            <p:cNvSpPr/>
            <p:nvPr/>
          </p:nvSpPr>
          <p:spPr>
            <a:xfrm>
              <a:off x="6817734" y="3114715"/>
              <a:ext cx="1563183" cy="16175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886578" y="695172"/>
              <a:ext cx="1650784" cy="571368"/>
            </a:xfrm>
            <a:prstGeom prst="roundRect">
              <a:avLst/>
            </a:prstGeom>
            <a:solidFill>
              <a:srgbClr val="89FF4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Times"/>
                  <a:cs typeface="Times"/>
                </a:rPr>
                <a:t>Stage 1 Solvers Load Information</a:t>
              </a:r>
              <a:endParaRPr lang="en-US" sz="1400" dirty="0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6817734" y="1224126"/>
              <a:ext cx="1523804" cy="571368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Stage 2 Work Queue</a:t>
              </a:r>
              <a:endParaRPr lang="en-US" sz="14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06365" y="432902"/>
              <a:ext cx="1910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1 Manager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37362" y="913540"/>
              <a:ext cx="1992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2 Manager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86578" y="3114715"/>
              <a:ext cx="1730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1 Solvers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57063" y="4745629"/>
              <a:ext cx="1912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2 Solvers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5188311" y="2056453"/>
              <a:ext cx="1133163" cy="1072373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20442" y="2644282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27225" y="2644282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320442" y="2152593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816082" y="2160017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>
              <a:endCxn id="64" idx="0"/>
            </p:cNvCxnSpPr>
            <p:nvPr/>
          </p:nvCxnSpPr>
          <p:spPr>
            <a:xfrm>
              <a:off x="5998845" y="1252429"/>
              <a:ext cx="0" cy="907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5498075" y="1250547"/>
              <a:ext cx="0" cy="9020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887386" y="326961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414917" y="326564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33067" y="326564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885245" y="373205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412776" y="372807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30926" y="372807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885245" y="4204651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412776" y="4200676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30926" y="4200676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>
              <a:off x="7885245" y="1838498"/>
              <a:ext cx="18487" cy="14311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7298593" y="1807414"/>
              <a:ext cx="0" cy="1462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801912" y="1649686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Vertex Request</a:t>
              </a:r>
              <a:endParaRPr 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841336" y="1271236"/>
              <a:ext cx="11037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Issue Vertex Migration</a:t>
              </a:r>
              <a:endParaRPr lang="en-US" sz="1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616959" y="2687491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Work Request</a:t>
              </a:r>
              <a:endParaRPr lang="en-US" sz="12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11372" y="1874707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Assign Scenarios</a:t>
              </a:r>
              <a:endParaRPr lang="en-US" sz="1200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V="1">
              <a:off x="6192751" y="1795494"/>
              <a:ext cx="624983" cy="10469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 flipV="1">
              <a:off x="5601302" y="3010042"/>
              <a:ext cx="1343735" cy="13564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 rot="2772366">
              <a:off x="5473619" y="3626015"/>
              <a:ext cx="138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Feedback (cuts)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18061467">
              <a:off x="5679103" y="2172243"/>
              <a:ext cx="138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Stage 1 Decisions</a:t>
              </a:r>
              <a:endParaRPr lang="en-US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4359263"/>
            <a:ext cx="8072534" cy="2187297"/>
            <a:chOff x="24475" y="3223769"/>
            <a:chExt cx="8796690" cy="2749656"/>
          </a:xfrm>
        </p:grpSpPr>
        <p:sp>
          <p:nvSpPr>
            <p:cNvPr id="45" name="Rectangle 44"/>
            <p:cNvSpPr/>
            <p:nvPr/>
          </p:nvSpPr>
          <p:spPr>
            <a:xfrm>
              <a:off x="744984" y="3683336"/>
              <a:ext cx="588398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37918" y="4177169"/>
              <a:ext cx="11968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37918" y="4432650"/>
              <a:ext cx="134335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33382" y="4688606"/>
              <a:ext cx="1013625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33382" y="4929645"/>
              <a:ext cx="13433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33382" y="5159917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591565" y="3621404"/>
              <a:ext cx="0" cy="23520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1565" y="3621404"/>
              <a:ext cx="8229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 rot="16200000">
              <a:off x="-920815" y="4566692"/>
              <a:ext cx="2259911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Processors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51523" y="3223769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33382" y="5393349"/>
              <a:ext cx="167309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333382" y="5637094"/>
              <a:ext cx="91592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045146" y="3669804"/>
              <a:ext cx="361750" cy="184485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074311" y="4177169"/>
              <a:ext cx="75658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57779" y="4432650"/>
              <a:ext cx="23079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653936" y="4688606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426928" y="4929645"/>
              <a:ext cx="113422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031718" y="5159917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706368" y="5393349"/>
              <a:ext cx="133877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969541" y="5637094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68484" y="3676992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44983" y="3919161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617217" y="3918040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63125" y="3672387"/>
              <a:ext cx="245051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45678" y="4177169"/>
              <a:ext cx="90125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703269" y="4432650"/>
              <a:ext cx="3032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357956" y="4688606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492914" y="4929645"/>
              <a:ext cx="118190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005615" y="5159917"/>
              <a:ext cx="243693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29263" y="5393349"/>
              <a:ext cx="1505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286854" y="5637094"/>
              <a:ext cx="1021322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266517" y="3666043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464708" y="4177169"/>
              <a:ext cx="38137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78672" y="4432650"/>
              <a:ext cx="8541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213105" y="4688606"/>
              <a:ext cx="101362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714880" y="4929645"/>
              <a:ext cx="50884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92543" y="5159917"/>
              <a:ext cx="1058048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223726" y="5393349"/>
              <a:ext cx="10427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350591" y="5637094"/>
              <a:ext cx="65923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861192" y="4177169"/>
              <a:ext cx="170528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974639" y="4432650"/>
              <a:ext cx="45229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49625" y="4688606"/>
              <a:ext cx="362317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261526" y="4929645"/>
              <a:ext cx="113224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385212" y="5159917"/>
              <a:ext cx="624611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282526" y="5393349"/>
              <a:ext cx="40605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031719" y="5637094"/>
              <a:ext cx="915926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446934" y="3877796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47645" y="3868999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841658" y="4169564"/>
              <a:ext cx="90125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711459" y="4432650"/>
              <a:ext cx="648878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076915" y="4681001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572302" y="4929645"/>
              <a:ext cx="118190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970637" y="5159917"/>
              <a:ext cx="709078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069680" y="5385743"/>
              <a:ext cx="337216" cy="178559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96144" y="5629489"/>
              <a:ext cx="515290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768040" y="4169564"/>
              <a:ext cx="38137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382004" y="4425045"/>
              <a:ext cx="8541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891874" y="4681001"/>
              <a:ext cx="101362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791008" y="4929645"/>
              <a:ext cx="50884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699889" y="5152312"/>
              <a:ext cx="1058048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427857" y="5391035"/>
              <a:ext cx="10427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940252" y="5629489"/>
              <a:ext cx="65923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182958" y="4169564"/>
              <a:ext cx="416526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263560" y="4425045"/>
              <a:ext cx="866333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933708" y="4670052"/>
              <a:ext cx="612268" cy="189508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321749" y="4929058"/>
              <a:ext cx="66206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791008" y="5141362"/>
              <a:ext cx="338885" cy="181903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491236" y="5382400"/>
              <a:ext cx="40605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630050" y="5625027"/>
              <a:ext cx="691699" cy="175416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626248" y="4176582"/>
              <a:ext cx="75658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152032" y="4432062"/>
              <a:ext cx="915927" cy="171541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572257" y="4681001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006766" y="4926228"/>
              <a:ext cx="81439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152033" y="5141362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912274" y="5382400"/>
              <a:ext cx="69554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0577" y="5625027"/>
              <a:ext cx="138861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96824" y="4168590"/>
              <a:ext cx="1397108" cy="179533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078907" y="4424072"/>
              <a:ext cx="528915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996268" y="4680028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8119759" y="5141362"/>
              <a:ext cx="619435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8643428" y="5380085"/>
              <a:ext cx="1505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368732" y="3676992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571316" y="3887674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957204" y="3914974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20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7"/>
    </mc:Choice>
    <mc:Fallback xmlns="">
      <p:transition xmlns:p14="http://schemas.microsoft.com/office/powerpoint/2010/main" spd="slow" advTm="780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1098519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9" name="Equation" r:id="rId5" imgW="381000" imgH="203200" progId="Equation.3">
                    <p:embed/>
                  </p:oleObj>
                </mc:Choice>
                <mc:Fallback>
                  <p:oleObj name="Equation" r:id="rId5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731241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0" name="Equation" r:id="rId7" imgW="393700" imgH="203200" progId="Equation.3">
                    <p:embed/>
                  </p:oleObj>
                </mc:Choice>
                <mc:Fallback>
                  <p:oleObj name="Equation" r:id="rId7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457615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1" name="Equation" r:id="rId9" imgW="368300" imgH="215900" progId="Equation.3">
                    <p:embed/>
                  </p:oleObj>
                </mc:Choice>
                <mc:Fallback>
                  <p:oleObj name="Equation" r:id="rId9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600399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2" name="Equation" r:id="rId11" imgW="406400" imgH="215900" progId="Equation.3">
                    <p:embed/>
                  </p:oleObj>
                </mc:Choice>
                <mc:Fallback>
                  <p:oleObj name="Equation" r:id="rId11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4556293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3" name="Equation" r:id="rId13" imgW="406400" imgH="203200" progId="Equation.3">
                    <p:embed/>
                  </p:oleObj>
                </mc:Choice>
                <mc:Fallback>
                  <p:oleObj name="Equation" r:id="rId13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5283757" y="163936"/>
            <a:ext cx="3652426" cy="1221519"/>
            <a:chOff x="5283757" y="163936"/>
            <a:chExt cx="3652426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286072" y="166251"/>
            <a:ext cx="3652426" cy="1221519"/>
            <a:chOff x="5283757" y="163936"/>
            <a:chExt cx="3652426" cy="1221519"/>
          </a:xfrm>
        </p:grpSpPr>
        <p:sp>
          <p:nvSpPr>
            <p:cNvPr id="78" name="Rounded Rectangle 7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3757" y="166251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89804" y="1730451"/>
            <a:ext cx="3652426" cy="1221519"/>
            <a:chOff x="5283757" y="163936"/>
            <a:chExt cx="3652426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295259" y="3271973"/>
            <a:ext cx="3652426" cy="1221519"/>
            <a:chOff x="5283757" y="163936"/>
            <a:chExt cx="3652426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487" y="4743321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457158" y="4755192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120193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224459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9965" y="45405"/>
            <a:ext cx="4995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Nested Parallelism: Design A </a:t>
            </a:r>
            <a:br>
              <a:rPr lang="en-US" sz="3200" dirty="0" smtClean="0"/>
            </a:br>
            <a:r>
              <a:rPr lang="en-US" sz="2400" dirty="0" smtClean="0"/>
              <a:t>Dedicated solver instances per vertex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676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1"/>
    </mc:Choice>
    <mc:Fallback xmlns="">
      <p:transition xmlns:p14="http://schemas.microsoft.com/office/powerpoint/2010/main" spd="slow" advTm="467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0122 0.227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5E-6 0.2247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4.16667E-6 0.21899 " pathEditMode="relative" ptsTypes="AA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18</a:t>
            </a:fld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935989" y="5170832"/>
            <a:ext cx="746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200" dirty="0" smtClean="0"/>
              <a:t>Cause of variation in </a:t>
            </a:r>
            <a:r>
              <a:rPr lang="en-US" sz="2200" dirty="0"/>
              <a:t>p</a:t>
            </a:r>
            <a:r>
              <a:rPr lang="en-US" sz="2200" dirty="0" smtClean="0"/>
              <a:t>erformance across trials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/>
              <a:t>Incumbents found in different order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200" dirty="0">
                <a:solidFill>
                  <a:srgbClr val="FF0000"/>
                </a:solidFill>
              </a:rPr>
              <a:t>Memory </a:t>
            </a:r>
            <a:r>
              <a:rPr lang="en-US" sz="2200" dirty="0" smtClean="0">
                <a:solidFill>
                  <a:srgbClr val="FF0000"/>
                </a:solidFill>
              </a:rPr>
              <a:t>requirements </a:t>
            </a:r>
            <a:r>
              <a:rPr lang="en-US" sz="2200" dirty="0">
                <a:solidFill>
                  <a:srgbClr val="FF0000"/>
                </a:solidFill>
              </a:rPr>
              <a:t>inhibit large-scale </a:t>
            </a:r>
            <a:r>
              <a:rPr lang="en-US" sz="2200" dirty="0" smtClean="0">
                <a:solidFill>
                  <a:srgbClr val="FF0000"/>
                </a:solidFill>
              </a:rPr>
              <a:t>optimization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8" y="1731923"/>
            <a:ext cx="4711896" cy="353392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68586" y="158175"/>
            <a:ext cx="575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Design A Performance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65239" y="907882"/>
            <a:ext cx="3218600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Testbed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HPC Cluster – 3216 cores</a:t>
            </a:r>
            <a:br>
              <a:rPr lang="en-US" dirty="0" smtClean="0"/>
            </a:br>
            <a:r>
              <a:rPr lang="en-US" dirty="0" smtClean="0"/>
              <a:t>Intel </a:t>
            </a:r>
            <a:r>
              <a:rPr lang="en-US" dirty="0"/>
              <a:t>X5650 2.66 GHZ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0849" y="878346"/>
            <a:ext cx="2702351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LP Solver</a:t>
            </a:r>
            <a:br>
              <a:rPr lang="en-US" dirty="0" smtClean="0"/>
            </a:br>
            <a:r>
              <a:rPr lang="en-US" dirty="0" err="1" smtClean="0"/>
              <a:t>Gurobi</a:t>
            </a:r>
            <a:r>
              <a:rPr lang="en-US" dirty="0" smtClean="0"/>
              <a:t> optimizer </a:t>
            </a:r>
            <a:br>
              <a:rPr lang="en-US" dirty="0" smtClean="0"/>
            </a:br>
            <a:r>
              <a:rPr lang="en-US" dirty="0" smtClean="0"/>
              <a:t>with Academic licenses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465" y="1050293"/>
            <a:ext cx="1884017" cy="629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7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"/>
    </mc:Choice>
    <mc:Fallback xmlns="">
      <p:transition xmlns:p14="http://schemas.microsoft.com/office/powerpoint/2010/main" spd="slow" advTm="7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val 103"/>
          <p:cNvSpPr/>
          <p:nvPr/>
        </p:nvSpPr>
        <p:spPr>
          <a:xfrm>
            <a:off x="5295259" y="5067795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v4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269138" y="4766411"/>
            <a:ext cx="2690092" cy="1221519"/>
            <a:chOff x="6257593" y="4766411"/>
            <a:chExt cx="2690092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57593" y="4766411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78501" y="5169432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19957" y="4824137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66700" y="5522809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74752" y="525331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78520" y="537869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9804" y="1728566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7855173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7" name="Equation" r:id="rId5" imgW="381000" imgH="203200" progId="Equation.3">
                    <p:embed/>
                  </p:oleObj>
                </mc:Choice>
                <mc:Fallback>
                  <p:oleObj name="Equation" r:id="rId5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0840329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8" name="Equation" r:id="rId7" imgW="393700" imgH="203200" progId="Equation.3">
                    <p:embed/>
                  </p:oleObj>
                </mc:Choice>
                <mc:Fallback>
                  <p:oleObj name="Equation" r:id="rId7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4518150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9" name="Equation" r:id="rId9" imgW="368300" imgH="215900" progId="Equation.3">
                    <p:embed/>
                  </p:oleObj>
                </mc:Choice>
                <mc:Fallback>
                  <p:oleObj name="Equation" r:id="rId9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5473994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50" name="Equation" r:id="rId11" imgW="406400" imgH="215900" progId="Equation.3">
                    <p:embed/>
                  </p:oleObj>
                </mc:Choice>
                <mc:Fallback>
                  <p:oleObj name="Equation" r:id="rId11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66735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51" name="Equation" r:id="rId13" imgW="406400" imgH="203200" progId="Equation.3">
                    <p:embed/>
                  </p:oleObj>
                </mc:Choice>
                <mc:Fallback>
                  <p:oleObj name="Equation" r:id="rId13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>
            <a:off x="5283757" y="465320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46091" y="163936"/>
            <a:ext cx="2690092" cy="1221519"/>
            <a:chOff x="6246091" y="163936"/>
            <a:chExt cx="2690092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95"/>
          <p:cNvSpPr/>
          <p:nvPr/>
        </p:nvSpPr>
        <p:spPr>
          <a:xfrm>
            <a:off x="5306804" y="3574877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v3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269138" y="3273493"/>
            <a:ext cx="2690092" cy="1221519"/>
            <a:chOff x="6269138" y="3273493"/>
            <a:chExt cx="2690092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69138" y="3273493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90046" y="3676514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31502" y="3331219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78245" y="4029891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86297" y="376039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90065" y="388577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60487" y="4743321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457158" y="4755192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120193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224459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-177194" y="85766"/>
            <a:ext cx="5611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Nested Parallelism: Design B</a:t>
            </a:r>
          </a:p>
          <a:p>
            <a:pPr algn="ctr"/>
            <a:r>
              <a:rPr lang="en-US" sz="2400" dirty="0" smtClean="0"/>
              <a:t>Interleaved vertex optimization on shared solver instance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909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"/>
    </mc:Choice>
    <mc:Fallback xmlns="">
      <p:transition xmlns:p14="http://schemas.microsoft.com/office/powerpoint/2010/main" spd="slow" advTm="42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908 0.22894 " pathEditMode="relative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9097 -0.21412 " pathEditMode="relative" ptsTypes="AA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1.11111E-6 0.22917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-3.05556E-6 -0.21435 " pathEditMode="relative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708875"/>
            <a:ext cx="8229600" cy="56518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sz="2000" dirty="0" smtClean="0">
                <a:latin typeface="Times"/>
                <a:cs typeface="Times"/>
              </a:rPr>
              <a:t>On any given day, US TRANSCOM (Transportation Command) must handle</a:t>
            </a:r>
            <a:endParaRPr lang="en-US" sz="24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100 railcar shipments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35 ships loading, offloading or underway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1000 truck shipments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480 airlift sorties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Times"/>
                <a:cs typeface="Times"/>
              </a:rPr>
              <a:t>310 military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Times"/>
                <a:cs typeface="Times"/>
              </a:rPr>
              <a:t>170 commercial</a:t>
            </a:r>
          </a:p>
          <a:p>
            <a:pPr lvl="1"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70 operational air refueling sorties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7 air evacuation sorties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Aircraft takeoff or landing 90 seconds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42" y="3218922"/>
            <a:ext cx="1692457" cy="1287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43" y="4740605"/>
            <a:ext cx="1727101" cy="1283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43" y="1433800"/>
            <a:ext cx="1798836" cy="1346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407" y="2101130"/>
            <a:ext cx="1843868" cy="1180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80" y="3860508"/>
            <a:ext cx="1825595" cy="1291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9989" y="0"/>
            <a:ext cx="592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Motivation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5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9"/>
    </mc:Choice>
    <mc:Fallback xmlns="">
      <p:transition xmlns:p14="http://schemas.microsoft.com/office/powerpoint/2010/main" spd="slow" advTm="413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1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6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6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20</a:t>
            </a:fld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44452" y="4952495"/>
            <a:ext cx="438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" y="1062831"/>
            <a:ext cx="4091922" cy="306894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274000" y="-74467"/>
            <a:ext cx="466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Performance Comparison</a:t>
            </a:r>
            <a:endParaRPr lang="en-US" sz="3200" dirty="0"/>
          </a:p>
        </p:txBody>
      </p:sp>
      <p:pic>
        <p:nvPicPr>
          <p:cNvPr id="14" name="Picture 13" descr="3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2" y="1002827"/>
            <a:ext cx="4144688" cy="3108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63511" y="493321"/>
            <a:ext cx="3326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Design B</a:t>
            </a:r>
          </a:p>
          <a:p>
            <a:pPr algn="ctr"/>
            <a:r>
              <a:rPr lang="en-US" sz="2200" dirty="0" smtClean="0"/>
              <a:t>SIPS optimized design</a:t>
            </a:r>
            <a:endParaRPr lang="en-US" sz="2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673145"/>
              </p:ext>
            </p:extLst>
          </p:nvPr>
        </p:nvGraphicFramePr>
        <p:xfrm>
          <a:off x="457200" y="4111343"/>
          <a:ext cx="8412726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6363"/>
                <a:gridCol w="42063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i="1" dirty="0" smtClean="0"/>
                        <a:t>Cause of Variation across trials</a:t>
                      </a:r>
                      <a:endParaRPr lang="en-US" sz="22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/>
                        <a:t>Incumbents found in different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Wingdings" charset="2"/>
                        <a:buChar char="q"/>
                      </a:pPr>
                      <a:r>
                        <a:rPr lang="en-US" sz="1800" dirty="0" smtClean="0"/>
                        <a:t>Linear programs use advanced start</a:t>
                      </a:r>
                    </a:p>
                    <a:p>
                      <a:pPr marL="342900" lvl="0" indent="-342900" algn="l">
                        <a:buFont typeface="Wingdings" charset="2"/>
                        <a:buChar char="q"/>
                      </a:pPr>
                      <a:r>
                        <a:rPr lang="en-US" sz="1800" dirty="0" smtClean="0"/>
                        <a:t>Sequence of vertex optimization determines the solution, when LPs are degenerate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Memory requirements inhibit large-scale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charset="2"/>
                        <a:buNone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No memory limitations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22158" y="501994"/>
            <a:ext cx="2890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Design A</a:t>
            </a:r>
          </a:p>
          <a:p>
            <a:pPr algn="ctr"/>
            <a:r>
              <a:rPr lang="en-US" sz="2200" dirty="0" smtClean="0"/>
              <a:t>SIPS preliminary design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395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69"/>
    </mc:Choice>
    <mc:Fallback xmlns="">
      <p:transition xmlns:p14="http://schemas.microsoft.com/office/powerpoint/2010/main" spd="slow" advTm="1539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designDif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9" y="2439939"/>
            <a:ext cx="3229671" cy="2422253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4045"/>
            <a:ext cx="8229600" cy="13693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Performance Diagnosis</a:t>
            </a:r>
          </a:p>
          <a:p>
            <a:pPr marL="0" indent="0" algn="ctr">
              <a:buNone/>
            </a:pPr>
            <a:r>
              <a:rPr lang="en-US" sz="2800" dirty="0" smtClean="0"/>
              <a:t>Why is Design B </a:t>
            </a:r>
            <a:r>
              <a:rPr lang="en-US" sz="2800" dirty="0"/>
              <a:t>F</a:t>
            </a:r>
            <a:r>
              <a:rPr lang="en-US" sz="2800" dirty="0" smtClean="0"/>
              <a:t>aster than Design A?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59063" y="1745095"/>
            <a:ext cx="3319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q"/>
            </a:pPr>
            <a:r>
              <a:rPr lang="en-US" sz="2000" dirty="0" smtClean="0"/>
              <a:t>Improvement in </a:t>
            </a:r>
            <a:br>
              <a:rPr lang="en-US" sz="2000" dirty="0" smtClean="0"/>
            </a:br>
            <a:r>
              <a:rPr lang="en-US" sz="2000" dirty="0" smtClean="0"/>
              <a:t>Stage 1 solve times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273" y="2572199"/>
            <a:ext cx="5017077" cy="2324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75911" y="1745095"/>
            <a:ext cx="5264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q"/>
            </a:pPr>
            <a:r>
              <a:rPr lang="en-US" sz="2000" dirty="0" smtClean="0"/>
              <a:t>Reduction in </a:t>
            </a:r>
            <a:r>
              <a:rPr lang="en-US" sz="2000" dirty="0"/>
              <a:t>n</a:t>
            </a:r>
            <a:r>
              <a:rPr lang="en-US" sz="2000" dirty="0" smtClean="0"/>
              <a:t>umber of </a:t>
            </a:r>
            <a:br>
              <a:rPr lang="en-US" sz="2000" dirty="0" smtClean="0"/>
            </a:br>
            <a:r>
              <a:rPr lang="en-US" sz="2000" dirty="0" smtClean="0"/>
              <a:t>rounds </a:t>
            </a:r>
            <a:r>
              <a:rPr lang="en-US" sz="2000" dirty="0"/>
              <a:t>p</a:t>
            </a:r>
            <a:r>
              <a:rPr lang="en-US" sz="2000" dirty="0" smtClean="0"/>
              <a:t>er </a:t>
            </a:r>
            <a:r>
              <a:rPr lang="en-US" sz="2000" dirty="0"/>
              <a:t>t</a:t>
            </a:r>
            <a:r>
              <a:rPr lang="en-US" sz="2000" dirty="0" smtClean="0"/>
              <a:t>ree </a:t>
            </a:r>
            <a:r>
              <a:rPr lang="en-US" sz="2000" dirty="0"/>
              <a:t>v</a:t>
            </a:r>
            <a:r>
              <a:rPr lang="en-US" sz="2000" dirty="0" smtClean="0"/>
              <a:t>ertex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73427" y="2671183"/>
            <a:ext cx="6867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Design A</a:t>
            </a:r>
          </a:p>
          <a:p>
            <a:r>
              <a:rPr lang="en-US" sz="1000" dirty="0" smtClean="0"/>
              <a:t>Design B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739757" y="4831699"/>
            <a:ext cx="109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Design 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157290" y="4831357"/>
            <a:ext cx="109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Design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9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"/>
    </mc:Choice>
    <mc:Fallback xmlns="">
      <p:transition xmlns:p14="http://schemas.microsoft.com/office/powerpoint/2010/main" spd="slow" advTm="6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bnbTree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nbTreeLar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99448"/>
            <a:ext cx="4559808" cy="256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375539" y="0"/>
            <a:ext cx="4502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Performance </a:t>
            </a:r>
            <a:r>
              <a:rPr lang="en-US" sz="3600" dirty="0" smtClean="0"/>
              <a:t>Diagnosis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457200" y="1341010"/>
            <a:ext cx="3788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Large variation in performance across trials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89919"/>
              </p:ext>
            </p:extLst>
          </p:nvPr>
        </p:nvGraphicFramePr>
        <p:xfrm>
          <a:off x="1636889" y="5017616"/>
          <a:ext cx="6096000" cy="1402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How bad is performance variation</a:t>
                      </a:r>
                      <a:r>
                        <a:rPr lang="en-US" sz="2000" b="0" baseline="0" dirty="0" smtClean="0"/>
                        <a:t>?</a:t>
                      </a:r>
                      <a:endParaRPr lang="en-US" sz="2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charset="2"/>
                        <a:buChar char="q"/>
                      </a:pPr>
                      <a:r>
                        <a:rPr lang="en-US" sz="2000" dirty="0" smtClean="0"/>
                        <a:t>Makes it difficult to guarantee better performance with increase in the number of processors</a:t>
                      </a:r>
                      <a:endParaRPr lang="en-US" sz="2000" baseline="0" dirty="0" smtClean="0"/>
                    </a:p>
                    <a:p>
                      <a:pPr marL="342900" indent="-342900" algn="l">
                        <a:buFont typeface="Wingdings" charset="2"/>
                        <a:buChar char="q"/>
                      </a:pPr>
                      <a:r>
                        <a:rPr lang="en-US" sz="2000" baseline="0" dirty="0" smtClean="0"/>
                        <a:t>But better performance as compared to Design A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649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"/>
    </mc:Choice>
    <mc:Fallback xmlns="">
      <p:transition xmlns:p14="http://schemas.microsoft.com/office/powerpoint/2010/main" spd="slow" advTm="74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-8.94139E-7 L -0.25512 0.001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424E-6 4.37804E-7 L -0.49948 4.37804E-7 " pathEditMode="relative" ptsTypes="AA">
                                      <p:cBhvr>
                                        <p:cTn id="1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457200" y="-78678"/>
            <a:ext cx="8229600" cy="1192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Performance Results</a:t>
            </a:r>
            <a:br>
              <a:rPr lang="en-US" sz="3600" dirty="0" smtClean="0"/>
            </a:br>
            <a:r>
              <a:rPr lang="en-US" sz="2800" dirty="0" smtClean="0"/>
              <a:t>Design 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3363" y="1232015"/>
            <a:ext cx="893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u="sng" dirty="0" smtClean="0"/>
              <a:t>Performance measurement in presence of variation</a:t>
            </a:r>
          </a:p>
          <a:p>
            <a:pPr algn="ctr"/>
            <a:r>
              <a:rPr lang="en-US" sz="2000" dirty="0" smtClean="0"/>
              <a:t>Fraction of trials achieving certain parallel efficiency (with baseline as 3 cores)</a:t>
            </a:r>
          </a:p>
        </p:txBody>
      </p:sp>
      <p:pic>
        <p:nvPicPr>
          <p:cNvPr id="2" name="Picture 1" descr="efficienc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9" y="1939901"/>
            <a:ext cx="5558471" cy="41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53"/>
    </mc:Choice>
    <mc:Fallback xmlns="">
      <p:transition xmlns:p14="http://schemas.microsoft.com/office/powerpoint/2010/main" spd="slow" advTm="868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10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766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Strong Scaling Results</a:t>
            </a:r>
            <a:endParaRPr lang="en-US" sz="3600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4982034" y="2954387"/>
            <a:ext cx="3704766" cy="179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26960"/>
              </p:ext>
            </p:extLst>
          </p:nvPr>
        </p:nvGraphicFramePr>
        <p:xfrm>
          <a:off x="4641812" y="4010060"/>
          <a:ext cx="4289778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{72833802-FEF1-4C79-8D5D-14CF1EAF98D9}</a:tableStyleId>
              </a:tblPr>
              <a:tblGrid>
                <a:gridCol w="428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Gurobi</a:t>
                      </a:r>
                      <a:r>
                        <a:rPr lang="en-US" b="0" dirty="0" smtClean="0"/>
                        <a:t> Integer Program Solver Performance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Typical parallel efficiency of 0.1 at 32 cores</a:t>
                      </a:r>
                      <a:r>
                        <a:rPr lang="en-US" b="0" baseline="30000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97670"/>
              </p:ext>
            </p:extLst>
          </p:nvPr>
        </p:nvGraphicFramePr>
        <p:xfrm>
          <a:off x="4693355" y="1805413"/>
          <a:ext cx="4275667" cy="12801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{F2DE63D5-997A-4646-A377-4702673A728D}</a:tableStyleId>
              </a:tblPr>
              <a:tblGrid>
                <a:gridCol w="4275667"/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/>
                        <a:t>SIPS Performance </a:t>
                      </a:r>
                      <a:endParaRPr lang="en-US" b="0" u="non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dirty="0" smtClean="0"/>
                        <a:t>96x speedup from 3 cores to 480 cores</a:t>
                      </a:r>
                    </a:p>
                    <a:p>
                      <a:pPr marL="285750" indent="-285750" algn="l">
                        <a:buFont typeface="Wingdings" charset="2"/>
                        <a:buChar char="q"/>
                      </a:pPr>
                      <a:r>
                        <a:rPr lang="en-US" dirty="0" smtClean="0"/>
                        <a:t>Parallel efficiency greater than 0.4 at 120 cores in ~100% of the cases</a:t>
                      </a:r>
                      <a:endParaRPr lang="en-US" b="0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9757" y="3331194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VS</a:t>
            </a:r>
            <a:endParaRPr lang="en-US" dirty="0"/>
          </a:p>
        </p:txBody>
      </p:sp>
      <p:pic>
        <p:nvPicPr>
          <p:cNvPr id="12" name="Picture 11" descr="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649661"/>
            <a:ext cx="4609452" cy="460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304" y="6224784"/>
            <a:ext cx="849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smtClean="0"/>
              <a:t>1</a:t>
            </a:r>
            <a:r>
              <a:rPr lang="en-US" sz="900" dirty="0" smtClean="0"/>
              <a:t>Koch</a:t>
            </a:r>
            <a:r>
              <a:rPr lang="en-US" sz="900" dirty="0"/>
              <a:t>, Thorsten, Ted Ralphs, and Yuji </a:t>
            </a:r>
            <a:r>
              <a:rPr lang="en-US" sz="900" dirty="0" err="1"/>
              <a:t>Shinano</a:t>
            </a:r>
            <a:r>
              <a:rPr lang="en-US" sz="900" dirty="0"/>
              <a:t>. "Could we use a million cores to solve an integer program?." </a:t>
            </a:r>
            <a:r>
              <a:rPr lang="en-US" sz="900" i="1" dirty="0"/>
              <a:t>Mathematical Methods of Operations Research</a:t>
            </a:r>
            <a:r>
              <a:rPr lang="en-US" sz="900" dirty="0"/>
              <a:t> 76.1 (2012): 67-93.</a:t>
            </a:r>
            <a:endParaRPr lang="en-US" sz="9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641684" y="5446695"/>
            <a:ext cx="8045116" cy="756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Akhil Langer, </a:t>
            </a:r>
            <a:r>
              <a:rPr lang="en-US" sz="1400" dirty="0" err="1" smtClean="0">
                <a:solidFill>
                  <a:schemeClr val="tx1"/>
                </a:solidFill>
              </a:rPr>
              <a:t>Ramprasad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Venkataraman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</a:rPr>
              <a:t>Udatta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Palekar</a:t>
            </a:r>
            <a:r>
              <a:rPr lang="en-US" sz="1400" dirty="0" smtClean="0">
                <a:solidFill>
                  <a:schemeClr val="tx1"/>
                </a:solidFill>
              </a:rPr>
              <a:t>, and </a:t>
            </a:r>
            <a:r>
              <a:rPr lang="en-US" sz="1400" dirty="0" err="1" smtClean="0">
                <a:solidFill>
                  <a:schemeClr val="tx1"/>
                </a:solidFill>
              </a:rPr>
              <a:t>Laxmikant</a:t>
            </a:r>
            <a:r>
              <a:rPr lang="en-US" sz="1400" dirty="0" smtClean="0">
                <a:solidFill>
                  <a:schemeClr val="tx1"/>
                </a:solidFill>
              </a:rPr>
              <a:t> Kale. </a:t>
            </a:r>
            <a:r>
              <a:rPr lang="en-US" sz="1400" i="1" dirty="0">
                <a:solidFill>
                  <a:schemeClr val="tx1"/>
                </a:solidFill>
              </a:rPr>
              <a:t>Parallel Branch-and-bound for Two-stage Stochastic Integer Optimization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smtClean="0">
                <a:solidFill>
                  <a:schemeClr val="tx1"/>
                </a:solidFill>
              </a:rPr>
              <a:t>In </a:t>
            </a:r>
            <a:r>
              <a:rPr lang="en-US" sz="1400" dirty="0">
                <a:solidFill>
                  <a:schemeClr val="tx1"/>
                </a:solidFill>
              </a:rPr>
              <a:t>Proceedings of the 20th IEEE International Conference on High Performance Computing, HiPC 2013. </a:t>
            </a:r>
            <a:r>
              <a:rPr lang="en-US" sz="1400" b="1" dirty="0" smtClean="0">
                <a:solidFill>
                  <a:srgbClr val="008000"/>
                </a:solidFill>
              </a:rPr>
              <a:t>Best Paper Award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9"/>
    </mc:Choice>
    <mc:Fallback xmlns="">
      <p:transition xmlns:p14="http://schemas.microsoft.com/office/powerpoint/2010/main" spd="slow" advTm="347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r>
              <a:rPr lang="en-US" sz="2400" dirty="0" smtClean="0"/>
              <a:t>HPC enables stochastic optimization problems that are otherwise intractable by commercial state-of-the-art solvers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Novel ideas (such as state sharing amongst tree vertices) can significantly reduce memory overheads and further reduce time to solution</a:t>
            </a:r>
          </a:p>
          <a:p>
            <a:endParaRPr lang="en-US" sz="2400" dirty="0"/>
          </a:p>
          <a:p>
            <a:r>
              <a:rPr lang="en-US" sz="2400" dirty="0" smtClean="0"/>
              <a:t>Asynchronous parallel programming model for maximum productivity and performance</a:t>
            </a:r>
            <a:endParaRPr lang="en-US" sz="2400" dirty="0"/>
          </a:p>
          <a:p>
            <a:pPr lvl="1"/>
            <a:r>
              <a:rPr lang="en-US" sz="2400" dirty="0"/>
              <a:t>Object based expression </a:t>
            </a:r>
            <a:r>
              <a:rPr lang="en-US" sz="2400" dirty="0" smtClean="0"/>
              <a:t>facilitates </a:t>
            </a:r>
            <a:r>
              <a:rPr lang="en-US" sz="2400" dirty="0"/>
              <a:t>placement and migration of computations</a:t>
            </a:r>
          </a:p>
          <a:p>
            <a:pPr lvl="1"/>
            <a:r>
              <a:rPr lang="en-US" sz="2400" dirty="0"/>
              <a:t>One-sided </a:t>
            </a:r>
            <a:r>
              <a:rPr lang="en-US" sz="2400" dirty="0" smtClean="0"/>
              <a:t>messaging suits asynchronous nature of </a:t>
            </a:r>
            <a:r>
              <a:rPr lang="en-US" sz="2400" dirty="0" err="1" smtClean="0"/>
              <a:t>BnB</a:t>
            </a:r>
            <a:endParaRPr lang="en-US" sz="2400" dirty="0"/>
          </a:p>
          <a:p>
            <a:pPr lvl="1"/>
            <a:r>
              <a:rPr lang="en-US" sz="2400" dirty="0"/>
              <a:t>Prioritized execution </a:t>
            </a:r>
            <a:r>
              <a:rPr lang="en-US" sz="2400" dirty="0" smtClean="0"/>
              <a:t>for faster response time to high priority vertices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6456" y="194035"/>
            <a:ext cx="5752018" cy="66322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TAKEAWAYS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641" y="0"/>
            <a:ext cx="8164095" cy="203659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THANK YOU!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/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Parallel Branch-and-Bound for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 Two-Stage Stochastic Integer Optimization</a:t>
            </a:r>
            <a:endParaRPr lang="en-US" sz="2800" b="1" dirty="0">
              <a:latin typeface="Times"/>
              <a:cs typeface="Time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61346"/>
            <a:ext cx="7772400" cy="33904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Langer,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Ramprasad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Venkataraman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Udatta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Palekar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Laxmikant Kale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*Department of Business Administration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</a:t>
            </a:r>
          </a:p>
          <a:p>
            <a:endParaRPr lang="en-US" sz="2000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30</a:t>
            </a: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April,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95" y="5330483"/>
            <a:ext cx="2412453" cy="84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"/>
    </mc:Choice>
    <mc:Fallback xmlns="">
      <p:transition xmlns:p14="http://schemas.microsoft.com/office/powerpoint/2010/main" spd="slow" advTm="25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"/>
    </mc:Choice>
    <mc:Fallback xmlns="">
      <p:transition xmlns:p14="http://schemas.microsoft.com/office/powerpoint/2010/main" spd="slow" advTm="19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99060"/>
          </a:xfrm>
        </p:spPr>
        <p:txBody>
          <a:bodyPr>
            <a:noAutofit/>
          </a:bodyPr>
          <a:lstStyle/>
          <a:p>
            <a:r>
              <a:rPr lang="en-US" sz="3200" dirty="0" smtClean="0"/>
              <a:t>Military Aircraft Scheduling with </a:t>
            </a:r>
            <a:br>
              <a:rPr lang="en-US" sz="3200" dirty="0" smtClean="0"/>
            </a:br>
            <a:r>
              <a:rPr lang="en-US" sz="3200" dirty="0" smtClean="0"/>
              <a:t>Dynamic Mission Re-planning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13282" b="13282"/>
          <a:stretch>
            <a:fillRect/>
          </a:stretch>
        </p:blipFill>
        <p:spPr>
          <a:xfrm>
            <a:off x="1004704" y="2266567"/>
            <a:ext cx="3465210" cy="208181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90" y="2266567"/>
            <a:ext cx="3371166" cy="2093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0158" y="1779591"/>
            <a:ext cx="260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en-US" sz="2000" dirty="0" smtClean="0"/>
              <a:t>Weather Disruption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08" y="1779591"/>
            <a:ext cx="259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en-US" sz="2000" dirty="0" smtClean="0"/>
              <a:t>Aircraft Breakdown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04704" y="1327727"/>
            <a:ext cx="7234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Planned itineraries are subject to disruptions, such as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04704" y="4457393"/>
            <a:ext cx="6430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Each scenario has a sequence of events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Delay aircraft </a:t>
            </a:r>
            <a:r>
              <a:rPr lang="en-US" sz="2000" dirty="0" err="1" smtClean="0"/>
              <a:t>take-off</a:t>
            </a:r>
            <a:endParaRPr lang="en-US" sz="20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Reroute itineraries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Keep flying till weather becomes clear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Penalize changes in itinerary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How to get Stage 2 feedback or cuts?</a:t>
            </a:r>
          </a:p>
        </p:txBody>
      </p:sp>
    </p:spTree>
    <p:extLst>
      <p:ext uri="{BB962C8B-B14F-4D97-AF65-F5344CB8AC3E}">
        <p14:creationId xmlns:p14="http://schemas.microsoft.com/office/powerpoint/2010/main" val="41043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1"/>
    </mc:Choice>
    <mc:Fallback xmlns="">
      <p:transition xmlns:p14="http://schemas.microsoft.com/office/powerpoint/2010/main" spd="slow" advTm="780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Solving Stochastic Linear Programs using </a:t>
            </a:r>
            <a:r>
              <a:rPr lang="en-US" sz="3200" dirty="0" err="1" smtClean="0"/>
              <a:t>Gurobi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57" y="1228839"/>
            <a:ext cx="3275910" cy="51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0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098"/>
            <a:ext cx="8229600" cy="5033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																</a:t>
            </a:r>
            <a:r>
              <a:rPr lang="en-US" sz="2800" dirty="0" smtClean="0"/>
              <a:t>Air </a:t>
            </a:r>
            <a:r>
              <a:rPr lang="en-US" sz="2800" dirty="0"/>
              <a:t>Mobility Command (AMC)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               						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645623"/>
            <a:ext cx="4368800" cy="95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29344"/>
            <a:ext cx="1760544" cy="92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94" y="2929344"/>
            <a:ext cx="1802579" cy="929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976581"/>
            <a:ext cx="1754166" cy="948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195" y="5103984"/>
            <a:ext cx="1802578" cy="911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194" y="3976582"/>
            <a:ext cx="1802579" cy="948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046" y="1489823"/>
            <a:ext cx="1391356" cy="1433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1558" y="824999"/>
            <a:ext cx="178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Headquarters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Scott Air Force Base</a:t>
            </a:r>
            <a:br>
              <a:rPr lang="en-US" sz="1400" dirty="0" smtClean="0"/>
            </a:br>
            <a:r>
              <a:rPr lang="en-US" sz="1400" dirty="0" smtClean="0"/>
              <a:t>Illinois, USA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5077247"/>
            <a:ext cx="1754166" cy="9521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68800" y="2947947"/>
            <a:ext cx="477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/>
              <a:t>Even in peacetime, mission requirements are subject to enormous </a:t>
            </a:r>
            <a:r>
              <a:rPr lang="en-US" sz="2000" dirty="0" smtClean="0"/>
              <a:t>uncertainty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Uncertainties – demands, aircraft </a:t>
            </a:r>
            <a:r>
              <a:rPr lang="en-US" sz="2000" dirty="0"/>
              <a:t>breakdown, weather, natural disaster, conflict, </a:t>
            </a:r>
            <a:r>
              <a:rPr lang="en-US" sz="2000" dirty="0" smtClean="0"/>
              <a:t>etc.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AMC </a:t>
            </a:r>
            <a:r>
              <a:rPr lang="en-US" sz="2000" dirty="0"/>
              <a:t>must </a:t>
            </a:r>
            <a:r>
              <a:rPr lang="en-US" sz="2000" dirty="0" smtClean="0"/>
              <a:t>reconcile </a:t>
            </a:r>
            <a:r>
              <a:rPr lang="en-US" sz="2000" dirty="0"/>
              <a:t>diverse uncertainty when predicting monthly aircraft utilization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158" y="55747"/>
            <a:ext cx="592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Motivation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02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4"/>
    </mc:Choice>
    <mc:Fallback xmlns="">
      <p:transition xmlns:p14="http://schemas.microsoft.com/office/powerpoint/2010/main" spd="slow" advTm="694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78643" y="4918820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0085" y="5010477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10682" y="5095589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36382" y="5180700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72774" y="5261082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10"/>
            <a:ext cx="8229600" cy="600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Overview of Stochastic Optimization</a:t>
            </a:r>
          </a:p>
          <a:p>
            <a:pPr marL="0" indent="0" algn="ctr">
              <a:buNone/>
            </a:pPr>
            <a:r>
              <a:rPr lang="en-US" sz="2800" dirty="0" smtClean="0"/>
              <a:t>Optimization Under Uncertainty</a:t>
            </a:r>
            <a:endParaRPr lang="en-US" sz="28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0001" y="1620710"/>
            <a:ext cx="3948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Stage 1 </a:t>
            </a:r>
            <a:r>
              <a:rPr lang="en-US" sz="2000" i="1" dirty="0"/>
              <a:t>(strategic decision</a:t>
            </a:r>
            <a:r>
              <a:rPr lang="en-US" sz="2000" i="1" dirty="0" smtClean="0"/>
              <a:t>)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Cost </a:t>
            </a:r>
            <a:r>
              <a:rPr lang="en-US" sz="2000" dirty="0"/>
              <a:t>of resource </a:t>
            </a:r>
            <a:r>
              <a:rPr lang="en-US" sz="2000" dirty="0" smtClean="0"/>
              <a:t>allocation + Expected Cost of Stage 2 Decisions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(Integer) Linear Program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1622" y="49188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Stage 2 (operational decisions</a:t>
            </a:r>
            <a:r>
              <a:rPr lang="en-US" sz="2000" i="1" dirty="0" smtClean="0"/>
              <a:t>) </a:t>
            </a:r>
            <a:br>
              <a:rPr lang="en-US" sz="2000" i="1" dirty="0" smtClean="0"/>
            </a:br>
            <a:r>
              <a:rPr lang="en-US" sz="2000" dirty="0"/>
              <a:t>E</a:t>
            </a:r>
            <a:r>
              <a:rPr lang="en-US" sz="2000" dirty="0" smtClean="0"/>
              <a:t>xecution cost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(Integer) Linear Program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589" y="3835505"/>
            <a:ext cx="1849520" cy="597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6115" y="3810203"/>
            <a:ext cx="91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</a:t>
            </a:r>
            <a:r>
              <a:rPr lang="en-US" sz="1200" dirty="0" smtClean="0">
                <a:solidFill>
                  <a:srgbClr val="FF0000"/>
                </a:solidFill>
              </a:rPr>
              <a:t>osts,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17" y="1441677"/>
            <a:ext cx="2532914" cy="45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2"/>
    </mc:Choice>
    <mc:Fallback xmlns="">
      <p:transition xmlns:p14="http://schemas.microsoft.com/office/powerpoint/2010/main" spd="slow" advTm="603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-93576"/>
            <a:ext cx="8229600" cy="5882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Stochastic Optimization Applications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79129"/>
            <a:ext cx="2614160" cy="1736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8" y="5084796"/>
            <a:ext cx="2924308" cy="1041420"/>
          </a:xfrm>
          <a:prstGeom prst="rect">
            <a:avLst/>
          </a:prstGeom>
        </p:spPr>
      </p:pic>
      <p:pic>
        <p:nvPicPr>
          <p:cNvPr id="8" name="Picture 7" descr="bannerRight2_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26" y="5085996"/>
            <a:ext cx="2863904" cy="1039116"/>
          </a:xfrm>
          <a:prstGeom prst="rect">
            <a:avLst/>
          </a:prstGeom>
        </p:spPr>
      </p:pic>
      <p:pic>
        <p:nvPicPr>
          <p:cNvPr id="10" name="Picture 9" descr="supply_chain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07" y="2937744"/>
            <a:ext cx="2522919" cy="1507745"/>
          </a:xfrm>
          <a:prstGeom prst="rect">
            <a:avLst/>
          </a:prstGeom>
        </p:spPr>
      </p:pic>
      <p:pic>
        <p:nvPicPr>
          <p:cNvPr id="11" name="Picture 10" descr="wind_energ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06" y="2825096"/>
            <a:ext cx="2166270" cy="1815129"/>
          </a:xfrm>
          <a:prstGeom prst="rect">
            <a:avLst/>
          </a:prstGeom>
        </p:spPr>
      </p:pic>
      <p:pic>
        <p:nvPicPr>
          <p:cNvPr id="12" name="Picture 11" descr="Mengniu-production-li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8" y="779129"/>
            <a:ext cx="2540586" cy="1736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605" y="245821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605130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251781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Production planning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404494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Forestry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65902" y="4596050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Supply-chain Management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46776" y="458955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Energy-grids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83226" y="6091411"/>
            <a:ext cx="25308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Water Resource Management</a:t>
            </a:r>
            <a:endParaRPr lang="en-US" sz="15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80" y="2901912"/>
            <a:ext cx="2288005" cy="19713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" r="9613"/>
          <a:stretch/>
        </p:blipFill>
        <p:spPr>
          <a:xfrm>
            <a:off x="3771647" y="779130"/>
            <a:ext cx="1992462" cy="17362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70968" y="249142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Telecommunication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1055" y="4637099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1055" y="6061332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Forestry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2853" y="5072628"/>
            <a:ext cx="2984412" cy="10535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92430" y="6374372"/>
            <a:ext cx="215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…. and many more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3"/>
    </mc:Choice>
    <mc:Fallback xmlns="">
      <p:transition xmlns:p14="http://schemas.microsoft.com/office/powerpoint/2010/main" spd="slow" advTm="17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93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Related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806"/>
            <a:ext cx="8229600" cy="512062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Extensive Formulation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Becomes unwieldy with increase in number of scenarios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Unable to optimize even toy instances</a:t>
            </a:r>
          </a:p>
          <a:p>
            <a:pPr>
              <a:buFont typeface="Wingdings" charset="2"/>
              <a:buChar char="q"/>
            </a:pPr>
            <a:r>
              <a:rPr lang="en-US" sz="2400" dirty="0" smtClean="0"/>
              <a:t>Parallelizing IP is difficult</a:t>
            </a:r>
          </a:p>
          <a:p>
            <a:pPr lvl="1">
              <a:buFont typeface="Wingdings" charset="2"/>
              <a:buChar char="Ø"/>
            </a:pPr>
            <a:r>
              <a:rPr lang="en-US" sz="2200" dirty="0"/>
              <a:t>Commercial IP Solvers have poor parallel efficiency</a:t>
            </a:r>
          </a:p>
          <a:p>
            <a:pPr>
              <a:buFont typeface="Wingdings" charset="2"/>
              <a:buChar char="q"/>
            </a:pPr>
            <a:r>
              <a:rPr lang="en-US" sz="2400" dirty="0" err="1" smtClean="0"/>
              <a:t>PySP</a:t>
            </a:r>
            <a:r>
              <a:rPr lang="en-US" sz="2400" dirty="0" smtClean="0"/>
              <a:t> solver (SNL)</a:t>
            </a:r>
            <a:endParaRPr lang="en-US" sz="2400" dirty="0" smtClean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Parallel implementation of R-W progressive hedging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Heuristic requires parameter tuning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Inefficient because of IP solves</a:t>
            </a:r>
          </a:p>
          <a:p>
            <a:pPr>
              <a:buFont typeface="Wingdings" charset="2"/>
              <a:buChar char="q"/>
            </a:pPr>
            <a:r>
              <a:rPr lang="en-US" sz="2600" dirty="0" err="1" smtClean="0"/>
              <a:t>Lubin</a:t>
            </a:r>
            <a:r>
              <a:rPr lang="en-US" sz="2600" dirty="0" smtClean="0"/>
              <a:t> et </a:t>
            </a:r>
            <a:r>
              <a:rPr lang="en-US" sz="2600" dirty="0" smtClean="0"/>
              <a:t>al (ANL)</a:t>
            </a:r>
            <a:endParaRPr lang="en-US" sz="2600" dirty="0" smtClean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Dual decomposition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Poor load balancing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Scaling up to 32 cores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"/>
    </mc:Choice>
    <mc:Fallback xmlns="">
      <p:transition xmlns:p14="http://schemas.microsoft.com/office/powerpoint/2010/main" spd="slow" advTm="68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35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543306" cy="47352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800" dirty="0" smtClean="0"/>
              <a:t>Large-scale stochastic optimization problems intractable on single/multi-core machines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Efficient distributed solvers not available</a:t>
            </a:r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Ø"/>
            </a:pPr>
            <a:endParaRPr lang="en-US" sz="1600" dirty="0" smtClean="0"/>
          </a:p>
          <a:p>
            <a:pPr marL="0" indent="0">
              <a:buNone/>
            </a:pPr>
            <a:r>
              <a:rPr lang="en-US" sz="2800" dirty="0" smtClean="0"/>
              <a:t>								</a:t>
            </a:r>
            <a:r>
              <a:rPr lang="en-US" sz="3600" dirty="0" smtClean="0"/>
              <a:t>Goal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Solve large-scale stochastic optimization problems in a timely manner using High Performance Computing</a:t>
            </a:r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4"/>
    </mc:Choice>
    <mc:Fallback xmlns="">
      <p:transition xmlns:p14="http://schemas.microsoft.com/office/powerpoint/2010/main" spd="slow" advTm="109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81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Approach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3526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High </a:t>
            </a:r>
            <a:r>
              <a:rPr lang="en-US" dirty="0"/>
              <a:t>Performance Computing 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Facilitates reconciliation of myriad possible outcomes in a timely manner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Make it feasible to make integral </a:t>
            </a:r>
            <a:r>
              <a:rPr lang="en-US" dirty="0" smtClean="0"/>
              <a:t>decisions</a:t>
            </a:r>
          </a:p>
          <a:p>
            <a:pPr lvl="1"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Identify decomposable structures and their </a:t>
            </a:r>
            <a:r>
              <a:rPr lang="en-US" dirty="0" smtClean="0"/>
              <a:t>interdependencies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Identify scalability challenges</a:t>
            </a:r>
          </a:p>
          <a:p>
            <a:pPr>
              <a:buFont typeface="Wingdings" charset="2"/>
              <a:buChar char="q"/>
            </a:pPr>
            <a:r>
              <a:rPr lang="en-US" dirty="0"/>
              <a:t>Propose Parallel Designs for High Parallel </a:t>
            </a:r>
            <a:r>
              <a:rPr lang="en-US" dirty="0" smtClean="0"/>
              <a:t>Efficiencies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Use of Message-driven Asynchronous Parallel Programming Model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Improves Programmer Productivity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Asynchronous collection of measurement </a:t>
            </a:r>
            <a:r>
              <a:rPr lang="en-US" dirty="0" smtClean="0"/>
              <a:t>metrics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4"/>
    </mc:Choice>
    <mc:Fallback xmlns="">
      <p:transition xmlns:p14="http://schemas.microsoft.com/office/powerpoint/2010/main" spd="slow" advTm="109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45680"/>
            <a:ext cx="902217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Case Study: Military Aircraft Allocation Problem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000" dirty="0" smtClean="0"/>
              <a:t>Two-stage Formulation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93" y="951015"/>
            <a:ext cx="7181016" cy="3388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018" y="4285321"/>
            <a:ext cx="3998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Stage 1</a:t>
            </a:r>
          </a:p>
          <a:p>
            <a:r>
              <a:rPr lang="en-US" sz="2000" dirty="0" smtClean="0"/>
              <a:t>Long term leasing of civilian aircraft,</a:t>
            </a:r>
          </a:p>
          <a:p>
            <a:r>
              <a:rPr lang="en-US" sz="2000" dirty="0" smtClean="0"/>
              <a:t>Allocation of aircraft to missions: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Channel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Contingency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SAAM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967137" y="4356856"/>
            <a:ext cx="358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Stage </a:t>
            </a:r>
            <a:r>
              <a:rPr lang="en-US" sz="2000" i="1" dirty="0" smtClean="0"/>
              <a:t>2</a:t>
            </a:r>
          </a:p>
          <a:p>
            <a:pPr algn="ctr"/>
            <a:r>
              <a:rPr lang="en-US" sz="2000" dirty="0" smtClean="0"/>
              <a:t>Select Aircraft routes,</a:t>
            </a:r>
          </a:p>
          <a:p>
            <a:pPr algn="ctr"/>
            <a:r>
              <a:rPr lang="en-US" sz="2000" dirty="0" smtClean="0"/>
              <a:t>and</a:t>
            </a:r>
          </a:p>
          <a:p>
            <a:pPr algn="ctr"/>
            <a:r>
              <a:rPr lang="en-US" sz="2000" dirty="0" smtClean="0"/>
              <a:t>Assign demand to aircraft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1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6"/>
    </mc:Choice>
    <mc:Fallback xmlns="">
      <p:transition xmlns:p14="http://schemas.microsoft.com/office/powerpoint/2010/main" spd="slow" advTm="639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8|5.8|2.8|1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23077</TotalTime>
  <Words>1385</Words>
  <Application>Microsoft Macintosh PowerPoint</Application>
  <PresentationFormat>On-screen Show (4:3)</PresentationFormat>
  <Paragraphs>417</Paragraphs>
  <Slides>29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Parallel Branch-and-Bound for  Two-Stage Stochastic Integer Optimization</vt:lpstr>
      <vt:lpstr>PowerPoint Presentation</vt:lpstr>
      <vt:lpstr>PowerPoint Presentation</vt:lpstr>
      <vt:lpstr>PowerPoint Presentation</vt:lpstr>
      <vt:lpstr>PowerPoint Presentation</vt:lpstr>
      <vt:lpstr>Related Work</vt:lpstr>
      <vt:lpstr>Motivation</vt:lpstr>
      <vt:lpstr>Approach</vt:lpstr>
      <vt:lpstr>Case Study: Military Aircraft Allocation Problem Two-stage Formulation</vt:lpstr>
      <vt:lpstr>Case Study: Military Aircraft Allocation Problem Cost benefit Analysis – Deterministic vs Stochastic optimization</vt:lpstr>
      <vt:lpstr>Parallel Design Master Worker Design </vt:lpstr>
      <vt:lpstr>Parallel Design Master Worker Design - Performance</vt:lpstr>
      <vt:lpstr>PowerPoint Presentation</vt:lpstr>
      <vt:lpstr>Nested Parallelism Design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Parallel Branch-and-Bound for  Two-Stage Stochastic Integer Optimization</vt:lpstr>
      <vt:lpstr>PowerPoint Presentation</vt:lpstr>
      <vt:lpstr>Military Aircraft Scheduling with  Dynamic Mission Re-planning</vt:lpstr>
      <vt:lpstr>Solving Stochastic Linear Programs using Gurobi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Branch-and-Bound for Two-Stage Stochastic Integer Optimizations</dc:title>
  <dc:creator>Akhil Langer</dc:creator>
  <cp:lastModifiedBy>Akhil Langer</cp:lastModifiedBy>
  <cp:revision>654</cp:revision>
  <cp:lastPrinted>2014-03-12T16:15:59Z</cp:lastPrinted>
  <dcterms:created xsi:type="dcterms:W3CDTF">2013-12-07T14:43:16Z</dcterms:created>
  <dcterms:modified xsi:type="dcterms:W3CDTF">2014-04-30T20:52:22Z</dcterms:modified>
</cp:coreProperties>
</file>