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E1B"/>
    <a:srgbClr val="00AE00"/>
    <a:srgbClr val="009D00"/>
    <a:srgbClr val="00D200"/>
    <a:srgbClr val="00C000"/>
    <a:srgbClr val="00F300"/>
    <a:srgbClr val="32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32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17FD1-BC29-9F44-985C-25E57CC00CDE}" type="datetime1">
              <a:rPr lang="en-US" smtClean="0"/>
              <a:t>1/5/14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47624-FFE7-0C4C-A203-8910B1298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110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D44E2-B246-2342-80A6-0C80F365F41C}" type="datetime1">
              <a:rPr lang="en-US" smtClean="0"/>
              <a:t>1/5/14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D377F-9144-9549-B530-E5FAAEB96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918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5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3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7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2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4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Parallel Programming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4D377F-9144-9549-B530-E5FAAEB965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CDED-B225-614A-A464-8A3C834D1E4B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89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F939-8236-904B-BE90-FA91C6825C73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0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0015-D266-EC41-954A-515512BD399E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3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169DF-4457-4248-94C3-CA6CE339682A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0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653E-80CA-794D-8403-26B70D6840F5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8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60F0-4BE8-6048-A80E-FD53FD1E5ED2}" type="datetime1">
              <a:rPr lang="en-US" smtClean="0"/>
              <a:t>1/5/14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8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A5E4-02F3-964E-A4F2-FA155EF30844}" type="datetime1">
              <a:rPr lang="en-US" smtClean="0"/>
              <a:t>1/5/14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1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9B29D-7628-BC4D-85C6-ABBA63172A5D}" type="datetime1">
              <a:rPr lang="en-US" smtClean="0"/>
              <a:t>1/5/14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1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41AA-099C-D346-9187-0C15CA808AEE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0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8D44C-87DA-4D49-B785-54E4D988AFD2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9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CFE12-9099-8D41-9AFB-77383A78C28C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169" y="6356350"/>
            <a:ext cx="4997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Scalable and Asynchronous Algorithms for AMR -  Langer, Kale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2F97C-590C-FA48-82AA-E944D0F6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6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98641" y="566570"/>
            <a:ext cx="8164095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Scalable and Asynchronous Algorithms for </a:t>
            </a:r>
            <a:br>
              <a:rPr lang="en-US" sz="2400" b="1" dirty="0" smtClean="0">
                <a:latin typeface="Times"/>
                <a:cs typeface="Times"/>
              </a:rPr>
            </a:br>
            <a:r>
              <a:rPr lang="en-US" sz="2400" b="1" dirty="0" smtClean="0">
                <a:latin typeface="Times"/>
                <a:cs typeface="Times"/>
              </a:rPr>
              <a:t>Structured Adaptive Mesh Refinement</a:t>
            </a: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2881748"/>
            <a:ext cx="7772400" cy="3457557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Akhil Langer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and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Laxmikant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Kale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Parallel Programming Laboratory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Department of Computer Science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University of Illinois at Urbana-Champaign, USA</a:t>
            </a: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Student Research Symposium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IEEE High Performance Computing Conference (</a:t>
            </a:r>
            <a:r>
              <a:rPr lang="en-US" sz="2000" dirty="0" err="1" smtClean="0">
                <a:solidFill>
                  <a:srgbClr val="008000"/>
                </a:solidFill>
                <a:latin typeface="Times"/>
                <a:cs typeface="Times"/>
              </a:rPr>
              <a:t>HiPC</a:t>
            </a:r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 2013), </a:t>
            </a:r>
            <a:b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Bengaluru, India</a:t>
            </a:r>
            <a:endParaRPr lang="en-US" sz="2000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18</a:t>
            </a:r>
            <a:r>
              <a:rPr lang="en-US" sz="2000" baseline="30000" dirty="0" smtClean="0">
                <a:solidFill>
                  <a:srgbClr val="008000"/>
                </a:solidFill>
                <a:latin typeface="Times"/>
                <a:cs typeface="Times"/>
              </a:rPr>
              <a:t>th</a:t>
            </a:r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 December,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597" y="1885034"/>
            <a:ext cx="488315" cy="632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286" y="1883179"/>
            <a:ext cx="1817853" cy="634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777" y="4365710"/>
            <a:ext cx="1612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Algorithmic Benefits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Typical Traditional Approach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O(#blocks) memory per process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O(d) global reductions for Mesh Restructuring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Synchronized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O(P) data structure for neighbor lookup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O(log P) lookup time</a:t>
            </a:r>
          </a:p>
          <a:p>
            <a:pPr>
              <a:buFont typeface="Wingdings" charset="2"/>
              <a:buChar char="q"/>
            </a:pPr>
            <a:r>
              <a:rPr lang="en-US" sz="2000" dirty="0" smtClean="0"/>
              <a:t>Complex implementation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Charm++ Approach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O(#blocks/P) memory per process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O(1) Quiescence detection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Highly Asynchronous</a:t>
            </a:r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Distributed Hash Table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O(1) lookup time</a:t>
            </a:r>
          </a:p>
          <a:p>
            <a:pPr lvl="1"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Simple Implementation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1300 SLOC for 2D and 1900 SLOC for 3D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60F0-4BE8-6048-A80E-FD53FD1E5ED2}" type="datetime1">
              <a:rPr lang="en-US" smtClean="0"/>
              <a:t>1/5/14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4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"/>
            <a:ext cx="8229600" cy="599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Performance Results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07645" y="2358319"/>
            <a:ext cx="2133600" cy="365125"/>
          </a:xfrm>
        </p:spPr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-1" b="4672"/>
          <a:stretch/>
        </p:blipFill>
        <p:spPr>
          <a:xfrm>
            <a:off x="1688435" y="1754013"/>
            <a:ext cx="5567470" cy="3749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 bwMode="auto">
          <a:xfrm>
            <a:off x="1744133" y="1534117"/>
            <a:ext cx="566997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9111" y="5420317"/>
            <a:ext cx="296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of Processes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6558" y="685351"/>
            <a:ext cx="3292109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Testbed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IBM BG/Q Supercomputer Mira</a:t>
            </a:r>
            <a:br>
              <a:rPr lang="en-US" dirty="0" smtClean="0"/>
            </a:br>
            <a:r>
              <a:rPr lang="en-US" dirty="0" smtClean="0"/>
              <a:t>Cray XK/6 Titan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07145" y="784128"/>
            <a:ext cx="3292109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Advection Benchmark</a:t>
            </a:r>
          </a:p>
          <a:p>
            <a:pPr algn="ctr"/>
            <a:r>
              <a:rPr lang="en-US" dirty="0" smtClean="0"/>
              <a:t>First order method in 3d-space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124222" y="2723444"/>
            <a:ext cx="663223" cy="296334"/>
          </a:xfrm>
          <a:prstGeom prst="line">
            <a:avLst/>
          </a:prstGeom>
          <a:ln w="12700">
            <a:solidFill>
              <a:srgbClr val="5FAE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483556" y="2130778"/>
            <a:ext cx="4360333" cy="2921000"/>
          </a:xfrm>
          <a:prstGeom prst="line">
            <a:avLst/>
          </a:prstGeom>
          <a:ln w="25400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2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2668563"/>
            <a:ext cx="3663244" cy="1938993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dirty="0" err="1" smtClean="0"/>
              <a:t>Chombo</a:t>
            </a:r>
            <a:endParaRPr lang="en-US" dirty="0" smtClean="0"/>
          </a:p>
          <a:p>
            <a:pPr marL="0" lvl="1" algn="ctr"/>
            <a:endParaRPr lang="en-US" sz="1600" dirty="0" smtClean="0"/>
          </a:p>
          <a:p>
            <a:pPr marL="285750" lvl="1" indent="-285750">
              <a:buFont typeface="Arial"/>
              <a:buChar char="•"/>
            </a:pPr>
            <a:endParaRPr lang="en-US" sz="1600" dirty="0" smtClean="0"/>
          </a:p>
          <a:p>
            <a:pPr marL="285750" lvl="1" indent="-285750">
              <a:buFont typeface="Arial"/>
              <a:buChar char="•"/>
            </a:pPr>
            <a:r>
              <a:rPr lang="en-US" sz="1400" dirty="0" smtClean="0"/>
              <a:t>Software for Adaptive Solutions of Partial Differential Equations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err="1"/>
              <a:t>commons.lbl.gov</a:t>
            </a:r>
            <a:r>
              <a:rPr lang="en-US" sz="1400" dirty="0"/>
              <a:t>/display/</a:t>
            </a:r>
            <a:r>
              <a:rPr lang="en-US" sz="1400" dirty="0" err="1"/>
              <a:t>chombo</a:t>
            </a:r>
            <a:r>
              <a:rPr lang="en-US" sz="1400" dirty="0" smtClean="0"/>
              <a:t>/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smtClean="0"/>
              <a:t>Currently incorporating the proposed algorithms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41"/>
            <a:ext cx="3663244" cy="4466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Impact on Production Frameworks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6222" y="49742"/>
            <a:ext cx="4340578" cy="607642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600" dirty="0" smtClean="0"/>
              <a:t>Takeaways</a:t>
            </a:r>
          </a:p>
          <a:p>
            <a:pPr marL="0" indent="0" algn="ctr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000" i="1" dirty="0" smtClean="0"/>
              <a:t>Increased Performance</a:t>
            </a:r>
            <a:endParaRPr lang="en-US" sz="2000" i="1" dirty="0"/>
          </a:p>
          <a:p>
            <a:pPr>
              <a:buFont typeface="Wingdings" charset="2"/>
              <a:buChar char="Ø"/>
            </a:pPr>
            <a:r>
              <a:rPr lang="en-US" sz="1800" dirty="0" smtClean="0"/>
              <a:t>Solved Memory Bottleneck in Traditional Approaches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O(1) collectives for mesh restructuring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Efficient neighbor lookup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i="1" dirty="0" smtClean="0"/>
              <a:t>Improved Productivity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Block is a basic execution unit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Simplified expression of program logic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700" dirty="0" smtClean="0"/>
              <a:t>Benchmark available from</a:t>
            </a:r>
            <a:br>
              <a:rPr lang="en-US" sz="1700" dirty="0" smtClean="0"/>
            </a:br>
            <a:r>
              <a:rPr lang="en-US" sz="1700" dirty="0" err="1" smtClean="0"/>
              <a:t>git</a:t>
            </a:r>
            <a:r>
              <a:rPr lang="en-US" sz="1700" dirty="0" smtClean="0"/>
              <a:t>://</a:t>
            </a:r>
            <a:r>
              <a:rPr lang="en-US" sz="1700" dirty="0" err="1" smtClean="0"/>
              <a:t>charm.cs.uiuc.edu</a:t>
            </a:r>
            <a:r>
              <a:rPr lang="en-US" sz="1700" dirty="0" smtClean="0"/>
              <a:t>/users/</a:t>
            </a:r>
            <a:r>
              <a:rPr lang="en-US" sz="1700" dirty="0" err="1" smtClean="0"/>
              <a:t>alanger</a:t>
            </a:r>
            <a:r>
              <a:rPr lang="en-US" sz="1700" dirty="0" smtClean="0"/>
              <a:t>/</a:t>
            </a:r>
            <a:r>
              <a:rPr lang="en-US" sz="1700" dirty="0" err="1" smtClean="0"/>
              <a:t>amr</a:t>
            </a:r>
            <a:r>
              <a:rPr lang="en-US" sz="1700" dirty="0" smtClean="0"/>
              <a:t/>
            </a:r>
            <a:br>
              <a:rPr lang="en-US" sz="1700" dirty="0" smtClean="0"/>
            </a:br>
            <a:endParaRPr lang="en-US" sz="1700" dirty="0" smtClean="0"/>
          </a:p>
          <a:p>
            <a:pPr marL="0" indent="0" algn="ctr">
              <a:buNone/>
            </a:pPr>
            <a:endParaRPr lang="en-US" sz="1700" dirty="0" smtClean="0"/>
          </a:p>
          <a:p>
            <a:pPr marL="0" indent="0" algn="ctr">
              <a:buNone/>
            </a:pPr>
            <a:r>
              <a:rPr lang="en-US" sz="2400" dirty="0" smtClean="0"/>
              <a:t>Thank you for your attention!</a:t>
            </a:r>
          </a:p>
          <a:p>
            <a:pPr marL="0" indent="0" algn="ctr">
              <a:buNone/>
            </a:pPr>
            <a:r>
              <a:rPr lang="en-US" sz="2400" dirty="0" smtClean="0"/>
              <a:t>Questions?</a:t>
            </a:r>
          </a:p>
          <a:p>
            <a:pPr marL="0" indent="0" algn="ctr">
              <a:buNone/>
            </a:pPr>
            <a:r>
              <a:rPr lang="en-US" sz="2400" dirty="0" smtClean="0"/>
              <a:t>See you at the Poster Session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96361"/>
            <a:ext cx="3663244" cy="2085972"/>
          </a:xfrm>
          <a:ln>
            <a:solidFill>
              <a:srgbClr val="1F497D"/>
            </a:solidFill>
          </a:ln>
        </p:spPr>
        <p:txBody>
          <a:bodyPr>
            <a:normAutofit fontScale="92500" lnSpcReduction="20000"/>
          </a:bodyPr>
          <a:lstStyle/>
          <a:p>
            <a:pPr marL="0" lvl="1" algn="ctr"/>
            <a:r>
              <a:rPr lang="en-US" sz="1900" dirty="0" err="1" smtClean="0"/>
              <a:t>Enzo</a:t>
            </a:r>
            <a:r>
              <a:rPr lang="en-US" sz="1900" dirty="0" smtClean="0"/>
              <a:t> </a:t>
            </a:r>
          </a:p>
          <a:p>
            <a:pPr marL="0" lvl="1"/>
            <a:endParaRPr lang="en-US" sz="1600" dirty="0" smtClean="0"/>
          </a:p>
          <a:p>
            <a:pPr marL="0" lvl="1"/>
            <a:endParaRPr lang="en-US" sz="1600" dirty="0" smtClean="0"/>
          </a:p>
          <a:p>
            <a:pPr marL="0" lvl="1"/>
            <a:endParaRPr lang="en-US" sz="1600" dirty="0" smtClean="0"/>
          </a:p>
          <a:p>
            <a:pPr marL="285750" lvl="1" indent="-285750">
              <a:buFont typeface="Arial"/>
              <a:buChar char="•"/>
            </a:pPr>
            <a:r>
              <a:rPr lang="en-US" sz="1500" dirty="0" smtClean="0"/>
              <a:t>framework for multi-physics hydrodynamic astrophysical calculations</a:t>
            </a:r>
          </a:p>
          <a:p>
            <a:pPr marL="285750" lvl="1" indent="-285750">
              <a:buFont typeface="Arial"/>
              <a:buChar char="•"/>
            </a:pPr>
            <a:r>
              <a:rPr lang="en-US" sz="1500" dirty="0" smtClean="0"/>
              <a:t>Renamed to Cello</a:t>
            </a:r>
          </a:p>
          <a:p>
            <a:pPr marL="742950" lvl="2" indent="-285750">
              <a:buFont typeface="Arial"/>
              <a:buChar char="•"/>
            </a:pPr>
            <a:r>
              <a:rPr lang="en-US" sz="1400" dirty="0" smtClean="0"/>
              <a:t>the next generation </a:t>
            </a:r>
            <a:r>
              <a:rPr lang="en-US" sz="1400" dirty="0" err="1" smtClean="0"/>
              <a:t>Enzo</a:t>
            </a:r>
            <a:endParaRPr lang="en-US" sz="1400" dirty="0" smtClean="0"/>
          </a:p>
          <a:p>
            <a:pPr marL="742950" lvl="2" indent="-285750">
              <a:buFont typeface="Arial"/>
              <a:buChar char="•"/>
            </a:pPr>
            <a:r>
              <a:rPr lang="en-US" sz="1400" dirty="0" smtClean="0"/>
              <a:t>http://</a:t>
            </a:r>
            <a:r>
              <a:rPr lang="en-US" sz="1400" dirty="0" err="1" smtClean="0"/>
              <a:t>mngrid.ucsd.edu</a:t>
            </a:r>
            <a:r>
              <a:rPr lang="en-US" sz="1400" dirty="0" smtClean="0"/>
              <a:t>/projects/cello/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41AA-099C-D346-9187-0C15CA808AEE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11" y="835025"/>
            <a:ext cx="1381332" cy="552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58" y="3079816"/>
            <a:ext cx="1776565" cy="3458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4552395"/>
            <a:ext cx="366324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 smtClean="0"/>
              <a:t>Publications</a:t>
            </a:r>
          </a:p>
          <a:p>
            <a:pPr marL="0" lvl="1"/>
            <a:r>
              <a:rPr lang="en-US" sz="1100" dirty="0" smtClean="0"/>
              <a:t>Langer, Akhil, et al. Scalable Algorithms for Distributed-Memory Adaptive Mesh Refinement.</a:t>
            </a:r>
            <a:r>
              <a:rPr lang="en-US" sz="1100" i="1" dirty="0" smtClean="0"/>
              <a:t> In 2012 IEEE 24th International Symposium on Computer Architecture and High Performance Computing (SBAC-PAD)</a:t>
            </a:r>
            <a:r>
              <a:rPr lang="en-US" sz="1100" dirty="0" smtClean="0"/>
              <a:t>.  2012.</a:t>
            </a:r>
          </a:p>
          <a:p>
            <a:pPr marL="0" lvl="1"/>
            <a:endParaRPr lang="en-US" sz="1100" dirty="0" smtClean="0"/>
          </a:p>
          <a:p>
            <a:r>
              <a:rPr lang="en-US" sz="1100" dirty="0" smtClean="0"/>
              <a:t>L. Kale, A. </a:t>
            </a:r>
            <a:r>
              <a:rPr lang="en-US" sz="1100" dirty="0" err="1" smtClean="0"/>
              <a:t>Arya</a:t>
            </a:r>
            <a:r>
              <a:rPr lang="en-US" sz="1100" dirty="0" smtClean="0"/>
              <a:t>, N. Jain, A. Langer, et al. </a:t>
            </a:r>
            <a:r>
              <a:rPr lang="en-US" sz="1100" i="1" dirty="0" err="1" smtClean="0"/>
              <a:t>Migratable</a:t>
            </a:r>
            <a:r>
              <a:rPr lang="en-US" sz="1100" i="1" dirty="0" smtClean="0"/>
              <a:t> Objects + Active Messages + Adaptive Runtime = Productivity + Performance</a:t>
            </a:r>
            <a:r>
              <a:rPr lang="en-US" sz="1100" dirty="0" smtClean="0"/>
              <a:t>. A Submission to 2012 HPC Class II Challenge, SC 12, Tech. Rep. 12-47, Parallel Programming Laboratory.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3596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mr3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715" y="1607389"/>
            <a:ext cx="4471135" cy="44711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328"/>
            <a:ext cx="8229600" cy="7055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What is Adaptive Mesh Refinement (AMR)?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36158-61A2-2548-B5C0-06DE85D6B6D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34520" y="6356350"/>
            <a:ext cx="4518680" cy="365125"/>
          </a:xfrm>
        </p:spPr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34523" y="5582978"/>
            <a:ext cx="517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Benchmark available at </a:t>
            </a:r>
            <a:r>
              <a:rPr lang="en-US" sz="1400" dirty="0" err="1" smtClean="0"/>
              <a:t>git</a:t>
            </a:r>
            <a:r>
              <a:rPr lang="en-US" sz="1400" dirty="0" smtClean="0"/>
              <a:t>://</a:t>
            </a:r>
            <a:r>
              <a:rPr lang="en-US" sz="1400" dirty="0" err="1" smtClean="0"/>
              <a:t>charm.cs.uiuc.edu</a:t>
            </a:r>
            <a:r>
              <a:rPr lang="en-US" sz="1400" dirty="0" smtClean="0"/>
              <a:t>/users/</a:t>
            </a:r>
            <a:r>
              <a:rPr lang="en-US" sz="1400" dirty="0" err="1" smtClean="0"/>
              <a:t>alanger</a:t>
            </a:r>
            <a:r>
              <a:rPr lang="en-US" sz="1400" dirty="0" smtClean="0"/>
              <a:t>/</a:t>
            </a:r>
            <a:r>
              <a:rPr lang="en-US" sz="1400" dirty="0" err="1" smtClean="0"/>
              <a:t>amr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Generated using </a:t>
            </a:r>
            <a:r>
              <a:rPr lang="en-US" sz="1400" dirty="0" err="1" smtClean="0"/>
              <a:t>VisIt</a:t>
            </a:r>
            <a:r>
              <a:rPr lang="en-US" sz="1400" dirty="0" smtClean="0"/>
              <a:t> Visualization tool</a:t>
            </a:r>
            <a:endParaRPr lang="en-US" sz="14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71015"/>
              </p:ext>
            </p:extLst>
          </p:nvPr>
        </p:nvGraphicFramePr>
        <p:xfrm>
          <a:off x="1113376" y="912857"/>
          <a:ext cx="6810321" cy="914399"/>
        </p:xfrm>
        <a:graphic>
          <a:graphicData uri="http://schemas.openxmlformats.org/drawingml/2006/table">
            <a:tbl>
              <a:tblPr firstRow="1" bandRow="1">
                <a:effectLst>
                  <a:reflection stA="50000" endPos="26000" dist="12700" dir="5400000" sy="-100000" algn="bl" rotWithShape="0"/>
                </a:effectLst>
                <a:tableStyleId>{9D7B26C5-4107-4FEC-AEDC-1716B250A1EF}</a:tableStyleId>
              </a:tblPr>
              <a:tblGrid>
                <a:gridCol w="6810321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="0" dirty="0" smtClean="0"/>
                        <a:t>Used for solving Partial Differential equations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="0" dirty="0" smtClean="0"/>
                        <a:t>Higher resolution only in difficult regions of the mesh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AMR rule</a:t>
                      </a:r>
                      <a:r>
                        <a:rPr lang="en-US" sz="1800" b="0" dirty="0" smtClean="0"/>
                        <a:t> - Neighbors maintain a refinement level difference of 1</a:t>
                      </a:r>
                    </a:p>
                  </a:txBody>
                  <a:tcPr>
                    <a:cell3D prstMaterial="dkEdge">
                      <a:bevel w="139700" prst="cross"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07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/>
          <a:srcRect t="1365" b="1365"/>
          <a:stretch>
            <a:fillRect/>
          </a:stretch>
        </p:blipFill>
        <p:spPr>
          <a:xfrm>
            <a:off x="629171" y="990580"/>
            <a:ext cx="2241355" cy="170553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68AE-D863-964D-9832-65237990A7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91157" y="986186"/>
            <a:ext cx="2240280" cy="1709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24" y="3317015"/>
            <a:ext cx="1918092" cy="1712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157" y="3317015"/>
            <a:ext cx="2240280" cy="1712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552" y="984028"/>
            <a:ext cx="2226136" cy="17120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001" y="73761"/>
            <a:ext cx="865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AMR makes it possible to solve problems otherwise intractable using uniform meshes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6924" y="663264"/>
            <a:ext cx="19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Astrophysics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38824" y="518272"/>
            <a:ext cx="191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Computational Fluid Dynamics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488715" y="578063"/>
            <a:ext cx="19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Combustion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6924" y="2947683"/>
            <a:ext cx="19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Climate Modeling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38824" y="2910528"/>
            <a:ext cx="19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Turbulence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88715" y="2837699"/>
            <a:ext cx="191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Mantle Convection Modeling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06924" y="5303037"/>
            <a:ext cx="376507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AMR simulations constitute significant portion of many of the world’s supercomputers usage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921724" y="5303037"/>
            <a:ext cx="376507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Existing Frameworks</a:t>
            </a:r>
            <a:br>
              <a:rPr lang="en-US" sz="1600" dirty="0" smtClean="0"/>
            </a:br>
            <a:r>
              <a:rPr lang="en-US" sz="1600" dirty="0" err="1" smtClean="0"/>
              <a:t>Enzo</a:t>
            </a:r>
            <a:r>
              <a:rPr lang="en-US" sz="1600" dirty="0" smtClean="0"/>
              <a:t>-P, </a:t>
            </a:r>
            <a:r>
              <a:rPr lang="en-US" sz="1600" dirty="0" err="1" smtClean="0"/>
              <a:t>Chombo</a:t>
            </a:r>
            <a:r>
              <a:rPr lang="en-US" sz="1600" dirty="0" smtClean="0"/>
              <a:t>, PARAMESH, SAMRAI, FLASH, p4est, </a:t>
            </a:r>
            <a:r>
              <a:rPr lang="en-US" sz="1600" dirty="0" err="1" smtClean="0"/>
              <a:t>deal.II</a:t>
            </a:r>
            <a:r>
              <a:rPr lang="en-US" sz="1600" dirty="0"/>
              <a:t>,</a:t>
            </a:r>
            <a:r>
              <a:rPr lang="en-US" sz="1600" dirty="0" smtClean="0"/>
              <a:t> etc.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358646" y="2639670"/>
            <a:ext cx="1587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http://</a:t>
            </a:r>
            <a:r>
              <a:rPr lang="en-US" sz="800" dirty="0" err="1"/>
              <a:t>web.mit.edu</a:t>
            </a:r>
            <a:r>
              <a:rPr lang="en-US" sz="800" dirty="0"/>
              <a:t>/astrophysics/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3557" y="2639670"/>
            <a:ext cx="19930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http://www.cfd4aircraft.com/</a:t>
            </a:r>
            <a:r>
              <a:rPr lang="en-US" sz="800" dirty="0" err="1"/>
              <a:t>int_conf</a:t>
            </a:r>
            <a:r>
              <a:rPr lang="en-US" sz="800" dirty="0"/>
              <a:t>/IC3/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25747" y="2639532"/>
            <a:ext cx="18407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www.psc.edu</a:t>
            </a:r>
            <a:r>
              <a:rPr lang="en-US" sz="800" dirty="0"/>
              <a:t>/science/2008/sc2/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0756" y="4946990"/>
            <a:ext cx="27516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http://</a:t>
            </a:r>
            <a:r>
              <a:rPr lang="en-US" sz="600" dirty="0" err="1"/>
              <a:t>www.drroyspencer.com</a:t>
            </a:r>
            <a:r>
              <a:rPr lang="en-US" sz="600" dirty="0"/>
              <a:t>/2009/07/how-do-climate-models-work/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25916" y="4972656"/>
            <a:ext cx="26357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/>
              <a:t>http://</a:t>
            </a:r>
            <a:r>
              <a:rPr lang="en-US" sz="700" dirty="0" err="1"/>
              <a:t>www.thenakedscientists.com</a:t>
            </a:r>
            <a:r>
              <a:rPr lang="en-US" sz="700" dirty="0"/>
              <a:t>/HTML/news/news/1000133/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640" y="3678621"/>
            <a:ext cx="3042471" cy="102037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61640" y="4988045"/>
            <a:ext cx="303502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http://</a:t>
            </a:r>
            <a:r>
              <a:rPr lang="en-US" sz="600" dirty="0" err="1"/>
              <a:t>burstedde.ins.uni-bonn.de</a:t>
            </a:r>
            <a:r>
              <a:rPr lang="en-US" sz="600" dirty="0"/>
              <a:t>/research/papers/BursteddeBurtscherGhattasEtAl09.pdf</a:t>
            </a:r>
          </a:p>
        </p:txBody>
      </p:sp>
    </p:spTree>
    <p:extLst>
      <p:ext uri="{BB962C8B-B14F-4D97-AF65-F5344CB8AC3E}">
        <p14:creationId xmlns:p14="http://schemas.microsoft.com/office/powerpoint/2010/main" val="255764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4</a:t>
            </a:fld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595150" y="3543285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095704" y="255541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863296" y="255541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679123" y="255541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38853" y="1402358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30907" y="2582386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7" idx="4"/>
            <a:endCxn id="61" idx="7"/>
          </p:cNvCxnSpPr>
          <p:nvPr/>
        </p:nvCxnSpPr>
        <p:spPr>
          <a:xfrm flipH="1">
            <a:off x="2950107" y="1719874"/>
            <a:ext cx="1547485" cy="88203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4"/>
            <a:endCxn id="11" idx="0"/>
          </p:cNvCxnSpPr>
          <p:nvPr/>
        </p:nvCxnSpPr>
        <p:spPr>
          <a:xfrm flipH="1">
            <a:off x="3889646" y="1719874"/>
            <a:ext cx="607946" cy="862512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4"/>
            <a:endCxn id="48" idx="0"/>
          </p:cNvCxnSpPr>
          <p:nvPr/>
        </p:nvCxnSpPr>
        <p:spPr>
          <a:xfrm>
            <a:off x="4497592" y="1719874"/>
            <a:ext cx="524443" cy="8355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4"/>
            <a:endCxn id="32" idx="1"/>
          </p:cNvCxnSpPr>
          <p:nvPr/>
        </p:nvCxnSpPr>
        <p:spPr>
          <a:xfrm>
            <a:off x="4497592" y="1719874"/>
            <a:ext cx="1644605" cy="88203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340989" y="353699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874716" y="3527364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401550" y="353699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940499" y="3527364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32" idx="4"/>
            <a:endCxn id="33" idx="0"/>
          </p:cNvCxnSpPr>
          <p:nvPr/>
        </p:nvCxnSpPr>
        <p:spPr>
          <a:xfrm>
            <a:off x="6254443" y="2872927"/>
            <a:ext cx="245285" cy="66406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4"/>
            <a:endCxn id="34" idx="0"/>
          </p:cNvCxnSpPr>
          <p:nvPr/>
        </p:nvCxnSpPr>
        <p:spPr>
          <a:xfrm>
            <a:off x="6254443" y="2872927"/>
            <a:ext cx="779012" cy="6544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4"/>
            <a:endCxn id="35" idx="0"/>
          </p:cNvCxnSpPr>
          <p:nvPr/>
        </p:nvCxnSpPr>
        <p:spPr>
          <a:xfrm>
            <a:off x="6254443" y="2872927"/>
            <a:ext cx="1305846" cy="66406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4"/>
            <a:endCxn id="36" idx="1"/>
          </p:cNvCxnSpPr>
          <p:nvPr/>
        </p:nvCxnSpPr>
        <p:spPr>
          <a:xfrm>
            <a:off x="6254443" y="2872927"/>
            <a:ext cx="1732549" cy="70093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029866" y="3553823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136123" y="3536476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640169" y="3560633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48" idx="4"/>
            <a:endCxn id="49" idx="7"/>
          </p:cNvCxnSpPr>
          <p:nvPr/>
        </p:nvCxnSpPr>
        <p:spPr>
          <a:xfrm flipH="1">
            <a:off x="4300850" y="2872927"/>
            <a:ext cx="721185" cy="7273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8" idx="4"/>
            <a:endCxn id="50" idx="0"/>
          </p:cNvCxnSpPr>
          <p:nvPr/>
        </p:nvCxnSpPr>
        <p:spPr>
          <a:xfrm flipH="1">
            <a:off x="4753889" y="2872927"/>
            <a:ext cx="268146" cy="67035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8" idx="4"/>
            <a:endCxn id="51" idx="0"/>
          </p:cNvCxnSpPr>
          <p:nvPr/>
        </p:nvCxnSpPr>
        <p:spPr>
          <a:xfrm>
            <a:off x="5022035" y="2872927"/>
            <a:ext cx="272827" cy="66354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8" idx="4"/>
            <a:endCxn id="52" idx="1"/>
          </p:cNvCxnSpPr>
          <p:nvPr/>
        </p:nvCxnSpPr>
        <p:spPr>
          <a:xfrm>
            <a:off x="5022035" y="2872927"/>
            <a:ext cx="664627" cy="7342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417857" y="3555639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964823" y="355152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050639" y="3536476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507017" y="3547403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61" idx="4"/>
            <a:endCxn id="62" idx="7"/>
          </p:cNvCxnSpPr>
          <p:nvPr/>
        </p:nvCxnSpPr>
        <p:spPr>
          <a:xfrm flipH="1">
            <a:off x="1688841" y="2872927"/>
            <a:ext cx="1149021" cy="72921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61" idx="4"/>
            <a:endCxn id="63" idx="0"/>
          </p:cNvCxnSpPr>
          <p:nvPr/>
        </p:nvCxnSpPr>
        <p:spPr>
          <a:xfrm flipH="1">
            <a:off x="2123562" y="2872927"/>
            <a:ext cx="714300" cy="67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1" idx="4"/>
            <a:endCxn id="64" idx="0"/>
          </p:cNvCxnSpPr>
          <p:nvPr/>
        </p:nvCxnSpPr>
        <p:spPr>
          <a:xfrm>
            <a:off x="2837862" y="2872927"/>
            <a:ext cx="371516" cy="66354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1" idx="4"/>
            <a:endCxn id="65" idx="0"/>
          </p:cNvCxnSpPr>
          <p:nvPr/>
        </p:nvCxnSpPr>
        <p:spPr>
          <a:xfrm flipH="1">
            <a:off x="2665756" y="2872927"/>
            <a:ext cx="172106" cy="67447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3778967" y="4533239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300428" y="4519871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780626" y="4527864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301612" y="4535857"/>
            <a:ext cx="317477" cy="31751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/>
          <p:cNvCxnSpPr>
            <a:stCxn id="50" idx="4"/>
            <a:endCxn id="85" idx="7"/>
          </p:cNvCxnSpPr>
          <p:nvPr/>
        </p:nvCxnSpPr>
        <p:spPr>
          <a:xfrm flipH="1">
            <a:off x="4049951" y="3860801"/>
            <a:ext cx="703938" cy="7189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50" idx="4"/>
            <a:endCxn id="86" idx="0"/>
          </p:cNvCxnSpPr>
          <p:nvPr/>
        </p:nvCxnSpPr>
        <p:spPr>
          <a:xfrm flipH="1">
            <a:off x="4459167" y="3860801"/>
            <a:ext cx="294722" cy="6590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50" idx="4"/>
            <a:endCxn id="87" idx="0"/>
          </p:cNvCxnSpPr>
          <p:nvPr/>
        </p:nvCxnSpPr>
        <p:spPr>
          <a:xfrm>
            <a:off x="4753889" y="3860801"/>
            <a:ext cx="185476" cy="66706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50" idx="4"/>
            <a:endCxn id="88" idx="1"/>
          </p:cNvCxnSpPr>
          <p:nvPr/>
        </p:nvCxnSpPr>
        <p:spPr>
          <a:xfrm>
            <a:off x="4753889" y="3860801"/>
            <a:ext cx="594216" cy="72155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Freeform 135"/>
          <p:cNvSpPr/>
          <p:nvPr/>
        </p:nvSpPr>
        <p:spPr>
          <a:xfrm>
            <a:off x="2350099" y="2514600"/>
            <a:ext cx="1094462" cy="2792673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355474" y="1457158"/>
            <a:ext cx="1133353" cy="3890210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5020184" y="1176421"/>
            <a:ext cx="433416" cy="4130852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5746226" y="1216526"/>
            <a:ext cx="441378" cy="4184316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7308899" y="1256631"/>
            <a:ext cx="502779" cy="4144211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>
            <a:off x="1920251" y="5253801"/>
            <a:ext cx="42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P0</a:t>
            </a:r>
            <a:endParaRPr lang="en-US" sz="1400" dirty="0"/>
          </a:p>
        </p:txBody>
      </p:sp>
      <p:sp>
        <p:nvSpPr>
          <p:cNvPr id="144" name="TextBox 143"/>
          <p:cNvSpPr txBox="1"/>
          <p:nvPr/>
        </p:nvSpPr>
        <p:spPr>
          <a:xfrm>
            <a:off x="2938268" y="5253801"/>
            <a:ext cx="42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P1</a:t>
            </a:r>
            <a:endParaRPr lang="en-US" sz="1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4159056" y="5253801"/>
            <a:ext cx="42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P2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576241" y="5259462"/>
            <a:ext cx="42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P3</a:t>
            </a:r>
            <a:endParaRPr lang="en-US" sz="1400" dirty="0"/>
          </a:p>
        </p:txBody>
      </p:sp>
      <p:sp>
        <p:nvSpPr>
          <p:cNvPr id="147" name="TextBox 146"/>
          <p:cNvSpPr txBox="1"/>
          <p:nvPr/>
        </p:nvSpPr>
        <p:spPr>
          <a:xfrm>
            <a:off x="6836929" y="5246953"/>
            <a:ext cx="42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P4</a:t>
            </a:r>
            <a:endParaRPr lang="en-US" sz="1400" dirty="0"/>
          </a:p>
        </p:txBody>
      </p:sp>
      <p:sp>
        <p:nvSpPr>
          <p:cNvPr id="148" name="TextBox 147"/>
          <p:cNvSpPr txBox="1"/>
          <p:nvPr/>
        </p:nvSpPr>
        <p:spPr>
          <a:xfrm>
            <a:off x="7940499" y="5259462"/>
            <a:ext cx="42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P5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686800" y="1176421"/>
            <a:ext cx="0" cy="36769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30734" y="2899902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0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8" grpId="0" animBg="1"/>
      <p:bldP spid="139" grpId="0" animBg="1"/>
      <p:bldP spid="140" grpId="0" animBg="1"/>
      <p:bldP spid="142" grpId="0" animBg="1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Scalable and Asynchronous Algorithms for AMR -  Langer, Kale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5</a:t>
            </a:fld>
            <a:endParaRPr lang="en-US"/>
          </a:p>
        </p:txBody>
      </p:sp>
      <p:grpSp>
        <p:nvGrpSpPr>
          <p:cNvPr id="166" name="Group 165"/>
          <p:cNvGrpSpPr>
            <a:grpSpLocks noChangeAspect="1"/>
          </p:cNvGrpSpPr>
          <p:nvPr/>
        </p:nvGrpSpPr>
        <p:grpSpPr>
          <a:xfrm>
            <a:off x="265106" y="843651"/>
            <a:ext cx="3839079" cy="2451064"/>
            <a:chOff x="1417857" y="1176421"/>
            <a:chExt cx="7109405" cy="4539007"/>
          </a:xfrm>
        </p:grpSpPr>
        <p:sp>
          <p:nvSpPr>
            <p:cNvPr id="167" name="Oval 166"/>
            <p:cNvSpPr/>
            <p:nvPr/>
          </p:nvSpPr>
          <p:spPr>
            <a:xfrm>
              <a:off x="4595150" y="3543285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6095704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63296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2679123" y="255541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338853" y="1402358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3730907" y="258238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Arrow Connector 172"/>
            <p:cNvCxnSpPr>
              <a:stCxn id="171" idx="4"/>
              <a:endCxn id="170" idx="7"/>
            </p:cNvCxnSpPr>
            <p:nvPr/>
          </p:nvCxnSpPr>
          <p:spPr>
            <a:xfrm flipH="1">
              <a:off x="2950107" y="1719874"/>
              <a:ext cx="154748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71" idx="4"/>
              <a:endCxn id="172" idx="0"/>
            </p:cNvCxnSpPr>
            <p:nvPr/>
          </p:nvCxnSpPr>
          <p:spPr>
            <a:xfrm flipH="1">
              <a:off x="3889646" y="1719874"/>
              <a:ext cx="607946" cy="8625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71" idx="4"/>
              <a:endCxn id="169" idx="0"/>
            </p:cNvCxnSpPr>
            <p:nvPr/>
          </p:nvCxnSpPr>
          <p:spPr>
            <a:xfrm>
              <a:off x="4497592" y="1719874"/>
              <a:ext cx="524443" cy="8355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stCxn id="171" idx="4"/>
              <a:endCxn id="168" idx="1"/>
            </p:cNvCxnSpPr>
            <p:nvPr/>
          </p:nvCxnSpPr>
          <p:spPr>
            <a:xfrm>
              <a:off x="4497592" y="1719874"/>
              <a:ext cx="1644605" cy="882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6340989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6874716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401550" y="353699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7940499" y="35273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Arrow Connector 180"/>
            <p:cNvCxnSpPr>
              <a:stCxn id="168" idx="4"/>
              <a:endCxn id="177" idx="0"/>
            </p:cNvCxnSpPr>
            <p:nvPr/>
          </p:nvCxnSpPr>
          <p:spPr>
            <a:xfrm>
              <a:off x="6254443" y="2872927"/>
              <a:ext cx="245285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68" idx="4"/>
              <a:endCxn id="178" idx="0"/>
            </p:cNvCxnSpPr>
            <p:nvPr/>
          </p:nvCxnSpPr>
          <p:spPr>
            <a:xfrm>
              <a:off x="6254443" y="2872927"/>
              <a:ext cx="779012" cy="654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>
              <a:stCxn id="168" idx="4"/>
              <a:endCxn id="179" idx="0"/>
            </p:cNvCxnSpPr>
            <p:nvPr/>
          </p:nvCxnSpPr>
          <p:spPr>
            <a:xfrm>
              <a:off x="6254443" y="2872927"/>
              <a:ext cx="1305846" cy="6640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stCxn id="168" idx="4"/>
              <a:endCxn id="180" idx="1"/>
            </p:cNvCxnSpPr>
            <p:nvPr/>
          </p:nvCxnSpPr>
          <p:spPr>
            <a:xfrm>
              <a:off x="6254443" y="2872927"/>
              <a:ext cx="1732549" cy="7009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4029866" y="355382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136123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640169" y="356063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Arrow Connector 187"/>
            <p:cNvCxnSpPr>
              <a:stCxn id="169" idx="4"/>
              <a:endCxn id="185" idx="7"/>
            </p:cNvCxnSpPr>
            <p:nvPr/>
          </p:nvCxnSpPr>
          <p:spPr>
            <a:xfrm flipH="1">
              <a:off x="4300850" y="2872927"/>
              <a:ext cx="721185" cy="7273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>
              <a:stCxn id="169" idx="4"/>
              <a:endCxn id="167" idx="0"/>
            </p:cNvCxnSpPr>
            <p:nvPr/>
          </p:nvCxnSpPr>
          <p:spPr>
            <a:xfrm flipH="1">
              <a:off x="4753889" y="2872927"/>
              <a:ext cx="268146" cy="6703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>
              <a:stCxn id="169" idx="4"/>
              <a:endCxn id="186" idx="0"/>
            </p:cNvCxnSpPr>
            <p:nvPr/>
          </p:nvCxnSpPr>
          <p:spPr>
            <a:xfrm>
              <a:off x="5022035" y="2872927"/>
              <a:ext cx="272827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169" idx="4"/>
              <a:endCxn id="187" idx="1"/>
            </p:cNvCxnSpPr>
            <p:nvPr/>
          </p:nvCxnSpPr>
          <p:spPr>
            <a:xfrm>
              <a:off x="5022035" y="2872927"/>
              <a:ext cx="664627" cy="7342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/>
            <p:cNvSpPr/>
            <p:nvPr/>
          </p:nvSpPr>
          <p:spPr>
            <a:xfrm>
              <a:off x="1417857" y="35556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964823" y="355152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050639" y="3536476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507017" y="3547403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Arrow Connector 195"/>
            <p:cNvCxnSpPr>
              <a:stCxn id="170" idx="4"/>
              <a:endCxn id="192" idx="7"/>
            </p:cNvCxnSpPr>
            <p:nvPr/>
          </p:nvCxnSpPr>
          <p:spPr>
            <a:xfrm flipH="1">
              <a:off x="1688841" y="2872927"/>
              <a:ext cx="1149021" cy="7292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stCxn id="170" idx="4"/>
              <a:endCxn id="193" idx="0"/>
            </p:cNvCxnSpPr>
            <p:nvPr/>
          </p:nvCxnSpPr>
          <p:spPr>
            <a:xfrm flipH="1">
              <a:off x="2123562" y="2872927"/>
              <a:ext cx="714300" cy="67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>
              <a:stCxn id="170" idx="4"/>
              <a:endCxn id="194" idx="0"/>
            </p:cNvCxnSpPr>
            <p:nvPr/>
          </p:nvCxnSpPr>
          <p:spPr>
            <a:xfrm>
              <a:off x="2837862" y="2872927"/>
              <a:ext cx="371516" cy="6635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stCxn id="170" idx="4"/>
              <a:endCxn id="195" idx="0"/>
            </p:cNvCxnSpPr>
            <p:nvPr/>
          </p:nvCxnSpPr>
          <p:spPr>
            <a:xfrm flipH="1">
              <a:off x="2665756" y="2872927"/>
              <a:ext cx="172106" cy="6744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3778967" y="4533239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300428" y="4519871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780626" y="4527864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5301612" y="4535857"/>
              <a:ext cx="317477" cy="3175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Arrow Connector 203"/>
            <p:cNvCxnSpPr>
              <a:stCxn id="167" idx="4"/>
              <a:endCxn id="200" idx="7"/>
            </p:cNvCxnSpPr>
            <p:nvPr/>
          </p:nvCxnSpPr>
          <p:spPr>
            <a:xfrm flipH="1">
              <a:off x="4049951" y="3860801"/>
              <a:ext cx="703938" cy="7189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stCxn id="167" idx="4"/>
              <a:endCxn id="201" idx="0"/>
            </p:cNvCxnSpPr>
            <p:nvPr/>
          </p:nvCxnSpPr>
          <p:spPr>
            <a:xfrm flipH="1">
              <a:off x="4459167" y="3860801"/>
              <a:ext cx="294722" cy="6590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167" idx="4"/>
              <a:endCxn id="202" idx="0"/>
            </p:cNvCxnSpPr>
            <p:nvPr/>
          </p:nvCxnSpPr>
          <p:spPr>
            <a:xfrm>
              <a:off x="4753889" y="3860801"/>
              <a:ext cx="185476" cy="6670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>
              <a:stCxn id="167" idx="4"/>
              <a:endCxn id="203" idx="1"/>
            </p:cNvCxnSpPr>
            <p:nvPr/>
          </p:nvCxnSpPr>
          <p:spPr>
            <a:xfrm>
              <a:off x="4753889" y="3860801"/>
              <a:ext cx="594216" cy="7215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Freeform 207"/>
            <p:cNvSpPr/>
            <p:nvPr/>
          </p:nvSpPr>
          <p:spPr>
            <a:xfrm>
              <a:off x="2350099" y="2514600"/>
              <a:ext cx="1094462" cy="2792673"/>
            </a:xfrm>
            <a:custGeom>
              <a:avLst/>
              <a:gdLst>
                <a:gd name="connsiteX0" fmla="*/ 0 w 1094462"/>
                <a:gd name="connsiteY0" fmla="*/ 0 h 2713789"/>
                <a:gd name="connsiteX1" fmla="*/ 1082842 w 1094462"/>
                <a:gd name="connsiteY1" fmla="*/ 949157 h 2713789"/>
                <a:gd name="connsiteX2" fmla="*/ 601579 w 1094462"/>
                <a:gd name="connsiteY2" fmla="*/ 2713789 h 271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4462" h="2713789">
                  <a:moveTo>
                    <a:pt x="0" y="0"/>
                  </a:moveTo>
                  <a:cubicBezTo>
                    <a:pt x="491289" y="248429"/>
                    <a:pt x="982579" y="496859"/>
                    <a:pt x="1082842" y="949157"/>
                  </a:cubicBezTo>
                  <a:cubicBezTo>
                    <a:pt x="1183105" y="1401455"/>
                    <a:pt x="601579" y="2713789"/>
                    <a:pt x="601579" y="2713789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3355474" y="1457158"/>
              <a:ext cx="1133353" cy="3890210"/>
            </a:xfrm>
            <a:custGeom>
              <a:avLst/>
              <a:gdLst>
                <a:gd name="connsiteX0" fmla="*/ 392256 w 1378557"/>
                <a:gd name="connsiteY0" fmla="*/ 0 h 3890210"/>
                <a:gd name="connsiteX1" fmla="*/ 1314677 w 1378557"/>
                <a:gd name="connsiteY1" fmla="*/ 1537368 h 3890210"/>
                <a:gd name="connsiteX2" fmla="*/ 1167625 w 1378557"/>
                <a:gd name="connsiteY2" fmla="*/ 2593474 h 3890210"/>
                <a:gd name="connsiteX3" fmla="*/ 111519 w 1378557"/>
                <a:gd name="connsiteY3" fmla="*/ 3195053 h 3890210"/>
                <a:gd name="connsiteX4" fmla="*/ 31309 w 1378557"/>
                <a:gd name="connsiteY4" fmla="*/ 3890210 h 3890210"/>
                <a:gd name="connsiteX5" fmla="*/ 31309 w 1378557"/>
                <a:gd name="connsiteY5" fmla="*/ 3890210 h 3890210"/>
                <a:gd name="connsiteX6" fmla="*/ 31309 w 1378557"/>
                <a:gd name="connsiteY6" fmla="*/ 3890210 h 389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8557" h="3890210">
                  <a:moveTo>
                    <a:pt x="392256" y="0"/>
                  </a:moveTo>
                  <a:cubicBezTo>
                    <a:pt x="788852" y="552561"/>
                    <a:pt x="1185449" y="1105122"/>
                    <a:pt x="1314677" y="1537368"/>
                  </a:cubicBezTo>
                  <a:cubicBezTo>
                    <a:pt x="1443905" y="1969614"/>
                    <a:pt x="1368151" y="2317193"/>
                    <a:pt x="1167625" y="2593474"/>
                  </a:cubicBezTo>
                  <a:cubicBezTo>
                    <a:pt x="967099" y="2869755"/>
                    <a:pt x="300905" y="2978930"/>
                    <a:pt x="111519" y="3195053"/>
                  </a:cubicBezTo>
                  <a:cubicBezTo>
                    <a:pt x="-77867" y="3411176"/>
                    <a:pt x="31309" y="3890210"/>
                    <a:pt x="31309" y="3890210"/>
                  </a:cubicBezTo>
                  <a:lnTo>
                    <a:pt x="31309" y="3890210"/>
                  </a:lnTo>
                  <a:lnTo>
                    <a:pt x="31309" y="3890210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020184" y="1176421"/>
              <a:ext cx="433416" cy="4130852"/>
            </a:xfrm>
            <a:custGeom>
              <a:avLst/>
              <a:gdLst>
                <a:gd name="connsiteX0" fmla="*/ 124271 w 433416"/>
                <a:gd name="connsiteY0" fmla="*/ 0 h 4130852"/>
                <a:gd name="connsiteX1" fmla="*/ 431745 w 433416"/>
                <a:gd name="connsiteY1" fmla="*/ 1684421 h 4130852"/>
                <a:gd name="connsiteX2" fmla="*/ 3956 w 433416"/>
                <a:gd name="connsiteY2" fmla="*/ 2165684 h 4130852"/>
                <a:gd name="connsiteX3" fmla="*/ 217850 w 433416"/>
                <a:gd name="connsiteY3" fmla="*/ 3810000 h 4130852"/>
                <a:gd name="connsiteX4" fmla="*/ 204482 w 433416"/>
                <a:gd name="connsiteY4" fmla="*/ 4130842 h 413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416" h="4130852">
                  <a:moveTo>
                    <a:pt x="124271" y="0"/>
                  </a:moveTo>
                  <a:cubicBezTo>
                    <a:pt x="288034" y="661737"/>
                    <a:pt x="451797" y="1323474"/>
                    <a:pt x="431745" y="1684421"/>
                  </a:cubicBezTo>
                  <a:cubicBezTo>
                    <a:pt x="411693" y="2045368"/>
                    <a:pt x="39605" y="1811421"/>
                    <a:pt x="3956" y="2165684"/>
                  </a:cubicBezTo>
                  <a:cubicBezTo>
                    <a:pt x="-31693" y="2519947"/>
                    <a:pt x="184429" y="3482474"/>
                    <a:pt x="217850" y="3810000"/>
                  </a:cubicBezTo>
                  <a:cubicBezTo>
                    <a:pt x="251271" y="4137526"/>
                    <a:pt x="204482" y="4130842"/>
                    <a:pt x="204482" y="4130842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5746226" y="1216526"/>
              <a:ext cx="441378" cy="4184316"/>
            </a:xfrm>
            <a:custGeom>
              <a:avLst/>
              <a:gdLst>
                <a:gd name="connsiteX0" fmla="*/ 0 w 441378"/>
                <a:gd name="connsiteY0" fmla="*/ 0 h 4184316"/>
                <a:gd name="connsiteX1" fmla="*/ 80211 w 441378"/>
                <a:gd name="connsiteY1" fmla="*/ 1884948 h 4184316"/>
                <a:gd name="connsiteX2" fmla="*/ 387684 w 441378"/>
                <a:gd name="connsiteY2" fmla="*/ 2272632 h 4184316"/>
                <a:gd name="connsiteX3" fmla="*/ 441158 w 441378"/>
                <a:gd name="connsiteY3" fmla="*/ 4090737 h 4184316"/>
                <a:gd name="connsiteX4" fmla="*/ 441158 w 441378"/>
                <a:gd name="connsiteY4" fmla="*/ 4090737 h 4184316"/>
                <a:gd name="connsiteX5" fmla="*/ 427790 w 441378"/>
                <a:gd name="connsiteY5" fmla="*/ 4184316 h 418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378" h="4184316">
                  <a:moveTo>
                    <a:pt x="0" y="0"/>
                  </a:moveTo>
                  <a:cubicBezTo>
                    <a:pt x="7798" y="753088"/>
                    <a:pt x="15597" y="1506176"/>
                    <a:pt x="80211" y="1884948"/>
                  </a:cubicBezTo>
                  <a:cubicBezTo>
                    <a:pt x="144825" y="2263720"/>
                    <a:pt x="327526" y="1905000"/>
                    <a:pt x="387684" y="2272632"/>
                  </a:cubicBezTo>
                  <a:cubicBezTo>
                    <a:pt x="447842" y="2640264"/>
                    <a:pt x="441158" y="4090737"/>
                    <a:pt x="441158" y="4090737"/>
                  </a:cubicBezTo>
                  <a:lnTo>
                    <a:pt x="441158" y="4090737"/>
                  </a:lnTo>
                  <a:lnTo>
                    <a:pt x="427790" y="4184316"/>
                  </a:ln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7308899" y="1256631"/>
              <a:ext cx="502779" cy="4144211"/>
            </a:xfrm>
            <a:custGeom>
              <a:avLst/>
              <a:gdLst>
                <a:gd name="connsiteX0" fmla="*/ 0 w 502779"/>
                <a:gd name="connsiteY0" fmla="*/ 0 h 4144211"/>
                <a:gd name="connsiteX1" fmla="*/ 494632 w 502779"/>
                <a:gd name="connsiteY1" fmla="*/ 2085474 h 4144211"/>
                <a:gd name="connsiteX2" fmla="*/ 320842 w 502779"/>
                <a:gd name="connsiteY2" fmla="*/ 4144211 h 414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779" h="4144211">
                  <a:moveTo>
                    <a:pt x="0" y="0"/>
                  </a:moveTo>
                  <a:cubicBezTo>
                    <a:pt x="220579" y="697386"/>
                    <a:pt x="441158" y="1394772"/>
                    <a:pt x="494632" y="2085474"/>
                  </a:cubicBezTo>
                  <a:cubicBezTo>
                    <a:pt x="548106" y="2776176"/>
                    <a:pt x="320842" y="4144211"/>
                    <a:pt x="320842" y="4144211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20250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P0</a:t>
              </a:r>
              <a:endParaRPr lang="en-US" sz="1000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938266" y="5253800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P1</a:t>
              </a:r>
              <a:endParaRPr lang="en-US" sz="1000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4159055" y="5253802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P2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576240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P3</a:t>
              </a:r>
              <a:endParaRPr lang="en-US" sz="1000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6836927" y="524695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P4</a:t>
              </a:r>
              <a:endParaRPr lang="en-US" sz="1000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7940497" y="5259463"/>
              <a:ext cx="586765" cy="45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P5</a:t>
              </a:r>
              <a:endParaRPr lang="en-US" sz="1000" dirty="0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906505" y="13500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87016" y="171052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sp>
        <p:nvSpPr>
          <p:cNvPr id="222" name="Oval 221"/>
          <p:cNvSpPr/>
          <p:nvPr/>
        </p:nvSpPr>
        <p:spPr>
          <a:xfrm>
            <a:off x="6935083" y="21706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10145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16517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1186013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1186013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1186013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1186013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21672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21620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21672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21620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1808661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1808661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1808661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1808661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217634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216697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21800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1808661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1808661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1808661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1808661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21773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217510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216697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217287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1808661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1808661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1808661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1808661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27052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269801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27023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270664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2342112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2342112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2342112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2342112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7" y="3528278"/>
            <a:ext cx="37672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Process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based</a:t>
            </a:r>
          </a:p>
          <a:p>
            <a:pPr algn="ctr"/>
            <a:r>
              <a:rPr lang="en-US" sz="1600" dirty="0" smtClean="0"/>
              <a:t>Contiguous blocks assigned to a process</a:t>
            </a:r>
            <a:endParaRPr lang="en-US" sz="1600" dirty="0"/>
          </a:p>
        </p:txBody>
      </p:sp>
      <p:sp>
        <p:nvSpPr>
          <p:cNvPr id="275" name="TextBox 274"/>
          <p:cNvSpPr txBox="1"/>
          <p:nvPr/>
        </p:nvSpPr>
        <p:spPr>
          <a:xfrm>
            <a:off x="4433098" y="3528278"/>
            <a:ext cx="46962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Object based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Each block treated as an independent object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An Object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is the basic execution </a:t>
            </a:r>
            <a:r>
              <a:rPr lang="en-US" sz="1600" dirty="0" smtClean="0"/>
              <a:t>unit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can be mapped to any physical process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is uniquely addressable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is </a:t>
            </a:r>
            <a:r>
              <a:rPr lang="en-US" sz="1600" dirty="0" err="1" smtClean="0"/>
              <a:t>migratable</a:t>
            </a:r>
            <a:endParaRPr lang="en-US" sz="1600" dirty="0" smtClean="0"/>
          </a:p>
        </p:txBody>
      </p:sp>
      <p:sp>
        <p:nvSpPr>
          <p:cNvPr id="276" name="TextBox 275"/>
          <p:cNvSpPr txBox="1"/>
          <p:nvPr/>
        </p:nvSpPr>
        <p:spPr>
          <a:xfrm>
            <a:off x="5538724" y="159184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159682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1586117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1596660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230542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231040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230542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23072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22964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230147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22964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22983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285273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28464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284678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284678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230271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230271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230458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964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Scalable and Asynchronous Algorithms for AMR -  Langer, Kale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6</a:t>
            </a:fld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1980844" y="212175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9656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160287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1137116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1137116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1137116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1137116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1759764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1759764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1759764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1759764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212744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21311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1759764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1759764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1759764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1759764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21284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212620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21239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1759764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1759764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1759764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1759764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2656333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2649114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2653430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2657747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2293216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2293216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2293216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2293216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1566268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995249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843651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865308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886964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304543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304173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505" y="13500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87016" y="171052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sp>
        <p:nvSpPr>
          <p:cNvPr id="222" name="Oval 221"/>
          <p:cNvSpPr/>
          <p:nvPr/>
        </p:nvSpPr>
        <p:spPr>
          <a:xfrm>
            <a:off x="6935083" y="21706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10145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16517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1186013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1186013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1186013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1186013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21672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21620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21672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21620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1808661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1808661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1808661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1808661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217634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216697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21800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1808661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1808661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1808661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1808661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21773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217510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216697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217287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1808661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1808661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1808661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1808661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27052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269801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27023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270664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2342112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2342112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2342112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2342112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3528278"/>
            <a:ext cx="409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159184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159682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1586117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1596660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230542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231040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230542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23072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22964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230147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22964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22983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285273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28464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284678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284678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230271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230271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230458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436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Scalable and Asynchronous Algorithms for AMR -  Langer, Kale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7</a:t>
            </a:fld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1980844" y="212175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9656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160287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1137116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1137116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1137116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1137116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2118359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2113160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2118359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2113160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1759764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1759764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1759764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1759764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2127448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211808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2131126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1759764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1759764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1759764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1759764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2128429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2126205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211808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2123981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1759764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1759764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1759764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1759764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265633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26491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26534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265774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2293216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2293216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2293216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2293216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1566268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995249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843651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865308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886964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304543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304173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505" y="13500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87016" y="171052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sp>
        <p:nvSpPr>
          <p:cNvPr id="222" name="Oval 221"/>
          <p:cNvSpPr/>
          <p:nvPr/>
        </p:nvSpPr>
        <p:spPr>
          <a:xfrm>
            <a:off x="6935083" y="21706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7745382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079881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900428" y="163720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796682" y="101455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6468391" y="165176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Arrow Connector 227"/>
          <p:cNvCxnSpPr>
            <a:stCxn id="226" idx="4"/>
            <a:endCxn id="225" idx="7"/>
          </p:cNvCxnSpPr>
          <p:nvPr/>
        </p:nvCxnSpPr>
        <p:spPr>
          <a:xfrm flipH="1">
            <a:off x="6046759" y="1186013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26" idx="4"/>
            <a:endCxn id="227" idx="0"/>
          </p:cNvCxnSpPr>
          <p:nvPr/>
        </p:nvCxnSpPr>
        <p:spPr>
          <a:xfrm flipH="1">
            <a:off x="6554110" y="1186013"/>
            <a:ext cx="328291" cy="46575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226" idx="4"/>
            <a:endCxn id="224" idx="0"/>
          </p:cNvCxnSpPr>
          <p:nvPr/>
        </p:nvCxnSpPr>
        <p:spPr>
          <a:xfrm>
            <a:off x="6882401" y="1186013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226" idx="4"/>
            <a:endCxn id="223" idx="1"/>
          </p:cNvCxnSpPr>
          <p:nvPr/>
        </p:nvCxnSpPr>
        <p:spPr>
          <a:xfrm>
            <a:off x="6882401" y="1186013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Oval 231"/>
          <p:cNvSpPr/>
          <p:nvPr/>
        </p:nvSpPr>
        <p:spPr>
          <a:xfrm>
            <a:off x="7877836" y="21672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8166048" y="21620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8450539" y="216725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8741571" y="21620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Arrow Connector 235"/>
          <p:cNvCxnSpPr>
            <a:stCxn id="223" idx="4"/>
            <a:endCxn id="232" idx="0"/>
          </p:cNvCxnSpPr>
          <p:nvPr/>
        </p:nvCxnSpPr>
        <p:spPr>
          <a:xfrm>
            <a:off x="7831101" y="1808661"/>
            <a:ext cx="132454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23" idx="4"/>
            <a:endCxn id="233" idx="0"/>
          </p:cNvCxnSpPr>
          <p:nvPr/>
        </p:nvCxnSpPr>
        <p:spPr>
          <a:xfrm>
            <a:off x="7831101" y="1808661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23" idx="4"/>
            <a:endCxn id="234" idx="0"/>
          </p:cNvCxnSpPr>
          <p:nvPr/>
        </p:nvCxnSpPr>
        <p:spPr>
          <a:xfrm>
            <a:off x="7831101" y="1808661"/>
            <a:ext cx="705157" cy="35859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23" idx="4"/>
            <a:endCxn id="235" idx="1"/>
          </p:cNvCxnSpPr>
          <p:nvPr/>
        </p:nvCxnSpPr>
        <p:spPr>
          <a:xfrm>
            <a:off x="7831101" y="1808661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/>
          <p:cNvSpPr/>
          <p:nvPr/>
        </p:nvSpPr>
        <p:spPr>
          <a:xfrm>
            <a:off x="6629829" y="217634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227208" y="216697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499393" y="218002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Arrow Connector 242"/>
          <p:cNvCxnSpPr>
            <a:stCxn id="224" idx="4"/>
            <a:endCxn id="240" idx="7"/>
          </p:cNvCxnSpPr>
          <p:nvPr/>
        </p:nvCxnSpPr>
        <p:spPr>
          <a:xfrm flipH="1">
            <a:off x="6776161" y="1808661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24" idx="4"/>
            <a:endCxn id="222" idx="0"/>
          </p:cNvCxnSpPr>
          <p:nvPr/>
        </p:nvCxnSpPr>
        <p:spPr>
          <a:xfrm flipH="1">
            <a:off x="7020802" y="1808661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224" idx="4"/>
            <a:endCxn id="241" idx="0"/>
          </p:cNvCxnSpPr>
          <p:nvPr/>
        </p:nvCxnSpPr>
        <p:spPr>
          <a:xfrm>
            <a:off x="7165601" y="1808661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224" idx="4"/>
            <a:endCxn id="242" idx="1"/>
          </p:cNvCxnSpPr>
          <p:nvPr/>
        </p:nvCxnSpPr>
        <p:spPr>
          <a:xfrm>
            <a:off x="7165601" y="1808661"/>
            <a:ext cx="358899" cy="39647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Oval 246"/>
          <p:cNvSpPr/>
          <p:nvPr/>
        </p:nvSpPr>
        <p:spPr>
          <a:xfrm>
            <a:off x="5219344" y="217732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14706" y="217510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101046" y="216697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807491" y="217287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stCxn id="225" idx="4"/>
            <a:endCxn id="247" idx="7"/>
          </p:cNvCxnSpPr>
          <p:nvPr/>
        </p:nvCxnSpPr>
        <p:spPr>
          <a:xfrm flipH="1">
            <a:off x="5365675" y="1808661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25" idx="4"/>
            <a:endCxn id="248" idx="0"/>
          </p:cNvCxnSpPr>
          <p:nvPr/>
        </p:nvCxnSpPr>
        <p:spPr>
          <a:xfrm flipH="1">
            <a:off x="5600425" y="1808661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25" idx="4"/>
            <a:endCxn id="249" idx="0"/>
          </p:cNvCxnSpPr>
          <p:nvPr/>
        </p:nvCxnSpPr>
        <p:spPr>
          <a:xfrm>
            <a:off x="5986147" y="1808661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stCxn id="225" idx="4"/>
            <a:endCxn id="250" idx="0"/>
          </p:cNvCxnSpPr>
          <p:nvPr/>
        </p:nvCxnSpPr>
        <p:spPr>
          <a:xfrm flipH="1">
            <a:off x="5893210" y="1808661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val 254"/>
          <p:cNvSpPr/>
          <p:nvPr/>
        </p:nvSpPr>
        <p:spPr>
          <a:xfrm>
            <a:off x="6494344" y="27052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6775933" y="269801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7035240" y="27023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7316572" y="2706642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Arrow Connector 258"/>
          <p:cNvCxnSpPr>
            <a:stCxn id="222" idx="4"/>
            <a:endCxn id="255" idx="7"/>
          </p:cNvCxnSpPr>
          <p:nvPr/>
        </p:nvCxnSpPr>
        <p:spPr>
          <a:xfrm flipH="1">
            <a:off x="6640675" y="2342112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>
            <a:stCxn id="222" idx="4"/>
            <a:endCxn id="256" idx="0"/>
          </p:cNvCxnSpPr>
          <p:nvPr/>
        </p:nvCxnSpPr>
        <p:spPr>
          <a:xfrm flipH="1">
            <a:off x="6861652" y="2342112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22" idx="4"/>
            <a:endCxn id="257" idx="0"/>
          </p:cNvCxnSpPr>
          <p:nvPr/>
        </p:nvCxnSpPr>
        <p:spPr>
          <a:xfrm>
            <a:off x="7020802" y="2342112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>
            <a:stCxn id="222" idx="4"/>
            <a:endCxn id="258" idx="1"/>
          </p:cNvCxnSpPr>
          <p:nvPr/>
        </p:nvCxnSpPr>
        <p:spPr>
          <a:xfrm>
            <a:off x="7020802" y="2342112"/>
            <a:ext cx="320877" cy="38963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336946" y="3528278"/>
            <a:ext cx="409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Mesh Restructuring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538724" y="159184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00</a:t>
            </a:r>
            <a:endParaRPr 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6110704" y="1596823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01</a:t>
            </a:r>
            <a:endParaRPr lang="en-US" sz="1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6728017" y="1586117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7377214" y="1596660"/>
            <a:ext cx="50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281" name="TextBox 280"/>
          <p:cNvSpPr txBox="1"/>
          <p:nvPr/>
        </p:nvSpPr>
        <p:spPr>
          <a:xfrm>
            <a:off x="5043262" y="230542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0000</a:t>
            </a:r>
            <a:endParaRPr lang="en-US" sz="800" dirty="0"/>
          </a:p>
        </p:txBody>
      </p:sp>
      <p:sp>
        <p:nvSpPr>
          <p:cNvPr id="282" name="TextBox 281"/>
          <p:cNvSpPr txBox="1"/>
          <p:nvPr/>
        </p:nvSpPr>
        <p:spPr>
          <a:xfrm>
            <a:off x="5365762" y="231040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0001</a:t>
            </a:r>
            <a:endParaRPr lang="en-US" sz="800" dirty="0"/>
          </a:p>
        </p:txBody>
      </p:sp>
      <p:sp>
        <p:nvSpPr>
          <p:cNvPr id="283" name="TextBox 282"/>
          <p:cNvSpPr txBox="1"/>
          <p:nvPr/>
        </p:nvSpPr>
        <p:spPr>
          <a:xfrm>
            <a:off x="5644102" y="230542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0010</a:t>
            </a:r>
            <a:endParaRPr lang="en-US" sz="800" dirty="0"/>
          </a:p>
        </p:txBody>
      </p:sp>
      <p:sp>
        <p:nvSpPr>
          <p:cNvPr id="284" name="TextBox 283"/>
          <p:cNvSpPr txBox="1"/>
          <p:nvPr/>
        </p:nvSpPr>
        <p:spPr>
          <a:xfrm>
            <a:off x="5952126" y="23072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0011</a:t>
            </a:r>
            <a:endParaRPr lang="en-US" sz="800" dirty="0"/>
          </a:p>
        </p:txBody>
      </p:sp>
      <p:sp>
        <p:nvSpPr>
          <p:cNvPr id="285" name="TextBox 284"/>
          <p:cNvSpPr txBox="1"/>
          <p:nvPr/>
        </p:nvSpPr>
        <p:spPr>
          <a:xfrm>
            <a:off x="7719814" y="22964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1100</a:t>
            </a:r>
            <a:endParaRPr lang="en-US" sz="800" dirty="0"/>
          </a:p>
        </p:txBody>
      </p:sp>
      <p:sp>
        <p:nvSpPr>
          <p:cNvPr id="286" name="TextBox 285"/>
          <p:cNvSpPr txBox="1"/>
          <p:nvPr/>
        </p:nvSpPr>
        <p:spPr>
          <a:xfrm>
            <a:off x="8042314" y="230147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1101</a:t>
            </a:r>
            <a:endParaRPr lang="en-US" sz="800" dirty="0"/>
          </a:p>
        </p:txBody>
      </p:sp>
      <p:sp>
        <p:nvSpPr>
          <p:cNvPr id="287" name="TextBox 286"/>
          <p:cNvSpPr txBox="1"/>
          <p:nvPr/>
        </p:nvSpPr>
        <p:spPr>
          <a:xfrm>
            <a:off x="8320654" y="229649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1110</a:t>
            </a:r>
            <a:endParaRPr lang="en-US" sz="800" dirty="0"/>
          </a:p>
        </p:txBody>
      </p:sp>
      <p:sp>
        <p:nvSpPr>
          <p:cNvPr id="288" name="TextBox 287"/>
          <p:cNvSpPr txBox="1"/>
          <p:nvPr/>
        </p:nvSpPr>
        <p:spPr>
          <a:xfrm>
            <a:off x="8628678" y="2298378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1111</a:t>
            </a:r>
            <a:endParaRPr lang="en-US" sz="800" dirty="0"/>
          </a:p>
        </p:txBody>
      </p:sp>
      <p:sp>
        <p:nvSpPr>
          <p:cNvPr id="289" name="TextBox 288"/>
          <p:cNvSpPr txBox="1"/>
          <p:nvPr/>
        </p:nvSpPr>
        <p:spPr>
          <a:xfrm>
            <a:off x="6299626" y="285273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100100</a:t>
            </a:r>
            <a:endParaRPr lang="en-US" sz="700" dirty="0"/>
          </a:p>
        </p:txBody>
      </p:sp>
      <p:sp>
        <p:nvSpPr>
          <p:cNvPr id="293" name="TextBox 292"/>
          <p:cNvSpPr txBox="1"/>
          <p:nvPr/>
        </p:nvSpPr>
        <p:spPr>
          <a:xfrm>
            <a:off x="6617995" y="2846457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100101</a:t>
            </a:r>
            <a:endParaRPr lang="en-US" sz="700" dirty="0"/>
          </a:p>
        </p:txBody>
      </p:sp>
      <p:sp>
        <p:nvSpPr>
          <p:cNvPr id="294" name="TextBox 293"/>
          <p:cNvSpPr txBox="1"/>
          <p:nvPr/>
        </p:nvSpPr>
        <p:spPr>
          <a:xfrm>
            <a:off x="6910535" y="284678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100110</a:t>
            </a:r>
            <a:endParaRPr lang="en-US" sz="700" dirty="0"/>
          </a:p>
        </p:txBody>
      </p:sp>
      <p:sp>
        <p:nvSpPr>
          <p:cNvPr id="295" name="TextBox 294"/>
          <p:cNvSpPr txBox="1"/>
          <p:nvPr/>
        </p:nvSpPr>
        <p:spPr>
          <a:xfrm>
            <a:off x="7228279" y="2846789"/>
            <a:ext cx="5006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100111</a:t>
            </a:r>
            <a:endParaRPr lang="en-US" sz="700" dirty="0"/>
          </a:p>
        </p:txBody>
      </p:sp>
      <p:sp>
        <p:nvSpPr>
          <p:cNvPr id="296" name="TextBox 295"/>
          <p:cNvSpPr txBox="1"/>
          <p:nvPr/>
        </p:nvSpPr>
        <p:spPr>
          <a:xfrm>
            <a:off x="6461777" y="230271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1000</a:t>
            </a:r>
            <a:endParaRPr lang="en-US" sz="800" dirty="0"/>
          </a:p>
        </p:txBody>
      </p:sp>
      <p:sp>
        <p:nvSpPr>
          <p:cNvPr id="298" name="TextBox 297"/>
          <p:cNvSpPr txBox="1"/>
          <p:nvPr/>
        </p:nvSpPr>
        <p:spPr>
          <a:xfrm>
            <a:off x="7062617" y="2302710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1010</a:t>
            </a:r>
            <a:endParaRPr lang="en-US" sz="800" dirty="0"/>
          </a:p>
        </p:txBody>
      </p:sp>
      <p:sp>
        <p:nvSpPr>
          <p:cNvPr id="299" name="TextBox 298"/>
          <p:cNvSpPr txBox="1"/>
          <p:nvPr/>
        </p:nvSpPr>
        <p:spPr>
          <a:xfrm>
            <a:off x="7370641" y="2304589"/>
            <a:ext cx="50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1</a:t>
            </a:r>
            <a:r>
              <a:rPr lang="en-US" sz="800" dirty="0" smtClean="0"/>
              <a:t>011</a:t>
            </a:r>
            <a:endParaRPr lang="en-US" sz="800" dirty="0"/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286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Scalable and Asynchronous Algorithms for AMR -  Langer, Kale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8</a:t>
            </a:fld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1980844" y="212175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8" name="Oval 167"/>
          <p:cNvSpPr/>
          <p:nvPr/>
        </p:nvSpPr>
        <p:spPr>
          <a:xfrm>
            <a:off x="2791144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125643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190" y="158830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842444" y="96565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514153" y="1602872"/>
            <a:ext cx="171438" cy="171459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Arrow Connector 172"/>
          <p:cNvCxnSpPr>
            <a:stCxn id="171" idx="4"/>
            <a:endCxn id="170" idx="7"/>
          </p:cNvCxnSpPr>
          <p:nvPr/>
        </p:nvCxnSpPr>
        <p:spPr>
          <a:xfrm flipH="1">
            <a:off x="1092521" y="1137116"/>
            <a:ext cx="835642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71" idx="4"/>
            <a:endCxn id="172" idx="0"/>
          </p:cNvCxnSpPr>
          <p:nvPr/>
        </p:nvCxnSpPr>
        <p:spPr>
          <a:xfrm flipH="1">
            <a:off x="1599872" y="1137116"/>
            <a:ext cx="328291" cy="46575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71" idx="4"/>
            <a:endCxn id="169" idx="0"/>
          </p:cNvCxnSpPr>
          <p:nvPr/>
        </p:nvCxnSpPr>
        <p:spPr>
          <a:xfrm>
            <a:off x="1928163" y="1137116"/>
            <a:ext cx="283199" cy="45119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71" idx="4"/>
            <a:endCxn id="168" idx="1"/>
          </p:cNvCxnSpPr>
          <p:nvPr/>
        </p:nvCxnSpPr>
        <p:spPr>
          <a:xfrm>
            <a:off x="1928163" y="1137116"/>
            <a:ext cx="888087" cy="476299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2923597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3211810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3496300" y="211835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3787333" y="211316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Arrow Connector 180"/>
          <p:cNvCxnSpPr>
            <a:stCxn id="168" idx="4"/>
            <a:endCxn id="177" idx="0"/>
          </p:cNvCxnSpPr>
          <p:nvPr/>
        </p:nvCxnSpPr>
        <p:spPr>
          <a:xfrm>
            <a:off x="2876863" y="1759764"/>
            <a:ext cx="132454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68" idx="4"/>
            <a:endCxn id="178" idx="0"/>
          </p:cNvCxnSpPr>
          <p:nvPr/>
        </p:nvCxnSpPr>
        <p:spPr>
          <a:xfrm>
            <a:off x="2876863" y="1759764"/>
            <a:ext cx="420667" cy="35339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68" idx="4"/>
            <a:endCxn id="179" idx="0"/>
          </p:cNvCxnSpPr>
          <p:nvPr/>
        </p:nvCxnSpPr>
        <p:spPr>
          <a:xfrm>
            <a:off x="2876863" y="1759764"/>
            <a:ext cx="705157" cy="35859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68" idx="4"/>
            <a:endCxn id="180" idx="1"/>
          </p:cNvCxnSpPr>
          <p:nvPr/>
        </p:nvCxnSpPr>
        <p:spPr>
          <a:xfrm>
            <a:off x="2876863" y="1759764"/>
            <a:ext cx="935577" cy="37850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1675591" y="2127448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272970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545155" y="2131126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/>
          <p:cNvCxnSpPr>
            <a:stCxn id="169" idx="4"/>
            <a:endCxn id="185" idx="7"/>
          </p:cNvCxnSpPr>
          <p:nvPr/>
        </p:nvCxnSpPr>
        <p:spPr>
          <a:xfrm flipH="1">
            <a:off x="1821922" y="1759764"/>
            <a:ext cx="389440" cy="3927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69" idx="4"/>
            <a:endCxn id="167" idx="0"/>
          </p:cNvCxnSpPr>
          <p:nvPr/>
        </p:nvCxnSpPr>
        <p:spPr>
          <a:xfrm flipH="1">
            <a:off x="2066563" y="1759764"/>
            <a:ext cx="144799" cy="36199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9" idx="4"/>
            <a:endCxn id="186" idx="0"/>
          </p:cNvCxnSpPr>
          <p:nvPr/>
        </p:nvCxnSpPr>
        <p:spPr>
          <a:xfrm>
            <a:off x="2211362" y="1759764"/>
            <a:ext cx="147327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stCxn id="169" idx="4"/>
            <a:endCxn id="187" idx="1"/>
          </p:cNvCxnSpPr>
          <p:nvPr/>
        </p:nvCxnSpPr>
        <p:spPr>
          <a:xfrm>
            <a:off x="2211362" y="1759764"/>
            <a:ext cx="358899" cy="39647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65106" y="2128429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560468" y="2126205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1146808" y="21180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53252" y="2123981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6" name="Straight Arrow Connector 195"/>
          <p:cNvCxnSpPr>
            <a:stCxn id="170" idx="4"/>
            <a:endCxn id="192" idx="7"/>
          </p:cNvCxnSpPr>
          <p:nvPr/>
        </p:nvCxnSpPr>
        <p:spPr>
          <a:xfrm flipH="1">
            <a:off x="411437" y="1759764"/>
            <a:ext cx="620471" cy="39377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70" idx="4"/>
            <a:endCxn id="193" idx="0"/>
          </p:cNvCxnSpPr>
          <p:nvPr/>
        </p:nvCxnSpPr>
        <p:spPr>
          <a:xfrm flipH="1">
            <a:off x="646187" y="1759764"/>
            <a:ext cx="385722" cy="366441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70" idx="4"/>
            <a:endCxn id="194" idx="0"/>
          </p:cNvCxnSpPr>
          <p:nvPr/>
        </p:nvCxnSpPr>
        <p:spPr>
          <a:xfrm>
            <a:off x="1031909" y="1759764"/>
            <a:ext cx="200619" cy="35831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70" idx="4"/>
            <a:endCxn id="195" idx="0"/>
          </p:cNvCxnSpPr>
          <p:nvPr/>
        </p:nvCxnSpPr>
        <p:spPr>
          <a:xfrm flipH="1">
            <a:off x="938972" y="1759764"/>
            <a:ext cx="92937" cy="36421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1540105" y="2656333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1821694" y="2649114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2081001" y="2653430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362334" y="2657747"/>
            <a:ext cx="171438" cy="1714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Arrow Connector 203"/>
          <p:cNvCxnSpPr>
            <a:stCxn id="167" idx="4"/>
            <a:endCxn id="200" idx="7"/>
          </p:cNvCxnSpPr>
          <p:nvPr/>
        </p:nvCxnSpPr>
        <p:spPr>
          <a:xfrm flipH="1">
            <a:off x="1686437" y="2293216"/>
            <a:ext cx="380127" cy="388226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67" idx="4"/>
            <a:endCxn id="201" idx="0"/>
          </p:cNvCxnSpPr>
          <p:nvPr/>
        </p:nvCxnSpPr>
        <p:spPr>
          <a:xfrm flipH="1">
            <a:off x="1907414" y="2293216"/>
            <a:ext cx="159150" cy="35589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67" idx="4"/>
            <a:endCxn id="202" idx="0"/>
          </p:cNvCxnSpPr>
          <p:nvPr/>
        </p:nvCxnSpPr>
        <p:spPr>
          <a:xfrm>
            <a:off x="2066563" y="2293216"/>
            <a:ext cx="100157" cy="360214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67" idx="4"/>
            <a:endCxn id="203" idx="1"/>
          </p:cNvCxnSpPr>
          <p:nvPr/>
        </p:nvCxnSpPr>
        <p:spPr>
          <a:xfrm>
            <a:off x="2066563" y="2293216"/>
            <a:ext cx="320877" cy="389640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" name="Freeform 207"/>
          <p:cNvSpPr/>
          <p:nvPr/>
        </p:nvSpPr>
        <p:spPr>
          <a:xfrm>
            <a:off x="768517" y="1566268"/>
            <a:ext cx="591010" cy="1508044"/>
          </a:xfrm>
          <a:custGeom>
            <a:avLst/>
            <a:gdLst>
              <a:gd name="connsiteX0" fmla="*/ 0 w 1094462"/>
              <a:gd name="connsiteY0" fmla="*/ 0 h 2713789"/>
              <a:gd name="connsiteX1" fmla="*/ 1082842 w 1094462"/>
              <a:gd name="connsiteY1" fmla="*/ 949157 h 2713789"/>
              <a:gd name="connsiteX2" fmla="*/ 601579 w 1094462"/>
              <a:gd name="connsiteY2" fmla="*/ 2713789 h 271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4462" h="2713789">
                <a:moveTo>
                  <a:pt x="0" y="0"/>
                </a:moveTo>
                <a:cubicBezTo>
                  <a:pt x="491289" y="248429"/>
                  <a:pt x="982579" y="496859"/>
                  <a:pt x="1082842" y="949157"/>
                </a:cubicBezTo>
                <a:cubicBezTo>
                  <a:pt x="1183105" y="1401455"/>
                  <a:pt x="601579" y="2713789"/>
                  <a:pt x="601579" y="2713789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1311419" y="995249"/>
            <a:ext cx="612011" cy="2100714"/>
          </a:xfrm>
          <a:custGeom>
            <a:avLst/>
            <a:gdLst>
              <a:gd name="connsiteX0" fmla="*/ 392256 w 1378557"/>
              <a:gd name="connsiteY0" fmla="*/ 0 h 3890210"/>
              <a:gd name="connsiteX1" fmla="*/ 1314677 w 1378557"/>
              <a:gd name="connsiteY1" fmla="*/ 1537368 h 3890210"/>
              <a:gd name="connsiteX2" fmla="*/ 1167625 w 1378557"/>
              <a:gd name="connsiteY2" fmla="*/ 2593474 h 3890210"/>
              <a:gd name="connsiteX3" fmla="*/ 111519 w 1378557"/>
              <a:gd name="connsiteY3" fmla="*/ 3195053 h 3890210"/>
              <a:gd name="connsiteX4" fmla="*/ 31309 w 1378557"/>
              <a:gd name="connsiteY4" fmla="*/ 3890210 h 3890210"/>
              <a:gd name="connsiteX5" fmla="*/ 31309 w 1378557"/>
              <a:gd name="connsiteY5" fmla="*/ 3890210 h 3890210"/>
              <a:gd name="connsiteX6" fmla="*/ 31309 w 1378557"/>
              <a:gd name="connsiteY6" fmla="*/ 3890210 h 389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557" h="3890210">
                <a:moveTo>
                  <a:pt x="392256" y="0"/>
                </a:moveTo>
                <a:cubicBezTo>
                  <a:pt x="788852" y="552561"/>
                  <a:pt x="1185449" y="1105122"/>
                  <a:pt x="1314677" y="1537368"/>
                </a:cubicBezTo>
                <a:cubicBezTo>
                  <a:pt x="1443905" y="1969614"/>
                  <a:pt x="1368151" y="2317193"/>
                  <a:pt x="1167625" y="2593474"/>
                </a:cubicBezTo>
                <a:cubicBezTo>
                  <a:pt x="967099" y="2869755"/>
                  <a:pt x="300905" y="2978930"/>
                  <a:pt x="111519" y="3195053"/>
                </a:cubicBezTo>
                <a:cubicBezTo>
                  <a:pt x="-77867" y="3411176"/>
                  <a:pt x="31309" y="3890210"/>
                  <a:pt x="31309" y="3890210"/>
                </a:cubicBezTo>
                <a:lnTo>
                  <a:pt x="31309" y="3890210"/>
                </a:lnTo>
                <a:lnTo>
                  <a:pt x="31309" y="3890210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2210363" y="843651"/>
            <a:ext cx="234045" cy="2230660"/>
          </a:xfrm>
          <a:custGeom>
            <a:avLst/>
            <a:gdLst>
              <a:gd name="connsiteX0" fmla="*/ 124271 w 433416"/>
              <a:gd name="connsiteY0" fmla="*/ 0 h 4130852"/>
              <a:gd name="connsiteX1" fmla="*/ 431745 w 433416"/>
              <a:gd name="connsiteY1" fmla="*/ 1684421 h 4130852"/>
              <a:gd name="connsiteX2" fmla="*/ 3956 w 433416"/>
              <a:gd name="connsiteY2" fmla="*/ 2165684 h 4130852"/>
              <a:gd name="connsiteX3" fmla="*/ 217850 w 433416"/>
              <a:gd name="connsiteY3" fmla="*/ 3810000 h 4130852"/>
              <a:gd name="connsiteX4" fmla="*/ 204482 w 433416"/>
              <a:gd name="connsiteY4" fmla="*/ 4130842 h 413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16" h="4130852">
                <a:moveTo>
                  <a:pt x="124271" y="0"/>
                </a:moveTo>
                <a:cubicBezTo>
                  <a:pt x="288034" y="661737"/>
                  <a:pt x="451797" y="1323474"/>
                  <a:pt x="431745" y="1684421"/>
                </a:cubicBezTo>
                <a:cubicBezTo>
                  <a:pt x="411693" y="2045368"/>
                  <a:pt x="39605" y="1811421"/>
                  <a:pt x="3956" y="2165684"/>
                </a:cubicBezTo>
                <a:cubicBezTo>
                  <a:pt x="-31693" y="2519947"/>
                  <a:pt x="184429" y="3482474"/>
                  <a:pt x="217850" y="3810000"/>
                </a:cubicBezTo>
                <a:cubicBezTo>
                  <a:pt x="251271" y="4137526"/>
                  <a:pt x="204482" y="4130842"/>
                  <a:pt x="204482" y="4130842"/>
                </a:cubicBez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2602425" y="865308"/>
            <a:ext cx="238344" cy="2259531"/>
          </a:xfrm>
          <a:custGeom>
            <a:avLst/>
            <a:gdLst>
              <a:gd name="connsiteX0" fmla="*/ 0 w 441378"/>
              <a:gd name="connsiteY0" fmla="*/ 0 h 4184316"/>
              <a:gd name="connsiteX1" fmla="*/ 80211 w 441378"/>
              <a:gd name="connsiteY1" fmla="*/ 1884948 h 4184316"/>
              <a:gd name="connsiteX2" fmla="*/ 387684 w 441378"/>
              <a:gd name="connsiteY2" fmla="*/ 2272632 h 4184316"/>
              <a:gd name="connsiteX3" fmla="*/ 441158 w 441378"/>
              <a:gd name="connsiteY3" fmla="*/ 4090737 h 4184316"/>
              <a:gd name="connsiteX4" fmla="*/ 441158 w 441378"/>
              <a:gd name="connsiteY4" fmla="*/ 4090737 h 4184316"/>
              <a:gd name="connsiteX5" fmla="*/ 427790 w 441378"/>
              <a:gd name="connsiteY5" fmla="*/ 4184316 h 418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378" h="4184316">
                <a:moveTo>
                  <a:pt x="0" y="0"/>
                </a:moveTo>
                <a:cubicBezTo>
                  <a:pt x="7798" y="753088"/>
                  <a:pt x="15597" y="1506176"/>
                  <a:pt x="80211" y="1884948"/>
                </a:cubicBezTo>
                <a:cubicBezTo>
                  <a:pt x="144825" y="2263720"/>
                  <a:pt x="327526" y="1905000"/>
                  <a:pt x="387684" y="2272632"/>
                </a:cubicBezTo>
                <a:cubicBezTo>
                  <a:pt x="447842" y="2640264"/>
                  <a:pt x="441158" y="4090737"/>
                  <a:pt x="441158" y="4090737"/>
                </a:cubicBezTo>
                <a:lnTo>
                  <a:pt x="441158" y="4090737"/>
                </a:lnTo>
                <a:lnTo>
                  <a:pt x="427790" y="4184316"/>
                </a:lnTo>
              </a:path>
            </a:pathLst>
          </a:cu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3446269" y="886964"/>
            <a:ext cx="271501" cy="2237874"/>
          </a:xfrm>
          <a:custGeom>
            <a:avLst/>
            <a:gdLst>
              <a:gd name="connsiteX0" fmla="*/ 0 w 502779"/>
              <a:gd name="connsiteY0" fmla="*/ 0 h 4144211"/>
              <a:gd name="connsiteX1" fmla="*/ 494632 w 502779"/>
              <a:gd name="connsiteY1" fmla="*/ 2085474 h 4144211"/>
              <a:gd name="connsiteX2" fmla="*/ 320842 w 502779"/>
              <a:gd name="connsiteY2" fmla="*/ 4144211 h 414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779" h="4144211">
                <a:moveTo>
                  <a:pt x="0" y="0"/>
                </a:moveTo>
                <a:cubicBezTo>
                  <a:pt x="220579" y="697386"/>
                  <a:pt x="441158" y="1394772"/>
                  <a:pt x="494632" y="2085474"/>
                </a:cubicBezTo>
                <a:cubicBezTo>
                  <a:pt x="548106" y="2776176"/>
                  <a:pt x="320842" y="4144211"/>
                  <a:pt x="320842" y="414421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536398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P0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1086127" y="3045436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P1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1745353" y="3045437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2510633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P3</a:t>
            </a:r>
            <a:endParaRPr lang="en-US" sz="1000" dirty="0"/>
          </a:p>
        </p:txBody>
      </p:sp>
      <p:sp>
        <p:nvSpPr>
          <p:cNvPr id="217" name="TextBox 216"/>
          <p:cNvSpPr txBox="1"/>
          <p:nvPr/>
        </p:nvSpPr>
        <p:spPr>
          <a:xfrm>
            <a:off x="3191404" y="3041738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P4</a:t>
            </a:r>
            <a:endParaRPr lang="en-US" sz="1000" dirty="0"/>
          </a:p>
        </p:txBody>
      </p:sp>
      <p:sp>
        <p:nvSpPr>
          <p:cNvPr id="218" name="TextBox 217"/>
          <p:cNvSpPr txBox="1"/>
          <p:nvPr/>
        </p:nvSpPr>
        <p:spPr>
          <a:xfrm>
            <a:off x="3787332" y="3048494"/>
            <a:ext cx="316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P5</a:t>
            </a:r>
            <a:endParaRPr lang="en-US" sz="1000" dirty="0"/>
          </a:p>
        </p:txBody>
      </p:sp>
      <p:sp>
        <p:nvSpPr>
          <p:cNvPr id="219" name="TextBox 218"/>
          <p:cNvSpPr txBox="1"/>
          <p:nvPr/>
        </p:nvSpPr>
        <p:spPr>
          <a:xfrm>
            <a:off x="906505" y="135009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Typical MPI Approach</a:t>
            </a:r>
            <a:endParaRPr lang="en-US" sz="1600" dirty="0"/>
          </a:p>
        </p:txBody>
      </p:sp>
      <p:sp>
        <p:nvSpPr>
          <p:cNvPr id="220" name="TextBox 219"/>
          <p:cNvSpPr txBox="1"/>
          <p:nvPr/>
        </p:nvSpPr>
        <p:spPr>
          <a:xfrm>
            <a:off x="5587016" y="171052"/>
            <a:ext cx="301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Charm++ Approach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043262" y="1014554"/>
            <a:ext cx="4086038" cy="2038238"/>
            <a:chOff x="5043262" y="1014554"/>
            <a:chExt cx="4086038" cy="2038238"/>
          </a:xfrm>
        </p:grpSpPr>
        <p:sp>
          <p:nvSpPr>
            <p:cNvPr id="222" name="Oval 221"/>
            <p:cNvSpPr/>
            <p:nvPr/>
          </p:nvSpPr>
          <p:spPr>
            <a:xfrm>
              <a:off x="6935083" y="21706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23" name="Oval 222"/>
            <p:cNvSpPr/>
            <p:nvPr/>
          </p:nvSpPr>
          <p:spPr>
            <a:xfrm>
              <a:off x="7745382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7079881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900428" y="163720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00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6796682" y="101455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468391" y="165176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/>
            <p:cNvCxnSpPr>
              <a:stCxn id="226" idx="4"/>
              <a:endCxn id="225" idx="7"/>
            </p:cNvCxnSpPr>
            <p:nvPr/>
          </p:nvCxnSpPr>
          <p:spPr>
            <a:xfrm flipH="1">
              <a:off x="6046759" y="1186013"/>
              <a:ext cx="835642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26" idx="4"/>
              <a:endCxn id="227" idx="0"/>
            </p:cNvCxnSpPr>
            <p:nvPr/>
          </p:nvCxnSpPr>
          <p:spPr>
            <a:xfrm flipH="1">
              <a:off x="6554110" y="1186013"/>
              <a:ext cx="328291" cy="4657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>
              <a:stCxn id="226" idx="4"/>
              <a:endCxn id="224" idx="0"/>
            </p:cNvCxnSpPr>
            <p:nvPr/>
          </p:nvCxnSpPr>
          <p:spPr>
            <a:xfrm>
              <a:off x="6882401" y="1186013"/>
              <a:ext cx="283199" cy="4511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>
              <a:stCxn id="226" idx="4"/>
              <a:endCxn id="223" idx="1"/>
            </p:cNvCxnSpPr>
            <p:nvPr/>
          </p:nvCxnSpPr>
          <p:spPr>
            <a:xfrm>
              <a:off x="6882401" y="1186013"/>
              <a:ext cx="888087" cy="4762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7877836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8166048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8450539" y="216725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8741571" y="216205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Arrow Connector 235"/>
            <p:cNvCxnSpPr>
              <a:stCxn id="223" idx="4"/>
              <a:endCxn id="232" idx="0"/>
            </p:cNvCxnSpPr>
            <p:nvPr/>
          </p:nvCxnSpPr>
          <p:spPr>
            <a:xfrm>
              <a:off x="7831101" y="1808661"/>
              <a:ext cx="132454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>
              <a:stCxn id="223" idx="4"/>
              <a:endCxn id="233" idx="0"/>
            </p:cNvCxnSpPr>
            <p:nvPr/>
          </p:nvCxnSpPr>
          <p:spPr>
            <a:xfrm>
              <a:off x="7831101" y="1808661"/>
              <a:ext cx="420667" cy="3533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223" idx="4"/>
              <a:endCxn id="234" idx="0"/>
            </p:cNvCxnSpPr>
            <p:nvPr/>
          </p:nvCxnSpPr>
          <p:spPr>
            <a:xfrm>
              <a:off x="7831101" y="1808661"/>
              <a:ext cx="705157" cy="3585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>
              <a:stCxn id="223" idx="4"/>
              <a:endCxn id="235" idx="1"/>
            </p:cNvCxnSpPr>
            <p:nvPr/>
          </p:nvCxnSpPr>
          <p:spPr>
            <a:xfrm>
              <a:off x="7831101" y="1808661"/>
              <a:ext cx="935577" cy="378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/>
            <p:nvPr/>
          </p:nvSpPr>
          <p:spPr>
            <a:xfrm>
              <a:off x="6629829" y="2176344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7227208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7499393" y="218002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Straight Arrow Connector 242"/>
            <p:cNvCxnSpPr>
              <a:stCxn id="224" idx="4"/>
              <a:endCxn id="240" idx="7"/>
            </p:cNvCxnSpPr>
            <p:nvPr/>
          </p:nvCxnSpPr>
          <p:spPr>
            <a:xfrm flipH="1">
              <a:off x="6776161" y="1808661"/>
              <a:ext cx="389440" cy="3927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stCxn id="224" idx="4"/>
              <a:endCxn id="222" idx="0"/>
            </p:cNvCxnSpPr>
            <p:nvPr/>
          </p:nvCxnSpPr>
          <p:spPr>
            <a:xfrm flipH="1">
              <a:off x="7020802" y="1808661"/>
              <a:ext cx="144799" cy="3619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>
              <a:stCxn id="224" idx="4"/>
              <a:endCxn id="241" idx="0"/>
            </p:cNvCxnSpPr>
            <p:nvPr/>
          </p:nvCxnSpPr>
          <p:spPr>
            <a:xfrm>
              <a:off x="7165601" y="1808661"/>
              <a:ext cx="147327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>
              <a:stCxn id="224" idx="4"/>
              <a:endCxn id="242" idx="1"/>
            </p:cNvCxnSpPr>
            <p:nvPr/>
          </p:nvCxnSpPr>
          <p:spPr>
            <a:xfrm>
              <a:off x="7165601" y="1808661"/>
              <a:ext cx="358899" cy="396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5219344" y="2177325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5514706" y="2175101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6101046" y="2166977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807491" y="2172878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1" name="Straight Arrow Connector 250"/>
            <p:cNvCxnSpPr>
              <a:stCxn id="225" idx="4"/>
              <a:endCxn id="247" idx="7"/>
            </p:cNvCxnSpPr>
            <p:nvPr/>
          </p:nvCxnSpPr>
          <p:spPr>
            <a:xfrm flipH="1">
              <a:off x="5365675" y="1808661"/>
              <a:ext cx="620471" cy="3937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225" idx="4"/>
              <a:endCxn id="248" idx="0"/>
            </p:cNvCxnSpPr>
            <p:nvPr/>
          </p:nvCxnSpPr>
          <p:spPr>
            <a:xfrm flipH="1">
              <a:off x="5600425" y="1808661"/>
              <a:ext cx="385722" cy="3664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>
              <a:stCxn id="225" idx="4"/>
              <a:endCxn id="249" idx="0"/>
            </p:cNvCxnSpPr>
            <p:nvPr/>
          </p:nvCxnSpPr>
          <p:spPr>
            <a:xfrm>
              <a:off x="5986147" y="1808661"/>
              <a:ext cx="200619" cy="3583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>
              <a:stCxn id="225" idx="4"/>
              <a:endCxn id="250" idx="0"/>
            </p:cNvCxnSpPr>
            <p:nvPr/>
          </p:nvCxnSpPr>
          <p:spPr>
            <a:xfrm flipH="1">
              <a:off x="5893210" y="1808661"/>
              <a:ext cx="92937" cy="3642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/>
            <p:cNvSpPr/>
            <p:nvPr/>
          </p:nvSpPr>
          <p:spPr>
            <a:xfrm>
              <a:off x="6494344" y="2705229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6775933" y="2698010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7035240" y="2702326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7316572" y="2706642"/>
              <a:ext cx="171438" cy="1714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Arrow Connector 258"/>
            <p:cNvCxnSpPr>
              <a:stCxn id="222" idx="4"/>
              <a:endCxn id="255" idx="7"/>
            </p:cNvCxnSpPr>
            <p:nvPr/>
          </p:nvCxnSpPr>
          <p:spPr>
            <a:xfrm flipH="1">
              <a:off x="6640675" y="2342112"/>
              <a:ext cx="380127" cy="3882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>
              <a:stCxn id="222" idx="4"/>
              <a:endCxn id="256" idx="0"/>
            </p:cNvCxnSpPr>
            <p:nvPr/>
          </p:nvCxnSpPr>
          <p:spPr>
            <a:xfrm flipH="1">
              <a:off x="6861652" y="2342112"/>
              <a:ext cx="159150" cy="3558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stCxn id="222" idx="4"/>
              <a:endCxn id="257" idx="0"/>
            </p:cNvCxnSpPr>
            <p:nvPr/>
          </p:nvCxnSpPr>
          <p:spPr>
            <a:xfrm>
              <a:off x="7020802" y="2342112"/>
              <a:ext cx="100157" cy="3602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stCxn id="222" idx="4"/>
              <a:endCxn id="258" idx="1"/>
            </p:cNvCxnSpPr>
            <p:nvPr/>
          </p:nvCxnSpPr>
          <p:spPr>
            <a:xfrm>
              <a:off x="7020802" y="2342112"/>
              <a:ext cx="320877" cy="3896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TextBox 275"/>
            <p:cNvSpPr txBox="1"/>
            <p:nvPr/>
          </p:nvSpPr>
          <p:spPr>
            <a:xfrm>
              <a:off x="5538724" y="159184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00</a:t>
              </a:r>
              <a:endParaRPr lang="en-US" sz="1000" dirty="0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110704" y="1596823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01</a:t>
              </a:r>
              <a:endParaRPr lang="en-US" sz="1000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6728017" y="1586117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10</a:t>
              </a:r>
              <a:endParaRPr lang="en-US" sz="1000" dirty="0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7377214" y="1596660"/>
              <a:ext cx="500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11</a:t>
              </a:r>
              <a:endParaRPr lang="en-US" sz="1000" dirty="0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504326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0000</a:t>
              </a:r>
              <a:endParaRPr lang="en-US" sz="800" dirty="0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365762" y="231040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0001</a:t>
              </a:r>
              <a:endParaRPr lang="en-US" sz="800" dirty="0"/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5644102" y="230542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0010</a:t>
              </a:r>
              <a:endParaRPr lang="en-US" sz="800" dirty="0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5952126" y="23072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0011</a:t>
              </a:r>
              <a:endParaRPr lang="en-US" sz="800" dirty="0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71981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1100</a:t>
              </a:r>
              <a:endParaRPr lang="en-US" sz="800" dirty="0"/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8042314" y="230147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1101</a:t>
              </a:r>
              <a:endParaRPr lang="en-US" sz="800" dirty="0"/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8320654" y="229649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1110</a:t>
              </a:r>
              <a:endParaRPr lang="en-US" sz="800" dirty="0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628678" y="2298378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1111</a:t>
              </a:r>
              <a:endParaRPr lang="en-US" sz="800" dirty="0"/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6299626" y="285273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100100</a:t>
              </a:r>
              <a:endParaRPr lang="en-US" sz="700" dirty="0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6617995" y="2846457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100101</a:t>
              </a:r>
              <a:endParaRPr lang="en-US" sz="700" dirty="0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6910535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100110</a:t>
              </a:r>
              <a:endParaRPr lang="en-US" sz="700" dirty="0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7228279" y="2846789"/>
              <a:ext cx="50062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/>
                <a:t>100111</a:t>
              </a:r>
              <a:endParaRPr lang="en-US" sz="700" dirty="0"/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646177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1000</a:t>
              </a:r>
              <a:endParaRPr lang="en-US" sz="800" dirty="0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7062617" y="2302710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1010</a:t>
              </a:r>
              <a:endParaRPr lang="en-US" sz="800" dirty="0"/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7370641" y="2304589"/>
              <a:ext cx="5006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1</a:t>
              </a:r>
              <a:r>
                <a:rPr lang="en-US" sz="800" dirty="0" smtClean="0"/>
                <a:t>011</a:t>
              </a:r>
              <a:endParaRPr lang="en-US" sz="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69448" y="636412"/>
            <a:ext cx="4082173" cy="2679700"/>
            <a:chOff x="4763766" y="3414889"/>
            <a:chExt cx="4082173" cy="2679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3766" y="3429000"/>
              <a:ext cx="1308100" cy="1320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9917" y="3414889"/>
              <a:ext cx="1282700" cy="1346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3239" y="3429000"/>
              <a:ext cx="1282700" cy="1333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3460" y="4749800"/>
              <a:ext cx="1282700" cy="1333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1678" y="4748389"/>
              <a:ext cx="1295400" cy="13462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42780" y="3474694"/>
            <a:ext cx="4163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Mesh Restructuring</a:t>
            </a:r>
          </a:p>
          <a:p>
            <a:pPr algn="ctr"/>
            <a:endParaRPr lang="en-US" i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Ripple Propagation Algorithm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Level-by-level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O(d) global reductions ≈ O(d*</a:t>
            </a:r>
            <a:r>
              <a:rPr lang="en-US" dirty="0" err="1" smtClean="0"/>
              <a:t>logP</a:t>
            </a:r>
            <a:r>
              <a:rPr lang="en-US" dirty="0" smtClean="0"/>
              <a:t>) 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Tree-replication on each process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O(#blocks) memory per process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8972" y="4990067"/>
            <a:ext cx="26066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Synchronization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402980" y="6060017"/>
            <a:ext cx="198026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445000" y="3474694"/>
            <a:ext cx="4684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Mesh Restructuring</a:t>
            </a:r>
          </a:p>
          <a:p>
            <a:pPr algn="ctr"/>
            <a:endParaRPr lang="en-US" i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Exchange messages with neighboring blocks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Update state using a state machine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Quiescence to detect global consensus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Blocks save current level of neighbors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O(#blocks/P) memory per process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5763436" y="4992511"/>
            <a:ext cx="1855548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O(log P) 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680033" y="6060017"/>
            <a:ext cx="2043153" cy="36688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O(#blocks/P) space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4283520" y="625303"/>
            <a:ext cx="0" cy="21952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4286344" y="1561193"/>
            <a:ext cx="220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32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1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222"/>
            <a:ext cx="8229600" cy="5970941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dirty="0" smtClean="0"/>
              <a:t>More Details of Charm++ Approach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r>
              <a:rPr lang="en-US" sz="2400" dirty="0" smtClean="0"/>
              <a:t>Dynamic load balancing </a:t>
            </a:r>
          </a:p>
          <a:p>
            <a:pPr lvl="1"/>
            <a:r>
              <a:rPr lang="en-US" sz="2000" dirty="0" smtClean="0"/>
              <a:t>Charm++ Distributed Load Balancer based on Gossip Protocol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Charm++ Location Manager</a:t>
            </a:r>
          </a:p>
          <a:p>
            <a:pPr lvl="1"/>
            <a:r>
              <a:rPr lang="en-US" sz="2000" dirty="0" smtClean="0"/>
              <a:t>Object to Physical Process map</a:t>
            </a:r>
          </a:p>
          <a:p>
            <a:pPr lvl="1"/>
            <a:r>
              <a:rPr lang="en-US" sz="2000" dirty="0" smtClean="0"/>
              <a:t>Distributed Hash Table with Local caches</a:t>
            </a:r>
          </a:p>
          <a:p>
            <a:pPr lvl="1"/>
            <a:r>
              <a:rPr lang="en-US" sz="2000" dirty="0" smtClean="0"/>
              <a:t>Ensures message delivery in minimal number of hops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DDB7-9131-BF43-ADCD-FD49C8757F57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Scalable and Asynchronous Algorithms for AMR -  Langer, Kale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97C-590C-FA48-82AA-E944D0F64F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7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955</Words>
  <Application>Microsoft Macintosh PowerPoint</Application>
  <PresentationFormat>On-screen Show (4:3)</PresentationFormat>
  <Paragraphs>325</Paragraphs>
  <Slides>12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Scalable and Asynchronous Algorithms for  Structured Adaptive Mesh Refinement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Algorithmic Benefits</vt:lpstr>
      <vt:lpstr>PowerPoint Presentation</vt:lpstr>
      <vt:lpstr>Impact on Production Frameworks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Highly Asyn </dc:title>
  <dc:creator>Akhil Langer</dc:creator>
  <cp:lastModifiedBy>Akhil Langer</cp:lastModifiedBy>
  <cp:revision>73</cp:revision>
  <dcterms:created xsi:type="dcterms:W3CDTF">2013-12-14T16:28:48Z</dcterms:created>
  <dcterms:modified xsi:type="dcterms:W3CDTF">2014-01-05T07:02:30Z</dcterms:modified>
</cp:coreProperties>
</file>