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8.xml" ContentType="application/vnd.openxmlformats-officedocument.presentationml.notesSlide+xml"/>
  <Override PartName="/ppt/embeddings/oleObject10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8" r:id="rId3"/>
    <p:sldId id="261" r:id="rId4"/>
    <p:sldId id="262" r:id="rId5"/>
    <p:sldId id="263" r:id="rId6"/>
    <p:sldId id="260" r:id="rId7"/>
    <p:sldId id="265" r:id="rId8"/>
    <p:sldId id="266" r:id="rId9"/>
    <p:sldId id="269" r:id="rId10"/>
    <p:sldId id="281" r:id="rId11"/>
    <p:sldId id="283" r:id="rId12"/>
    <p:sldId id="282" r:id="rId13"/>
    <p:sldId id="278" r:id="rId14"/>
    <p:sldId id="273" r:id="rId15"/>
    <p:sldId id="274" r:id="rId16"/>
    <p:sldId id="275" r:id="rId17"/>
    <p:sldId id="276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5F0E"/>
    <a:srgbClr val="83500D"/>
    <a:srgbClr val="020000"/>
    <a:srgbClr val="3CE741"/>
    <a:srgbClr val="32D935"/>
    <a:srgbClr val="E6625A"/>
    <a:srgbClr val="D25A53"/>
    <a:srgbClr val="D45851"/>
    <a:srgbClr val="CA564F"/>
    <a:srgbClr val="A34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88548" autoAdjust="0"/>
  </p:normalViewPr>
  <p:slideViewPr>
    <p:cSldViewPr snapToGrid="0" snapToObjects="1">
      <p:cViewPr>
        <p:scale>
          <a:sx n="95" d="100"/>
          <a:sy n="95" d="100"/>
        </p:scale>
        <p:origin x="-1288" y="-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7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1" Type="http://schemas.openxmlformats.org/officeDocument/2006/relationships/image" Target="../media/image27.emf"/><Relationship Id="rId2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1" Type="http://schemas.openxmlformats.org/officeDocument/2006/relationships/image" Target="../media/image28.emf"/><Relationship Id="rId2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1" Type="http://schemas.openxmlformats.org/officeDocument/2006/relationships/image" Target="../media/image28.emf"/><Relationship Id="rId2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65142-FE2C-F142-A537-C160E90B8D6E}" type="datetime1">
              <a:rPr lang="en-US" smtClean="0"/>
              <a:t>1/5/14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4A5CE-1067-3645-928B-29FE4CFEF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97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34B3E-4DC9-974C-935E-FC691EFE29EB}" type="datetime1">
              <a:rPr lang="en-US" smtClean="0"/>
              <a:t>1/5/14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D0CC0-9F06-CB45-B5F5-7C82EA749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6402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08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32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53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81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53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31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24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53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92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68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4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59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48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05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40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5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D0CC0-9F06-CB45-B5F5-7C82EA7491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07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00CF-1622-D14E-88CD-F832C0F8DB0E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Parallel BnB for Stochastic Integer Programs      Langer et al @ UIUC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04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E19C-A357-A04A-9BE4-1C93587C724A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Parallel BnB for Stochastic Integer Programs      Langer et al @ UIUC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2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646A7-081C-B64D-B36B-DAB90394C1D1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Parallel BnB for Stochastic Integer Programs      Langer et al @ UIUC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08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7BE7-5F86-924D-B5D8-B297CE21285E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7158" y="6356350"/>
            <a:ext cx="6603999" cy="365125"/>
          </a:xfrm>
        </p:spPr>
        <p:txBody>
          <a:bodyPr/>
          <a:lstStyle/>
          <a:p>
            <a:r>
              <a:rPr lang="en-US" smtClean="0"/>
              <a:t>Parallel BnB for Stochastic Integer Programs      Langer et al @ UIUC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93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D7DC-36A4-6E48-B761-564C348B7BE9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Parallel BnB for Stochastic Integer Programs      Langer et al @ UIUC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54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4082-16D5-8E42-BCE5-A5B3EC8328BE}" type="datetime1">
              <a:rPr lang="en-US" smtClean="0"/>
              <a:t>1/5/14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Parallel BnB for Stochastic Integer Programs      Langer et al @ UIUC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51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6B19D-0266-4241-B5CC-A397F982AC14}" type="datetime1">
              <a:rPr lang="en-US" smtClean="0"/>
              <a:t>1/5/14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Parallel BnB for Stochastic Integer Programs      Langer et al @ UIUC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72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7315-205F-E34B-A7EE-2A85E8C1BCD6}" type="datetime1">
              <a:rPr lang="en-US" smtClean="0"/>
              <a:t>1/5/14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Parallel BnB for Stochastic Integer Programs      Langer et al @ UIUC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27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1ACDA-2254-C94E-A3E9-2A3DBC6656EE}" type="datetime1">
              <a:rPr lang="en-US" smtClean="0"/>
              <a:t>1/5/14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Parallel BnB for Stochastic Integer Programs      Langer et al @ UIUC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19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AF958-5B64-B741-B9CF-E92644C63E94}" type="datetime1">
              <a:rPr lang="en-US" smtClean="0"/>
              <a:t>1/5/14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Parallel BnB for Stochastic Integer Programs      Langer et al @ UIUC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22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D2F85-3A19-DD4B-AE5E-6EDBF782C1B1}" type="datetime1">
              <a:rPr lang="en-US" smtClean="0"/>
              <a:t>1/5/14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Parallel BnB for Stochastic Integer Programs      Langer et al @ UIUC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66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8D847-B3ED-4446-8B9C-187E2B847262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Parallel BnB for Stochastic Integer Programs      Langer et al @ UIUC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5BD81-DAF7-6F49-B150-DD6061297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1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emf"/><Relationship Id="rId12" Type="http://schemas.openxmlformats.org/officeDocument/2006/relationships/oleObject" Target="../embeddings/oleObject15.bin"/><Relationship Id="rId13" Type="http://schemas.openxmlformats.org/officeDocument/2006/relationships/image" Target="../media/image32.emf"/><Relationship Id="rId14" Type="http://schemas.openxmlformats.org/officeDocument/2006/relationships/image" Target="../media/image3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28.emf"/><Relationship Id="rId6" Type="http://schemas.openxmlformats.org/officeDocument/2006/relationships/oleObject" Target="../embeddings/oleObject12.bin"/><Relationship Id="rId7" Type="http://schemas.openxmlformats.org/officeDocument/2006/relationships/image" Target="../media/image29.emf"/><Relationship Id="rId8" Type="http://schemas.openxmlformats.org/officeDocument/2006/relationships/oleObject" Target="../embeddings/oleObject13.bin"/><Relationship Id="rId9" Type="http://schemas.openxmlformats.org/officeDocument/2006/relationships/image" Target="../media/image30.emf"/><Relationship Id="rId10" Type="http://schemas.openxmlformats.org/officeDocument/2006/relationships/oleObject" Target="../embeddings/oleObject14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emf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emf"/><Relationship Id="rId12" Type="http://schemas.openxmlformats.org/officeDocument/2006/relationships/oleObject" Target="../embeddings/oleObject20.bin"/><Relationship Id="rId13" Type="http://schemas.openxmlformats.org/officeDocument/2006/relationships/image" Target="../media/image32.emf"/><Relationship Id="rId14" Type="http://schemas.openxmlformats.org/officeDocument/2006/relationships/image" Target="../media/image3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28.emf"/><Relationship Id="rId6" Type="http://schemas.openxmlformats.org/officeDocument/2006/relationships/oleObject" Target="../embeddings/oleObject17.bin"/><Relationship Id="rId7" Type="http://schemas.openxmlformats.org/officeDocument/2006/relationships/image" Target="../media/image29.emf"/><Relationship Id="rId8" Type="http://schemas.openxmlformats.org/officeDocument/2006/relationships/oleObject" Target="../embeddings/oleObject18.bin"/><Relationship Id="rId9" Type="http://schemas.openxmlformats.org/officeDocument/2006/relationships/image" Target="../media/image30.emf"/><Relationship Id="rId10" Type="http://schemas.openxmlformats.org/officeDocument/2006/relationships/oleObject" Target="../embeddings/oleObject19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7" Type="http://schemas.openxmlformats.org/officeDocument/2006/relationships/image" Target="../media/image14.emf"/><Relationship Id="rId8" Type="http://schemas.openxmlformats.org/officeDocument/2006/relationships/image" Target="../media/image15.emf"/><Relationship Id="rId9" Type="http://schemas.openxmlformats.org/officeDocument/2006/relationships/image" Target="../media/image16.emf"/><Relationship Id="rId10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7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emf"/><Relationship Id="rId20" Type="http://schemas.openxmlformats.org/officeDocument/2006/relationships/image" Target="../media/image34.png"/><Relationship Id="rId10" Type="http://schemas.openxmlformats.org/officeDocument/2006/relationships/oleObject" Target="../embeddings/oleObject5.bin"/><Relationship Id="rId11" Type="http://schemas.openxmlformats.org/officeDocument/2006/relationships/image" Target="../media/image29.emf"/><Relationship Id="rId12" Type="http://schemas.openxmlformats.org/officeDocument/2006/relationships/oleObject" Target="../embeddings/oleObject6.bin"/><Relationship Id="rId13" Type="http://schemas.openxmlformats.org/officeDocument/2006/relationships/image" Target="../media/image30.emf"/><Relationship Id="rId14" Type="http://schemas.openxmlformats.org/officeDocument/2006/relationships/oleObject" Target="../embeddings/oleObject7.bin"/><Relationship Id="rId15" Type="http://schemas.openxmlformats.org/officeDocument/2006/relationships/image" Target="../media/image31.emf"/><Relationship Id="rId16" Type="http://schemas.openxmlformats.org/officeDocument/2006/relationships/oleObject" Target="../embeddings/oleObject8.bin"/><Relationship Id="rId17" Type="http://schemas.openxmlformats.org/officeDocument/2006/relationships/image" Target="../media/image32.emf"/><Relationship Id="rId18" Type="http://schemas.openxmlformats.org/officeDocument/2006/relationships/oleObject" Target="../embeddings/oleObject9.bin"/><Relationship Id="rId19" Type="http://schemas.openxmlformats.org/officeDocument/2006/relationships/image" Target="../media/image3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7.emf"/><Relationship Id="rId6" Type="http://schemas.openxmlformats.org/officeDocument/2006/relationships/oleObject" Target="../embeddings/oleObject2.bin"/><Relationship Id="rId7" Type="http://schemas.openxmlformats.org/officeDocument/2006/relationships/oleObject" Target="../embeddings/oleObject3.bin"/><Relationship Id="rId8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emf"/><Relationship Id="rId9" Type="http://schemas.openxmlformats.org/officeDocument/2006/relationships/image" Target="../media/image41.png"/><Relationship Id="rId10" Type="http://schemas.openxmlformats.org/officeDocument/2006/relationships/oleObject" Target="../embeddings/oleObject10.bin"/><Relationship Id="rId11" Type="http://schemas.openxmlformats.org/officeDocument/2006/relationships/image" Target="../media/image3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641" y="566570"/>
            <a:ext cx="8164095" cy="1470025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Times"/>
                <a:cs typeface="Times"/>
              </a:rPr>
              <a:t>Parallel Branch-and-Bound for </a:t>
            </a:r>
            <a:br>
              <a:rPr lang="en-US" sz="2400" b="1" dirty="0" smtClean="0">
                <a:latin typeface="Times"/>
                <a:cs typeface="Times"/>
              </a:rPr>
            </a:br>
            <a:r>
              <a:rPr lang="en-US" sz="2400" b="1" dirty="0" smtClean="0">
                <a:latin typeface="Times"/>
                <a:cs typeface="Times"/>
              </a:rPr>
              <a:t>Two-Stage Stochastic Integer Optimizations</a:t>
            </a:r>
            <a:br>
              <a:rPr lang="en-US" sz="2400" b="1" dirty="0" smtClean="0">
                <a:latin typeface="Times"/>
                <a:cs typeface="Times"/>
              </a:rPr>
            </a:br>
            <a:endParaRPr lang="en-US" sz="2400" b="1" dirty="0">
              <a:latin typeface="Times"/>
              <a:cs typeface="Time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881748"/>
            <a:ext cx="7772400" cy="3457557"/>
          </a:xfrm>
        </p:spPr>
        <p:txBody>
          <a:bodyPr>
            <a:normAutofit fontScale="77500" lnSpcReduction="20000"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Times"/>
                <a:cs typeface="Times"/>
              </a:rPr>
              <a:t>Akhil Langer</a:t>
            </a: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*, </a:t>
            </a:r>
            <a:r>
              <a:rPr lang="en-US" sz="2000" dirty="0" err="1" smtClean="0">
                <a:solidFill>
                  <a:srgbClr val="000090"/>
                </a:solidFill>
                <a:latin typeface="Times"/>
                <a:cs typeface="Times"/>
              </a:rPr>
              <a:t>Ramprasad</a:t>
            </a: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latin typeface="Times"/>
                <a:cs typeface="Times"/>
              </a:rPr>
              <a:t>Venkataraman</a:t>
            </a: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*, </a:t>
            </a:r>
            <a:b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</a:br>
            <a:r>
              <a:rPr lang="en-US" sz="2000" dirty="0" err="1" smtClean="0">
                <a:solidFill>
                  <a:srgbClr val="000090"/>
                </a:solidFill>
                <a:latin typeface="Times"/>
                <a:cs typeface="Times"/>
              </a:rPr>
              <a:t>Udatta</a:t>
            </a: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latin typeface="Times"/>
                <a:cs typeface="Times"/>
              </a:rPr>
              <a:t>Palekar</a:t>
            </a:r>
            <a:r>
              <a:rPr lang="en-US" sz="2000" baseline="30000" dirty="0" smtClean="0">
                <a:solidFill>
                  <a:srgbClr val="000090"/>
                </a:solidFill>
                <a:latin typeface="Times"/>
                <a:cs typeface="Times"/>
              </a:rPr>
              <a:t>§</a:t>
            </a: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, and </a:t>
            </a:r>
            <a:r>
              <a:rPr lang="en-US" sz="2000" dirty="0" err="1" smtClean="0">
                <a:solidFill>
                  <a:srgbClr val="000090"/>
                </a:solidFill>
                <a:latin typeface="Times"/>
                <a:cs typeface="Times"/>
              </a:rPr>
              <a:t>Laxmikant</a:t>
            </a: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 Kale*</a:t>
            </a:r>
            <a:b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</a:br>
            <a:endParaRPr lang="en-US" sz="2000" dirty="0" smtClean="0">
              <a:solidFill>
                <a:srgbClr val="000090"/>
              </a:solidFill>
              <a:latin typeface="Times"/>
              <a:cs typeface="Times"/>
            </a:endParaRPr>
          </a:p>
          <a:p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*Department of Computer Science</a:t>
            </a:r>
            <a:b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</a:br>
            <a:r>
              <a:rPr lang="en-US" sz="2000" baseline="30000" dirty="0" smtClean="0">
                <a:solidFill>
                  <a:srgbClr val="000090"/>
                </a:solidFill>
                <a:latin typeface="Times"/>
                <a:cs typeface="Times"/>
              </a:rPr>
              <a:t>§</a:t>
            </a: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Department of Business Administration</a:t>
            </a:r>
            <a:b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</a:br>
            <a:r>
              <a:rPr lang="en-US" sz="2000" dirty="0" smtClean="0">
                <a:solidFill>
                  <a:srgbClr val="000090"/>
                </a:solidFill>
                <a:latin typeface="Times"/>
                <a:cs typeface="Times"/>
              </a:rPr>
              <a:t>University of Illinois at Urbana-Champaign, USA</a:t>
            </a:r>
          </a:p>
          <a:p>
            <a:endParaRPr lang="en-US" sz="2000" dirty="0" smtClean="0">
              <a:solidFill>
                <a:srgbClr val="000090"/>
              </a:solidFill>
              <a:latin typeface="Times"/>
              <a:cs typeface="Times"/>
            </a:endParaRPr>
          </a:p>
          <a:p>
            <a:endParaRPr lang="en-US" sz="2000" dirty="0" smtClean="0">
              <a:solidFill>
                <a:srgbClr val="000090"/>
              </a:solidFill>
              <a:latin typeface="Times"/>
              <a:cs typeface="Times"/>
            </a:endParaRPr>
          </a:p>
          <a:p>
            <a:endParaRPr lang="en-US" sz="2000" dirty="0" smtClean="0">
              <a:solidFill>
                <a:schemeClr val="tx1"/>
              </a:solidFill>
              <a:latin typeface="Times"/>
              <a:cs typeface="Times"/>
            </a:endParaRPr>
          </a:p>
          <a:p>
            <a:endParaRPr lang="en-US" sz="2000" dirty="0" smtClean="0">
              <a:solidFill>
                <a:schemeClr val="tx1"/>
              </a:solidFill>
              <a:latin typeface="Times"/>
              <a:cs typeface="Times"/>
            </a:endParaRPr>
          </a:p>
          <a:p>
            <a:r>
              <a:rPr lang="en-US" sz="2000" dirty="0" smtClean="0">
                <a:solidFill>
                  <a:srgbClr val="008000"/>
                </a:solidFill>
                <a:latin typeface="Times"/>
                <a:cs typeface="Times"/>
              </a:rPr>
              <a:t>IEEE High Performance Computing Conference (</a:t>
            </a:r>
            <a:r>
              <a:rPr lang="en-US" sz="2000" dirty="0" err="1" smtClean="0">
                <a:solidFill>
                  <a:srgbClr val="008000"/>
                </a:solidFill>
                <a:latin typeface="Times"/>
                <a:cs typeface="Times"/>
              </a:rPr>
              <a:t>HiPC</a:t>
            </a:r>
            <a:r>
              <a:rPr lang="en-US" sz="2000" dirty="0" smtClean="0">
                <a:solidFill>
                  <a:srgbClr val="008000"/>
                </a:solidFill>
                <a:latin typeface="Times"/>
                <a:cs typeface="Times"/>
              </a:rPr>
              <a:t> 2013), </a:t>
            </a:r>
            <a:br>
              <a:rPr lang="en-US" sz="2000" dirty="0" smtClean="0">
                <a:solidFill>
                  <a:srgbClr val="008000"/>
                </a:solidFill>
                <a:latin typeface="Times"/>
                <a:cs typeface="Times"/>
              </a:rPr>
            </a:br>
            <a:r>
              <a:rPr lang="en-US" sz="2000" dirty="0" smtClean="0">
                <a:solidFill>
                  <a:srgbClr val="008000"/>
                </a:solidFill>
                <a:latin typeface="Times"/>
                <a:cs typeface="Times"/>
              </a:rPr>
              <a:t>Bengaluru, India</a:t>
            </a:r>
            <a:endParaRPr lang="en-US" sz="2000" dirty="0">
              <a:solidFill>
                <a:srgbClr val="008000"/>
              </a:solidFill>
              <a:latin typeface="Times"/>
              <a:cs typeface="Times"/>
            </a:endParaRPr>
          </a:p>
          <a:p>
            <a:r>
              <a:rPr lang="en-US" sz="2000" dirty="0" smtClean="0">
                <a:solidFill>
                  <a:srgbClr val="008000"/>
                </a:solidFill>
                <a:latin typeface="Times"/>
                <a:cs typeface="Times"/>
              </a:rPr>
              <a:t>20</a:t>
            </a:r>
            <a:r>
              <a:rPr lang="en-US" sz="2000" baseline="30000" dirty="0" smtClean="0">
                <a:solidFill>
                  <a:srgbClr val="008000"/>
                </a:solidFill>
                <a:latin typeface="Times"/>
                <a:cs typeface="Times"/>
              </a:rPr>
              <a:t>th</a:t>
            </a:r>
            <a:r>
              <a:rPr lang="en-US" sz="2000" dirty="0" smtClean="0">
                <a:solidFill>
                  <a:srgbClr val="008000"/>
                </a:solidFill>
                <a:latin typeface="Times"/>
                <a:cs typeface="Times"/>
              </a:rPr>
              <a:t> December, 2013</a:t>
            </a:r>
          </a:p>
          <a:p>
            <a:endParaRPr lang="en-US" sz="2000" dirty="0">
              <a:solidFill>
                <a:srgbClr val="008000"/>
              </a:solidFill>
              <a:latin typeface="Times"/>
              <a:cs typeface="Times"/>
            </a:endParaRPr>
          </a:p>
          <a:p>
            <a:r>
              <a:rPr lang="en-US" sz="2000" dirty="0" smtClean="0">
                <a:solidFill>
                  <a:srgbClr val="660066"/>
                </a:solidFill>
                <a:latin typeface="Times"/>
                <a:cs typeface="Times"/>
              </a:rPr>
              <a:t>Research Supported by MITRE Corp. and US Air Mobility Command</a:t>
            </a:r>
          </a:p>
        </p:txBody>
      </p:sp>
      <p:pic>
        <p:nvPicPr>
          <p:cNvPr id="10" name="Picture 9" descr="CoBsnssHrzntlCL_Left7-0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0" r="-19080"/>
          <a:stretch/>
        </p:blipFill>
        <p:spPr>
          <a:xfrm>
            <a:off x="4811167" y="1983931"/>
            <a:ext cx="2869788" cy="416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912" y="1883179"/>
            <a:ext cx="488315" cy="6324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481" y="1883179"/>
            <a:ext cx="1817853" cy="6343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4777" y="4395420"/>
            <a:ext cx="16129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94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8E4D-3E26-5E43-97C1-2FC87C25F888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Parallel BnB for Stochastic Integer Programs      Langer et al @ UIUC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10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01122" y="1717021"/>
            <a:ext cx="3553375" cy="3049390"/>
            <a:chOff x="382842" y="1233460"/>
            <a:chExt cx="3553375" cy="3049390"/>
          </a:xfrm>
        </p:grpSpPr>
        <p:sp>
          <p:nvSpPr>
            <p:cNvPr id="8" name="Oval 7"/>
            <p:cNvSpPr/>
            <p:nvPr/>
          </p:nvSpPr>
          <p:spPr>
            <a:xfrm>
              <a:off x="1863136" y="1233460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>
              <a:stCxn id="8" idx="3"/>
            </p:cNvCxnSpPr>
            <p:nvPr/>
          </p:nvCxnSpPr>
          <p:spPr>
            <a:xfrm flipH="1">
              <a:off x="1317229" y="1735171"/>
              <a:ext cx="631979" cy="70976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8" idx="5"/>
            </p:cNvCxnSpPr>
            <p:nvPr/>
          </p:nvCxnSpPr>
          <p:spPr>
            <a:xfrm>
              <a:off x="2364799" y="1735171"/>
              <a:ext cx="633356" cy="70976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2781690" y="2444938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023361" y="2444938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12" idx="3"/>
            </p:cNvCxnSpPr>
            <p:nvPr/>
          </p:nvCxnSpPr>
          <p:spPr>
            <a:xfrm flipH="1">
              <a:off x="758870" y="2946649"/>
              <a:ext cx="350563" cy="7484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2" idx="5"/>
            </p:cNvCxnSpPr>
            <p:nvPr/>
          </p:nvCxnSpPr>
          <p:spPr>
            <a:xfrm>
              <a:off x="1525024" y="2946649"/>
              <a:ext cx="338112" cy="7484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1569268" y="3695059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65002" y="3695059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2518576" y="2946649"/>
              <a:ext cx="350563" cy="7484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3284730" y="2946649"/>
              <a:ext cx="338112" cy="7484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3328974" y="3695059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224708" y="3695059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11098519"/>
                </p:ext>
              </p:extLst>
            </p:nvPr>
          </p:nvGraphicFramePr>
          <p:xfrm>
            <a:off x="1188268" y="1821251"/>
            <a:ext cx="530318" cy="2828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11" name="Equation" r:id="rId4" imgW="381000" imgH="203200" progId="Equation.3">
                    <p:embed/>
                  </p:oleObj>
                </mc:Choice>
                <mc:Fallback>
                  <p:oleObj name="Equation" r:id="rId4" imgW="3810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188268" y="1821251"/>
                          <a:ext cx="530318" cy="2828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93731241"/>
                </p:ext>
              </p:extLst>
            </p:nvPr>
          </p:nvGraphicFramePr>
          <p:xfrm>
            <a:off x="2702843" y="1821251"/>
            <a:ext cx="503040" cy="2596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12" name="Equation" r:id="rId6" imgW="393700" imgH="203200" progId="Equation.3">
                    <p:embed/>
                  </p:oleObj>
                </mc:Choice>
                <mc:Fallback>
                  <p:oleObj name="Equation" r:id="rId6" imgW="3937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702843" y="1821251"/>
                          <a:ext cx="503040" cy="25963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2457615"/>
                </p:ext>
              </p:extLst>
            </p:nvPr>
          </p:nvGraphicFramePr>
          <p:xfrm>
            <a:off x="382842" y="3204645"/>
            <a:ext cx="512762" cy="300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13" name="Equation" r:id="rId8" imgW="368300" imgH="215900" progId="Equation.3">
                    <p:embed/>
                  </p:oleObj>
                </mc:Choice>
                <mc:Fallback>
                  <p:oleObj name="Equation" r:id="rId8" imgW="3683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82842" y="3204645"/>
                          <a:ext cx="512762" cy="3000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22600399"/>
                </p:ext>
              </p:extLst>
            </p:nvPr>
          </p:nvGraphicFramePr>
          <p:xfrm>
            <a:off x="1161158" y="3203993"/>
            <a:ext cx="566737" cy="300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14" name="Equation" r:id="rId10" imgW="406400" imgH="215900" progId="Equation.3">
                    <p:embed/>
                  </p:oleObj>
                </mc:Choice>
                <mc:Fallback>
                  <p:oleObj name="Equation" r:id="rId10" imgW="4064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161158" y="3203993"/>
                          <a:ext cx="566737" cy="3000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34556293"/>
                </p:ext>
              </p:extLst>
            </p:nvPr>
          </p:nvGraphicFramePr>
          <p:xfrm>
            <a:off x="2715320" y="3213518"/>
            <a:ext cx="566738" cy="280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15" name="Equation" r:id="rId12" imgW="406400" imgH="203200" progId="Equation.3">
                    <p:embed/>
                  </p:oleObj>
                </mc:Choice>
                <mc:Fallback>
                  <p:oleObj name="Equation" r:id="rId12" imgW="4064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715320" y="3213518"/>
                          <a:ext cx="566738" cy="2809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6" name="Picture 25" descr="stoch_naive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3136" y="1346577"/>
              <a:ext cx="607243" cy="388594"/>
            </a:xfrm>
            <a:prstGeom prst="rect">
              <a:avLst/>
            </a:prstGeom>
          </p:spPr>
        </p:pic>
        <p:pic>
          <p:nvPicPr>
            <p:cNvPr id="27" name="Picture 26" descr="stoch_naive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002" y="3778389"/>
              <a:ext cx="607243" cy="388594"/>
            </a:xfrm>
            <a:prstGeom prst="rect">
              <a:avLst/>
            </a:prstGeom>
          </p:spPr>
        </p:pic>
        <p:pic>
          <p:nvPicPr>
            <p:cNvPr id="28" name="Picture 27" descr="stoch_naive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9268" y="3791869"/>
              <a:ext cx="607243" cy="388594"/>
            </a:xfrm>
            <a:prstGeom prst="rect">
              <a:avLst/>
            </a:prstGeom>
          </p:spPr>
        </p:pic>
        <p:pic>
          <p:nvPicPr>
            <p:cNvPr id="29" name="Picture 28" descr="stoch_naive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9786" y="3794134"/>
              <a:ext cx="607243" cy="388594"/>
            </a:xfrm>
            <a:prstGeom prst="rect">
              <a:avLst/>
            </a:prstGeom>
          </p:spPr>
        </p:pic>
        <p:pic>
          <p:nvPicPr>
            <p:cNvPr id="30" name="Picture 29" descr="stoch_naive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974" y="3796439"/>
              <a:ext cx="607243" cy="388594"/>
            </a:xfrm>
            <a:prstGeom prst="rect">
              <a:avLst/>
            </a:prstGeom>
          </p:spPr>
        </p:pic>
        <p:pic>
          <p:nvPicPr>
            <p:cNvPr id="31" name="Picture 30" descr="stoch_naive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1690" y="2526134"/>
              <a:ext cx="607243" cy="388594"/>
            </a:xfrm>
            <a:prstGeom prst="rect">
              <a:avLst/>
            </a:prstGeom>
          </p:spPr>
        </p:pic>
        <p:pic>
          <p:nvPicPr>
            <p:cNvPr id="32" name="Picture 31" descr="stoch_naive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88" y="2540347"/>
              <a:ext cx="607243" cy="388594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5283757" y="163936"/>
            <a:ext cx="3652426" cy="1221519"/>
            <a:chOff x="5283757" y="163936"/>
            <a:chExt cx="3652426" cy="1221519"/>
          </a:xfrm>
        </p:grpSpPr>
        <p:sp>
          <p:nvSpPr>
            <p:cNvPr id="38" name="Rounded Rectangle 37"/>
            <p:cNvSpPr/>
            <p:nvPr/>
          </p:nvSpPr>
          <p:spPr>
            <a:xfrm>
              <a:off x="6246091" y="163936"/>
              <a:ext cx="2690092" cy="122151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366999" y="566957"/>
              <a:ext cx="1160001" cy="388013"/>
            </a:xfrm>
            <a:prstGeom prst="rect">
              <a:avLst/>
            </a:prstGeom>
            <a:solidFill>
              <a:srgbClr val="6AC83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1 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5283757" y="465320"/>
              <a:ext cx="621536" cy="62179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 smtClean="0">
                  <a:solidFill>
                    <a:schemeClr val="tx1"/>
                  </a:solidFill>
                </a:rPr>
                <a:t>v1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608455" y="221662"/>
              <a:ext cx="1179576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655198" y="920334"/>
              <a:ext cx="1134632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3" name="Oval 2"/>
            <p:cNvSpPr/>
            <p:nvPr/>
          </p:nvSpPr>
          <p:spPr>
            <a:xfrm>
              <a:off x="8163250" y="65083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8167018" y="77621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5286072" y="166251"/>
            <a:ext cx="3652426" cy="1221519"/>
            <a:chOff x="5283757" y="163936"/>
            <a:chExt cx="3652426" cy="1221519"/>
          </a:xfrm>
        </p:grpSpPr>
        <p:sp>
          <p:nvSpPr>
            <p:cNvPr id="78" name="Rounded Rectangle 77"/>
            <p:cNvSpPr/>
            <p:nvPr/>
          </p:nvSpPr>
          <p:spPr>
            <a:xfrm>
              <a:off x="6246091" y="163936"/>
              <a:ext cx="2690092" cy="122151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6366999" y="566957"/>
              <a:ext cx="1160001" cy="388013"/>
            </a:xfrm>
            <a:prstGeom prst="rect">
              <a:avLst/>
            </a:prstGeom>
            <a:solidFill>
              <a:srgbClr val="6AC83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1 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80" name="Oval 79"/>
            <p:cNvSpPr/>
            <p:nvPr/>
          </p:nvSpPr>
          <p:spPr>
            <a:xfrm>
              <a:off x="5283757" y="465320"/>
              <a:ext cx="621536" cy="62179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 smtClean="0">
                  <a:solidFill>
                    <a:schemeClr val="tx1"/>
                  </a:solidFill>
                </a:rPr>
                <a:t>v1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608455" y="221662"/>
              <a:ext cx="1179576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7655198" y="920334"/>
              <a:ext cx="1134632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83" name="Oval 82"/>
            <p:cNvSpPr/>
            <p:nvPr/>
          </p:nvSpPr>
          <p:spPr>
            <a:xfrm>
              <a:off x="8163250" y="65083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8167018" y="77621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5283757" y="166251"/>
            <a:ext cx="3652426" cy="1221519"/>
            <a:chOff x="5283757" y="163936"/>
            <a:chExt cx="3652426" cy="1221519"/>
          </a:xfrm>
        </p:grpSpPr>
        <p:sp>
          <p:nvSpPr>
            <p:cNvPr id="86" name="Rounded Rectangle 85"/>
            <p:cNvSpPr/>
            <p:nvPr/>
          </p:nvSpPr>
          <p:spPr>
            <a:xfrm>
              <a:off x="6246091" y="163936"/>
              <a:ext cx="2690092" cy="122151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6366999" y="566957"/>
              <a:ext cx="1160001" cy="388013"/>
            </a:xfrm>
            <a:prstGeom prst="rect">
              <a:avLst/>
            </a:prstGeom>
            <a:solidFill>
              <a:srgbClr val="6AC83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1 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88" name="Oval 87"/>
            <p:cNvSpPr/>
            <p:nvPr/>
          </p:nvSpPr>
          <p:spPr>
            <a:xfrm>
              <a:off x="5283757" y="465320"/>
              <a:ext cx="621536" cy="62179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 smtClean="0">
                  <a:solidFill>
                    <a:schemeClr val="tx1"/>
                  </a:solidFill>
                </a:rPr>
                <a:t>v2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7608455" y="221662"/>
              <a:ext cx="1179576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7655198" y="920334"/>
              <a:ext cx="1134632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91" name="Oval 90"/>
            <p:cNvSpPr/>
            <p:nvPr/>
          </p:nvSpPr>
          <p:spPr>
            <a:xfrm>
              <a:off x="8163250" y="65083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8167018" y="77621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5289804" y="1730451"/>
            <a:ext cx="3652426" cy="1221519"/>
            <a:chOff x="5283757" y="163936"/>
            <a:chExt cx="3652426" cy="1221519"/>
          </a:xfrm>
        </p:grpSpPr>
        <p:sp>
          <p:nvSpPr>
            <p:cNvPr id="94" name="Rounded Rectangle 93"/>
            <p:cNvSpPr/>
            <p:nvPr/>
          </p:nvSpPr>
          <p:spPr>
            <a:xfrm>
              <a:off x="6246091" y="163936"/>
              <a:ext cx="2690092" cy="122151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6366999" y="566957"/>
              <a:ext cx="1160001" cy="388013"/>
            </a:xfrm>
            <a:prstGeom prst="rect">
              <a:avLst/>
            </a:prstGeom>
            <a:solidFill>
              <a:srgbClr val="6AC83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1 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96" name="Oval 95"/>
            <p:cNvSpPr/>
            <p:nvPr/>
          </p:nvSpPr>
          <p:spPr>
            <a:xfrm>
              <a:off x="5283757" y="465320"/>
              <a:ext cx="621536" cy="62179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 smtClean="0">
                  <a:solidFill>
                    <a:schemeClr val="tx1"/>
                  </a:solidFill>
                </a:rPr>
                <a:t>v3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7608455" y="221662"/>
              <a:ext cx="1179576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7655198" y="920334"/>
              <a:ext cx="1134632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99" name="Oval 98"/>
            <p:cNvSpPr/>
            <p:nvPr/>
          </p:nvSpPr>
          <p:spPr>
            <a:xfrm>
              <a:off x="8163250" y="65083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8167018" y="77621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5295259" y="3271973"/>
            <a:ext cx="3652426" cy="1221519"/>
            <a:chOff x="5283757" y="163936"/>
            <a:chExt cx="3652426" cy="1221519"/>
          </a:xfrm>
        </p:grpSpPr>
        <p:sp>
          <p:nvSpPr>
            <p:cNvPr id="102" name="Rounded Rectangle 101"/>
            <p:cNvSpPr/>
            <p:nvPr/>
          </p:nvSpPr>
          <p:spPr>
            <a:xfrm>
              <a:off x="6246091" y="163936"/>
              <a:ext cx="2690092" cy="122151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6366999" y="566957"/>
              <a:ext cx="1160001" cy="388013"/>
            </a:xfrm>
            <a:prstGeom prst="rect">
              <a:avLst/>
            </a:prstGeom>
            <a:solidFill>
              <a:srgbClr val="6AC83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1 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104" name="Oval 103"/>
            <p:cNvSpPr/>
            <p:nvPr/>
          </p:nvSpPr>
          <p:spPr>
            <a:xfrm>
              <a:off x="5283757" y="465320"/>
              <a:ext cx="621536" cy="62179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 smtClean="0">
                  <a:solidFill>
                    <a:schemeClr val="tx1"/>
                  </a:solidFill>
                </a:rPr>
                <a:t>v4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7608455" y="221662"/>
              <a:ext cx="1179576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7655198" y="920334"/>
              <a:ext cx="1134632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107" name="Oval 106"/>
            <p:cNvSpPr/>
            <p:nvPr/>
          </p:nvSpPr>
          <p:spPr>
            <a:xfrm>
              <a:off x="8163250" y="65083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8167018" y="77621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67659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0.00122 0.2275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7 L 5E-6 0.2247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4.16667E-6 0.21899 " pathEditMode="relative" ptsTypes="AA">
                                      <p:cBhvr>
                                        <p:cTn id="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D3F2-C2C2-4E40-BF85-DF26D11FB834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Parallel BnB for Stochastic Integer Programs      Langer et al @ UIUC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11</a:t>
            </a:fld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935989" y="4639184"/>
            <a:ext cx="7465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000" dirty="0" smtClean="0"/>
              <a:t>Cause of variation in </a:t>
            </a:r>
            <a:r>
              <a:rPr lang="en-US" sz="2000" dirty="0"/>
              <a:t>p</a:t>
            </a:r>
            <a:r>
              <a:rPr lang="en-US" sz="2000" dirty="0" smtClean="0"/>
              <a:t>erformance across trials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2000" dirty="0" smtClean="0"/>
              <a:t>Incumbents found in different order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>
                <a:solidFill>
                  <a:srgbClr val="FF0000"/>
                </a:solidFill>
              </a:rPr>
              <a:t>Memory </a:t>
            </a:r>
            <a:r>
              <a:rPr lang="en-US" sz="2000" dirty="0" smtClean="0">
                <a:solidFill>
                  <a:srgbClr val="FF0000"/>
                </a:solidFill>
              </a:rPr>
              <a:t>requirements </a:t>
            </a:r>
            <a:r>
              <a:rPr lang="en-US" sz="2000" dirty="0">
                <a:solidFill>
                  <a:srgbClr val="FF0000"/>
                </a:solidFill>
              </a:rPr>
              <a:t>inhibit large-scale </a:t>
            </a:r>
            <a:r>
              <a:rPr lang="en-US" sz="2000" dirty="0" smtClean="0">
                <a:solidFill>
                  <a:srgbClr val="FF0000"/>
                </a:solidFill>
              </a:rPr>
              <a:t>optimization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98" name="Picture 97" descr="3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743" y="893356"/>
            <a:ext cx="4711896" cy="353392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117258" y="158175"/>
            <a:ext cx="315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Performance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9764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Oval 103"/>
          <p:cNvSpPr/>
          <p:nvPr/>
        </p:nvSpPr>
        <p:spPr>
          <a:xfrm>
            <a:off x="5295259" y="5067795"/>
            <a:ext cx="621536" cy="62179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v4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6269138" y="4766411"/>
            <a:ext cx="2690092" cy="1221519"/>
            <a:chOff x="6257593" y="4766411"/>
            <a:chExt cx="2690092" cy="1221519"/>
          </a:xfrm>
        </p:grpSpPr>
        <p:sp>
          <p:nvSpPr>
            <p:cNvPr id="102" name="Rounded Rectangle 101"/>
            <p:cNvSpPr/>
            <p:nvPr/>
          </p:nvSpPr>
          <p:spPr>
            <a:xfrm>
              <a:off x="6257593" y="4766411"/>
              <a:ext cx="2690092" cy="122151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6378501" y="5169432"/>
              <a:ext cx="1160001" cy="388013"/>
            </a:xfrm>
            <a:prstGeom prst="rect">
              <a:avLst/>
            </a:prstGeom>
            <a:solidFill>
              <a:srgbClr val="6AC83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1 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7619957" y="4824137"/>
              <a:ext cx="1179576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7666700" y="5522809"/>
              <a:ext cx="1134632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107" name="Oval 106"/>
            <p:cNvSpPr/>
            <p:nvPr/>
          </p:nvSpPr>
          <p:spPr>
            <a:xfrm>
              <a:off x="8174752" y="5253311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8178520" y="5378691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5289804" y="1728566"/>
            <a:ext cx="3652426" cy="1221519"/>
            <a:chOff x="5283757" y="163936"/>
            <a:chExt cx="3652426" cy="1221519"/>
          </a:xfrm>
        </p:grpSpPr>
        <p:sp>
          <p:nvSpPr>
            <p:cNvPr id="86" name="Rounded Rectangle 85"/>
            <p:cNvSpPr/>
            <p:nvPr/>
          </p:nvSpPr>
          <p:spPr>
            <a:xfrm>
              <a:off x="6246091" y="163936"/>
              <a:ext cx="2690092" cy="122151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6366999" y="566957"/>
              <a:ext cx="1160001" cy="388013"/>
            </a:xfrm>
            <a:prstGeom prst="rect">
              <a:avLst/>
            </a:prstGeom>
            <a:solidFill>
              <a:srgbClr val="6AC83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1 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88" name="Oval 87"/>
            <p:cNvSpPr/>
            <p:nvPr/>
          </p:nvSpPr>
          <p:spPr>
            <a:xfrm>
              <a:off x="5283757" y="465320"/>
              <a:ext cx="621536" cy="62179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 smtClean="0">
                  <a:solidFill>
                    <a:schemeClr val="tx1"/>
                  </a:solidFill>
                </a:rPr>
                <a:t>v2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7608455" y="221662"/>
              <a:ext cx="1179576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7655198" y="920334"/>
              <a:ext cx="1134632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91" name="Oval 90"/>
            <p:cNvSpPr/>
            <p:nvPr/>
          </p:nvSpPr>
          <p:spPr>
            <a:xfrm>
              <a:off x="8163250" y="65083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8167018" y="77621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1F312-44D1-5F46-B76A-30E4F1D5F3BA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Parallel BnB for Stochastic Integer Programs      Langer et al @ UIUC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12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01122" y="1717021"/>
            <a:ext cx="3553375" cy="3049390"/>
            <a:chOff x="382842" y="1233460"/>
            <a:chExt cx="3553375" cy="3049390"/>
          </a:xfrm>
        </p:grpSpPr>
        <p:sp>
          <p:nvSpPr>
            <p:cNvPr id="8" name="Oval 7"/>
            <p:cNvSpPr/>
            <p:nvPr/>
          </p:nvSpPr>
          <p:spPr>
            <a:xfrm>
              <a:off x="1863136" y="1233460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>
              <a:stCxn id="8" idx="3"/>
            </p:cNvCxnSpPr>
            <p:nvPr/>
          </p:nvCxnSpPr>
          <p:spPr>
            <a:xfrm flipH="1">
              <a:off x="1317229" y="1735171"/>
              <a:ext cx="631979" cy="70976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8" idx="5"/>
            </p:cNvCxnSpPr>
            <p:nvPr/>
          </p:nvCxnSpPr>
          <p:spPr>
            <a:xfrm>
              <a:off x="2364799" y="1735171"/>
              <a:ext cx="633356" cy="70976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2781690" y="2444938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023361" y="2444938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12" idx="3"/>
            </p:cNvCxnSpPr>
            <p:nvPr/>
          </p:nvCxnSpPr>
          <p:spPr>
            <a:xfrm flipH="1">
              <a:off x="758870" y="2946649"/>
              <a:ext cx="350563" cy="7484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2" idx="5"/>
            </p:cNvCxnSpPr>
            <p:nvPr/>
          </p:nvCxnSpPr>
          <p:spPr>
            <a:xfrm>
              <a:off x="1525024" y="2946649"/>
              <a:ext cx="338112" cy="7484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1569268" y="3695059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65002" y="3695059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2518576" y="2946649"/>
              <a:ext cx="350563" cy="7484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3284730" y="2946649"/>
              <a:ext cx="338112" cy="74841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3328974" y="3695059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224708" y="3695059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07855173"/>
                </p:ext>
              </p:extLst>
            </p:nvPr>
          </p:nvGraphicFramePr>
          <p:xfrm>
            <a:off x="1188268" y="1821251"/>
            <a:ext cx="530318" cy="2828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7" name="Equation" r:id="rId4" imgW="381000" imgH="203200" progId="Equation.3">
                    <p:embed/>
                  </p:oleObj>
                </mc:Choice>
                <mc:Fallback>
                  <p:oleObj name="Equation" r:id="rId4" imgW="3810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188268" y="1821251"/>
                          <a:ext cx="530318" cy="2828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00840329"/>
                </p:ext>
              </p:extLst>
            </p:nvPr>
          </p:nvGraphicFramePr>
          <p:xfrm>
            <a:off x="2702843" y="1821251"/>
            <a:ext cx="503040" cy="2596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8" name="Equation" r:id="rId6" imgW="393700" imgH="203200" progId="Equation.3">
                    <p:embed/>
                  </p:oleObj>
                </mc:Choice>
                <mc:Fallback>
                  <p:oleObj name="Equation" r:id="rId6" imgW="3937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702843" y="1821251"/>
                          <a:ext cx="503040" cy="25963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54518150"/>
                </p:ext>
              </p:extLst>
            </p:nvPr>
          </p:nvGraphicFramePr>
          <p:xfrm>
            <a:off x="382842" y="3204645"/>
            <a:ext cx="512762" cy="300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9" name="Equation" r:id="rId8" imgW="368300" imgH="215900" progId="Equation.3">
                    <p:embed/>
                  </p:oleObj>
                </mc:Choice>
                <mc:Fallback>
                  <p:oleObj name="Equation" r:id="rId8" imgW="3683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82842" y="3204645"/>
                          <a:ext cx="512762" cy="3000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65473994"/>
                </p:ext>
              </p:extLst>
            </p:nvPr>
          </p:nvGraphicFramePr>
          <p:xfrm>
            <a:off x="1161158" y="3203993"/>
            <a:ext cx="566737" cy="300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0" name="Equation" r:id="rId10" imgW="406400" imgH="215900" progId="Equation.3">
                    <p:embed/>
                  </p:oleObj>
                </mc:Choice>
                <mc:Fallback>
                  <p:oleObj name="Equation" r:id="rId10" imgW="4064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161158" y="3203993"/>
                          <a:ext cx="566737" cy="3000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00366735"/>
                </p:ext>
              </p:extLst>
            </p:nvPr>
          </p:nvGraphicFramePr>
          <p:xfrm>
            <a:off x="2715320" y="3213518"/>
            <a:ext cx="566738" cy="280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1" name="Equation" r:id="rId12" imgW="406400" imgH="203200" progId="Equation.3">
                    <p:embed/>
                  </p:oleObj>
                </mc:Choice>
                <mc:Fallback>
                  <p:oleObj name="Equation" r:id="rId12" imgW="4064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715320" y="3213518"/>
                          <a:ext cx="566738" cy="2809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6" name="Picture 25" descr="stoch_naive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3136" y="1346577"/>
              <a:ext cx="607243" cy="388594"/>
            </a:xfrm>
            <a:prstGeom prst="rect">
              <a:avLst/>
            </a:prstGeom>
          </p:spPr>
        </p:pic>
        <p:pic>
          <p:nvPicPr>
            <p:cNvPr id="27" name="Picture 26" descr="stoch_naive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002" y="3778389"/>
              <a:ext cx="607243" cy="388594"/>
            </a:xfrm>
            <a:prstGeom prst="rect">
              <a:avLst/>
            </a:prstGeom>
          </p:spPr>
        </p:pic>
        <p:pic>
          <p:nvPicPr>
            <p:cNvPr id="28" name="Picture 27" descr="stoch_naive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9268" y="3791869"/>
              <a:ext cx="607243" cy="388594"/>
            </a:xfrm>
            <a:prstGeom prst="rect">
              <a:avLst/>
            </a:prstGeom>
          </p:spPr>
        </p:pic>
        <p:pic>
          <p:nvPicPr>
            <p:cNvPr id="29" name="Picture 28" descr="stoch_naive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9786" y="3794134"/>
              <a:ext cx="607243" cy="388594"/>
            </a:xfrm>
            <a:prstGeom prst="rect">
              <a:avLst/>
            </a:prstGeom>
          </p:spPr>
        </p:pic>
        <p:pic>
          <p:nvPicPr>
            <p:cNvPr id="30" name="Picture 29" descr="stoch_naive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974" y="3796439"/>
              <a:ext cx="607243" cy="388594"/>
            </a:xfrm>
            <a:prstGeom prst="rect">
              <a:avLst/>
            </a:prstGeom>
          </p:spPr>
        </p:pic>
        <p:pic>
          <p:nvPicPr>
            <p:cNvPr id="31" name="Picture 30" descr="stoch_naive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1690" y="2526134"/>
              <a:ext cx="607243" cy="388594"/>
            </a:xfrm>
            <a:prstGeom prst="rect">
              <a:avLst/>
            </a:prstGeom>
          </p:spPr>
        </p:pic>
        <p:pic>
          <p:nvPicPr>
            <p:cNvPr id="32" name="Picture 31" descr="stoch_naive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88" y="2540347"/>
              <a:ext cx="607243" cy="388594"/>
            </a:xfrm>
            <a:prstGeom prst="rect">
              <a:avLst/>
            </a:prstGeom>
          </p:spPr>
        </p:pic>
      </p:grpSp>
      <p:sp>
        <p:nvSpPr>
          <p:cNvPr id="34" name="Oval 33"/>
          <p:cNvSpPr/>
          <p:nvPr/>
        </p:nvSpPr>
        <p:spPr>
          <a:xfrm>
            <a:off x="5283757" y="465320"/>
            <a:ext cx="621536" cy="62179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v1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246091" y="163936"/>
            <a:ext cx="2690092" cy="1221519"/>
            <a:chOff x="6246091" y="163936"/>
            <a:chExt cx="2690092" cy="1221519"/>
          </a:xfrm>
        </p:grpSpPr>
        <p:sp>
          <p:nvSpPr>
            <p:cNvPr id="38" name="Rounded Rectangle 37"/>
            <p:cNvSpPr/>
            <p:nvPr/>
          </p:nvSpPr>
          <p:spPr>
            <a:xfrm>
              <a:off x="6246091" y="163936"/>
              <a:ext cx="2690092" cy="122151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366999" y="566957"/>
              <a:ext cx="1160001" cy="388013"/>
            </a:xfrm>
            <a:prstGeom prst="rect">
              <a:avLst/>
            </a:prstGeom>
            <a:solidFill>
              <a:srgbClr val="6AC83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1 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608455" y="221662"/>
              <a:ext cx="1179576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655198" y="920334"/>
              <a:ext cx="1134632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3" name="Oval 2"/>
            <p:cNvSpPr/>
            <p:nvPr/>
          </p:nvSpPr>
          <p:spPr>
            <a:xfrm>
              <a:off x="8163250" y="65083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8167018" y="776216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6" name="Oval 95"/>
          <p:cNvSpPr/>
          <p:nvPr/>
        </p:nvSpPr>
        <p:spPr>
          <a:xfrm>
            <a:off x="5306804" y="3574877"/>
            <a:ext cx="621536" cy="62179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v3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6269138" y="3273493"/>
            <a:ext cx="2690092" cy="1221519"/>
            <a:chOff x="6269138" y="3273493"/>
            <a:chExt cx="2690092" cy="1221519"/>
          </a:xfrm>
        </p:grpSpPr>
        <p:sp>
          <p:nvSpPr>
            <p:cNvPr id="94" name="Rounded Rectangle 93"/>
            <p:cNvSpPr/>
            <p:nvPr/>
          </p:nvSpPr>
          <p:spPr>
            <a:xfrm>
              <a:off x="6269138" y="3273493"/>
              <a:ext cx="2690092" cy="122151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6390046" y="3676514"/>
              <a:ext cx="1160001" cy="388013"/>
            </a:xfrm>
            <a:prstGeom prst="rect">
              <a:avLst/>
            </a:prstGeom>
            <a:solidFill>
              <a:srgbClr val="6AC83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1 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7631502" y="3331219"/>
              <a:ext cx="1179576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7678245" y="4029891"/>
              <a:ext cx="1134632" cy="365760"/>
            </a:xfrm>
            <a:prstGeom prst="rect">
              <a:avLst/>
            </a:prstGeom>
            <a:solidFill>
              <a:srgbClr val="E6625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2</a:t>
              </a:r>
              <a:br>
                <a:rPr lang="en-US" sz="1200" dirty="0" smtClean="0"/>
              </a:br>
              <a:r>
                <a:rPr lang="en-US" sz="1200" dirty="0" smtClean="0"/>
                <a:t>Solver Instance</a:t>
              </a:r>
              <a:endParaRPr lang="en-US" sz="1200" dirty="0"/>
            </a:p>
          </p:txBody>
        </p:sp>
        <p:sp>
          <p:nvSpPr>
            <p:cNvPr id="99" name="Oval 98"/>
            <p:cNvSpPr/>
            <p:nvPr/>
          </p:nvSpPr>
          <p:spPr>
            <a:xfrm>
              <a:off x="8186297" y="3760393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8190065" y="3885773"/>
              <a:ext cx="75438" cy="765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0983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0.0908 0.22894 " pathEditMode="relative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-0.09097 -0.21412 " pathEditMode="relative" ptsTypes="AA">
                                      <p:cBhvr>
                                        <p:cTn id="8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48148E-6 L 1.11111E-6 0.22917 " pathEditMode="relative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96296E-6 L -3.05556E-6 -0.21435 " pathEditMode="relative" ptsTypes="AA">
                                      <p:cBhvr>
                                        <p:cTn id="1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7EF5-C6EF-A540-89DD-8B655F660E91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Parallel BnB for Stochastic Integer Programs      Langer et al @ UIUC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13</a:t>
            </a:fld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2344452" y="4952495"/>
            <a:ext cx="4383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pic>
        <p:nvPicPr>
          <p:cNvPr id="98" name="Picture 97" descr="3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91" y="885615"/>
            <a:ext cx="4091922" cy="3068942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3117258" y="158175"/>
            <a:ext cx="315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Performance</a:t>
            </a:r>
            <a:endParaRPr lang="en-US" sz="2400" dirty="0"/>
          </a:p>
        </p:txBody>
      </p:sp>
      <p:pic>
        <p:nvPicPr>
          <p:cNvPr id="14" name="Picture 13" descr="3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312" y="885615"/>
            <a:ext cx="4144688" cy="31085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82236" y="619840"/>
            <a:ext cx="264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SIPS optimized design</a:t>
            </a:r>
            <a:endParaRPr lang="en-US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999989"/>
              </p:ext>
            </p:extLst>
          </p:nvPr>
        </p:nvGraphicFramePr>
        <p:xfrm>
          <a:off x="457200" y="4111343"/>
          <a:ext cx="8412726" cy="1772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06363"/>
                <a:gridCol w="420636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Cause of Variation across trials</a:t>
                      </a:r>
                      <a:endParaRPr lang="en-US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Ø"/>
                        <a:tabLst/>
                        <a:defRPr/>
                      </a:pPr>
                      <a:r>
                        <a:rPr lang="en-US" sz="1600" dirty="0" smtClean="0"/>
                        <a:t>Incumbents found in different order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l">
                        <a:buFont typeface="Wingdings" charset="2"/>
                        <a:buChar char="Ø"/>
                      </a:pPr>
                      <a:r>
                        <a:rPr lang="en-US" sz="1600" dirty="0" smtClean="0"/>
                        <a:t>Linear programs use advanced start</a:t>
                      </a:r>
                    </a:p>
                    <a:p>
                      <a:pPr marL="342900" lvl="0" indent="-342900" algn="l">
                        <a:buFont typeface="Wingdings" charset="2"/>
                        <a:buChar char="Ø"/>
                      </a:pPr>
                      <a:r>
                        <a:rPr lang="en-US" sz="1600" dirty="0" smtClean="0"/>
                        <a:t>Sequence of vertex optimization determines the solution, when LPs are degenerate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Memory requirements inhibit large-scale optimization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buFont typeface="Wingdings" charset="2"/>
                        <a:buNone/>
                      </a:pPr>
                      <a:r>
                        <a:rPr lang="en-US" sz="1600" dirty="0" smtClean="0"/>
                        <a:t>No memory limitations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9566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13E52-0B72-9E44-8400-619F2FD072DC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Parallel BnB for Stochastic Integer Programs      Langer et al @ UIUC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 descr="bnbTreeSma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169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bnbTreeLar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199448"/>
            <a:ext cx="4559808" cy="2569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3095162" y="167746"/>
            <a:ext cx="3063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Performance </a:t>
            </a:r>
            <a:r>
              <a:rPr lang="en-US" sz="2400" dirty="0" smtClean="0"/>
              <a:t>Diagnosis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457200" y="1341010"/>
            <a:ext cx="37882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Large variation in performance across trials</a:t>
            </a:r>
            <a:endParaRPr lang="en-US" sz="1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906921"/>
              </p:ext>
            </p:extLst>
          </p:nvPr>
        </p:nvGraphicFramePr>
        <p:xfrm>
          <a:off x="1636889" y="5094111"/>
          <a:ext cx="6096000" cy="10109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{7E9639D4-E3E2-4D34-9284-5A2195B3D0D7}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Why</a:t>
                      </a:r>
                      <a:r>
                        <a:rPr lang="en-US" b="0" baseline="0" dirty="0" smtClean="0"/>
                        <a:t> is performance variation bad?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Makes it difficult to guarantee better performance with increase in the number of processors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4951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7141E-6 -8.94139E-7 L -0.25512 0.00162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1424E-6 4.37804E-7 L -0.49948 4.37804E-7 " pathEditMode="relative" ptsTypes="AA">
                                      <p:cBhvr>
                                        <p:cTn id="12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27C4-E2AF-0A49-82FE-F0186A623276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Parallel BnB for Stochastic Integer Programs      Langer et al @ UIUC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15</a:t>
            </a:fld>
            <a:endParaRPr lang="en-US"/>
          </a:p>
        </p:txBody>
      </p:sp>
      <p:sp>
        <p:nvSpPr>
          <p:cNvPr id="8" name="Content Placeholder 10"/>
          <p:cNvSpPr>
            <a:spLocks noGrp="1"/>
          </p:cNvSpPr>
          <p:nvPr>
            <p:ph idx="1"/>
          </p:nvPr>
        </p:nvSpPr>
        <p:spPr>
          <a:xfrm>
            <a:off x="457200" y="339410"/>
            <a:ext cx="8229600" cy="4817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Performance Results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875810" y="2516851"/>
            <a:ext cx="7619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 smtClean="0"/>
              <a:t>Performance measurement in the presence of variation</a:t>
            </a:r>
          </a:p>
          <a:p>
            <a:pPr algn="ctr"/>
            <a:r>
              <a:rPr lang="en-US" dirty="0" smtClean="0"/>
              <a:t>Fraction of trials achieving a certain parallel efficiency	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968844"/>
            <a:ext cx="3218600" cy="1200329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Testbed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HPC Cluster – 3216 cores</a:t>
            </a:r>
            <a:br>
              <a:rPr lang="en-US" dirty="0" smtClean="0"/>
            </a:br>
            <a:r>
              <a:rPr lang="en-US" dirty="0" smtClean="0"/>
              <a:t>Intel </a:t>
            </a:r>
            <a:r>
              <a:rPr lang="en-US" dirty="0"/>
              <a:t>X5650 2.66 GHZ </a:t>
            </a:r>
            <a:br>
              <a:rPr lang="en-US" dirty="0"/>
            </a:br>
            <a:r>
              <a:rPr lang="en-US" dirty="0"/>
              <a:t>24 GB </a:t>
            </a:r>
            <a:r>
              <a:rPr lang="en-US" dirty="0" smtClean="0"/>
              <a:t>RAM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41383" y="966889"/>
            <a:ext cx="2702351" cy="1200329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LP Solver</a:t>
            </a:r>
            <a:br>
              <a:rPr lang="en-US" dirty="0" smtClean="0"/>
            </a:br>
            <a:r>
              <a:rPr lang="en-US" dirty="0" err="1" smtClean="0"/>
              <a:t>Gurobi</a:t>
            </a:r>
            <a:r>
              <a:rPr lang="en-US" dirty="0" smtClean="0"/>
              <a:t> optimizer </a:t>
            </a:r>
            <a:br>
              <a:rPr lang="en-US" dirty="0" smtClean="0"/>
            </a:br>
            <a:r>
              <a:rPr lang="en-US" dirty="0" smtClean="0"/>
              <a:t>with Academic licenses</a:t>
            </a:r>
          </a:p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764" y="1143612"/>
            <a:ext cx="1884017" cy="62968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 descr="efficienc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44" y="3163182"/>
            <a:ext cx="438912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26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6181-E826-9940-97F5-14327A9C66A6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Parallel BnB for Stochastic Integer Programs      Langer et al @ UIUC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16</a:t>
            </a:fld>
            <a:endParaRPr lang="en-US"/>
          </a:p>
        </p:txBody>
      </p:sp>
      <p:sp>
        <p:nvSpPr>
          <p:cNvPr id="9" name="Content Placeholder 10"/>
          <p:cNvSpPr>
            <a:spLocks noGrp="1"/>
          </p:cNvSpPr>
          <p:nvPr>
            <p:ph idx="1"/>
          </p:nvPr>
        </p:nvSpPr>
        <p:spPr>
          <a:xfrm>
            <a:off x="457200" y="339410"/>
            <a:ext cx="8229600" cy="7664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Strong Scaling Results</a:t>
            </a:r>
            <a:endParaRPr lang="en-US" sz="2400" dirty="0"/>
          </a:p>
        </p:txBody>
      </p:sp>
      <p:sp>
        <p:nvSpPr>
          <p:cNvPr id="10" name="Content Placeholder 10"/>
          <p:cNvSpPr txBox="1">
            <a:spLocks/>
          </p:cNvSpPr>
          <p:nvPr/>
        </p:nvSpPr>
        <p:spPr>
          <a:xfrm>
            <a:off x="4982034" y="2954387"/>
            <a:ext cx="3704766" cy="1797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sz="24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6867"/>
              </p:ext>
            </p:extLst>
          </p:nvPr>
        </p:nvGraphicFramePr>
        <p:xfrm>
          <a:off x="4679244" y="4234547"/>
          <a:ext cx="4289778" cy="7416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{72833802-FEF1-4C79-8D5D-14CF1EAF98D9}</a:tableStyleId>
              </a:tblPr>
              <a:tblGrid>
                <a:gridCol w="428977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err="1" smtClean="0"/>
                        <a:t>Gurobi</a:t>
                      </a:r>
                      <a:r>
                        <a:rPr lang="en-US" b="0" dirty="0" smtClean="0"/>
                        <a:t> Integer Program Solver Performance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Typical parallel efficiency of 0.1 at 32 cores</a:t>
                      </a:r>
                      <a:r>
                        <a:rPr lang="en-US" b="0" baseline="30000" dirty="0" smtClean="0"/>
                        <a:t>1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54337"/>
              </p:ext>
            </p:extLst>
          </p:nvPr>
        </p:nvGraphicFramePr>
        <p:xfrm>
          <a:off x="4679244" y="2519481"/>
          <a:ext cx="4275667" cy="128523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{F2DE63D5-997A-4646-A377-4702673A728D}</a:tableStyleId>
              </a:tblPr>
              <a:tblGrid>
                <a:gridCol w="4275667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none" dirty="0" smtClean="0"/>
                        <a:t>SIPS Performance </a:t>
                      </a:r>
                      <a:endParaRPr lang="en-US" b="0" u="none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32x speedup from 3 cores to 480 cores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dirty="0" smtClean="0"/>
                        <a:t>Parallel Efficiency greater than 0.4 at 120 cores in ~100% of the cases</a:t>
                      </a:r>
                      <a:endParaRPr lang="en-US" b="0" dirty="0" smtClean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369757" y="3804720"/>
            <a:ext cx="747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VS</a:t>
            </a:r>
            <a:endParaRPr lang="en-US" dirty="0"/>
          </a:p>
        </p:txBody>
      </p:sp>
      <p:pic>
        <p:nvPicPr>
          <p:cNvPr id="12" name="Picture 11" descr="scalin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2" y="1373660"/>
            <a:ext cx="4609452" cy="46094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7304" y="6224784"/>
            <a:ext cx="84977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30000" dirty="0" smtClean="0"/>
              <a:t>1</a:t>
            </a:r>
            <a:r>
              <a:rPr lang="en-US" sz="900" dirty="0" smtClean="0"/>
              <a:t>Koch</a:t>
            </a:r>
            <a:r>
              <a:rPr lang="en-US" sz="900" dirty="0"/>
              <a:t>, Thorsten, Ted Ralphs, and Yuji </a:t>
            </a:r>
            <a:r>
              <a:rPr lang="en-US" sz="900" dirty="0" err="1"/>
              <a:t>Shinano</a:t>
            </a:r>
            <a:r>
              <a:rPr lang="en-US" sz="900" dirty="0"/>
              <a:t>. "Could we use a million cores to solve an integer program?." </a:t>
            </a:r>
            <a:r>
              <a:rPr lang="en-US" sz="900" i="1" dirty="0"/>
              <a:t>Mathematical Methods of Operations Research</a:t>
            </a:r>
            <a:r>
              <a:rPr lang="en-US" sz="900" dirty="0"/>
              <a:t> 76.1 (2012): 67-93.</a:t>
            </a:r>
            <a:endParaRPr lang="en-US" sz="900" baseline="30000" dirty="0"/>
          </a:p>
        </p:txBody>
      </p:sp>
    </p:spTree>
    <p:extLst>
      <p:ext uri="{BB962C8B-B14F-4D97-AF65-F5344CB8AC3E}">
        <p14:creationId xmlns:p14="http://schemas.microsoft.com/office/powerpoint/2010/main" val="325850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6000"/>
            <a:ext cx="8229600" cy="511016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en-US" dirty="0" smtClean="0"/>
          </a:p>
          <a:p>
            <a:r>
              <a:rPr lang="en-US" sz="2400" dirty="0" smtClean="0"/>
              <a:t>HPC enables stochastic optimization problems that are otherwise intractable by commercial state-of-the-art solvers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/>
              <a:t>Novel ideas (such as state sharing amongst tree vertices) can significantly reduce memory overheads and further reduce time to solution</a:t>
            </a:r>
          </a:p>
          <a:p>
            <a:endParaRPr lang="en-US" sz="2400" dirty="0"/>
          </a:p>
          <a:p>
            <a:r>
              <a:rPr lang="en-US" sz="2400" dirty="0" smtClean="0"/>
              <a:t>Asynchronous parallel programming model for maximum productivity and performance</a:t>
            </a:r>
            <a:endParaRPr lang="en-US" sz="2400" dirty="0"/>
          </a:p>
          <a:p>
            <a:pPr lvl="1"/>
            <a:r>
              <a:rPr lang="en-US" sz="2400" dirty="0"/>
              <a:t>Object based expression </a:t>
            </a:r>
            <a:r>
              <a:rPr lang="en-US" sz="2400" dirty="0" smtClean="0"/>
              <a:t>facilitates </a:t>
            </a:r>
            <a:r>
              <a:rPr lang="en-US" sz="2400" dirty="0"/>
              <a:t>placement and migration of computations</a:t>
            </a:r>
          </a:p>
          <a:p>
            <a:pPr lvl="1"/>
            <a:r>
              <a:rPr lang="en-US" sz="2400" dirty="0"/>
              <a:t>One-sided </a:t>
            </a:r>
            <a:r>
              <a:rPr lang="en-US" sz="2400" dirty="0" smtClean="0"/>
              <a:t>messaging suits asynchronous nature of </a:t>
            </a:r>
            <a:r>
              <a:rPr lang="en-US" sz="2400" dirty="0" err="1" smtClean="0"/>
              <a:t>BnB</a:t>
            </a:r>
            <a:endParaRPr lang="en-US" sz="2400" dirty="0"/>
          </a:p>
          <a:p>
            <a:pPr lvl="1"/>
            <a:r>
              <a:rPr lang="en-US" sz="2400" dirty="0"/>
              <a:t>Prioritized execution </a:t>
            </a:r>
            <a:r>
              <a:rPr lang="en-US" sz="2400" dirty="0" smtClean="0"/>
              <a:t>for faster response time to high priority vertices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marL="457200" lvl="1" indent="0" algn="ctr">
              <a:buNone/>
            </a:pPr>
            <a:r>
              <a:rPr lang="en-US" sz="2400" dirty="0" smtClean="0"/>
              <a:t>Thank you for your attention!</a:t>
            </a:r>
            <a:endParaRPr lang="en-US" sz="2400" dirty="0"/>
          </a:p>
          <a:p>
            <a:pPr marL="457200" lvl="1" indent="0" algn="ctr">
              <a:buNone/>
            </a:pPr>
            <a:r>
              <a:rPr lang="en-US" sz="2400" dirty="0" smtClean="0"/>
              <a:t>Questions?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B3FD-1668-6B47-A6A8-8E2C68D377D1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Parallel BnB for Stochastic Integer Programs      Langer et al @ UIUC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17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344334" y="352778"/>
            <a:ext cx="2525889" cy="663222"/>
          </a:xfrm>
          <a:prstGeom prst="roundRect">
            <a:avLst/>
          </a:prstGeom>
          <a:solidFill>
            <a:srgbClr val="3CE7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Takeaways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735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A24F0-97D8-8645-80A8-29E24FCFDAE4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Parallel BnB for Stochastic Integer Programs      Langer et al @ UIUC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2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240632"/>
            <a:ext cx="8229600" cy="588553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dirty="0" smtClean="0">
                <a:latin typeface="Times"/>
                <a:cs typeface="Times"/>
              </a:rPr>
              <a:t>On any given day, US TRANSCOM (Transportation Command) must handle</a:t>
            </a:r>
          </a:p>
          <a:p>
            <a:pPr marL="0" indent="0">
              <a:buNone/>
            </a:pPr>
            <a:endParaRPr lang="en-US" sz="2400" dirty="0" smtClean="0">
              <a:latin typeface="Times"/>
              <a:cs typeface="Times"/>
            </a:endParaRPr>
          </a:p>
          <a:p>
            <a:r>
              <a:rPr lang="en-US" sz="2000" dirty="0" smtClean="0">
                <a:latin typeface="Times"/>
                <a:cs typeface="Times"/>
              </a:rPr>
              <a:t>100 railcar shipments</a:t>
            </a:r>
          </a:p>
          <a:p>
            <a:endParaRPr lang="en-US" sz="2000" dirty="0" smtClean="0">
              <a:latin typeface="Times"/>
              <a:cs typeface="Times"/>
            </a:endParaRPr>
          </a:p>
          <a:p>
            <a:r>
              <a:rPr lang="en-US" sz="2000" dirty="0" smtClean="0">
                <a:latin typeface="Times"/>
                <a:cs typeface="Times"/>
              </a:rPr>
              <a:t>35 ships loading, offloading or underway</a:t>
            </a:r>
          </a:p>
          <a:p>
            <a:endParaRPr lang="en-US" sz="2000" dirty="0" smtClean="0">
              <a:latin typeface="Times"/>
              <a:cs typeface="Times"/>
            </a:endParaRPr>
          </a:p>
          <a:p>
            <a:r>
              <a:rPr lang="en-US" sz="2000" dirty="0" smtClean="0">
                <a:latin typeface="Times"/>
                <a:cs typeface="Times"/>
              </a:rPr>
              <a:t>1000 truck shipments</a:t>
            </a:r>
          </a:p>
          <a:p>
            <a:endParaRPr lang="en-US" sz="2000" dirty="0" smtClean="0">
              <a:latin typeface="Times"/>
              <a:cs typeface="Times"/>
            </a:endParaRPr>
          </a:p>
          <a:p>
            <a:r>
              <a:rPr lang="en-US" sz="2000" dirty="0" smtClean="0">
                <a:latin typeface="Times"/>
                <a:cs typeface="Times"/>
              </a:rPr>
              <a:t>480 airlift sorties</a:t>
            </a:r>
          </a:p>
          <a:p>
            <a:pPr lvl="1"/>
            <a:r>
              <a:rPr lang="en-US" sz="2000" dirty="0" smtClean="0">
                <a:latin typeface="Times"/>
                <a:cs typeface="Times"/>
              </a:rPr>
              <a:t>310 military</a:t>
            </a:r>
          </a:p>
          <a:p>
            <a:pPr lvl="1"/>
            <a:r>
              <a:rPr lang="en-US" sz="2000" dirty="0" smtClean="0">
                <a:latin typeface="Times"/>
                <a:cs typeface="Times"/>
              </a:rPr>
              <a:t>170 commercial</a:t>
            </a:r>
          </a:p>
          <a:p>
            <a:pPr lvl="1"/>
            <a:endParaRPr lang="en-US" sz="2000" dirty="0" smtClean="0">
              <a:latin typeface="Times"/>
              <a:cs typeface="Times"/>
            </a:endParaRPr>
          </a:p>
          <a:p>
            <a:r>
              <a:rPr lang="en-US" sz="2000" dirty="0" smtClean="0">
                <a:latin typeface="Times"/>
                <a:cs typeface="Times"/>
              </a:rPr>
              <a:t>70 operational air refueling sorties</a:t>
            </a:r>
          </a:p>
          <a:p>
            <a:endParaRPr lang="en-US" sz="2000" dirty="0" smtClean="0">
              <a:latin typeface="Times"/>
              <a:cs typeface="Times"/>
            </a:endParaRPr>
          </a:p>
          <a:p>
            <a:r>
              <a:rPr lang="en-US" sz="2000" dirty="0" smtClean="0">
                <a:latin typeface="Times"/>
                <a:cs typeface="Times"/>
              </a:rPr>
              <a:t>7 air evacuation sorties</a:t>
            </a:r>
          </a:p>
          <a:p>
            <a:endParaRPr lang="en-US" sz="2000" dirty="0" smtClean="0">
              <a:latin typeface="Times"/>
              <a:cs typeface="Times"/>
            </a:endParaRPr>
          </a:p>
          <a:p>
            <a:r>
              <a:rPr lang="en-US" sz="2000" dirty="0" smtClean="0">
                <a:latin typeface="Times"/>
                <a:cs typeface="Times"/>
              </a:rPr>
              <a:t>Aircraft takeoff or landing 90 seconds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743" y="2657970"/>
            <a:ext cx="2010260" cy="16429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743" y="4751741"/>
            <a:ext cx="2010260" cy="16046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743" y="669520"/>
            <a:ext cx="2030662" cy="15202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6406" y="1874809"/>
            <a:ext cx="2041435" cy="13441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6406" y="3646472"/>
            <a:ext cx="2098701" cy="157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34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1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6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6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1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110"/>
            <a:ext cx="8229600" cy="60040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Air Mobility Command (AMC)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8095A-65F9-974D-9692-C01DEC625680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Parallel BnB for Stochastic Integer Programs      Langer et al @ UIUC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36322"/>
            <a:ext cx="4368800" cy="952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929344"/>
            <a:ext cx="1760544" cy="9295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2194" y="2929344"/>
            <a:ext cx="1802579" cy="9295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976581"/>
            <a:ext cx="1754166" cy="9481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195" y="5077248"/>
            <a:ext cx="1802578" cy="9114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2194" y="3976582"/>
            <a:ext cx="1802579" cy="9481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6516" y="1285169"/>
            <a:ext cx="1391356" cy="14332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99686" y="570899"/>
            <a:ext cx="1785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 smtClean="0"/>
              <a:t>Head Quarters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Scott Air Force Base</a:t>
            </a:r>
            <a:br>
              <a:rPr lang="en-US" sz="1400" dirty="0" smtClean="0"/>
            </a:br>
            <a:r>
              <a:rPr lang="en-US" sz="1400" dirty="0" smtClean="0"/>
              <a:t>Illinois, USA</a:t>
            </a:r>
            <a:endParaRPr lang="en-US" sz="1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1" y="5077247"/>
            <a:ext cx="1754166" cy="95216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68800" y="292934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Even in peacetime, mission requirements are subject to enormous </a:t>
            </a:r>
            <a:r>
              <a:rPr lang="en-US" dirty="0" smtClean="0"/>
              <a:t>uncertainty</a:t>
            </a:r>
          </a:p>
          <a:p>
            <a:pPr algn="ctr"/>
            <a:r>
              <a:rPr lang="en-US" dirty="0" smtClean="0"/>
              <a:t> </a:t>
            </a:r>
            <a:endParaRPr lang="en-US" dirty="0"/>
          </a:p>
          <a:p>
            <a:pPr algn="ctr"/>
            <a:r>
              <a:rPr lang="en-US" dirty="0"/>
              <a:t>Myriad possible outcomes confound decision support e.g. aircraft breakdown, weather, natural disaster, conflict, etc.</a:t>
            </a:r>
          </a:p>
          <a:p>
            <a:pPr algn="ctr"/>
            <a:r>
              <a:rPr lang="en-US" dirty="0"/>
              <a:t> </a:t>
            </a:r>
          </a:p>
          <a:p>
            <a:pPr algn="ctr"/>
            <a:r>
              <a:rPr lang="en-US" dirty="0" smtClean="0"/>
              <a:t>AMC </a:t>
            </a:r>
            <a:r>
              <a:rPr lang="en-US" dirty="0"/>
              <a:t>must reconcile this diverse uncertainty when predicting monthly aircraft utilization</a:t>
            </a:r>
          </a:p>
        </p:txBody>
      </p:sp>
    </p:spTree>
    <p:extLst>
      <p:ext uri="{BB962C8B-B14F-4D97-AF65-F5344CB8AC3E}">
        <p14:creationId xmlns:p14="http://schemas.microsoft.com/office/powerpoint/2010/main" val="2760201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110"/>
            <a:ext cx="8229600" cy="60040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Stochastic Programming: Optimization Under Uncertainty</a:t>
            </a:r>
            <a:endParaRPr lang="en-US" sz="2400" dirty="0"/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B9AE-CDAB-E842-A35C-45DEE301238C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Parallel BnB for Stochastic Integer Programs      Langer et al @ UIUC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920533"/>
            <a:ext cx="6096000" cy="2876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580" y="4074110"/>
            <a:ext cx="1744133" cy="11363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7000" y="4201110"/>
            <a:ext cx="2032000" cy="7836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19713" y="5479355"/>
            <a:ext cx="28043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Stage1 (strategic decision</a:t>
            </a:r>
            <a:r>
              <a:rPr lang="en-US" i="1" dirty="0" smtClean="0"/>
              <a:t>)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Cost </a:t>
            </a:r>
            <a:r>
              <a:rPr lang="en-US" dirty="0"/>
              <a:t>of resource </a:t>
            </a:r>
            <a:r>
              <a:rPr lang="en-US" dirty="0" smtClean="0"/>
              <a:t>allocation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Integer Program (IP)</a:t>
            </a:r>
            <a:r>
              <a:rPr lang="en-US" dirty="0">
                <a:solidFill>
                  <a:srgbClr val="0000FF"/>
                </a:solidFill>
              </a:rPr>
              <a:t/>
            </a:r>
            <a:br>
              <a:rPr lang="en-US" dirty="0">
                <a:solidFill>
                  <a:srgbClr val="0000FF"/>
                </a:solidFill>
              </a:rPr>
            </a:b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14800" y="547935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i="1" dirty="0"/>
              <a:t>Stage 2 (operational decisions</a:t>
            </a:r>
            <a:r>
              <a:rPr lang="en-US" i="1" dirty="0" smtClean="0"/>
              <a:t>) </a:t>
            </a:r>
            <a:br>
              <a:rPr lang="en-US" i="1" dirty="0" smtClean="0"/>
            </a:br>
            <a:r>
              <a:rPr lang="en-US" dirty="0" smtClean="0"/>
              <a:t>Expected </a:t>
            </a:r>
            <a:r>
              <a:rPr lang="en-US" dirty="0"/>
              <a:t>execution </a:t>
            </a:r>
            <a:r>
              <a:rPr lang="en-US" dirty="0" smtClean="0"/>
              <a:t>cost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Linear Program (LP)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3259666" y="4201110"/>
            <a:ext cx="1975555" cy="282222"/>
          </a:xfrm>
          <a:custGeom>
            <a:avLst/>
            <a:gdLst>
              <a:gd name="connsiteX0" fmla="*/ 0 w 1975555"/>
              <a:gd name="connsiteY0" fmla="*/ 282222 h 282222"/>
              <a:gd name="connsiteX1" fmla="*/ 987777 w 1975555"/>
              <a:gd name="connsiteY1" fmla="*/ 0 h 282222"/>
              <a:gd name="connsiteX2" fmla="*/ 1975555 w 1975555"/>
              <a:gd name="connsiteY2" fmla="*/ 282222 h 282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75555" h="282222">
                <a:moveTo>
                  <a:pt x="0" y="282222"/>
                </a:moveTo>
                <a:cubicBezTo>
                  <a:pt x="329259" y="141111"/>
                  <a:pt x="658518" y="0"/>
                  <a:pt x="987777" y="0"/>
                </a:cubicBezTo>
                <a:cubicBezTo>
                  <a:pt x="1317036" y="0"/>
                  <a:pt x="1975555" y="282222"/>
                  <a:pt x="1975555" y="282222"/>
                </a:cubicBezTo>
              </a:path>
            </a:pathLst>
          </a:custGeom>
          <a:ln>
            <a:tailEnd type="arrow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 rot="10800000">
            <a:off x="3259667" y="4727984"/>
            <a:ext cx="1975555" cy="282222"/>
          </a:xfrm>
          <a:custGeom>
            <a:avLst/>
            <a:gdLst>
              <a:gd name="connsiteX0" fmla="*/ 0 w 1975555"/>
              <a:gd name="connsiteY0" fmla="*/ 282222 h 282222"/>
              <a:gd name="connsiteX1" fmla="*/ 987777 w 1975555"/>
              <a:gd name="connsiteY1" fmla="*/ 0 h 282222"/>
              <a:gd name="connsiteX2" fmla="*/ 1975555 w 1975555"/>
              <a:gd name="connsiteY2" fmla="*/ 282222 h 282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75555" h="282222">
                <a:moveTo>
                  <a:pt x="0" y="282222"/>
                </a:moveTo>
                <a:cubicBezTo>
                  <a:pt x="329259" y="141111"/>
                  <a:pt x="658518" y="0"/>
                  <a:pt x="987777" y="0"/>
                </a:cubicBezTo>
                <a:cubicBezTo>
                  <a:pt x="1317036" y="0"/>
                  <a:pt x="1975555" y="282222"/>
                  <a:pt x="1975555" y="282222"/>
                </a:cubicBezTo>
              </a:path>
            </a:pathLst>
          </a:cu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8147" y="4977987"/>
            <a:ext cx="1551853" cy="5013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5776" y="4142374"/>
            <a:ext cx="423333" cy="45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11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Other Examples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11F6-70CB-8844-ACCD-0925E7075EE1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Parallel BnB for Stochastic Integer Programs      Langer et al @ UIUC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576191"/>
              </p:ext>
            </p:extLst>
          </p:nvPr>
        </p:nvGraphicFramePr>
        <p:xfrm>
          <a:off x="117835" y="1279943"/>
          <a:ext cx="9026164" cy="4542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6541"/>
                <a:gridCol w="2256541"/>
                <a:gridCol w="2256541"/>
                <a:gridCol w="2256541"/>
              </a:tblGrid>
              <a:tr h="22714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 rotWithShape="1"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Energy Grid Optimizations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blipFill rotWithShape="1"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Production Planning</a:t>
                      </a:r>
                    </a:p>
                  </a:txBody>
                  <a:tcPr>
                    <a:noFill/>
                  </a:tcPr>
                </a:tc>
              </a:tr>
              <a:tr h="22714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 rotWithShape="1"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Financial Planning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blipFill rotWithShape="1">
                      <a:blip r:embed="rId6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Supply Chain Management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8858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7B4F5-BBB8-1B4F-9EED-884FC75A5220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Parallel BnB for Stochastic Integer Programs      Langer et al @ UIUC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50900" y="3760463"/>
            <a:ext cx="7739944" cy="1538883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solidFill>
                <a:srgbClr val="008000"/>
              </a:solidFill>
            </a:endParaRPr>
          </a:p>
          <a:p>
            <a:pPr algn="ctr"/>
            <a:r>
              <a:rPr lang="en-US" sz="2000" dirty="0" smtClean="0"/>
              <a:t>	</a:t>
            </a:r>
            <a:r>
              <a:rPr lang="en-US" dirty="0" smtClean="0"/>
              <a:t>Facilitates reconciliation of myriad possible outcomes in a timely manner</a:t>
            </a:r>
          </a:p>
          <a:p>
            <a:pPr algn="ctr"/>
            <a:r>
              <a:rPr lang="en-US" dirty="0" smtClean="0"/>
              <a:t>+</a:t>
            </a:r>
            <a:endParaRPr lang="en-US" dirty="0"/>
          </a:p>
          <a:p>
            <a:pPr algn="ctr"/>
            <a:r>
              <a:rPr lang="en-US" dirty="0"/>
              <a:t>Makes it feasible to solve integer </a:t>
            </a:r>
            <a:r>
              <a:rPr lang="en-US" dirty="0" smtClean="0"/>
              <a:t>programs</a:t>
            </a:r>
          </a:p>
          <a:p>
            <a:pPr algn="ctr"/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15190"/>
              </p:ext>
            </p:extLst>
          </p:nvPr>
        </p:nvGraphicFramePr>
        <p:xfrm>
          <a:off x="457200" y="451555"/>
          <a:ext cx="8229600" cy="210932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{7E9639D4-E3E2-4D34-9284-5A2195B3D0D7}</a:tableStyleId>
              </a:tblPr>
              <a:tblGrid>
                <a:gridCol w="8229600"/>
              </a:tblGrid>
              <a:tr h="493889"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What is different/ new that we are doing?</a:t>
                      </a:r>
                      <a:endParaRPr lang="en-US" sz="2000" b="0" dirty="0"/>
                    </a:p>
                  </a:txBody>
                  <a:tcPr/>
                </a:tc>
              </a:tr>
              <a:tr h="811389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b="0" dirty="0" smtClean="0"/>
                        <a:t>Solving large scale</a:t>
                      </a:r>
                      <a:r>
                        <a:rPr lang="en-US" sz="2000" b="0" baseline="0" dirty="0" smtClean="0"/>
                        <a:t> stochastic optimization problems</a:t>
                      </a:r>
                    </a:p>
                    <a:p>
                      <a:pPr marL="742950" lvl="1" indent="-285750">
                        <a:buFont typeface="Arial"/>
                        <a:buChar char="•"/>
                      </a:pPr>
                      <a:r>
                        <a:rPr lang="en-US" sz="2000" b="0" baseline="0" dirty="0" smtClean="0"/>
                        <a:t>Not looked before because stochastic-optimization is hard problem</a:t>
                      </a:r>
                    </a:p>
                    <a:p>
                      <a:pPr marL="742950" lvl="1" indent="-285750">
                        <a:buFont typeface="Arial"/>
                        <a:buChar char="•"/>
                      </a:pPr>
                      <a:endParaRPr lang="en-US" sz="2000" b="0" baseline="0" dirty="0" smtClean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dirty="0" smtClean="0"/>
                        <a:t>Stochastic</a:t>
                      </a:r>
                      <a:r>
                        <a:rPr lang="en-US" sz="2000" baseline="0" dirty="0" smtClean="0"/>
                        <a:t> Integer Programing Solver (SIPS) </a:t>
                      </a:r>
                    </a:p>
                    <a:p>
                      <a:pPr marL="742950" lvl="1" indent="-285750">
                        <a:buFont typeface="Arial"/>
                        <a:buChar char="•"/>
                      </a:pPr>
                      <a:r>
                        <a:rPr lang="en-US" sz="2000" dirty="0" smtClean="0"/>
                        <a:t>Combine 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Stochastic Programming</a:t>
                      </a:r>
                      <a:r>
                        <a:rPr lang="en-US" sz="2000" dirty="0" smtClean="0"/>
                        <a:t> with </a:t>
                      </a:r>
                      <a:r>
                        <a:rPr lang="en-US" sz="2000" dirty="0" smtClean="0">
                          <a:solidFill>
                            <a:srgbClr val="008000"/>
                          </a:solidFill>
                        </a:rPr>
                        <a:t>High Performance Computing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11" name="Content Placeholder 7"/>
          <p:cNvSpPr txBox="1">
            <a:spLocks/>
          </p:cNvSpPr>
          <p:nvPr/>
        </p:nvSpPr>
        <p:spPr>
          <a:xfrm>
            <a:off x="2991555" y="3237216"/>
            <a:ext cx="3269545" cy="490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008000"/>
                </a:solidFill>
              </a:rPr>
              <a:t>High Performance Computing</a:t>
            </a:r>
          </a:p>
        </p:txBody>
      </p:sp>
    </p:spTree>
    <p:extLst>
      <p:ext uri="{BB962C8B-B14F-4D97-AF65-F5344CB8AC3E}">
        <p14:creationId xmlns:p14="http://schemas.microsoft.com/office/powerpoint/2010/main" val="1183211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roup 175"/>
          <p:cNvGrpSpPr/>
          <p:nvPr/>
        </p:nvGrpSpPr>
        <p:grpSpPr>
          <a:xfrm>
            <a:off x="484203" y="1459077"/>
            <a:ext cx="3481009" cy="2190904"/>
            <a:chOff x="5409650" y="1459077"/>
            <a:chExt cx="3481009" cy="2190904"/>
          </a:xfrm>
        </p:grpSpPr>
        <p:sp>
          <p:nvSpPr>
            <p:cNvPr id="3" name="Rectangle 2"/>
            <p:cNvSpPr/>
            <p:nvPr/>
          </p:nvSpPr>
          <p:spPr>
            <a:xfrm>
              <a:off x="6408315" y="1459077"/>
              <a:ext cx="1209501" cy="565161"/>
            </a:xfrm>
            <a:prstGeom prst="rect">
              <a:avLst/>
            </a:prstGeom>
            <a:solidFill>
              <a:srgbClr val="6AC837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Stage 1 </a:t>
              </a:r>
              <a:br>
                <a:rPr lang="en-US" sz="1200" dirty="0" smtClean="0"/>
              </a:br>
              <a:r>
                <a:rPr lang="en-US" sz="1200" dirty="0" smtClean="0"/>
                <a:t>Linear Program</a:t>
              </a:r>
              <a:endParaRPr lang="en-US" sz="1200" dirty="0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409650" y="3158423"/>
              <a:ext cx="998665" cy="462981"/>
            </a:xfrm>
            <a:prstGeom prst="rect">
              <a:avLst/>
            </a:prstGeom>
            <a:solidFill>
              <a:srgbClr val="E6625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Stage 2</a:t>
              </a:r>
              <a:br>
                <a:rPr lang="en-US" sz="1000" dirty="0" smtClean="0"/>
              </a:br>
              <a:r>
                <a:rPr lang="en-US" sz="1000" dirty="0" smtClean="0"/>
                <a:t> Linear Program</a:t>
              </a:r>
              <a:endParaRPr lang="en-US" sz="1000" dirty="0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6469387" y="3156458"/>
              <a:ext cx="1017424" cy="464946"/>
            </a:xfrm>
            <a:prstGeom prst="rect">
              <a:avLst/>
            </a:prstGeom>
            <a:solidFill>
              <a:srgbClr val="E6625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Stage 2</a:t>
              </a:r>
              <a:br>
                <a:rPr lang="en-US" sz="1000" dirty="0" smtClean="0"/>
              </a:br>
              <a:r>
                <a:rPr lang="en-US" sz="1000" dirty="0" smtClean="0"/>
                <a:t> Linear Program</a:t>
              </a:r>
              <a:endParaRPr lang="en-US" sz="1000" dirty="0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7792954" y="3185035"/>
              <a:ext cx="1097705" cy="464946"/>
            </a:xfrm>
            <a:prstGeom prst="rect">
              <a:avLst/>
            </a:prstGeom>
            <a:solidFill>
              <a:srgbClr val="E6625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Stage 2</a:t>
              </a:r>
              <a:br>
                <a:rPr lang="en-US" sz="1000" dirty="0" smtClean="0"/>
              </a:br>
              <a:r>
                <a:rPr lang="en-US" sz="1000" dirty="0" smtClean="0"/>
                <a:t> Linear Program</a:t>
              </a:r>
              <a:endParaRPr lang="en-US" sz="1000" dirty="0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7555482" y="3385646"/>
              <a:ext cx="62334" cy="7315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6898185" y="2024238"/>
              <a:ext cx="0" cy="606467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7128332" y="2031533"/>
              <a:ext cx="0" cy="1099774"/>
            </a:xfrm>
            <a:prstGeom prst="straightConnector1">
              <a:avLst/>
            </a:prstGeom>
            <a:ln w="12700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TextBox 148"/>
            <p:cNvSpPr txBox="1"/>
            <p:nvPr/>
          </p:nvSpPr>
          <p:spPr>
            <a:xfrm>
              <a:off x="5900811" y="2198309"/>
              <a:ext cx="5075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cuts</a:t>
              </a:r>
              <a:endParaRPr lang="en-US" sz="1200" dirty="0"/>
            </a:p>
          </p:txBody>
        </p:sp>
        <p:graphicFrame>
          <p:nvGraphicFramePr>
            <p:cNvPr id="155" name="Object 15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82310278"/>
                </p:ext>
              </p:extLst>
            </p:nvPr>
          </p:nvGraphicFramePr>
          <p:xfrm>
            <a:off x="6248539" y="2630705"/>
            <a:ext cx="321080" cy="2566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05" name="Equation" r:id="rId4" imgW="215900" imgH="177800" progId="Equation.3">
                    <p:embed/>
                  </p:oleObj>
                </mc:Choice>
                <mc:Fallback>
                  <p:oleObj name="Equation" r:id="rId4" imgW="215900" imgH="177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248539" y="2630705"/>
                          <a:ext cx="321080" cy="2566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6" name="Oval 155"/>
            <p:cNvSpPr>
              <a:spLocks noChangeAspect="1"/>
            </p:cNvSpPr>
            <p:nvPr/>
          </p:nvSpPr>
          <p:spPr>
            <a:xfrm>
              <a:off x="7672269" y="3389436"/>
              <a:ext cx="73152" cy="7315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9" name="Straight Arrow Connector 158"/>
            <p:cNvCxnSpPr>
              <a:endCxn id="142" idx="0"/>
            </p:cNvCxnSpPr>
            <p:nvPr/>
          </p:nvCxnSpPr>
          <p:spPr>
            <a:xfrm flipH="1">
              <a:off x="5908983" y="2643415"/>
              <a:ext cx="986713" cy="515008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/>
            <p:cNvCxnSpPr/>
            <p:nvPr/>
          </p:nvCxnSpPr>
          <p:spPr>
            <a:xfrm flipH="1">
              <a:off x="6895696" y="2643415"/>
              <a:ext cx="2489" cy="513043"/>
            </a:xfrm>
            <a:prstGeom prst="straightConnector1">
              <a:avLst/>
            </a:prstGeom>
            <a:ln w="12700">
              <a:solidFill>
                <a:srgbClr val="1EA06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/>
            <p:cNvCxnSpPr>
              <a:endCxn id="144" idx="0"/>
            </p:cNvCxnSpPr>
            <p:nvPr/>
          </p:nvCxnSpPr>
          <p:spPr>
            <a:xfrm>
              <a:off x="6895696" y="2643415"/>
              <a:ext cx="1446111" cy="541620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67" name="Object 16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26221581"/>
                </p:ext>
              </p:extLst>
            </p:nvPr>
          </p:nvGraphicFramePr>
          <p:xfrm>
            <a:off x="6885148" y="2783105"/>
            <a:ext cx="321080" cy="2566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06" name="Equation" r:id="rId6" imgW="215900" imgH="177800" progId="Equation.3">
                    <p:embed/>
                  </p:oleObj>
                </mc:Choice>
                <mc:Fallback>
                  <p:oleObj name="Equation" r:id="rId6" imgW="215900" imgH="177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885148" y="2783105"/>
                          <a:ext cx="321080" cy="2566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8" name="Object 16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2680407"/>
                </p:ext>
              </p:extLst>
            </p:nvPr>
          </p:nvGraphicFramePr>
          <p:xfrm>
            <a:off x="7692110" y="2726750"/>
            <a:ext cx="321080" cy="2566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07" name="Equation" r:id="rId7" imgW="215900" imgH="177800" progId="Equation.3">
                    <p:embed/>
                  </p:oleObj>
                </mc:Choice>
                <mc:Fallback>
                  <p:oleObj name="Equation" r:id="rId7" imgW="215900" imgH="177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692110" y="2726750"/>
                          <a:ext cx="321080" cy="2566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70" name="Straight Arrow Connector 169"/>
            <p:cNvCxnSpPr/>
            <p:nvPr/>
          </p:nvCxnSpPr>
          <p:spPr>
            <a:xfrm flipV="1">
              <a:off x="5742446" y="2031533"/>
              <a:ext cx="827173" cy="1099774"/>
            </a:xfrm>
            <a:prstGeom prst="straightConnector1">
              <a:avLst/>
            </a:prstGeom>
            <a:ln w="12700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/>
            <p:nvPr/>
          </p:nvCxnSpPr>
          <p:spPr>
            <a:xfrm flipH="1" flipV="1">
              <a:off x="7363842" y="2031533"/>
              <a:ext cx="1202536" cy="1126890"/>
            </a:xfrm>
            <a:prstGeom prst="straightConnector1">
              <a:avLst/>
            </a:prstGeom>
            <a:ln w="12700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TextBox 172"/>
            <p:cNvSpPr txBox="1"/>
            <p:nvPr/>
          </p:nvSpPr>
          <p:spPr>
            <a:xfrm>
              <a:off x="7046867" y="2306438"/>
              <a:ext cx="5075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cuts</a:t>
              </a:r>
              <a:endParaRPr lang="en-US" sz="1200" dirty="0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833490" y="2337199"/>
              <a:ext cx="5075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cuts</a:t>
              </a:r>
              <a:endParaRPr lang="en-US" sz="1200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5342090" y="1145049"/>
            <a:ext cx="3631362" cy="29713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116907" y="2336809"/>
            <a:ext cx="587735" cy="5877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9" idx="6"/>
            <a:endCxn id="11" idx="1"/>
          </p:cNvCxnSpPr>
          <p:nvPr/>
        </p:nvCxnSpPr>
        <p:spPr>
          <a:xfrm>
            <a:off x="4704642" y="2630705"/>
            <a:ext cx="637448" cy="0"/>
          </a:xfrm>
          <a:prstGeom prst="straightConnector1">
            <a:avLst/>
          </a:prstGeom>
          <a:ln w="15875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863136" y="1233460"/>
            <a:ext cx="587735" cy="5877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16" idx="3"/>
          </p:cNvCxnSpPr>
          <p:nvPr/>
        </p:nvCxnSpPr>
        <p:spPr>
          <a:xfrm flipH="1">
            <a:off x="1317229" y="1735171"/>
            <a:ext cx="631979" cy="70976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" idx="5"/>
          </p:cNvCxnSpPr>
          <p:nvPr/>
        </p:nvCxnSpPr>
        <p:spPr>
          <a:xfrm>
            <a:off x="2364799" y="1735171"/>
            <a:ext cx="633356" cy="70976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2781690" y="2444938"/>
            <a:ext cx="587735" cy="5877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023361" y="2444938"/>
            <a:ext cx="587735" cy="5877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>
            <a:stCxn id="27" idx="3"/>
          </p:cNvCxnSpPr>
          <p:nvPr/>
        </p:nvCxnSpPr>
        <p:spPr>
          <a:xfrm flipH="1">
            <a:off x="758870" y="2946649"/>
            <a:ext cx="350563" cy="74841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7" idx="5"/>
          </p:cNvCxnSpPr>
          <p:nvPr/>
        </p:nvCxnSpPr>
        <p:spPr>
          <a:xfrm>
            <a:off x="1525024" y="2946649"/>
            <a:ext cx="338112" cy="74841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569268" y="3695059"/>
            <a:ext cx="587735" cy="5877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65002" y="3695059"/>
            <a:ext cx="587735" cy="5877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2518576" y="2946649"/>
            <a:ext cx="350563" cy="74841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284730" y="2946649"/>
            <a:ext cx="338112" cy="74841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3328974" y="3695059"/>
            <a:ext cx="587735" cy="5877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224708" y="3695059"/>
            <a:ext cx="587735" cy="5877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8001574"/>
              </p:ext>
            </p:extLst>
          </p:nvPr>
        </p:nvGraphicFramePr>
        <p:xfrm>
          <a:off x="1188268" y="1821251"/>
          <a:ext cx="530318" cy="282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8" name="Equation" r:id="rId8" imgW="381000" imgH="203200" progId="Equation.3">
                  <p:embed/>
                </p:oleObj>
              </mc:Choice>
              <mc:Fallback>
                <p:oleObj name="Equation" r:id="rId8" imgW="381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88268" y="1821251"/>
                        <a:ext cx="530318" cy="2828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4489216"/>
              </p:ext>
            </p:extLst>
          </p:nvPr>
        </p:nvGraphicFramePr>
        <p:xfrm>
          <a:off x="2702843" y="1821251"/>
          <a:ext cx="503040" cy="259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9" name="Equation" r:id="rId10" imgW="393700" imgH="203200" progId="Equation.3">
                  <p:embed/>
                </p:oleObj>
              </mc:Choice>
              <mc:Fallback>
                <p:oleObj name="Equation" r:id="rId10" imgW="393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702843" y="1821251"/>
                        <a:ext cx="503040" cy="259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1291610"/>
              </p:ext>
            </p:extLst>
          </p:nvPr>
        </p:nvGraphicFramePr>
        <p:xfrm>
          <a:off x="382842" y="3204645"/>
          <a:ext cx="512762" cy="300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0" name="Equation" r:id="rId12" imgW="368300" imgH="215900" progId="Equation.3">
                  <p:embed/>
                </p:oleObj>
              </mc:Choice>
              <mc:Fallback>
                <p:oleObj name="Equation" r:id="rId12" imgW="3683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82842" y="3204645"/>
                        <a:ext cx="512762" cy="300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0664941"/>
              </p:ext>
            </p:extLst>
          </p:nvPr>
        </p:nvGraphicFramePr>
        <p:xfrm>
          <a:off x="1161158" y="3203993"/>
          <a:ext cx="566737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1" name="Equation" r:id="rId14" imgW="406400" imgH="215900" progId="Equation.3">
                  <p:embed/>
                </p:oleObj>
              </mc:Choice>
              <mc:Fallback>
                <p:oleObj name="Equation" r:id="rId14" imgW="4064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161158" y="3203993"/>
                        <a:ext cx="566737" cy="300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6399648"/>
              </p:ext>
            </p:extLst>
          </p:nvPr>
        </p:nvGraphicFramePr>
        <p:xfrm>
          <a:off x="2715320" y="3213518"/>
          <a:ext cx="566738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2" name="Equation" r:id="rId16" imgW="406400" imgH="203200" progId="Equation.3">
                  <p:embed/>
                </p:oleObj>
              </mc:Choice>
              <mc:Fallback>
                <p:oleObj name="Equation" r:id="rId16" imgW="4064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715320" y="3213518"/>
                        <a:ext cx="566738" cy="280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5041775"/>
              </p:ext>
            </p:extLst>
          </p:nvPr>
        </p:nvGraphicFramePr>
        <p:xfrm>
          <a:off x="3536058" y="3213518"/>
          <a:ext cx="547687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3" name="Equation" r:id="rId18" imgW="393700" imgH="203200" progId="Equation.3">
                  <p:embed/>
                </p:oleObj>
              </mc:Choice>
              <mc:Fallback>
                <p:oleObj name="Equation" r:id="rId18" imgW="393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536058" y="3213518"/>
                        <a:ext cx="547687" cy="280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" name="TextBox 140"/>
          <p:cNvSpPr txBox="1"/>
          <p:nvPr/>
        </p:nvSpPr>
        <p:spPr>
          <a:xfrm>
            <a:off x="428513" y="84433"/>
            <a:ext cx="8294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Nested Parallelism with Branch-and-Bound and Benders decomposition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574509"/>
              </p:ext>
            </p:extLst>
          </p:nvPr>
        </p:nvGraphicFramePr>
        <p:xfrm>
          <a:off x="1492885" y="5078636"/>
          <a:ext cx="6096000" cy="10109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Nested Parallelism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/>
                        <a:t>Simultaneous evaluation</a:t>
                      </a:r>
                      <a:r>
                        <a:rPr lang="en-US" baseline="0" dirty="0" smtClean="0"/>
                        <a:t> of scenarios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smtClean="0"/>
                        <a:t>Parallel exploration of Branch-and-Bound vertices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77" name="Picture 176" descr="stoch_naiv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36" y="1346577"/>
            <a:ext cx="607243" cy="388594"/>
          </a:xfrm>
          <a:prstGeom prst="rect">
            <a:avLst/>
          </a:prstGeom>
        </p:spPr>
      </p:pic>
      <p:pic>
        <p:nvPicPr>
          <p:cNvPr id="178" name="Picture 177" descr="stoch_naiv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02" y="3778389"/>
            <a:ext cx="607243" cy="388594"/>
          </a:xfrm>
          <a:prstGeom prst="rect">
            <a:avLst/>
          </a:prstGeom>
        </p:spPr>
      </p:pic>
      <p:pic>
        <p:nvPicPr>
          <p:cNvPr id="179" name="Picture 178" descr="stoch_naiv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68" y="3791869"/>
            <a:ext cx="607243" cy="388594"/>
          </a:xfrm>
          <a:prstGeom prst="rect">
            <a:avLst/>
          </a:prstGeom>
        </p:spPr>
      </p:pic>
      <p:pic>
        <p:nvPicPr>
          <p:cNvPr id="180" name="Picture 179" descr="stoch_naiv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786" y="3794134"/>
            <a:ext cx="607243" cy="388594"/>
          </a:xfrm>
          <a:prstGeom prst="rect">
            <a:avLst/>
          </a:prstGeom>
        </p:spPr>
      </p:pic>
      <p:pic>
        <p:nvPicPr>
          <p:cNvPr id="181" name="Picture 180" descr="stoch_naiv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74" y="3796439"/>
            <a:ext cx="607243" cy="388594"/>
          </a:xfrm>
          <a:prstGeom prst="rect">
            <a:avLst/>
          </a:prstGeom>
        </p:spPr>
      </p:pic>
      <p:pic>
        <p:nvPicPr>
          <p:cNvPr id="182" name="Picture 181" descr="stoch_naiv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690" y="2526134"/>
            <a:ext cx="607243" cy="388594"/>
          </a:xfrm>
          <a:prstGeom prst="rect">
            <a:avLst/>
          </a:prstGeom>
        </p:spPr>
      </p:pic>
      <p:pic>
        <p:nvPicPr>
          <p:cNvPr id="183" name="Picture 182" descr="stoch_naiv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88" y="2540347"/>
            <a:ext cx="607243" cy="38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09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4141E-6 4.76521E-6 L 0.53905 -0.000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6" grpId="0" animBg="1"/>
      <p:bldP spid="26" grpId="0" animBg="1"/>
      <p:bldP spid="27" grpId="0" animBg="1"/>
      <p:bldP spid="33" grpId="0" animBg="1"/>
      <p:bldP spid="34" grpId="0" animBg="1"/>
      <p:bldP spid="42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DESIGN CONSIDERATIONS</a:t>
            </a:r>
          </a:p>
          <a:p>
            <a:pPr marL="0" indent="0" algn="ctr">
              <a:buNone/>
            </a:pPr>
            <a:endParaRPr lang="en-US" sz="2400" dirty="0" smtClean="0"/>
          </a:p>
          <a:p>
            <a:r>
              <a:rPr lang="en-US" sz="2000" i="1" dirty="0" smtClean="0"/>
              <a:t>Fundamental unit of computation</a:t>
            </a:r>
            <a:r>
              <a:rPr lang="en-US" sz="2000" i="1" dirty="0"/>
              <a:t>-</a:t>
            </a:r>
            <a:r>
              <a:rPr lang="en-US" sz="2000" i="1" dirty="0" smtClean="0"/>
              <a:t> Linear </a:t>
            </a:r>
            <a:r>
              <a:rPr lang="en-US" sz="2000" i="1" dirty="0"/>
              <a:t>Program </a:t>
            </a:r>
            <a:r>
              <a:rPr lang="en-US" sz="2000" i="1" dirty="0" smtClean="0"/>
              <a:t>Optimization</a:t>
            </a:r>
            <a:endParaRPr lang="en-US" sz="1600" dirty="0" smtClean="0"/>
          </a:p>
          <a:p>
            <a:pPr lvl="1"/>
            <a:r>
              <a:rPr lang="en-US" sz="1600" dirty="0" smtClean="0"/>
              <a:t>Coarse grained decomposition                           -- Unpredictable grain sizes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marL="0" indent="0">
              <a:buNone/>
            </a:pPr>
            <a:endParaRPr lang="en-US" sz="2000" dirty="0"/>
          </a:p>
          <a:p>
            <a:endParaRPr lang="en-US" sz="2000" u="sng" dirty="0" smtClean="0"/>
          </a:p>
          <a:p>
            <a:endParaRPr lang="en-US" sz="2000" u="sng" dirty="0" smtClean="0"/>
          </a:p>
          <a:p>
            <a:endParaRPr lang="en-US" sz="2000" u="sng" dirty="0"/>
          </a:p>
          <a:p>
            <a:r>
              <a:rPr lang="en-US" sz="2000" i="1" dirty="0" smtClean="0"/>
              <a:t>Solve Libraries maintain internal state</a:t>
            </a:r>
            <a:endParaRPr lang="en-US" sz="2000" i="1" dirty="0"/>
          </a:p>
          <a:p>
            <a:pPr lvl="1"/>
            <a:r>
              <a:rPr lang="en-US" sz="1600" dirty="0" smtClean="0"/>
              <a:t>Limits concurrency because of memory overheads</a:t>
            </a:r>
          </a:p>
          <a:p>
            <a:endParaRPr lang="en-US" sz="2000" dirty="0"/>
          </a:p>
          <a:p>
            <a:r>
              <a:rPr lang="en-US" sz="2000" i="1" dirty="0"/>
              <a:t>Variable Amount of Available Parallelism</a:t>
            </a:r>
          </a:p>
          <a:p>
            <a:endParaRPr lang="en-US" sz="2000" dirty="0"/>
          </a:p>
          <a:p>
            <a:r>
              <a:rPr lang="en-US" sz="2000" i="1" dirty="0"/>
              <a:t>Better Utilization     Better Performance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17A72-A33E-024C-9D03-34BB1385A14C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Parallel BnB for Stochastic Integer Programs      Langer et al @ UIUC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8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155124" y="2039903"/>
            <a:ext cx="3084583" cy="1246784"/>
            <a:chOff x="5276752" y="1681183"/>
            <a:chExt cx="3962168" cy="1678414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19148" y="1747652"/>
              <a:ext cx="1884017" cy="62968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t="1" b="62074"/>
            <a:stretch/>
          </p:blipFill>
          <p:spPr>
            <a:xfrm>
              <a:off x="5276752" y="1681183"/>
              <a:ext cx="1810257" cy="76262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5451" y="2494861"/>
              <a:ext cx="914353" cy="86473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85753" y="2494861"/>
              <a:ext cx="867447" cy="86473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292626" y="2769431"/>
              <a:ext cx="946294" cy="372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Times"/>
                  <a:cs typeface="Times"/>
                </a:rPr>
                <a:t>GLPK</a:t>
              </a:r>
              <a:endParaRPr lang="en-US" sz="1200" dirty="0">
                <a:latin typeface="Times"/>
                <a:cs typeface="Time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39665" y="2747532"/>
              <a:ext cx="902130" cy="372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Times"/>
                  <a:cs typeface="Times"/>
                </a:rPr>
                <a:t>CLP</a:t>
              </a:r>
              <a:endParaRPr lang="en-US" sz="1200" dirty="0">
                <a:latin typeface="Times"/>
                <a:cs typeface="Time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5624" y="1657614"/>
            <a:ext cx="1772265" cy="149764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562535" y="1633543"/>
            <a:ext cx="1952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Some LP Solvers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16308" t="11976" r="17459" b="12024"/>
          <a:stretch/>
        </p:blipFill>
        <p:spPr>
          <a:xfrm>
            <a:off x="5627675" y="4515556"/>
            <a:ext cx="2940427" cy="184079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009837"/>
              </p:ext>
            </p:extLst>
          </p:nvPr>
        </p:nvGraphicFramePr>
        <p:xfrm>
          <a:off x="2660289" y="5681548"/>
          <a:ext cx="229897" cy="306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" name="Equation" r:id="rId10" imgW="127000" imgH="127000" progId="Equation.3">
                  <p:embed/>
                </p:oleObj>
              </mc:Choice>
              <mc:Fallback>
                <p:oleObj name="Equation" r:id="rId10" imgW="127000" imgH="127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660289" y="5681548"/>
                        <a:ext cx="229897" cy="3064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606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5710" y="40347"/>
            <a:ext cx="7170691" cy="6199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/>
              <a:t>Parallel Programming Model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392C3-439F-ED42-8D26-76AEB0E83086}" type="datetime1">
              <a:rPr lang="en-US" smtClean="0"/>
              <a:t>1/5/14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Parallel BnB for Stochastic Integer Programs      Langer et al @ UIUC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BD81-DAF7-6F49-B150-DD6061297609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249" y="505584"/>
            <a:ext cx="1377120" cy="12003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840" y="505584"/>
            <a:ext cx="7459408" cy="1200329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dirty="0" smtClean="0"/>
              <a:t>Charm++ parallel </a:t>
            </a:r>
            <a:r>
              <a:rPr lang="en-US" dirty="0"/>
              <a:t>p</a:t>
            </a:r>
            <a:r>
              <a:rPr lang="en-US" dirty="0" smtClean="0"/>
              <a:t>rogramming model fits well into B&amp;B parallelism</a:t>
            </a:r>
          </a:p>
          <a:p>
            <a:pPr marL="742950" lvl="1" indent="-285750">
              <a:buFont typeface="Wingdings" charset="2"/>
              <a:buChar char="q"/>
            </a:pPr>
            <a:r>
              <a:rPr lang="en-US" dirty="0" smtClean="0"/>
              <a:t>One-sided messaging</a:t>
            </a:r>
          </a:p>
          <a:p>
            <a:pPr marL="742950" lvl="1" indent="-285750">
              <a:buFont typeface="Wingdings" charset="2"/>
              <a:buChar char="q"/>
            </a:pPr>
            <a:r>
              <a:rPr lang="en-US" dirty="0" smtClean="0"/>
              <a:t>Prioritized execution</a:t>
            </a:r>
          </a:p>
          <a:p>
            <a:pPr marL="742950" lvl="1" indent="-285750">
              <a:buFont typeface="Wingdings" charset="2"/>
              <a:buChar char="q"/>
            </a:pPr>
            <a:r>
              <a:rPr lang="en-US" dirty="0" smtClean="0"/>
              <a:t>Object-based expression</a:t>
            </a:r>
            <a:endParaRPr lang="en-US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733686"/>
              </p:ext>
            </p:extLst>
          </p:nvPr>
        </p:nvGraphicFramePr>
        <p:xfrm>
          <a:off x="689810" y="2935412"/>
          <a:ext cx="3801979" cy="142549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801979"/>
              </a:tblGrid>
              <a:tr h="1425499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Object Migration is expensive</a:t>
                      </a:r>
                    </a:p>
                    <a:p>
                      <a:pPr marL="742950" lvl="1" indent="-285750">
                        <a:buFont typeface="Arial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Dedicate processors to solvers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Unpredictable grain sizes</a:t>
                      </a:r>
                    </a:p>
                    <a:p>
                      <a:pPr marL="742950" lvl="1" indent="-285750">
                        <a:buFont typeface="Arial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Use pull-based load balancing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3088046" y="1821672"/>
            <a:ext cx="1561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Parallel Design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6870526" y="4692014"/>
            <a:ext cx="1563183" cy="16175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4939370" y="2272471"/>
            <a:ext cx="1650784" cy="571368"/>
          </a:xfrm>
          <a:prstGeom prst="roundRect">
            <a:avLst/>
          </a:prstGeom>
          <a:solidFill>
            <a:srgbClr val="89FF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Times"/>
                <a:cs typeface="Times"/>
              </a:rPr>
              <a:t>Stage 1 Solvers Load Information</a:t>
            </a:r>
            <a:endParaRPr lang="en-US" sz="1400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6870526" y="2801425"/>
            <a:ext cx="1523804" cy="571368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Times"/>
                <a:cs typeface="Times"/>
              </a:rPr>
              <a:t>Stage 2 Work Queue</a:t>
            </a:r>
            <a:endParaRPr lang="en-US" sz="1400" dirty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759157" y="2010201"/>
            <a:ext cx="1910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"/>
                <a:cs typeface="Times"/>
              </a:rPr>
              <a:t>Stage 1 Manager</a:t>
            </a:r>
            <a:endParaRPr lang="en-US" sz="1400" dirty="0">
              <a:latin typeface="Times"/>
              <a:cs typeface="Time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590154" y="2490839"/>
            <a:ext cx="1992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"/>
                <a:cs typeface="Times"/>
              </a:rPr>
              <a:t>Stage 2 Manager</a:t>
            </a:r>
            <a:endParaRPr lang="en-US" sz="1400" dirty="0">
              <a:latin typeface="Times"/>
              <a:cs typeface="Time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939370" y="4692014"/>
            <a:ext cx="1730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"/>
                <a:cs typeface="Times"/>
              </a:rPr>
              <a:t>Stage 1 Solvers</a:t>
            </a:r>
            <a:endParaRPr lang="en-US" sz="1400" dirty="0">
              <a:latin typeface="Times"/>
              <a:cs typeface="Time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669751" y="6309560"/>
            <a:ext cx="1912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"/>
                <a:cs typeface="Times"/>
              </a:rPr>
              <a:t>Stage 2 Solvers</a:t>
            </a:r>
            <a:endParaRPr lang="en-US" sz="1400" dirty="0">
              <a:latin typeface="Times"/>
              <a:cs typeface="Times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5241103" y="3633752"/>
            <a:ext cx="1133163" cy="1072373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373234" y="4221581"/>
            <a:ext cx="365526" cy="365760"/>
          </a:xfrm>
          <a:prstGeom prst="rect">
            <a:avLst/>
          </a:prstGeom>
          <a:solidFill>
            <a:srgbClr val="6AC8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5880017" y="4221581"/>
            <a:ext cx="365526" cy="365760"/>
          </a:xfrm>
          <a:prstGeom prst="rect">
            <a:avLst/>
          </a:prstGeom>
          <a:solidFill>
            <a:srgbClr val="6AC8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5373234" y="3729892"/>
            <a:ext cx="365526" cy="365760"/>
          </a:xfrm>
          <a:prstGeom prst="rect">
            <a:avLst/>
          </a:prstGeom>
          <a:solidFill>
            <a:srgbClr val="6AC8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5868874" y="3737316"/>
            <a:ext cx="365526" cy="365760"/>
          </a:xfrm>
          <a:prstGeom prst="rect">
            <a:avLst/>
          </a:prstGeom>
          <a:solidFill>
            <a:srgbClr val="6AC8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/>
          <p:cNvCxnSpPr>
            <a:endCxn id="64" idx="0"/>
          </p:cNvCxnSpPr>
          <p:nvPr/>
        </p:nvCxnSpPr>
        <p:spPr>
          <a:xfrm>
            <a:off x="6051637" y="2829728"/>
            <a:ext cx="0" cy="907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5550867" y="2827846"/>
            <a:ext cx="0" cy="90204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7940178" y="4846918"/>
            <a:ext cx="365526" cy="365760"/>
          </a:xfrm>
          <a:prstGeom prst="rect">
            <a:avLst/>
          </a:prstGeom>
          <a:solidFill>
            <a:srgbClr val="FF6E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7467709" y="4842943"/>
            <a:ext cx="365526" cy="365760"/>
          </a:xfrm>
          <a:prstGeom prst="rect">
            <a:avLst/>
          </a:prstGeom>
          <a:solidFill>
            <a:srgbClr val="FF6E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6985859" y="4842943"/>
            <a:ext cx="365526" cy="365760"/>
          </a:xfrm>
          <a:prstGeom prst="rect">
            <a:avLst/>
          </a:prstGeom>
          <a:solidFill>
            <a:srgbClr val="FF6E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7938037" y="5309353"/>
            <a:ext cx="365526" cy="365760"/>
          </a:xfrm>
          <a:prstGeom prst="rect">
            <a:avLst/>
          </a:prstGeom>
          <a:solidFill>
            <a:srgbClr val="FF6E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7465568" y="5305378"/>
            <a:ext cx="365526" cy="365760"/>
          </a:xfrm>
          <a:prstGeom prst="rect">
            <a:avLst/>
          </a:prstGeom>
          <a:solidFill>
            <a:srgbClr val="FF6E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6983718" y="5305378"/>
            <a:ext cx="365526" cy="365760"/>
          </a:xfrm>
          <a:prstGeom prst="rect">
            <a:avLst/>
          </a:prstGeom>
          <a:solidFill>
            <a:srgbClr val="FF6E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7938037" y="5781950"/>
            <a:ext cx="365526" cy="365760"/>
          </a:xfrm>
          <a:prstGeom prst="rect">
            <a:avLst/>
          </a:prstGeom>
          <a:solidFill>
            <a:srgbClr val="FF6E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7465568" y="5777975"/>
            <a:ext cx="365526" cy="365760"/>
          </a:xfrm>
          <a:prstGeom prst="rect">
            <a:avLst/>
          </a:prstGeom>
          <a:solidFill>
            <a:srgbClr val="FF6E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6983718" y="5777975"/>
            <a:ext cx="365526" cy="365760"/>
          </a:xfrm>
          <a:prstGeom prst="rect">
            <a:avLst/>
          </a:prstGeom>
          <a:solidFill>
            <a:srgbClr val="FF6E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Arrow Connector 75"/>
          <p:cNvCxnSpPr/>
          <p:nvPr/>
        </p:nvCxnSpPr>
        <p:spPr>
          <a:xfrm flipH="1">
            <a:off x="7938037" y="3415797"/>
            <a:ext cx="18487" cy="143112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7351385" y="3384713"/>
            <a:ext cx="0" cy="146220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4854704" y="3226985"/>
            <a:ext cx="799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Vertex Request</a:t>
            </a:r>
            <a:endParaRPr lang="en-US" sz="1200" dirty="0"/>
          </a:p>
        </p:txBody>
      </p:sp>
      <p:sp>
        <p:nvSpPr>
          <p:cNvPr id="79" name="TextBox 78"/>
          <p:cNvSpPr txBox="1"/>
          <p:nvPr/>
        </p:nvSpPr>
        <p:spPr>
          <a:xfrm>
            <a:off x="5894128" y="2848535"/>
            <a:ext cx="1103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Issue Vertex Migration</a:t>
            </a:r>
            <a:endParaRPr lang="en-US" sz="1200" dirty="0"/>
          </a:p>
        </p:txBody>
      </p:sp>
      <p:sp>
        <p:nvSpPr>
          <p:cNvPr id="80" name="TextBox 79"/>
          <p:cNvSpPr txBox="1"/>
          <p:nvPr/>
        </p:nvSpPr>
        <p:spPr>
          <a:xfrm>
            <a:off x="6669751" y="4264790"/>
            <a:ext cx="799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Work Request</a:t>
            </a:r>
            <a:endParaRPr lang="en-US" sz="1200" dirty="0"/>
          </a:p>
        </p:txBody>
      </p:sp>
      <p:sp>
        <p:nvSpPr>
          <p:cNvPr id="81" name="TextBox 80"/>
          <p:cNvSpPr txBox="1"/>
          <p:nvPr/>
        </p:nvSpPr>
        <p:spPr>
          <a:xfrm>
            <a:off x="7964164" y="3452006"/>
            <a:ext cx="799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Assign Scenarios</a:t>
            </a:r>
            <a:endParaRPr lang="en-US" sz="1200" dirty="0"/>
          </a:p>
        </p:txBody>
      </p:sp>
      <p:cxnSp>
        <p:nvCxnSpPr>
          <p:cNvPr id="82" name="Straight Arrow Connector 81"/>
          <p:cNvCxnSpPr/>
          <p:nvPr/>
        </p:nvCxnSpPr>
        <p:spPr>
          <a:xfrm flipV="1">
            <a:off x="6245543" y="3372793"/>
            <a:ext cx="624983" cy="104696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 flipV="1">
            <a:off x="5654094" y="4587341"/>
            <a:ext cx="1343735" cy="135644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 rot="2772366">
            <a:off x="5526411" y="5203314"/>
            <a:ext cx="1382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Feedback (cuts)</a:t>
            </a:r>
            <a:endParaRPr lang="en-US" sz="1200" dirty="0"/>
          </a:p>
        </p:txBody>
      </p:sp>
      <p:sp>
        <p:nvSpPr>
          <p:cNvPr id="85" name="TextBox 84"/>
          <p:cNvSpPr txBox="1"/>
          <p:nvPr/>
        </p:nvSpPr>
        <p:spPr>
          <a:xfrm rot="18061467">
            <a:off x="5731895" y="3749542"/>
            <a:ext cx="1382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Stage 1 Decisions</a:t>
            </a:r>
            <a:endParaRPr lang="en-US" sz="1200" dirty="0"/>
          </a:p>
        </p:txBody>
      </p:sp>
      <p:cxnSp>
        <p:nvCxnSpPr>
          <p:cNvPr id="87" name="Straight Connector 86"/>
          <p:cNvCxnSpPr/>
          <p:nvPr/>
        </p:nvCxnSpPr>
        <p:spPr>
          <a:xfrm>
            <a:off x="-213895" y="1821672"/>
            <a:ext cx="953168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988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11191</TotalTime>
  <Words>835</Words>
  <Application>Microsoft Macintosh PowerPoint</Application>
  <PresentationFormat>On-screen Show (4:3)</PresentationFormat>
  <Paragraphs>268</Paragraphs>
  <Slides>17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Equation</vt:lpstr>
      <vt:lpstr>Parallel Branch-and-Bound for  Two-Stage Stochastic Integer Optimizations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Parallel Branch-and-Bound for Two-Stage Stochastic Integer Optimizations</dc:title>
  <dc:creator>Akhil Langer</dc:creator>
  <cp:lastModifiedBy>Akhil Langer</cp:lastModifiedBy>
  <cp:revision>348</cp:revision>
  <dcterms:created xsi:type="dcterms:W3CDTF">2013-12-07T14:43:16Z</dcterms:created>
  <dcterms:modified xsi:type="dcterms:W3CDTF">2014-01-05T06:58:59Z</dcterms:modified>
</cp:coreProperties>
</file>