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65"/>
  </p:notesMasterIdLst>
  <p:handoutMasterIdLst>
    <p:handoutMasterId r:id="rId66"/>
  </p:handoutMasterIdLst>
  <p:sldIdLst>
    <p:sldId id="256" r:id="rId2"/>
    <p:sldId id="960" r:id="rId3"/>
    <p:sldId id="900" r:id="rId4"/>
    <p:sldId id="901" r:id="rId5"/>
    <p:sldId id="906" r:id="rId6"/>
    <p:sldId id="948" r:id="rId7"/>
    <p:sldId id="902" r:id="rId8"/>
    <p:sldId id="903" r:id="rId9"/>
    <p:sldId id="907" r:id="rId10"/>
    <p:sldId id="911" r:id="rId11"/>
    <p:sldId id="909" r:id="rId12"/>
    <p:sldId id="910" r:id="rId13"/>
    <p:sldId id="904" r:id="rId14"/>
    <p:sldId id="912" r:id="rId15"/>
    <p:sldId id="913" r:id="rId16"/>
    <p:sldId id="920" r:id="rId17"/>
    <p:sldId id="914" r:id="rId18"/>
    <p:sldId id="915" r:id="rId19"/>
    <p:sldId id="954" r:id="rId20"/>
    <p:sldId id="952" r:id="rId21"/>
    <p:sldId id="961" r:id="rId22"/>
    <p:sldId id="887" r:id="rId23"/>
    <p:sldId id="955" r:id="rId24"/>
    <p:sldId id="964" r:id="rId25"/>
    <p:sldId id="967" r:id="rId26"/>
    <p:sldId id="966" r:id="rId27"/>
    <p:sldId id="959" r:id="rId28"/>
    <p:sldId id="968" r:id="rId29"/>
    <p:sldId id="956" r:id="rId30"/>
    <p:sldId id="957" r:id="rId31"/>
    <p:sldId id="888" r:id="rId32"/>
    <p:sldId id="917" r:id="rId33"/>
    <p:sldId id="918" r:id="rId34"/>
    <p:sldId id="921" r:id="rId35"/>
    <p:sldId id="933" r:id="rId36"/>
    <p:sldId id="934" r:id="rId37"/>
    <p:sldId id="972" r:id="rId38"/>
    <p:sldId id="973" r:id="rId39"/>
    <p:sldId id="958" r:id="rId40"/>
    <p:sldId id="979" r:id="rId41"/>
    <p:sldId id="869" r:id="rId42"/>
    <p:sldId id="932" r:id="rId43"/>
    <p:sldId id="936" r:id="rId44"/>
    <p:sldId id="971" r:id="rId45"/>
    <p:sldId id="951" r:id="rId46"/>
    <p:sldId id="935" r:id="rId47"/>
    <p:sldId id="925" r:id="rId48"/>
    <p:sldId id="928" r:id="rId49"/>
    <p:sldId id="930" r:id="rId50"/>
    <p:sldId id="947" r:id="rId51"/>
    <p:sldId id="944" r:id="rId52"/>
    <p:sldId id="945" r:id="rId53"/>
    <p:sldId id="946" r:id="rId54"/>
    <p:sldId id="919" r:id="rId55"/>
    <p:sldId id="949" r:id="rId56"/>
    <p:sldId id="950" r:id="rId57"/>
    <p:sldId id="969" r:id="rId58"/>
    <p:sldId id="970" r:id="rId59"/>
    <p:sldId id="977" r:id="rId60"/>
    <p:sldId id="975" r:id="rId61"/>
    <p:sldId id="976" r:id="rId62"/>
    <p:sldId id="922" r:id="rId63"/>
    <p:sldId id="978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73C"/>
    <a:srgbClr val="445CC7"/>
    <a:srgbClr val="6B3917"/>
    <a:srgbClr val="9A3D00"/>
    <a:srgbClr val="386572"/>
    <a:srgbClr val="3A6876"/>
    <a:srgbClr val="64B4CD"/>
    <a:srgbClr val="24445A"/>
    <a:srgbClr val="1C3445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7" autoAdjust="0"/>
    <p:restoredTop sz="94743" autoAdjust="0"/>
  </p:normalViewPr>
  <p:slideViewPr>
    <p:cSldViewPr>
      <p:cViewPr varScale="1">
        <p:scale>
          <a:sx n="96" d="100"/>
          <a:sy n="96" d="100"/>
        </p:scale>
        <p:origin x="-7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6192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10/2/13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B457-AA13-407E-956B-7335B485905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88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3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2C53790-84E3-4A97-A537-19B158F7B52E}" type="slidenum">
              <a:rPr lang="en-US" sz="1200"/>
              <a:pPr algn="r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21978-6F4F-4D9D-9E56-2BC9FA6D5193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9B5E5-857B-4897-A1D5-E0801B03E2E1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79408-E175-534F-A104-147DAFA55864}" type="slidenum">
              <a:rPr lang="en-US"/>
              <a:pPr/>
              <a:t>51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3025" y="915988"/>
            <a:ext cx="4171950" cy="31289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1338"/>
            <a:ext cx="4768850" cy="347345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Really needs a picture, 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E82A00-C20A-5D40-8CE9-E6FB4819BE8C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3F5EA-59FB-6848-9DB9-8AEC9EC4EDA7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08640-17F2-EF42-8F94-86B784702201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ED0674-A27B-7A43-89FB-25898870D89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99D18-22FF-5D43-B208-4B2D6FD289E9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93DBE-3188-D742-8891-870389E574C2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2E631D-8872-C947-A8C1-CF6B91945A3F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91FD2F-96C0-A34F-A08E-DF6F97C8F82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BA9E79-65C0-6E48-AC96-A377DBAECAE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000B48-63FB-AF4C-937E-9C25718E08B5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DC7A3C-C9A8-5D4F-B080-C6D33618F44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6E7A8D-8DAF-EF46-AD0E-C43399CE79A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66388-0E2B-EE49-8E3D-5E28F58B0540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2C0513CB-5AFD-5542-94B0-EF26A32EA02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82000" y="5988884"/>
            <a:ext cx="680197" cy="79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2400" y="6019800"/>
            <a:ext cx="533400" cy="693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rgbClr val="445C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rgbClr val="57873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57873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rgbClr val="57873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rgbClr val="57873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openxmlformats.org/officeDocument/2006/relationships/audio" Target="NULL" TargetMode="External"/><Relationship Id="rId2" Type="http://schemas.microsoft.com/office/2007/relationships/media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kale/Documents/presentations/2008_12_India_IBM_HiPC_keynote/gal1c6.1152g1bwK.mpe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microsoft.com/office/2007/relationships/media" Target="file://localhost/Users/kale/Documents/presentations/2008_12_India_IBM_HiPC_keynote/gal1c6.1152g1bwK.mpe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1"/>
            <a:ext cx="8763000" cy="314325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</a:t>
            </a:r>
            <a:r>
              <a:rPr lang="en-US" sz="4400" dirty="0"/>
              <a:t>Coming Era of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i="1" dirty="0" smtClean="0"/>
              <a:t>Adaptive </a:t>
            </a:r>
            <a:r>
              <a:rPr lang="en-US" sz="4400" i="1" dirty="0"/>
              <a:t>Control Systems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dirty="0" smtClean="0"/>
              <a:t>in HPC</a:t>
            </a:r>
            <a:endParaRPr lang="en-US" sz="4400" dirty="0" smtClean="0">
              <a:latin typeface="Calibri"/>
              <a:cs typeface="Calibri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543800" cy="1752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Laxmikant (Sanjay) Kale</a:t>
            </a:r>
          </a:p>
          <a:p>
            <a:r>
              <a:rPr lang="en-US" sz="2400" dirty="0" smtClean="0">
                <a:latin typeface="Calibri"/>
                <a:cs typeface="Calibri"/>
                <a:hlinkClick r:id="rId3"/>
              </a:rPr>
              <a:t>http://charm.cs.illinois.edu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550" y="6019800"/>
            <a:ext cx="2432050" cy="71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99941"/>
            <a:ext cx="3048000" cy="50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AD8128-E310-BA4A-9BD4-9EACCA8CB7F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 descr="Archimedes_lever_(Small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1" y="1447800"/>
            <a:ext cx="3483429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267200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Archimedes is supposed to have said, of the lever: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+mn-lt"/>
              </a:rPr>
              <a:t>Give 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me a place to stand on, </a:t>
            </a:r>
            <a:endParaRPr lang="en-US" dirty="0" smtClean="0">
              <a:solidFill>
                <a:srgbClr val="008000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+mn-lt"/>
              </a:rPr>
              <a:t>and 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I will move the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37338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Wikipedia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03213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have the lever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Observability</a:t>
            </a:r>
            <a:r>
              <a:rPr lang="en-US" b="1" dirty="0"/>
              <a:t>: </a:t>
            </a:r>
            <a:endParaRPr lang="en-US" b="1" dirty="0" smtClean="0"/>
          </a:p>
          <a:p>
            <a:pPr lvl="1"/>
            <a:r>
              <a:rPr lang="en-US" dirty="0" smtClean="0"/>
              <a:t>If </a:t>
            </a:r>
            <a:r>
              <a:rPr lang="en-US" dirty="0"/>
              <a:t>we can’t observe it, can’t act on it</a:t>
            </a:r>
          </a:p>
          <a:p>
            <a:r>
              <a:rPr lang="en-US" dirty="0"/>
              <a:t>Controllability: </a:t>
            </a:r>
            <a:endParaRPr lang="en-US" dirty="0" smtClean="0"/>
          </a:p>
          <a:p>
            <a:pPr lvl="1"/>
            <a:r>
              <a:rPr lang="en-US" dirty="0" smtClean="0"/>
              <a:t>If </a:t>
            </a:r>
            <a:r>
              <a:rPr lang="en-US" dirty="0"/>
              <a:t>no appropriate control variable is available, we can’t control the system </a:t>
            </a:r>
          </a:p>
          <a:p>
            <a:pPr lvl="2"/>
            <a:r>
              <a:rPr lang="en-US" dirty="0" smtClean="0"/>
              <a:t>(</a:t>
            </a:r>
            <a:r>
              <a:rPr lang="en-US" dirty="0"/>
              <a:t>bending the definition a bit)</a:t>
            </a:r>
          </a:p>
          <a:p>
            <a:r>
              <a:rPr lang="en-US" dirty="0" smtClean="0"/>
              <a:t>So: </a:t>
            </a:r>
            <a:r>
              <a:rPr lang="en-US" u="sng" dirty="0" smtClean="0"/>
              <a:t>an effective control system needs to have a rich set of observable </a:t>
            </a:r>
            <a:r>
              <a:rPr lang="en-US" u="sng" dirty="0"/>
              <a:t>and controllable </a:t>
            </a:r>
            <a:r>
              <a:rPr lang="en-US" u="sng" dirty="0" smtClean="0"/>
              <a:t>variables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516546-77ED-0641-BB21-7A48C2E617F5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823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modified system diagram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1CDA2-C34E-4B40-9B19-C41F1A184E2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1676400"/>
            <a:ext cx="8534400" cy="2514599"/>
            <a:chOff x="609600" y="1676400"/>
            <a:chExt cx="9051636" cy="3893572"/>
          </a:xfrm>
        </p:grpSpPr>
        <p:sp>
          <p:nvSpPr>
            <p:cNvPr id="6" name="Rectangle 5"/>
            <p:cNvSpPr/>
            <p:nvPr/>
          </p:nvSpPr>
          <p:spPr>
            <a:xfrm>
              <a:off x="609600" y="1676400"/>
              <a:ext cx="3276600" cy="1676400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accent2">
                      <a:lumMod val="50000"/>
                    </a:schemeClr>
                  </a:solidFill>
                </a:rPr>
                <a:t>System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200400" y="4800599"/>
              <a:ext cx="3470564" cy="7693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accent2">
                      <a:lumMod val="50000"/>
                    </a:schemeClr>
                  </a:solidFill>
                </a:rPr>
                <a:t>controller</a:t>
              </a:r>
              <a:endParaRPr lang="en-US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6" idx="3"/>
            </p:cNvCxnSpPr>
            <p:nvPr/>
          </p:nvCxnSpPr>
          <p:spPr>
            <a:xfrm>
              <a:off x="3886200" y="2514600"/>
              <a:ext cx="297180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14800" y="1981200"/>
              <a:ext cx="2286000" cy="5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Output variables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>
              <a:endCxn id="8" idx="0"/>
            </p:cNvCxnSpPr>
            <p:nvPr/>
          </p:nvCxnSpPr>
          <p:spPr>
            <a:xfrm>
              <a:off x="4876800" y="2514601"/>
              <a:ext cx="58882" cy="228599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953000" y="2974258"/>
              <a:ext cx="1981200" cy="142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Observable/ Actionable variables</a:t>
              </a:r>
              <a:endParaRPr lang="en-US" sz="1800" dirty="0">
                <a:latin typeface="+mn-lt"/>
              </a:endParaRPr>
            </a:p>
          </p:txBody>
        </p:sp>
        <p:cxnSp>
          <p:nvCxnSpPr>
            <p:cNvPr id="22" name="Straight Arrow Connector 21"/>
            <p:cNvCxnSpPr>
              <a:endCxn id="6" idx="2"/>
            </p:cNvCxnSpPr>
            <p:nvPr/>
          </p:nvCxnSpPr>
          <p:spPr>
            <a:xfrm flipH="1" flipV="1">
              <a:off x="2247900" y="3352800"/>
              <a:ext cx="1790700" cy="144780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752600" y="3733801"/>
              <a:ext cx="1447800" cy="100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Control variables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13418" y="1676402"/>
              <a:ext cx="2747818" cy="1620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6600"/>
                  </a:solidFill>
                  <a:latin typeface="+mn-lt"/>
                </a:rPr>
                <a:t>some of these are</a:t>
              </a:r>
            </a:p>
            <a:p>
              <a:pPr algn="ctr"/>
              <a:r>
                <a:rPr lang="en-US" b="1" dirty="0" smtClean="0">
                  <a:solidFill>
                    <a:srgbClr val="FF6600"/>
                  </a:solidFill>
                  <a:latin typeface="+mn-lt"/>
                </a:rPr>
                <a:t>Metrics</a:t>
              </a:r>
            </a:p>
            <a:p>
              <a:pPr algn="ctr"/>
              <a:r>
                <a:rPr lang="en-US" sz="1800" b="1" dirty="0">
                  <a:solidFill>
                    <a:srgbClr val="FF6600"/>
                  </a:solidFill>
                  <a:latin typeface="+mn-lt"/>
                </a:rPr>
                <a:t>t</a:t>
              </a:r>
              <a:r>
                <a:rPr lang="en-US" sz="1800" b="1" dirty="0" smtClean="0">
                  <a:solidFill>
                    <a:srgbClr val="FF6600"/>
                  </a:solidFill>
                  <a:latin typeface="+mn-lt"/>
                </a:rPr>
                <a:t>hat we care about</a:t>
              </a:r>
              <a:endParaRPr lang="en-US" sz="1800" b="1" dirty="0">
                <a:solidFill>
                  <a:srgbClr val="FF6600"/>
                </a:solidFill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400" y="4495800"/>
            <a:ext cx="8229600" cy="1200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These include one or more:</a:t>
            </a:r>
          </a:p>
          <a:p>
            <a:pPr marL="342900" indent="-342900">
              <a:buFont typeface="Arial"/>
              <a:buChar char="•"/>
            </a:pPr>
            <a:r>
              <a:rPr lang="en-US" u="sng" dirty="0"/>
              <a:t>O</a:t>
            </a:r>
            <a:r>
              <a:rPr lang="en-US" u="sng" dirty="0" smtClean="0"/>
              <a:t>bjective functions </a:t>
            </a:r>
            <a:r>
              <a:rPr lang="en-US" dirty="0" smtClean="0"/>
              <a:t>(minimize, maximize, optimize)</a:t>
            </a:r>
          </a:p>
          <a:p>
            <a:pPr marL="342900" indent="-342900">
              <a:buFont typeface="Arial"/>
              <a:buChar char="•"/>
            </a:pPr>
            <a:r>
              <a:rPr lang="en-US" u="sng" dirty="0" smtClean="0"/>
              <a:t>Constraints:</a:t>
            </a:r>
            <a:r>
              <a:rPr lang="en-US" dirty="0" smtClean="0"/>
              <a:t> “must be less than”, ..</a:t>
            </a:r>
            <a:endParaRPr lang="en-US" u="sng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162800" y="2971800"/>
            <a:ext cx="4572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828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Feedback Control Systems in HPC?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us consider two “systems”</a:t>
            </a:r>
          </a:p>
          <a:p>
            <a:pPr lvl="1"/>
            <a:r>
              <a:rPr lang="en-US" dirty="0" smtClean="0"/>
              <a:t>And examine them for opportunities for feedback control</a:t>
            </a:r>
          </a:p>
          <a:p>
            <a:r>
              <a:rPr lang="en-US" dirty="0" smtClean="0"/>
              <a:t>A parallel “job”</a:t>
            </a:r>
          </a:p>
          <a:p>
            <a:pPr lvl="1"/>
            <a:r>
              <a:rPr lang="en-US" dirty="0" smtClean="0"/>
              <a:t>A single application running in some partition</a:t>
            </a:r>
          </a:p>
          <a:p>
            <a:r>
              <a:rPr lang="en-US" dirty="0" smtClean="0"/>
              <a:t>A parallel machine</a:t>
            </a:r>
          </a:p>
          <a:p>
            <a:pPr lvl="1"/>
            <a:r>
              <a:rPr lang="en-US" dirty="0" smtClean="0"/>
              <a:t>Running multiple jobs from a queue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4F51DC-D985-FA4A-919D-2C7DAD286F12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979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Single </a:t>
            </a:r>
            <a:r>
              <a:rPr lang="en-US" dirty="0"/>
              <a:t>J</a:t>
            </a:r>
            <a:r>
              <a:rPr lang="en-US" dirty="0" smtClean="0"/>
              <a:t>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System output variables that we care about:</a:t>
            </a:r>
          </a:p>
          <a:p>
            <a:pPr lvl="1"/>
            <a:r>
              <a:rPr lang="en-US" dirty="0" smtClean="0"/>
              <a:t>(Other than the job’s science output)</a:t>
            </a:r>
          </a:p>
          <a:p>
            <a:pPr lvl="1"/>
            <a:r>
              <a:rPr lang="en-US" dirty="0" smtClean="0"/>
              <a:t>Execution time, energy</a:t>
            </a:r>
            <a:r>
              <a:rPr lang="en-US" dirty="0"/>
              <a:t>, </a:t>
            </a:r>
            <a:r>
              <a:rPr lang="en-US" dirty="0" smtClean="0"/>
              <a:t>power, </a:t>
            </a:r>
            <a:r>
              <a:rPr lang="en-US" dirty="0"/>
              <a:t>memory </a:t>
            </a:r>
            <a:r>
              <a:rPr lang="en-US" dirty="0" smtClean="0"/>
              <a:t>usage, ..</a:t>
            </a:r>
          </a:p>
          <a:p>
            <a:pPr lvl="1"/>
            <a:r>
              <a:rPr lang="en-US" dirty="0" smtClean="0"/>
              <a:t>First two are objective functions</a:t>
            </a:r>
          </a:p>
          <a:p>
            <a:pPr lvl="1"/>
            <a:r>
              <a:rPr lang="en-US" dirty="0" smtClean="0"/>
              <a:t>Next two are (typically) constraints</a:t>
            </a:r>
          </a:p>
          <a:p>
            <a:pPr lvl="1"/>
            <a:r>
              <a:rPr lang="en-US" dirty="0" smtClean="0"/>
              <a:t>We will talk about other variables as well, later</a:t>
            </a:r>
          </a:p>
          <a:p>
            <a:r>
              <a:rPr lang="en-US" dirty="0" smtClean="0"/>
              <a:t>What are the observables?</a:t>
            </a:r>
          </a:p>
          <a:p>
            <a:pPr lvl="1"/>
            <a:r>
              <a:rPr lang="en-US" dirty="0" smtClean="0"/>
              <a:t>Maybe message sizes, rates? Communication graphs?</a:t>
            </a:r>
          </a:p>
          <a:p>
            <a:r>
              <a:rPr lang="en-US" dirty="0" smtClean="0"/>
              <a:t>What are the control variables?</a:t>
            </a:r>
            <a:endParaRPr lang="en-US" dirty="0"/>
          </a:p>
          <a:p>
            <a:pPr lvl="1"/>
            <a:r>
              <a:rPr lang="en-US" dirty="0" smtClean="0"/>
              <a:t>Very few. Maybe MPI buffer size? </a:t>
            </a:r>
            <a:r>
              <a:rPr lang="en-US" dirty="0" err="1"/>
              <a:t>B</a:t>
            </a:r>
            <a:r>
              <a:rPr lang="en-US" dirty="0" err="1" smtClean="0"/>
              <a:t>igpages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F50EDA-24A2-3C49-8AF9-E8814CBF993B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16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ontrol </a:t>
            </a:r>
            <a:r>
              <a:rPr lang="en-US" dirty="0"/>
              <a:t>S</a:t>
            </a:r>
            <a:r>
              <a:rPr lang="en-US" dirty="0" smtClean="0"/>
              <a:t>ystem for a single job?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to do, mainly because of the paucity of control variables</a:t>
            </a:r>
          </a:p>
          <a:p>
            <a:r>
              <a:rPr lang="en-US" dirty="0" smtClean="0"/>
              <a:t>This was a problem with “Autopilot”, Dan Reed’s otherwise exemplary research project</a:t>
            </a:r>
          </a:p>
          <a:p>
            <a:pPr lvl="1"/>
            <a:r>
              <a:rPr lang="en-US" dirty="0" smtClean="0"/>
              <a:t>Sensors, actuators and controllers could be defined, but the underlying system did not present opportunities</a:t>
            </a:r>
          </a:p>
          <a:p>
            <a:r>
              <a:rPr lang="en-US" dirty="0" smtClean="0"/>
              <a:t>We need to “open up” the single job to expose more controllable knobs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3F1965-00B4-2549-B5D1-4D8D5BECE9C6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956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Each job has its own ARTS control system, for sure</a:t>
            </a:r>
          </a:p>
          <a:p>
            <a:r>
              <a:rPr lang="en-US" dirty="0" smtClean="0"/>
              <a:t>But should this be:</a:t>
            </a:r>
          </a:p>
          <a:p>
            <a:pPr lvl="1"/>
            <a:r>
              <a:rPr lang="en-US" dirty="0" smtClean="0"/>
              <a:t>Specially written for that application? </a:t>
            </a:r>
          </a:p>
          <a:p>
            <a:pPr lvl="1"/>
            <a:r>
              <a:rPr lang="en-US" dirty="0" smtClean="0"/>
              <a:t>A common code base?</a:t>
            </a:r>
          </a:p>
          <a:p>
            <a:pPr lvl="1"/>
            <a:r>
              <a:rPr lang="en-US" dirty="0" smtClean="0"/>
              <a:t>A framework or DSL that includes an ARTS?</a:t>
            </a:r>
          </a:p>
          <a:p>
            <a:r>
              <a:rPr lang="en-US" dirty="0" smtClean="0"/>
              <a:t>This is an open question, I think..</a:t>
            </a:r>
          </a:p>
          <a:p>
            <a:pPr lvl="1"/>
            <a:r>
              <a:rPr lang="en-US" dirty="0" smtClean="0"/>
              <a:t>But it must be capable of interacting with the machine-level control system</a:t>
            </a:r>
          </a:p>
          <a:p>
            <a:r>
              <a:rPr lang="en-US" dirty="0" smtClean="0"/>
              <a:t>My opinion: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ommon RTS, but </a:t>
            </a:r>
            <a:r>
              <a:rPr lang="en-US" dirty="0" err="1" smtClean="0"/>
              <a:t>specializable</a:t>
            </a:r>
            <a:r>
              <a:rPr lang="en-US" dirty="0" smtClean="0"/>
              <a:t> for each application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A82D-0720-F24F-BE37-265F32B67CA5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242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Whole Parallel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Consists of nodes, job scheduler, resource allocator, job queue, ..</a:t>
            </a:r>
          </a:p>
          <a:p>
            <a:r>
              <a:rPr lang="en-US" dirty="0" smtClean="0"/>
              <a:t>Output variables: </a:t>
            </a:r>
          </a:p>
          <a:p>
            <a:pPr lvl="1"/>
            <a:r>
              <a:rPr lang="en-US" dirty="0" smtClean="0"/>
              <a:t>Throughput, energy bill, energy per unit of work,</a:t>
            </a:r>
            <a:r>
              <a:rPr lang="en-US" dirty="0"/>
              <a:t> </a:t>
            </a:r>
            <a:r>
              <a:rPr lang="en-US" dirty="0" smtClean="0"/>
              <a:t>power, availability, reliability, ..</a:t>
            </a:r>
          </a:p>
          <a:p>
            <a:r>
              <a:rPr lang="en-US" dirty="0" smtClean="0"/>
              <a:t>Again, very little control</a:t>
            </a:r>
          </a:p>
          <a:p>
            <a:pPr lvl="1"/>
            <a:r>
              <a:rPr lang="en-US" dirty="0" smtClean="0"/>
              <a:t>About the only decision we make is which job to run next, and which nodes to give to it..</a:t>
            </a:r>
          </a:p>
          <a:p>
            <a:pPr lvl="1"/>
            <a:r>
              <a:rPr lang="en-US" dirty="0" smtClean="0"/>
              <a:t>Maybe a few more ideas now, in the context of energy: </a:t>
            </a:r>
          </a:p>
          <a:p>
            <a:pPr lvl="2"/>
            <a:r>
              <a:rPr lang="en-US" dirty="0" smtClean="0"/>
              <a:t>How many nodes to leave idle</a:t>
            </a:r>
          </a:p>
          <a:p>
            <a:pPr lvl="2"/>
            <a:r>
              <a:rPr lang="en-US" dirty="0" smtClean="0"/>
              <a:t>What power limit to assign to a job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65C3C-D9B3-ED4F-9B77-801068D48D2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168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573C60-4AAD-3244-A818-6FF1818C1EB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990600"/>
            <a:ext cx="6629400" cy="4031873"/>
          </a:xfrm>
          <a:prstGeom prst="rect">
            <a:avLst/>
          </a:prstGeom>
          <a:solidFill>
            <a:srgbClr val="C8D6F0"/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Big Question/s:</a:t>
            </a:r>
          </a:p>
          <a:p>
            <a:endParaRPr lang="en-US" sz="3200" dirty="0"/>
          </a:p>
          <a:p>
            <a:r>
              <a:rPr lang="en-US" sz="3200" dirty="0" smtClean="0"/>
              <a:t>How to add more control variables?</a:t>
            </a:r>
          </a:p>
          <a:p>
            <a:r>
              <a:rPr lang="en-US" sz="3200" dirty="0" smtClean="0"/>
              <a:t>How to add more observables?</a:t>
            </a:r>
          </a:p>
          <a:p>
            <a:endParaRPr lang="en-US" sz="3200" dirty="0"/>
          </a:p>
          <a:p>
            <a:r>
              <a:rPr lang="en-US" sz="3200" dirty="0" smtClean="0"/>
              <a:t>And then, how to build a powerful adaptive control system?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435885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so happens </a:t>
            </a:r>
            <a:r>
              <a:rPr lang="en-US" dirty="0" smtClean="0">
                <a:sym typeface="Wingdings"/>
              </a:rPr>
              <a:t>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group’s research over the past 15-20 years can be thought of as a quest to add more observables and control variables</a:t>
            </a:r>
          </a:p>
          <a:p>
            <a:pPr lvl="1"/>
            <a:r>
              <a:rPr lang="en-US" dirty="0" smtClean="0"/>
              <a:t>Programming models, languages ,libraries, including:</a:t>
            </a:r>
          </a:p>
          <a:p>
            <a:pPr lvl="2"/>
            <a:r>
              <a:rPr lang="en-US" dirty="0" smtClean="0"/>
              <a:t>Charm++, AMPI, Charisma, MSA, </a:t>
            </a:r>
            <a:r>
              <a:rPr lang="en-US" dirty="0" err="1" smtClean="0"/>
              <a:t>Charj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Now, I’d like to consolidate the experience and knowledge gained, and express it in a new </a:t>
            </a:r>
            <a:r>
              <a:rPr lang="en-US" i="1" dirty="0" smtClean="0"/>
              <a:t>abstract programming model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60DBB-996D-7846-B4E7-26358092F1C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156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as I was preparing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I read an abstract of a talk yesterday: </a:t>
            </a:r>
          </a:p>
          <a:p>
            <a:pPr lvl="1"/>
            <a:r>
              <a:rPr lang="en-US" dirty="0" smtClean="0"/>
              <a:t>“Supercomputing </a:t>
            </a:r>
            <a:r>
              <a:rPr lang="en-US" dirty="0"/>
              <a:t>has had two "easy" </a:t>
            </a:r>
            <a:r>
              <a:rPr lang="en-US" dirty="0" smtClean="0"/>
              <a:t>decades”</a:t>
            </a:r>
          </a:p>
          <a:p>
            <a:pPr marL="919163" lvl="2" indent="-176213"/>
            <a:r>
              <a:rPr lang="en-US" sz="1800" dirty="0" smtClean="0"/>
              <a:t>where </a:t>
            </a:r>
            <a:r>
              <a:rPr lang="en-US" sz="1800" dirty="0"/>
              <a:t>most of the increased performance of supercomputers came from the increase in uniprocessor </a:t>
            </a:r>
            <a:r>
              <a:rPr lang="en-US" sz="1800" dirty="0" smtClean="0"/>
              <a:t>performance</a:t>
            </a:r>
            <a:endParaRPr lang="en-US" sz="1800" dirty="0" smtClean="0"/>
          </a:p>
          <a:p>
            <a:r>
              <a:rPr lang="en-US" dirty="0" smtClean="0"/>
              <a:t>I thought we were having fun these decades</a:t>
            </a:r>
          </a:p>
          <a:p>
            <a:pPr lvl="1"/>
            <a:r>
              <a:rPr lang="en-US" dirty="0" smtClean="0"/>
              <a:t>But not because it was easy</a:t>
            </a:r>
          </a:p>
          <a:p>
            <a:r>
              <a:rPr lang="en-US" dirty="0" smtClean="0"/>
              <a:t>But then, I trust Marc </a:t>
            </a:r>
            <a:r>
              <a:rPr lang="en-US" dirty="0" err="1" smtClean="0"/>
              <a:t>Snir</a:t>
            </a:r>
            <a:r>
              <a:rPr lang="en-US" dirty="0"/>
              <a:t> </a:t>
            </a:r>
            <a:r>
              <a:rPr lang="en-US" dirty="0" smtClean="0"/>
              <a:t>(who said this)..</a:t>
            </a:r>
          </a:p>
          <a:p>
            <a:pPr lvl="1"/>
            <a:r>
              <a:rPr lang="en-US" dirty="0" smtClean="0"/>
              <a:t>And he did put those quotes</a:t>
            </a:r>
          </a:p>
          <a:p>
            <a:pPr lvl="1"/>
            <a:r>
              <a:rPr lang="en-US" dirty="0" smtClean="0"/>
              <a:t>So, it means its going to get even harder</a:t>
            </a:r>
          </a:p>
          <a:p>
            <a:pPr lvl="2"/>
            <a:r>
              <a:rPr lang="en-US" dirty="0" smtClean="0"/>
              <a:t>We all know why: sophisticated apps, complex machines</a:t>
            </a:r>
          </a:p>
          <a:p>
            <a:pPr lvl="1"/>
            <a:r>
              <a:rPr lang="en-US" dirty="0" smtClean="0"/>
              <a:t>More fun, and more employment!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D6652-A85A-5F4A-9D90-B2EDE9550591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249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XMAPP is an abstract programming model:</a:t>
            </a:r>
          </a:p>
          <a:p>
            <a:pPr lvl="1"/>
            <a:r>
              <a:rPr lang="en-US" dirty="0" smtClean="0"/>
              <a:t>That means it characterizes a set of </a:t>
            </a:r>
            <a:r>
              <a:rPr lang="en-US" dirty="0" err="1" smtClean="0"/>
              <a:t>prog</a:t>
            </a:r>
            <a:r>
              <a:rPr lang="en-US" dirty="0" smtClean="0"/>
              <a:t>. models</a:t>
            </a:r>
          </a:p>
          <a:p>
            <a:r>
              <a:rPr lang="en-US" dirty="0" smtClean="0"/>
              <a:t>For a programming model to belong to this set, it must support</a:t>
            </a:r>
          </a:p>
          <a:p>
            <a:pPr lvl="1"/>
            <a:r>
              <a:rPr lang="en-US" dirty="0" smtClean="0"/>
              <a:t>X: </a:t>
            </a:r>
            <a:r>
              <a:rPr lang="en-US" dirty="0" err="1" smtClean="0"/>
              <a:t>Overdecomposition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(as in: 8X objects than cores) </a:t>
            </a:r>
          </a:p>
          <a:p>
            <a:pPr lvl="1"/>
            <a:r>
              <a:rPr lang="en-US" dirty="0" smtClean="0"/>
              <a:t>M: </a:t>
            </a:r>
            <a:r>
              <a:rPr lang="en-US" dirty="0" err="1" smtClean="0"/>
              <a:t>Migratability</a:t>
            </a:r>
            <a:endParaRPr lang="en-US" dirty="0" smtClean="0"/>
          </a:p>
          <a:p>
            <a:pPr lvl="1"/>
            <a:r>
              <a:rPr lang="en-US" dirty="0" smtClean="0"/>
              <a:t>A: Asynchrony </a:t>
            </a:r>
          </a:p>
          <a:p>
            <a:pPr lvl="2"/>
            <a:r>
              <a:rPr lang="en-US" dirty="0" smtClean="0"/>
              <a:t>and </a:t>
            </a:r>
            <a:r>
              <a:rPr lang="en-US" dirty="0" err="1" smtClean="0"/>
              <a:t>Adaptivity</a:t>
            </a:r>
            <a:r>
              <a:rPr lang="en-US" dirty="0" smtClean="0"/>
              <a:t>, as a consequence of all the above</a:t>
            </a:r>
          </a:p>
          <a:p>
            <a:r>
              <a:rPr lang="en-US" dirty="0" smtClean="0"/>
              <a:t>So, XMAPP stands for: 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-based </a:t>
            </a:r>
            <a:r>
              <a:rPr lang="en-US" dirty="0" err="1" smtClean="0"/>
              <a:t>Migratibility</a:t>
            </a:r>
            <a:r>
              <a:rPr lang="en-US" dirty="0" smtClean="0"/>
              <a:t>, Asynchrony and </a:t>
            </a:r>
            <a:r>
              <a:rPr lang="en-US" dirty="0" err="1" smtClean="0"/>
              <a:t>Adaptivity</a:t>
            </a:r>
            <a:r>
              <a:rPr lang="en-US" dirty="0" smtClean="0"/>
              <a:t> in Parallel Programming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6CC8B-095A-5F4F-AD65-B2DF75D3B21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722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 of XMAPP-class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programming models in XMAPP, or exhibit some features of it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Charm++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Adaptive MPI</a:t>
            </a:r>
          </a:p>
          <a:p>
            <a:pPr lvl="1"/>
            <a:r>
              <a:rPr lang="en-US" dirty="0" smtClean="0"/>
              <a:t>KAAPI</a:t>
            </a:r>
          </a:p>
          <a:p>
            <a:pPr lvl="1"/>
            <a:r>
              <a:rPr lang="en-US" dirty="0" err="1" smtClean="0"/>
              <a:t>ProActive</a:t>
            </a:r>
            <a:endParaRPr lang="en-US" dirty="0" smtClean="0"/>
          </a:p>
          <a:p>
            <a:pPr lvl="1"/>
            <a:r>
              <a:rPr lang="en-US" dirty="0" smtClean="0"/>
              <a:t>FG-MPI (if it adds migration)</a:t>
            </a:r>
          </a:p>
          <a:p>
            <a:pPr lvl="1"/>
            <a:r>
              <a:rPr lang="en-US" dirty="0"/>
              <a:t>HPX (once it embraces </a:t>
            </a:r>
            <a:r>
              <a:rPr lang="en-US" dirty="0" err="1" smtClean="0"/>
              <a:t>migratability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ParSEC</a:t>
            </a:r>
            <a:endParaRPr lang="en-US" dirty="0" smtClean="0"/>
          </a:p>
          <a:p>
            <a:pPr lvl="1"/>
            <a:r>
              <a:rPr lang="en-US" dirty="0" err="1" smtClean="0"/>
              <a:t>CnC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MSA (multi-phase Shared arrays)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Charisma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Charj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DRMS (old abstraction from IBM </a:t>
            </a:r>
            <a:r>
              <a:rPr lang="en-US" dirty="0" smtClean="0"/>
              <a:t>research..)</a:t>
            </a:r>
            <a:endParaRPr lang="en-US" dirty="0" smtClean="0"/>
          </a:p>
          <a:p>
            <a:pPr lvl="1"/>
            <a:r>
              <a:rPr lang="en-US" dirty="0" smtClean="0"/>
              <a:t>Chapel: may be a higher level model</a:t>
            </a:r>
          </a:p>
          <a:p>
            <a:pPr lvl="1"/>
            <a:r>
              <a:rPr lang="en-US" dirty="0" smtClean="0"/>
              <a:t>X10: has asynchrony, but not </a:t>
            </a:r>
            <a:r>
              <a:rPr lang="en-US" dirty="0" err="1" smtClean="0"/>
              <a:t>migratable</a:t>
            </a:r>
            <a:r>
              <a:rPr lang="en-US" dirty="0" smtClean="0"/>
              <a:t> </a:t>
            </a:r>
            <a:r>
              <a:rPr lang="en-US" dirty="0" smtClean="0"/>
              <a:t>units</a:t>
            </a:r>
          </a:p>
          <a:p>
            <a:pPr lvl="1"/>
            <a:r>
              <a:rPr lang="en-US" dirty="0" err="1" smtClean="0"/>
              <a:t>Tascel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111CE0-1452-CE4A-BB29-CB12EE1176D5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133600"/>
            <a:ext cx="3581400" cy="1015663"/>
          </a:xfrm>
          <a:prstGeom prst="rect">
            <a:avLst/>
          </a:prstGeom>
          <a:solidFill>
            <a:schemeClr val="tx2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Also, general work on </a:t>
            </a:r>
            <a:r>
              <a:rPr lang="en-US" sz="2000" dirty="0" err="1" smtClean="0"/>
              <a:t>adaptivity</a:t>
            </a:r>
            <a:r>
              <a:rPr lang="en-US" sz="2000" dirty="0" smtClean="0"/>
              <a:t> is relevant: </a:t>
            </a:r>
            <a:r>
              <a:rPr lang="en-US" sz="2000" dirty="0" err="1" smtClean="0"/>
              <a:t>Trilinos</a:t>
            </a:r>
            <a:r>
              <a:rPr lang="en-US" sz="2000" dirty="0" smtClean="0"/>
              <a:t>, Hank Hoffman/UIC, 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35726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ver-decomposition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8307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Let </a:t>
            </a:r>
            <a:r>
              <a:rPr lang="en-US" dirty="0"/>
              <a:t>t</a:t>
            </a:r>
            <a:r>
              <a:rPr lang="en-US" dirty="0" smtClean="0"/>
              <a:t>he programmer decompose a computation into entities</a:t>
            </a:r>
          </a:p>
          <a:p>
            <a:pPr lvl="1"/>
            <a:r>
              <a:rPr lang="en-US" dirty="0" smtClean="0"/>
              <a:t>Work units, data-units, composites</a:t>
            </a:r>
          </a:p>
          <a:p>
            <a:pPr lvl="1"/>
            <a:r>
              <a:rPr lang="en-US" dirty="0" smtClean="0"/>
              <a:t>Into </a:t>
            </a:r>
            <a:r>
              <a:rPr lang="en-US" i="1" dirty="0" smtClean="0"/>
              <a:t>coarse-grained </a:t>
            </a:r>
            <a:r>
              <a:rPr lang="en-US" dirty="0" smtClean="0"/>
              <a:t>set of objects</a:t>
            </a:r>
          </a:p>
          <a:p>
            <a:pPr lvl="1"/>
            <a:r>
              <a:rPr lang="en-US" dirty="0" smtClean="0"/>
              <a:t>Independent of number of processors</a:t>
            </a:r>
          </a:p>
          <a:p>
            <a:r>
              <a:rPr lang="en-US" dirty="0" smtClean="0"/>
              <a:t>Let the entities communicate with each other without reference to processors</a:t>
            </a:r>
          </a:p>
          <a:p>
            <a:pPr lvl="1"/>
            <a:r>
              <a:rPr lang="en-US" dirty="0" smtClean="0"/>
              <a:t>So each entity is like a virtual processor by itself</a:t>
            </a:r>
          </a:p>
          <a:p>
            <a:r>
              <a:rPr lang="en-US" dirty="0" smtClean="0"/>
              <a:t>Let an intelligent runtime system assign these entities to processors</a:t>
            </a:r>
          </a:p>
          <a:p>
            <a:pPr lvl="1"/>
            <a:r>
              <a:rPr lang="en-US" dirty="0" smtClean="0"/>
              <a:t>RTS can change this assignment during execution</a:t>
            </a:r>
          </a:p>
          <a:p>
            <a:r>
              <a:rPr lang="en-US" dirty="0" smtClean="0"/>
              <a:t>This empowers the control system</a:t>
            </a:r>
          </a:p>
          <a:p>
            <a:pPr lvl="1"/>
            <a:r>
              <a:rPr lang="en-US" dirty="0" smtClean="0"/>
              <a:t>A large number of observables</a:t>
            </a:r>
          </a:p>
          <a:p>
            <a:pPr lvl="1"/>
            <a:r>
              <a:rPr lang="en-US" dirty="0" smtClean="0"/>
              <a:t>Many control variables created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F86F275-CF0B-FD4E-BCBE-861CEAFD510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ICPP2013</a:t>
            </a:r>
            <a:endParaRPr lang="en-US" dirty="0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326EB6-CCAC-464F-88B4-A643B959C78E}" type="slidenum">
              <a:rPr lang="en-US" smtClean="0"/>
              <a:pPr/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10415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Grainsize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important to understand what I mean by coarse-grained entities</a:t>
            </a:r>
          </a:p>
          <a:p>
            <a:pPr lvl="1"/>
            <a:r>
              <a:rPr lang="en-US" dirty="0" smtClean="0"/>
              <a:t>You don’t write sequential programs that some system will auto-decompose</a:t>
            </a:r>
          </a:p>
          <a:p>
            <a:pPr lvl="1"/>
            <a:r>
              <a:rPr lang="en-US" dirty="0" smtClean="0"/>
              <a:t>You don’t write programs when there is one object for each </a:t>
            </a:r>
            <a:r>
              <a:rPr lang="en-US" i="1" dirty="0" smtClean="0"/>
              <a:t>float</a:t>
            </a:r>
          </a:p>
          <a:p>
            <a:pPr lvl="1"/>
            <a:r>
              <a:rPr lang="en-US" dirty="0" smtClean="0"/>
              <a:t>You consciously  choose a </a:t>
            </a:r>
            <a:r>
              <a:rPr lang="en-US" dirty="0" err="1" smtClean="0"/>
              <a:t>grainsize</a:t>
            </a:r>
            <a:r>
              <a:rPr lang="en-US" dirty="0" smtClean="0"/>
              <a:t>, BUT choose it independent of the number of processors</a:t>
            </a:r>
          </a:p>
          <a:p>
            <a:pPr lvl="2"/>
            <a:r>
              <a:rPr lang="en-US" dirty="0" smtClean="0"/>
              <a:t>Or parameterize it, so you can tune later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24562-A3E4-F840-8762-1479F771C5D0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30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3EF9-CD87-DF48-9CE2-8130BDBC7E09}" type="datetime1">
              <a:rPr lang="en-US" smtClean="0"/>
              <a:t>10/2/13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C653F-98D7-F747-86B5-AE15F41F3CA8}" type="slidenum">
              <a:rPr lang="en-US"/>
              <a:pPr/>
              <a:t>24</a:t>
            </a:fld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Crack Propagation</a:t>
            </a:r>
          </a:p>
        </p:txBody>
      </p:sp>
      <p:pic>
        <p:nvPicPr>
          <p:cNvPr id="38915" name="Picture 3" descr="D:\presentations\16proc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24844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D:\presentations\128chunk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2482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24000" y="5195888"/>
            <a:ext cx="7086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800" dirty="0">
                <a:latin typeface="+mn-lt"/>
              </a:rPr>
              <a:t>Decomposition into 16 chunks (left) and 128 chunks, 8 for each PE (right). The middle area contains cohesive elements. Both decompositions obtained using Metis. Pictures: S. </a:t>
            </a:r>
            <a:r>
              <a:rPr lang="en-US" sz="1800" dirty="0" err="1">
                <a:latin typeface="+mn-lt"/>
              </a:rPr>
              <a:t>Breitenfeld</a:t>
            </a:r>
            <a:r>
              <a:rPr lang="en-US" sz="1800" dirty="0">
                <a:latin typeface="+mn-lt"/>
              </a:rPr>
              <a:t>, and P. </a:t>
            </a:r>
            <a:r>
              <a:rPr lang="en-US" sz="1800" dirty="0" err="1">
                <a:latin typeface="+mn-lt"/>
              </a:rPr>
              <a:t>Geubelle</a:t>
            </a:r>
            <a:endParaRPr lang="en-US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3716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This is 2D, circa 2002…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but shows over-decomposition for unstructured meshes..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567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Grainsize</a:t>
            </a:r>
            <a:r>
              <a:rPr lang="en-US" dirty="0" smtClean="0"/>
              <a:t> example: 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High Performing examples: (objects are the work-data units in Charm++)</a:t>
            </a:r>
          </a:p>
          <a:p>
            <a:r>
              <a:rPr lang="en-US" sz="2600" dirty="0" smtClean="0"/>
              <a:t>On </a:t>
            </a:r>
            <a:r>
              <a:rPr lang="en-US" sz="2600" dirty="0"/>
              <a:t>Blue Waters,  100M atom simulation,  </a:t>
            </a:r>
            <a:endParaRPr lang="en-US" sz="2600" dirty="0" smtClean="0"/>
          </a:p>
          <a:p>
            <a:pPr lvl="1"/>
            <a:r>
              <a:rPr lang="en-US" dirty="0" smtClean="0"/>
              <a:t>128K </a:t>
            </a:r>
            <a:r>
              <a:rPr lang="en-US" dirty="0"/>
              <a:t>cores (4K nodes), 5,510,202 </a:t>
            </a:r>
            <a:r>
              <a:rPr lang="en-US" dirty="0" smtClean="0"/>
              <a:t>objects </a:t>
            </a:r>
            <a:endParaRPr lang="en-US" dirty="0"/>
          </a:p>
          <a:p>
            <a:r>
              <a:rPr lang="en-US" sz="2600" dirty="0"/>
              <a:t>Edison, </a:t>
            </a:r>
            <a:r>
              <a:rPr lang="en-US" sz="2200" dirty="0" smtClean="0"/>
              <a:t>Apoa1</a:t>
            </a:r>
            <a:r>
              <a:rPr lang="en-US" sz="2200" dirty="0"/>
              <a:t>(92K atoms</a:t>
            </a:r>
            <a:r>
              <a:rPr lang="en-US" sz="2200" dirty="0" smtClean="0"/>
              <a:t>) </a:t>
            </a:r>
            <a:r>
              <a:rPr lang="en-US" sz="2200" dirty="0"/>
              <a:t> </a:t>
            </a:r>
            <a:endParaRPr lang="en-US" sz="2200" dirty="0" smtClean="0"/>
          </a:p>
          <a:p>
            <a:pPr lvl="1"/>
            <a:r>
              <a:rPr lang="en-US" dirty="0" smtClean="0"/>
              <a:t>4K </a:t>
            </a:r>
            <a:r>
              <a:rPr lang="en-US" dirty="0"/>
              <a:t>cores ,  33124 </a:t>
            </a:r>
            <a:r>
              <a:rPr lang="en-US" dirty="0" smtClean="0"/>
              <a:t>objects</a:t>
            </a:r>
            <a:endParaRPr lang="en-US" dirty="0"/>
          </a:p>
          <a:p>
            <a:r>
              <a:rPr lang="en-US" sz="2600" dirty="0"/>
              <a:t>Hopper, </a:t>
            </a:r>
            <a:r>
              <a:rPr lang="en-US" sz="2600" dirty="0" smtClean="0"/>
              <a:t>STMV, 1M atoms, </a:t>
            </a:r>
            <a:r>
              <a:rPr lang="en-US" sz="2600" dirty="0"/>
              <a:t> </a:t>
            </a:r>
            <a:endParaRPr lang="en-US" sz="2600" dirty="0" smtClean="0"/>
          </a:p>
          <a:p>
            <a:pPr lvl="1"/>
            <a:r>
              <a:rPr lang="en-US" sz="2200" dirty="0" smtClean="0"/>
              <a:t>15,360 </a:t>
            </a:r>
            <a:r>
              <a:rPr lang="en-US" sz="2200" dirty="0"/>
              <a:t>cores,  430,612  </a:t>
            </a:r>
            <a:r>
              <a:rPr lang="en-US" sz="2000" dirty="0" smtClean="0"/>
              <a:t>objects</a:t>
            </a:r>
          </a:p>
          <a:p>
            <a:pPr lvl="1"/>
            <a:endParaRPr lang="en-US" sz="22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96AD0B-0B36-DB41-ABB3-C19A9E779C5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055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921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Grainsize</a:t>
            </a:r>
            <a:r>
              <a:rPr lang="en-US" sz="3200" dirty="0" smtClean="0"/>
              <a:t>: Weather </a:t>
            </a:r>
            <a:r>
              <a:rPr lang="en-US" sz="3200" dirty="0"/>
              <a:t>Forecasting in BRAMS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CBEC7-8A94-5048-B9D6-3335DE1EE13E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and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2200"/>
            <a:ext cx="9144000" cy="3429000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371600"/>
            <a:ext cx="8382000" cy="838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Brams</a:t>
            </a:r>
            <a:r>
              <a:rPr lang="en-US" sz="2000" dirty="0" smtClean="0"/>
              <a:t>: </a:t>
            </a:r>
            <a:r>
              <a:rPr lang="en-US" sz="2000" dirty="0" err="1" smtClean="0"/>
              <a:t>Brazillian</a:t>
            </a:r>
            <a:r>
              <a:rPr lang="en-US" sz="2000" dirty="0" smtClean="0"/>
              <a:t> weather code (based on RAMS)</a:t>
            </a:r>
          </a:p>
          <a:p>
            <a:r>
              <a:rPr lang="en-US" sz="2000" dirty="0" smtClean="0"/>
              <a:t>AMPI version (Eduardo Rodrigues, with Mendes , J. Panetta, ..)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5943601"/>
            <a:ext cx="7772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Instead of using 64 work units on 64 cores, used 1024 on 64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274837"/>
      </p:ext>
    </p:extLst>
  </p:cSld>
  <p:clrMapOvr>
    <a:masterClrMapping/>
  </p:clrMapOvr>
  <p:transition xmlns:p14="http://schemas.microsoft.com/office/powerpoint/2010/main" advTm="7522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2516" objId="6"/>
        <p14:playEvt time="4933" objId="6"/>
        <p14:playEvt time="7353" objId="6"/>
        <p14:playEvt time="9765" objId="6"/>
        <p14:playEvt time="12182" objId="6"/>
        <p14:playEvt time="14599" objId="6"/>
        <p14:playEvt time="17015" objId="6"/>
        <p14:playEvt time="19431" objId="6"/>
        <p14:playEvt time="21832" objId="6"/>
        <p14:playEvt time="24232" objId="6"/>
        <p14:playEvt time="26649" objId="6"/>
        <p14:playEvt time="29064" objId="6"/>
        <p14:playEvt time="31464" objId="6"/>
        <p14:playEvt time="33864" objId="6"/>
        <p14:playEvt time="36281" objId="6"/>
        <p14:playEvt time="38701" objId="6"/>
        <p14:playEvt time="41115" objId="6"/>
        <p14:playEvt time="43531" objId="6"/>
        <p14:playEvt time="45950" objId="6"/>
        <p14:playEvt time="48366" objId="6"/>
        <p14:playEvt time="50783" objId="6"/>
        <p14:playEvt time="53200" objId="6"/>
        <p14:playEvt time="55617" objId="6"/>
        <p14:playEvt time="58033" objId="6"/>
        <p14:playEvt time="60442" objId="6"/>
        <p14:playEvt time="62850" objId="6"/>
        <p14:playEvt time="65263" objId="6"/>
        <p14:playEvt time="67684" objId="6"/>
        <p14:playEvt time="70101" objId="6"/>
        <p14:playEvt time="72529" objId="6"/>
        <p14:playEvt time="74945" objId="6"/>
        <p14:stopEvt time="75229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395E61-1012-1644-8663-30AB225EE6A0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 descr="gra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508"/>
            <a:ext cx="9144000" cy="4449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388203"/>
            <a:ext cx="7239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Working definition of </a:t>
            </a:r>
            <a:r>
              <a:rPr lang="en-US" dirty="0" err="1" smtClean="0">
                <a:latin typeface="+mn-lt"/>
              </a:rPr>
              <a:t>grainsize</a:t>
            </a:r>
            <a:r>
              <a:rPr lang="en-US" dirty="0" smtClean="0">
                <a:latin typeface="+mn-lt"/>
              </a:rPr>
              <a:t> : </a:t>
            </a:r>
          </a:p>
          <a:p>
            <a:r>
              <a:rPr lang="en-US" dirty="0" smtClean="0">
                <a:latin typeface="+mn-lt"/>
              </a:rPr>
              <a:t>amount of computation per remote interaction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1828800"/>
            <a:ext cx="60198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Choose </a:t>
            </a:r>
            <a:r>
              <a:rPr lang="en-US" dirty="0" err="1" smtClean="0">
                <a:latin typeface="+mn-lt"/>
              </a:rPr>
              <a:t>grainsize</a:t>
            </a:r>
            <a:r>
              <a:rPr lang="en-US" dirty="0" smtClean="0">
                <a:latin typeface="+mn-lt"/>
              </a:rPr>
              <a:t> to be just large enough to amortize the overhead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1200" y="4267200"/>
            <a:ext cx="4114800" cy="3810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4114800"/>
            <a:ext cx="457200" cy="685800"/>
          </a:xfrm>
          <a:prstGeom prst="ellipse">
            <a:avLst/>
          </a:prstGeom>
          <a:solidFill>
            <a:srgbClr val="CCFFCC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38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Grainsize</a:t>
            </a:r>
            <a:r>
              <a:rPr lang="en-US" dirty="0" smtClean="0"/>
              <a:t> in a common setting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9BE91B-F911-E940-AE69-8307B1C10F8E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 descr="jacobi-grainsize-halfmem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5" y="1447800"/>
            <a:ext cx="7434694" cy="4038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514600"/>
            <a:ext cx="27432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 MB/</a:t>
            </a:r>
            <a:r>
              <a:rPr lang="en-US" dirty="0" err="1" smtClean="0"/>
              <a:t>chare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256 objects per core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38600" y="335280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879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438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Current use of communication network:</a:t>
            </a:r>
          </a:p>
          <a:p>
            <a:pPr lvl="1"/>
            <a:r>
              <a:rPr lang="en-US" dirty="0" smtClean="0"/>
              <a:t>Compute-communicate cycles in typical MPI apps</a:t>
            </a:r>
          </a:p>
          <a:p>
            <a:pPr lvl="1"/>
            <a:r>
              <a:rPr lang="en-US" dirty="0" smtClean="0"/>
              <a:t>So, the network is used for a fraction of time, </a:t>
            </a:r>
          </a:p>
          <a:p>
            <a:pPr lvl="1"/>
            <a:r>
              <a:rPr lang="en-US" dirty="0" smtClean="0"/>
              <a:t>and is on the critical path</a:t>
            </a:r>
          </a:p>
          <a:p>
            <a:r>
              <a:rPr lang="en-US" dirty="0" smtClean="0"/>
              <a:t>So, current </a:t>
            </a:r>
            <a:r>
              <a:rPr lang="en-US" i="1" dirty="0" smtClean="0"/>
              <a:t>communication networks are </a:t>
            </a:r>
            <a:r>
              <a:rPr lang="en-US" i="1" dirty="0"/>
              <a:t>over-engineered for </a:t>
            </a:r>
            <a:r>
              <a:rPr lang="en-US" i="1" dirty="0" smtClean="0"/>
              <a:t>by necessity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04ACA6-1704-EF4D-B224-BED65FCED6F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51009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51009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47199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5800" y="42627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7800" y="42627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10" idx="3"/>
            <a:endCxn id="8" idx="1"/>
          </p:cNvCxnSpPr>
          <p:nvPr/>
        </p:nvCxnSpPr>
        <p:spPr>
          <a:xfrm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11" idx="1"/>
          </p:cNvCxnSpPr>
          <p:nvPr/>
        </p:nvCxnSpPr>
        <p:spPr>
          <a:xfrm flipV="1"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55581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26273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508182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P2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5939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BSP based application</a:t>
            </a:r>
            <a:endParaRPr lang="en-US" dirty="0"/>
          </a:p>
        </p:txBody>
      </p:sp>
      <p:pic>
        <p:nvPicPr>
          <p:cNvPr id="18" name="Sound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9543"/>
      </p:ext>
    </p:extLst>
  </p:cSld>
  <p:clrMapOvr>
    <a:masterClrMapping/>
  </p:clrMapOvr>
  <p:transition xmlns:p14="http://schemas.microsoft.com/office/powerpoint/2010/main" advTm="25655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</a:t>
            </a:r>
            <a:r>
              <a:rPr lang="en-US" sz="3200" i="1" dirty="0" smtClean="0"/>
              <a:t>control systems</a:t>
            </a:r>
            <a:r>
              <a:rPr lang="en-US" sz="3200" dirty="0" smtClean="0"/>
              <a:t> am I talking about?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Runtime Systems?</a:t>
            </a:r>
          </a:p>
          <a:p>
            <a:r>
              <a:rPr lang="en-US" dirty="0" smtClean="0"/>
              <a:t>Java runtime: </a:t>
            </a:r>
          </a:p>
          <a:p>
            <a:pPr lvl="1"/>
            <a:r>
              <a:rPr lang="en-US" dirty="0" smtClean="0"/>
              <a:t>JVM + Java class library</a:t>
            </a:r>
          </a:p>
          <a:p>
            <a:pPr lvl="1"/>
            <a:r>
              <a:rPr lang="en-US" dirty="0" smtClean="0"/>
              <a:t>Implements JAVA API</a:t>
            </a:r>
          </a:p>
          <a:p>
            <a:r>
              <a:rPr lang="en-US" dirty="0" smtClean="0"/>
              <a:t>MPI runtime:</a:t>
            </a:r>
          </a:p>
          <a:p>
            <a:pPr lvl="1"/>
            <a:r>
              <a:rPr lang="en-US" dirty="0" smtClean="0"/>
              <a:t>Implements MPI standard API</a:t>
            </a:r>
          </a:p>
          <a:p>
            <a:pPr lvl="1"/>
            <a:r>
              <a:rPr lang="en-US" dirty="0" smtClean="0"/>
              <a:t>Mostly mechanisms</a:t>
            </a:r>
          </a:p>
          <a:p>
            <a:r>
              <a:rPr lang="en-US" dirty="0" smtClean="0"/>
              <a:t>I want to focus on runtimes that are “smart”</a:t>
            </a:r>
          </a:p>
          <a:p>
            <a:pPr lvl="1"/>
            <a:r>
              <a:rPr lang="en-US" dirty="0" smtClean="0"/>
              <a:t>i.e. include strategies in addition to mechanisms</a:t>
            </a:r>
          </a:p>
          <a:p>
            <a:pPr lvl="1"/>
            <a:r>
              <a:rPr lang="en-US" dirty="0" smtClean="0"/>
              <a:t>Many mechanisms to enable adaptive strategies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71B0C8-E0E4-354C-AD9D-33028CD83CE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121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overdecomposition</a:t>
            </a:r>
            <a:endParaRPr lang="en-US" dirty="0" smtClean="0"/>
          </a:p>
          <a:p>
            <a:pPr lvl="1"/>
            <a:r>
              <a:rPr lang="en-US" dirty="0" smtClean="0"/>
              <a:t>Communication is spread over an iteration</a:t>
            </a:r>
          </a:p>
          <a:p>
            <a:pPr lvl="1"/>
            <a:r>
              <a:rPr lang="en-US" dirty="0" smtClean="0"/>
              <a:t>Also, adaptive overlap of communication and computation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47B64-3ACA-584E-B744-AE51C94C3DF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3962400"/>
            <a:ext cx="533400" cy="381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3962400"/>
            <a:ext cx="533400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50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84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18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6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96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530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864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19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862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19600" y="3962400"/>
            <a:ext cx="533400" cy="381000"/>
          </a:xfrm>
          <a:prstGeom prst="rect">
            <a:avLst/>
          </a:prstGeom>
          <a:solidFill>
            <a:srgbClr val="CEB5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3000" y="3962400"/>
            <a:ext cx="533400" cy="381000"/>
          </a:xfrm>
          <a:prstGeom prst="rect">
            <a:avLst/>
          </a:prstGeom>
          <a:solidFill>
            <a:srgbClr val="8621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864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198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8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716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050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384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71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" y="4343400"/>
            <a:ext cx="76962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600" y="5410200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1000" y="3886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P1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81000" y="49338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P2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752600" y="57867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Overdecomposition</a:t>
            </a:r>
            <a:r>
              <a:rPr lang="en-US" dirty="0" smtClean="0">
                <a:latin typeface="+mn-lt"/>
              </a:rPr>
              <a:t> enables overlap</a:t>
            </a:r>
            <a:endParaRPr lang="en-US" dirty="0">
              <a:latin typeface="+mn-lt"/>
            </a:endParaRPr>
          </a:p>
        </p:txBody>
      </p:sp>
      <p:pic>
        <p:nvPicPr>
          <p:cNvPr id="34" name="Sound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7180"/>
      </p:ext>
    </p:extLst>
  </p:cSld>
  <p:clrMapOvr>
    <a:masterClrMapping/>
  </p:clrMapOvr>
  <p:transition xmlns:p14="http://schemas.microsoft.com/office/powerpoint/2010/main" advTm="4926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Object-based over-decomposition: Charm++</a:t>
            </a:r>
          </a:p>
        </p:txBody>
      </p:sp>
      <p:sp>
        <p:nvSpPr>
          <p:cNvPr id="1945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5EC469-EBCD-6A4A-B528-03622C7DE9EF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ICPP2013</a:t>
            </a:r>
            <a:endParaRPr lang="en-US" dirty="0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859A42-71A1-4A53-94E9-CBB6123A20F7}" type="slidenum">
              <a:rPr lang="en-US" smtClean="0"/>
              <a:pPr/>
              <a:t>31</a:t>
            </a:fld>
            <a:endParaRPr lang="en-US" dirty="0" smtClean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28600" y="2822017"/>
            <a:ext cx="2894820" cy="3244572"/>
            <a:chOff x="138" y="2505"/>
            <a:chExt cx="941" cy="1238"/>
          </a:xfrm>
        </p:grpSpPr>
        <p:grpSp>
          <p:nvGrpSpPr>
            <p:cNvPr id="19486" name="Group 3"/>
            <p:cNvGrpSpPr>
              <a:grpSpLocks/>
            </p:cNvGrpSpPr>
            <p:nvPr/>
          </p:nvGrpSpPr>
          <p:grpSpPr bwMode="auto">
            <a:xfrm>
              <a:off x="138" y="2505"/>
              <a:ext cx="876" cy="677"/>
              <a:chOff x="576" y="1056"/>
              <a:chExt cx="1728" cy="1344"/>
            </a:xfrm>
          </p:grpSpPr>
          <p:sp>
            <p:nvSpPr>
              <p:cNvPr id="19489" name="Rectangle 4"/>
              <p:cNvSpPr>
                <a:spLocks noChangeArrowheads="1"/>
              </p:cNvSpPr>
              <p:nvPr/>
            </p:nvSpPr>
            <p:spPr bwMode="auto">
              <a:xfrm>
                <a:off x="576" y="134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0" name="Rectangle 5"/>
              <p:cNvSpPr>
                <a:spLocks noChangeArrowheads="1"/>
              </p:cNvSpPr>
              <p:nvPr/>
            </p:nvSpPr>
            <p:spPr bwMode="auto">
              <a:xfrm>
                <a:off x="1776" y="110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1" name="Rectangle 6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2" name="Rectangle 7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3" name="Rectangle 8"/>
              <p:cNvSpPr>
                <a:spLocks noChangeArrowheads="1"/>
              </p:cNvSpPr>
              <p:nvPr/>
            </p:nvSpPr>
            <p:spPr bwMode="auto">
              <a:xfrm>
                <a:off x="576" y="2064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4" name="Rectangle 9"/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5" name="Rectangle 1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6" name="Rectangle 11"/>
              <p:cNvSpPr>
                <a:spLocks noChangeArrowheads="1"/>
              </p:cNvSpPr>
              <p:nvPr/>
            </p:nvSpPr>
            <p:spPr bwMode="auto">
              <a:xfrm>
                <a:off x="1680" y="211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7" name="Line 12"/>
              <p:cNvSpPr>
                <a:spLocks noChangeShapeType="1"/>
              </p:cNvSpPr>
              <p:nvPr/>
            </p:nvSpPr>
            <p:spPr bwMode="auto">
              <a:xfrm>
                <a:off x="864" y="1536"/>
                <a:ext cx="48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8" name="Line 13"/>
              <p:cNvSpPr>
                <a:spLocks noChangeShapeType="1"/>
              </p:cNvSpPr>
              <p:nvPr/>
            </p:nvSpPr>
            <p:spPr bwMode="auto">
              <a:xfrm flipV="1">
                <a:off x="864" y="1776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9" name="Line 14"/>
              <p:cNvSpPr>
                <a:spLocks noChangeShapeType="1"/>
              </p:cNvSpPr>
              <p:nvPr/>
            </p:nvSpPr>
            <p:spPr bwMode="auto">
              <a:xfrm flipV="1">
                <a:off x="1440" y="1776"/>
                <a:ext cx="57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0" name="Line 15"/>
              <p:cNvSpPr>
                <a:spLocks noChangeShapeType="1"/>
              </p:cNvSpPr>
              <p:nvPr/>
            </p:nvSpPr>
            <p:spPr bwMode="auto">
              <a:xfrm flipH="1" flipV="1">
                <a:off x="1296" y="1248"/>
                <a:ext cx="19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1" name="Line 16"/>
              <p:cNvSpPr>
                <a:spLocks noChangeShapeType="1"/>
              </p:cNvSpPr>
              <p:nvPr/>
            </p:nvSpPr>
            <p:spPr bwMode="auto">
              <a:xfrm>
                <a:off x="1296" y="1152"/>
                <a:ext cx="48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2" name="Line 17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24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3" name="Line 18"/>
              <p:cNvSpPr>
                <a:spLocks noChangeShapeType="1"/>
              </p:cNvSpPr>
              <p:nvPr/>
            </p:nvSpPr>
            <p:spPr bwMode="auto">
              <a:xfrm>
                <a:off x="1920" y="1392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9487" name="Text Box 19"/>
            <p:cNvSpPr txBox="1">
              <a:spLocks noChangeArrowheads="1"/>
            </p:cNvSpPr>
            <p:nvPr/>
          </p:nvSpPr>
          <p:spPr bwMode="auto">
            <a:xfrm>
              <a:off x="292" y="3493"/>
              <a:ext cx="7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User View</a:t>
              </a:r>
            </a:p>
          </p:txBody>
        </p:sp>
        <p:sp>
          <p:nvSpPr>
            <p:cNvPr id="19488" name="AutoShape 20"/>
            <p:cNvSpPr>
              <a:spLocks noChangeArrowheads="1"/>
            </p:cNvSpPr>
            <p:nvPr/>
          </p:nvSpPr>
          <p:spPr bwMode="auto">
            <a:xfrm>
              <a:off x="467" y="3251"/>
              <a:ext cx="97" cy="218"/>
            </a:xfrm>
            <a:prstGeom prst="upArrow">
              <a:avLst>
                <a:gd name="adj1" fmla="val 50000"/>
                <a:gd name="adj2" fmla="val 561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276788" y="2743200"/>
            <a:ext cx="6019612" cy="3292289"/>
            <a:chOff x="1293" y="2471"/>
            <a:chExt cx="1957" cy="1256"/>
          </a:xfrm>
        </p:grpSpPr>
        <p:sp>
          <p:nvSpPr>
            <p:cNvPr id="19465" name="Text Box 22"/>
            <p:cNvSpPr txBox="1">
              <a:spLocks noChangeArrowheads="1"/>
            </p:cNvSpPr>
            <p:nvPr/>
          </p:nvSpPr>
          <p:spPr bwMode="auto">
            <a:xfrm>
              <a:off x="1656" y="2471"/>
              <a:ext cx="1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System implementation</a:t>
              </a:r>
            </a:p>
          </p:txBody>
        </p:sp>
        <p:sp>
          <p:nvSpPr>
            <p:cNvPr id="19466" name="AutoShape 23"/>
            <p:cNvSpPr>
              <a:spLocks noChangeArrowheads="1"/>
            </p:cNvSpPr>
            <p:nvPr/>
          </p:nvSpPr>
          <p:spPr bwMode="auto">
            <a:xfrm>
              <a:off x="2016" y="2640"/>
              <a:ext cx="97" cy="256"/>
            </a:xfrm>
            <a:prstGeom prst="downArrow">
              <a:avLst>
                <a:gd name="adj1" fmla="val 50000"/>
                <a:gd name="adj2" fmla="val 6597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9467" name="Group 24"/>
            <p:cNvGrpSpPr>
              <a:grpSpLocks/>
            </p:cNvGrpSpPr>
            <p:nvPr/>
          </p:nvGrpSpPr>
          <p:grpSpPr bwMode="auto">
            <a:xfrm>
              <a:off x="1293" y="2952"/>
              <a:ext cx="1633" cy="775"/>
              <a:chOff x="2422" y="2121"/>
              <a:chExt cx="3226" cy="1538"/>
            </a:xfrm>
          </p:grpSpPr>
          <p:sp>
            <p:nvSpPr>
              <p:cNvPr id="19468" name="Rectangle 25"/>
              <p:cNvSpPr>
                <a:spLocks noChangeArrowheads="1"/>
              </p:cNvSpPr>
              <p:nvPr/>
            </p:nvSpPr>
            <p:spPr bwMode="auto">
              <a:xfrm>
                <a:off x="2422" y="2122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69" name="Rectangle 26"/>
              <p:cNvSpPr>
                <a:spLocks noChangeArrowheads="1"/>
              </p:cNvSpPr>
              <p:nvPr/>
            </p:nvSpPr>
            <p:spPr bwMode="auto">
              <a:xfrm>
                <a:off x="3513" y="2121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0" name="Rectangle 27"/>
              <p:cNvSpPr>
                <a:spLocks noChangeArrowheads="1"/>
              </p:cNvSpPr>
              <p:nvPr/>
            </p:nvSpPr>
            <p:spPr bwMode="auto">
              <a:xfrm>
                <a:off x="4688" y="2123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1" name="Rectangle 28"/>
              <p:cNvSpPr>
                <a:spLocks noChangeArrowheads="1"/>
              </p:cNvSpPr>
              <p:nvPr/>
            </p:nvSpPr>
            <p:spPr bwMode="auto">
              <a:xfrm>
                <a:off x="4091" y="2993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2" name="Rectangle 29"/>
              <p:cNvSpPr>
                <a:spLocks noChangeArrowheads="1"/>
              </p:cNvSpPr>
              <p:nvPr/>
            </p:nvSpPr>
            <p:spPr bwMode="auto">
              <a:xfrm>
                <a:off x="4802" y="3243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3" name="Rectangle 30"/>
              <p:cNvSpPr>
                <a:spLocks noChangeArrowheads="1"/>
              </p:cNvSpPr>
              <p:nvPr/>
            </p:nvSpPr>
            <p:spPr bwMode="auto">
              <a:xfrm>
                <a:off x="3652" y="305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4" name="Rectangle 31"/>
              <p:cNvSpPr>
                <a:spLocks noChangeArrowheads="1"/>
              </p:cNvSpPr>
              <p:nvPr/>
            </p:nvSpPr>
            <p:spPr bwMode="auto">
              <a:xfrm>
                <a:off x="2828" y="3060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5" name="Rectangle 32"/>
              <p:cNvSpPr>
                <a:spLocks noChangeArrowheads="1"/>
              </p:cNvSpPr>
              <p:nvPr/>
            </p:nvSpPr>
            <p:spPr bwMode="auto">
              <a:xfrm>
                <a:off x="3621" y="2279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6" name="Rectangle 33"/>
              <p:cNvSpPr>
                <a:spLocks noChangeArrowheads="1"/>
              </p:cNvSpPr>
              <p:nvPr/>
            </p:nvSpPr>
            <p:spPr bwMode="auto">
              <a:xfrm>
                <a:off x="2488" y="236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7" name="Rectangle 34"/>
              <p:cNvSpPr>
                <a:spLocks noChangeArrowheads="1"/>
              </p:cNvSpPr>
              <p:nvPr/>
            </p:nvSpPr>
            <p:spPr bwMode="auto">
              <a:xfrm>
                <a:off x="5270" y="2801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8" name="Rectangle 35"/>
              <p:cNvSpPr>
                <a:spLocks noChangeArrowheads="1"/>
              </p:cNvSpPr>
              <p:nvPr/>
            </p:nvSpPr>
            <p:spPr bwMode="auto">
              <a:xfrm>
                <a:off x="4826" y="243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9" name="Line 36"/>
              <p:cNvSpPr>
                <a:spLocks noChangeShapeType="1"/>
              </p:cNvSpPr>
              <p:nvPr/>
            </p:nvSpPr>
            <p:spPr bwMode="auto">
              <a:xfrm>
                <a:off x="2778" y="2490"/>
                <a:ext cx="871" cy="6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0" name="Line 37"/>
              <p:cNvSpPr>
                <a:spLocks noChangeShapeType="1"/>
              </p:cNvSpPr>
              <p:nvPr/>
            </p:nvSpPr>
            <p:spPr bwMode="auto">
              <a:xfrm>
                <a:off x="3115" y="3189"/>
                <a:ext cx="534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1" name="Line 38"/>
              <p:cNvSpPr>
                <a:spLocks noChangeShapeType="1"/>
              </p:cNvSpPr>
              <p:nvPr/>
            </p:nvSpPr>
            <p:spPr bwMode="auto">
              <a:xfrm>
                <a:off x="3920" y="2408"/>
                <a:ext cx="904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2" name="Line 39"/>
              <p:cNvSpPr>
                <a:spLocks noChangeShapeType="1"/>
              </p:cNvSpPr>
              <p:nvPr/>
            </p:nvSpPr>
            <p:spPr bwMode="auto">
              <a:xfrm flipH="1">
                <a:off x="4389" y="2720"/>
                <a:ext cx="583" cy="3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3" name="Line 40"/>
              <p:cNvSpPr>
                <a:spLocks noChangeShapeType="1"/>
              </p:cNvSpPr>
              <p:nvPr/>
            </p:nvSpPr>
            <p:spPr bwMode="auto">
              <a:xfrm flipH="1">
                <a:off x="4381" y="2950"/>
                <a:ext cx="895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4" name="Line 41"/>
              <p:cNvSpPr>
                <a:spLocks noChangeShapeType="1"/>
              </p:cNvSpPr>
              <p:nvPr/>
            </p:nvSpPr>
            <p:spPr bwMode="auto">
              <a:xfrm flipH="1" flipV="1">
                <a:off x="3781" y="2564"/>
                <a:ext cx="8" cy="4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5" name="Line 42"/>
              <p:cNvSpPr>
                <a:spLocks noChangeShapeType="1"/>
              </p:cNvSpPr>
              <p:nvPr/>
            </p:nvSpPr>
            <p:spPr bwMode="auto">
              <a:xfrm>
                <a:off x="3945" y="3337"/>
                <a:ext cx="855" cy="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304800" y="990600"/>
            <a:ext cx="8686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Multiple “indexed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collections” of C++ objects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Indices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can be multi-dimensional and/or sparse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Programmer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expresses communication between objects</a:t>
            </a:r>
          </a:p>
          <a:p>
            <a:pPr lvl="1">
              <a:buFont typeface="Times New Roman" pitchFamily="18" charset="0"/>
              <a:buChar char="–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with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no reference to processors</a:t>
            </a:r>
          </a:p>
        </p:txBody>
      </p:sp>
    </p:spTree>
    <p:extLst>
      <p:ext uri="{BB962C8B-B14F-4D97-AF65-F5344CB8AC3E}">
        <p14:creationId xmlns:p14="http://schemas.microsoft.com/office/powerpoint/2010/main" val="2487505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F98DB-A579-8347-956E-B678CF9C911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2057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A[..].foo(…)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077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523E-6 1.42064E-6 C -0.00451 -0.05368 -0.00868 -0.10713 -0.01285 -0.14322 C -0.01719 -0.17955 -0.01476 -0.20616 -0.02605 -0.21888 C -0.03734 -0.23161 -0.07069 -0.2131 -0.08112 -0.22073 C -0.09189 -0.22814 -0.08789 -0.25868 -0.0898 -0.26469 C -0.09189 -0.27048 -0.09275 -0.2596 -0.09275 -0.25937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" y="-13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the control points created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Scheduling (sequencing) of multiple method invocations waiting in scheduler’s queue</a:t>
            </a:r>
          </a:p>
          <a:p>
            <a:r>
              <a:rPr lang="en-US" dirty="0" smtClean="0"/>
              <a:t>Observed variables: execution time, object communication graph (who talks to whom)</a:t>
            </a:r>
          </a:p>
          <a:p>
            <a:r>
              <a:rPr lang="en-US" dirty="0" smtClean="0"/>
              <a:t>Migration of objects</a:t>
            </a:r>
          </a:p>
          <a:p>
            <a:pPr lvl="1"/>
            <a:r>
              <a:rPr lang="en-US" dirty="0" smtClean="0"/>
              <a:t>System can move them to different processors at will, because..</a:t>
            </a:r>
          </a:p>
          <a:p>
            <a:r>
              <a:rPr lang="en-US" dirty="0" smtClean="0"/>
              <a:t>This is already very rich…</a:t>
            </a:r>
          </a:p>
          <a:p>
            <a:pPr lvl="1"/>
            <a:r>
              <a:rPr lang="en-US" dirty="0" smtClean="0"/>
              <a:t>What can we do with that??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4E4F9-C1EE-1F4B-A3AB-B87A6107A4DC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38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Optimizations Enabled/Enhanced by These New Control Variables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Communication optimization</a:t>
            </a:r>
          </a:p>
          <a:p>
            <a:r>
              <a:rPr lang="en-US" dirty="0" smtClean="0"/>
              <a:t>Load balancing</a:t>
            </a:r>
          </a:p>
          <a:p>
            <a:r>
              <a:rPr lang="en-US" dirty="0" smtClean="0"/>
              <a:t>Meta-balancer</a:t>
            </a:r>
          </a:p>
          <a:p>
            <a:r>
              <a:rPr lang="en-US" dirty="0" smtClean="0"/>
              <a:t>Heterogeneous Load balancing</a:t>
            </a:r>
          </a:p>
          <a:p>
            <a:r>
              <a:rPr lang="en-US" dirty="0" smtClean="0"/>
              <a:t>Power/temperature/energy optimizations</a:t>
            </a:r>
          </a:p>
          <a:p>
            <a:r>
              <a:rPr lang="en-US" dirty="0" smtClean="0"/>
              <a:t>Resilience</a:t>
            </a:r>
          </a:p>
          <a:p>
            <a:r>
              <a:rPr lang="en-US" dirty="0" smtClean="0"/>
              <a:t>Shrink/Expand sets of nodes</a:t>
            </a:r>
          </a:p>
          <a:p>
            <a:r>
              <a:rPr lang="en-US" dirty="0"/>
              <a:t>Application reconfiguration to add control </a:t>
            </a:r>
            <a:r>
              <a:rPr lang="en-US" dirty="0" smtClean="0"/>
              <a:t>points</a:t>
            </a:r>
          </a:p>
          <a:p>
            <a:r>
              <a:rPr lang="en-US" dirty="0" smtClean="0"/>
              <a:t>Adapting to memory capacity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1AD3F-93D4-6E44-BFC1-CA71A5BC7CF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11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0" y="533400"/>
            <a:ext cx="7696200" cy="3785652"/>
          </a:xfrm>
          <a:prstGeom prst="rect">
            <a:avLst/>
          </a:prstGeom>
          <a:solidFill>
            <a:srgbClr val="C8D6F0"/>
          </a:solidFill>
          <a:ln w="9525">
            <a:solidFill>
              <a:srgbClr val="C8D6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Principle of 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Persistence</a:t>
            </a:r>
            <a:endParaRPr lang="en-US" sz="36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Once the computation is expressed in terms of its natural (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migratable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) objects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i="1" dirty="0" smtClean="0">
                <a:latin typeface="+mn-lt"/>
              </a:rPr>
              <a:t>Computational </a:t>
            </a:r>
            <a:r>
              <a:rPr lang="en-US" i="1" dirty="0">
                <a:latin typeface="+mn-lt"/>
              </a:rPr>
              <a:t>loads and communication patterns </a:t>
            </a:r>
            <a:r>
              <a:rPr lang="en-US" i="1" u="sng" dirty="0">
                <a:latin typeface="+mn-lt"/>
              </a:rPr>
              <a:t>tend </a:t>
            </a:r>
            <a:r>
              <a:rPr lang="en-US" i="1" u="sng" dirty="0" smtClean="0">
                <a:latin typeface="+mn-lt"/>
              </a:rPr>
              <a:t>to</a:t>
            </a:r>
            <a:r>
              <a:rPr lang="en-US" i="1" dirty="0" smtClean="0">
                <a:latin typeface="+mn-lt"/>
              </a:rPr>
              <a:t> persist</a:t>
            </a:r>
            <a:r>
              <a:rPr lang="en-US" i="1" dirty="0">
                <a:latin typeface="+mn-lt"/>
              </a:rPr>
              <a:t>, even in dynamic </a:t>
            </a:r>
            <a:r>
              <a:rPr lang="en-US" i="1" dirty="0" smtClean="0">
                <a:latin typeface="+mn-lt"/>
              </a:rPr>
              <a:t>computations</a:t>
            </a:r>
            <a:endParaRPr lang="en-US" i="1" u="sng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So, recent past is a good predictor of near future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4D03-C05D-FA4A-9ED9-61B997D50149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72E0-3E7F-4709-B8DF-5EC8A0346E3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4724400"/>
            <a:ext cx="6781800" cy="1384995"/>
          </a:xfrm>
          <a:prstGeom prst="rect">
            <a:avLst/>
          </a:prstGeom>
          <a:solidFill>
            <a:srgbClr val="C8D6F0"/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In spite of increase in irregularity and </a:t>
            </a:r>
            <a:r>
              <a:rPr lang="en-US" sz="2800" dirty="0" err="1" smtClean="0">
                <a:latin typeface="+mn-lt"/>
              </a:rPr>
              <a:t>adaptivity</a:t>
            </a:r>
            <a:r>
              <a:rPr lang="en-US" sz="2800" dirty="0" smtClean="0">
                <a:latin typeface="+mn-lt"/>
              </a:rPr>
              <a:t>, this principle still applies at exascale, and is our main friend.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22201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Measurement-based Load Balancing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A46A7-AADA-D047-9932-1DC30A76F99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2011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 dirty="0" smtClean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D6F5-C874-4283-99EA-D93D3B58E0B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>
            <a:off x="762000" y="3581400"/>
            <a:ext cx="77724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>
            <a:off x="1066800" y="3429000"/>
            <a:ext cx="73914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1524000" y="30480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991" name="Rectangle 6"/>
          <p:cNvSpPr>
            <a:spLocks noChangeArrowheads="1"/>
          </p:cNvSpPr>
          <p:nvPr/>
        </p:nvSpPr>
        <p:spPr bwMode="auto">
          <a:xfrm>
            <a:off x="1905000" y="30480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2209800" y="3200400"/>
            <a:ext cx="838200" cy="22860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993" name="Rectangle 8"/>
          <p:cNvSpPr>
            <a:spLocks noChangeArrowheads="1"/>
          </p:cNvSpPr>
          <p:nvPr/>
        </p:nvSpPr>
        <p:spPr bwMode="auto">
          <a:xfrm>
            <a:off x="3048000" y="30480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4" name="Rectangle 9"/>
          <p:cNvSpPr>
            <a:spLocks noChangeArrowheads="1"/>
          </p:cNvSpPr>
          <p:nvPr/>
        </p:nvSpPr>
        <p:spPr bwMode="auto">
          <a:xfrm>
            <a:off x="3352800" y="3200400"/>
            <a:ext cx="4572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995" name="Rectangle 10"/>
          <p:cNvSpPr>
            <a:spLocks noChangeArrowheads="1"/>
          </p:cNvSpPr>
          <p:nvPr/>
        </p:nvSpPr>
        <p:spPr bwMode="auto">
          <a:xfrm>
            <a:off x="3810000" y="3048000"/>
            <a:ext cx="20574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996" name="Text Box 11"/>
          <p:cNvSpPr txBox="1">
            <a:spLocks noChangeArrowheads="1"/>
          </p:cNvSpPr>
          <p:nvPr/>
        </p:nvSpPr>
        <p:spPr bwMode="auto">
          <a:xfrm>
            <a:off x="228600" y="1447800"/>
            <a:ext cx="2057400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Regular Timesteps</a:t>
            </a: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609600" y="4191000"/>
            <a:ext cx="1981200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Instrumented Timesteps</a:t>
            </a:r>
          </a:p>
        </p:txBody>
      </p:sp>
      <p:sp>
        <p:nvSpPr>
          <p:cNvPr id="41998" name="Text Box 13"/>
          <p:cNvSpPr txBox="1">
            <a:spLocks noChangeArrowheads="1"/>
          </p:cNvSpPr>
          <p:nvPr/>
        </p:nvSpPr>
        <p:spPr bwMode="auto">
          <a:xfrm>
            <a:off x="2438400" y="1447800"/>
            <a:ext cx="4191000" cy="822325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Detailed, aggressive Load Balancing</a:t>
            </a: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3657600" y="4267200"/>
            <a:ext cx="2971800" cy="822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Refinement Load Balancing</a:t>
            </a:r>
          </a:p>
        </p:txBody>
      </p:sp>
      <p:sp>
        <p:nvSpPr>
          <p:cNvPr id="42000" name="Line 15"/>
          <p:cNvSpPr>
            <a:spLocks noChangeShapeType="1"/>
          </p:cNvSpPr>
          <p:nvPr/>
        </p:nvSpPr>
        <p:spPr bwMode="auto">
          <a:xfrm>
            <a:off x="1676400" y="2286000"/>
            <a:ext cx="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Line 16"/>
          <p:cNvSpPr>
            <a:spLocks noChangeShapeType="1"/>
          </p:cNvSpPr>
          <p:nvPr/>
        </p:nvSpPr>
        <p:spPr bwMode="auto">
          <a:xfrm>
            <a:off x="1828800" y="2286000"/>
            <a:ext cx="289560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2" name="Line 17"/>
          <p:cNvSpPr>
            <a:spLocks noChangeShapeType="1"/>
          </p:cNvSpPr>
          <p:nvPr/>
        </p:nvSpPr>
        <p:spPr bwMode="auto">
          <a:xfrm flipV="1">
            <a:off x="1981200" y="3429000"/>
            <a:ext cx="76200" cy="762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3" name="Line 18"/>
          <p:cNvSpPr>
            <a:spLocks noChangeShapeType="1"/>
          </p:cNvSpPr>
          <p:nvPr/>
        </p:nvSpPr>
        <p:spPr bwMode="auto">
          <a:xfrm flipV="1">
            <a:off x="2209800" y="3429000"/>
            <a:ext cx="990600" cy="7620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Line 19"/>
          <p:cNvSpPr>
            <a:spLocks noChangeShapeType="1"/>
          </p:cNvSpPr>
          <p:nvPr/>
        </p:nvSpPr>
        <p:spPr bwMode="auto">
          <a:xfrm flipH="1" flipV="1">
            <a:off x="3581400" y="3429000"/>
            <a:ext cx="762000" cy="838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5" name="Line 20"/>
          <p:cNvSpPr>
            <a:spLocks noChangeShapeType="1"/>
          </p:cNvSpPr>
          <p:nvPr/>
        </p:nvSpPr>
        <p:spPr bwMode="auto">
          <a:xfrm flipH="1">
            <a:off x="2514600" y="2286000"/>
            <a:ext cx="609600" cy="914400"/>
          </a:xfrm>
          <a:prstGeom prst="line">
            <a:avLst/>
          </a:prstGeom>
          <a:noFill/>
          <a:ln w="9525">
            <a:solidFill>
              <a:srgbClr val="FFCC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6" name="Rectangle 21"/>
          <p:cNvSpPr>
            <a:spLocks noChangeArrowheads="1"/>
          </p:cNvSpPr>
          <p:nvPr/>
        </p:nvSpPr>
        <p:spPr bwMode="auto">
          <a:xfrm>
            <a:off x="5867400" y="3048000"/>
            <a:ext cx="3048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07" name="Rectangle 22"/>
          <p:cNvSpPr>
            <a:spLocks noChangeArrowheads="1"/>
          </p:cNvSpPr>
          <p:nvPr/>
        </p:nvSpPr>
        <p:spPr bwMode="auto">
          <a:xfrm>
            <a:off x="6172200" y="3200400"/>
            <a:ext cx="4572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08" name="Rectangle 23"/>
          <p:cNvSpPr>
            <a:spLocks noChangeArrowheads="1"/>
          </p:cNvSpPr>
          <p:nvPr/>
        </p:nvSpPr>
        <p:spPr bwMode="auto">
          <a:xfrm>
            <a:off x="6629400" y="3048000"/>
            <a:ext cx="20574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09" name="Line 24"/>
          <p:cNvSpPr>
            <a:spLocks noChangeShapeType="1"/>
          </p:cNvSpPr>
          <p:nvPr/>
        </p:nvSpPr>
        <p:spPr bwMode="auto">
          <a:xfrm flipV="1">
            <a:off x="5181600" y="3429000"/>
            <a:ext cx="1219200" cy="838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782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3AAA9-7245-D448-8D06-06DF9B7DB401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1905000"/>
            <a:ext cx="5257800" cy="2308324"/>
          </a:xfrm>
          <a:prstGeom prst="rect">
            <a:avLst/>
          </a:prstGeom>
          <a:solidFill>
            <a:srgbClr val="C8D6F0"/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XMAPP ideas and features have been demonstrated in full-scale production Charm++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9547533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45,000 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32CBE2-6781-6E48-B409-3C8C66565CB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ICPP2013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2660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1c6.1152g1bwK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9906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800600" cy="12652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ChaNGa: Parallel Gravity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46482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Collaborative project (NSF)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 Tom Quinn, Univ. of Washington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Gravity, gas dynamics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Barnes-Hut tree codes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Oct tree is natural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decomp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 has better aspect ratios, so you “open” up fewer nodes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But is not used because it leads to bad load balance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Assumption: one-to-one map between sub-trees and PEs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Binary trees are considered better load balanced</a:t>
            </a:r>
          </a:p>
          <a:p>
            <a:pPr lvl="1"/>
            <a:endParaRPr lang="en-US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D1C0-0569-4C49-8E7C-8048A6F243A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30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9F3CA-D42A-4F16-9502-7E916E4DA7F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5096470"/>
            <a:ext cx="41910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With Charm++: 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use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Oct-Tree, and let Charm++ map subtrees to 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57200"/>
            <a:ext cx="3886200" cy="8302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 of Universe and Galaxy 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345301"/>
      </p:ext>
    </p:extLst>
  </p:cSld>
  <p:clrMapOvr>
    <a:masterClrMapping/>
  </p:clrMapOvr>
  <p:transition xmlns:p14="http://schemas.microsoft.com/office/powerpoint/2010/main" advTm="11398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94156-B67E-5D40-B87C-BDC34D6AD2BE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1219200"/>
            <a:ext cx="5105400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Why?</a:t>
            </a:r>
          </a:p>
          <a:p>
            <a:endParaRPr lang="en-US" sz="3200" dirty="0"/>
          </a:p>
          <a:p>
            <a:r>
              <a:rPr lang="en-US" sz="3200" dirty="0" smtClean="0"/>
              <a:t>And what kind of adaptive runtime system I have in mind?</a:t>
            </a:r>
          </a:p>
          <a:p>
            <a:endParaRPr lang="en-US" sz="3200" dirty="0"/>
          </a:p>
          <a:p>
            <a:r>
              <a:rPr lang="en-US" sz="3200" dirty="0" smtClean="0"/>
              <a:t>Let us take a detour</a:t>
            </a:r>
          </a:p>
        </p:txBody>
      </p:sp>
    </p:spTree>
    <p:extLst>
      <p:ext uri="{BB962C8B-B14F-4D97-AF65-F5344CB8AC3E}">
        <p14:creationId xmlns:p14="http://schemas.microsoft.com/office/powerpoint/2010/main" val="32016347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pisimdem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185" cy="68575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F6F535-BEDC-5641-B240-C9DEE4FB19A0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52578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Spread of Infection: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Agent-based Simulation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-68997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90000"/>
                  </a:schemeClr>
                </a:solidFill>
              </a:rPr>
              <a:t>EpiSimdemics</a:t>
            </a:r>
            <a:endParaRPr lang="en-US" sz="2000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Keith </a:t>
            </a:r>
            <a:r>
              <a:rPr lang="en-US" sz="2000" dirty="0" err="1" smtClean="0">
                <a:solidFill>
                  <a:schemeClr val="bg2">
                    <a:lumMod val="90000"/>
                  </a:schemeClr>
                </a:solidFill>
              </a:rPr>
              <a:t>Bisset</a:t>
            </a: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bg2">
                    <a:lumMod val="90000"/>
                  </a:schemeClr>
                </a:solidFill>
              </a:rPr>
              <a:t>Madhav</a:t>
            </a: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90000"/>
                  </a:schemeClr>
                </a:solidFill>
              </a:rPr>
              <a:t>Marathe</a:t>
            </a:r>
            <a:endParaRPr lang="en-US" sz="2000" dirty="0" smtClean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305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7155A3-18B8-FB4F-891A-A14EA7F3FF0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8" name="Picture 7" descr="appsbook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9" y="0"/>
            <a:ext cx="45410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438400"/>
            <a:ext cx="3124200" cy="1938992"/>
          </a:xfrm>
          <a:prstGeom prst="rect">
            <a:avLst/>
          </a:prstGeom>
          <a:solidFill>
            <a:srgbClr val="C8D6F0">
              <a:alpha val="35000"/>
            </a:srgbClr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An upcoming book</a:t>
            </a:r>
          </a:p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Surveys seven major applications developed using Charm++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5750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Saving 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9248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</a:t>
            </a:r>
          </a:p>
          <a:p>
            <a:pPr lvl="1"/>
            <a:r>
              <a:rPr lang="en-US" dirty="0" smtClean="0"/>
              <a:t>Independently for each core or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</a:t>
            </a:r>
          </a:p>
          <a:p>
            <a:pPr lvl="1"/>
            <a:r>
              <a:rPr lang="en-US" dirty="0" smtClean="0"/>
              <a:t>Migrate objects away from the slowed-down </a:t>
            </a:r>
            <a:r>
              <a:rPr lang="en-US" dirty="0" err="1"/>
              <a:t>p</a:t>
            </a:r>
            <a:r>
              <a:rPr lang="en-US" dirty="0" err="1" smtClean="0"/>
              <a:t>rocs</a:t>
            </a:r>
            <a:endParaRPr lang="en-US" dirty="0" smtClean="0"/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 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6FBBB7-90F8-5745-A58C-DB25FF9055FD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1816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Four Approaches: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366FF"/>
                </a:solidFill>
              </a:rPr>
              <a:t>Disk-based checkpoint/restart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3366FF"/>
                </a:solidFill>
              </a:rPr>
              <a:t>In-memory double checkpoint/restart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/>
              <a:t>Message-</a:t>
            </a:r>
            <a:r>
              <a:rPr lang="en-US" dirty="0" smtClean="0"/>
              <a:t>logging </a:t>
            </a:r>
            <a:r>
              <a:rPr lang="en-US" i="1" dirty="0" smtClean="0">
                <a:solidFill>
                  <a:srgbClr val="FF0000"/>
                </a:solidFill>
              </a:rPr>
              <a:t>with parallel restart</a:t>
            </a:r>
            <a:r>
              <a:rPr lang="en-US" dirty="0" smtClean="0"/>
              <a:t>: </a:t>
            </a:r>
            <a:r>
              <a:rPr lang="en-US" dirty="0" smtClean="0"/>
              <a:t>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/>
              <a:t>L</a:t>
            </a:r>
            <a:r>
              <a:rPr lang="en-US" dirty="0" smtClean="0"/>
              <a:t>everages object</a:t>
            </a:r>
            <a:r>
              <a:rPr lang="en-US" dirty="0"/>
              <a:t>-</a:t>
            </a:r>
            <a:r>
              <a:rPr lang="en-US" dirty="0" smtClean="0"/>
              <a:t>migration capabilities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>
              <a:defRPr/>
            </a:pPr>
            <a:r>
              <a:rPr lang="en-US" dirty="0" smtClean="0"/>
              <a:t>Several new results in the last year:</a:t>
            </a:r>
          </a:p>
          <a:p>
            <a:pPr lvl="1">
              <a:defRPr/>
            </a:pPr>
            <a:r>
              <a:rPr lang="en-US" dirty="0" smtClean="0"/>
              <a:t>FTXS 2012: scalability of in-</a:t>
            </a:r>
            <a:r>
              <a:rPr lang="en-US" dirty="0" err="1" smtClean="0"/>
              <a:t>mem</a:t>
            </a:r>
            <a:r>
              <a:rPr lang="en-US" dirty="0" smtClean="0"/>
              <a:t> scheme</a:t>
            </a:r>
          </a:p>
          <a:p>
            <a:pPr lvl="1">
              <a:defRPr/>
            </a:pPr>
            <a:r>
              <a:rPr lang="en-US" dirty="0" smtClean="0"/>
              <a:t>Hiding checkpoint overhead .. with semi-blocking..</a:t>
            </a:r>
          </a:p>
          <a:p>
            <a:pPr lvl="1">
              <a:defRPr/>
            </a:pPr>
            <a:r>
              <a:rPr lang="en-US" dirty="0" smtClean="0"/>
              <a:t>Energy efficiency of FT protocols : best paper </a:t>
            </a:r>
            <a:r>
              <a:rPr lang="en-US" sz="2200" dirty="0" smtClean="0"/>
              <a:t>SBAC-PAD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9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A63EF68-B982-2346-A23A-721640EC5F4E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29400" y="1905000"/>
            <a:ext cx="22098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Ships in Charm++ distribution, for years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528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E2A9B4-EBAD-7C4A-95DE-D20309DE0BF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1384280"/>
            <a:ext cx="5181600" cy="3416320"/>
          </a:xfrm>
          <a:prstGeom prst="rect">
            <a:avLst/>
          </a:prstGeom>
          <a:solidFill>
            <a:srgbClr val="C8D6F0"/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</a:rPr>
              <a:t>Another idea for increasing controllable variables: </a:t>
            </a:r>
          </a:p>
          <a:p>
            <a:pPr algn="ctr"/>
            <a:endParaRPr lang="en-US" sz="3600" dirty="0">
              <a:latin typeface="+mj-lt"/>
            </a:endParaRPr>
          </a:p>
          <a:p>
            <a:pPr algn="ctr"/>
            <a:r>
              <a:rPr lang="en-US" sz="3600" dirty="0" smtClean="0">
                <a:latin typeface="+mj-lt"/>
              </a:rPr>
              <a:t>Reconfigurable Applications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18527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 based Creation of Control Points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richer set of control points can be generated if we enlist help from the application</a:t>
            </a:r>
          </a:p>
          <a:p>
            <a:pPr lvl="1"/>
            <a:r>
              <a:rPr lang="en-US" dirty="0" smtClean="0"/>
              <a:t>Or its DSL runtime, or compiler</a:t>
            </a:r>
          </a:p>
          <a:p>
            <a:r>
              <a:rPr lang="en-US" dirty="0" smtClean="0"/>
              <a:t>The idea is:</a:t>
            </a:r>
          </a:p>
          <a:p>
            <a:pPr lvl="1"/>
            <a:r>
              <a:rPr lang="en-US" dirty="0" smtClean="0"/>
              <a:t>Application exposes some control knobs</a:t>
            </a:r>
          </a:p>
          <a:p>
            <a:pPr lvl="1"/>
            <a:r>
              <a:rPr lang="en-US" dirty="0" smtClean="0"/>
              <a:t>Describes the effects of the knobs</a:t>
            </a:r>
          </a:p>
          <a:p>
            <a:pPr lvl="1"/>
            <a:r>
              <a:rPr lang="en-US" dirty="0" smtClean="0"/>
              <a:t>The RTS observes performance variables, identifies the knobs that will help the most, and turns them in the right direction</a:t>
            </a:r>
          </a:p>
          <a:p>
            <a:r>
              <a:rPr lang="en-US" dirty="0" smtClean="0"/>
              <a:t>Examples: granularity, yield frequencies in inner loops, CPU-Accelerator balance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D7017-25B3-1C48-A550-E3F6E67FC41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156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Balancing Framework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Charm++ load balancing framework is an example of “customizable” RTS</a:t>
            </a:r>
          </a:p>
          <a:p>
            <a:r>
              <a:rPr lang="en-US" dirty="0" smtClean="0"/>
              <a:t>Which strategy to use, and how often to call it, can be decided for each application separately</a:t>
            </a:r>
          </a:p>
          <a:p>
            <a:r>
              <a:rPr lang="en-US" dirty="0" smtClean="0"/>
              <a:t>But if the programmer exposes one more control point, we can do more:</a:t>
            </a:r>
          </a:p>
          <a:p>
            <a:pPr lvl="1"/>
            <a:r>
              <a:rPr lang="en-US" dirty="0" smtClean="0"/>
              <a:t>Control point: iteration boundary</a:t>
            </a:r>
          </a:p>
          <a:p>
            <a:pPr lvl="1"/>
            <a:r>
              <a:rPr lang="en-US" dirty="0" smtClean="0"/>
              <a:t>User makes a call each iteration saying they can migrate at that point</a:t>
            </a:r>
          </a:p>
          <a:p>
            <a:pPr lvl="1"/>
            <a:r>
              <a:rPr lang="en-US" dirty="0" smtClean="0"/>
              <a:t>Let us see what we can do: </a:t>
            </a:r>
            <a:r>
              <a:rPr lang="en-US" dirty="0" err="1" smtClean="0"/>
              <a:t>metabalancer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95B61-800F-5F4A-96C6-63F80D6757BB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009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2" y="732283"/>
            <a:ext cx="7024744" cy="774750"/>
          </a:xfrm>
        </p:spPr>
        <p:txBody>
          <a:bodyPr/>
          <a:lstStyle/>
          <a:p>
            <a:r>
              <a:rPr lang="en-US" dirty="0" smtClean="0"/>
              <a:t>Meta-Balancer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952" y="1945126"/>
            <a:ext cx="7928422" cy="3887503"/>
          </a:xfrm>
        </p:spPr>
        <p:txBody>
          <a:bodyPr/>
          <a:lstStyle/>
          <a:p>
            <a:r>
              <a:rPr lang="en-US" dirty="0"/>
              <a:t>Automating load balancing related decision making </a:t>
            </a:r>
          </a:p>
          <a:p>
            <a:r>
              <a:rPr lang="en-US" dirty="0"/>
              <a:t>Monitors the application continuously </a:t>
            </a:r>
            <a:endParaRPr lang="en-US" dirty="0" smtClean="0"/>
          </a:p>
          <a:p>
            <a:pPr lvl="1"/>
            <a:r>
              <a:rPr lang="en-US" dirty="0" smtClean="0"/>
              <a:t>Asynchronous collection of minimum statistics</a:t>
            </a:r>
          </a:p>
          <a:p>
            <a:r>
              <a:rPr lang="en-US" dirty="0" smtClean="0"/>
              <a:t>Identifies </a:t>
            </a:r>
            <a:r>
              <a:rPr lang="en-US" dirty="0"/>
              <a:t>when to invoke load balancing for optimal performance based on </a:t>
            </a:r>
          </a:p>
          <a:p>
            <a:pPr lvl="1"/>
            <a:r>
              <a:rPr lang="en-US" dirty="0"/>
              <a:t>Predicted load behavior and guiding </a:t>
            </a:r>
            <a:r>
              <a:rPr lang="en-US" dirty="0" smtClean="0"/>
              <a:t>principles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/>
              <a:t>in recent past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3E6F31-C5AC-6649-A7F7-DE930C999A10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362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024744" cy="774750"/>
          </a:xfrm>
        </p:spPr>
        <p:txBody>
          <a:bodyPr/>
          <a:lstStyle/>
          <a:p>
            <a:r>
              <a:rPr lang="en-US" dirty="0" err="1" smtClean="0"/>
              <a:t>Fractography</a:t>
            </a:r>
            <a:r>
              <a:rPr lang="en-US" dirty="0" smtClean="0"/>
              <a:t>: Without LB</a:t>
            </a:r>
            <a:endParaRPr lang="en-US" dirty="0"/>
          </a:p>
        </p:txBody>
      </p:sp>
      <p:pic>
        <p:nvPicPr>
          <p:cNvPr id="4" name="Content Placeholder 3" descr="frac_titan_nolb_vp4k_64_proj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r="10160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E1931-C750-0244-B8EC-F6B5B9D92906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58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58" y="381000"/>
            <a:ext cx="7461876" cy="7404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Meta-Balancer on </a:t>
            </a:r>
            <a:r>
              <a:rPr lang="en-US" dirty="0" err="1" smtClean="0"/>
              <a:t>Fractography</a:t>
            </a:r>
            <a:endParaRPr lang="en-US" dirty="0"/>
          </a:p>
        </p:txBody>
      </p:sp>
      <p:pic>
        <p:nvPicPr>
          <p:cNvPr id="4" name="Content Placeholder 3" descr="frac_titan_meta_vp4k_64_proj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10124"/>
          <a:stretch>
            <a:fillRect/>
          </a:stretch>
        </p:blipFill>
        <p:spPr>
          <a:xfrm>
            <a:off x="1578819" y="1143000"/>
            <a:ext cx="6006381" cy="2831420"/>
          </a:xfrm>
        </p:spPr>
      </p:pic>
      <p:sp>
        <p:nvSpPr>
          <p:cNvPr id="5" name="TextBox 4"/>
          <p:cNvSpPr txBox="1"/>
          <p:nvPr/>
        </p:nvSpPr>
        <p:spPr>
          <a:xfrm>
            <a:off x="381000" y="4239161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Identifies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the need for frequent load balancing in the beginning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Frequency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of load balancing decreases as load becomes balanced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Increases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overall processor utilization and gives gain of 31% </a:t>
            </a:r>
            <a:endParaRPr lang="en-US" sz="2000" dirty="0" smtClean="0">
              <a:solidFill>
                <a:srgbClr val="008000"/>
              </a:solidFill>
              <a:latin typeface="+mn-lt"/>
            </a:endParaRPr>
          </a:p>
          <a:p>
            <a:endParaRPr lang="en-US" sz="20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8E6C5-9006-0B4E-8CE5-8DC00E463B2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510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68DD3E-95ED-2241-8012-0FA854194916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 descr="721px-Centrifugal_govern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92" y="1143000"/>
            <a:ext cx="4874408" cy="4056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224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Source: Wikipedia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24399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Shrink/Expand job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job is told to reduce the number of nodes it is using.. </a:t>
            </a:r>
          </a:p>
          <a:p>
            <a:r>
              <a:rPr lang="en-US" dirty="0" smtClean="0"/>
              <a:t>It can do so now by migrating objects..</a:t>
            </a:r>
          </a:p>
          <a:p>
            <a:r>
              <a:rPr lang="en-US" dirty="0" smtClean="0"/>
              <a:t>Same with expanding the set of nodes used</a:t>
            </a:r>
          </a:p>
          <a:p>
            <a:r>
              <a:rPr lang="en-US" dirty="0" smtClean="0"/>
              <a:t>Empowered by </a:t>
            </a:r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044A9-DAF5-104A-A3FC-CC54A6D020D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48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DAE76-05A4-CB41-A477-264AFB637BD8}" type="datetime1">
              <a:rPr lang="en-US" smtClean="0"/>
              <a:t>10/2/13</a:t>
            </a:fld>
            <a:endParaRPr lang="en-US"/>
          </a:p>
        </p:txBody>
      </p:sp>
      <p:sp>
        <p:nvSpPr>
          <p:cNvPr id="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/>
          </a:p>
        </p:txBody>
      </p:sp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93B7-4D9E-F749-8C7E-EEC0401A291E}" type="slidenum">
              <a:rPr lang="en-US"/>
              <a:pPr/>
              <a:t>51</a:t>
            </a:fld>
            <a:endParaRPr lang="en-US"/>
          </a:p>
        </p:txBody>
      </p:sp>
      <p:sp>
        <p:nvSpPr>
          <p:cNvPr id="629762" name="Rectangle 2"/>
          <p:cNvSpPr>
            <a:spLocks noChangeArrowheads="1"/>
          </p:cNvSpPr>
          <p:nvPr/>
        </p:nvSpPr>
        <p:spPr bwMode="auto">
          <a:xfrm>
            <a:off x="4038600" y="2590800"/>
            <a:ext cx="3200400" cy="1905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1008063"/>
            <a:r>
              <a:rPr lang="en-US" sz="2800"/>
              <a:t>Inefficient Utilization within a cluster</a:t>
            </a:r>
          </a:p>
        </p:txBody>
      </p:sp>
      <p:grpSp>
        <p:nvGrpSpPr>
          <p:cNvPr id="629764" name="Group 4"/>
          <p:cNvGrpSpPr>
            <a:grpSpLocks/>
          </p:cNvGrpSpPr>
          <p:nvPr/>
        </p:nvGrpSpPr>
        <p:grpSpPr bwMode="auto">
          <a:xfrm>
            <a:off x="1450975" y="4216400"/>
            <a:ext cx="2690813" cy="1314450"/>
            <a:chOff x="912" y="2688"/>
            <a:chExt cx="1869" cy="912"/>
          </a:xfrm>
        </p:grpSpPr>
        <p:sp>
          <p:nvSpPr>
            <p:cNvPr id="629765" name="Oval 5"/>
            <p:cNvSpPr>
              <a:spLocks noChangeArrowheads="1"/>
            </p:cNvSpPr>
            <p:nvPr/>
          </p:nvSpPr>
          <p:spPr bwMode="auto">
            <a:xfrm>
              <a:off x="912" y="3168"/>
              <a:ext cx="960" cy="432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66" name="Line 6"/>
            <p:cNvSpPr>
              <a:spLocks noChangeShapeType="1"/>
            </p:cNvSpPr>
            <p:nvPr/>
          </p:nvSpPr>
          <p:spPr bwMode="auto">
            <a:xfrm flipV="1">
              <a:off x="1872" y="2688"/>
              <a:ext cx="67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67" name="Text Box 7"/>
            <p:cNvSpPr txBox="1">
              <a:spLocks noChangeArrowheads="1"/>
            </p:cNvSpPr>
            <p:nvPr/>
          </p:nvSpPr>
          <p:spPr bwMode="auto">
            <a:xfrm>
              <a:off x="1152" y="3264"/>
              <a:ext cx="5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Tahoma" charset="0"/>
                </a:rPr>
                <a:t>Job A</a:t>
              </a:r>
            </a:p>
          </p:txBody>
        </p:sp>
        <p:sp>
          <p:nvSpPr>
            <p:cNvPr id="629768" name="Text Box 8"/>
            <p:cNvSpPr txBox="1">
              <a:spLocks noChangeArrowheads="1"/>
            </p:cNvSpPr>
            <p:nvPr/>
          </p:nvSpPr>
          <p:spPr bwMode="auto">
            <a:xfrm rot="19260000">
              <a:off x="1808" y="2974"/>
              <a:ext cx="973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500">
                  <a:latin typeface="Arial" charset="0"/>
                </a:rPr>
                <a:t>10 processors</a:t>
              </a:r>
            </a:p>
          </p:txBody>
        </p:sp>
      </p:grpSp>
      <p:grpSp>
        <p:nvGrpSpPr>
          <p:cNvPr id="629769" name="Group 9"/>
          <p:cNvGrpSpPr>
            <a:grpSpLocks/>
          </p:cNvGrpSpPr>
          <p:nvPr/>
        </p:nvGrpSpPr>
        <p:grpSpPr bwMode="auto">
          <a:xfrm>
            <a:off x="4078288" y="2695575"/>
            <a:ext cx="3179762" cy="1658938"/>
            <a:chOff x="2832" y="1872"/>
            <a:chExt cx="2208" cy="1152"/>
          </a:xfrm>
        </p:grpSpPr>
        <p:grpSp>
          <p:nvGrpSpPr>
            <p:cNvPr id="629770" name="Group 10"/>
            <p:cNvGrpSpPr>
              <a:grpSpLocks/>
            </p:cNvGrpSpPr>
            <p:nvPr/>
          </p:nvGrpSpPr>
          <p:grpSpPr bwMode="auto">
            <a:xfrm>
              <a:off x="2976" y="2496"/>
              <a:ext cx="1960" cy="384"/>
              <a:chOff x="1810" y="2688"/>
              <a:chExt cx="1960" cy="384"/>
            </a:xfrm>
          </p:grpSpPr>
          <p:pic>
            <p:nvPicPr>
              <p:cNvPr id="629771" name="Picture 11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4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2" name="Picture 12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3" name="Picture 13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4" name="Picture 14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5" name="Picture 15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3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6" name="Picture 16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7" name="Picture 17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78" name="Picture 18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9779" name="Rectangle 19"/>
            <p:cNvSpPr>
              <a:spLocks noChangeArrowheads="1"/>
            </p:cNvSpPr>
            <p:nvPr/>
          </p:nvSpPr>
          <p:spPr bwMode="auto">
            <a:xfrm>
              <a:off x="2832" y="1872"/>
              <a:ext cx="2208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9780" name="Group 20"/>
            <p:cNvGrpSpPr>
              <a:grpSpLocks/>
            </p:cNvGrpSpPr>
            <p:nvPr/>
          </p:nvGrpSpPr>
          <p:grpSpPr bwMode="auto">
            <a:xfrm>
              <a:off x="2976" y="2016"/>
              <a:ext cx="1960" cy="384"/>
              <a:chOff x="1810" y="2688"/>
              <a:chExt cx="1960" cy="384"/>
            </a:xfrm>
          </p:grpSpPr>
          <p:pic>
            <p:nvPicPr>
              <p:cNvPr id="629781" name="Picture 21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4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2" name="Picture 22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3" name="Picture 23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4" name="Picture 24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5" name="Picture 25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3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6" name="Picture 26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7" name="Picture 27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788" name="Picture 28" descr="es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9789" name="Group 29"/>
          <p:cNvGrpSpPr>
            <a:grpSpLocks/>
          </p:cNvGrpSpPr>
          <p:nvPr/>
        </p:nvGrpSpPr>
        <p:grpSpPr bwMode="auto">
          <a:xfrm>
            <a:off x="2765425" y="2143125"/>
            <a:ext cx="4422775" cy="2073275"/>
            <a:chOff x="-720" y="1008"/>
            <a:chExt cx="3072" cy="1440"/>
          </a:xfrm>
        </p:grpSpPr>
        <p:grpSp>
          <p:nvGrpSpPr>
            <p:cNvPr id="629790" name="Group 30"/>
            <p:cNvGrpSpPr>
              <a:grpSpLocks/>
            </p:cNvGrpSpPr>
            <p:nvPr/>
          </p:nvGrpSpPr>
          <p:grpSpPr bwMode="auto">
            <a:xfrm>
              <a:off x="288" y="1488"/>
              <a:ext cx="2064" cy="960"/>
              <a:chOff x="288" y="1488"/>
              <a:chExt cx="2064" cy="960"/>
            </a:xfrm>
          </p:grpSpPr>
          <p:sp>
            <p:nvSpPr>
              <p:cNvPr id="629791" name="Rectangle 31"/>
              <p:cNvSpPr>
                <a:spLocks noChangeArrowheads="1"/>
              </p:cNvSpPr>
              <p:nvPr/>
            </p:nvSpPr>
            <p:spPr bwMode="auto">
              <a:xfrm>
                <a:off x="288" y="1488"/>
                <a:ext cx="2064" cy="480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792" name="Rectangle 32"/>
              <p:cNvSpPr>
                <a:spLocks noChangeArrowheads="1"/>
              </p:cNvSpPr>
              <p:nvPr/>
            </p:nvSpPr>
            <p:spPr bwMode="auto">
              <a:xfrm>
                <a:off x="288" y="1920"/>
                <a:ext cx="528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9793" name="Oval 33"/>
            <p:cNvSpPr>
              <a:spLocks noChangeArrowheads="1"/>
            </p:cNvSpPr>
            <p:nvPr/>
          </p:nvSpPr>
          <p:spPr bwMode="auto">
            <a:xfrm>
              <a:off x="-720" y="1008"/>
              <a:ext cx="960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94" name="Text Box 34"/>
            <p:cNvSpPr txBox="1">
              <a:spLocks noChangeArrowheads="1"/>
            </p:cNvSpPr>
            <p:nvPr/>
          </p:nvSpPr>
          <p:spPr bwMode="auto">
            <a:xfrm>
              <a:off x="-648" y="1056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Allocate A !</a:t>
              </a:r>
            </a:p>
          </p:txBody>
        </p:sp>
        <p:sp>
          <p:nvSpPr>
            <p:cNvPr id="629795" name="Line 35"/>
            <p:cNvSpPr>
              <a:spLocks noChangeShapeType="1"/>
            </p:cNvSpPr>
            <p:nvPr/>
          </p:nvSpPr>
          <p:spPr bwMode="auto">
            <a:xfrm>
              <a:off x="-192" y="1392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9796" name="Group 36"/>
          <p:cNvGrpSpPr>
            <a:grpSpLocks/>
          </p:cNvGrpSpPr>
          <p:nvPr/>
        </p:nvGrpSpPr>
        <p:grpSpPr bwMode="auto">
          <a:xfrm>
            <a:off x="4216400" y="2833688"/>
            <a:ext cx="4424363" cy="2973387"/>
            <a:chOff x="-768" y="240"/>
            <a:chExt cx="3072" cy="2064"/>
          </a:xfrm>
        </p:grpSpPr>
        <p:sp>
          <p:nvSpPr>
            <p:cNvPr id="629797" name="Oval 37"/>
            <p:cNvSpPr>
              <a:spLocks noChangeArrowheads="1"/>
            </p:cNvSpPr>
            <p:nvPr/>
          </p:nvSpPr>
          <p:spPr bwMode="auto">
            <a:xfrm>
              <a:off x="1344" y="1872"/>
              <a:ext cx="960" cy="432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98" name="Text Box 38"/>
            <p:cNvSpPr txBox="1">
              <a:spLocks noChangeArrowheads="1"/>
            </p:cNvSpPr>
            <p:nvPr/>
          </p:nvSpPr>
          <p:spPr bwMode="auto">
            <a:xfrm>
              <a:off x="1584" y="1968"/>
              <a:ext cx="5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Tahoma" charset="0"/>
                </a:rPr>
                <a:t>Job B</a:t>
              </a:r>
            </a:p>
          </p:txBody>
        </p:sp>
        <p:sp>
          <p:nvSpPr>
            <p:cNvPr id="629799" name="Line 39"/>
            <p:cNvSpPr>
              <a:spLocks noChangeShapeType="1"/>
            </p:cNvSpPr>
            <p:nvPr/>
          </p:nvSpPr>
          <p:spPr bwMode="auto">
            <a:xfrm flipH="1" flipV="1">
              <a:off x="816" y="1440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00" name="Text Box 40"/>
            <p:cNvSpPr txBox="1">
              <a:spLocks noChangeArrowheads="1"/>
            </p:cNvSpPr>
            <p:nvPr/>
          </p:nvSpPr>
          <p:spPr bwMode="auto">
            <a:xfrm>
              <a:off x="269" y="1680"/>
              <a:ext cx="871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500">
                  <a:latin typeface="Tahoma" charset="0"/>
                </a:rPr>
                <a:t>8 processors</a:t>
              </a:r>
            </a:p>
          </p:txBody>
        </p:sp>
        <p:sp>
          <p:nvSpPr>
            <p:cNvPr id="629801" name="Rectangle 41"/>
            <p:cNvSpPr>
              <a:spLocks noChangeArrowheads="1"/>
            </p:cNvSpPr>
            <p:nvPr/>
          </p:nvSpPr>
          <p:spPr bwMode="auto">
            <a:xfrm>
              <a:off x="-768" y="672"/>
              <a:ext cx="528" cy="528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02" name="Rectangle 42"/>
            <p:cNvSpPr>
              <a:spLocks noChangeArrowheads="1"/>
            </p:cNvSpPr>
            <p:nvPr/>
          </p:nvSpPr>
          <p:spPr bwMode="auto">
            <a:xfrm>
              <a:off x="-768" y="240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03" name="Rectangle 43"/>
            <p:cNvSpPr>
              <a:spLocks noChangeArrowheads="1"/>
            </p:cNvSpPr>
            <p:nvPr/>
          </p:nvSpPr>
          <p:spPr bwMode="auto">
            <a:xfrm>
              <a:off x="-768" y="672"/>
              <a:ext cx="528" cy="528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9804" name="Group 44"/>
          <p:cNvGrpSpPr>
            <a:grpSpLocks/>
          </p:cNvGrpSpPr>
          <p:nvPr/>
        </p:nvGrpSpPr>
        <p:grpSpPr bwMode="auto">
          <a:xfrm>
            <a:off x="4216400" y="2281238"/>
            <a:ext cx="4768850" cy="1935162"/>
            <a:chOff x="576" y="3312"/>
            <a:chExt cx="3312" cy="1344"/>
          </a:xfrm>
        </p:grpSpPr>
        <p:sp>
          <p:nvSpPr>
            <p:cNvPr id="629805" name="Oval 45"/>
            <p:cNvSpPr>
              <a:spLocks noChangeArrowheads="1"/>
            </p:cNvSpPr>
            <p:nvPr/>
          </p:nvSpPr>
          <p:spPr bwMode="auto">
            <a:xfrm>
              <a:off x="2880" y="3312"/>
              <a:ext cx="1008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06" name="Text Box 46"/>
            <p:cNvSpPr txBox="1">
              <a:spLocks noChangeArrowheads="1"/>
            </p:cNvSpPr>
            <p:nvPr/>
          </p:nvSpPr>
          <p:spPr bwMode="auto">
            <a:xfrm>
              <a:off x="3024" y="3456"/>
              <a:ext cx="7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B Queued</a:t>
              </a:r>
            </a:p>
          </p:txBody>
        </p:sp>
        <p:sp>
          <p:nvSpPr>
            <p:cNvPr id="629807" name="Line 47"/>
            <p:cNvSpPr>
              <a:spLocks noChangeShapeType="1"/>
            </p:cNvSpPr>
            <p:nvPr/>
          </p:nvSpPr>
          <p:spPr bwMode="auto">
            <a:xfrm flipH="1">
              <a:off x="2784" y="3840"/>
              <a:ext cx="384" cy="3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9808" name="Group 48"/>
            <p:cNvGrpSpPr>
              <a:grpSpLocks/>
            </p:cNvGrpSpPr>
            <p:nvPr/>
          </p:nvGrpSpPr>
          <p:grpSpPr bwMode="auto">
            <a:xfrm>
              <a:off x="576" y="3696"/>
              <a:ext cx="2064" cy="960"/>
              <a:chOff x="4320" y="3312"/>
              <a:chExt cx="2064" cy="960"/>
            </a:xfrm>
          </p:grpSpPr>
          <p:sp>
            <p:nvSpPr>
              <p:cNvPr id="629809" name="Rectangle 49"/>
              <p:cNvSpPr>
                <a:spLocks noChangeArrowheads="1"/>
              </p:cNvSpPr>
              <p:nvPr/>
            </p:nvSpPr>
            <p:spPr bwMode="auto">
              <a:xfrm>
                <a:off x="4320" y="3744"/>
                <a:ext cx="528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10" name="Rectangle 50"/>
              <p:cNvSpPr>
                <a:spLocks noChangeArrowheads="1"/>
              </p:cNvSpPr>
              <p:nvPr/>
            </p:nvSpPr>
            <p:spPr bwMode="auto">
              <a:xfrm>
                <a:off x="4320" y="3312"/>
                <a:ext cx="2064" cy="480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11" name="Rectangle 51"/>
              <p:cNvSpPr>
                <a:spLocks noChangeArrowheads="1"/>
              </p:cNvSpPr>
              <p:nvPr/>
            </p:nvSpPr>
            <p:spPr bwMode="auto">
              <a:xfrm>
                <a:off x="4320" y="3744"/>
                <a:ext cx="528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29812" name="Group 52"/>
          <p:cNvGrpSpPr>
            <a:grpSpLocks/>
          </p:cNvGrpSpPr>
          <p:nvPr/>
        </p:nvGrpSpPr>
        <p:grpSpPr bwMode="auto">
          <a:xfrm>
            <a:off x="4216400" y="2211388"/>
            <a:ext cx="4630738" cy="2005012"/>
            <a:chOff x="-1056" y="1824"/>
            <a:chExt cx="3216" cy="1392"/>
          </a:xfrm>
        </p:grpSpPr>
        <p:sp>
          <p:nvSpPr>
            <p:cNvPr id="629813" name="Rectangle 53"/>
            <p:cNvSpPr>
              <a:spLocks noChangeArrowheads="1"/>
            </p:cNvSpPr>
            <p:nvPr/>
          </p:nvSpPr>
          <p:spPr bwMode="auto">
            <a:xfrm>
              <a:off x="-528" y="2736"/>
              <a:ext cx="1536" cy="48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14" name="Rectangle 54"/>
            <p:cNvSpPr>
              <a:spLocks noChangeArrowheads="1"/>
            </p:cNvSpPr>
            <p:nvPr/>
          </p:nvSpPr>
          <p:spPr bwMode="auto">
            <a:xfrm>
              <a:off x="-1056" y="2736"/>
              <a:ext cx="528" cy="4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15" name="Rectangle 55"/>
            <p:cNvSpPr>
              <a:spLocks noChangeArrowheads="1"/>
            </p:cNvSpPr>
            <p:nvPr/>
          </p:nvSpPr>
          <p:spPr bwMode="auto">
            <a:xfrm>
              <a:off x="-1056" y="2256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16" name="Oval 56"/>
            <p:cNvSpPr>
              <a:spLocks noChangeArrowheads="1"/>
            </p:cNvSpPr>
            <p:nvPr/>
          </p:nvSpPr>
          <p:spPr bwMode="auto">
            <a:xfrm>
              <a:off x="1152" y="1824"/>
              <a:ext cx="1008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17" name="Text Box 57"/>
            <p:cNvSpPr txBox="1">
              <a:spLocks noChangeArrowheads="1"/>
            </p:cNvSpPr>
            <p:nvPr/>
          </p:nvSpPr>
          <p:spPr bwMode="auto">
            <a:xfrm>
              <a:off x="1344" y="1968"/>
              <a:ext cx="6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Conflict !</a:t>
              </a:r>
            </a:p>
          </p:txBody>
        </p:sp>
        <p:sp>
          <p:nvSpPr>
            <p:cNvPr id="629818" name="Line 58"/>
            <p:cNvSpPr>
              <a:spLocks noChangeShapeType="1"/>
            </p:cNvSpPr>
            <p:nvPr/>
          </p:nvSpPr>
          <p:spPr bwMode="auto">
            <a:xfrm flipH="1">
              <a:off x="1056" y="2352"/>
              <a:ext cx="384" cy="3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9819" name="Text Box 59"/>
          <p:cNvSpPr txBox="1">
            <a:spLocks noChangeArrowheads="1"/>
          </p:cNvSpPr>
          <p:nvPr/>
        </p:nvSpPr>
        <p:spPr bwMode="auto">
          <a:xfrm>
            <a:off x="138113" y="2419350"/>
            <a:ext cx="2670175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200">
                <a:latin typeface="Tahoma" charset="0"/>
              </a:rPr>
              <a:t>16 Processor system</a:t>
            </a:r>
          </a:p>
        </p:txBody>
      </p:sp>
      <p:grpSp>
        <p:nvGrpSpPr>
          <p:cNvPr id="629820" name="Group 60"/>
          <p:cNvGrpSpPr>
            <a:grpSpLocks/>
          </p:cNvGrpSpPr>
          <p:nvPr/>
        </p:nvGrpSpPr>
        <p:grpSpPr bwMode="auto">
          <a:xfrm>
            <a:off x="484188" y="3041650"/>
            <a:ext cx="1003300" cy="774700"/>
            <a:chOff x="336" y="2112"/>
            <a:chExt cx="697" cy="538"/>
          </a:xfrm>
        </p:grpSpPr>
        <p:grpSp>
          <p:nvGrpSpPr>
            <p:cNvPr id="629821" name="Group 61"/>
            <p:cNvGrpSpPr>
              <a:grpSpLocks/>
            </p:cNvGrpSpPr>
            <p:nvPr/>
          </p:nvGrpSpPr>
          <p:grpSpPr bwMode="auto">
            <a:xfrm>
              <a:off x="336" y="2112"/>
              <a:ext cx="697" cy="250"/>
              <a:chOff x="336" y="2112"/>
              <a:chExt cx="697" cy="250"/>
            </a:xfrm>
          </p:grpSpPr>
          <p:sp>
            <p:nvSpPr>
              <p:cNvPr id="629822" name="Rectangle 6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96" cy="96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23" name="Text Box 63"/>
              <p:cNvSpPr txBox="1">
                <a:spLocks noChangeArrowheads="1"/>
              </p:cNvSpPr>
              <p:nvPr/>
            </p:nvSpPr>
            <p:spPr bwMode="auto">
              <a:xfrm>
                <a:off x="480" y="2112"/>
                <a:ext cx="55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36" tIns="41469" rIns="82936" bIns="41469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b="1">
                    <a:latin typeface="Tahoma" charset="0"/>
                  </a:rPr>
                  <a:t>Job A</a:t>
                </a:r>
              </a:p>
            </p:txBody>
          </p:sp>
        </p:grpSp>
        <p:sp>
          <p:nvSpPr>
            <p:cNvPr id="629824" name="Rectangle 64"/>
            <p:cNvSpPr>
              <a:spLocks noChangeArrowheads="1"/>
            </p:cNvSpPr>
            <p:nvPr/>
          </p:nvSpPr>
          <p:spPr bwMode="auto">
            <a:xfrm>
              <a:off x="336" y="2496"/>
              <a:ext cx="96" cy="96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25" name="Text Box 65"/>
            <p:cNvSpPr txBox="1">
              <a:spLocks noChangeArrowheads="1"/>
            </p:cNvSpPr>
            <p:nvPr/>
          </p:nvSpPr>
          <p:spPr bwMode="auto">
            <a:xfrm>
              <a:off x="480" y="2400"/>
              <a:ext cx="5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Tahoma" charset="0"/>
                </a:rPr>
                <a:t>Job B</a:t>
              </a:r>
            </a:p>
          </p:txBody>
        </p:sp>
      </p:grpSp>
      <p:sp>
        <p:nvSpPr>
          <p:cNvPr id="629826" name="Text Box 66"/>
          <p:cNvSpPr txBox="1">
            <a:spLocks noChangeArrowheads="1"/>
          </p:cNvSpPr>
          <p:nvPr/>
        </p:nvSpPr>
        <p:spPr bwMode="auto">
          <a:xfrm>
            <a:off x="469900" y="5975350"/>
            <a:ext cx="737235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36" tIns="41469" rIns="82936" bIns="41469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200">
                <a:latin typeface="Tahoma" charset="0"/>
              </a:rPr>
              <a:t>Current Job Schedulers can lead to low system utilization !</a:t>
            </a:r>
          </a:p>
        </p:txBody>
      </p:sp>
    </p:spTree>
    <p:extLst>
      <p:ext uri="{BB962C8B-B14F-4D97-AF65-F5344CB8AC3E}">
        <p14:creationId xmlns:p14="http://schemas.microsoft.com/office/powerpoint/2010/main" val="17592062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AD39-F0D7-0848-AEAB-EAE7FFC5C50F}" type="datetime1">
              <a:rPr lang="en-US" smtClean="0"/>
              <a:t>10/2/13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21BF2-C512-B14A-A749-C24B02FC6D18}" type="slidenum">
              <a:rPr lang="en-US"/>
              <a:pPr/>
              <a:t>52</a:t>
            </a:fld>
            <a:endParaRPr lang="en-US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Job Scheduler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377825" indent="-377825" defTabSz="1008063">
              <a:spcBef>
                <a:spcPts val="563"/>
              </a:spcBef>
              <a:buSzPct val="54000"/>
            </a:pPr>
            <a:r>
              <a:rPr lang="en-US" sz="2900" dirty="0"/>
              <a:t>Scheduler can take advantage of the </a:t>
            </a:r>
            <a:r>
              <a:rPr lang="en-US" sz="2900" dirty="0" err="1"/>
              <a:t>adaptivity</a:t>
            </a:r>
            <a:r>
              <a:rPr lang="en-US" sz="2900" dirty="0"/>
              <a:t> of </a:t>
            </a:r>
            <a:r>
              <a:rPr lang="en-US" sz="2900" dirty="0" smtClean="0"/>
              <a:t>XMAPP jobs</a:t>
            </a:r>
            <a:endParaRPr lang="en-US" sz="2900" dirty="0"/>
          </a:p>
          <a:p>
            <a:pPr marL="377825" indent="-377825" defTabSz="1008063"/>
            <a:r>
              <a:rPr lang="en-US" sz="2900" dirty="0"/>
              <a:t>Improve system utilization and response time</a:t>
            </a:r>
          </a:p>
          <a:p>
            <a:pPr marL="377825" indent="-377825" defTabSz="1008063"/>
            <a:r>
              <a:rPr lang="en-US" sz="2900" dirty="0"/>
              <a:t>Scheduling decisions</a:t>
            </a:r>
          </a:p>
          <a:p>
            <a:pPr marL="819150" lvl="1" indent="-315913" defTabSz="1008063"/>
            <a:r>
              <a:rPr lang="en-US" sz="2200" dirty="0"/>
              <a:t>Shrink existing jobs when a new job arrives</a:t>
            </a:r>
          </a:p>
          <a:p>
            <a:pPr marL="819150" lvl="1" indent="-315913" defTabSz="1008063"/>
            <a:r>
              <a:rPr lang="en-US" sz="2200" dirty="0"/>
              <a:t>Expand jobs to use all processors when a job finishes</a:t>
            </a:r>
          </a:p>
          <a:p>
            <a:pPr marL="377825" indent="-377825" defTabSz="1008063"/>
            <a:r>
              <a:rPr lang="en-US" sz="2900" dirty="0"/>
              <a:t>Processor map sent to the job</a:t>
            </a:r>
          </a:p>
          <a:p>
            <a:pPr marL="819150" lvl="1" indent="-315913" defTabSz="1008063"/>
            <a:r>
              <a:rPr lang="en-US" sz="2200" dirty="0"/>
              <a:t>Bit vector specifying which processors a job is allowed to use</a:t>
            </a:r>
          </a:p>
          <a:p>
            <a:pPr marL="1260475" lvl="2" indent="-252413" defTabSz="1008063"/>
            <a:r>
              <a:rPr lang="en-US" sz="2200" dirty="0"/>
              <a:t>00011100 (use 3 4 and 5!)</a:t>
            </a:r>
          </a:p>
          <a:p>
            <a:pPr marL="377825" indent="-377825" defTabSz="1008063"/>
            <a:r>
              <a:rPr lang="en-US" sz="2900" dirty="0"/>
              <a:t>Handles regular (non-adaptive) jobs</a:t>
            </a:r>
          </a:p>
        </p:txBody>
      </p:sp>
    </p:spTree>
    <p:extLst>
      <p:ext uri="{BB962C8B-B14F-4D97-AF65-F5344CB8AC3E}">
        <p14:creationId xmlns:p14="http://schemas.microsoft.com/office/powerpoint/2010/main" val="22278631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F69E-4299-3D4F-9B73-9680D84F4121}" type="datetime1">
              <a:rPr lang="en-US" smtClean="0"/>
              <a:t>10/2/13</a:t>
            </a:fld>
            <a:endParaRPr lang="en-US"/>
          </a:p>
        </p:txBody>
      </p:sp>
      <p:sp>
        <p:nvSpPr>
          <p:cNvPr id="7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ICPP2013</a:t>
            </a:r>
            <a:endParaRPr lang="en-US"/>
          </a:p>
        </p:txBody>
      </p:sp>
      <p:sp>
        <p:nvSpPr>
          <p:cNvPr id="7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1987-8401-184F-9D7A-100915933459}" type="slidenum">
              <a:rPr lang="en-US"/>
              <a:pPr/>
              <a:t>53</a:t>
            </a:fld>
            <a:endParaRPr lang="en-US"/>
          </a:p>
        </p:txBody>
      </p:sp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Adaptive Jobs</a:t>
            </a:r>
          </a:p>
        </p:txBody>
      </p:sp>
      <p:grpSp>
        <p:nvGrpSpPr>
          <p:cNvPr id="632835" name="Group 3"/>
          <p:cNvGrpSpPr>
            <a:grpSpLocks/>
          </p:cNvGrpSpPr>
          <p:nvPr/>
        </p:nvGrpSpPr>
        <p:grpSpPr bwMode="auto">
          <a:xfrm>
            <a:off x="1450975" y="4216400"/>
            <a:ext cx="2728913" cy="1314450"/>
            <a:chOff x="912" y="2688"/>
            <a:chExt cx="1895" cy="912"/>
          </a:xfrm>
        </p:grpSpPr>
        <p:sp>
          <p:nvSpPr>
            <p:cNvPr id="632836" name="Oval 4"/>
            <p:cNvSpPr>
              <a:spLocks noChangeArrowheads="1"/>
            </p:cNvSpPr>
            <p:nvPr/>
          </p:nvSpPr>
          <p:spPr bwMode="auto">
            <a:xfrm>
              <a:off x="912" y="3168"/>
              <a:ext cx="960" cy="432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37" name="Line 5"/>
            <p:cNvSpPr>
              <a:spLocks noChangeShapeType="1"/>
            </p:cNvSpPr>
            <p:nvPr/>
          </p:nvSpPr>
          <p:spPr bwMode="auto">
            <a:xfrm flipV="1">
              <a:off x="1872" y="2688"/>
              <a:ext cx="67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38" name="Text Box 6"/>
            <p:cNvSpPr txBox="1">
              <a:spLocks noChangeArrowheads="1"/>
            </p:cNvSpPr>
            <p:nvPr/>
          </p:nvSpPr>
          <p:spPr bwMode="auto">
            <a:xfrm>
              <a:off x="1152" y="3264"/>
              <a:ext cx="5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Tahoma" charset="0"/>
                </a:rPr>
                <a:t>Job A</a:t>
              </a:r>
            </a:p>
          </p:txBody>
        </p:sp>
        <p:sp>
          <p:nvSpPr>
            <p:cNvPr id="632839" name="Text Box 7"/>
            <p:cNvSpPr txBox="1">
              <a:spLocks noChangeArrowheads="1"/>
            </p:cNvSpPr>
            <p:nvPr/>
          </p:nvSpPr>
          <p:spPr bwMode="auto">
            <a:xfrm rot="19260000">
              <a:off x="1884" y="2957"/>
              <a:ext cx="923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500" b="1">
                  <a:latin typeface="Arial" charset="0"/>
                </a:rPr>
                <a:t>Max_pe = 10</a:t>
              </a:r>
            </a:p>
            <a:p>
              <a:pPr algn="ctr"/>
              <a:r>
                <a:rPr lang="en-US" sz="1500" b="1">
                  <a:latin typeface="Arial" charset="0"/>
                </a:rPr>
                <a:t>Min_pe = 1</a:t>
              </a:r>
            </a:p>
          </p:txBody>
        </p:sp>
      </p:grpSp>
      <p:grpSp>
        <p:nvGrpSpPr>
          <p:cNvPr id="632840" name="Group 8"/>
          <p:cNvGrpSpPr>
            <a:grpSpLocks/>
          </p:cNvGrpSpPr>
          <p:nvPr/>
        </p:nvGrpSpPr>
        <p:grpSpPr bwMode="auto">
          <a:xfrm>
            <a:off x="4078288" y="2695575"/>
            <a:ext cx="3179762" cy="1658938"/>
            <a:chOff x="2832" y="1872"/>
            <a:chExt cx="2208" cy="1152"/>
          </a:xfrm>
        </p:grpSpPr>
        <p:grpSp>
          <p:nvGrpSpPr>
            <p:cNvPr id="632841" name="Group 9"/>
            <p:cNvGrpSpPr>
              <a:grpSpLocks/>
            </p:cNvGrpSpPr>
            <p:nvPr/>
          </p:nvGrpSpPr>
          <p:grpSpPr bwMode="auto">
            <a:xfrm>
              <a:off x="2976" y="2496"/>
              <a:ext cx="1960" cy="384"/>
              <a:chOff x="1810" y="2688"/>
              <a:chExt cx="1960" cy="384"/>
            </a:xfrm>
          </p:grpSpPr>
          <p:pic>
            <p:nvPicPr>
              <p:cNvPr id="632842" name="Picture 10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4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3" name="Picture 11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4" name="Picture 12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5" name="Picture 13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6" name="Picture 14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3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7" name="Picture 15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8" name="Picture 16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49" name="Picture 17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32850" name="Rectangle 18"/>
            <p:cNvSpPr>
              <a:spLocks noChangeArrowheads="1"/>
            </p:cNvSpPr>
            <p:nvPr/>
          </p:nvSpPr>
          <p:spPr bwMode="auto">
            <a:xfrm>
              <a:off x="2832" y="1872"/>
              <a:ext cx="2208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2851" name="Group 19"/>
            <p:cNvGrpSpPr>
              <a:grpSpLocks/>
            </p:cNvGrpSpPr>
            <p:nvPr/>
          </p:nvGrpSpPr>
          <p:grpSpPr bwMode="auto">
            <a:xfrm>
              <a:off x="2976" y="2016"/>
              <a:ext cx="1960" cy="384"/>
              <a:chOff x="1810" y="2688"/>
              <a:chExt cx="1960" cy="384"/>
            </a:xfrm>
          </p:grpSpPr>
          <p:pic>
            <p:nvPicPr>
              <p:cNvPr id="632852" name="Picture 20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4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3" name="Picture 21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6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4" name="Picture 22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5" name="Picture 23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1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6" name="Picture 24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3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7" name="Picture 25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5" y="2688"/>
                <a:ext cx="227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8" name="Picture 26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859" name="Picture 27" descr="es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" y="2688"/>
                <a:ext cx="226" cy="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32860" name="Group 28"/>
          <p:cNvGrpSpPr>
            <a:grpSpLocks/>
          </p:cNvGrpSpPr>
          <p:nvPr/>
        </p:nvGrpSpPr>
        <p:grpSpPr bwMode="auto">
          <a:xfrm>
            <a:off x="2765425" y="2143125"/>
            <a:ext cx="4422775" cy="2073275"/>
            <a:chOff x="-720" y="1008"/>
            <a:chExt cx="3072" cy="1440"/>
          </a:xfrm>
        </p:grpSpPr>
        <p:grpSp>
          <p:nvGrpSpPr>
            <p:cNvPr id="632861" name="Group 29"/>
            <p:cNvGrpSpPr>
              <a:grpSpLocks/>
            </p:cNvGrpSpPr>
            <p:nvPr/>
          </p:nvGrpSpPr>
          <p:grpSpPr bwMode="auto">
            <a:xfrm>
              <a:off x="288" y="1488"/>
              <a:ext cx="2064" cy="960"/>
              <a:chOff x="288" y="1488"/>
              <a:chExt cx="2064" cy="960"/>
            </a:xfrm>
          </p:grpSpPr>
          <p:sp>
            <p:nvSpPr>
              <p:cNvPr id="632862" name="Rectangle 30"/>
              <p:cNvSpPr>
                <a:spLocks noChangeArrowheads="1"/>
              </p:cNvSpPr>
              <p:nvPr/>
            </p:nvSpPr>
            <p:spPr bwMode="auto">
              <a:xfrm>
                <a:off x="288" y="1488"/>
                <a:ext cx="2064" cy="480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63" name="Rectangle 31"/>
              <p:cNvSpPr>
                <a:spLocks noChangeArrowheads="1"/>
              </p:cNvSpPr>
              <p:nvPr/>
            </p:nvSpPr>
            <p:spPr bwMode="auto">
              <a:xfrm>
                <a:off x="288" y="1920"/>
                <a:ext cx="528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2864" name="Oval 32"/>
            <p:cNvSpPr>
              <a:spLocks noChangeArrowheads="1"/>
            </p:cNvSpPr>
            <p:nvPr/>
          </p:nvSpPr>
          <p:spPr bwMode="auto">
            <a:xfrm>
              <a:off x="-720" y="1008"/>
              <a:ext cx="960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5" name="Text Box 33"/>
            <p:cNvSpPr txBox="1">
              <a:spLocks noChangeArrowheads="1"/>
            </p:cNvSpPr>
            <p:nvPr/>
          </p:nvSpPr>
          <p:spPr bwMode="auto">
            <a:xfrm>
              <a:off x="-667" y="1056"/>
              <a:ext cx="8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A Expands !</a:t>
              </a:r>
            </a:p>
          </p:txBody>
        </p:sp>
        <p:sp>
          <p:nvSpPr>
            <p:cNvPr id="632866" name="Line 34"/>
            <p:cNvSpPr>
              <a:spLocks noChangeShapeType="1"/>
            </p:cNvSpPr>
            <p:nvPr/>
          </p:nvSpPr>
          <p:spPr bwMode="auto">
            <a:xfrm>
              <a:off x="-192" y="1392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2867" name="Group 35"/>
          <p:cNvGrpSpPr>
            <a:grpSpLocks/>
          </p:cNvGrpSpPr>
          <p:nvPr/>
        </p:nvGrpSpPr>
        <p:grpSpPr bwMode="auto">
          <a:xfrm>
            <a:off x="4216400" y="2833688"/>
            <a:ext cx="4424363" cy="2973387"/>
            <a:chOff x="-768" y="240"/>
            <a:chExt cx="3072" cy="2064"/>
          </a:xfrm>
        </p:grpSpPr>
        <p:sp>
          <p:nvSpPr>
            <p:cNvPr id="632868" name="Oval 36"/>
            <p:cNvSpPr>
              <a:spLocks noChangeArrowheads="1"/>
            </p:cNvSpPr>
            <p:nvPr/>
          </p:nvSpPr>
          <p:spPr bwMode="auto">
            <a:xfrm>
              <a:off x="1344" y="1872"/>
              <a:ext cx="960" cy="432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69" name="Text Box 37"/>
            <p:cNvSpPr txBox="1">
              <a:spLocks noChangeArrowheads="1"/>
            </p:cNvSpPr>
            <p:nvPr/>
          </p:nvSpPr>
          <p:spPr bwMode="auto">
            <a:xfrm>
              <a:off x="1584" y="1968"/>
              <a:ext cx="5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latin typeface="Tahoma" charset="0"/>
                </a:rPr>
                <a:t>Job B</a:t>
              </a:r>
            </a:p>
          </p:txBody>
        </p:sp>
        <p:sp>
          <p:nvSpPr>
            <p:cNvPr id="632870" name="Line 38"/>
            <p:cNvSpPr>
              <a:spLocks noChangeShapeType="1"/>
            </p:cNvSpPr>
            <p:nvPr/>
          </p:nvSpPr>
          <p:spPr bwMode="auto">
            <a:xfrm flipH="1" flipV="1">
              <a:off x="816" y="1440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1" name="Text Box 39"/>
            <p:cNvSpPr txBox="1">
              <a:spLocks noChangeArrowheads="1"/>
            </p:cNvSpPr>
            <p:nvPr/>
          </p:nvSpPr>
          <p:spPr bwMode="auto">
            <a:xfrm>
              <a:off x="215" y="1680"/>
              <a:ext cx="97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500" b="1">
                  <a:latin typeface="Tahoma" charset="0"/>
                </a:rPr>
                <a:t>Min_pe = 8</a:t>
              </a:r>
            </a:p>
            <a:p>
              <a:pPr algn="ctr"/>
              <a:r>
                <a:rPr lang="en-US" sz="1500" b="1">
                  <a:latin typeface="Tahoma" charset="0"/>
                </a:rPr>
                <a:t>Max_pe= 16</a:t>
              </a:r>
            </a:p>
          </p:txBody>
        </p:sp>
        <p:sp>
          <p:nvSpPr>
            <p:cNvPr id="632872" name="Rectangle 40"/>
            <p:cNvSpPr>
              <a:spLocks noChangeArrowheads="1"/>
            </p:cNvSpPr>
            <p:nvPr/>
          </p:nvSpPr>
          <p:spPr bwMode="auto">
            <a:xfrm>
              <a:off x="-768" y="672"/>
              <a:ext cx="528" cy="528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3" name="Rectangle 41"/>
            <p:cNvSpPr>
              <a:spLocks noChangeArrowheads="1"/>
            </p:cNvSpPr>
            <p:nvPr/>
          </p:nvSpPr>
          <p:spPr bwMode="auto">
            <a:xfrm>
              <a:off x="-768" y="240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4" name="Rectangle 42"/>
            <p:cNvSpPr>
              <a:spLocks noChangeArrowheads="1"/>
            </p:cNvSpPr>
            <p:nvPr/>
          </p:nvSpPr>
          <p:spPr bwMode="auto">
            <a:xfrm>
              <a:off x="-768" y="672"/>
              <a:ext cx="528" cy="528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2875" name="Group 43"/>
          <p:cNvGrpSpPr>
            <a:grpSpLocks/>
          </p:cNvGrpSpPr>
          <p:nvPr/>
        </p:nvGrpSpPr>
        <p:grpSpPr bwMode="auto">
          <a:xfrm>
            <a:off x="4216400" y="2281238"/>
            <a:ext cx="4768850" cy="1274762"/>
            <a:chOff x="2352" y="0"/>
            <a:chExt cx="3312" cy="885"/>
          </a:xfrm>
        </p:grpSpPr>
        <p:sp>
          <p:nvSpPr>
            <p:cNvPr id="632876" name="Oval 44"/>
            <p:cNvSpPr>
              <a:spLocks noChangeArrowheads="1"/>
            </p:cNvSpPr>
            <p:nvPr/>
          </p:nvSpPr>
          <p:spPr bwMode="auto">
            <a:xfrm>
              <a:off x="4656" y="0"/>
              <a:ext cx="1008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7" name="Text Box 45"/>
            <p:cNvSpPr txBox="1">
              <a:spLocks noChangeArrowheads="1"/>
            </p:cNvSpPr>
            <p:nvPr/>
          </p:nvSpPr>
          <p:spPr bwMode="auto">
            <a:xfrm>
              <a:off x="4848" y="144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Shrink A</a:t>
              </a:r>
            </a:p>
          </p:txBody>
        </p:sp>
        <p:sp>
          <p:nvSpPr>
            <p:cNvPr id="632878" name="Line 46"/>
            <p:cNvSpPr>
              <a:spLocks noChangeShapeType="1"/>
            </p:cNvSpPr>
            <p:nvPr/>
          </p:nvSpPr>
          <p:spPr bwMode="auto">
            <a:xfrm flipH="1">
              <a:off x="4560" y="528"/>
              <a:ext cx="384" cy="3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79" name="Rectangle 47"/>
            <p:cNvSpPr>
              <a:spLocks noChangeArrowheads="1"/>
            </p:cNvSpPr>
            <p:nvPr/>
          </p:nvSpPr>
          <p:spPr bwMode="auto">
            <a:xfrm>
              <a:off x="2352" y="384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2880" name="Group 48"/>
          <p:cNvGrpSpPr>
            <a:grpSpLocks/>
          </p:cNvGrpSpPr>
          <p:nvPr/>
        </p:nvGrpSpPr>
        <p:grpSpPr bwMode="auto">
          <a:xfrm>
            <a:off x="4216400" y="2211388"/>
            <a:ext cx="4630738" cy="2005012"/>
            <a:chOff x="2832" y="0"/>
            <a:chExt cx="3216" cy="1392"/>
          </a:xfrm>
        </p:grpSpPr>
        <p:sp>
          <p:nvSpPr>
            <p:cNvPr id="632881" name="Rectangle 49"/>
            <p:cNvSpPr>
              <a:spLocks noChangeArrowheads="1"/>
            </p:cNvSpPr>
            <p:nvPr/>
          </p:nvSpPr>
          <p:spPr bwMode="auto">
            <a:xfrm>
              <a:off x="2832" y="912"/>
              <a:ext cx="2064" cy="480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82" name="Rectangle 50"/>
            <p:cNvSpPr>
              <a:spLocks noChangeArrowheads="1"/>
            </p:cNvSpPr>
            <p:nvPr/>
          </p:nvSpPr>
          <p:spPr bwMode="auto">
            <a:xfrm>
              <a:off x="2832" y="432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83" name="Oval 51"/>
            <p:cNvSpPr>
              <a:spLocks noChangeArrowheads="1"/>
            </p:cNvSpPr>
            <p:nvPr/>
          </p:nvSpPr>
          <p:spPr bwMode="auto">
            <a:xfrm>
              <a:off x="5040" y="0"/>
              <a:ext cx="1008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84" name="Text Box 52"/>
            <p:cNvSpPr txBox="1">
              <a:spLocks noChangeArrowheads="1"/>
            </p:cNvSpPr>
            <p:nvPr/>
          </p:nvSpPr>
          <p:spPr bwMode="auto">
            <a:xfrm>
              <a:off x="5155" y="144"/>
              <a:ext cx="8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Allocate B !</a:t>
              </a:r>
            </a:p>
          </p:txBody>
        </p:sp>
        <p:sp>
          <p:nvSpPr>
            <p:cNvPr id="632885" name="Line 53"/>
            <p:cNvSpPr>
              <a:spLocks noChangeShapeType="1"/>
            </p:cNvSpPr>
            <p:nvPr/>
          </p:nvSpPr>
          <p:spPr bwMode="auto">
            <a:xfrm flipH="1">
              <a:off x="4944" y="528"/>
              <a:ext cx="384" cy="3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2886" name="Text Box 54"/>
          <p:cNvSpPr txBox="1">
            <a:spLocks noChangeArrowheads="1"/>
          </p:cNvSpPr>
          <p:nvPr/>
        </p:nvSpPr>
        <p:spPr bwMode="auto">
          <a:xfrm>
            <a:off x="138113" y="2419350"/>
            <a:ext cx="2670175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36" tIns="41469" rIns="82936" bIns="41469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200">
                <a:latin typeface="Tahoma" charset="0"/>
              </a:rPr>
              <a:t>16 Processor system</a:t>
            </a:r>
          </a:p>
        </p:txBody>
      </p:sp>
      <p:grpSp>
        <p:nvGrpSpPr>
          <p:cNvPr id="632887" name="Group 55"/>
          <p:cNvGrpSpPr>
            <a:grpSpLocks/>
          </p:cNvGrpSpPr>
          <p:nvPr/>
        </p:nvGrpSpPr>
        <p:grpSpPr bwMode="auto">
          <a:xfrm>
            <a:off x="484188" y="3041650"/>
            <a:ext cx="1003300" cy="774700"/>
            <a:chOff x="336" y="2112"/>
            <a:chExt cx="697" cy="538"/>
          </a:xfrm>
        </p:grpSpPr>
        <p:grpSp>
          <p:nvGrpSpPr>
            <p:cNvPr id="632888" name="Group 56"/>
            <p:cNvGrpSpPr>
              <a:grpSpLocks/>
            </p:cNvGrpSpPr>
            <p:nvPr/>
          </p:nvGrpSpPr>
          <p:grpSpPr bwMode="auto">
            <a:xfrm>
              <a:off x="336" y="2112"/>
              <a:ext cx="697" cy="250"/>
              <a:chOff x="336" y="2112"/>
              <a:chExt cx="697" cy="250"/>
            </a:xfrm>
          </p:grpSpPr>
          <p:sp>
            <p:nvSpPr>
              <p:cNvPr id="632889" name="Rectangle 57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96" cy="96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90" name="Text Box 58"/>
              <p:cNvSpPr txBox="1">
                <a:spLocks noChangeArrowheads="1"/>
              </p:cNvSpPr>
              <p:nvPr/>
            </p:nvSpPr>
            <p:spPr bwMode="auto">
              <a:xfrm>
                <a:off x="480" y="2112"/>
                <a:ext cx="55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82936" tIns="41469" rIns="82936" bIns="41469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b="1">
                    <a:latin typeface="Tahoma" charset="0"/>
                  </a:rPr>
                  <a:t>Job A</a:t>
                </a:r>
              </a:p>
            </p:txBody>
          </p:sp>
        </p:grpSp>
        <p:sp>
          <p:nvSpPr>
            <p:cNvPr id="632891" name="Rectangle 59"/>
            <p:cNvSpPr>
              <a:spLocks noChangeArrowheads="1"/>
            </p:cNvSpPr>
            <p:nvPr/>
          </p:nvSpPr>
          <p:spPr bwMode="auto">
            <a:xfrm>
              <a:off x="336" y="2496"/>
              <a:ext cx="96" cy="96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92" name="Text Box 60"/>
            <p:cNvSpPr txBox="1">
              <a:spLocks noChangeArrowheads="1"/>
            </p:cNvSpPr>
            <p:nvPr/>
          </p:nvSpPr>
          <p:spPr bwMode="auto">
            <a:xfrm>
              <a:off x="480" y="2400"/>
              <a:ext cx="5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Tahoma" charset="0"/>
                </a:rPr>
                <a:t>Job B</a:t>
              </a:r>
            </a:p>
          </p:txBody>
        </p:sp>
      </p:grpSp>
      <p:grpSp>
        <p:nvGrpSpPr>
          <p:cNvPr id="632893" name="Group 61"/>
          <p:cNvGrpSpPr>
            <a:grpSpLocks/>
          </p:cNvGrpSpPr>
          <p:nvPr/>
        </p:nvGrpSpPr>
        <p:grpSpPr bwMode="auto">
          <a:xfrm>
            <a:off x="4216400" y="2281238"/>
            <a:ext cx="4768850" cy="1274762"/>
            <a:chOff x="2352" y="0"/>
            <a:chExt cx="3312" cy="885"/>
          </a:xfrm>
        </p:grpSpPr>
        <p:sp>
          <p:nvSpPr>
            <p:cNvPr id="632894" name="Oval 62"/>
            <p:cNvSpPr>
              <a:spLocks noChangeArrowheads="1"/>
            </p:cNvSpPr>
            <p:nvPr/>
          </p:nvSpPr>
          <p:spPr bwMode="auto">
            <a:xfrm>
              <a:off x="4656" y="0"/>
              <a:ext cx="1008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95" name="Text Box 63"/>
            <p:cNvSpPr txBox="1">
              <a:spLocks noChangeArrowheads="1"/>
            </p:cNvSpPr>
            <p:nvPr/>
          </p:nvSpPr>
          <p:spPr bwMode="auto">
            <a:xfrm>
              <a:off x="4796" y="144"/>
              <a:ext cx="7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B Finishes</a:t>
              </a:r>
            </a:p>
          </p:txBody>
        </p:sp>
        <p:sp>
          <p:nvSpPr>
            <p:cNvPr id="632896" name="Line 64"/>
            <p:cNvSpPr>
              <a:spLocks noChangeShapeType="1"/>
            </p:cNvSpPr>
            <p:nvPr/>
          </p:nvSpPr>
          <p:spPr bwMode="auto">
            <a:xfrm flipH="1">
              <a:off x="4560" y="528"/>
              <a:ext cx="384" cy="3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897" name="Rectangle 65"/>
            <p:cNvSpPr>
              <a:spLocks noChangeArrowheads="1"/>
            </p:cNvSpPr>
            <p:nvPr/>
          </p:nvSpPr>
          <p:spPr bwMode="auto">
            <a:xfrm>
              <a:off x="2352" y="384"/>
              <a:ext cx="2064" cy="480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32898" name="Group 66"/>
          <p:cNvGrpSpPr>
            <a:grpSpLocks/>
          </p:cNvGrpSpPr>
          <p:nvPr/>
        </p:nvGrpSpPr>
        <p:grpSpPr bwMode="auto">
          <a:xfrm>
            <a:off x="2765425" y="2143125"/>
            <a:ext cx="4422775" cy="2073275"/>
            <a:chOff x="-720" y="1008"/>
            <a:chExt cx="3072" cy="1440"/>
          </a:xfrm>
        </p:grpSpPr>
        <p:grpSp>
          <p:nvGrpSpPr>
            <p:cNvPr id="632899" name="Group 67"/>
            <p:cNvGrpSpPr>
              <a:grpSpLocks/>
            </p:cNvGrpSpPr>
            <p:nvPr/>
          </p:nvGrpSpPr>
          <p:grpSpPr bwMode="auto">
            <a:xfrm>
              <a:off x="288" y="1488"/>
              <a:ext cx="2064" cy="960"/>
              <a:chOff x="288" y="1488"/>
              <a:chExt cx="2064" cy="960"/>
            </a:xfrm>
          </p:grpSpPr>
          <p:sp>
            <p:nvSpPr>
              <p:cNvPr id="632900" name="Rectangle 68"/>
              <p:cNvSpPr>
                <a:spLocks noChangeArrowheads="1"/>
              </p:cNvSpPr>
              <p:nvPr/>
            </p:nvSpPr>
            <p:spPr bwMode="auto">
              <a:xfrm>
                <a:off x="288" y="1488"/>
                <a:ext cx="2064" cy="480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901" name="Rectangle 69"/>
              <p:cNvSpPr>
                <a:spLocks noChangeArrowheads="1"/>
              </p:cNvSpPr>
              <p:nvPr/>
            </p:nvSpPr>
            <p:spPr bwMode="auto">
              <a:xfrm>
                <a:off x="288" y="1920"/>
                <a:ext cx="528" cy="528"/>
              </a:xfrm>
              <a:prstGeom prst="rect">
                <a:avLst/>
              </a:prstGeom>
              <a:solidFill>
                <a:srgbClr val="FF99CC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2902" name="Oval 70"/>
            <p:cNvSpPr>
              <a:spLocks noChangeArrowheads="1"/>
            </p:cNvSpPr>
            <p:nvPr/>
          </p:nvSpPr>
          <p:spPr bwMode="auto">
            <a:xfrm>
              <a:off x="-720" y="1008"/>
              <a:ext cx="960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903" name="Text Box 71"/>
            <p:cNvSpPr txBox="1">
              <a:spLocks noChangeArrowheads="1"/>
            </p:cNvSpPr>
            <p:nvPr/>
          </p:nvSpPr>
          <p:spPr bwMode="auto">
            <a:xfrm>
              <a:off x="-649" y="1056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36" tIns="41469" rIns="82936" bIns="41469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solidFill>
                    <a:schemeClr val="hlink"/>
                  </a:solidFill>
                  <a:latin typeface="Tahoma" charset="0"/>
                </a:rPr>
                <a:t>Allocate A !</a:t>
              </a:r>
            </a:p>
          </p:txBody>
        </p:sp>
        <p:sp>
          <p:nvSpPr>
            <p:cNvPr id="632904" name="Line 72"/>
            <p:cNvSpPr>
              <a:spLocks noChangeShapeType="1"/>
            </p:cNvSpPr>
            <p:nvPr/>
          </p:nvSpPr>
          <p:spPr bwMode="auto">
            <a:xfrm>
              <a:off x="-192" y="1392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5948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114D5-6AAC-304A-B995-F19DFE3D4F33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95400" y="4267200"/>
            <a:ext cx="6477000" cy="152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Whole Machine RTS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76600" y="1447800"/>
            <a:ext cx="2133600" cy="1828800"/>
            <a:chOff x="1143000" y="2057400"/>
            <a:chExt cx="2133600" cy="1828800"/>
          </a:xfrm>
        </p:grpSpPr>
        <p:sp>
          <p:nvSpPr>
            <p:cNvPr id="9" name="Rectangle 8"/>
            <p:cNvSpPr/>
            <p:nvPr/>
          </p:nvSpPr>
          <p:spPr>
            <a:xfrm>
              <a:off x="1371600" y="2971800"/>
              <a:ext cx="1676400" cy="685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Per job RTS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43000" y="2057400"/>
              <a:ext cx="2133600" cy="182880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52600" y="21336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Job2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9600" y="1447800"/>
            <a:ext cx="2133600" cy="1828800"/>
            <a:chOff x="1143000" y="2057400"/>
            <a:chExt cx="2133600" cy="1828800"/>
          </a:xfrm>
        </p:grpSpPr>
        <p:sp>
          <p:nvSpPr>
            <p:cNvPr id="14" name="Rectangle 13"/>
            <p:cNvSpPr/>
            <p:nvPr/>
          </p:nvSpPr>
          <p:spPr>
            <a:xfrm>
              <a:off x="1371600" y="2971800"/>
              <a:ext cx="1676400" cy="685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Per job RTS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43000" y="2057400"/>
              <a:ext cx="2133600" cy="182880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2600" y="21336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Job1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00800" y="1447800"/>
            <a:ext cx="2133600" cy="1828800"/>
            <a:chOff x="1143000" y="2057400"/>
            <a:chExt cx="21336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1371600" y="2971800"/>
              <a:ext cx="1676400" cy="685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Per job RTS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143000" y="2057400"/>
              <a:ext cx="2133600" cy="182880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52600" y="21336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Jobk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14" idx="2"/>
          </p:cNvCxnSpPr>
          <p:nvPr/>
        </p:nvCxnSpPr>
        <p:spPr>
          <a:xfrm>
            <a:off x="1676400" y="3048000"/>
            <a:ext cx="1295400" cy="1219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2"/>
          </p:cNvCxnSpPr>
          <p:nvPr/>
        </p:nvCxnSpPr>
        <p:spPr>
          <a:xfrm flipH="1">
            <a:off x="7162800" y="3048000"/>
            <a:ext cx="304800" cy="1219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2"/>
            <a:endCxn id="8" idx="0"/>
          </p:cNvCxnSpPr>
          <p:nvPr/>
        </p:nvCxnSpPr>
        <p:spPr>
          <a:xfrm>
            <a:off x="4343400" y="3048000"/>
            <a:ext cx="190500" cy="1219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38200" y="3657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 Interaction desirable: currently there is very little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705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machine runtime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30763"/>
          </a:xfrm>
        </p:spPr>
        <p:txBody>
          <a:bodyPr/>
          <a:lstStyle/>
          <a:p>
            <a:r>
              <a:rPr lang="en-US" dirty="0" smtClean="0"/>
              <a:t>Job schedulers and resource allocators: </a:t>
            </a:r>
          </a:p>
          <a:p>
            <a:pPr lvl="1"/>
            <a:r>
              <a:rPr lang="en-US" dirty="0" smtClean="0"/>
              <a:t>Accept more flexible </a:t>
            </a:r>
            <a:r>
              <a:rPr lang="en-US" dirty="0" err="1" smtClean="0"/>
              <a:t>QoS</a:t>
            </a:r>
            <a:r>
              <a:rPr lang="en-US" dirty="0" smtClean="0"/>
              <a:t> specifications from jobs</a:t>
            </a:r>
          </a:p>
          <a:p>
            <a:pPr lvl="2"/>
            <a:r>
              <a:rPr lang="en-US" dirty="0" smtClean="0"/>
              <a:t>Creating more control variables</a:t>
            </a:r>
          </a:p>
          <a:p>
            <a:pPr lvl="1"/>
            <a:r>
              <a:rPr lang="en-US" dirty="0" smtClean="0"/>
              <a:t>“moldable” specification: </a:t>
            </a:r>
          </a:p>
          <a:p>
            <a:pPr lvl="2"/>
            <a:r>
              <a:rPr lang="en-US" dirty="0" smtClean="0"/>
              <a:t>This job needs between 3000-5000 nodes </a:t>
            </a:r>
          </a:p>
          <a:p>
            <a:pPr lvl="2"/>
            <a:r>
              <a:rPr lang="en-US" dirty="0" smtClean="0"/>
              <a:t>Memory requirements..</a:t>
            </a:r>
          </a:p>
          <a:p>
            <a:pPr lvl="2"/>
            <a:r>
              <a:rPr lang="en-US" dirty="0" smtClean="0"/>
              <a:t>Topology sensitivity, speedup profiles,…</a:t>
            </a:r>
          </a:p>
          <a:p>
            <a:pPr lvl="1"/>
            <a:r>
              <a:rPr lang="en-US" dirty="0" smtClean="0"/>
              <a:t>Malleable: </a:t>
            </a:r>
          </a:p>
          <a:p>
            <a:pPr lvl="2"/>
            <a:r>
              <a:rPr lang="en-US" dirty="0" smtClean="0"/>
              <a:t>this job can be told to shrink/expand after it has started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AFC4C-F596-0A44-A9B9-D13D61F4B379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0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machine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 failures, and act in job-specific ways</a:t>
            </a:r>
          </a:p>
          <a:p>
            <a:r>
              <a:rPr lang="en-US" dirty="0" smtClean="0"/>
              <a:t>Global power constraints: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nform, negotiate with and constrain jobs</a:t>
            </a:r>
          </a:p>
          <a:p>
            <a:r>
              <a:rPr lang="en-US" dirty="0" smtClean="0"/>
              <a:t>Thermal management</a:t>
            </a:r>
          </a:p>
          <a:p>
            <a:r>
              <a:rPr lang="en-US" dirty="0" smtClean="0"/>
              <a:t>I/O system and job I/O interactions</a:t>
            </a:r>
          </a:p>
          <a:p>
            <a:r>
              <a:rPr lang="en-US" dirty="0" smtClean="0"/>
              <a:t>Shrink and Expand jobs as needed to optimize multiple metrics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D0515-E4A4-9248-B561-0718F958A9E8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73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Novel, Revolutionary and Old?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hese concepts have been around for a while</a:t>
            </a:r>
          </a:p>
          <a:p>
            <a:pPr lvl="1"/>
            <a:r>
              <a:rPr lang="en-US" dirty="0" smtClean="0"/>
              <a:t>E.g. Charm++ even in the present form is 13-15 years old</a:t>
            </a:r>
          </a:p>
          <a:p>
            <a:r>
              <a:rPr lang="en-US" dirty="0" smtClean="0"/>
              <a:t>An analogy might help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AEC79E-EE68-894B-930D-6E4DA90D8FD4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45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Dinosaurs, mammals and primates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When the asteroid created a shock to the ecosystem</a:t>
            </a:r>
          </a:p>
          <a:p>
            <a:pPr lvl="1"/>
            <a:r>
              <a:rPr lang="en-US" dirty="0" smtClean="0"/>
              <a:t>For us, multiple asteroids together: </a:t>
            </a:r>
          </a:p>
          <a:p>
            <a:pPr lvl="2"/>
            <a:r>
              <a:rPr lang="en-US" dirty="0" smtClean="0"/>
              <a:t>End of frequency scaling,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omplex heterogeneous hardware,</a:t>
            </a:r>
          </a:p>
          <a:p>
            <a:pPr lvl="2"/>
            <a:r>
              <a:rPr lang="en-US" dirty="0" smtClean="0"/>
              <a:t>Thermal, power, energy issues,</a:t>
            </a:r>
          </a:p>
          <a:p>
            <a:pPr lvl="2"/>
            <a:r>
              <a:rPr lang="en-US" dirty="0" smtClean="0"/>
              <a:t>Component failures </a:t>
            </a:r>
          </a:p>
          <a:p>
            <a:pPr lvl="2"/>
            <a:r>
              <a:rPr lang="en-US" dirty="0" smtClean="0"/>
              <a:t>increasingly complex apps</a:t>
            </a:r>
          </a:p>
          <a:p>
            <a:pPr lvl="1"/>
            <a:r>
              <a:rPr lang="en-US" dirty="0" smtClean="0"/>
              <a:t>Dinosaurs (well.. MPI) and mammals (XMAPP) both existed</a:t>
            </a:r>
          </a:p>
          <a:p>
            <a:pPr lvl="2"/>
            <a:r>
              <a:rPr lang="en-US" dirty="0" smtClean="0"/>
              <a:t>But dinosaurs died out, mammals survived, and evolved further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he premium on “smart” rather than “big” in the ecosystem eventually saw the emergence of humans</a:t>
            </a:r>
          </a:p>
          <a:p>
            <a:pPr lvl="3"/>
            <a:r>
              <a:rPr lang="en-US" dirty="0" smtClean="0"/>
              <a:t>Well.. Bending the truth a bit for the sake of analogy</a:t>
            </a:r>
          </a:p>
          <a:p>
            <a:pPr lvl="2"/>
            <a:r>
              <a:rPr lang="en-US" dirty="0" smtClean="0"/>
              <a:t>Well, dinosaurs survived as birds… maybe MPI 5?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0989D0-F338-C24D-BA55-93B89D9CBF0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78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XMAPP models: adoption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challenging to get the community to adopt a new programming model</a:t>
            </a:r>
          </a:p>
          <a:p>
            <a:pPr lvl="1"/>
            <a:r>
              <a:rPr lang="en-US" dirty="0" smtClean="0"/>
              <a:t>And here we are talking about a whole class of them!</a:t>
            </a:r>
          </a:p>
          <a:p>
            <a:r>
              <a:rPr lang="en-US" dirty="0" smtClean="0"/>
              <a:t>It helps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get a few from-scratch success stories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ome apps may get “refactored” to use the new model (</a:t>
            </a:r>
            <a:r>
              <a:rPr lang="en-US" dirty="0" err="1" smtClean="0"/>
              <a:t>Episimdemics</a:t>
            </a:r>
            <a:r>
              <a:rPr lang="en-US" dirty="0" smtClean="0"/>
              <a:t>)</a:t>
            </a:r>
          </a:p>
          <a:p>
            <a:r>
              <a:rPr lang="en-US" dirty="0" smtClean="0"/>
              <a:t>But large-scale adoption will be helped if we can support true “interoperability”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93DBE-3188-D742-8891-870389E574C2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666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65532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Around 1788 AD, James Watt and Mathew </a:t>
            </a:r>
            <a:r>
              <a:rPr lang="en-US" dirty="0" err="1" smtClean="0"/>
              <a:t>Boulton</a:t>
            </a:r>
            <a:r>
              <a:rPr lang="en-US" dirty="0" smtClean="0"/>
              <a:t> solved a problem with their steam engine</a:t>
            </a:r>
          </a:p>
          <a:p>
            <a:pPr lvl="1"/>
            <a:r>
              <a:rPr lang="en-US" dirty="0" smtClean="0"/>
              <a:t>They added a cruise control… well, RPM control</a:t>
            </a:r>
          </a:p>
          <a:p>
            <a:pPr lvl="1"/>
            <a:r>
              <a:rPr lang="en-US" dirty="0" smtClean="0"/>
              <a:t>How to make the motor spin at the same constant speed</a:t>
            </a:r>
          </a:p>
          <a:p>
            <a:pPr lvl="1"/>
            <a:r>
              <a:rPr lang="en-US" dirty="0" smtClean="0"/>
              <a:t>If it spins faster, the large masses move outwards</a:t>
            </a:r>
          </a:p>
          <a:p>
            <a:pPr lvl="1"/>
            <a:r>
              <a:rPr lang="en-US" dirty="0" smtClean="0"/>
              <a:t>This moves a throttle valve so less steam is allowed in to push the prime mover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DD6F2-2539-1346-9E5D-94B01DA8A066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 descr="440px-Boulton_and_Watt_centrifugal_governor-M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18" y="1600200"/>
            <a:ext cx="2597182" cy="3464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3800" y="34290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</a:t>
            </a:r>
            <a:r>
              <a:rPr lang="en-US" sz="1600" dirty="0" err="1" smtClean="0"/>
              <a:t>wikipedia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5423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Interoperation of Parallel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4572000" cy="2895599"/>
          </a:xfrm>
        </p:spPr>
        <p:txBody>
          <a:bodyPr>
            <a:normAutofit/>
          </a:bodyPr>
          <a:lstStyle/>
          <a:p>
            <a:r>
              <a:rPr lang="en-US" dirty="0" smtClean="0"/>
              <a:t>Implement a library in the language that suits it the most, and use them together!</a:t>
            </a:r>
          </a:p>
          <a:p>
            <a:r>
              <a:rPr lang="en-US" dirty="0" smtClean="0"/>
              <a:t>MPI + UPC, MPI + </a:t>
            </a:r>
            <a:r>
              <a:rPr lang="en-US" dirty="0" err="1" smtClean="0"/>
              <a:t>OpenMP</a:t>
            </a:r>
            <a:r>
              <a:rPr lang="en-US" dirty="0" smtClean="0"/>
              <a:t> + Charm++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E69EC6-3A92-CD49-80FB-2F2F6FAA9781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ROSS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" name="Picture 6" descr="interop_hori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1000"/>
            <a:ext cx="9135122" cy="2133600"/>
          </a:xfrm>
          <a:prstGeom prst="rect">
            <a:avLst/>
          </a:prstGeom>
        </p:spPr>
      </p:pic>
      <p:pic>
        <p:nvPicPr>
          <p:cNvPr id="8" name="Picture 7" descr="loo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03276"/>
            <a:ext cx="4152900" cy="2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03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 Interoperation </a:t>
            </a:r>
            <a:r>
              <a:rPr lang="en-US" dirty="0"/>
              <a:t>F</a:t>
            </a:r>
            <a:r>
              <a:rPr lang="en-US" dirty="0" smtClean="0"/>
              <a:t>easible in Production </a:t>
            </a:r>
            <a:r>
              <a:rPr lang="en-US" dirty="0"/>
              <a:t>A</a:t>
            </a:r>
            <a:r>
              <a:rPr lang="en-US" dirty="0" smtClean="0"/>
              <a:t>pplications?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635684"/>
              </p:ext>
            </p:extLst>
          </p:nvPr>
        </p:nvGraphicFramePr>
        <p:xfrm>
          <a:off x="253999" y="1553881"/>
          <a:ext cx="8650944" cy="4572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13001"/>
                <a:gridCol w="1752600"/>
                <a:gridCol w="2322607"/>
                <a:gridCol w="2162736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Library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Productivity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Performance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CHARM</a:t>
                      </a:r>
                      <a:r>
                        <a:rPr lang="en-US" sz="2400" baseline="0" dirty="0" smtClean="0"/>
                        <a:t> in MPI</a:t>
                      </a:r>
                    </a:p>
                    <a:p>
                      <a:r>
                        <a:rPr lang="en-US" sz="2400" baseline="0" dirty="0" smtClean="0"/>
                        <a:t>(on </a:t>
                      </a:r>
                      <a:r>
                        <a:rPr lang="en-US" sz="2400" baseline="0" dirty="0" err="1" smtClean="0"/>
                        <a:t>Chombo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HistSort</a:t>
                      </a:r>
                      <a:r>
                        <a:rPr lang="en-US" sz="2400" dirty="0" smtClean="0"/>
                        <a:t> in</a:t>
                      </a:r>
                      <a:r>
                        <a:rPr lang="en-US" sz="2400" baseline="0" dirty="0" smtClean="0"/>
                        <a:t> Charm++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195 lines removed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48x</a:t>
                      </a:r>
                      <a:r>
                        <a:rPr lang="en-US" sz="2400" baseline="0" dirty="0" smtClean="0"/>
                        <a:t> speed up in Sorting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EpiSimdemics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MPI IO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Write to single file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256x faster</a:t>
                      </a:r>
                      <a:r>
                        <a:rPr lang="en-US" sz="2400" baseline="0" dirty="0" smtClean="0"/>
                        <a:t> input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NAMD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FFTW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280 lin</a:t>
                      </a:r>
                      <a:r>
                        <a:rPr lang="en-US" sz="2400" baseline="0" dirty="0" smtClean="0"/>
                        <a:t>es less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Similar</a:t>
                      </a:r>
                      <a:r>
                        <a:rPr lang="en-US" sz="2400" baseline="0" dirty="0" smtClean="0"/>
                        <a:t> performance</a:t>
                      </a:r>
                      <a:endParaRPr lang="en-US" sz="24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Charm++’s Load Balancing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ParMETIS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Parallel</a:t>
                      </a:r>
                      <a:r>
                        <a:rPr lang="en-US" sz="2400" baseline="0" dirty="0" smtClean="0"/>
                        <a:t> graph partitioning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Faster</a:t>
                      </a:r>
                      <a:r>
                        <a:rPr lang="en-US" sz="2400" baseline="0" dirty="0" smtClean="0"/>
                        <a:t> applications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336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need a much richer control system</a:t>
            </a:r>
          </a:p>
          <a:p>
            <a:pPr lvl="1"/>
            <a:r>
              <a:rPr lang="en-US" dirty="0" smtClean="0"/>
              <a:t>For each parallel job</a:t>
            </a:r>
          </a:p>
          <a:p>
            <a:pPr lvl="1"/>
            <a:r>
              <a:rPr lang="en-US" dirty="0" smtClean="0"/>
              <a:t>For parallel machine as a whole</a:t>
            </a:r>
          </a:p>
          <a:p>
            <a:r>
              <a:rPr lang="en-US" dirty="0" smtClean="0"/>
              <a:t>Current status: paucity of control variables</a:t>
            </a:r>
          </a:p>
          <a:p>
            <a:r>
              <a:rPr lang="en-US" dirty="0" smtClean="0"/>
              <a:t>Programming models can help create new observable and controllable variables</a:t>
            </a:r>
          </a:p>
          <a:p>
            <a:r>
              <a:rPr lang="en-US" dirty="0" smtClean="0"/>
              <a:t>As far as I can see, </a:t>
            </a:r>
          </a:p>
          <a:p>
            <a:pPr lvl="1"/>
            <a:r>
              <a:rPr lang="en-US" dirty="0" smtClean="0"/>
              <a:t>XMAPP class programming models, </a:t>
            </a:r>
          </a:p>
          <a:p>
            <a:pPr marL="457200" lvl="1" indent="0">
              <a:buNone/>
            </a:pPr>
            <a:r>
              <a:rPr lang="en-US" dirty="0" smtClean="0"/>
              <a:t>with </a:t>
            </a:r>
            <a:r>
              <a:rPr lang="en-US" dirty="0" err="1" smtClean="0"/>
              <a:t>overdecomposition</a:t>
            </a:r>
            <a:r>
              <a:rPr lang="en-US" dirty="0" smtClean="0"/>
              <a:t> and </a:t>
            </a:r>
            <a:r>
              <a:rPr lang="en-US" dirty="0" err="1" smtClean="0"/>
              <a:t>migratability</a:t>
            </a:r>
            <a:r>
              <a:rPr lang="en-US" dirty="0"/>
              <a:t>,</a:t>
            </a:r>
            <a:r>
              <a:rPr lang="en-US" dirty="0" smtClean="0"/>
              <a:t> and </a:t>
            </a:r>
          </a:p>
          <a:p>
            <a:pPr marL="457200" lvl="1" indent="0">
              <a:buNone/>
            </a:pPr>
            <a:r>
              <a:rPr lang="en-US" dirty="0" smtClean="0"/>
              <a:t>the resultant asynchrony and </a:t>
            </a:r>
            <a:r>
              <a:rPr lang="en-US" dirty="0" err="1" smtClean="0"/>
              <a:t>adaptivity</a:t>
            </a:r>
            <a:r>
              <a:rPr lang="en-US" dirty="0" smtClean="0"/>
              <a:t>                         are the main vehicle for this.. </a:t>
            </a:r>
          </a:p>
          <a:p>
            <a:pPr lvl="1"/>
            <a:r>
              <a:rPr lang="en-US" dirty="0" smtClean="0"/>
              <a:t>Do you see other ideas?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8C66A7-2869-A546-8929-3D7421B3861A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189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HPC community suggestions:</a:t>
            </a:r>
          </a:p>
          <a:p>
            <a:pPr lvl="1"/>
            <a:r>
              <a:rPr lang="en-US" dirty="0" smtClean="0"/>
              <a:t>Develop new XMAPP models</a:t>
            </a:r>
          </a:p>
          <a:p>
            <a:pPr lvl="2"/>
            <a:r>
              <a:rPr lang="en-US" dirty="0" smtClean="0"/>
              <a:t>But: make sure you develop it in the context of at least two reasonable-size applications</a:t>
            </a:r>
          </a:p>
          <a:p>
            <a:pPr lvl="1"/>
            <a:r>
              <a:rPr lang="en-US" dirty="0" smtClean="0"/>
              <a:t>Collaborate and compete on runtime adaptation strategies, based on the common assumptions of XMAPP models</a:t>
            </a:r>
          </a:p>
          <a:p>
            <a:pPr lvl="2"/>
            <a:r>
              <a:rPr lang="en-US" dirty="0" smtClean="0"/>
              <a:t>Possibly develop standards for mature pieces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93DBE-3188-D742-8891-870389E574C2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5257800"/>
            <a:ext cx="327660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/>
              <a:t>http://</a:t>
            </a:r>
            <a:r>
              <a:rPr lang="en-US" sz="2000" dirty="0" err="1" smtClean="0"/>
              <a:t>charm.cs.illinois.edu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495800"/>
            <a:ext cx="327660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See you at Charm++ BOF at SC: Tuesday noon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724400"/>
            <a:ext cx="3276600" cy="707886"/>
          </a:xfrm>
          <a:prstGeom prst="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 am looking for a postdoc and/or a research programmer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1042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Feedback Control Systems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895600"/>
          </a:xfrm>
        </p:spPr>
        <p:txBody>
          <a:bodyPr/>
          <a:lstStyle/>
          <a:p>
            <a:r>
              <a:rPr lang="en-US" dirty="0" smtClean="0"/>
              <a:t>This was interesting: </a:t>
            </a:r>
          </a:p>
          <a:p>
            <a:pPr lvl="1"/>
            <a:r>
              <a:rPr lang="en-US" dirty="0" smtClean="0"/>
              <a:t>You let the system “misbehave”, and use that misbehavior to correct it..</a:t>
            </a:r>
          </a:p>
          <a:p>
            <a:pPr lvl="1"/>
            <a:r>
              <a:rPr lang="en-US" dirty="0" smtClean="0"/>
              <a:t>Of course, there is a time-lag here</a:t>
            </a:r>
          </a:p>
          <a:p>
            <a:pPr lvl="1"/>
            <a:r>
              <a:rPr lang="en-US" dirty="0" smtClean="0"/>
              <a:t>Later Maxwell wrote a paper about this, giving impetus to the area of “control theory”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4591F-A501-A74A-B08D-234F4568B957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800px-Feedback_loop_with_descrip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7846337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59860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Source: Wikipedia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34223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control theory was concerned with stability, and related issues</a:t>
            </a:r>
          </a:p>
          <a:p>
            <a:pPr lvl="1"/>
            <a:r>
              <a:rPr lang="en-US" dirty="0" smtClean="0"/>
              <a:t>Fixed delay makes for highly analyzable system with good math demonstration</a:t>
            </a:r>
          </a:p>
          <a:p>
            <a:r>
              <a:rPr lang="en-US" dirty="0" smtClean="0"/>
              <a:t>We will just take the basic diagram and two related notions:</a:t>
            </a:r>
          </a:p>
          <a:p>
            <a:pPr lvl="1"/>
            <a:r>
              <a:rPr lang="en-US" dirty="0" smtClean="0"/>
              <a:t>Controllability</a:t>
            </a:r>
          </a:p>
          <a:p>
            <a:pPr lvl="1"/>
            <a:r>
              <a:rPr lang="en-US" dirty="0" err="1" smtClean="0"/>
              <a:t>Observability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78B52-3B56-0544-8544-DF8941A162B2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912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modified system diagram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25A6-AD2A-8146-963B-387193A6A3EF}" type="datetime1">
              <a:rPr lang="en-US" smtClean="0"/>
              <a:t>10/2/13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ICPP2013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1676400"/>
            <a:ext cx="3276600" cy="16764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System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4800600"/>
            <a:ext cx="3429000" cy="5334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controller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886200" y="2514600"/>
            <a:ext cx="2971800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14800" y="1981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Output variables</a:t>
            </a:r>
            <a:endParaRPr lang="en-US" dirty="0">
              <a:latin typeface="+mn-lt"/>
            </a:endParaRPr>
          </a:p>
        </p:txBody>
      </p:sp>
      <p:cxnSp>
        <p:nvCxnSpPr>
          <p:cNvPr id="12" name="Straight Arrow Connector 11"/>
          <p:cNvCxnSpPr>
            <a:endCxn id="8" idx="0"/>
          </p:cNvCxnSpPr>
          <p:nvPr/>
        </p:nvCxnSpPr>
        <p:spPr>
          <a:xfrm>
            <a:off x="4876800" y="2514600"/>
            <a:ext cx="38100" cy="228600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53000" y="3276600"/>
            <a:ext cx="2209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Observable/ Actionable variables</a:t>
            </a:r>
            <a:endParaRPr lang="en-US" dirty="0">
              <a:latin typeface="+mn-lt"/>
            </a:endParaRPr>
          </a:p>
        </p:txBody>
      </p:sp>
      <p:cxnSp>
        <p:nvCxnSpPr>
          <p:cNvPr id="22" name="Straight Arrow Connector 21"/>
          <p:cNvCxnSpPr>
            <a:endCxn id="6" idx="2"/>
          </p:cNvCxnSpPr>
          <p:nvPr/>
        </p:nvCxnSpPr>
        <p:spPr>
          <a:xfrm flipH="1" flipV="1">
            <a:off x="2247900" y="3352800"/>
            <a:ext cx="1790700" cy="144780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24000" y="37338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Control variables</a:t>
            </a:r>
            <a:endParaRPr lang="en-US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0400" y="19812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Metrics</a:t>
            </a:r>
          </a:p>
          <a:p>
            <a:pPr algn="ctr"/>
            <a:r>
              <a:rPr lang="en-US" sz="1800" i="1" dirty="0">
                <a:latin typeface="+mn-lt"/>
              </a:rPr>
              <a:t>t</a:t>
            </a:r>
            <a:r>
              <a:rPr lang="en-US" sz="1800" i="1" dirty="0" smtClean="0">
                <a:latin typeface="+mn-lt"/>
              </a:rPr>
              <a:t>hat we care about</a:t>
            </a:r>
            <a:endParaRPr lang="en-US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5947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9"/>
</p:tagLst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72691</TotalTime>
  <Words>3389</Words>
  <Application>Microsoft Macintosh PowerPoint</Application>
  <PresentationFormat>On-screen Show (4:3)</PresentationFormat>
  <Paragraphs>671</Paragraphs>
  <Slides>63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pplpreso</vt:lpstr>
      <vt:lpstr>The Coming Era of  Adaptive Control Systems  in HPC</vt:lpstr>
      <vt:lpstr>Just as I was preparing this</vt:lpstr>
      <vt:lpstr>What control systems am I talking about?</vt:lpstr>
      <vt:lpstr>PowerPoint Presentation</vt:lpstr>
      <vt:lpstr>PowerPoint Presentation</vt:lpstr>
      <vt:lpstr>Governors</vt:lpstr>
      <vt:lpstr>Feedback Control Systems Theory</vt:lpstr>
      <vt:lpstr>Control theory</vt:lpstr>
      <vt:lpstr>A modified system diagram</vt:lpstr>
      <vt:lpstr>PowerPoint Presentation</vt:lpstr>
      <vt:lpstr>Need to have the lever</vt:lpstr>
      <vt:lpstr>A modified system diagram</vt:lpstr>
      <vt:lpstr>Feedback Control Systems in HPC?</vt:lpstr>
      <vt:lpstr>A Single Job</vt:lpstr>
      <vt:lpstr>Control System for a single job?</vt:lpstr>
      <vt:lpstr>Alternatives</vt:lpstr>
      <vt:lpstr>The Whole Parallel Machine</vt:lpstr>
      <vt:lpstr>PowerPoint Presentation</vt:lpstr>
      <vt:lpstr>It so happens  </vt:lpstr>
      <vt:lpstr>XMAPP</vt:lpstr>
      <vt:lpstr>Members of XMAPP-class</vt:lpstr>
      <vt:lpstr>Over-decomposition</vt:lpstr>
      <vt:lpstr>Grainsize</vt:lpstr>
      <vt:lpstr>Crack Propagation</vt:lpstr>
      <vt:lpstr>Grainsize example: NAMD</vt:lpstr>
      <vt:lpstr>Grainsize: Weather Forecasting in BRAMS</vt:lpstr>
      <vt:lpstr>PowerPoint Presentation</vt:lpstr>
      <vt:lpstr>Grainsize in a common setting</vt:lpstr>
      <vt:lpstr>Impact on communication</vt:lpstr>
      <vt:lpstr>Impact on communication</vt:lpstr>
      <vt:lpstr>Object-based over-decomposition: Charm++</vt:lpstr>
      <vt:lpstr>PowerPoint Presentation</vt:lpstr>
      <vt:lpstr>Note the control points created</vt:lpstr>
      <vt:lpstr>Optimizations Enabled/Enhanced by These New Control Variables</vt:lpstr>
      <vt:lpstr>PowerPoint Presentation</vt:lpstr>
      <vt:lpstr>Measurement-based Load Balancing</vt:lpstr>
      <vt:lpstr>PowerPoint Presentation</vt:lpstr>
      <vt:lpstr>NAMD: Biomolecular simulations</vt:lpstr>
      <vt:lpstr>ChaNGa: Parallel Gravity</vt:lpstr>
      <vt:lpstr>PowerPoint Presentation</vt:lpstr>
      <vt:lpstr>PowerPoint Presentation</vt:lpstr>
      <vt:lpstr>Saving Cooling Energy</vt:lpstr>
      <vt:lpstr>Fault Tolerance in Charm++/AMPI</vt:lpstr>
      <vt:lpstr>PowerPoint Presentation</vt:lpstr>
      <vt:lpstr>App based Creation of Control Points</vt:lpstr>
      <vt:lpstr>Load Balancing Framework</vt:lpstr>
      <vt:lpstr>Meta-Balancer</vt:lpstr>
      <vt:lpstr>Fractography: Without LB</vt:lpstr>
      <vt:lpstr>Meta-Balancer on Fractography</vt:lpstr>
      <vt:lpstr>Shrink/Expand job</vt:lpstr>
      <vt:lpstr>Inefficient Utilization within a cluster</vt:lpstr>
      <vt:lpstr>Adaptive Job Scheduler</vt:lpstr>
      <vt:lpstr>Two Adaptive Jobs</vt:lpstr>
      <vt:lpstr>PowerPoint Presentation</vt:lpstr>
      <vt:lpstr>Whole machine runtime</vt:lpstr>
      <vt:lpstr>Whole machine control</vt:lpstr>
      <vt:lpstr>Novel, Revolutionary and Old?</vt:lpstr>
      <vt:lpstr>Dinosaurs, mammals and primates</vt:lpstr>
      <vt:lpstr>XMAPP models: adoption</vt:lpstr>
      <vt:lpstr>Interoperation of Parallel Languages</vt:lpstr>
      <vt:lpstr>Is Interoperation Feasible in Production Applications?</vt:lpstr>
      <vt:lpstr>Conclusions</vt:lpstr>
      <vt:lpstr>Conclusion 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479</cp:revision>
  <dcterms:created xsi:type="dcterms:W3CDTF">2002-10-12T14:08:56Z</dcterms:created>
  <dcterms:modified xsi:type="dcterms:W3CDTF">2013-10-03T13:10:40Z</dcterms:modified>
</cp:coreProperties>
</file>