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79" r:id="rId9"/>
    <p:sldId id="262" r:id="rId10"/>
    <p:sldId id="263" r:id="rId11"/>
    <p:sldId id="266" r:id="rId12"/>
    <p:sldId id="265" r:id="rId13"/>
    <p:sldId id="267" r:id="rId14"/>
    <p:sldId id="268" r:id="rId15"/>
    <p:sldId id="269" r:id="rId16"/>
    <p:sldId id="270" r:id="rId17"/>
    <p:sldId id="280" r:id="rId18"/>
    <p:sldId id="272" r:id="rId19"/>
    <p:sldId id="275" r:id="rId20"/>
    <p:sldId id="276" r:id="rId21"/>
    <p:sldId id="274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30" autoAdjust="0"/>
    <p:restoredTop sz="94576" autoAdjust="0"/>
  </p:normalViewPr>
  <p:slideViewPr>
    <p:cSldViewPr snapToGrid="0" snapToObjects="1">
      <p:cViewPr>
        <p:scale>
          <a:sx n="99" d="100"/>
          <a:sy n="99" d="100"/>
        </p:scale>
        <p:origin x="-1320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2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nikhil:Desktop:Workbook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nikhil:Desktop:Workbook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nikhil:Desktop:Workbook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nikhil:Desktop:Workbook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856439788955764"/>
          <c:y val="0.0376844879371977"/>
          <c:w val="0.891557316831518"/>
          <c:h val="0.663497448435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Topology-oblivious Algorithms</c:v>
                </c:pt>
              </c:strCache>
            </c:strRef>
          </c:tx>
          <c:invertIfNegative val="0"/>
          <c:cat>
            <c:strRef>
              <c:f>Sheet1!$A$3:$A$7</c:f>
              <c:strCache>
                <c:ptCount val="5"/>
                <c:pt idx="0">
                  <c:v>Scatter</c:v>
                </c:pt>
                <c:pt idx="1">
                  <c:v>Broadcast</c:v>
                </c:pt>
                <c:pt idx="2">
                  <c:v>Allgather</c:v>
                </c:pt>
                <c:pt idx="3">
                  <c:v>Reduce</c:v>
                </c:pt>
                <c:pt idx="4">
                  <c:v>Reduce-Scatter</c:v>
                </c:pt>
              </c:strCache>
            </c:strRef>
          </c:cat>
          <c:val>
            <c:numRef>
              <c:f>Sheet1!$B$3:$B$7</c:f>
              <c:numCache>
                <c:formatCode>General</c:formatCode>
                <c:ptCount val="5"/>
                <c:pt idx="0">
                  <c:v>1036.0</c:v>
                </c:pt>
                <c:pt idx="1">
                  <c:v>1588.0</c:v>
                </c:pt>
                <c:pt idx="2">
                  <c:v>1080.0</c:v>
                </c:pt>
                <c:pt idx="3">
                  <c:v>15360.0</c:v>
                </c:pt>
                <c:pt idx="4">
                  <c:v>15360.0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Two-tier Algorithms</c:v>
                </c:pt>
              </c:strCache>
            </c:strRef>
          </c:tx>
          <c:invertIfNegative val="0"/>
          <c:cat>
            <c:strRef>
              <c:f>Sheet1!$A$3:$A$7</c:f>
              <c:strCache>
                <c:ptCount val="5"/>
                <c:pt idx="0">
                  <c:v>Scatter</c:v>
                </c:pt>
                <c:pt idx="1">
                  <c:v>Broadcast</c:v>
                </c:pt>
                <c:pt idx="2">
                  <c:v>Allgather</c:v>
                </c:pt>
                <c:pt idx="3">
                  <c:v>Reduce</c:v>
                </c:pt>
                <c:pt idx="4">
                  <c:v>Reduce-Scatter</c:v>
                </c:pt>
              </c:strCache>
            </c:strRef>
          </c:cat>
          <c:val>
            <c:numRef>
              <c:f>Sheet1!$C$3:$C$7</c:f>
              <c:numCache>
                <c:formatCode>General</c:formatCode>
                <c:ptCount val="5"/>
                <c:pt idx="0">
                  <c:v>960.0</c:v>
                </c:pt>
                <c:pt idx="1">
                  <c:v>15360.0</c:v>
                </c:pt>
                <c:pt idx="2">
                  <c:v>15360.0</c:v>
                </c:pt>
                <c:pt idx="3">
                  <c:v>15360.0</c:v>
                </c:pt>
                <c:pt idx="4">
                  <c:v>15360.0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5540552"/>
        <c:axId val="2115543528"/>
      </c:barChart>
      <c:catAx>
        <c:axId val="2115540552"/>
        <c:scaling>
          <c:orientation val="minMax"/>
        </c:scaling>
        <c:delete val="0"/>
        <c:axPos val="b"/>
        <c:majorTickMark val="out"/>
        <c:minorTickMark val="none"/>
        <c:tickLblPos val="nextTo"/>
        <c:crossAx val="2115543528"/>
        <c:crosses val="autoZero"/>
        <c:auto val="1"/>
        <c:lblAlgn val="ctr"/>
        <c:lblOffset val="100"/>
        <c:noMultiLvlLbl val="0"/>
      </c:catAx>
      <c:valAx>
        <c:axId val="2115543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15540552"/>
        <c:crosses val="autoZero"/>
        <c:crossBetween val="between"/>
        <c:dispUnits>
          <c:builtInUnit val="hundreds"/>
          <c:dispUnitsLbl>
            <c:layout/>
          </c:dispUnitsLbl>
        </c:dispUnits>
      </c:valAx>
    </c:plotArea>
    <c:legend>
      <c:legendPos val="r"/>
      <c:layout>
        <c:manualLayout>
          <c:xMode val="edge"/>
          <c:yMode val="edge"/>
          <c:x val="0.169102009871424"/>
          <c:y val="0.812590316661542"/>
          <c:w val="0.679985889124414"/>
          <c:h val="0.186485032456364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24065734345826"/>
          <c:y val="0.0451896933768901"/>
          <c:w val="0.890382731129273"/>
          <c:h val="0.6316162614655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Sheet1!$B$17</c:f>
              <c:strCache>
                <c:ptCount val="1"/>
                <c:pt idx="0">
                  <c:v>Topology-oblivious</c:v>
                </c:pt>
              </c:strCache>
            </c:strRef>
          </c:tx>
          <c:invertIfNegative val="0"/>
          <c:cat>
            <c:strRef>
              <c:f>Sheet1!$A$18:$A$22</c:f>
              <c:strCache>
                <c:ptCount val="5"/>
                <c:pt idx="0">
                  <c:v>Scatter</c:v>
                </c:pt>
                <c:pt idx="1">
                  <c:v>Broadcast</c:v>
                </c:pt>
                <c:pt idx="2">
                  <c:v>Allgather</c:v>
                </c:pt>
                <c:pt idx="3">
                  <c:v>Reduce</c:v>
                </c:pt>
                <c:pt idx="4">
                  <c:v>Reduce-Scatter</c:v>
                </c:pt>
              </c:strCache>
            </c:strRef>
          </c:cat>
          <c:val>
            <c:numRef>
              <c:f>Sheet1!$B$18:$B$22</c:f>
              <c:numCache>
                <c:formatCode>General</c:formatCode>
                <c:ptCount val="5"/>
                <c:pt idx="0">
                  <c:v>141.0</c:v>
                </c:pt>
                <c:pt idx="1">
                  <c:v>1126.0</c:v>
                </c:pt>
                <c:pt idx="2">
                  <c:v>1032.0</c:v>
                </c:pt>
                <c:pt idx="3">
                  <c:v>3072.0</c:v>
                </c:pt>
                <c:pt idx="4">
                  <c:v>2048.0</c:v>
                </c:pt>
              </c:numCache>
            </c:numRef>
          </c:val>
        </c:ser>
        <c:ser>
          <c:idx val="1"/>
          <c:order val="1"/>
          <c:tx>
            <c:strRef>
              <c:f>Sheet1!$C$17</c:f>
              <c:strCache>
                <c:ptCount val="1"/>
                <c:pt idx="0">
                  <c:v>Two-tier Networks</c:v>
                </c:pt>
              </c:strCache>
            </c:strRef>
          </c:tx>
          <c:invertIfNegative val="0"/>
          <c:cat>
            <c:strRef>
              <c:f>Sheet1!$A$18:$A$22</c:f>
              <c:strCache>
                <c:ptCount val="5"/>
                <c:pt idx="0">
                  <c:v>Scatter</c:v>
                </c:pt>
                <c:pt idx="1">
                  <c:v>Broadcast</c:v>
                </c:pt>
                <c:pt idx="2">
                  <c:v>Allgather</c:v>
                </c:pt>
                <c:pt idx="3">
                  <c:v>Reduce</c:v>
                </c:pt>
                <c:pt idx="4">
                  <c:v>Reduce-Scatter</c:v>
                </c:pt>
              </c:strCache>
            </c:strRef>
          </c:cat>
          <c:val>
            <c:numRef>
              <c:f>Sheet1!$C$18:$C$22</c:f>
              <c:numCache>
                <c:formatCode>General</c:formatCode>
                <c:ptCount val="5"/>
                <c:pt idx="0">
                  <c:v>64.0</c:v>
                </c:pt>
                <c:pt idx="1">
                  <c:v>128.0</c:v>
                </c:pt>
                <c:pt idx="2">
                  <c:v>65.0</c:v>
                </c:pt>
                <c:pt idx="3">
                  <c:v>130.0</c:v>
                </c:pt>
                <c:pt idx="4">
                  <c:v>65.0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3144104"/>
        <c:axId val="2093147080"/>
      </c:barChart>
      <c:catAx>
        <c:axId val="2093144104"/>
        <c:scaling>
          <c:orientation val="minMax"/>
        </c:scaling>
        <c:delete val="0"/>
        <c:axPos val="b"/>
        <c:majorTickMark val="out"/>
        <c:minorTickMark val="none"/>
        <c:tickLblPos val="nextTo"/>
        <c:crossAx val="2093147080"/>
        <c:crosses val="autoZero"/>
        <c:auto val="1"/>
        <c:lblAlgn val="ctr"/>
        <c:lblOffset val="100"/>
        <c:noMultiLvlLbl val="0"/>
      </c:catAx>
      <c:valAx>
        <c:axId val="2093147080"/>
        <c:scaling>
          <c:logBase val="10.0"/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93144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303360112861"/>
          <c:y val="0.830164059400246"/>
          <c:w val="0.611174810799097"/>
          <c:h val="0.16918132126845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104059242693"/>
          <c:y val="0.0464413460726856"/>
          <c:w val="0.870981248499111"/>
          <c:h val="0.621412861863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Sheet1!$B$10</c:f>
              <c:strCache>
                <c:ptCount val="1"/>
                <c:pt idx="0">
                  <c:v>Topology-oblivious</c:v>
                </c:pt>
              </c:strCache>
            </c:strRef>
          </c:tx>
          <c:invertIfNegative val="0"/>
          <c:cat>
            <c:strRef>
              <c:f>Sheet1!$A$11:$A$15</c:f>
              <c:strCache>
                <c:ptCount val="5"/>
                <c:pt idx="0">
                  <c:v>Scatter</c:v>
                </c:pt>
                <c:pt idx="1">
                  <c:v>Broadcast</c:v>
                </c:pt>
                <c:pt idx="2">
                  <c:v>Allgather</c:v>
                </c:pt>
                <c:pt idx="3">
                  <c:v>Reduce</c:v>
                </c:pt>
                <c:pt idx="4">
                  <c:v>Reduce-Scatter</c:v>
                </c:pt>
              </c:strCache>
            </c:strRef>
          </c:cat>
          <c:val>
            <c:numRef>
              <c:f>Sheet1!$B$11:$B$15</c:f>
              <c:numCache>
                <c:formatCode>General</c:formatCode>
                <c:ptCount val="5"/>
                <c:pt idx="0">
                  <c:v>56.0</c:v>
                </c:pt>
                <c:pt idx="1">
                  <c:v>95.0</c:v>
                </c:pt>
                <c:pt idx="2">
                  <c:v>634.0</c:v>
                </c:pt>
                <c:pt idx="3">
                  <c:v>4032.0</c:v>
                </c:pt>
                <c:pt idx="4">
                  <c:v>4032.0</c:v>
                </c:pt>
              </c:numCache>
            </c:numRef>
          </c:val>
        </c:ser>
        <c:ser>
          <c:idx val="1"/>
          <c:order val="1"/>
          <c:tx>
            <c:strRef>
              <c:f>Sheet1!$C$10</c:f>
              <c:strCache>
                <c:ptCount val="1"/>
                <c:pt idx="0">
                  <c:v>Two-tier Networks</c:v>
                </c:pt>
              </c:strCache>
            </c:strRef>
          </c:tx>
          <c:invertIfNegative val="0"/>
          <c:cat>
            <c:strRef>
              <c:f>Sheet1!$A$11:$A$15</c:f>
              <c:strCache>
                <c:ptCount val="5"/>
                <c:pt idx="0">
                  <c:v>Scatter</c:v>
                </c:pt>
                <c:pt idx="1">
                  <c:v>Broadcast</c:v>
                </c:pt>
                <c:pt idx="2">
                  <c:v>Allgather</c:v>
                </c:pt>
                <c:pt idx="3">
                  <c:v>Reduce</c:v>
                </c:pt>
                <c:pt idx="4">
                  <c:v>Reduce-Scatter</c:v>
                </c:pt>
              </c:strCache>
            </c:strRef>
          </c:cat>
          <c:val>
            <c:numRef>
              <c:f>Sheet1!$C$11:$C$15</c:f>
              <c:numCache>
                <c:formatCode>General</c:formatCode>
                <c:ptCount val="5"/>
                <c:pt idx="0">
                  <c:v>63.0</c:v>
                </c:pt>
                <c:pt idx="1">
                  <c:v>3937.0</c:v>
                </c:pt>
                <c:pt idx="2">
                  <c:v>4032.0</c:v>
                </c:pt>
                <c:pt idx="3">
                  <c:v>4032.0</c:v>
                </c:pt>
                <c:pt idx="4">
                  <c:v>4032.0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5777192"/>
        <c:axId val="2115780136"/>
      </c:barChart>
      <c:catAx>
        <c:axId val="2115777192"/>
        <c:scaling>
          <c:orientation val="minMax"/>
        </c:scaling>
        <c:delete val="0"/>
        <c:axPos val="b"/>
        <c:majorTickMark val="out"/>
        <c:minorTickMark val="none"/>
        <c:tickLblPos val="nextTo"/>
        <c:crossAx val="2115780136"/>
        <c:crosses val="autoZero"/>
        <c:auto val="1"/>
        <c:lblAlgn val="ctr"/>
        <c:lblOffset val="100"/>
        <c:noMultiLvlLbl val="0"/>
      </c:catAx>
      <c:valAx>
        <c:axId val="2115780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15777192"/>
        <c:crosses val="autoZero"/>
        <c:crossBetween val="between"/>
        <c:dispUnits>
          <c:builtInUnit val="hundreds"/>
          <c:dispUnitsLbl>
            <c:layout/>
          </c:dispUnitsLbl>
        </c:dispUnits>
      </c:valAx>
    </c:plotArea>
    <c:legend>
      <c:legendPos val="r"/>
      <c:layout>
        <c:manualLayout>
          <c:xMode val="edge"/>
          <c:yMode val="edge"/>
          <c:x val="0.150015272763153"/>
          <c:y val="0.823404164192275"/>
          <c:w val="0.707788829294594"/>
          <c:h val="0.17386726270819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24065734345826"/>
          <c:y val="0.0450413903705384"/>
          <c:w val="0.890148420467392"/>
          <c:h val="0.6420802991164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Sheet1!$B$25</c:f>
              <c:strCache>
                <c:ptCount val="1"/>
                <c:pt idx="0">
                  <c:v>Topology-oblivious</c:v>
                </c:pt>
              </c:strCache>
            </c:strRef>
          </c:tx>
          <c:invertIfNegative val="0"/>
          <c:cat>
            <c:strRef>
              <c:f>Sheet1!$A$26:$A$30</c:f>
              <c:strCache>
                <c:ptCount val="5"/>
                <c:pt idx="0">
                  <c:v>Scatter</c:v>
                </c:pt>
                <c:pt idx="1">
                  <c:v>Broadcast</c:v>
                </c:pt>
                <c:pt idx="2">
                  <c:v>Allgather</c:v>
                </c:pt>
                <c:pt idx="3">
                  <c:v>Reduce</c:v>
                </c:pt>
                <c:pt idx="4">
                  <c:v>Reduce-Scatter</c:v>
                </c:pt>
              </c:strCache>
            </c:strRef>
          </c:cat>
          <c:val>
            <c:numRef>
              <c:f>Sheet1!$B$26:$B$30</c:f>
              <c:numCache>
                <c:formatCode>General</c:formatCode>
                <c:ptCount val="5"/>
                <c:pt idx="0">
                  <c:v>520.0</c:v>
                </c:pt>
                <c:pt idx="1">
                  <c:v>1160.0</c:v>
                </c:pt>
                <c:pt idx="2">
                  <c:v>1032.0</c:v>
                </c:pt>
                <c:pt idx="3">
                  <c:v>5120.0</c:v>
                </c:pt>
                <c:pt idx="4">
                  <c:v>4096.0</c:v>
                </c:pt>
              </c:numCache>
            </c:numRef>
          </c:val>
        </c:ser>
        <c:ser>
          <c:idx val="1"/>
          <c:order val="1"/>
          <c:tx>
            <c:strRef>
              <c:f>Sheet1!$C$25</c:f>
              <c:strCache>
                <c:ptCount val="1"/>
                <c:pt idx="0">
                  <c:v>Two-tier Networks</c:v>
                </c:pt>
              </c:strCache>
            </c:strRef>
          </c:tx>
          <c:invertIfNegative val="0"/>
          <c:cat>
            <c:strRef>
              <c:f>Sheet1!$A$26:$A$30</c:f>
              <c:strCache>
                <c:ptCount val="5"/>
                <c:pt idx="0">
                  <c:v>Scatter</c:v>
                </c:pt>
                <c:pt idx="1">
                  <c:v>Broadcast</c:v>
                </c:pt>
                <c:pt idx="2">
                  <c:v>Allgather</c:v>
                </c:pt>
                <c:pt idx="3">
                  <c:v>Reduce</c:v>
                </c:pt>
                <c:pt idx="4">
                  <c:v>Reduce-Scatter</c:v>
                </c:pt>
              </c:strCache>
            </c:strRef>
          </c:cat>
          <c:val>
            <c:numRef>
              <c:f>Sheet1!$C$26:$C$30</c:f>
              <c:numCache>
                <c:formatCode>General</c:formatCode>
                <c:ptCount val="5"/>
                <c:pt idx="0">
                  <c:v>16.0</c:v>
                </c:pt>
                <c:pt idx="1">
                  <c:v>64.0</c:v>
                </c:pt>
                <c:pt idx="2">
                  <c:v>16.0</c:v>
                </c:pt>
                <c:pt idx="3">
                  <c:v>32.0</c:v>
                </c:pt>
                <c:pt idx="4">
                  <c:v>16.0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5853368"/>
        <c:axId val="2115856376"/>
      </c:barChart>
      <c:catAx>
        <c:axId val="21158533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15856376"/>
        <c:crosses val="autoZero"/>
        <c:auto val="1"/>
        <c:lblAlgn val="ctr"/>
        <c:lblOffset val="100"/>
        <c:noMultiLvlLbl val="0"/>
      </c:catAx>
      <c:valAx>
        <c:axId val="2115856376"/>
        <c:scaling>
          <c:logBase val="10.0"/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15853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22695664273059"/>
          <c:y val="0.798736013533308"/>
          <c:w val="0.630664815973992"/>
          <c:h val="0.198464871262077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C23B6C-0ACF-A242-929D-EE96374D15CB}" type="datetimeFigureOut">
              <a:rPr lang="en-US" smtClean="0"/>
              <a:t>9/24/12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A802D-8F75-DF47-AC58-FF44C5534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3361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63378D-4B0A-6141-BC0D-EAEB2A1D4DED}" type="datetimeFigureOut">
              <a:rPr lang="en-US" smtClean="0"/>
              <a:t>9/24/12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94144-3AF0-B34C-9D8C-3474CB713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9835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PPL@UIUC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PPL@UIUC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PPL@UIUC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PPL@UIUC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PPL@UIUC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PPL@UIUC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PPL@UIUC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PPL@UIUC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PPL@UIUC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PPL@UIUC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PPL@UIUC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PPL@UIUC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PPL@UIUC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PPL@UIUC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PPL@UIUC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PPL@UIUC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smtClean="0"/>
              <a:t>9/26/12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smtClean="0"/>
              <a:t>PPL@UIUC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/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4"/>
            <a:ext cx="7808976" cy="129180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Collectives on</a:t>
            </a:r>
            <a:br>
              <a:rPr lang="en-US" dirty="0" smtClean="0"/>
            </a:br>
            <a:r>
              <a:rPr lang="en-US" dirty="0" smtClean="0"/>
              <a:t>Two-tier Direct Networks</a:t>
            </a:r>
            <a:endParaRPr lang="en-US" dirty="0"/>
          </a:p>
        </p:txBody>
      </p:sp>
      <p:pic>
        <p:nvPicPr>
          <p:cNvPr id="13" name="Picture 12" descr="pp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70" y="5448168"/>
            <a:ext cx="2215540" cy="77308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340" y="2168876"/>
            <a:ext cx="828383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EuroMPI – 2012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Nikhil </a:t>
            </a:r>
            <a:r>
              <a:rPr lang="en-US" sz="2400" dirty="0" smtClean="0"/>
              <a:t>Jain, </a:t>
            </a:r>
            <a:r>
              <a:rPr lang="en-US" sz="2400" dirty="0" err="1" smtClean="0"/>
              <a:t>JohnMark</a:t>
            </a:r>
            <a:r>
              <a:rPr lang="en-US" sz="2400" dirty="0" smtClean="0"/>
              <a:t> </a:t>
            </a:r>
            <a:r>
              <a:rPr lang="en-US" sz="2400" dirty="0" smtClean="0"/>
              <a:t>Lau, </a:t>
            </a:r>
            <a:r>
              <a:rPr lang="en-US" sz="2400" dirty="0" err="1">
                <a:solidFill>
                  <a:srgbClr val="FF0000"/>
                </a:solidFill>
              </a:rPr>
              <a:t>Laxmikant</a:t>
            </a:r>
            <a:r>
              <a:rPr lang="en-US" sz="2400" dirty="0">
                <a:solidFill>
                  <a:srgbClr val="FF0000"/>
                </a:solidFill>
              </a:rPr>
              <a:t> Kale</a:t>
            </a:r>
          </a:p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26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/>
              <a:t>September, 2012</a:t>
            </a:r>
          </a:p>
          <a:p>
            <a:pPr algn="ctr"/>
            <a:endParaRPr lang="en-US" sz="2400" dirty="0"/>
          </a:p>
        </p:txBody>
      </p:sp>
      <p:pic>
        <p:nvPicPr>
          <p:cNvPr id="15" name="Picture 14" descr="uiuc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0811" y="5448168"/>
            <a:ext cx="1014362" cy="773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223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Scatter using SDTA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954842"/>
            <a:ext cx="8574087" cy="4171321"/>
          </a:xfrm>
        </p:spPr>
        <p:txBody>
          <a:bodyPr/>
          <a:lstStyle/>
          <a:p>
            <a:r>
              <a:rPr lang="en-US" dirty="0" smtClean="0"/>
              <a:t>(0, 0, 0) </a:t>
            </a:r>
            <a:r>
              <a:rPr lang="en-US" dirty="0" smtClean="0">
                <a:sym typeface="Wingdings"/>
              </a:rPr>
              <a:t> (0, *, 0)</a:t>
            </a:r>
          </a:p>
          <a:p>
            <a:pPr lvl="1"/>
            <a:r>
              <a:rPr lang="en-US" dirty="0" smtClean="0">
                <a:sym typeface="Wingdings"/>
              </a:rPr>
              <a:t>Data sent to (0, x, 0) is data that belongs to supernodes connected to (0, x, 0)</a:t>
            </a:r>
          </a:p>
          <a:p>
            <a:r>
              <a:rPr lang="en-US" dirty="0" smtClean="0"/>
              <a:t>(0, *, 0) scatters the data to corresponding nodes (in other supernodes)</a:t>
            </a:r>
          </a:p>
          <a:p>
            <a:r>
              <a:rPr lang="en-US" dirty="0" smtClean="0"/>
              <a:t>(0, x, *) distributes the data within their supernode</a:t>
            </a:r>
          </a:p>
          <a:p>
            <a:r>
              <a:rPr lang="en-US" dirty="0" smtClean="0"/>
              <a:t>(0, *, *) </a:t>
            </a:r>
            <a:r>
              <a:rPr lang="en-US" dirty="0" smtClean="0">
                <a:sym typeface="Wingdings"/>
              </a:rPr>
              <a:t>provides data to other cores in their node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PPL@UIUC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65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1"/>
          <p:cNvSpPr txBox="1">
            <a:spLocks/>
          </p:cNvSpPr>
          <p:nvPr/>
        </p:nvSpPr>
        <p:spPr>
          <a:xfrm>
            <a:off x="294867" y="614350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Step 3 – Disseminate in all </a:t>
            </a:r>
            <a:r>
              <a:rPr lang="en-US" dirty="0" err="1" smtClean="0"/>
              <a:t>supernodes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977" y="614350"/>
            <a:ext cx="8574087" cy="96784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Step 1 – Disseminate within source</a:t>
            </a:r>
            <a:endParaRPr lang="en-US" dirty="0"/>
          </a:p>
        </p:txBody>
      </p:sp>
      <p:sp>
        <p:nvSpPr>
          <p:cNvPr id="246" name="Title 1"/>
          <p:cNvSpPr txBox="1">
            <a:spLocks/>
          </p:cNvSpPr>
          <p:nvPr/>
        </p:nvSpPr>
        <p:spPr>
          <a:xfrm>
            <a:off x="333065" y="61970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Scatter among 4 </a:t>
            </a:r>
            <a:r>
              <a:rPr lang="en-US" dirty="0" err="1" smtClean="0"/>
              <a:t>supernodes</a:t>
            </a:r>
            <a:endParaRPr lang="en-US" dirty="0"/>
          </a:p>
        </p:txBody>
      </p:sp>
      <p:sp>
        <p:nvSpPr>
          <p:cNvPr id="65" name="Title 1"/>
          <p:cNvSpPr txBox="1">
            <a:spLocks/>
          </p:cNvSpPr>
          <p:nvPr/>
        </p:nvSpPr>
        <p:spPr>
          <a:xfrm>
            <a:off x="302883" y="622366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Step 2 – Transfer to other </a:t>
            </a:r>
            <a:r>
              <a:rPr lang="en-US" dirty="0" err="1" smtClean="0"/>
              <a:t>supernodes</a:t>
            </a:r>
            <a:endParaRPr lang="en-US" dirty="0"/>
          </a:p>
        </p:txBody>
      </p:sp>
      <p:grpSp>
        <p:nvGrpSpPr>
          <p:cNvPr id="208" name="Group 207"/>
          <p:cNvGrpSpPr/>
          <p:nvPr/>
        </p:nvGrpSpPr>
        <p:grpSpPr>
          <a:xfrm>
            <a:off x="1335335" y="1976250"/>
            <a:ext cx="6100464" cy="4460782"/>
            <a:chOff x="1335335" y="1976250"/>
            <a:chExt cx="6100464" cy="4460782"/>
          </a:xfrm>
        </p:grpSpPr>
        <p:sp>
          <p:nvSpPr>
            <p:cNvPr id="7" name="Rectangle 6"/>
            <p:cNvSpPr/>
            <p:nvPr/>
          </p:nvSpPr>
          <p:spPr>
            <a:xfrm>
              <a:off x="1335335" y="1976250"/>
              <a:ext cx="2033488" cy="2042430"/>
            </a:xfrm>
            <a:prstGeom prst="rect">
              <a:avLst/>
            </a:prstGeom>
            <a:solidFill>
              <a:schemeClr val="accent1">
                <a:alpha val="15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4385567" y="2001427"/>
              <a:ext cx="2033488" cy="2042430"/>
            </a:xfrm>
            <a:prstGeom prst="rect">
              <a:avLst/>
            </a:prstGeom>
            <a:solidFill>
              <a:schemeClr val="accent1">
                <a:alpha val="15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5402311" y="4394602"/>
              <a:ext cx="2033488" cy="2042430"/>
            </a:xfrm>
            <a:prstGeom prst="rect">
              <a:avLst/>
            </a:prstGeom>
            <a:solidFill>
              <a:schemeClr val="accent1">
                <a:alpha val="15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352079" y="4394602"/>
              <a:ext cx="2033488" cy="2042430"/>
            </a:xfrm>
            <a:prstGeom prst="rect">
              <a:avLst/>
            </a:prstGeom>
            <a:solidFill>
              <a:schemeClr val="accent1">
                <a:alpha val="15000"/>
              </a:schemeClr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9/26/12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PPL@UIUC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11</a:t>
            </a:fld>
            <a:endParaRPr lang="en-US"/>
          </a:p>
        </p:txBody>
      </p:sp>
      <p:grpSp>
        <p:nvGrpSpPr>
          <p:cNvPr id="236" name="Group 235"/>
          <p:cNvGrpSpPr/>
          <p:nvPr/>
        </p:nvGrpSpPr>
        <p:grpSpPr>
          <a:xfrm>
            <a:off x="1442279" y="2150040"/>
            <a:ext cx="5851762" cy="4065045"/>
            <a:chOff x="1442279" y="2150040"/>
            <a:chExt cx="5851762" cy="4065045"/>
          </a:xfrm>
        </p:grpSpPr>
        <p:sp>
          <p:nvSpPr>
            <p:cNvPr id="8" name="Oval 7"/>
            <p:cNvSpPr/>
            <p:nvPr/>
          </p:nvSpPr>
          <p:spPr>
            <a:xfrm>
              <a:off x="1442279" y="2150040"/>
              <a:ext cx="589682" cy="558533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sz="1600" dirty="0" smtClean="0"/>
                <a:t>N0</a:t>
              </a:r>
              <a:endParaRPr lang="en-US" sz="1600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2637383" y="2155392"/>
              <a:ext cx="589682" cy="558533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sz="1600" dirty="0" smtClean="0"/>
                <a:t>N1</a:t>
              </a:r>
              <a:endParaRPr lang="en-US" sz="1600" dirty="0"/>
            </a:p>
          </p:txBody>
        </p:sp>
        <p:sp>
          <p:nvSpPr>
            <p:cNvPr id="49" name="Oval 48"/>
            <p:cNvSpPr/>
            <p:nvPr/>
          </p:nvSpPr>
          <p:spPr>
            <a:xfrm>
              <a:off x="1442279" y="3238200"/>
              <a:ext cx="589682" cy="558533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sz="1600" dirty="0" smtClean="0"/>
                <a:t>N2</a:t>
              </a:r>
              <a:endParaRPr lang="en-US" sz="1600" dirty="0"/>
            </a:p>
          </p:txBody>
        </p:sp>
        <p:sp>
          <p:nvSpPr>
            <p:cNvPr id="50" name="Oval 49"/>
            <p:cNvSpPr/>
            <p:nvPr/>
          </p:nvSpPr>
          <p:spPr>
            <a:xfrm>
              <a:off x="2637383" y="3232014"/>
              <a:ext cx="589682" cy="558533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sz="1600" dirty="0" smtClean="0"/>
                <a:t>N3</a:t>
              </a:r>
              <a:endParaRPr lang="en-US" sz="1600" dirty="0"/>
            </a:p>
          </p:txBody>
        </p:sp>
        <p:sp>
          <p:nvSpPr>
            <p:cNvPr id="89" name="Oval 88"/>
            <p:cNvSpPr/>
            <p:nvPr/>
          </p:nvSpPr>
          <p:spPr>
            <a:xfrm>
              <a:off x="4492511" y="2175217"/>
              <a:ext cx="589682" cy="558533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sz="1600" dirty="0" smtClean="0"/>
                <a:t>N0</a:t>
              </a:r>
              <a:endParaRPr lang="en-US" sz="1600" dirty="0"/>
            </a:p>
          </p:txBody>
        </p:sp>
        <p:sp>
          <p:nvSpPr>
            <p:cNvPr id="90" name="Oval 89"/>
            <p:cNvSpPr/>
            <p:nvPr/>
          </p:nvSpPr>
          <p:spPr>
            <a:xfrm>
              <a:off x="5687615" y="2180569"/>
              <a:ext cx="589682" cy="558533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sz="1600" dirty="0" smtClean="0"/>
                <a:t>N1</a:t>
              </a:r>
              <a:endParaRPr lang="en-US" sz="1600" dirty="0"/>
            </a:p>
          </p:txBody>
        </p:sp>
        <p:sp>
          <p:nvSpPr>
            <p:cNvPr id="91" name="Oval 90"/>
            <p:cNvSpPr/>
            <p:nvPr/>
          </p:nvSpPr>
          <p:spPr>
            <a:xfrm>
              <a:off x="4492511" y="3263377"/>
              <a:ext cx="589682" cy="558533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sz="1600" dirty="0" smtClean="0"/>
                <a:t>N2</a:t>
              </a:r>
              <a:endParaRPr lang="en-US" sz="1600" dirty="0"/>
            </a:p>
          </p:txBody>
        </p:sp>
        <p:sp>
          <p:nvSpPr>
            <p:cNvPr id="92" name="Oval 91"/>
            <p:cNvSpPr/>
            <p:nvPr/>
          </p:nvSpPr>
          <p:spPr>
            <a:xfrm>
              <a:off x="5687615" y="3257191"/>
              <a:ext cx="589682" cy="558533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sz="1600" dirty="0" smtClean="0"/>
                <a:t>N3</a:t>
              </a:r>
              <a:endParaRPr lang="en-US" sz="1600" dirty="0"/>
            </a:p>
          </p:txBody>
        </p:sp>
        <p:sp>
          <p:nvSpPr>
            <p:cNvPr id="98" name="Oval 97"/>
            <p:cNvSpPr/>
            <p:nvPr/>
          </p:nvSpPr>
          <p:spPr>
            <a:xfrm>
              <a:off x="5509255" y="4568392"/>
              <a:ext cx="589682" cy="558533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sz="1600" dirty="0" smtClean="0"/>
                <a:t>N0</a:t>
              </a:r>
              <a:endParaRPr lang="en-US" sz="1600" dirty="0"/>
            </a:p>
          </p:txBody>
        </p:sp>
        <p:sp>
          <p:nvSpPr>
            <p:cNvPr id="99" name="Oval 98"/>
            <p:cNvSpPr/>
            <p:nvPr/>
          </p:nvSpPr>
          <p:spPr>
            <a:xfrm>
              <a:off x="6704359" y="4573744"/>
              <a:ext cx="589682" cy="558533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sz="1600" dirty="0" smtClean="0"/>
                <a:t>N1</a:t>
              </a:r>
              <a:endParaRPr lang="en-US" sz="1600" dirty="0"/>
            </a:p>
          </p:txBody>
        </p:sp>
        <p:sp>
          <p:nvSpPr>
            <p:cNvPr id="100" name="Oval 99"/>
            <p:cNvSpPr/>
            <p:nvPr/>
          </p:nvSpPr>
          <p:spPr>
            <a:xfrm>
              <a:off x="5509255" y="5656552"/>
              <a:ext cx="589682" cy="558533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sz="1600" dirty="0" smtClean="0"/>
                <a:t>N2</a:t>
              </a:r>
              <a:endParaRPr lang="en-US" sz="1600" dirty="0"/>
            </a:p>
          </p:txBody>
        </p:sp>
        <p:sp>
          <p:nvSpPr>
            <p:cNvPr id="101" name="Oval 100"/>
            <p:cNvSpPr/>
            <p:nvPr/>
          </p:nvSpPr>
          <p:spPr>
            <a:xfrm>
              <a:off x="6704359" y="5650366"/>
              <a:ext cx="589682" cy="558533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sz="1600" dirty="0" smtClean="0"/>
                <a:t>N3</a:t>
              </a:r>
              <a:endParaRPr lang="en-US" sz="1600" dirty="0"/>
            </a:p>
          </p:txBody>
        </p:sp>
        <p:sp>
          <p:nvSpPr>
            <p:cNvPr id="107" name="Oval 106"/>
            <p:cNvSpPr/>
            <p:nvPr/>
          </p:nvSpPr>
          <p:spPr>
            <a:xfrm>
              <a:off x="2459023" y="4568392"/>
              <a:ext cx="589682" cy="558533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sz="1600" dirty="0" smtClean="0"/>
                <a:t>N0</a:t>
              </a:r>
              <a:endParaRPr lang="en-US" sz="1600" dirty="0"/>
            </a:p>
          </p:txBody>
        </p:sp>
        <p:sp>
          <p:nvSpPr>
            <p:cNvPr id="108" name="Oval 107"/>
            <p:cNvSpPr/>
            <p:nvPr/>
          </p:nvSpPr>
          <p:spPr>
            <a:xfrm>
              <a:off x="3654127" y="4573744"/>
              <a:ext cx="589682" cy="558533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sz="1600" dirty="0" smtClean="0"/>
                <a:t>N1</a:t>
              </a:r>
              <a:endParaRPr lang="en-US" sz="1600" dirty="0"/>
            </a:p>
          </p:txBody>
        </p:sp>
        <p:sp>
          <p:nvSpPr>
            <p:cNvPr id="109" name="Oval 108"/>
            <p:cNvSpPr/>
            <p:nvPr/>
          </p:nvSpPr>
          <p:spPr>
            <a:xfrm>
              <a:off x="2459023" y="5656552"/>
              <a:ext cx="589682" cy="558533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sz="1600" dirty="0" smtClean="0"/>
                <a:t>N2</a:t>
              </a:r>
              <a:endParaRPr lang="en-US" sz="1600" dirty="0"/>
            </a:p>
          </p:txBody>
        </p:sp>
        <p:sp>
          <p:nvSpPr>
            <p:cNvPr id="110" name="Oval 109"/>
            <p:cNvSpPr/>
            <p:nvPr/>
          </p:nvSpPr>
          <p:spPr>
            <a:xfrm>
              <a:off x="3654127" y="5650366"/>
              <a:ext cx="589682" cy="558533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sz="1600" dirty="0" smtClean="0"/>
                <a:t>N3</a:t>
              </a:r>
              <a:endParaRPr lang="en-US" sz="1600" dirty="0"/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1737120" y="2429307"/>
            <a:ext cx="986620" cy="884502"/>
            <a:chOff x="1737120" y="2429307"/>
            <a:chExt cx="986620" cy="884502"/>
          </a:xfrm>
        </p:grpSpPr>
        <p:cxnSp>
          <p:nvCxnSpPr>
            <p:cNvPr id="53" name="Straight Arrow Connector 52"/>
            <p:cNvCxnSpPr>
              <a:stCxn id="8" idx="6"/>
              <a:endCxn id="9" idx="2"/>
            </p:cNvCxnSpPr>
            <p:nvPr/>
          </p:nvCxnSpPr>
          <p:spPr>
            <a:xfrm>
              <a:off x="2031961" y="2429307"/>
              <a:ext cx="605422" cy="535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8" idx="5"/>
              <a:endCxn id="50" idx="1"/>
            </p:cNvCxnSpPr>
            <p:nvPr/>
          </p:nvCxnSpPr>
          <p:spPr>
            <a:xfrm>
              <a:off x="1945604" y="2626778"/>
              <a:ext cx="778136" cy="68703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8" idx="4"/>
              <a:endCxn id="49" idx="0"/>
            </p:cNvCxnSpPr>
            <p:nvPr/>
          </p:nvCxnSpPr>
          <p:spPr>
            <a:xfrm>
              <a:off x="1737120" y="2708573"/>
              <a:ext cx="0" cy="52962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38" name="Group 237"/>
          <p:cNvGrpSpPr/>
          <p:nvPr/>
        </p:nvGrpSpPr>
        <p:grpSpPr>
          <a:xfrm>
            <a:off x="1737120" y="2434659"/>
            <a:ext cx="3858492" cy="2215528"/>
            <a:chOff x="1737120" y="2434659"/>
            <a:chExt cx="3858492" cy="2215528"/>
          </a:xfrm>
        </p:grpSpPr>
        <p:cxnSp>
          <p:nvCxnSpPr>
            <p:cNvPr id="114" name="Straight Arrow Connector 113"/>
            <p:cNvCxnSpPr>
              <a:stCxn id="49" idx="4"/>
              <a:endCxn id="107" idx="1"/>
            </p:cNvCxnSpPr>
            <p:nvPr/>
          </p:nvCxnSpPr>
          <p:spPr>
            <a:xfrm>
              <a:off x="1737120" y="3796733"/>
              <a:ext cx="808260" cy="85345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>
              <a:stCxn id="50" idx="5"/>
              <a:endCxn id="98" idx="1"/>
            </p:cNvCxnSpPr>
            <p:nvPr/>
          </p:nvCxnSpPr>
          <p:spPr>
            <a:xfrm>
              <a:off x="3140708" y="3708752"/>
              <a:ext cx="2454904" cy="94143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>
              <a:stCxn id="9" idx="6"/>
              <a:endCxn id="89" idx="2"/>
            </p:cNvCxnSpPr>
            <p:nvPr/>
          </p:nvCxnSpPr>
          <p:spPr>
            <a:xfrm>
              <a:off x="3227065" y="2434659"/>
              <a:ext cx="1265446" cy="1982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45" name="Group 144"/>
          <p:cNvGrpSpPr/>
          <p:nvPr/>
        </p:nvGrpSpPr>
        <p:grpSpPr>
          <a:xfrm>
            <a:off x="736011" y="3629575"/>
            <a:ext cx="7288049" cy="2826157"/>
            <a:chOff x="736011" y="3629575"/>
            <a:chExt cx="7288049" cy="2826157"/>
          </a:xfrm>
        </p:grpSpPr>
        <p:sp>
          <p:nvSpPr>
            <p:cNvPr id="125" name="TextBox 124"/>
            <p:cNvSpPr txBox="1"/>
            <p:nvPr/>
          </p:nvSpPr>
          <p:spPr>
            <a:xfrm>
              <a:off x="736011" y="3629575"/>
              <a:ext cx="6149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SN 0</a:t>
              </a:r>
              <a:endParaRPr lang="en-US" b="1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1724462" y="6086400"/>
              <a:ext cx="6149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SN 2</a:t>
              </a:r>
              <a:endParaRPr lang="en-US" b="1" dirty="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6429745" y="3708752"/>
              <a:ext cx="6149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SN 1</a:t>
              </a:r>
              <a:endParaRPr lang="en-US" b="1" dirty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7409063" y="6086400"/>
              <a:ext cx="6149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SN 3</a:t>
              </a:r>
              <a:endParaRPr lang="en-US" b="1" dirty="0"/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1742472" y="2434659"/>
            <a:ext cx="5048244" cy="3297502"/>
            <a:chOff x="1742472" y="2434659"/>
            <a:chExt cx="5048244" cy="3297502"/>
          </a:xfrm>
        </p:grpSpPr>
        <p:cxnSp>
          <p:nvCxnSpPr>
            <p:cNvPr id="93" name="Straight Arrow Connector 92"/>
            <p:cNvCxnSpPr>
              <a:stCxn id="89" idx="6"/>
              <a:endCxn id="90" idx="2"/>
            </p:cNvCxnSpPr>
            <p:nvPr/>
          </p:nvCxnSpPr>
          <p:spPr>
            <a:xfrm>
              <a:off x="5082193" y="2454484"/>
              <a:ext cx="605422" cy="535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>
              <a:stCxn id="89" idx="5"/>
              <a:endCxn id="92" idx="1"/>
            </p:cNvCxnSpPr>
            <p:nvPr/>
          </p:nvCxnSpPr>
          <p:spPr>
            <a:xfrm>
              <a:off x="4995836" y="2651955"/>
              <a:ext cx="778136" cy="68703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>
              <a:stCxn id="89" idx="4"/>
              <a:endCxn id="91" idx="0"/>
            </p:cNvCxnSpPr>
            <p:nvPr/>
          </p:nvCxnSpPr>
          <p:spPr>
            <a:xfrm>
              <a:off x="4787352" y="2733750"/>
              <a:ext cx="0" cy="52962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>
              <a:stCxn id="98" idx="6"/>
              <a:endCxn id="99" idx="2"/>
            </p:cNvCxnSpPr>
            <p:nvPr/>
          </p:nvCxnSpPr>
          <p:spPr>
            <a:xfrm>
              <a:off x="6098937" y="4847659"/>
              <a:ext cx="605422" cy="535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>
              <a:stCxn id="98" idx="5"/>
              <a:endCxn id="101" idx="1"/>
            </p:cNvCxnSpPr>
            <p:nvPr/>
          </p:nvCxnSpPr>
          <p:spPr>
            <a:xfrm>
              <a:off x="6012580" y="5045130"/>
              <a:ext cx="778136" cy="68703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>
              <a:stCxn id="98" idx="4"/>
              <a:endCxn id="100" idx="0"/>
            </p:cNvCxnSpPr>
            <p:nvPr/>
          </p:nvCxnSpPr>
          <p:spPr>
            <a:xfrm>
              <a:off x="5804096" y="5126925"/>
              <a:ext cx="0" cy="52962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>
              <a:stCxn id="107" idx="6"/>
              <a:endCxn id="108" idx="2"/>
            </p:cNvCxnSpPr>
            <p:nvPr/>
          </p:nvCxnSpPr>
          <p:spPr>
            <a:xfrm>
              <a:off x="3048705" y="4847659"/>
              <a:ext cx="605422" cy="535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2" name="Straight Arrow Connector 111"/>
            <p:cNvCxnSpPr>
              <a:stCxn id="107" idx="5"/>
              <a:endCxn id="110" idx="1"/>
            </p:cNvCxnSpPr>
            <p:nvPr/>
          </p:nvCxnSpPr>
          <p:spPr>
            <a:xfrm>
              <a:off x="2962348" y="5045130"/>
              <a:ext cx="778136" cy="68703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>
              <a:stCxn id="107" idx="4"/>
              <a:endCxn id="109" idx="0"/>
            </p:cNvCxnSpPr>
            <p:nvPr/>
          </p:nvCxnSpPr>
          <p:spPr>
            <a:xfrm>
              <a:off x="2753864" y="5126925"/>
              <a:ext cx="0" cy="52962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241" name="Group 240"/>
            <p:cNvGrpSpPr/>
            <p:nvPr/>
          </p:nvGrpSpPr>
          <p:grpSpPr>
            <a:xfrm>
              <a:off x="1742472" y="2434659"/>
              <a:ext cx="986620" cy="884502"/>
              <a:chOff x="1737120" y="2429307"/>
              <a:chExt cx="986620" cy="884502"/>
            </a:xfrm>
          </p:grpSpPr>
          <p:cxnSp>
            <p:nvCxnSpPr>
              <p:cNvPr id="242" name="Straight Arrow Connector 241"/>
              <p:cNvCxnSpPr/>
              <p:nvPr/>
            </p:nvCxnSpPr>
            <p:spPr>
              <a:xfrm>
                <a:off x="2031961" y="2429307"/>
                <a:ext cx="605422" cy="535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43" name="Straight Arrow Connector 242"/>
              <p:cNvCxnSpPr/>
              <p:nvPr/>
            </p:nvCxnSpPr>
            <p:spPr>
              <a:xfrm>
                <a:off x="1945604" y="2626778"/>
                <a:ext cx="778136" cy="68703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44" name="Straight Arrow Connector 243"/>
              <p:cNvCxnSpPr/>
              <p:nvPr/>
            </p:nvCxnSpPr>
            <p:spPr>
              <a:xfrm>
                <a:off x="1737120" y="2708573"/>
                <a:ext cx="0" cy="52962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639997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3" animBg="1"/>
      <p:bldP spid="2" grpId="0" animBg="1"/>
      <p:bldP spid="2" grpId="1" animBg="1"/>
      <p:bldP spid="246" grpId="2" animBg="1"/>
      <p:bldP spid="246" grpId="3" animBg="1"/>
      <p:bldP spid="65" grpId="0" animBg="1"/>
      <p:bldP spid="6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Broadcast using SDTA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011918"/>
            <a:ext cx="8574087" cy="411424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Can be done using an algorithm similar to scatter – not optimal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(0, 0, 0) divides data into </a:t>
            </a:r>
            <a:r>
              <a:rPr lang="en-US" i="1" dirty="0" smtClean="0">
                <a:solidFill>
                  <a:srgbClr val="FF0000"/>
                </a:solidFill>
              </a:rPr>
              <a:t>nps</a:t>
            </a:r>
            <a:r>
              <a:rPr lang="en-US" dirty="0" smtClean="0">
                <a:solidFill>
                  <a:srgbClr val="FF0000"/>
                </a:solidFill>
              </a:rPr>
              <a:t> chunks; sends chunk </a:t>
            </a:r>
            <a:r>
              <a:rPr lang="en-US" i="1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to (0, x, 0)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(0, *, 0) sends data to exactly one connected node (in other supernode)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Every node that receives data acts like a broadcast source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Sends data to all other nodes in their supernodes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These nodes forward data to other supernodes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 recepient in other supernodes share it within their supernodes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i="1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PPL@UIUC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94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Allgather using SDTA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954842"/>
            <a:ext cx="8574087" cy="4171321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All-to-all networks facilitates parallel base broadcast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Steps: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Every nodes shares data with all other nodes in its supernode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Every node shares the data (it has so far) with corresponding nodes in other supernodes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Nodes share the data within their supernodes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Majority of communication at level 1 - minimal communication at level 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PPL@UIUC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495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Computation </a:t>
            </a:r>
            <a:r>
              <a:rPr lang="en-US" dirty="0"/>
              <a:t>Collectives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985966"/>
            <a:ext cx="8574087" cy="4140197"/>
          </a:xfrm>
        </p:spPr>
        <p:txBody>
          <a:bodyPr>
            <a:normAutofit/>
          </a:bodyPr>
          <a:lstStyle/>
          <a:p>
            <a:r>
              <a:rPr lang="en-US" dirty="0" smtClean="0"/>
              <a:t>Owner </a:t>
            </a:r>
            <a:r>
              <a:rPr lang="en-US" dirty="0"/>
              <a:t>core </a:t>
            </a:r>
            <a:r>
              <a:rPr lang="en-US" dirty="0" smtClean="0"/>
              <a:t>- core </a:t>
            </a:r>
            <a:r>
              <a:rPr lang="en-US" dirty="0"/>
              <a:t>that has been assigned a part of the data that needs to be </a:t>
            </a:r>
            <a:r>
              <a:rPr lang="en-US" dirty="0" smtClean="0"/>
              <a:t>reduced</a:t>
            </a:r>
            <a:endParaRPr lang="en-US" dirty="0"/>
          </a:p>
          <a:p>
            <a:r>
              <a:rPr lang="en-US" dirty="0" smtClean="0"/>
              <a:t>Given a clique of </a:t>
            </a:r>
            <a:r>
              <a:rPr lang="en-US" i="1" dirty="0" smtClean="0"/>
              <a:t>k </a:t>
            </a:r>
            <a:r>
              <a:rPr lang="en-US" dirty="0" smtClean="0"/>
              <a:t>cores with size </a:t>
            </a:r>
            <a:r>
              <a:rPr lang="en-US" i="1" dirty="0" smtClean="0"/>
              <a:t>m</a:t>
            </a:r>
            <a:r>
              <a:rPr lang="en-US" dirty="0" smtClean="0"/>
              <a:t> data, </a:t>
            </a:r>
            <a:r>
              <a:rPr lang="en-US" dirty="0" smtClean="0"/>
              <a:t>consider the following known approach</a:t>
            </a:r>
            <a:endParaRPr lang="en-US" dirty="0" smtClean="0"/>
          </a:p>
          <a:p>
            <a:pPr lvl="1"/>
            <a:r>
              <a:rPr lang="en-US" dirty="0" smtClean="0"/>
              <a:t>Each </a:t>
            </a:r>
            <a:r>
              <a:rPr lang="en-US" dirty="0"/>
              <a:t>core is made </a:t>
            </a:r>
            <a:r>
              <a:rPr lang="en-US" dirty="0" smtClean="0"/>
              <a:t>owner of size m/k </a:t>
            </a:r>
            <a:r>
              <a:rPr lang="en-US" sz="600" dirty="0" smtClean="0"/>
              <a:t>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Every </a:t>
            </a:r>
            <a:r>
              <a:rPr lang="en-US" dirty="0"/>
              <a:t>core sends the data corresponding to the owner cores (in their data) to the owner </a:t>
            </a:r>
            <a:r>
              <a:rPr lang="en-US" dirty="0" smtClean="0"/>
              <a:t>cores – all-to-all </a:t>
            </a:r>
            <a:r>
              <a:rPr lang="en-US" dirty="0" smtClean="0"/>
              <a:t>network </a:t>
            </a:r>
            <a:endParaRPr lang="en-US" dirty="0"/>
          </a:p>
          <a:p>
            <a:pPr lvl="1"/>
            <a:r>
              <a:rPr lang="en-US" dirty="0"/>
              <a:t>The owner cores reduce the data they own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PPL@UIUC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28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Multi-phased 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91396"/>
            <a:ext cx="8574087" cy="4234767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Perform </a:t>
            </a:r>
            <a:r>
              <a:rPr lang="en-US" dirty="0"/>
              <a:t>reduction among cores of every node; collect the data at core </a:t>
            </a:r>
            <a:r>
              <a:rPr lang="en-US" dirty="0" smtClean="0"/>
              <a:t>0</a:t>
            </a:r>
            <a:endParaRPr lang="en-US" dirty="0"/>
          </a:p>
          <a:p>
            <a:r>
              <a:rPr lang="en-US" dirty="0"/>
              <a:t>Perform reduction among nodes of every supernode </a:t>
            </a:r>
            <a:r>
              <a:rPr lang="en-US" dirty="0" smtClean="0"/>
              <a:t>– decide owners carefully  </a:t>
            </a:r>
            <a:endParaRPr lang="en-US" dirty="0"/>
          </a:p>
          <a:p>
            <a:r>
              <a:rPr lang="en-US" dirty="0"/>
              <a:t>Perform reduction among </a:t>
            </a:r>
            <a:r>
              <a:rPr lang="en-US" dirty="0" smtClean="0"/>
              <a:t>supernodes; collect </a:t>
            </a:r>
            <a:r>
              <a:rPr lang="en-US" dirty="0"/>
              <a:t>the data </a:t>
            </a:r>
            <a:r>
              <a:rPr lang="en-US" dirty="0" smtClean="0"/>
              <a:t>at the root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PPL@UIUC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024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Reduce-scatter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77886"/>
            <a:ext cx="8574087" cy="4248277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First two steps same as Reduce</a:t>
            </a:r>
          </a:p>
          <a:p>
            <a:r>
              <a:rPr lang="en-US" dirty="0" smtClean="0"/>
              <a:t>In reduction among supernodes, choose owners carefully – a supernode is owner of data that should be deposited on cores in it as part of Reduce-scatter</a:t>
            </a:r>
          </a:p>
          <a:p>
            <a:r>
              <a:rPr lang="en-US" dirty="0" smtClean="0"/>
              <a:t>Nodes in supernodes that contain data scatter it to other nodes within their supernodes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PPL@UIUC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640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Cost Comparison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PPL@UIUC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17</a:t>
            </a:fld>
            <a:endParaRPr lang="en-US"/>
          </a:p>
        </p:txBody>
      </p:sp>
      <p:pic>
        <p:nvPicPr>
          <p:cNvPr id="8" name="Picture 7" descr="paper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" r="-112"/>
          <a:stretch/>
        </p:blipFill>
        <p:spPr>
          <a:xfrm>
            <a:off x="-3382817" y="-1030711"/>
            <a:ext cx="15147636" cy="21888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478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931926"/>
            <a:ext cx="8574087" cy="4194237"/>
          </a:xfrm>
        </p:spPr>
        <p:txBody>
          <a:bodyPr/>
          <a:lstStyle/>
          <a:p>
            <a:r>
              <a:rPr lang="en-US" dirty="0" smtClean="0"/>
              <a:t>Rank-order mapping</a:t>
            </a:r>
          </a:p>
          <a:p>
            <a:r>
              <a:rPr lang="en-US" i="1" dirty="0">
                <a:solidFill>
                  <a:srgbClr val="FF0000"/>
                </a:solidFill>
              </a:rPr>
              <a:t>pattern-generator</a:t>
            </a:r>
            <a:r>
              <a:rPr lang="en-US" dirty="0"/>
              <a:t> generates a list of communication exchange </a:t>
            </a:r>
            <a:r>
              <a:rPr lang="en-US" dirty="0" smtClean="0"/>
              <a:t>beween MPI ranks </a:t>
            </a:r>
          </a:p>
          <a:p>
            <a:r>
              <a:rPr lang="en-US" i="1" dirty="0">
                <a:solidFill>
                  <a:srgbClr val="FF0000"/>
                </a:solidFill>
              </a:rPr>
              <a:t>linkUsage</a:t>
            </a:r>
            <a:r>
              <a:rPr lang="en-US" dirty="0"/>
              <a:t> generates the amount of traffic that will flow on each link in the given two-tier </a:t>
            </a:r>
            <a:r>
              <a:rPr lang="en-US" dirty="0" smtClean="0"/>
              <a:t>network</a:t>
            </a:r>
            <a:endParaRPr lang="en-US" dirty="0"/>
          </a:p>
          <a:p>
            <a:r>
              <a:rPr lang="en-US" dirty="0" smtClean="0"/>
              <a:t>64 supernodes, nps = 16, cpn = 16</a:t>
            </a:r>
          </a:p>
          <a:p>
            <a:r>
              <a:rPr lang="en-US" dirty="0"/>
              <a:t>4032 L2 links and 15360 L1 links in the </a:t>
            </a:r>
            <a:r>
              <a:rPr lang="en-US" dirty="0" smtClean="0"/>
              <a:t>system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PPL@UIUC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31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L1 Links Used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PPL@UIUC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2618501"/>
              </p:ext>
            </p:extLst>
          </p:nvPr>
        </p:nvGraphicFramePr>
        <p:xfrm>
          <a:off x="284163" y="1985967"/>
          <a:ext cx="8574087" cy="4039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-228202" y="3739326"/>
            <a:ext cx="11729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L1 Links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9115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83498"/>
            <a:ext cx="8574087" cy="4242665"/>
          </a:xfrm>
        </p:spPr>
        <p:txBody>
          <a:bodyPr/>
          <a:lstStyle/>
          <a:p>
            <a:r>
              <a:rPr lang="en-US" dirty="0" smtClean="0"/>
              <a:t>Collectives are an important component of parallel programs</a:t>
            </a:r>
          </a:p>
          <a:p>
            <a:pPr lvl="1"/>
            <a:r>
              <a:rPr lang="en-US" dirty="0" smtClean="0"/>
              <a:t>Impacts performance and scalability</a:t>
            </a:r>
          </a:p>
          <a:p>
            <a:pPr lvl="1"/>
            <a:r>
              <a:rPr lang="en-US" dirty="0"/>
              <a:t>Performance of </a:t>
            </a:r>
            <a:r>
              <a:rPr lang="en-US" dirty="0" smtClean="0"/>
              <a:t>large </a:t>
            </a:r>
            <a:r>
              <a:rPr lang="en-US" dirty="0"/>
              <a:t>message collectives </a:t>
            </a:r>
            <a:r>
              <a:rPr lang="en-US" dirty="0" smtClean="0"/>
              <a:t>constrained by network bandwidth</a:t>
            </a:r>
          </a:p>
          <a:p>
            <a:r>
              <a:rPr lang="en-US" dirty="0" smtClean="0"/>
              <a:t>Topology aware implementations are required to extract best performance </a:t>
            </a:r>
          </a:p>
          <a:p>
            <a:r>
              <a:rPr lang="en-US" dirty="0" smtClean="0"/>
              <a:t>Clos, fat-tree and torus are low-radix and have large diameters</a:t>
            </a:r>
          </a:p>
          <a:p>
            <a:pPr lvl="1"/>
            <a:r>
              <a:rPr lang="en-US" dirty="0" smtClean="0"/>
              <a:t>Mutiplicity of hops make them congestion prone</a:t>
            </a:r>
          </a:p>
          <a:p>
            <a:pPr lvl="1"/>
            <a:r>
              <a:rPr lang="en-US" dirty="0" smtClean="0"/>
              <a:t>Carefully designed collective algorithms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PPL@UIUC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824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L1 Links </a:t>
            </a:r>
            <a:r>
              <a:rPr lang="en-US" dirty="0" smtClean="0"/>
              <a:t>Maximum Traffic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PPL@UIUC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9782148"/>
              </p:ext>
            </p:extLst>
          </p:nvPr>
        </p:nvGraphicFramePr>
        <p:xfrm>
          <a:off x="284162" y="2057400"/>
          <a:ext cx="8574087" cy="4103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-540161" y="3319294"/>
            <a:ext cx="17157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Traffic (MB)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73779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L2 Links Used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PPL@UIUC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21</a:t>
            </a:fld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97838"/>
              </p:ext>
            </p:extLst>
          </p:nvPr>
        </p:nvGraphicFramePr>
        <p:xfrm>
          <a:off x="284163" y="2133600"/>
          <a:ext cx="8574087" cy="3992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 rot="16200000">
            <a:off x="-79570" y="3779856"/>
            <a:ext cx="11729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L2 Links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03693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L2 Links Maximum Traffic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PPL@UIUC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2287470"/>
              </p:ext>
            </p:extLst>
          </p:nvPr>
        </p:nvGraphicFramePr>
        <p:xfrm>
          <a:off x="284162" y="1962830"/>
          <a:ext cx="8574087" cy="4116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 rot="16200000">
            <a:off x="-540161" y="3319294"/>
            <a:ext cx="17157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Traffic (MB)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98149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Conclusion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37" y="1985966"/>
            <a:ext cx="8466413" cy="4140197"/>
          </a:xfrm>
        </p:spPr>
        <p:txBody>
          <a:bodyPr/>
          <a:lstStyle/>
          <a:p>
            <a:r>
              <a:rPr lang="en-US" dirty="0" smtClean="0"/>
              <a:t>Proposed topology aware algorithms for large message collectives on two-tier direct networks</a:t>
            </a:r>
          </a:p>
          <a:p>
            <a:r>
              <a:rPr lang="en-US" dirty="0" smtClean="0"/>
              <a:t> Comparison based on cost model and analytical modeling promise good performance</a:t>
            </a:r>
          </a:p>
          <a:p>
            <a:r>
              <a:rPr lang="en-US" dirty="0" smtClean="0"/>
              <a:t>Implement these algorithms on a real system</a:t>
            </a:r>
          </a:p>
          <a:p>
            <a:r>
              <a:rPr lang="en-US" dirty="0" smtClean="0"/>
              <a:t>Explore short message collectives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PPL@UIUC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121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Two-tier Direct Networks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PPL@UIUC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3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84163" y="1840692"/>
            <a:ext cx="8574087" cy="4285472"/>
          </a:xfrm>
        </p:spPr>
        <p:txBody>
          <a:bodyPr/>
          <a:lstStyle/>
          <a:p>
            <a:r>
              <a:rPr lang="en-US" dirty="0" smtClean="0"/>
              <a:t>New network topology</a:t>
            </a:r>
          </a:p>
          <a:p>
            <a:pPr lvl="1"/>
            <a:r>
              <a:rPr lang="en-US" dirty="0" smtClean="0"/>
              <a:t>IBM PERCS</a:t>
            </a:r>
          </a:p>
          <a:p>
            <a:pPr lvl="1"/>
            <a:r>
              <a:rPr lang="en-US" dirty="0" smtClean="0"/>
              <a:t>Dragonfly - Aries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High radix network with mutiple levels of </a:t>
            </a:r>
            <a:r>
              <a:rPr lang="en-US" dirty="0" smtClean="0">
                <a:solidFill>
                  <a:srgbClr val="FF0000"/>
                </a:solidFill>
              </a:rPr>
              <a:t>connections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At level 1, multi-core chips (nodes) are clustered to form supernodes/racks</a:t>
            </a:r>
          </a:p>
          <a:p>
            <a:r>
              <a:rPr lang="en-US" dirty="0" smtClean="0"/>
              <a:t>At level 2, connections are provided between the supernodes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574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Two-tier Direct Networks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PPL@UIUC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4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83430" y="2034318"/>
            <a:ext cx="3294303" cy="3280885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052130" y="2103287"/>
            <a:ext cx="2979568" cy="3161688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51987" y="5349777"/>
            <a:ext cx="31503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Second tier connections </a:t>
            </a:r>
          </a:p>
          <a:p>
            <a:pPr algn="ctr"/>
            <a:r>
              <a:rPr lang="en-US" sz="2000" b="1" dirty="0" smtClean="0"/>
              <a:t>(of one supernode)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290766" y="5346747"/>
            <a:ext cx="30289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First tier connections within a SN (of one node)</a:t>
            </a:r>
            <a:endParaRPr lang="en-US" sz="2000" b="1" dirty="0"/>
          </a:p>
        </p:txBody>
      </p:sp>
      <p:cxnSp>
        <p:nvCxnSpPr>
          <p:cNvPr id="12" name="Straight Connector 11"/>
          <p:cNvCxnSpPr>
            <a:stCxn id="9" idx="2"/>
            <a:endCxn id="9" idx="6"/>
          </p:cNvCxnSpPr>
          <p:nvPr/>
        </p:nvCxnSpPr>
        <p:spPr>
          <a:xfrm>
            <a:off x="5052130" y="3684131"/>
            <a:ext cx="29795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0"/>
            <a:endCxn id="9" idx="4"/>
          </p:cNvCxnSpPr>
          <p:nvPr/>
        </p:nvCxnSpPr>
        <p:spPr>
          <a:xfrm>
            <a:off x="6541914" y="2103287"/>
            <a:ext cx="0" cy="31616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306371" y="2139692"/>
            <a:ext cx="180020" cy="22237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405099" y="2654682"/>
            <a:ext cx="180020" cy="22237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259958" y="2883170"/>
            <a:ext cx="180020" cy="22237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6046063" y="2196359"/>
            <a:ext cx="180020" cy="22237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810380" y="2307840"/>
            <a:ext cx="180020" cy="22237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585804" y="2460379"/>
            <a:ext cx="180020" cy="22237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158357" y="3135631"/>
            <a:ext cx="180020" cy="22237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111328" y="3404775"/>
            <a:ext cx="180020" cy="22237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 rot="5732957">
            <a:off x="7756916" y="3414665"/>
            <a:ext cx="208719" cy="19807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 rot="5732957">
            <a:off x="7321271" y="2503523"/>
            <a:ext cx="208719" cy="19807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 rot="5732957">
            <a:off x="7104352" y="2342533"/>
            <a:ext cx="208719" cy="19807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 rot="5732957">
            <a:off x="7723930" y="3160526"/>
            <a:ext cx="208719" cy="19807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 rot="5732957">
            <a:off x="7633391" y="2924534"/>
            <a:ext cx="208719" cy="19807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 rot="5732957">
            <a:off x="7500421" y="2695126"/>
            <a:ext cx="208719" cy="19807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 rot="5732957">
            <a:off x="6859221" y="2220775"/>
            <a:ext cx="208719" cy="19807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 rot="5732957">
            <a:off x="6592205" y="2149497"/>
            <a:ext cx="208719" cy="19807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 rot="10942988">
            <a:off x="6609305" y="4996172"/>
            <a:ext cx="181053" cy="20013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 rot="10942988">
            <a:off x="7494994" y="4510868"/>
            <a:ext cx="181053" cy="20013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 rot="10942988">
            <a:off x="7643758" y="4285389"/>
            <a:ext cx="181053" cy="20013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 rot="10942988">
            <a:off x="6861234" y="4949200"/>
            <a:ext cx="181053" cy="20013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 rot="10942988">
            <a:off x="7091865" y="4845765"/>
            <a:ext cx="181053" cy="20013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 rot="10942988">
            <a:off x="7313579" y="4700327"/>
            <a:ext cx="181053" cy="20013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 rot="10942988">
            <a:off x="7751791" y="4033907"/>
            <a:ext cx="181053" cy="20013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 rot="10942988">
            <a:off x="7808212" y="3763362"/>
            <a:ext cx="181053" cy="20013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 rot="16532957">
            <a:off x="5107900" y="3737665"/>
            <a:ext cx="208719" cy="19807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 rot="16532957">
            <a:off x="5543545" y="4648807"/>
            <a:ext cx="208719" cy="19807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 rot="16532957">
            <a:off x="5760464" y="4809797"/>
            <a:ext cx="208719" cy="19807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 rot="16532957">
            <a:off x="5140886" y="3991804"/>
            <a:ext cx="208719" cy="19807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 rot="16532957">
            <a:off x="5231425" y="4227796"/>
            <a:ext cx="208719" cy="19807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 rot="16532957">
            <a:off x="5364395" y="4457204"/>
            <a:ext cx="208719" cy="19807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 rot="16532957">
            <a:off x="6005595" y="4931555"/>
            <a:ext cx="208719" cy="19807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 rot="16532957">
            <a:off x="6272611" y="5002833"/>
            <a:ext cx="208719" cy="19807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46" name="Straight Connector 45"/>
          <p:cNvCxnSpPr>
            <a:stCxn id="19" idx="5"/>
            <a:endCxn id="34" idx="5"/>
          </p:cNvCxnSpPr>
          <p:nvPr/>
        </p:nvCxnSpPr>
        <p:spPr>
          <a:xfrm>
            <a:off x="5739461" y="2650190"/>
            <a:ext cx="1381917" cy="2222284"/>
          </a:xfrm>
          <a:prstGeom prst="line">
            <a:avLst/>
          </a:prstGeom>
          <a:ln w="12700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9" idx="5"/>
            <a:endCxn id="35" idx="5"/>
          </p:cNvCxnSpPr>
          <p:nvPr/>
        </p:nvCxnSpPr>
        <p:spPr>
          <a:xfrm>
            <a:off x="5739461" y="2650190"/>
            <a:ext cx="1603631" cy="2076846"/>
          </a:xfrm>
          <a:prstGeom prst="line">
            <a:avLst/>
          </a:prstGeom>
          <a:ln w="12700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9" idx="5"/>
            <a:endCxn id="31" idx="5"/>
          </p:cNvCxnSpPr>
          <p:nvPr/>
        </p:nvCxnSpPr>
        <p:spPr>
          <a:xfrm>
            <a:off x="5739461" y="2650190"/>
            <a:ext cx="1785046" cy="1887387"/>
          </a:xfrm>
          <a:prstGeom prst="line">
            <a:avLst/>
          </a:prstGeom>
          <a:ln w="12700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9" idx="5"/>
            <a:endCxn id="33" idx="5"/>
          </p:cNvCxnSpPr>
          <p:nvPr/>
        </p:nvCxnSpPr>
        <p:spPr>
          <a:xfrm>
            <a:off x="5739461" y="2650190"/>
            <a:ext cx="1151286" cy="2325719"/>
          </a:xfrm>
          <a:prstGeom prst="line">
            <a:avLst/>
          </a:prstGeom>
          <a:ln w="12700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9" idx="5"/>
            <a:endCxn id="45" idx="6"/>
          </p:cNvCxnSpPr>
          <p:nvPr/>
        </p:nvCxnSpPr>
        <p:spPr>
          <a:xfrm>
            <a:off x="5739461" y="2650190"/>
            <a:ext cx="647602" cy="2347811"/>
          </a:xfrm>
          <a:prstGeom prst="line">
            <a:avLst/>
          </a:prstGeom>
          <a:ln w="12700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9" idx="5"/>
            <a:endCxn id="30" idx="5"/>
          </p:cNvCxnSpPr>
          <p:nvPr/>
        </p:nvCxnSpPr>
        <p:spPr>
          <a:xfrm>
            <a:off x="5739461" y="2650190"/>
            <a:ext cx="899357" cy="2372691"/>
          </a:xfrm>
          <a:prstGeom prst="line">
            <a:avLst/>
          </a:prstGeom>
          <a:ln w="12700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endCxn id="32" idx="5"/>
          </p:cNvCxnSpPr>
          <p:nvPr/>
        </p:nvCxnSpPr>
        <p:spPr>
          <a:xfrm>
            <a:off x="5765824" y="2650190"/>
            <a:ext cx="1907447" cy="1661908"/>
          </a:xfrm>
          <a:prstGeom prst="line">
            <a:avLst/>
          </a:prstGeom>
          <a:ln w="12700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9" idx="5"/>
            <a:endCxn id="36" idx="5"/>
          </p:cNvCxnSpPr>
          <p:nvPr/>
        </p:nvCxnSpPr>
        <p:spPr>
          <a:xfrm>
            <a:off x="5739461" y="2650190"/>
            <a:ext cx="2041843" cy="1410426"/>
          </a:xfrm>
          <a:prstGeom prst="line">
            <a:avLst/>
          </a:prstGeom>
          <a:ln w="12700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9" idx="5"/>
            <a:endCxn id="44" idx="6"/>
          </p:cNvCxnSpPr>
          <p:nvPr/>
        </p:nvCxnSpPr>
        <p:spPr>
          <a:xfrm>
            <a:off x="5739461" y="2650190"/>
            <a:ext cx="380586" cy="2276533"/>
          </a:xfrm>
          <a:prstGeom prst="line">
            <a:avLst/>
          </a:prstGeom>
          <a:ln w="12700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19" idx="5"/>
            <a:endCxn id="40" idx="6"/>
          </p:cNvCxnSpPr>
          <p:nvPr/>
        </p:nvCxnSpPr>
        <p:spPr>
          <a:xfrm>
            <a:off x="5739461" y="2650190"/>
            <a:ext cx="135455" cy="2154775"/>
          </a:xfrm>
          <a:prstGeom prst="line">
            <a:avLst/>
          </a:prstGeom>
          <a:ln w="12700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9" idx="5"/>
            <a:endCxn id="39" idx="5"/>
          </p:cNvCxnSpPr>
          <p:nvPr/>
        </p:nvCxnSpPr>
        <p:spPr>
          <a:xfrm flipH="1">
            <a:off x="5724743" y="2650190"/>
            <a:ext cx="14718" cy="2030980"/>
          </a:xfrm>
          <a:prstGeom prst="line">
            <a:avLst/>
          </a:prstGeom>
          <a:ln w="12700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9" idx="5"/>
            <a:endCxn id="43" idx="5"/>
          </p:cNvCxnSpPr>
          <p:nvPr/>
        </p:nvCxnSpPr>
        <p:spPr>
          <a:xfrm flipH="1">
            <a:off x="5545593" y="2650190"/>
            <a:ext cx="193868" cy="1839377"/>
          </a:xfrm>
          <a:prstGeom prst="line">
            <a:avLst/>
          </a:prstGeom>
          <a:ln w="12700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9" idx="5"/>
            <a:endCxn id="42" idx="5"/>
          </p:cNvCxnSpPr>
          <p:nvPr/>
        </p:nvCxnSpPr>
        <p:spPr>
          <a:xfrm flipH="1">
            <a:off x="5412623" y="2650190"/>
            <a:ext cx="326838" cy="1609969"/>
          </a:xfrm>
          <a:prstGeom prst="line">
            <a:avLst/>
          </a:prstGeom>
          <a:ln w="12700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9" idx="5"/>
            <a:endCxn id="41" idx="4"/>
          </p:cNvCxnSpPr>
          <p:nvPr/>
        </p:nvCxnSpPr>
        <p:spPr>
          <a:xfrm flipH="1">
            <a:off x="5343820" y="2650190"/>
            <a:ext cx="395641" cy="1450229"/>
          </a:xfrm>
          <a:prstGeom prst="line">
            <a:avLst/>
          </a:prstGeom>
          <a:ln w="12700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9" idx="5"/>
            <a:endCxn id="38" idx="5"/>
          </p:cNvCxnSpPr>
          <p:nvPr/>
        </p:nvCxnSpPr>
        <p:spPr>
          <a:xfrm flipH="1">
            <a:off x="5289098" y="2650190"/>
            <a:ext cx="450363" cy="1119838"/>
          </a:xfrm>
          <a:prstGeom prst="line">
            <a:avLst/>
          </a:prstGeom>
          <a:ln w="12700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cxnSpLocks/>
            <a:stCxn id="19" idx="5"/>
            <a:endCxn id="21" idx="6"/>
          </p:cNvCxnSpPr>
          <p:nvPr/>
        </p:nvCxnSpPr>
        <p:spPr>
          <a:xfrm flipH="1">
            <a:off x="5291348" y="2650190"/>
            <a:ext cx="448113" cy="865774"/>
          </a:xfrm>
          <a:prstGeom prst="line">
            <a:avLst/>
          </a:prstGeom>
          <a:ln w="127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cxnSpLocks/>
            <a:stCxn id="19" idx="5"/>
            <a:endCxn id="20" idx="5"/>
          </p:cNvCxnSpPr>
          <p:nvPr/>
        </p:nvCxnSpPr>
        <p:spPr>
          <a:xfrm flipH="1">
            <a:off x="5312014" y="2650190"/>
            <a:ext cx="427447" cy="675252"/>
          </a:xfrm>
          <a:prstGeom prst="line">
            <a:avLst/>
          </a:prstGeom>
          <a:ln w="127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cxnSpLocks/>
            <a:endCxn id="16" idx="5"/>
          </p:cNvCxnSpPr>
          <p:nvPr/>
        </p:nvCxnSpPr>
        <p:spPr>
          <a:xfrm flipH="1">
            <a:off x="5413615" y="2650190"/>
            <a:ext cx="352209" cy="422791"/>
          </a:xfrm>
          <a:prstGeom prst="line">
            <a:avLst/>
          </a:prstGeom>
          <a:ln w="127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cxnSpLocks/>
            <a:stCxn id="19" idx="5"/>
            <a:endCxn id="15" idx="5"/>
          </p:cNvCxnSpPr>
          <p:nvPr/>
        </p:nvCxnSpPr>
        <p:spPr>
          <a:xfrm flipH="1">
            <a:off x="5558756" y="2650190"/>
            <a:ext cx="180705" cy="194303"/>
          </a:xfrm>
          <a:prstGeom prst="line">
            <a:avLst/>
          </a:prstGeom>
          <a:ln w="127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9" idx="5"/>
            <a:endCxn id="37" idx="6"/>
          </p:cNvCxnSpPr>
          <p:nvPr/>
        </p:nvCxnSpPr>
        <p:spPr>
          <a:xfrm>
            <a:off x="5739461" y="2650190"/>
            <a:ext cx="2068829" cy="1209475"/>
          </a:xfrm>
          <a:prstGeom prst="line">
            <a:avLst/>
          </a:prstGeom>
          <a:ln w="12700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19" idx="5"/>
            <a:endCxn id="22" idx="5"/>
          </p:cNvCxnSpPr>
          <p:nvPr/>
        </p:nvCxnSpPr>
        <p:spPr>
          <a:xfrm>
            <a:off x="5739461" y="2650190"/>
            <a:ext cx="2044976" cy="930189"/>
          </a:xfrm>
          <a:prstGeom prst="line">
            <a:avLst/>
          </a:prstGeom>
          <a:ln w="12700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19" idx="5"/>
            <a:endCxn id="25" idx="5"/>
          </p:cNvCxnSpPr>
          <p:nvPr/>
        </p:nvCxnSpPr>
        <p:spPr>
          <a:xfrm>
            <a:off x="5739461" y="2650190"/>
            <a:ext cx="2011990" cy="676050"/>
          </a:xfrm>
          <a:prstGeom prst="line">
            <a:avLst/>
          </a:prstGeom>
          <a:ln w="12700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9" idx="5"/>
            <a:endCxn id="26" idx="5"/>
          </p:cNvCxnSpPr>
          <p:nvPr/>
        </p:nvCxnSpPr>
        <p:spPr>
          <a:xfrm>
            <a:off x="5739461" y="2650190"/>
            <a:ext cx="1921451" cy="440058"/>
          </a:xfrm>
          <a:prstGeom prst="line">
            <a:avLst/>
          </a:prstGeom>
          <a:ln w="12700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endCxn id="27" idx="5"/>
          </p:cNvCxnSpPr>
          <p:nvPr/>
        </p:nvCxnSpPr>
        <p:spPr>
          <a:xfrm>
            <a:off x="5765824" y="2650190"/>
            <a:ext cx="1762118" cy="210650"/>
          </a:xfrm>
          <a:prstGeom prst="line">
            <a:avLst/>
          </a:prstGeom>
          <a:ln w="12700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endCxn id="23" idx="5"/>
          </p:cNvCxnSpPr>
          <p:nvPr/>
        </p:nvCxnSpPr>
        <p:spPr>
          <a:xfrm>
            <a:off x="5765824" y="2650190"/>
            <a:ext cx="1582968" cy="19047"/>
          </a:xfrm>
          <a:prstGeom prst="line">
            <a:avLst/>
          </a:prstGeom>
          <a:ln w="12700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9" idx="5"/>
            <a:endCxn id="24" idx="6"/>
          </p:cNvCxnSpPr>
          <p:nvPr/>
        </p:nvCxnSpPr>
        <p:spPr>
          <a:xfrm flipV="1">
            <a:off x="5739461" y="2545442"/>
            <a:ext cx="1459158" cy="104748"/>
          </a:xfrm>
          <a:prstGeom prst="line">
            <a:avLst/>
          </a:prstGeom>
          <a:ln w="12700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9" idx="5"/>
            <a:endCxn id="28" idx="6"/>
          </p:cNvCxnSpPr>
          <p:nvPr/>
        </p:nvCxnSpPr>
        <p:spPr>
          <a:xfrm flipV="1">
            <a:off x="5739461" y="2423684"/>
            <a:ext cx="1214027" cy="226506"/>
          </a:xfrm>
          <a:prstGeom prst="line">
            <a:avLst/>
          </a:prstGeom>
          <a:ln w="12700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19" idx="5"/>
            <a:endCxn id="29" idx="6"/>
          </p:cNvCxnSpPr>
          <p:nvPr/>
        </p:nvCxnSpPr>
        <p:spPr>
          <a:xfrm flipV="1">
            <a:off x="5739461" y="2352406"/>
            <a:ext cx="947011" cy="297784"/>
          </a:xfrm>
          <a:prstGeom prst="line">
            <a:avLst/>
          </a:prstGeom>
          <a:ln w="12700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cxnSpLocks/>
            <a:stCxn id="19" idx="5"/>
            <a:endCxn id="14" idx="4"/>
          </p:cNvCxnSpPr>
          <p:nvPr/>
        </p:nvCxnSpPr>
        <p:spPr>
          <a:xfrm flipV="1">
            <a:off x="5739461" y="2362069"/>
            <a:ext cx="656920" cy="288121"/>
          </a:xfrm>
          <a:prstGeom prst="line">
            <a:avLst/>
          </a:prstGeom>
          <a:ln w="127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cxnSpLocks/>
            <a:stCxn id="19" idx="5"/>
            <a:endCxn id="17" idx="4"/>
          </p:cNvCxnSpPr>
          <p:nvPr/>
        </p:nvCxnSpPr>
        <p:spPr>
          <a:xfrm flipV="1">
            <a:off x="5739461" y="2418736"/>
            <a:ext cx="396612" cy="231454"/>
          </a:xfrm>
          <a:prstGeom prst="line">
            <a:avLst/>
          </a:prstGeom>
          <a:ln w="127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cxnSpLocks/>
            <a:stCxn id="19" idx="5"/>
            <a:endCxn id="18" idx="4"/>
          </p:cNvCxnSpPr>
          <p:nvPr/>
        </p:nvCxnSpPr>
        <p:spPr>
          <a:xfrm flipV="1">
            <a:off x="5739461" y="2530217"/>
            <a:ext cx="160929" cy="119973"/>
          </a:xfrm>
          <a:prstGeom prst="line">
            <a:avLst/>
          </a:prstGeom>
          <a:ln w="127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1483320" y="2212492"/>
            <a:ext cx="300837" cy="32206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2660072" y="2211078"/>
            <a:ext cx="300837" cy="32206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2080604" y="2085656"/>
            <a:ext cx="300837" cy="32206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1035356" y="2560262"/>
            <a:ext cx="300837" cy="32206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3139181" y="2568378"/>
            <a:ext cx="300837" cy="322067"/>
          </a:xfrm>
          <a:prstGeom prst="rect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734519" y="3007496"/>
            <a:ext cx="300837" cy="32206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3413847" y="3000195"/>
            <a:ext cx="300837" cy="32206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05210" y="3500138"/>
            <a:ext cx="300837" cy="32206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3556568" y="3504658"/>
            <a:ext cx="300837" cy="32206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755628" y="4037975"/>
            <a:ext cx="300837" cy="32206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3401533" y="4031757"/>
            <a:ext cx="300837" cy="32206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1025677" y="4652854"/>
            <a:ext cx="45719" cy="61033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9" name="Oval 88"/>
          <p:cNvSpPr/>
          <p:nvPr/>
        </p:nvSpPr>
        <p:spPr>
          <a:xfrm>
            <a:off x="1176537" y="4796532"/>
            <a:ext cx="45719" cy="61033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0" name="Oval 89"/>
          <p:cNvSpPr/>
          <p:nvPr/>
        </p:nvSpPr>
        <p:spPr>
          <a:xfrm>
            <a:off x="1325858" y="4911324"/>
            <a:ext cx="45719" cy="61033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1" name="Oval 90"/>
          <p:cNvSpPr/>
          <p:nvPr/>
        </p:nvSpPr>
        <p:spPr>
          <a:xfrm flipH="1">
            <a:off x="3339496" y="4757568"/>
            <a:ext cx="46896" cy="49442"/>
          </a:xfrm>
          <a:prstGeom prst="ellipse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 flipH="1">
            <a:off x="3200755" y="4861882"/>
            <a:ext cx="45719" cy="49442"/>
          </a:xfrm>
          <a:prstGeom prst="ellipse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 flipH="1">
            <a:off x="3461569" y="4643318"/>
            <a:ext cx="46896" cy="49442"/>
          </a:xfrm>
          <a:prstGeom prst="ellipse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" name="Straight Connector 93"/>
          <p:cNvCxnSpPr>
            <a:stCxn id="81" idx="1"/>
            <a:endCxn id="86" idx="3"/>
          </p:cNvCxnSpPr>
          <p:nvPr/>
        </p:nvCxnSpPr>
        <p:spPr>
          <a:xfrm flipH="1">
            <a:off x="1056465" y="2729412"/>
            <a:ext cx="2082716" cy="1469597"/>
          </a:xfrm>
          <a:prstGeom prst="line">
            <a:avLst/>
          </a:prstGeom>
          <a:ln w="1905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endCxn id="87" idx="1"/>
          </p:cNvCxnSpPr>
          <p:nvPr/>
        </p:nvCxnSpPr>
        <p:spPr>
          <a:xfrm>
            <a:off x="3139181" y="2729412"/>
            <a:ext cx="262352" cy="1463379"/>
          </a:xfrm>
          <a:prstGeom prst="line">
            <a:avLst/>
          </a:prstGeom>
          <a:ln w="1905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81" idx="1"/>
            <a:endCxn id="85" idx="1"/>
          </p:cNvCxnSpPr>
          <p:nvPr/>
        </p:nvCxnSpPr>
        <p:spPr>
          <a:xfrm>
            <a:off x="3139181" y="2729412"/>
            <a:ext cx="417387" cy="936280"/>
          </a:xfrm>
          <a:prstGeom prst="line">
            <a:avLst/>
          </a:prstGeom>
          <a:ln w="1905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81" idx="1"/>
            <a:endCxn id="83" idx="1"/>
          </p:cNvCxnSpPr>
          <p:nvPr/>
        </p:nvCxnSpPr>
        <p:spPr>
          <a:xfrm>
            <a:off x="3139181" y="2729412"/>
            <a:ext cx="274666" cy="431817"/>
          </a:xfrm>
          <a:prstGeom prst="line">
            <a:avLst/>
          </a:prstGeom>
          <a:ln w="1905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81" idx="1"/>
            <a:endCxn id="84" idx="3"/>
          </p:cNvCxnSpPr>
          <p:nvPr/>
        </p:nvCxnSpPr>
        <p:spPr>
          <a:xfrm flipH="1">
            <a:off x="906047" y="2729412"/>
            <a:ext cx="2233134" cy="931760"/>
          </a:xfrm>
          <a:prstGeom prst="line">
            <a:avLst/>
          </a:prstGeom>
          <a:ln w="1905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endCxn id="82" idx="3"/>
          </p:cNvCxnSpPr>
          <p:nvPr/>
        </p:nvCxnSpPr>
        <p:spPr>
          <a:xfrm flipH="1">
            <a:off x="1035356" y="2729412"/>
            <a:ext cx="2103825" cy="439118"/>
          </a:xfrm>
          <a:prstGeom prst="line">
            <a:avLst/>
          </a:prstGeom>
          <a:ln w="1905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endCxn id="80" idx="3"/>
          </p:cNvCxnSpPr>
          <p:nvPr/>
        </p:nvCxnSpPr>
        <p:spPr>
          <a:xfrm flipH="1" flipV="1">
            <a:off x="1336193" y="2721296"/>
            <a:ext cx="1802988" cy="8116"/>
          </a:xfrm>
          <a:prstGeom prst="line">
            <a:avLst/>
          </a:prstGeom>
          <a:ln w="1905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endCxn id="77" idx="3"/>
          </p:cNvCxnSpPr>
          <p:nvPr/>
        </p:nvCxnSpPr>
        <p:spPr>
          <a:xfrm flipH="1" flipV="1">
            <a:off x="1784157" y="2373526"/>
            <a:ext cx="1355024" cy="347771"/>
          </a:xfrm>
          <a:prstGeom prst="line">
            <a:avLst/>
          </a:prstGeom>
          <a:ln w="1905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81" idx="1"/>
            <a:endCxn id="79" idx="3"/>
          </p:cNvCxnSpPr>
          <p:nvPr/>
        </p:nvCxnSpPr>
        <p:spPr>
          <a:xfrm flipH="1" flipV="1">
            <a:off x="2381441" y="2246690"/>
            <a:ext cx="757740" cy="482722"/>
          </a:xfrm>
          <a:prstGeom prst="line">
            <a:avLst/>
          </a:prstGeom>
          <a:ln w="1905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81" idx="1"/>
            <a:endCxn id="78" idx="3"/>
          </p:cNvCxnSpPr>
          <p:nvPr/>
        </p:nvCxnSpPr>
        <p:spPr>
          <a:xfrm flipH="1" flipV="1">
            <a:off x="2960909" y="2372112"/>
            <a:ext cx="178272" cy="357300"/>
          </a:xfrm>
          <a:prstGeom prst="line">
            <a:avLst/>
          </a:prstGeom>
          <a:ln w="1905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>
            <a:off x="1149377" y="2769120"/>
            <a:ext cx="1989806" cy="1819594"/>
          </a:xfrm>
          <a:prstGeom prst="line">
            <a:avLst/>
          </a:prstGeom>
          <a:ln w="19050" cmpd="sng">
            <a:solidFill>
              <a:schemeClr val="accent6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81" idx="1"/>
          </p:cNvCxnSpPr>
          <p:nvPr/>
        </p:nvCxnSpPr>
        <p:spPr>
          <a:xfrm>
            <a:off x="3139181" y="2729412"/>
            <a:ext cx="2" cy="1908048"/>
          </a:xfrm>
          <a:prstGeom prst="line">
            <a:avLst/>
          </a:prstGeom>
          <a:ln w="19050" cmpd="sng">
            <a:solidFill>
              <a:schemeClr val="accent6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81" idx="1"/>
          </p:cNvCxnSpPr>
          <p:nvPr/>
        </p:nvCxnSpPr>
        <p:spPr>
          <a:xfrm flipH="1">
            <a:off x="1599430" y="2729412"/>
            <a:ext cx="1539751" cy="2004868"/>
          </a:xfrm>
          <a:prstGeom prst="line">
            <a:avLst/>
          </a:prstGeom>
          <a:ln w="19050" cmpd="sng">
            <a:solidFill>
              <a:schemeClr val="accent6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81" idx="1"/>
          </p:cNvCxnSpPr>
          <p:nvPr/>
        </p:nvCxnSpPr>
        <p:spPr>
          <a:xfrm flipH="1">
            <a:off x="2174614" y="2729412"/>
            <a:ext cx="964567" cy="2055556"/>
          </a:xfrm>
          <a:prstGeom prst="line">
            <a:avLst/>
          </a:prstGeom>
          <a:ln w="19050" cmpd="sng">
            <a:solidFill>
              <a:schemeClr val="accent6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H="1">
            <a:off x="2716039" y="2769120"/>
            <a:ext cx="423143" cy="2045444"/>
          </a:xfrm>
          <a:prstGeom prst="line">
            <a:avLst/>
          </a:prstGeom>
          <a:ln w="19050" cmpd="sng">
            <a:solidFill>
              <a:schemeClr val="accent6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1122217" y="4152005"/>
            <a:ext cx="23393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Connections to </a:t>
            </a:r>
          </a:p>
          <a:p>
            <a:pPr algn="ctr"/>
            <a:r>
              <a:rPr lang="en-US" sz="1600" dirty="0" smtClean="0"/>
              <a:t>other supernodes</a:t>
            </a:r>
            <a:endParaRPr lang="en-US" sz="1600" dirty="0"/>
          </a:p>
        </p:txBody>
      </p:sp>
      <p:cxnSp>
        <p:nvCxnSpPr>
          <p:cNvPr id="110" name="Straight Arrow Connector 109"/>
          <p:cNvCxnSpPr>
            <a:stCxn id="81" idx="3"/>
          </p:cNvCxnSpPr>
          <p:nvPr/>
        </p:nvCxnSpPr>
        <p:spPr>
          <a:xfrm flipV="1">
            <a:off x="3440018" y="2085657"/>
            <a:ext cx="2884582" cy="6437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111" name="Group 110"/>
          <p:cNvGrpSpPr/>
          <p:nvPr/>
        </p:nvGrpSpPr>
        <p:grpSpPr>
          <a:xfrm>
            <a:off x="3861470" y="4574322"/>
            <a:ext cx="1252621" cy="1292662"/>
            <a:chOff x="3586788" y="3245393"/>
            <a:chExt cx="1252621" cy="1292662"/>
          </a:xfrm>
        </p:grpSpPr>
        <p:sp>
          <p:nvSpPr>
            <p:cNvPr id="112" name="Rectangle 111"/>
            <p:cNvSpPr/>
            <p:nvPr/>
          </p:nvSpPr>
          <p:spPr>
            <a:xfrm>
              <a:off x="3595867" y="3285991"/>
              <a:ext cx="260315" cy="23068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13" name="Oval 112"/>
            <p:cNvSpPr/>
            <p:nvPr/>
          </p:nvSpPr>
          <p:spPr>
            <a:xfrm>
              <a:off x="3586788" y="3605026"/>
              <a:ext cx="269394" cy="2503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 sz="1200" dirty="0">
                <a:solidFill>
                  <a:srgbClr val="000000"/>
                </a:solidFill>
              </a:endParaRPr>
            </a:p>
          </p:txBody>
        </p:sp>
        <p:cxnSp>
          <p:nvCxnSpPr>
            <p:cNvPr id="114" name="Straight Connector 113"/>
            <p:cNvCxnSpPr/>
            <p:nvPr/>
          </p:nvCxnSpPr>
          <p:spPr>
            <a:xfrm>
              <a:off x="3595867" y="4210418"/>
              <a:ext cx="246175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3595867" y="4004139"/>
              <a:ext cx="246175" cy="0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>
              <a:off x="3595867" y="4385647"/>
              <a:ext cx="246175" cy="0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TextBox 116"/>
            <p:cNvSpPr txBox="1"/>
            <p:nvPr/>
          </p:nvSpPr>
          <p:spPr>
            <a:xfrm>
              <a:off x="3842042" y="3245393"/>
              <a:ext cx="997367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 smtClean="0"/>
                <a:t>Supernode</a:t>
              </a:r>
              <a:endParaRPr lang="en-US" sz="1200" dirty="0" smtClean="0"/>
            </a:p>
            <a:p>
              <a:endParaRPr lang="en-US" sz="1000" dirty="0"/>
            </a:p>
            <a:p>
              <a:r>
                <a:rPr lang="en-US" sz="1200" dirty="0" smtClean="0"/>
                <a:t>Node</a:t>
              </a:r>
            </a:p>
            <a:p>
              <a:endParaRPr lang="en-US" sz="600" dirty="0"/>
            </a:p>
            <a:p>
              <a:r>
                <a:rPr lang="en-US" sz="1200" dirty="0" smtClean="0"/>
                <a:t>LR Link </a:t>
              </a:r>
            </a:p>
            <a:p>
              <a:endParaRPr lang="en-US" sz="200" dirty="0" smtClean="0"/>
            </a:p>
            <a:p>
              <a:r>
                <a:rPr lang="en-US" sz="1200" dirty="0" smtClean="0"/>
                <a:t>LL Link</a:t>
              </a:r>
            </a:p>
            <a:p>
              <a:r>
                <a:rPr lang="en-US" sz="1200" dirty="0" smtClean="0"/>
                <a:t>D Link</a:t>
              </a:r>
            </a:p>
          </p:txBody>
        </p:sp>
      </p:grpSp>
      <p:sp>
        <p:nvSpPr>
          <p:cNvPr id="118" name="Rectangle 117"/>
          <p:cNvSpPr/>
          <p:nvPr/>
        </p:nvSpPr>
        <p:spPr>
          <a:xfrm>
            <a:off x="1033816" y="4147651"/>
            <a:ext cx="2482788" cy="99392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3381348"/>
              </a:avLst>
            </a:prstTxWarp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Other </a:t>
            </a:r>
            <a:r>
              <a:rPr lang="en-US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supernodes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119" name="Straight Arrow Connector 118"/>
          <p:cNvCxnSpPr/>
          <p:nvPr/>
        </p:nvCxnSpPr>
        <p:spPr>
          <a:xfrm>
            <a:off x="3440018" y="2769120"/>
            <a:ext cx="2145786" cy="22032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8794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Topology Oblivious Algorithms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5255348"/>
              </p:ext>
            </p:extLst>
          </p:nvPr>
        </p:nvGraphicFramePr>
        <p:xfrm>
          <a:off x="626661" y="2054040"/>
          <a:ext cx="7821639" cy="368206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01830"/>
                <a:gridCol w="5919809"/>
              </a:tblGrid>
              <a:tr h="724462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Scatter/Gather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Binomial</a:t>
                      </a:r>
                      <a:r>
                        <a:rPr lang="en-US" sz="2000" b="0" baseline="0" dirty="0" smtClean="0"/>
                        <a:t> Tree</a:t>
                      </a:r>
                      <a:endParaRPr lang="en-US" sz="2000" b="0" dirty="0"/>
                    </a:p>
                  </a:txBody>
                  <a:tcPr/>
                </a:tc>
              </a:tr>
              <a:tr h="724462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Allgather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Ring,</a:t>
                      </a:r>
                      <a:r>
                        <a:rPr lang="en-US" sz="2000" b="0" baseline="0" dirty="0" smtClean="0"/>
                        <a:t> Recursive Doubling</a:t>
                      </a:r>
                      <a:endParaRPr lang="en-US" sz="2000" b="0" dirty="0"/>
                    </a:p>
                  </a:txBody>
                  <a:tcPr/>
                </a:tc>
              </a:tr>
              <a:tr h="784220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Broadcast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DeGeijn’s Scatter with Allgather </a:t>
                      </a:r>
                      <a:endParaRPr lang="en-US" sz="2000" dirty="0" smtClean="0"/>
                    </a:p>
                    <a:p>
                      <a:endParaRPr lang="en-US" sz="2000" b="0" dirty="0"/>
                    </a:p>
                  </a:txBody>
                  <a:tcPr/>
                </a:tc>
              </a:tr>
              <a:tr h="724462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Reduce-scatter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Pairwise Exchange</a:t>
                      </a:r>
                      <a:endParaRPr lang="en-US" sz="2000" b="0" dirty="0"/>
                    </a:p>
                  </a:txBody>
                  <a:tcPr/>
                </a:tc>
              </a:tr>
              <a:tr h="724462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Reduce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Rabenseifner’s Reduce-Scatter with Gather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PPL@UIUC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0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Topology Aware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997650"/>
            <a:ext cx="8574087" cy="4128514"/>
          </a:xfrm>
        </p:spPr>
        <p:txBody>
          <a:bodyPr>
            <a:normAutofit/>
          </a:bodyPr>
          <a:lstStyle/>
          <a:p>
            <a:r>
              <a:rPr lang="en-US" dirty="0" smtClean="0"/>
              <a:t>Blue Gene</a:t>
            </a:r>
          </a:p>
          <a:p>
            <a:pPr lvl="1"/>
            <a:r>
              <a:rPr lang="en-US" dirty="0" smtClean="0"/>
              <a:t>Multi-color non-overlapping spanning trees</a:t>
            </a:r>
          </a:p>
          <a:p>
            <a:pPr lvl="1"/>
            <a:r>
              <a:rPr lang="en-US" dirty="0" smtClean="0"/>
              <a:t>Generalized n-dimensional bucket algorithm</a:t>
            </a:r>
          </a:p>
          <a:p>
            <a:r>
              <a:rPr lang="en-US" dirty="0" smtClean="0"/>
              <a:t>Tofu</a:t>
            </a:r>
          </a:p>
          <a:p>
            <a:pPr lvl="1"/>
            <a:r>
              <a:rPr lang="en-US" dirty="0" smtClean="0"/>
              <a:t>The Trinaryx3 Allreduce	</a:t>
            </a:r>
          </a:p>
          <a:p>
            <a:r>
              <a:rPr lang="en-US" dirty="0" smtClean="0"/>
              <a:t>Clos</a:t>
            </a:r>
          </a:p>
          <a:p>
            <a:pPr lvl="1"/>
            <a:r>
              <a:rPr lang="en-US" dirty="0" smtClean="0"/>
              <a:t>Distance</a:t>
            </a:r>
            <a:r>
              <a:rPr lang="en-US" dirty="0"/>
              <a:t>-</a:t>
            </a:r>
            <a:r>
              <a:rPr lang="en-US" dirty="0" smtClean="0"/>
              <a:t>halving allgather </a:t>
            </a:r>
            <a:r>
              <a:rPr lang="en-US" dirty="0"/>
              <a:t>algorithm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PPL@UIUC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442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Assumptions/Conventions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83498"/>
            <a:ext cx="8574087" cy="4242665"/>
          </a:xfrm>
        </p:spPr>
        <p:txBody>
          <a:bodyPr>
            <a:normAutofit/>
          </a:bodyPr>
          <a:lstStyle/>
          <a:p>
            <a:r>
              <a:rPr lang="en-US" dirty="0"/>
              <a:t>Task – (core ID, node ID, supernode ID)</a:t>
            </a:r>
          </a:p>
          <a:p>
            <a:pPr lvl="1"/>
            <a:r>
              <a:rPr lang="en-US" dirty="0"/>
              <a:t>core ID and node ID are </a:t>
            </a:r>
            <a:r>
              <a:rPr lang="en-US" dirty="0" smtClean="0"/>
              <a:t>local</a:t>
            </a:r>
          </a:p>
          <a:p>
            <a:r>
              <a:rPr lang="en-US" dirty="0" smtClean="0"/>
              <a:t>All-to-all connection between nodes of a supernode</a:t>
            </a:r>
          </a:p>
          <a:p>
            <a:r>
              <a:rPr lang="en-US" i="1" dirty="0" smtClean="0"/>
              <a:t>nps</a:t>
            </a:r>
            <a:r>
              <a:rPr lang="en-US" dirty="0" smtClean="0"/>
              <a:t> – nodes per supernode, </a:t>
            </a:r>
            <a:r>
              <a:rPr lang="en-US" i="1" dirty="0" smtClean="0"/>
              <a:t>cpn</a:t>
            </a:r>
            <a:r>
              <a:rPr lang="en-US" dirty="0" smtClean="0"/>
              <a:t> – cores per node</a:t>
            </a:r>
          </a:p>
          <a:p>
            <a:r>
              <a:rPr lang="en-US" dirty="0" smtClean="0"/>
              <a:t>Connection from a supernode to other supernodes originate </a:t>
            </a:r>
            <a:r>
              <a:rPr lang="en-US" dirty="0" smtClean="0"/>
              <a:t>from nodes </a:t>
            </a:r>
            <a:r>
              <a:rPr lang="en-US" dirty="0" smtClean="0"/>
              <a:t>in a round robin manner</a:t>
            </a:r>
          </a:p>
          <a:p>
            <a:pPr lvl="1"/>
            <a:r>
              <a:rPr lang="en-US" dirty="0" smtClean="0"/>
              <a:t>Link from </a:t>
            </a:r>
            <a:r>
              <a:rPr lang="en-US" dirty="0" err="1" smtClean="0"/>
              <a:t>supernode</a:t>
            </a:r>
            <a:r>
              <a:rPr lang="en-US" dirty="0" smtClean="0"/>
              <a:t> </a:t>
            </a:r>
            <a:r>
              <a:rPr lang="en-US" i="1" dirty="0" smtClean="0"/>
              <a:t>S1</a:t>
            </a:r>
            <a:r>
              <a:rPr lang="en-US" dirty="0" smtClean="0"/>
              <a:t> </a:t>
            </a:r>
            <a:r>
              <a:rPr lang="en-US" dirty="0"/>
              <a:t>to supernode </a:t>
            </a:r>
            <a:r>
              <a:rPr lang="en-US" i="1" dirty="0"/>
              <a:t>S2</a:t>
            </a:r>
            <a:r>
              <a:rPr lang="en-US" dirty="0"/>
              <a:t> </a:t>
            </a:r>
            <a:r>
              <a:rPr lang="en-US" dirty="0" smtClean="0"/>
              <a:t>originates </a:t>
            </a:r>
            <a:r>
              <a:rPr lang="en-US" dirty="0"/>
              <a:t>at node</a:t>
            </a:r>
            <a:r>
              <a:rPr lang="en-US" i="1" dirty="0"/>
              <a:t> </a:t>
            </a:r>
            <a:r>
              <a:rPr lang="en-US" i="1" dirty="0">
                <a:solidFill>
                  <a:srgbClr val="FF0000"/>
                </a:solidFill>
              </a:rPr>
              <a:t>(S2 modulo </a:t>
            </a:r>
            <a:r>
              <a:rPr lang="en-US" i="1" dirty="0" smtClean="0">
                <a:solidFill>
                  <a:srgbClr val="FF0000"/>
                </a:solidFill>
              </a:rPr>
              <a:t>nps)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err="1"/>
              <a:t>supernode</a:t>
            </a:r>
            <a:r>
              <a:rPr lang="en-US" dirty="0"/>
              <a:t> </a:t>
            </a:r>
            <a:r>
              <a:rPr lang="en-US" i="1" dirty="0" smtClean="0"/>
              <a:t>S1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PPL@UIUC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40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Assumptions/Conventions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5574632"/>
            <a:ext cx="8574087" cy="551531"/>
          </a:xfrm>
        </p:spPr>
        <p:txBody>
          <a:bodyPr/>
          <a:lstStyle/>
          <a:p>
            <a:r>
              <a:rPr lang="en-US" dirty="0"/>
              <a:t>Focus on large messages – startup cost ignored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PPL@UIUC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47047" y="3291561"/>
            <a:ext cx="1672524" cy="946218"/>
          </a:xfrm>
          <a:prstGeom prst="rect">
            <a:avLst/>
          </a:prstGeom>
          <a:solidFill>
            <a:schemeClr val="accent1">
              <a:alpha val="1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407463" y="3465351"/>
            <a:ext cx="589682" cy="55853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600" dirty="0" smtClean="0"/>
              <a:t>N0</a:t>
            </a:r>
            <a:endParaRPr lang="en-US" sz="1600" dirty="0"/>
          </a:p>
        </p:txBody>
      </p:sp>
      <p:sp>
        <p:nvSpPr>
          <p:cNvPr id="12" name="Oval 11"/>
          <p:cNvSpPr/>
          <p:nvPr/>
        </p:nvSpPr>
        <p:spPr>
          <a:xfrm>
            <a:off x="4148055" y="3470703"/>
            <a:ext cx="589682" cy="55853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600" dirty="0" smtClean="0"/>
              <a:t>N1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 rot="10800000" flipV="1">
            <a:off x="5899684" y="3013240"/>
            <a:ext cx="797900" cy="572828"/>
          </a:xfrm>
          <a:prstGeom prst="rect">
            <a:avLst/>
          </a:prstGeom>
          <a:solidFill>
            <a:schemeClr val="accent1">
              <a:alpha val="1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SN 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rot="10800000" flipV="1">
            <a:off x="5913052" y="3788584"/>
            <a:ext cx="797900" cy="572828"/>
          </a:xfrm>
          <a:prstGeom prst="rect">
            <a:avLst/>
          </a:prstGeom>
          <a:solidFill>
            <a:schemeClr val="accent1">
              <a:alpha val="1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SN 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10800000" flipV="1">
            <a:off x="5913052" y="4537192"/>
            <a:ext cx="797900" cy="572828"/>
          </a:xfrm>
          <a:prstGeom prst="rect">
            <a:avLst/>
          </a:prstGeom>
          <a:solidFill>
            <a:schemeClr val="accent1">
              <a:alpha val="1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SN 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10800000" flipV="1">
            <a:off x="1398338" y="2264632"/>
            <a:ext cx="809795" cy="572828"/>
          </a:xfrm>
          <a:prstGeom prst="rect">
            <a:avLst/>
          </a:prstGeom>
          <a:solidFill>
            <a:schemeClr val="accent1">
              <a:alpha val="1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SN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 rot="10800000" flipV="1">
            <a:off x="1403690" y="3031960"/>
            <a:ext cx="809795" cy="572828"/>
          </a:xfrm>
          <a:prstGeom prst="rect">
            <a:avLst/>
          </a:prstGeom>
          <a:solidFill>
            <a:schemeClr val="accent1">
              <a:alpha val="1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SN 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 rot="10800000" flipV="1">
            <a:off x="1417058" y="3807304"/>
            <a:ext cx="809795" cy="572828"/>
          </a:xfrm>
          <a:prstGeom prst="rect">
            <a:avLst/>
          </a:prstGeom>
          <a:solidFill>
            <a:schemeClr val="accent1">
              <a:alpha val="1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SN 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rot="10800000" flipV="1">
            <a:off x="1417058" y="4555912"/>
            <a:ext cx="809795" cy="572828"/>
          </a:xfrm>
          <a:prstGeom prst="rect">
            <a:avLst/>
          </a:prstGeom>
          <a:solidFill>
            <a:schemeClr val="accent1">
              <a:alpha val="15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SN 7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22" name="Straight Arrow Connector 21"/>
          <p:cNvCxnSpPr>
            <a:stCxn id="12" idx="0"/>
          </p:cNvCxnSpPr>
          <p:nvPr/>
        </p:nvCxnSpPr>
        <p:spPr>
          <a:xfrm flipV="1">
            <a:off x="4442896" y="2532326"/>
            <a:ext cx="1451437" cy="938377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2" idx="7"/>
            <a:endCxn id="14" idx="3"/>
          </p:cNvCxnSpPr>
          <p:nvPr/>
        </p:nvCxnSpPr>
        <p:spPr>
          <a:xfrm flipV="1">
            <a:off x="4651380" y="3299654"/>
            <a:ext cx="1248304" cy="252844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5"/>
            <a:endCxn id="15" idx="3"/>
          </p:cNvCxnSpPr>
          <p:nvPr/>
        </p:nvCxnSpPr>
        <p:spPr>
          <a:xfrm>
            <a:off x="4651380" y="3947441"/>
            <a:ext cx="1261672" cy="127557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2" idx="4"/>
            <a:endCxn id="16" idx="3"/>
          </p:cNvCxnSpPr>
          <p:nvPr/>
        </p:nvCxnSpPr>
        <p:spPr>
          <a:xfrm>
            <a:off x="4442896" y="4029236"/>
            <a:ext cx="1470156" cy="79437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8" idx="0"/>
            <a:endCxn id="17" idx="1"/>
          </p:cNvCxnSpPr>
          <p:nvPr/>
        </p:nvCxnSpPr>
        <p:spPr>
          <a:xfrm flipH="1" flipV="1">
            <a:off x="2208133" y="2551046"/>
            <a:ext cx="1494171" cy="914305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8" idx="1"/>
            <a:endCxn id="8" idx="1"/>
          </p:cNvCxnSpPr>
          <p:nvPr/>
        </p:nvCxnSpPr>
        <p:spPr>
          <a:xfrm>
            <a:off x="2213485" y="3318374"/>
            <a:ext cx="1280335" cy="228772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9" idx="1"/>
            <a:endCxn id="8" idx="3"/>
          </p:cNvCxnSpPr>
          <p:nvPr/>
        </p:nvCxnSpPr>
        <p:spPr>
          <a:xfrm flipV="1">
            <a:off x="2226853" y="3942089"/>
            <a:ext cx="1266967" cy="151629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0" idx="1"/>
            <a:endCxn id="8" idx="4"/>
          </p:cNvCxnSpPr>
          <p:nvPr/>
        </p:nvCxnSpPr>
        <p:spPr>
          <a:xfrm flipV="1">
            <a:off x="2226853" y="4023884"/>
            <a:ext cx="1475451" cy="818442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5855377" y="2312740"/>
            <a:ext cx="901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Unused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3796638" y="4224437"/>
            <a:ext cx="608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SN 0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1951833" y="5039899"/>
            <a:ext cx="4269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Connections among </a:t>
            </a:r>
            <a:r>
              <a:rPr lang="en-US" sz="2400" b="1" dirty="0" err="1" smtClean="0">
                <a:solidFill>
                  <a:schemeClr val="accent2"/>
                </a:solidFill>
              </a:rPr>
              <a:t>supernodes</a:t>
            </a:r>
            <a:endParaRPr lang="en-US" sz="2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777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Two-tier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912036"/>
            <a:ext cx="8574087" cy="4214128"/>
          </a:xfrm>
        </p:spPr>
        <p:txBody>
          <a:bodyPr>
            <a:normAutofit/>
          </a:bodyPr>
          <a:lstStyle/>
          <a:p>
            <a:r>
              <a:rPr lang="en-US" dirty="0" smtClean="0"/>
              <a:t>How </a:t>
            </a:r>
            <a:r>
              <a:rPr lang="en-US" dirty="0"/>
              <a:t>to take advantage of the cliques and multiple levels of connections</a:t>
            </a:r>
            <a:r>
              <a:rPr lang="en-US" dirty="0" smtClean="0"/>
              <a:t>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SDTA – Stepwise Dissemination, Transfer or Aggregation</a:t>
            </a:r>
          </a:p>
          <a:p>
            <a:r>
              <a:rPr lang="en-US" dirty="0"/>
              <a:t>S</a:t>
            </a:r>
            <a:r>
              <a:rPr lang="en-US" dirty="0" smtClean="0"/>
              <a:t>imultaneous </a:t>
            </a:r>
            <a:r>
              <a:rPr lang="en-US" dirty="0"/>
              <a:t>exchange of data </a:t>
            </a:r>
            <a:r>
              <a:rPr lang="en-US" dirty="0" smtClean="0"/>
              <a:t>within level 1</a:t>
            </a:r>
          </a:p>
          <a:p>
            <a:r>
              <a:rPr lang="en-US" dirty="0" smtClean="0"/>
              <a:t>Minimize amount of data transfered at level 2</a:t>
            </a:r>
          </a:p>
          <a:p>
            <a:r>
              <a:rPr lang="en-US" dirty="0" smtClean="0"/>
              <a:t>(0, 0, 0) assumed root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9/26/12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PPL@UIUC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56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1105</TotalTime>
  <Words>1160</Words>
  <Application>Microsoft Macintosh PowerPoint</Application>
  <PresentationFormat>On-screen Show (4:3)</PresentationFormat>
  <Paragraphs>239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Spectrum</vt:lpstr>
      <vt:lpstr>Collectives on Two-tier Direct Networks</vt:lpstr>
      <vt:lpstr>Motivation</vt:lpstr>
      <vt:lpstr>Two-tier Direct Networks</vt:lpstr>
      <vt:lpstr>Two-tier Direct Networks</vt:lpstr>
      <vt:lpstr>Topology Oblivious Algorithms</vt:lpstr>
      <vt:lpstr>Topology Aware Algorithms</vt:lpstr>
      <vt:lpstr>Assumptions/Conventions</vt:lpstr>
      <vt:lpstr>Assumptions/Conventions</vt:lpstr>
      <vt:lpstr>Two-tier Algorithms</vt:lpstr>
      <vt:lpstr>Scatter using SDTA</vt:lpstr>
      <vt:lpstr>Step 1 – Disseminate within source</vt:lpstr>
      <vt:lpstr>Broadcast using SDTA</vt:lpstr>
      <vt:lpstr>Allgather using SDTA</vt:lpstr>
      <vt:lpstr> Computation Collectives  </vt:lpstr>
      <vt:lpstr>Multi-phased Reduce</vt:lpstr>
      <vt:lpstr>Reduce-scatter</vt:lpstr>
      <vt:lpstr>Cost Comparison</vt:lpstr>
      <vt:lpstr>Experiments</vt:lpstr>
      <vt:lpstr>L1 Links Used</vt:lpstr>
      <vt:lpstr>L1 Links Maximum Traffic</vt:lpstr>
      <vt:lpstr>L2 Links Used</vt:lpstr>
      <vt:lpstr>L2 Links Maximum Traffic</vt:lpstr>
      <vt:lpstr>Conclusion and Future Work</vt:lpstr>
    </vt:vector>
  </TitlesOfParts>
  <Company>UIUC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Collectives on Two-tier Direct Networks</dc:title>
  <dc:creator>Nikhil Jain</dc:creator>
  <cp:lastModifiedBy>Nikhil Jain</cp:lastModifiedBy>
  <cp:revision>166</cp:revision>
  <dcterms:created xsi:type="dcterms:W3CDTF">2012-09-19T06:26:49Z</dcterms:created>
  <dcterms:modified xsi:type="dcterms:W3CDTF">2012-09-24T22:53:43Z</dcterms:modified>
</cp:coreProperties>
</file>