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50"/>
  </p:notesMasterIdLst>
  <p:handoutMasterIdLst>
    <p:handoutMasterId r:id="rId51"/>
  </p:handoutMasterIdLst>
  <p:sldIdLst>
    <p:sldId id="256" r:id="rId2"/>
    <p:sldId id="900" r:id="rId3"/>
    <p:sldId id="901" r:id="rId4"/>
    <p:sldId id="906" r:id="rId5"/>
    <p:sldId id="948" r:id="rId6"/>
    <p:sldId id="902" r:id="rId7"/>
    <p:sldId id="903" r:id="rId8"/>
    <p:sldId id="907" r:id="rId9"/>
    <p:sldId id="911" r:id="rId10"/>
    <p:sldId id="909" r:id="rId11"/>
    <p:sldId id="910" r:id="rId12"/>
    <p:sldId id="904" r:id="rId13"/>
    <p:sldId id="912" r:id="rId14"/>
    <p:sldId id="913" r:id="rId15"/>
    <p:sldId id="920" r:id="rId16"/>
    <p:sldId id="914" r:id="rId17"/>
    <p:sldId id="915" r:id="rId18"/>
    <p:sldId id="916" r:id="rId19"/>
    <p:sldId id="887" r:id="rId20"/>
    <p:sldId id="888" r:id="rId21"/>
    <p:sldId id="917" r:id="rId22"/>
    <p:sldId id="918" r:id="rId23"/>
    <p:sldId id="921" r:id="rId24"/>
    <p:sldId id="933" r:id="rId25"/>
    <p:sldId id="934" r:id="rId26"/>
    <p:sldId id="935" r:id="rId27"/>
    <p:sldId id="925" r:id="rId28"/>
    <p:sldId id="928" r:id="rId29"/>
    <p:sldId id="929" r:id="rId30"/>
    <p:sldId id="930" r:id="rId31"/>
    <p:sldId id="931" r:id="rId32"/>
    <p:sldId id="932" r:id="rId33"/>
    <p:sldId id="936" r:id="rId34"/>
    <p:sldId id="937" r:id="rId35"/>
    <p:sldId id="938" r:id="rId36"/>
    <p:sldId id="939" r:id="rId37"/>
    <p:sldId id="940" r:id="rId38"/>
    <p:sldId id="942" r:id="rId39"/>
    <p:sldId id="951" r:id="rId40"/>
    <p:sldId id="947" r:id="rId41"/>
    <p:sldId id="944" r:id="rId42"/>
    <p:sldId id="945" r:id="rId43"/>
    <p:sldId id="946" r:id="rId44"/>
    <p:sldId id="919" r:id="rId45"/>
    <p:sldId id="949" r:id="rId46"/>
    <p:sldId id="950" r:id="rId47"/>
    <p:sldId id="922" r:id="rId48"/>
    <p:sldId id="86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73C"/>
    <a:srgbClr val="445CC7"/>
    <a:srgbClr val="6B3917"/>
    <a:srgbClr val="9A3D00"/>
    <a:srgbClr val="386572"/>
    <a:srgbClr val="3A6876"/>
    <a:srgbClr val="64B4CD"/>
    <a:srgbClr val="24445A"/>
    <a:srgbClr val="1C344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7" autoAdjust="0"/>
    <p:restoredTop sz="94743" autoAdjust="0"/>
  </p:normalViewPr>
  <p:slideViewPr>
    <p:cSldViewPr>
      <p:cViewPr varScale="1">
        <p:scale>
          <a:sx n="107" d="100"/>
          <a:sy n="107" d="100"/>
        </p:scale>
        <p:origin x="-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3B457-AA13-407E-956B-7335B48590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C53790-84E3-4A97-A537-19B158F7B52E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21978-6F4F-4D9D-9E56-2BC9FA6D519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result of</a:t>
            </a:r>
            <a:r>
              <a:rPr lang="en-US" baseline="0" dirty="0" smtClean="0"/>
              <a:t> semi-blocking checkpoint using </a:t>
            </a:r>
            <a:r>
              <a:rPr lang="en-US" baseline="0" dirty="0" err="1" smtClean="0"/>
              <a:t>ChaNGa</a:t>
            </a:r>
            <a:r>
              <a:rPr lang="en-US" baseline="0" dirty="0" smtClean="0"/>
              <a:t> benchmark for strong scaling. The problem size is 100M particles.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F87C-AADA-DD45-A650-0277BA9240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79408-E175-534F-A104-147DAFA55864}" type="slidenum">
              <a:rPr lang="en-US"/>
              <a:pPr/>
              <a:t>41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915988"/>
            <a:ext cx="4171950" cy="312896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68850" cy="347345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1A7FD-8BD2-8846-9C71-409ABE6BC4C3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FEDD6-F7E7-4D4A-87F3-E9B10CFFAE4F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F18F0-258D-804F-803C-9E7310ACD826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03C13-A641-0342-AB86-ADE4363719FF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212165-6C29-224A-BD33-56D41DFA06EE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CF69F-D966-5A4A-A846-323EA1EF344F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6E4E3-C00C-BC47-A8A8-506789DEE12A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31F48-5F0D-874C-94FF-182BBF571F82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866C2-2F8F-254D-861C-99C624AB6457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78F26-885C-D24F-BDE7-251B21EB0BBF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41473-C7B7-894F-A4CD-8F6C55DC2AB2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9C53991F-EE35-6140-BB87-813384CBBA43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0" y="5988884"/>
            <a:ext cx="680197" cy="792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2400" y="6019800"/>
            <a:ext cx="533400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rgbClr val="445C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5787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5787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1"/>
            <a:ext cx="8763000" cy="3143250"/>
          </a:xfrm>
        </p:spPr>
        <p:txBody>
          <a:bodyPr>
            <a:normAutofit/>
          </a:bodyPr>
          <a:lstStyle/>
          <a:p>
            <a:r>
              <a:rPr lang="en-US" sz="4400" dirty="0"/>
              <a:t>Characteristics of </a:t>
            </a:r>
            <a:r>
              <a:rPr lang="en-US" sz="4400" b="1" i="1" dirty="0" smtClean="0"/>
              <a:t>Adaptive</a:t>
            </a:r>
            <a:r>
              <a:rPr lang="en-US" sz="4400" dirty="0" smtClean="0"/>
              <a:t> Runtime </a:t>
            </a:r>
            <a:r>
              <a:rPr lang="en-US" sz="4400" dirty="0"/>
              <a:t>Systems in HPC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543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Laxmikant (Sanjay) Kale</a:t>
            </a:r>
          </a:p>
          <a:p>
            <a:r>
              <a:rPr lang="en-US" sz="2400" dirty="0" smtClean="0">
                <a:latin typeface="Calibri"/>
                <a:cs typeface="Calibri"/>
                <a:hlinkClick r:id="rId3"/>
              </a:rPr>
              <a:t>http://charm.cs.illinois.edu</a:t>
            </a: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550" y="6019800"/>
            <a:ext cx="2432050" cy="7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99941"/>
            <a:ext cx="3048000" cy="5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have the lever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Observability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we can’t observe it, can’t act on it</a:t>
            </a:r>
          </a:p>
          <a:p>
            <a:r>
              <a:rPr lang="en-US" dirty="0"/>
              <a:t>Controllability: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 appropriate control variable is available, we can’t control the system 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bending the definition a bit)</a:t>
            </a:r>
          </a:p>
          <a:p>
            <a:r>
              <a:rPr lang="en-US" dirty="0" smtClean="0"/>
              <a:t>So: </a:t>
            </a:r>
            <a:r>
              <a:rPr lang="en-US" u="sng" dirty="0" smtClean="0"/>
              <a:t>an effective control system needs to have a rich set of observable </a:t>
            </a:r>
            <a:r>
              <a:rPr lang="en-US" u="sng" dirty="0"/>
              <a:t>and controllable </a:t>
            </a:r>
            <a:r>
              <a:rPr lang="en-US" u="sng" dirty="0" smtClean="0"/>
              <a:t>variables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82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modified system diagram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" y="1676400"/>
            <a:ext cx="7848599" cy="2362200"/>
            <a:chOff x="609600" y="1676400"/>
            <a:chExt cx="8324272" cy="3657600"/>
          </a:xfrm>
        </p:grpSpPr>
        <p:sp>
          <p:nvSpPr>
            <p:cNvPr id="6" name="Rectangle 5"/>
            <p:cNvSpPr/>
            <p:nvPr/>
          </p:nvSpPr>
          <p:spPr>
            <a:xfrm>
              <a:off x="609600" y="1676400"/>
              <a:ext cx="3276600" cy="167640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System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00400" y="4800600"/>
              <a:ext cx="3429000" cy="53340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controller</a:t>
              </a:r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>
              <a:off x="3886200" y="2514600"/>
              <a:ext cx="2971800" cy="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114800" y="1981200"/>
              <a:ext cx="2286000" cy="57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Output variables</a:t>
              </a:r>
              <a:endParaRPr lang="en-US" sz="1800" dirty="0"/>
            </a:p>
          </p:txBody>
        </p: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>
              <a:off x="4876800" y="2514600"/>
              <a:ext cx="38100" cy="2286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53000" y="3352800"/>
              <a:ext cx="1981200" cy="142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Observable / Actionable variables</a:t>
              </a:r>
              <a:endParaRPr lang="en-US" sz="1800" dirty="0"/>
            </a:p>
          </p:txBody>
        </p:sp>
        <p:cxnSp>
          <p:nvCxnSpPr>
            <p:cNvPr id="22" name="Straight Arrow Connector 21"/>
            <p:cNvCxnSpPr>
              <a:endCxn id="6" idx="2"/>
            </p:cNvCxnSpPr>
            <p:nvPr/>
          </p:nvCxnSpPr>
          <p:spPr>
            <a:xfrm flipH="1" flipV="1">
              <a:off x="2247900" y="3352800"/>
              <a:ext cx="1790700" cy="14478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52600" y="3733801"/>
              <a:ext cx="1447800" cy="100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Control variables</a:t>
              </a:r>
              <a:endParaRPr lang="en-US" sz="1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91400" y="2057401"/>
              <a:ext cx="1542472" cy="157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Metrics</a:t>
              </a:r>
            </a:p>
            <a:p>
              <a:r>
                <a:rPr lang="en-US" sz="1800" b="1" dirty="0" smtClean="0">
                  <a:solidFill>
                    <a:srgbClr val="FF6600"/>
                  </a:solidFill>
                </a:rPr>
                <a:t>That we care about</a:t>
              </a:r>
              <a:endParaRPr lang="en-US" sz="18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4495800"/>
            <a:ext cx="8229600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include one or more:</a:t>
            </a:r>
          </a:p>
          <a:p>
            <a:pPr marL="342900" indent="-342900">
              <a:buFont typeface="Arial"/>
              <a:buChar char="•"/>
            </a:pPr>
            <a:r>
              <a:rPr lang="en-US" u="sng" dirty="0"/>
              <a:t>O</a:t>
            </a:r>
            <a:r>
              <a:rPr lang="en-US" u="sng" dirty="0" smtClean="0"/>
              <a:t>bjective functions </a:t>
            </a:r>
            <a:r>
              <a:rPr lang="en-US" dirty="0" smtClean="0"/>
              <a:t>(minimize, maximize, optimize)</a:t>
            </a:r>
          </a:p>
          <a:p>
            <a:pPr marL="342900" indent="-342900">
              <a:buFont typeface="Arial"/>
              <a:buChar char="•"/>
            </a:pPr>
            <a:r>
              <a:rPr lang="en-US" u="sng" dirty="0" smtClean="0"/>
              <a:t>Constraints:</a:t>
            </a:r>
            <a:r>
              <a:rPr lang="en-US" dirty="0" smtClean="0"/>
              <a:t> “must be less than”, ..</a:t>
            </a:r>
            <a:endParaRPr lang="en-US" u="sng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62800" y="2971800"/>
            <a:ext cx="457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828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Control Systems in HPC?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consider two “systems”</a:t>
            </a:r>
          </a:p>
          <a:p>
            <a:pPr lvl="1"/>
            <a:r>
              <a:rPr lang="en-US" dirty="0" smtClean="0"/>
              <a:t>And examine them for opportunities for feedback control</a:t>
            </a:r>
          </a:p>
          <a:p>
            <a:r>
              <a:rPr lang="en-US" dirty="0" smtClean="0"/>
              <a:t>A parallel “job”</a:t>
            </a:r>
          </a:p>
          <a:p>
            <a:pPr lvl="1"/>
            <a:r>
              <a:rPr lang="en-US" dirty="0" smtClean="0"/>
              <a:t>A single application running in some partition</a:t>
            </a:r>
          </a:p>
          <a:p>
            <a:r>
              <a:rPr lang="en-US" dirty="0" smtClean="0"/>
              <a:t>A parallel machine</a:t>
            </a:r>
          </a:p>
          <a:p>
            <a:pPr lvl="1"/>
            <a:r>
              <a:rPr lang="en-US" dirty="0" smtClean="0"/>
              <a:t>Running multiple jobs from a queue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979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Single </a:t>
            </a:r>
            <a:r>
              <a:rPr lang="en-US" dirty="0"/>
              <a:t>J</a:t>
            </a:r>
            <a:r>
              <a:rPr lang="en-US" dirty="0" smtClean="0"/>
              <a:t>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output variables that we care about:</a:t>
            </a:r>
          </a:p>
          <a:p>
            <a:pPr lvl="1"/>
            <a:r>
              <a:rPr lang="en-US" dirty="0" smtClean="0"/>
              <a:t>(Other than the job’s science output)</a:t>
            </a:r>
          </a:p>
          <a:p>
            <a:pPr lvl="1"/>
            <a:r>
              <a:rPr lang="en-US" dirty="0" smtClean="0"/>
              <a:t>Execution time, energy</a:t>
            </a:r>
            <a:r>
              <a:rPr lang="en-US" dirty="0"/>
              <a:t>, </a:t>
            </a:r>
            <a:r>
              <a:rPr lang="en-US" dirty="0" smtClean="0"/>
              <a:t>power, </a:t>
            </a:r>
            <a:r>
              <a:rPr lang="en-US" dirty="0"/>
              <a:t>memory </a:t>
            </a:r>
            <a:r>
              <a:rPr lang="en-US" dirty="0" smtClean="0"/>
              <a:t>usage, ..</a:t>
            </a:r>
          </a:p>
          <a:p>
            <a:pPr lvl="1"/>
            <a:r>
              <a:rPr lang="en-US" dirty="0" smtClean="0"/>
              <a:t>First two are objective functions</a:t>
            </a:r>
          </a:p>
          <a:p>
            <a:pPr lvl="1"/>
            <a:r>
              <a:rPr lang="en-US" dirty="0" smtClean="0"/>
              <a:t>Next two are (typically) constraints</a:t>
            </a:r>
          </a:p>
          <a:p>
            <a:pPr lvl="1"/>
            <a:r>
              <a:rPr lang="en-US" dirty="0" smtClean="0"/>
              <a:t>We will talk about other variables as well, later</a:t>
            </a:r>
          </a:p>
          <a:p>
            <a:r>
              <a:rPr lang="en-US" dirty="0" smtClean="0"/>
              <a:t>What are the observables?</a:t>
            </a:r>
          </a:p>
          <a:p>
            <a:pPr lvl="1"/>
            <a:r>
              <a:rPr lang="en-US" dirty="0" smtClean="0"/>
              <a:t>Maybe message sizes, rates? Communication graphs?</a:t>
            </a:r>
          </a:p>
          <a:p>
            <a:r>
              <a:rPr lang="en-US" dirty="0" smtClean="0"/>
              <a:t>What are the control variables?</a:t>
            </a:r>
            <a:endParaRPr lang="en-US" dirty="0"/>
          </a:p>
          <a:p>
            <a:pPr lvl="1"/>
            <a:r>
              <a:rPr lang="en-US" dirty="0" smtClean="0"/>
              <a:t>Very few…. Maybe MPI buffer size? </a:t>
            </a:r>
            <a:r>
              <a:rPr lang="en-US" dirty="0" err="1" smtClean="0"/>
              <a:t>bigpages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165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ontrol </a:t>
            </a:r>
            <a:r>
              <a:rPr lang="en-US" dirty="0"/>
              <a:t>S</a:t>
            </a:r>
            <a:r>
              <a:rPr lang="en-US" dirty="0" smtClean="0"/>
              <a:t>ystem for a single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do, mainly because of the paucity of control variables</a:t>
            </a:r>
          </a:p>
          <a:p>
            <a:r>
              <a:rPr lang="en-US" dirty="0" smtClean="0"/>
              <a:t>This was a problem with “Autopilot”, Dan Reed’s otherwise exemplary research project</a:t>
            </a:r>
          </a:p>
          <a:p>
            <a:pPr lvl="1"/>
            <a:r>
              <a:rPr lang="en-US" dirty="0" smtClean="0"/>
              <a:t>Sensors, actuators and controllers could be defined, but the underlying system did not present opportunities</a:t>
            </a:r>
          </a:p>
          <a:p>
            <a:r>
              <a:rPr lang="en-US" dirty="0" smtClean="0"/>
              <a:t>We need to “open up” the single job to expose more controllable knobs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95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job has its own ARTS control system, for sure</a:t>
            </a:r>
          </a:p>
          <a:p>
            <a:r>
              <a:rPr lang="en-US" dirty="0" smtClean="0"/>
              <a:t>But should this be:</a:t>
            </a:r>
          </a:p>
          <a:p>
            <a:pPr lvl="1"/>
            <a:r>
              <a:rPr lang="en-US" dirty="0" smtClean="0"/>
              <a:t>Specially written for that application? </a:t>
            </a:r>
          </a:p>
          <a:p>
            <a:pPr lvl="1"/>
            <a:r>
              <a:rPr lang="en-US" dirty="0" smtClean="0"/>
              <a:t>A common code base?</a:t>
            </a:r>
          </a:p>
          <a:p>
            <a:pPr lvl="1"/>
            <a:r>
              <a:rPr lang="en-US" dirty="0" smtClean="0"/>
              <a:t>A framework or DSL that includes an ARTS?</a:t>
            </a:r>
          </a:p>
          <a:p>
            <a:r>
              <a:rPr lang="en-US" dirty="0" smtClean="0"/>
              <a:t>This is an open question, I think..</a:t>
            </a:r>
          </a:p>
          <a:p>
            <a:pPr lvl="1"/>
            <a:r>
              <a:rPr lang="en-US" dirty="0" smtClean="0"/>
              <a:t>But it must be capable of interacting with the machine-level control system</a:t>
            </a:r>
          </a:p>
          <a:p>
            <a:r>
              <a:rPr lang="en-US" dirty="0" smtClean="0"/>
              <a:t>My opinion: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RTS, but </a:t>
            </a:r>
            <a:r>
              <a:rPr lang="en-US" dirty="0" err="1" smtClean="0"/>
              <a:t>specializable</a:t>
            </a:r>
            <a:r>
              <a:rPr lang="en-US" dirty="0" smtClean="0"/>
              <a:t> for each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24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Parallel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nodes, job scheduler, resource allocator, job queue, ..</a:t>
            </a:r>
          </a:p>
          <a:p>
            <a:r>
              <a:rPr lang="en-US" dirty="0" smtClean="0"/>
              <a:t>Output variables: </a:t>
            </a:r>
          </a:p>
          <a:p>
            <a:pPr lvl="1"/>
            <a:r>
              <a:rPr lang="en-US" dirty="0" smtClean="0"/>
              <a:t>Throughput, Energy bill, energy per unit of work,</a:t>
            </a:r>
            <a:r>
              <a:rPr lang="en-US" dirty="0"/>
              <a:t> </a:t>
            </a:r>
            <a:r>
              <a:rPr lang="en-US" dirty="0" smtClean="0"/>
              <a:t>power, availability, reliability, ..</a:t>
            </a:r>
          </a:p>
          <a:p>
            <a:r>
              <a:rPr lang="en-US" dirty="0" smtClean="0"/>
              <a:t>Again, very little control</a:t>
            </a:r>
          </a:p>
          <a:p>
            <a:pPr lvl="1"/>
            <a:r>
              <a:rPr lang="en-US" dirty="0" smtClean="0"/>
              <a:t>About the only decision we make is which job to run next, and which nodes to give to it..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168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81200"/>
            <a:ext cx="66294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Big Question/s:</a:t>
            </a:r>
          </a:p>
          <a:p>
            <a:endParaRPr lang="en-US" sz="3200" dirty="0"/>
          </a:p>
          <a:p>
            <a:r>
              <a:rPr lang="en-US" sz="3200" dirty="0" smtClean="0"/>
              <a:t>How to add more control variables?</a:t>
            </a:r>
          </a:p>
          <a:p>
            <a:r>
              <a:rPr lang="en-US" sz="3200" dirty="0" smtClean="0"/>
              <a:t>How to add more observables?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35885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method we have explored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Overdecomposition</a:t>
            </a:r>
            <a:r>
              <a:rPr lang="en-US" dirty="0" smtClean="0"/>
              <a:t> and processor independent programming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112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 based over-decomposition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Let </a:t>
            </a:r>
            <a:r>
              <a:rPr lang="en-US" dirty="0"/>
              <a:t>t</a:t>
            </a:r>
            <a:r>
              <a:rPr lang="en-US" dirty="0" smtClean="0"/>
              <a:t>he programmer decompose computation into objects</a:t>
            </a:r>
          </a:p>
          <a:p>
            <a:pPr lvl="1"/>
            <a:r>
              <a:rPr lang="en-US" dirty="0" smtClean="0"/>
              <a:t>Work units, data-units, composites</a:t>
            </a:r>
          </a:p>
          <a:p>
            <a:r>
              <a:rPr lang="en-US" dirty="0" smtClean="0"/>
              <a:t>Let an intelligent runtime system assign objects to processors</a:t>
            </a:r>
          </a:p>
          <a:p>
            <a:pPr lvl="1"/>
            <a:r>
              <a:rPr lang="en-US" dirty="0" smtClean="0"/>
              <a:t>RTS can change this assignment during execution</a:t>
            </a:r>
          </a:p>
          <a:p>
            <a:r>
              <a:rPr lang="en-US" dirty="0" smtClean="0"/>
              <a:t>This empowers the </a:t>
            </a:r>
            <a:r>
              <a:rPr lang="en-US" dirty="0" smtClean="0"/>
              <a:t>control system</a:t>
            </a:r>
          </a:p>
          <a:p>
            <a:pPr lvl="1"/>
            <a:r>
              <a:rPr lang="en-US" dirty="0" smtClean="0"/>
              <a:t>A large number of observables</a:t>
            </a:r>
          </a:p>
          <a:p>
            <a:pPr lvl="1"/>
            <a:r>
              <a:rPr lang="en-US" dirty="0" smtClean="0"/>
              <a:t>Many control variables created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8F2E00-E7AE-0949-9F5C-271B31A0F1F2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326EB6-CCAC-464F-88B4-A643B959C78E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10415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runtime are we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runtime: </a:t>
            </a:r>
          </a:p>
          <a:p>
            <a:pPr lvl="1"/>
            <a:r>
              <a:rPr lang="en-US" dirty="0" smtClean="0"/>
              <a:t>JVM + Java class library</a:t>
            </a:r>
          </a:p>
          <a:p>
            <a:pPr lvl="1"/>
            <a:r>
              <a:rPr lang="en-US" dirty="0" smtClean="0"/>
              <a:t>Implements JAVA API</a:t>
            </a:r>
          </a:p>
          <a:p>
            <a:r>
              <a:rPr lang="en-US" dirty="0" smtClean="0"/>
              <a:t>MPI runtime:</a:t>
            </a:r>
          </a:p>
          <a:p>
            <a:pPr lvl="1"/>
            <a:r>
              <a:rPr lang="en-US" dirty="0" smtClean="0"/>
              <a:t>Implements MPI standard API</a:t>
            </a:r>
          </a:p>
          <a:p>
            <a:pPr lvl="1"/>
            <a:r>
              <a:rPr lang="en-US" dirty="0" smtClean="0"/>
              <a:t>Mostly mechanisms</a:t>
            </a:r>
          </a:p>
          <a:p>
            <a:r>
              <a:rPr lang="en-US" dirty="0" smtClean="0"/>
              <a:t>I want to focus on runtimes that are “smart”</a:t>
            </a:r>
          </a:p>
          <a:p>
            <a:pPr lvl="1"/>
            <a:r>
              <a:rPr lang="en-US" dirty="0" smtClean="0"/>
              <a:t>i.e. include strategies in addition mechanisms</a:t>
            </a:r>
          </a:p>
          <a:p>
            <a:pPr lvl="1"/>
            <a:r>
              <a:rPr lang="en-US" dirty="0" smtClean="0"/>
              <a:t>Many mechanisms to enable adaptive strategies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48ADB-C09B-CB44-AB74-79C4E69BF57C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16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Object-based over-decomposition: Charm++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3AFCE99-E8CA-E844-AFBB-784460236E0B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59A42-71A1-4A53-94E9-CBB6123A20F7}" type="slidenum">
              <a:rPr lang="en-US" smtClean="0"/>
              <a:pPr/>
              <a:t>20</a:t>
            </a:fld>
            <a:endParaRPr lang="en-US" dirty="0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2819400"/>
            <a:ext cx="2820988" cy="3603625"/>
            <a:chOff x="138" y="2504"/>
            <a:chExt cx="917" cy="1375"/>
          </a:xfrm>
        </p:grpSpPr>
        <p:grpSp>
          <p:nvGrpSpPr>
            <p:cNvPr id="19486" name="Group 3"/>
            <p:cNvGrpSpPr>
              <a:grpSpLocks/>
            </p:cNvGrpSpPr>
            <p:nvPr/>
          </p:nvGrpSpPr>
          <p:grpSpPr bwMode="auto">
            <a:xfrm>
              <a:off x="138" y="2505"/>
              <a:ext cx="876" cy="677"/>
              <a:chOff x="576" y="1056"/>
              <a:chExt cx="1728" cy="1344"/>
            </a:xfrm>
          </p:grpSpPr>
          <p:sp>
            <p:nvSpPr>
              <p:cNvPr id="19489" name="Rectangle 4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0" name="Rectangle 5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1" name="Rectangle 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2" name="Rectangle 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3" name="Rectangle 8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4" name="Rectangle 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5" name="Rectangle 10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6" name="Rectangle 11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7" name="Line 12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8" name="Line 13"/>
              <p:cNvSpPr>
                <a:spLocks noChangeShapeType="1"/>
              </p:cNvSpPr>
              <p:nvPr/>
            </p:nvSpPr>
            <p:spPr bwMode="auto">
              <a:xfrm flipV="1">
                <a:off x="864" y="1776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9" name="Line 14"/>
              <p:cNvSpPr>
                <a:spLocks noChangeShapeType="1"/>
              </p:cNvSpPr>
              <p:nvPr/>
            </p:nvSpPr>
            <p:spPr bwMode="auto">
              <a:xfrm flipV="1">
                <a:off x="1440" y="1776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0" name="Line 15"/>
              <p:cNvSpPr>
                <a:spLocks noChangeShapeType="1"/>
              </p:cNvSpPr>
              <p:nvPr/>
            </p:nvSpPr>
            <p:spPr bwMode="auto">
              <a:xfrm flipH="1" flipV="1">
                <a:off x="1296" y="124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1" name="Line 16"/>
              <p:cNvSpPr>
                <a:spLocks noChangeShapeType="1"/>
              </p:cNvSpPr>
              <p:nvPr/>
            </p:nvSpPr>
            <p:spPr bwMode="auto">
              <a:xfrm>
                <a:off x="1296" y="115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2" name="Line 17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24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3" name="Line 18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487" name="Text Box 19"/>
            <p:cNvSpPr txBox="1">
              <a:spLocks noChangeArrowheads="1"/>
            </p:cNvSpPr>
            <p:nvPr/>
          </p:nvSpPr>
          <p:spPr bwMode="auto">
            <a:xfrm>
              <a:off x="268" y="3629"/>
              <a:ext cx="7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User View</a:t>
              </a:r>
            </a:p>
          </p:txBody>
        </p:sp>
        <p:sp>
          <p:nvSpPr>
            <p:cNvPr id="19488" name="AutoShape 20"/>
            <p:cNvSpPr>
              <a:spLocks noChangeArrowheads="1"/>
            </p:cNvSpPr>
            <p:nvPr/>
          </p:nvSpPr>
          <p:spPr bwMode="auto">
            <a:xfrm>
              <a:off x="467" y="3251"/>
              <a:ext cx="97" cy="218"/>
            </a:xfrm>
            <a:prstGeom prst="upArrow">
              <a:avLst>
                <a:gd name="adj1" fmla="val 50000"/>
                <a:gd name="adj2" fmla="val 561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0" y="2667000"/>
            <a:ext cx="5816600" cy="3554413"/>
            <a:chOff x="1293" y="2371"/>
            <a:chExt cx="1891" cy="1356"/>
          </a:xfrm>
        </p:grpSpPr>
        <p:sp>
          <p:nvSpPr>
            <p:cNvPr id="19465" name="Text Box 22"/>
            <p:cNvSpPr txBox="1">
              <a:spLocks noChangeArrowheads="1"/>
            </p:cNvSpPr>
            <p:nvPr/>
          </p:nvSpPr>
          <p:spPr bwMode="auto">
            <a:xfrm>
              <a:off x="1590" y="2371"/>
              <a:ext cx="159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System implementation</a:t>
              </a:r>
            </a:p>
          </p:txBody>
        </p:sp>
        <p:sp>
          <p:nvSpPr>
            <p:cNvPr id="19466" name="AutoShape 23"/>
            <p:cNvSpPr>
              <a:spLocks noChangeArrowheads="1"/>
            </p:cNvSpPr>
            <p:nvPr/>
          </p:nvSpPr>
          <p:spPr bwMode="auto">
            <a:xfrm>
              <a:off x="2016" y="2640"/>
              <a:ext cx="97" cy="256"/>
            </a:xfrm>
            <a:prstGeom prst="downArrow">
              <a:avLst>
                <a:gd name="adj1" fmla="val 50000"/>
                <a:gd name="adj2" fmla="val 659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467" name="Group 24"/>
            <p:cNvGrpSpPr>
              <a:grpSpLocks/>
            </p:cNvGrpSpPr>
            <p:nvPr/>
          </p:nvGrpSpPr>
          <p:grpSpPr bwMode="auto">
            <a:xfrm>
              <a:off x="1293" y="2952"/>
              <a:ext cx="1633" cy="775"/>
              <a:chOff x="2422" y="2121"/>
              <a:chExt cx="3226" cy="1538"/>
            </a:xfrm>
          </p:grpSpPr>
          <p:sp>
            <p:nvSpPr>
              <p:cNvPr id="19468" name="Rectangle 25"/>
              <p:cNvSpPr>
                <a:spLocks noChangeArrowheads="1"/>
              </p:cNvSpPr>
              <p:nvPr/>
            </p:nvSpPr>
            <p:spPr bwMode="auto">
              <a:xfrm>
                <a:off x="2422" y="2122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9" name="Rectangle 26"/>
              <p:cNvSpPr>
                <a:spLocks noChangeArrowheads="1"/>
              </p:cNvSpPr>
              <p:nvPr/>
            </p:nvSpPr>
            <p:spPr bwMode="auto">
              <a:xfrm>
                <a:off x="3513" y="2121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0" name="Rectangle 27"/>
              <p:cNvSpPr>
                <a:spLocks noChangeArrowheads="1"/>
              </p:cNvSpPr>
              <p:nvPr/>
            </p:nvSpPr>
            <p:spPr bwMode="auto">
              <a:xfrm>
                <a:off x="4688" y="2123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1" name="Rectangle 28"/>
              <p:cNvSpPr>
                <a:spLocks noChangeArrowheads="1"/>
              </p:cNvSpPr>
              <p:nvPr/>
            </p:nvSpPr>
            <p:spPr bwMode="auto">
              <a:xfrm>
                <a:off x="4091" y="2993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2" name="Rectangle 29"/>
              <p:cNvSpPr>
                <a:spLocks noChangeArrowheads="1"/>
              </p:cNvSpPr>
              <p:nvPr/>
            </p:nvSpPr>
            <p:spPr bwMode="auto">
              <a:xfrm>
                <a:off x="4802" y="3243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3" name="Rectangle 30"/>
              <p:cNvSpPr>
                <a:spLocks noChangeArrowheads="1"/>
              </p:cNvSpPr>
              <p:nvPr/>
            </p:nvSpPr>
            <p:spPr bwMode="auto">
              <a:xfrm>
                <a:off x="3652" y="305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4" name="Rectangle 31"/>
              <p:cNvSpPr>
                <a:spLocks noChangeArrowheads="1"/>
              </p:cNvSpPr>
              <p:nvPr/>
            </p:nvSpPr>
            <p:spPr bwMode="auto">
              <a:xfrm>
                <a:off x="2828" y="3060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5" name="Rectangle 32"/>
              <p:cNvSpPr>
                <a:spLocks noChangeArrowheads="1"/>
              </p:cNvSpPr>
              <p:nvPr/>
            </p:nvSpPr>
            <p:spPr bwMode="auto">
              <a:xfrm>
                <a:off x="3621" y="2279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6" name="Rectangle 33"/>
              <p:cNvSpPr>
                <a:spLocks noChangeArrowheads="1"/>
              </p:cNvSpPr>
              <p:nvPr/>
            </p:nvSpPr>
            <p:spPr bwMode="auto">
              <a:xfrm>
                <a:off x="2488" y="236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7" name="Rectangle 34"/>
              <p:cNvSpPr>
                <a:spLocks noChangeArrowheads="1"/>
              </p:cNvSpPr>
              <p:nvPr/>
            </p:nvSpPr>
            <p:spPr bwMode="auto">
              <a:xfrm>
                <a:off x="5270" y="2801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8" name="Rectangle 35"/>
              <p:cNvSpPr>
                <a:spLocks noChangeArrowheads="1"/>
              </p:cNvSpPr>
              <p:nvPr/>
            </p:nvSpPr>
            <p:spPr bwMode="auto">
              <a:xfrm>
                <a:off x="4826" y="243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9" name="Line 36"/>
              <p:cNvSpPr>
                <a:spLocks noChangeShapeType="1"/>
              </p:cNvSpPr>
              <p:nvPr/>
            </p:nvSpPr>
            <p:spPr bwMode="auto">
              <a:xfrm>
                <a:off x="2778" y="2490"/>
                <a:ext cx="871" cy="6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0" name="Line 37"/>
              <p:cNvSpPr>
                <a:spLocks noChangeShapeType="1"/>
              </p:cNvSpPr>
              <p:nvPr/>
            </p:nvSpPr>
            <p:spPr bwMode="auto">
              <a:xfrm>
                <a:off x="3115" y="3189"/>
                <a:ext cx="534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1" name="Line 38"/>
              <p:cNvSpPr>
                <a:spLocks noChangeShapeType="1"/>
              </p:cNvSpPr>
              <p:nvPr/>
            </p:nvSpPr>
            <p:spPr bwMode="auto">
              <a:xfrm>
                <a:off x="3920" y="2408"/>
                <a:ext cx="904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2" name="Line 39"/>
              <p:cNvSpPr>
                <a:spLocks noChangeShapeType="1"/>
              </p:cNvSpPr>
              <p:nvPr/>
            </p:nvSpPr>
            <p:spPr bwMode="auto">
              <a:xfrm flipH="1">
                <a:off x="4389" y="2720"/>
                <a:ext cx="583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3" name="Line 40"/>
              <p:cNvSpPr>
                <a:spLocks noChangeShapeType="1"/>
              </p:cNvSpPr>
              <p:nvPr/>
            </p:nvSpPr>
            <p:spPr bwMode="auto">
              <a:xfrm flipH="1">
                <a:off x="4381" y="2950"/>
                <a:ext cx="895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4" name="Line 41"/>
              <p:cNvSpPr>
                <a:spLocks noChangeShapeType="1"/>
              </p:cNvSpPr>
              <p:nvPr/>
            </p:nvSpPr>
            <p:spPr bwMode="auto">
              <a:xfrm flipH="1" flipV="1">
                <a:off x="3781" y="2564"/>
                <a:ext cx="8" cy="4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5" name="Line 42"/>
              <p:cNvSpPr>
                <a:spLocks noChangeShapeType="1"/>
              </p:cNvSpPr>
              <p:nvPr/>
            </p:nvSpPr>
            <p:spPr bwMode="auto">
              <a:xfrm>
                <a:off x="3945" y="3337"/>
                <a:ext cx="855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9600" y="990600"/>
            <a:ext cx="76962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Multiple “indexed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collections” of C++ 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Indices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can be multi-dimensional and/or sparse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Programmer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expresses communication between objects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reference to processors</a:t>
            </a:r>
          </a:p>
        </p:txBody>
      </p:sp>
    </p:spTree>
    <p:extLst>
      <p:ext uri="{BB962C8B-B14F-4D97-AF65-F5344CB8AC3E}">
        <p14:creationId xmlns:p14="http://schemas.microsoft.com/office/powerpoint/2010/main" val="248750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schedu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03300"/>
            <a:ext cx="8051800" cy="4851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52800" y="2133600"/>
            <a:ext cx="22098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205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A[..].foo(…)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352800" y="2362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791200" y="3200400"/>
            <a:ext cx="914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9400" y="5029200"/>
            <a:ext cx="76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7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4A4A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1203 C 0.01216 0.08931 0.02849 0.16682 0.04482 0.21981 C 0.06132 0.27256 0.05124 0.31097 0.09554 0.32971 C 0.14001 0.34868 0.26976 0.32161 0.31145 0.33249 C 0.35314 0.34359 0.33802 0.38732 0.34584 0.39658 C 0.35366 0.40606 0.35748 0.38917 0.35852 0.38871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7" y="19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523E-6 1.42064E-6 C -0.00451 -0.05368 -0.00868 -0.10713 -0.01285 -0.14322 C -0.01719 -0.17955 -0.01476 -0.20616 -0.02605 -0.21888 C -0.03734 -0.23161 -0.07069 -0.2131 -0.08112 -0.22073 C -0.09189 -0.22814 -0.08789 -0.25868 -0.0898 -0.26469 C -0.09189 -0.27048 -0.09275 -0.2596 -0.09275 -0.25937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8" y="-13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the control points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(sequencing) of multiple method invocations waiting in scheduler’s queue</a:t>
            </a:r>
          </a:p>
          <a:p>
            <a:r>
              <a:rPr lang="en-US" dirty="0" smtClean="0"/>
              <a:t>Observed variables: execution time, object communication graph (who talks to whom)</a:t>
            </a:r>
          </a:p>
          <a:p>
            <a:r>
              <a:rPr lang="en-US" dirty="0" smtClean="0"/>
              <a:t>Migration of objects</a:t>
            </a:r>
          </a:p>
          <a:p>
            <a:pPr lvl="1"/>
            <a:r>
              <a:rPr lang="en-US" dirty="0" smtClean="0"/>
              <a:t>System can move them to different processors at will, because..</a:t>
            </a:r>
          </a:p>
          <a:p>
            <a:r>
              <a:rPr lang="en-US" dirty="0" smtClean="0"/>
              <a:t>This is already very rich…</a:t>
            </a:r>
          </a:p>
          <a:p>
            <a:pPr lvl="1"/>
            <a:r>
              <a:rPr lang="en-US" dirty="0" smtClean="0"/>
              <a:t>What can we do with that??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38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Optimizations Enabled/Enhanced by These New Control Variables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Communication optimization</a:t>
            </a:r>
          </a:p>
          <a:p>
            <a:r>
              <a:rPr lang="en-US" dirty="0" smtClean="0"/>
              <a:t>Load balancing</a:t>
            </a:r>
          </a:p>
          <a:p>
            <a:r>
              <a:rPr lang="en-US" dirty="0" smtClean="0"/>
              <a:t>Meta-balancer</a:t>
            </a:r>
          </a:p>
          <a:p>
            <a:r>
              <a:rPr lang="en-US" dirty="0" smtClean="0"/>
              <a:t>Heterogeneous Load balancing</a:t>
            </a:r>
          </a:p>
          <a:p>
            <a:r>
              <a:rPr lang="en-US" dirty="0" smtClean="0"/>
              <a:t>Power/temperature/energy optimizations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Shrink/Expand sets of nodes</a:t>
            </a:r>
          </a:p>
          <a:p>
            <a:r>
              <a:rPr lang="en-US" dirty="0"/>
              <a:t>Application reconfiguration to add control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Adapting to memory capacity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31F48-5F0D-874C-94FF-182BBF571F82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115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533400"/>
            <a:ext cx="7696200" cy="378565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Principle of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Persistence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Once the computation is expressed in terms of its natural 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migratable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) objects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i="1" dirty="0" smtClean="0">
                <a:latin typeface="+mn-lt"/>
              </a:rPr>
              <a:t>Computational </a:t>
            </a:r>
            <a:r>
              <a:rPr lang="en-US" i="1" dirty="0">
                <a:latin typeface="+mn-lt"/>
              </a:rPr>
              <a:t>loads and communication patterns </a:t>
            </a:r>
            <a:r>
              <a:rPr lang="en-US" i="1" u="sng" dirty="0">
                <a:latin typeface="+mn-lt"/>
              </a:rPr>
              <a:t>tend </a:t>
            </a:r>
            <a:r>
              <a:rPr lang="en-US" i="1" u="sng" dirty="0" smtClean="0">
                <a:latin typeface="+mn-lt"/>
              </a:rPr>
              <a:t>to</a:t>
            </a:r>
            <a:r>
              <a:rPr lang="en-US" i="1" dirty="0" smtClean="0">
                <a:latin typeface="+mn-lt"/>
              </a:rPr>
              <a:t> persist</a:t>
            </a:r>
            <a:r>
              <a:rPr lang="en-US" i="1" dirty="0">
                <a:latin typeface="+mn-lt"/>
              </a:rPr>
              <a:t>, even in dynamic </a:t>
            </a:r>
            <a:r>
              <a:rPr lang="en-US" i="1" dirty="0" smtClean="0">
                <a:latin typeface="+mn-lt"/>
              </a:rPr>
              <a:t>computations</a:t>
            </a:r>
            <a:endParaRPr lang="en-US" i="1" u="sng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So, recent past is a good predictor of near future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6D6A-1A84-A840-9E45-AA1AD8F38727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LBNL/LLNL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72E0-3E7F-4709-B8DF-5EC8A0346E3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876800"/>
            <a:ext cx="6400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spite of increase in irregularity and </a:t>
            </a:r>
            <a:r>
              <a:rPr lang="en-US" sz="2800" dirty="0" err="1" smtClean="0"/>
              <a:t>adaptivity</a:t>
            </a:r>
            <a:r>
              <a:rPr lang="en-US" sz="2800" dirty="0" smtClean="0"/>
              <a:t>, this principle still applies at exascale, and is our main friend.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2201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Measurement-based Load Balancing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EB7D-2011-BE45-ACBE-34934540C10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2011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LBNL/LLNL</a:t>
            </a:r>
            <a:endParaRPr lang="en-US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5D6F5-C874-4283-99EA-D93D3B58E0B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762000" y="3581400"/>
            <a:ext cx="7772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066800" y="3429000"/>
            <a:ext cx="7391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524000" y="3048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905000" y="304800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2209800" y="3200400"/>
            <a:ext cx="838200" cy="2286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3048000" y="304800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352800" y="3200400"/>
            <a:ext cx="4572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3810000" y="30480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28600" y="1447800"/>
            <a:ext cx="20574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Regular Timesteps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609600" y="4191000"/>
            <a:ext cx="1981200" cy="822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Instrumented Timesteps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438400" y="1447800"/>
            <a:ext cx="4191000" cy="8223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Detailed, aggressive Load Balancing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657600" y="4267200"/>
            <a:ext cx="2971800" cy="822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Refinement Load Balancing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1676400" y="2286000"/>
            <a:ext cx="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1828800" y="2286000"/>
            <a:ext cx="28956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 flipV="1">
            <a:off x="1981200" y="3429000"/>
            <a:ext cx="76200" cy="762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 flipV="1">
            <a:off x="2209800" y="3429000"/>
            <a:ext cx="990600" cy="7620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4" name="Line 19"/>
          <p:cNvSpPr>
            <a:spLocks noChangeShapeType="1"/>
          </p:cNvSpPr>
          <p:nvPr/>
        </p:nvSpPr>
        <p:spPr bwMode="auto">
          <a:xfrm flipH="1" flipV="1">
            <a:off x="3581400" y="3429000"/>
            <a:ext cx="76200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5" name="Line 20"/>
          <p:cNvSpPr>
            <a:spLocks noChangeShapeType="1"/>
          </p:cNvSpPr>
          <p:nvPr/>
        </p:nvSpPr>
        <p:spPr bwMode="auto">
          <a:xfrm flipH="1">
            <a:off x="2514600" y="2286000"/>
            <a:ext cx="609600" cy="914400"/>
          </a:xfrm>
          <a:prstGeom prst="line">
            <a:avLst/>
          </a:prstGeom>
          <a:noFill/>
          <a:ln w="9525">
            <a:solidFill>
              <a:srgbClr val="FFCC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06" name="Rectangle 21"/>
          <p:cNvSpPr>
            <a:spLocks noChangeArrowheads="1"/>
          </p:cNvSpPr>
          <p:nvPr/>
        </p:nvSpPr>
        <p:spPr bwMode="auto">
          <a:xfrm>
            <a:off x="5867400" y="3048000"/>
            <a:ext cx="3048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7" name="Rectangle 22"/>
          <p:cNvSpPr>
            <a:spLocks noChangeArrowheads="1"/>
          </p:cNvSpPr>
          <p:nvPr/>
        </p:nvSpPr>
        <p:spPr bwMode="auto">
          <a:xfrm>
            <a:off x="6172200" y="3200400"/>
            <a:ext cx="4572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8" name="Rectangle 23"/>
          <p:cNvSpPr>
            <a:spLocks noChangeArrowheads="1"/>
          </p:cNvSpPr>
          <p:nvPr/>
        </p:nvSpPr>
        <p:spPr bwMode="auto">
          <a:xfrm>
            <a:off x="6629400" y="30480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 flipV="1">
            <a:off x="5181600" y="3429000"/>
            <a:ext cx="1219200" cy="838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82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Framework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Charm++ load balancing framework is an example of “customizable” RTS</a:t>
            </a:r>
          </a:p>
          <a:p>
            <a:r>
              <a:rPr lang="en-US" dirty="0" smtClean="0"/>
              <a:t>Which strategy to use, and how often to call it, can be decided for each application separately</a:t>
            </a:r>
          </a:p>
          <a:p>
            <a:r>
              <a:rPr lang="en-US" dirty="0" smtClean="0"/>
              <a:t>But if the programmer exposes one more control point, we can do more:</a:t>
            </a:r>
          </a:p>
          <a:p>
            <a:pPr lvl="1"/>
            <a:r>
              <a:rPr lang="en-US" dirty="0" smtClean="0"/>
              <a:t>Control point: iteration boundary</a:t>
            </a:r>
          </a:p>
          <a:p>
            <a:pPr lvl="1"/>
            <a:r>
              <a:rPr lang="en-US" dirty="0" smtClean="0"/>
              <a:t>User makes a call each iteration saying they can migrate at that point</a:t>
            </a:r>
          </a:p>
          <a:p>
            <a:pPr lvl="1"/>
            <a:r>
              <a:rPr lang="en-US" dirty="0" smtClean="0"/>
              <a:t>Let us see what we can do: </a:t>
            </a:r>
            <a:r>
              <a:rPr lang="en-US" dirty="0" err="1" smtClean="0"/>
              <a:t>metabalancer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009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32283"/>
            <a:ext cx="7024744" cy="774750"/>
          </a:xfrm>
        </p:spPr>
        <p:txBody>
          <a:bodyPr/>
          <a:lstStyle/>
          <a:p>
            <a:r>
              <a:rPr lang="en-US" dirty="0" smtClean="0"/>
              <a:t>Meta-Balancer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52" y="1945126"/>
            <a:ext cx="7928422" cy="3887503"/>
          </a:xfrm>
        </p:spPr>
        <p:txBody>
          <a:bodyPr/>
          <a:lstStyle/>
          <a:p>
            <a:r>
              <a:rPr lang="en-US" dirty="0"/>
              <a:t>Automating load balancing related decision making </a:t>
            </a:r>
          </a:p>
          <a:p>
            <a:r>
              <a:rPr lang="en-US" dirty="0"/>
              <a:t>Monitors the application continuously </a:t>
            </a:r>
            <a:endParaRPr lang="en-US" dirty="0" smtClean="0"/>
          </a:p>
          <a:p>
            <a:pPr lvl="1"/>
            <a:r>
              <a:rPr lang="en-US" dirty="0" smtClean="0"/>
              <a:t>Asynchronous collection of minimum statistics</a:t>
            </a:r>
          </a:p>
          <a:p>
            <a:r>
              <a:rPr lang="en-US" dirty="0" smtClean="0"/>
              <a:t>Identifies </a:t>
            </a:r>
            <a:r>
              <a:rPr lang="en-US" dirty="0"/>
              <a:t>when to invoke load balancing for optimal performance based on </a:t>
            </a:r>
          </a:p>
          <a:p>
            <a:pPr lvl="1"/>
            <a:r>
              <a:rPr lang="en-US" dirty="0"/>
              <a:t>Predicted load behavior and guiding </a:t>
            </a:r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in recent past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362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774750"/>
          </a:xfrm>
        </p:spPr>
        <p:txBody>
          <a:bodyPr/>
          <a:lstStyle/>
          <a:p>
            <a:r>
              <a:rPr lang="en-US" dirty="0" err="1" smtClean="0"/>
              <a:t>Fractography</a:t>
            </a:r>
            <a:r>
              <a:rPr lang="en-US" dirty="0" smtClean="0"/>
              <a:t>: Without LB</a:t>
            </a:r>
            <a:endParaRPr lang="en-US" dirty="0"/>
          </a:p>
        </p:txBody>
      </p:sp>
      <p:pic>
        <p:nvPicPr>
          <p:cNvPr id="4" name="Content Placeholder 3" descr="frac_titan_nolb_vp4k_64_proj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r="10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358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938237"/>
            <a:ext cx="7024744" cy="5230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Fractography</a:t>
            </a:r>
            <a:r>
              <a:rPr lang="en-US" dirty="0" smtClean="0"/>
              <a:t>: Periodic</a:t>
            </a:r>
            <a:endParaRPr lang="en-US" dirty="0"/>
          </a:p>
        </p:txBody>
      </p:sp>
      <p:pic>
        <p:nvPicPr>
          <p:cNvPr id="4" name="Content Placeholder 3" descr="lb_period_fract_tita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6860"/>
          <a:stretch>
            <a:fillRect/>
          </a:stretch>
        </p:blipFill>
        <p:spPr>
          <a:xfrm>
            <a:off x="1043492" y="1579928"/>
            <a:ext cx="6381538" cy="3304061"/>
          </a:xfrm>
        </p:spPr>
      </p:pic>
      <p:sp>
        <p:nvSpPr>
          <p:cNvPr id="5" name="TextBox 4"/>
          <p:cNvSpPr txBox="1"/>
          <p:nvPr/>
        </p:nvSpPr>
        <p:spPr>
          <a:xfrm>
            <a:off x="1269921" y="5057328"/>
            <a:ext cx="6155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Frequent load balancing leads to high </a:t>
            </a:r>
            <a:r>
              <a:rPr lang="en-US" dirty="0" smtClean="0"/>
              <a:t>overhead and </a:t>
            </a:r>
            <a:r>
              <a:rPr lang="en-US" dirty="0"/>
              <a:t>no benefit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Infrequent load balancing leads to load imbalance and results in no gains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4495800"/>
            <a:ext cx="6400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9000" y="403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121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981200"/>
            <a:ext cx="510540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Why?</a:t>
            </a:r>
          </a:p>
          <a:p>
            <a:endParaRPr lang="en-US" sz="3200" dirty="0"/>
          </a:p>
          <a:p>
            <a:r>
              <a:rPr lang="en-US" sz="3200" dirty="0" smtClean="0"/>
              <a:t>And what kind of adaptive runtime system I have in mind?</a:t>
            </a:r>
          </a:p>
          <a:p>
            <a:endParaRPr lang="en-US" sz="3200" dirty="0"/>
          </a:p>
          <a:p>
            <a:r>
              <a:rPr lang="en-US" sz="3200" dirty="0" smtClean="0"/>
              <a:t>Let us take a detour</a:t>
            </a:r>
          </a:p>
        </p:txBody>
      </p:sp>
    </p:spTree>
    <p:extLst>
      <p:ext uri="{BB962C8B-B14F-4D97-AF65-F5344CB8AC3E}">
        <p14:creationId xmlns:p14="http://schemas.microsoft.com/office/powerpoint/2010/main" val="3201634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58" y="381000"/>
            <a:ext cx="7461876" cy="740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Meta-Balancer on </a:t>
            </a:r>
            <a:r>
              <a:rPr lang="en-US" dirty="0" err="1" smtClean="0"/>
              <a:t>Fractography</a:t>
            </a:r>
            <a:endParaRPr lang="en-US" dirty="0"/>
          </a:p>
        </p:txBody>
      </p:sp>
      <p:pic>
        <p:nvPicPr>
          <p:cNvPr id="4" name="Content Placeholder 3" descr="frac_titan_meta_vp4k_64_proj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10124"/>
          <a:stretch>
            <a:fillRect/>
          </a:stretch>
        </p:blipFill>
        <p:spPr>
          <a:xfrm>
            <a:off x="1578819" y="1143000"/>
            <a:ext cx="6006381" cy="2831420"/>
          </a:xfrm>
        </p:spPr>
      </p:pic>
      <p:sp>
        <p:nvSpPr>
          <p:cNvPr id="5" name="TextBox 4"/>
          <p:cNvSpPr txBox="1"/>
          <p:nvPr/>
        </p:nvSpPr>
        <p:spPr>
          <a:xfrm>
            <a:off x="533400" y="4191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Identifies </a:t>
            </a:r>
            <a:r>
              <a:rPr lang="en-US" dirty="0"/>
              <a:t>the need for frequent load balancing in the beginning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Frequency </a:t>
            </a:r>
            <a:r>
              <a:rPr lang="en-US" dirty="0"/>
              <a:t>of load balancing decreases as load becomes balanced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Increases </a:t>
            </a:r>
            <a:r>
              <a:rPr lang="en-US" dirty="0"/>
              <a:t>overall processor utilization and gives gain of 31%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510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Saving Cooling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Easy: increase A/C setting</a:t>
            </a:r>
          </a:p>
          <a:p>
            <a:pPr lvl="1"/>
            <a:r>
              <a:rPr lang="en-US" dirty="0" smtClean="0"/>
              <a:t>But: some cores may get too hot</a:t>
            </a:r>
          </a:p>
          <a:p>
            <a:r>
              <a:rPr lang="en-US" dirty="0" smtClean="0"/>
              <a:t>Reduce frequency if temperature is high</a:t>
            </a:r>
          </a:p>
          <a:p>
            <a:pPr lvl="1"/>
            <a:r>
              <a:rPr lang="en-US" dirty="0" smtClean="0"/>
              <a:t>Independently for each core or chip</a:t>
            </a:r>
          </a:p>
          <a:p>
            <a:r>
              <a:rPr lang="en-US" dirty="0" smtClean="0"/>
              <a:t>This creates a load imbalance!</a:t>
            </a:r>
          </a:p>
          <a:p>
            <a:r>
              <a:rPr lang="en-US" dirty="0" smtClean="0"/>
              <a:t>Migrate objects away from the slowed-down processors</a:t>
            </a:r>
          </a:p>
          <a:p>
            <a:pPr lvl="1"/>
            <a:r>
              <a:rPr lang="en-US" dirty="0" smtClean="0"/>
              <a:t>Balance load using an existing strategy</a:t>
            </a:r>
          </a:p>
          <a:p>
            <a:pPr lvl="1"/>
            <a:r>
              <a:rPr lang="en-US" dirty="0" smtClean="0"/>
              <a:t>Strategies take speed of processors into account</a:t>
            </a:r>
          </a:p>
          <a:p>
            <a:r>
              <a:rPr lang="en-US" dirty="0" smtClean="0"/>
              <a:t>Recently implemented in experimental version</a:t>
            </a:r>
          </a:p>
          <a:p>
            <a:pPr lvl="1"/>
            <a:r>
              <a:rPr lang="en-US" dirty="0" smtClean="0"/>
              <a:t>SC 2011 paper</a:t>
            </a:r>
          </a:p>
          <a:p>
            <a:r>
              <a:rPr lang="en-US" dirty="0" smtClean="0"/>
              <a:t>Several new power/energy-related strategies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F2F9A-4D17-4741-A131-26395E95232B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22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Saving Cooling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Easy: increase A/C setting</a:t>
            </a:r>
          </a:p>
          <a:p>
            <a:pPr lvl="1"/>
            <a:r>
              <a:rPr lang="en-US" dirty="0" smtClean="0"/>
              <a:t>But: some cores may get too hot</a:t>
            </a:r>
          </a:p>
          <a:p>
            <a:r>
              <a:rPr lang="en-US" dirty="0" smtClean="0"/>
              <a:t>So, Reduce frequency if temperature is high</a:t>
            </a:r>
          </a:p>
          <a:p>
            <a:pPr lvl="1"/>
            <a:r>
              <a:rPr lang="en-US" dirty="0" smtClean="0"/>
              <a:t>Independently for each core or chip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But, </a:t>
            </a:r>
            <a:r>
              <a:rPr lang="en-US" dirty="0" smtClean="0"/>
              <a:t>This creates a load imbalance!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prolem</a:t>
            </a:r>
            <a:r>
              <a:rPr lang="en-US" dirty="0" smtClean="0"/>
              <a:t>, we can handle that:</a:t>
            </a:r>
          </a:p>
          <a:p>
            <a:pPr lvl="1"/>
            <a:r>
              <a:rPr lang="en-US" dirty="0" smtClean="0"/>
              <a:t>Migrate objects away from the slowed-down </a:t>
            </a:r>
            <a:r>
              <a:rPr lang="en-US" dirty="0" err="1" smtClean="0"/>
              <a:t>Procs</a:t>
            </a:r>
            <a:endParaRPr lang="en-US" dirty="0" smtClean="0"/>
          </a:p>
          <a:p>
            <a:pPr lvl="1"/>
            <a:r>
              <a:rPr lang="en-US" dirty="0" smtClean="0"/>
              <a:t>Balance load using an existing strategy</a:t>
            </a:r>
          </a:p>
          <a:p>
            <a:pPr lvl="1"/>
            <a:r>
              <a:rPr lang="en-US" dirty="0" smtClean="0"/>
              <a:t>Strategies take speed of processors into account</a:t>
            </a:r>
          </a:p>
          <a:p>
            <a:r>
              <a:rPr lang="en-US" dirty="0" smtClean="0"/>
              <a:t>Implemented in experimental version</a:t>
            </a:r>
          </a:p>
          <a:p>
            <a:pPr lvl="1"/>
            <a:r>
              <a:rPr lang="en-US" dirty="0" smtClean="0"/>
              <a:t>SC 2011 paper</a:t>
            </a:r>
          </a:p>
          <a:p>
            <a:pPr lvl="1"/>
            <a:r>
              <a:rPr lang="en-US" dirty="0"/>
              <a:t>IEEE TC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Several new power/energy-related strategies</a:t>
            </a:r>
          </a:p>
          <a:p>
            <a:pPr lvl="1"/>
            <a:r>
              <a:rPr lang="en-US" dirty="0" smtClean="0"/>
              <a:t>PASA ‘12: Exploiting differential sensitivities of  code segments to </a:t>
            </a:r>
            <a:r>
              <a:rPr lang="en-US" dirty="0" err="1" smtClean="0"/>
              <a:t>freq</a:t>
            </a:r>
            <a:r>
              <a:rPr lang="en-US" dirty="0" smtClean="0"/>
              <a:t> change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812F0-041E-F040-BCA0-4E5F3BAC32E7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816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Fault Tolerance in Charm++/AMPI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Four Approaches: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Disk-based checkpoint/restart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3366FF"/>
                </a:solidFill>
              </a:rPr>
              <a:t>In-memory double checkpoint/restart</a:t>
            </a:r>
          </a:p>
          <a:p>
            <a:pPr lvl="1">
              <a:defRPr/>
            </a:pPr>
            <a:r>
              <a:rPr lang="en-US" dirty="0" smtClean="0"/>
              <a:t>Proactive object migration</a:t>
            </a:r>
          </a:p>
          <a:p>
            <a:pPr lvl="1">
              <a:defRPr/>
            </a:pPr>
            <a:r>
              <a:rPr lang="en-US" dirty="0" smtClean="0"/>
              <a:t>Message-logging: scalable fault tolerance</a:t>
            </a:r>
          </a:p>
          <a:p>
            <a:pPr eaLnBrk="1" hangingPunct="1">
              <a:defRPr/>
            </a:pPr>
            <a:r>
              <a:rPr lang="en-US" dirty="0" smtClean="0"/>
              <a:t>Common Features: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everages object</a:t>
            </a:r>
            <a:r>
              <a:rPr lang="en-US" dirty="0"/>
              <a:t>-</a:t>
            </a:r>
            <a:r>
              <a:rPr lang="en-US" dirty="0" smtClean="0"/>
              <a:t>migration capabilities</a:t>
            </a:r>
          </a:p>
          <a:p>
            <a:pPr lvl="1" eaLnBrk="1" hangingPunct="1">
              <a:defRPr/>
            </a:pPr>
            <a:r>
              <a:rPr lang="en-US" dirty="0" smtClean="0"/>
              <a:t>Based on dynamic runtime capabilities</a:t>
            </a:r>
          </a:p>
          <a:p>
            <a:pPr>
              <a:defRPr/>
            </a:pPr>
            <a:r>
              <a:rPr lang="en-US" dirty="0" smtClean="0"/>
              <a:t>Several new results in the last year:</a:t>
            </a:r>
          </a:p>
          <a:p>
            <a:pPr lvl="1">
              <a:defRPr/>
            </a:pPr>
            <a:r>
              <a:rPr lang="en-US" dirty="0" smtClean="0"/>
              <a:t>FTXS 2012: scalability of in-</a:t>
            </a:r>
            <a:r>
              <a:rPr lang="en-US" dirty="0" err="1" smtClean="0"/>
              <a:t>mem</a:t>
            </a:r>
            <a:r>
              <a:rPr lang="en-US" dirty="0" smtClean="0"/>
              <a:t> scheme</a:t>
            </a:r>
          </a:p>
          <a:p>
            <a:pPr lvl="1">
              <a:defRPr/>
            </a:pPr>
            <a:r>
              <a:rPr lang="en-US" dirty="0" smtClean="0"/>
              <a:t>Hiding checkpoint overhead .. with semi-blocking..</a:t>
            </a:r>
          </a:p>
          <a:p>
            <a:pPr lvl="1">
              <a:defRPr/>
            </a:pPr>
            <a:r>
              <a:rPr lang="en-US" dirty="0" smtClean="0"/>
              <a:t>Energy efficiency of FT protocols : best paper </a:t>
            </a:r>
            <a:r>
              <a:rPr lang="en-US" sz="2200" dirty="0" smtClean="0"/>
              <a:t>SBAC-PAD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FD44E9-806D-9F4B-8DA5-CE729BB653F5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1905000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3366FF"/>
                </a:solidFill>
              </a:rPr>
              <a:t>Ships in Charm++ distribution, for years</a:t>
            </a:r>
            <a:endParaRPr lang="en-US" sz="1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528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In-memory double </a:t>
            </a:r>
            <a:r>
              <a:rPr lang="en-US" dirty="0" err="1" smtClean="0"/>
              <a:t>checkpointing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Is practical for many apps</a:t>
            </a:r>
          </a:p>
          <a:p>
            <a:pPr lvl="1"/>
            <a:r>
              <a:rPr lang="en-US" dirty="0" smtClean="0"/>
              <a:t>Relatively small footprint at checkpoint time</a:t>
            </a:r>
          </a:p>
          <a:p>
            <a:pPr lvl="1"/>
            <a:r>
              <a:rPr lang="en-US" dirty="0" smtClean="0"/>
              <a:t>Also, you can use non-volatile node-local storage (e.g. FLASH)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6A53D-D3F3-3348-A324-ED4F6BEF79E0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596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25231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A853C-51BF-334A-B72C-1FFC25D6E085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4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E6646-341A-5941-A063-651799AC331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Charm++: HPC Council Stanford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812"/>
            <a:ext cx="825231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69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vs</a:t>
            </a:r>
            <a:r>
              <a:rPr lang="en-US" dirty="0" smtClean="0"/>
              <a:t> Semi-Blocking</a:t>
            </a:r>
            <a:endParaRPr lang="en-US" dirty="0"/>
          </a:p>
        </p:txBody>
      </p:sp>
      <p:pic>
        <p:nvPicPr>
          <p:cNvPr id="3" name="Picture 2" descr="blo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285875"/>
            <a:ext cx="6553200" cy="2400300"/>
          </a:xfrm>
          <a:prstGeom prst="rect">
            <a:avLst/>
          </a:prstGeom>
        </p:spPr>
      </p:pic>
      <p:pic>
        <p:nvPicPr>
          <p:cNvPr id="8" name="Picture 7" descr="sem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3813175"/>
            <a:ext cx="56642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11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Strong Scaling runs of </a:t>
            </a:r>
            <a:r>
              <a:rPr lang="en-US" dirty="0" err="1" smtClean="0"/>
              <a:t>ChaNGa</a:t>
            </a:r>
            <a:endParaRPr lang="en-US" dirty="0"/>
          </a:p>
        </p:txBody>
      </p:sp>
      <p:pic>
        <p:nvPicPr>
          <p:cNvPr id="3" name="Picture 2" descr="changa_strong_scale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46" y="914256"/>
            <a:ext cx="4302125" cy="3324369"/>
          </a:xfrm>
          <a:prstGeom prst="rect">
            <a:avLst/>
          </a:prstGeom>
        </p:spPr>
      </p:pic>
      <p:pic>
        <p:nvPicPr>
          <p:cNvPr id="4" name="Picture 3" descr="changa_strong_overhea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93" y="936625"/>
            <a:ext cx="4273177" cy="330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0"/>
            <a:ext cx="7315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extra control exposed by the underlying communication layer was critical to attain this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46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based Creation of Control Points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richer set of control points can be generated if we enlist help from the application</a:t>
            </a:r>
          </a:p>
          <a:p>
            <a:pPr lvl="1"/>
            <a:r>
              <a:rPr lang="en-US" dirty="0" smtClean="0"/>
              <a:t>Or its DSL runtime, or compiler</a:t>
            </a:r>
          </a:p>
          <a:p>
            <a:r>
              <a:rPr lang="en-US" dirty="0" smtClean="0"/>
              <a:t>The idea is:</a:t>
            </a:r>
          </a:p>
          <a:p>
            <a:pPr lvl="1"/>
            <a:r>
              <a:rPr lang="en-US" dirty="0" smtClean="0"/>
              <a:t>Application exposes some control knobs</a:t>
            </a:r>
          </a:p>
          <a:p>
            <a:pPr lvl="1"/>
            <a:r>
              <a:rPr lang="en-US" dirty="0" smtClean="0"/>
              <a:t>Describes the effects of the knobs</a:t>
            </a:r>
          </a:p>
          <a:p>
            <a:pPr lvl="1"/>
            <a:r>
              <a:rPr lang="en-US" dirty="0" smtClean="0"/>
              <a:t>The RTS observes performance variables, identifies the knobs that will help the most, and turns them in the right direction</a:t>
            </a:r>
          </a:p>
          <a:p>
            <a:r>
              <a:rPr lang="en-US" dirty="0" smtClean="0"/>
              <a:t>Examples: granularity, yield frequencies in inner loops, CPU-Accelerator balance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15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866C2-2F8F-254D-861C-99C624AB6457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721px-Centrifugal_govern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82427"/>
            <a:ext cx="4874408" cy="4056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715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24399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Shrink/Expand job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job is told to reduce the number of nodes it is using.. </a:t>
            </a:r>
          </a:p>
          <a:p>
            <a:r>
              <a:rPr lang="en-US" dirty="0" smtClean="0"/>
              <a:t>It can do so now by migrating objects..</a:t>
            </a:r>
          </a:p>
          <a:p>
            <a:r>
              <a:rPr lang="en-US" dirty="0" smtClean="0"/>
              <a:t>Same with expanding the set of nodes used</a:t>
            </a:r>
          </a:p>
          <a:p>
            <a:r>
              <a:rPr lang="en-US" dirty="0" smtClean="0"/>
              <a:t>Empowered by </a:t>
            </a:r>
            <a:r>
              <a:rPr lang="en-US" dirty="0" err="1" smtClean="0"/>
              <a:t>migratability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48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F1AF-EA44-B54B-96B0-1909C444DE98}" type="datetime1">
              <a:rPr lang="en-US" smtClean="0"/>
              <a:t>6/10/13</a:t>
            </a:fld>
            <a:endParaRPr lang="en-US"/>
          </a:p>
        </p:txBody>
      </p:sp>
      <p:sp>
        <p:nvSpPr>
          <p:cNvPr id="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Charm++: HPC Council Stanford</a:t>
            </a:r>
            <a:endParaRPr lang="en-US"/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93B7-4D9E-F749-8C7E-EEC0401A291E}" type="slidenum">
              <a:rPr lang="en-US"/>
              <a:pPr/>
              <a:t>41</a:t>
            </a:fld>
            <a:endParaRPr lang="en-US"/>
          </a:p>
        </p:txBody>
      </p:sp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4038600" y="2590800"/>
            <a:ext cx="3200400" cy="1905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08063"/>
            <a:r>
              <a:rPr lang="en-US" sz="2800"/>
              <a:t>Inefficient Utilization within a cluster</a:t>
            </a:r>
          </a:p>
        </p:txBody>
      </p:sp>
      <p:grpSp>
        <p:nvGrpSpPr>
          <p:cNvPr id="629764" name="Group 4"/>
          <p:cNvGrpSpPr>
            <a:grpSpLocks/>
          </p:cNvGrpSpPr>
          <p:nvPr/>
        </p:nvGrpSpPr>
        <p:grpSpPr bwMode="auto">
          <a:xfrm>
            <a:off x="1450975" y="4216400"/>
            <a:ext cx="2690813" cy="1314450"/>
            <a:chOff x="912" y="2688"/>
            <a:chExt cx="1869" cy="912"/>
          </a:xfrm>
        </p:grpSpPr>
        <p:sp>
          <p:nvSpPr>
            <p:cNvPr id="629765" name="Oval 5"/>
            <p:cNvSpPr>
              <a:spLocks noChangeArrowheads="1"/>
            </p:cNvSpPr>
            <p:nvPr/>
          </p:nvSpPr>
          <p:spPr bwMode="auto">
            <a:xfrm>
              <a:off x="912" y="3168"/>
              <a:ext cx="960" cy="432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66" name="Line 6"/>
            <p:cNvSpPr>
              <a:spLocks noChangeShapeType="1"/>
            </p:cNvSpPr>
            <p:nvPr/>
          </p:nvSpPr>
          <p:spPr bwMode="auto">
            <a:xfrm flipV="1">
              <a:off x="1872" y="2688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67" name="Text Box 7"/>
            <p:cNvSpPr txBox="1">
              <a:spLocks noChangeArrowheads="1"/>
            </p:cNvSpPr>
            <p:nvPr/>
          </p:nvSpPr>
          <p:spPr bwMode="auto">
            <a:xfrm>
              <a:off x="1152" y="3264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Job A</a:t>
              </a:r>
            </a:p>
          </p:txBody>
        </p:sp>
        <p:sp>
          <p:nvSpPr>
            <p:cNvPr id="629768" name="Text Box 8"/>
            <p:cNvSpPr txBox="1">
              <a:spLocks noChangeArrowheads="1"/>
            </p:cNvSpPr>
            <p:nvPr/>
          </p:nvSpPr>
          <p:spPr bwMode="auto">
            <a:xfrm rot="19260000">
              <a:off x="1808" y="2974"/>
              <a:ext cx="9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>
                  <a:latin typeface="Arial" charset="0"/>
                </a:rPr>
                <a:t>10 processors</a:t>
              </a:r>
            </a:p>
          </p:txBody>
        </p:sp>
      </p:grpSp>
      <p:grpSp>
        <p:nvGrpSpPr>
          <p:cNvPr id="629769" name="Group 9"/>
          <p:cNvGrpSpPr>
            <a:grpSpLocks/>
          </p:cNvGrpSpPr>
          <p:nvPr/>
        </p:nvGrpSpPr>
        <p:grpSpPr bwMode="auto">
          <a:xfrm>
            <a:off x="4078288" y="2695575"/>
            <a:ext cx="3179762" cy="1658938"/>
            <a:chOff x="2832" y="1872"/>
            <a:chExt cx="2208" cy="1152"/>
          </a:xfrm>
        </p:grpSpPr>
        <p:grpSp>
          <p:nvGrpSpPr>
            <p:cNvPr id="629770" name="Group 10"/>
            <p:cNvGrpSpPr>
              <a:grpSpLocks/>
            </p:cNvGrpSpPr>
            <p:nvPr/>
          </p:nvGrpSpPr>
          <p:grpSpPr bwMode="auto">
            <a:xfrm>
              <a:off x="2976" y="2496"/>
              <a:ext cx="1960" cy="384"/>
              <a:chOff x="1810" y="2688"/>
              <a:chExt cx="1960" cy="384"/>
            </a:xfrm>
          </p:grpSpPr>
          <p:pic>
            <p:nvPicPr>
              <p:cNvPr id="629771" name="Picture 11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2" name="Picture 12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3" name="Picture 13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4" name="Picture 14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5" name="Picture 15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6" name="Picture 16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7" name="Picture 17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78" name="Picture 18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2832" y="1872"/>
              <a:ext cx="220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9780" name="Group 20"/>
            <p:cNvGrpSpPr>
              <a:grpSpLocks/>
            </p:cNvGrpSpPr>
            <p:nvPr/>
          </p:nvGrpSpPr>
          <p:grpSpPr bwMode="auto">
            <a:xfrm>
              <a:off x="2976" y="2016"/>
              <a:ext cx="1960" cy="384"/>
              <a:chOff x="1810" y="2688"/>
              <a:chExt cx="1960" cy="384"/>
            </a:xfrm>
          </p:grpSpPr>
          <p:pic>
            <p:nvPicPr>
              <p:cNvPr id="629781" name="Picture 21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2" name="Picture 22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3" name="Picture 23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4" name="Picture 24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5" name="Picture 25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6" name="Picture 26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7" name="Picture 27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9788" name="Picture 28" descr="es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9789" name="Group 29"/>
          <p:cNvGrpSpPr>
            <a:grpSpLocks/>
          </p:cNvGrpSpPr>
          <p:nvPr/>
        </p:nvGrpSpPr>
        <p:grpSpPr bwMode="auto">
          <a:xfrm>
            <a:off x="2765425" y="2143125"/>
            <a:ext cx="4422775" cy="2073275"/>
            <a:chOff x="-720" y="1008"/>
            <a:chExt cx="3072" cy="1440"/>
          </a:xfrm>
        </p:grpSpPr>
        <p:grpSp>
          <p:nvGrpSpPr>
            <p:cNvPr id="629790" name="Group 30"/>
            <p:cNvGrpSpPr>
              <a:grpSpLocks/>
            </p:cNvGrpSpPr>
            <p:nvPr/>
          </p:nvGrpSpPr>
          <p:grpSpPr bwMode="auto">
            <a:xfrm>
              <a:off x="288" y="1488"/>
              <a:ext cx="2064" cy="960"/>
              <a:chOff x="288" y="1488"/>
              <a:chExt cx="2064" cy="960"/>
            </a:xfrm>
          </p:grpSpPr>
          <p:sp>
            <p:nvSpPr>
              <p:cNvPr id="629791" name="Rectangle 31"/>
              <p:cNvSpPr>
                <a:spLocks noChangeArrowheads="1"/>
              </p:cNvSpPr>
              <p:nvPr/>
            </p:nvSpPr>
            <p:spPr bwMode="auto">
              <a:xfrm>
                <a:off x="288" y="1488"/>
                <a:ext cx="2064" cy="480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792" name="Rectangle 32"/>
              <p:cNvSpPr>
                <a:spLocks noChangeArrowheads="1"/>
              </p:cNvSpPr>
              <p:nvPr/>
            </p:nvSpPr>
            <p:spPr bwMode="auto">
              <a:xfrm>
                <a:off x="288" y="1920"/>
                <a:ext cx="528" cy="528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9793" name="Oval 33"/>
            <p:cNvSpPr>
              <a:spLocks noChangeArrowheads="1"/>
            </p:cNvSpPr>
            <p:nvPr/>
          </p:nvSpPr>
          <p:spPr bwMode="auto">
            <a:xfrm>
              <a:off x="-720" y="1008"/>
              <a:ext cx="96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94" name="Text Box 34"/>
            <p:cNvSpPr txBox="1">
              <a:spLocks noChangeArrowheads="1"/>
            </p:cNvSpPr>
            <p:nvPr/>
          </p:nvSpPr>
          <p:spPr bwMode="auto">
            <a:xfrm>
              <a:off x="-648" y="1056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Allocate A !</a:t>
              </a:r>
            </a:p>
          </p:txBody>
        </p:sp>
        <p:sp>
          <p:nvSpPr>
            <p:cNvPr id="629795" name="Line 35"/>
            <p:cNvSpPr>
              <a:spLocks noChangeShapeType="1"/>
            </p:cNvSpPr>
            <p:nvPr/>
          </p:nvSpPr>
          <p:spPr bwMode="auto">
            <a:xfrm>
              <a:off x="-192" y="1392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796" name="Group 36"/>
          <p:cNvGrpSpPr>
            <a:grpSpLocks/>
          </p:cNvGrpSpPr>
          <p:nvPr/>
        </p:nvGrpSpPr>
        <p:grpSpPr bwMode="auto">
          <a:xfrm>
            <a:off x="4216400" y="2833688"/>
            <a:ext cx="4424363" cy="2973387"/>
            <a:chOff x="-768" y="240"/>
            <a:chExt cx="3072" cy="2064"/>
          </a:xfrm>
        </p:grpSpPr>
        <p:sp>
          <p:nvSpPr>
            <p:cNvPr id="629797" name="Oval 37"/>
            <p:cNvSpPr>
              <a:spLocks noChangeArrowheads="1"/>
            </p:cNvSpPr>
            <p:nvPr/>
          </p:nvSpPr>
          <p:spPr bwMode="auto">
            <a:xfrm>
              <a:off x="1344" y="1872"/>
              <a:ext cx="960" cy="43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798" name="Text Box 38"/>
            <p:cNvSpPr txBox="1">
              <a:spLocks noChangeArrowheads="1"/>
            </p:cNvSpPr>
            <p:nvPr/>
          </p:nvSpPr>
          <p:spPr bwMode="auto">
            <a:xfrm>
              <a:off x="1584" y="1968"/>
              <a:ext cx="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Job B</a:t>
              </a:r>
            </a:p>
          </p:txBody>
        </p:sp>
        <p:sp>
          <p:nvSpPr>
            <p:cNvPr id="629799" name="Line 39"/>
            <p:cNvSpPr>
              <a:spLocks noChangeShapeType="1"/>
            </p:cNvSpPr>
            <p:nvPr/>
          </p:nvSpPr>
          <p:spPr bwMode="auto">
            <a:xfrm flipH="1" flipV="1">
              <a:off x="816" y="1440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69" y="1680"/>
              <a:ext cx="87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>
                  <a:latin typeface="Tahoma" charset="0"/>
                </a:rPr>
                <a:t>8 processors</a:t>
              </a:r>
            </a:p>
          </p:txBody>
        </p:sp>
        <p:sp>
          <p:nvSpPr>
            <p:cNvPr id="629801" name="Rectangle 41"/>
            <p:cNvSpPr>
              <a:spLocks noChangeArrowheads="1"/>
            </p:cNvSpPr>
            <p:nvPr/>
          </p:nvSpPr>
          <p:spPr bwMode="auto">
            <a:xfrm>
              <a:off x="-768" y="672"/>
              <a:ext cx="528" cy="5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02" name="Rectangle 42"/>
            <p:cNvSpPr>
              <a:spLocks noChangeArrowheads="1"/>
            </p:cNvSpPr>
            <p:nvPr/>
          </p:nvSpPr>
          <p:spPr bwMode="auto">
            <a:xfrm>
              <a:off x="-768" y="240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03" name="Rectangle 43"/>
            <p:cNvSpPr>
              <a:spLocks noChangeArrowheads="1"/>
            </p:cNvSpPr>
            <p:nvPr/>
          </p:nvSpPr>
          <p:spPr bwMode="auto">
            <a:xfrm>
              <a:off x="-768" y="672"/>
              <a:ext cx="528" cy="5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9804" name="Group 44"/>
          <p:cNvGrpSpPr>
            <a:grpSpLocks/>
          </p:cNvGrpSpPr>
          <p:nvPr/>
        </p:nvGrpSpPr>
        <p:grpSpPr bwMode="auto">
          <a:xfrm>
            <a:off x="4216400" y="2281238"/>
            <a:ext cx="4768850" cy="1935162"/>
            <a:chOff x="576" y="3312"/>
            <a:chExt cx="3312" cy="1344"/>
          </a:xfrm>
        </p:grpSpPr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2880" y="3312"/>
              <a:ext cx="100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06" name="Text Box 46"/>
            <p:cNvSpPr txBox="1">
              <a:spLocks noChangeArrowheads="1"/>
            </p:cNvSpPr>
            <p:nvPr/>
          </p:nvSpPr>
          <p:spPr bwMode="auto">
            <a:xfrm>
              <a:off x="3024" y="3456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B Queued</a:t>
              </a:r>
            </a:p>
          </p:txBody>
        </p:sp>
        <p:sp>
          <p:nvSpPr>
            <p:cNvPr id="629807" name="Line 47"/>
            <p:cNvSpPr>
              <a:spLocks noChangeShapeType="1"/>
            </p:cNvSpPr>
            <p:nvPr/>
          </p:nvSpPr>
          <p:spPr bwMode="auto">
            <a:xfrm flipH="1">
              <a:off x="2784" y="3840"/>
              <a:ext cx="384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9808" name="Group 48"/>
            <p:cNvGrpSpPr>
              <a:grpSpLocks/>
            </p:cNvGrpSpPr>
            <p:nvPr/>
          </p:nvGrpSpPr>
          <p:grpSpPr bwMode="auto">
            <a:xfrm>
              <a:off x="576" y="3696"/>
              <a:ext cx="2064" cy="960"/>
              <a:chOff x="4320" y="3312"/>
              <a:chExt cx="2064" cy="960"/>
            </a:xfrm>
          </p:grpSpPr>
          <p:sp>
            <p:nvSpPr>
              <p:cNvPr id="629809" name="Rectangle 49"/>
              <p:cNvSpPr>
                <a:spLocks noChangeArrowheads="1"/>
              </p:cNvSpPr>
              <p:nvPr/>
            </p:nvSpPr>
            <p:spPr bwMode="auto">
              <a:xfrm>
                <a:off x="4320" y="3744"/>
                <a:ext cx="528" cy="528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810" name="Rectangle 50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2064" cy="480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811" name="Rectangle 51"/>
              <p:cNvSpPr>
                <a:spLocks noChangeArrowheads="1"/>
              </p:cNvSpPr>
              <p:nvPr/>
            </p:nvSpPr>
            <p:spPr bwMode="auto">
              <a:xfrm>
                <a:off x="4320" y="3744"/>
                <a:ext cx="528" cy="528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9812" name="Group 52"/>
          <p:cNvGrpSpPr>
            <a:grpSpLocks/>
          </p:cNvGrpSpPr>
          <p:nvPr/>
        </p:nvGrpSpPr>
        <p:grpSpPr bwMode="auto">
          <a:xfrm>
            <a:off x="4216400" y="2211388"/>
            <a:ext cx="4630738" cy="2005012"/>
            <a:chOff x="-1056" y="1824"/>
            <a:chExt cx="3216" cy="1392"/>
          </a:xfrm>
        </p:grpSpPr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-528" y="2736"/>
              <a:ext cx="1536" cy="48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14" name="Rectangle 54"/>
            <p:cNvSpPr>
              <a:spLocks noChangeArrowheads="1"/>
            </p:cNvSpPr>
            <p:nvPr/>
          </p:nvSpPr>
          <p:spPr bwMode="auto">
            <a:xfrm>
              <a:off x="-1056" y="2736"/>
              <a:ext cx="528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15" name="Rectangle 55"/>
            <p:cNvSpPr>
              <a:spLocks noChangeArrowheads="1"/>
            </p:cNvSpPr>
            <p:nvPr/>
          </p:nvSpPr>
          <p:spPr bwMode="auto">
            <a:xfrm>
              <a:off x="-1056" y="2256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16" name="Oval 56"/>
            <p:cNvSpPr>
              <a:spLocks noChangeArrowheads="1"/>
            </p:cNvSpPr>
            <p:nvPr/>
          </p:nvSpPr>
          <p:spPr bwMode="auto">
            <a:xfrm>
              <a:off x="1152" y="1824"/>
              <a:ext cx="100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17" name="Text Box 57"/>
            <p:cNvSpPr txBox="1">
              <a:spLocks noChangeArrowheads="1"/>
            </p:cNvSpPr>
            <p:nvPr/>
          </p:nvSpPr>
          <p:spPr bwMode="auto">
            <a:xfrm>
              <a:off x="1344" y="1968"/>
              <a:ext cx="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Conflict !</a:t>
              </a:r>
            </a:p>
          </p:txBody>
        </p:sp>
        <p:sp>
          <p:nvSpPr>
            <p:cNvPr id="629818" name="Line 58"/>
            <p:cNvSpPr>
              <a:spLocks noChangeShapeType="1"/>
            </p:cNvSpPr>
            <p:nvPr/>
          </p:nvSpPr>
          <p:spPr bwMode="auto">
            <a:xfrm flipH="1">
              <a:off x="1056" y="2352"/>
              <a:ext cx="384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9819" name="Text Box 59"/>
          <p:cNvSpPr txBox="1">
            <a:spLocks noChangeArrowheads="1"/>
          </p:cNvSpPr>
          <p:nvPr/>
        </p:nvSpPr>
        <p:spPr bwMode="auto">
          <a:xfrm>
            <a:off x="138113" y="2419350"/>
            <a:ext cx="2670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>
                <a:latin typeface="Tahoma" charset="0"/>
              </a:rPr>
              <a:t>16 Processor system</a:t>
            </a:r>
          </a:p>
        </p:txBody>
      </p:sp>
      <p:grpSp>
        <p:nvGrpSpPr>
          <p:cNvPr id="629820" name="Group 60"/>
          <p:cNvGrpSpPr>
            <a:grpSpLocks/>
          </p:cNvGrpSpPr>
          <p:nvPr/>
        </p:nvGrpSpPr>
        <p:grpSpPr bwMode="auto">
          <a:xfrm>
            <a:off x="484188" y="3041650"/>
            <a:ext cx="1003300" cy="774700"/>
            <a:chOff x="336" y="2112"/>
            <a:chExt cx="697" cy="538"/>
          </a:xfrm>
        </p:grpSpPr>
        <p:grpSp>
          <p:nvGrpSpPr>
            <p:cNvPr id="629821" name="Group 61"/>
            <p:cNvGrpSpPr>
              <a:grpSpLocks/>
            </p:cNvGrpSpPr>
            <p:nvPr/>
          </p:nvGrpSpPr>
          <p:grpSpPr bwMode="auto">
            <a:xfrm>
              <a:off x="336" y="2112"/>
              <a:ext cx="697" cy="250"/>
              <a:chOff x="336" y="2112"/>
              <a:chExt cx="697" cy="250"/>
            </a:xfrm>
          </p:grpSpPr>
          <p:sp>
            <p:nvSpPr>
              <p:cNvPr id="629822" name="Rectangle 6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96" cy="96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823" name="Text Box 63"/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5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2936" tIns="41469" rIns="82936" bIns="41469">
                <a:spAutoFit/>
              </a:bodyPr>
              <a:lstStyle>
                <a:lvl1pPr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8675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4600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8938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61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33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305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77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ahoma" charset="0"/>
                  </a:rPr>
                  <a:t>Job A</a:t>
                </a:r>
              </a:p>
            </p:txBody>
          </p:sp>
        </p:grpSp>
        <p:sp>
          <p:nvSpPr>
            <p:cNvPr id="629824" name="Rectangle 64"/>
            <p:cNvSpPr>
              <a:spLocks noChangeArrowheads="1"/>
            </p:cNvSpPr>
            <p:nvPr/>
          </p:nvSpPr>
          <p:spPr bwMode="auto">
            <a:xfrm>
              <a:off x="336" y="2496"/>
              <a:ext cx="96" cy="96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25" name="Text Box 65"/>
            <p:cNvSpPr txBox="1">
              <a:spLocks noChangeArrowheads="1"/>
            </p:cNvSpPr>
            <p:nvPr/>
          </p:nvSpPr>
          <p:spPr bwMode="auto">
            <a:xfrm>
              <a:off x="480" y="2400"/>
              <a:ext cx="5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ahoma" charset="0"/>
                </a:rPr>
                <a:t>Job B</a:t>
              </a:r>
            </a:p>
          </p:txBody>
        </p:sp>
      </p:grpSp>
      <p:sp>
        <p:nvSpPr>
          <p:cNvPr id="629826" name="Text Box 66"/>
          <p:cNvSpPr txBox="1">
            <a:spLocks noChangeArrowheads="1"/>
          </p:cNvSpPr>
          <p:nvPr/>
        </p:nvSpPr>
        <p:spPr bwMode="auto">
          <a:xfrm>
            <a:off x="469900" y="5975350"/>
            <a:ext cx="73723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>
                <a:latin typeface="Tahoma" charset="0"/>
              </a:rPr>
              <a:t>Current Job Schedulers can lead to low system utilization !</a:t>
            </a:r>
          </a:p>
        </p:txBody>
      </p:sp>
    </p:spTree>
    <p:extLst>
      <p:ext uri="{BB962C8B-B14F-4D97-AF65-F5344CB8AC3E}">
        <p14:creationId xmlns:p14="http://schemas.microsoft.com/office/powerpoint/2010/main" val="1759206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6CE3-2168-6B4F-B8B4-46DB7734E4F4}" type="datetime1">
              <a:rPr lang="en-US" smtClean="0"/>
              <a:t>6/10/13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Charm++: HPC Council Stanford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1BF2-C512-B14A-A749-C24B02FC6D18}" type="slidenum">
              <a:rPr lang="en-US"/>
              <a:pPr/>
              <a:t>42</a:t>
            </a:fld>
            <a:endParaRPr 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Job Scheduler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77825" indent="-377825" defTabSz="1008063">
              <a:spcBef>
                <a:spcPts val="563"/>
              </a:spcBef>
              <a:buSzPct val="54000"/>
            </a:pPr>
            <a:r>
              <a:rPr lang="en-US" sz="2900"/>
              <a:t>Scheduler can take advantage of the adaptivity of AMPI and Charm++ jobs</a:t>
            </a:r>
          </a:p>
          <a:p>
            <a:pPr marL="377825" indent="-377825" defTabSz="1008063"/>
            <a:r>
              <a:rPr lang="en-US" sz="2900"/>
              <a:t>Improve system utilization and response time</a:t>
            </a:r>
          </a:p>
          <a:p>
            <a:pPr marL="377825" indent="-377825" defTabSz="1008063"/>
            <a:r>
              <a:rPr lang="en-US" sz="2900"/>
              <a:t>Scheduling decisions</a:t>
            </a:r>
          </a:p>
          <a:p>
            <a:pPr marL="819150" lvl="1" indent="-315913" defTabSz="1008063"/>
            <a:r>
              <a:rPr lang="en-US" sz="2200"/>
              <a:t>Shrink existing jobs when a new job arrives</a:t>
            </a:r>
          </a:p>
          <a:p>
            <a:pPr marL="819150" lvl="1" indent="-315913" defTabSz="1008063"/>
            <a:r>
              <a:rPr lang="en-US" sz="2200"/>
              <a:t>Expand jobs to use all processors when a job finishes</a:t>
            </a:r>
          </a:p>
          <a:p>
            <a:pPr marL="377825" indent="-377825" defTabSz="1008063"/>
            <a:r>
              <a:rPr lang="en-US" sz="2900"/>
              <a:t>Processor map sent to the job</a:t>
            </a:r>
          </a:p>
          <a:p>
            <a:pPr marL="819150" lvl="1" indent="-315913" defTabSz="1008063"/>
            <a:r>
              <a:rPr lang="en-US" sz="2200"/>
              <a:t>Bit vector specifying which processors a job is allowed to use</a:t>
            </a:r>
          </a:p>
          <a:p>
            <a:pPr marL="1260475" lvl="2" indent="-252413" defTabSz="1008063"/>
            <a:r>
              <a:rPr lang="en-US" sz="2200"/>
              <a:t>00011100 (use 3 4 and 5!)</a:t>
            </a:r>
          </a:p>
          <a:p>
            <a:pPr marL="377825" indent="-377825" defTabSz="1008063"/>
            <a:r>
              <a:rPr lang="en-US" sz="2900"/>
              <a:t>Handles regular (non-adaptive) jobs</a:t>
            </a:r>
          </a:p>
        </p:txBody>
      </p:sp>
    </p:spTree>
    <p:extLst>
      <p:ext uri="{BB962C8B-B14F-4D97-AF65-F5344CB8AC3E}">
        <p14:creationId xmlns:p14="http://schemas.microsoft.com/office/powerpoint/2010/main" val="22278631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B1C7-53EC-2942-A5C7-5A1F3831E510}" type="datetime1">
              <a:rPr lang="en-US" smtClean="0"/>
              <a:t>6/10/13</a:t>
            </a:fld>
            <a:endParaRPr lang="en-US"/>
          </a:p>
        </p:txBody>
      </p:sp>
      <p:sp>
        <p:nvSpPr>
          <p:cNvPr id="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Charm++: HPC Council Stanford</a:t>
            </a:r>
            <a:endParaRPr lang="en-US"/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1987-8401-184F-9D7A-100915933459}" type="slidenum">
              <a:rPr lang="en-US"/>
              <a:pPr/>
              <a:t>43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Adaptive Jobs</a:t>
            </a:r>
          </a:p>
        </p:txBody>
      </p:sp>
      <p:grpSp>
        <p:nvGrpSpPr>
          <p:cNvPr id="632835" name="Group 3"/>
          <p:cNvGrpSpPr>
            <a:grpSpLocks/>
          </p:cNvGrpSpPr>
          <p:nvPr/>
        </p:nvGrpSpPr>
        <p:grpSpPr bwMode="auto">
          <a:xfrm>
            <a:off x="1450975" y="4216400"/>
            <a:ext cx="2728913" cy="1314450"/>
            <a:chOff x="912" y="2688"/>
            <a:chExt cx="1895" cy="912"/>
          </a:xfrm>
        </p:grpSpPr>
        <p:sp>
          <p:nvSpPr>
            <p:cNvPr id="632836" name="Oval 4"/>
            <p:cNvSpPr>
              <a:spLocks noChangeArrowheads="1"/>
            </p:cNvSpPr>
            <p:nvPr/>
          </p:nvSpPr>
          <p:spPr bwMode="auto">
            <a:xfrm>
              <a:off x="912" y="3168"/>
              <a:ext cx="960" cy="432"/>
            </a:xfrm>
            <a:prstGeom prst="ellipse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37" name="Line 5"/>
            <p:cNvSpPr>
              <a:spLocks noChangeShapeType="1"/>
            </p:cNvSpPr>
            <p:nvPr/>
          </p:nvSpPr>
          <p:spPr bwMode="auto">
            <a:xfrm flipV="1">
              <a:off x="1872" y="2688"/>
              <a:ext cx="67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38" name="Text Box 6"/>
            <p:cNvSpPr txBox="1">
              <a:spLocks noChangeArrowheads="1"/>
            </p:cNvSpPr>
            <p:nvPr/>
          </p:nvSpPr>
          <p:spPr bwMode="auto">
            <a:xfrm>
              <a:off x="1152" y="3264"/>
              <a:ext cx="5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Job A</a:t>
              </a:r>
            </a:p>
          </p:txBody>
        </p:sp>
        <p:sp>
          <p:nvSpPr>
            <p:cNvPr id="632839" name="Text Box 7"/>
            <p:cNvSpPr txBox="1">
              <a:spLocks noChangeArrowheads="1"/>
            </p:cNvSpPr>
            <p:nvPr/>
          </p:nvSpPr>
          <p:spPr bwMode="auto">
            <a:xfrm rot="19260000">
              <a:off x="1884" y="2957"/>
              <a:ext cx="92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 b="1">
                  <a:latin typeface="Arial" charset="0"/>
                </a:rPr>
                <a:t>Max_pe = 10</a:t>
              </a:r>
            </a:p>
            <a:p>
              <a:pPr algn="ctr"/>
              <a:r>
                <a:rPr lang="en-US" sz="1500" b="1">
                  <a:latin typeface="Arial" charset="0"/>
                </a:rPr>
                <a:t>Min_pe = 1</a:t>
              </a:r>
            </a:p>
          </p:txBody>
        </p:sp>
      </p:grpSp>
      <p:grpSp>
        <p:nvGrpSpPr>
          <p:cNvPr id="632840" name="Group 8"/>
          <p:cNvGrpSpPr>
            <a:grpSpLocks/>
          </p:cNvGrpSpPr>
          <p:nvPr/>
        </p:nvGrpSpPr>
        <p:grpSpPr bwMode="auto">
          <a:xfrm>
            <a:off x="4078288" y="2695575"/>
            <a:ext cx="3179762" cy="1658938"/>
            <a:chOff x="2832" y="1872"/>
            <a:chExt cx="2208" cy="1152"/>
          </a:xfrm>
        </p:grpSpPr>
        <p:grpSp>
          <p:nvGrpSpPr>
            <p:cNvPr id="632841" name="Group 9"/>
            <p:cNvGrpSpPr>
              <a:grpSpLocks/>
            </p:cNvGrpSpPr>
            <p:nvPr/>
          </p:nvGrpSpPr>
          <p:grpSpPr bwMode="auto">
            <a:xfrm>
              <a:off x="2976" y="2496"/>
              <a:ext cx="1960" cy="384"/>
              <a:chOff x="1810" y="2688"/>
              <a:chExt cx="1960" cy="384"/>
            </a:xfrm>
          </p:grpSpPr>
          <p:pic>
            <p:nvPicPr>
              <p:cNvPr id="632842" name="Picture 10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3" name="Picture 11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4" name="Picture 12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5" name="Picture 13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6" name="Picture 14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7" name="Picture 15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8" name="Picture 16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49" name="Picture 17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32850" name="Rectangle 18"/>
            <p:cNvSpPr>
              <a:spLocks noChangeArrowheads="1"/>
            </p:cNvSpPr>
            <p:nvPr/>
          </p:nvSpPr>
          <p:spPr bwMode="auto">
            <a:xfrm>
              <a:off x="2832" y="1872"/>
              <a:ext cx="2208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851" name="Group 19"/>
            <p:cNvGrpSpPr>
              <a:grpSpLocks/>
            </p:cNvGrpSpPr>
            <p:nvPr/>
          </p:nvGrpSpPr>
          <p:grpSpPr bwMode="auto">
            <a:xfrm>
              <a:off x="2976" y="2016"/>
              <a:ext cx="1960" cy="384"/>
              <a:chOff x="1810" y="2688"/>
              <a:chExt cx="1960" cy="384"/>
            </a:xfrm>
          </p:grpSpPr>
          <p:pic>
            <p:nvPicPr>
              <p:cNvPr id="632852" name="Picture 20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3" name="Picture 21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6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4" name="Picture 22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5" name="Picture 23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1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6" name="Picture 24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3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7" name="Picture 25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2688"/>
                <a:ext cx="227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8" name="Picture 26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2859" name="Picture 27" descr="es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88"/>
                <a:ext cx="226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32860" name="Group 28"/>
          <p:cNvGrpSpPr>
            <a:grpSpLocks/>
          </p:cNvGrpSpPr>
          <p:nvPr/>
        </p:nvGrpSpPr>
        <p:grpSpPr bwMode="auto">
          <a:xfrm>
            <a:off x="2765425" y="2143125"/>
            <a:ext cx="4422775" cy="2073275"/>
            <a:chOff x="-720" y="1008"/>
            <a:chExt cx="3072" cy="1440"/>
          </a:xfrm>
        </p:grpSpPr>
        <p:grpSp>
          <p:nvGrpSpPr>
            <p:cNvPr id="632861" name="Group 29"/>
            <p:cNvGrpSpPr>
              <a:grpSpLocks/>
            </p:cNvGrpSpPr>
            <p:nvPr/>
          </p:nvGrpSpPr>
          <p:grpSpPr bwMode="auto">
            <a:xfrm>
              <a:off x="288" y="1488"/>
              <a:ext cx="2064" cy="960"/>
              <a:chOff x="288" y="1488"/>
              <a:chExt cx="2064" cy="960"/>
            </a:xfrm>
          </p:grpSpPr>
          <p:sp>
            <p:nvSpPr>
              <p:cNvPr id="632862" name="Rectangle 30"/>
              <p:cNvSpPr>
                <a:spLocks noChangeArrowheads="1"/>
              </p:cNvSpPr>
              <p:nvPr/>
            </p:nvSpPr>
            <p:spPr bwMode="auto">
              <a:xfrm>
                <a:off x="288" y="1488"/>
                <a:ext cx="2064" cy="480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863" name="Rectangle 31"/>
              <p:cNvSpPr>
                <a:spLocks noChangeArrowheads="1"/>
              </p:cNvSpPr>
              <p:nvPr/>
            </p:nvSpPr>
            <p:spPr bwMode="auto">
              <a:xfrm>
                <a:off x="288" y="1920"/>
                <a:ext cx="528" cy="528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2864" name="Oval 32"/>
            <p:cNvSpPr>
              <a:spLocks noChangeArrowheads="1"/>
            </p:cNvSpPr>
            <p:nvPr/>
          </p:nvSpPr>
          <p:spPr bwMode="auto">
            <a:xfrm>
              <a:off x="-720" y="1008"/>
              <a:ext cx="96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65" name="Text Box 33"/>
            <p:cNvSpPr txBox="1">
              <a:spLocks noChangeArrowheads="1"/>
            </p:cNvSpPr>
            <p:nvPr/>
          </p:nvSpPr>
          <p:spPr bwMode="auto">
            <a:xfrm>
              <a:off x="-667" y="1056"/>
              <a:ext cx="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A Expands !</a:t>
              </a:r>
            </a:p>
          </p:txBody>
        </p:sp>
        <p:sp>
          <p:nvSpPr>
            <p:cNvPr id="632866" name="Line 34"/>
            <p:cNvSpPr>
              <a:spLocks noChangeShapeType="1"/>
            </p:cNvSpPr>
            <p:nvPr/>
          </p:nvSpPr>
          <p:spPr bwMode="auto">
            <a:xfrm>
              <a:off x="-192" y="1392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67" name="Group 35"/>
          <p:cNvGrpSpPr>
            <a:grpSpLocks/>
          </p:cNvGrpSpPr>
          <p:nvPr/>
        </p:nvGrpSpPr>
        <p:grpSpPr bwMode="auto">
          <a:xfrm>
            <a:off x="4216400" y="2833688"/>
            <a:ext cx="4424363" cy="2973387"/>
            <a:chOff x="-768" y="240"/>
            <a:chExt cx="3072" cy="2064"/>
          </a:xfrm>
        </p:grpSpPr>
        <p:sp>
          <p:nvSpPr>
            <p:cNvPr id="632868" name="Oval 36"/>
            <p:cNvSpPr>
              <a:spLocks noChangeArrowheads="1"/>
            </p:cNvSpPr>
            <p:nvPr/>
          </p:nvSpPr>
          <p:spPr bwMode="auto">
            <a:xfrm>
              <a:off x="1344" y="1872"/>
              <a:ext cx="960" cy="432"/>
            </a:xfrm>
            <a:prstGeom prst="ellipse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69" name="Text Box 37"/>
            <p:cNvSpPr txBox="1">
              <a:spLocks noChangeArrowheads="1"/>
            </p:cNvSpPr>
            <p:nvPr/>
          </p:nvSpPr>
          <p:spPr bwMode="auto">
            <a:xfrm>
              <a:off x="1584" y="1968"/>
              <a:ext cx="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Tahoma" charset="0"/>
                </a:rPr>
                <a:t>Job B</a:t>
              </a:r>
            </a:p>
          </p:txBody>
        </p:sp>
        <p:sp>
          <p:nvSpPr>
            <p:cNvPr id="632870" name="Line 38"/>
            <p:cNvSpPr>
              <a:spLocks noChangeShapeType="1"/>
            </p:cNvSpPr>
            <p:nvPr/>
          </p:nvSpPr>
          <p:spPr bwMode="auto">
            <a:xfrm flipH="1" flipV="1">
              <a:off x="816" y="1440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71" name="Text Box 39"/>
            <p:cNvSpPr txBox="1">
              <a:spLocks noChangeArrowheads="1"/>
            </p:cNvSpPr>
            <p:nvPr/>
          </p:nvSpPr>
          <p:spPr bwMode="auto">
            <a:xfrm>
              <a:off x="215" y="1680"/>
              <a:ext cx="97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500" b="1">
                  <a:latin typeface="Tahoma" charset="0"/>
                </a:rPr>
                <a:t>Min_pe = 8</a:t>
              </a:r>
            </a:p>
            <a:p>
              <a:pPr algn="ctr"/>
              <a:r>
                <a:rPr lang="en-US" sz="1500" b="1">
                  <a:latin typeface="Tahoma" charset="0"/>
                </a:rPr>
                <a:t>Max_pe= 16</a:t>
              </a:r>
            </a:p>
          </p:txBody>
        </p:sp>
        <p:sp>
          <p:nvSpPr>
            <p:cNvPr id="632872" name="Rectangle 40"/>
            <p:cNvSpPr>
              <a:spLocks noChangeArrowheads="1"/>
            </p:cNvSpPr>
            <p:nvPr/>
          </p:nvSpPr>
          <p:spPr bwMode="auto">
            <a:xfrm>
              <a:off x="-768" y="672"/>
              <a:ext cx="528" cy="5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73" name="Rectangle 41"/>
            <p:cNvSpPr>
              <a:spLocks noChangeArrowheads="1"/>
            </p:cNvSpPr>
            <p:nvPr/>
          </p:nvSpPr>
          <p:spPr bwMode="auto">
            <a:xfrm>
              <a:off x="-768" y="240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74" name="Rectangle 42"/>
            <p:cNvSpPr>
              <a:spLocks noChangeArrowheads="1"/>
            </p:cNvSpPr>
            <p:nvPr/>
          </p:nvSpPr>
          <p:spPr bwMode="auto">
            <a:xfrm>
              <a:off x="-768" y="672"/>
              <a:ext cx="528" cy="528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75" name="Group 43"/>
          <p:cNvGrpSpPr>
            <a:grpSpLocks/>
          </p:cNvGrpSpPr>
          <p:nvPr/>
        </p:nvGrpSpPr>
        <p:grpSpPr bwMode="auto">
          <a:xfrm>
            <a:off x="4216400" y="2281238"/>
            <a:ext cx="4768850" cy="1274762"/>
            <a:chOff x="2352" y="0"/>
            <a:chExt cx="3312" cy="885"/>
          </a:xfrm>
        </p:grpSpPr>
        <p:sp>
          <p:nvSpPr>
            <p:cNvPr id="632876" name="Oval 44"/>
            <p:cNvSpPr>
              <a:spLocks noChangeArrowheads="1"/>
            </p:cNvSpPr>
            <p:nvPr/>
          </p:nvSpPr>
          <p:spPr bwMode="auto">
            <a:xfrm>
              <a:off x="4656" y="0"/>
              <a:ext cx="100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77" name="Text Box 45"/>
            <p:cNvSpPr txBox="1">
              <a:spLocks noChangeArrowheads="1"/>
            </p:cNvSpPr>
            <p:nvPr/>
          </p:nvSpPr>
          <p:spPr bwMode="auto">
            <a:xfrm>
              <a:off x="4848" y="144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Shrink A</a:t>
              </a:r>
            </a:p>
          </p:txBody>
        </p:sp>
        <p:sp>
          <p:nvSpPr>
            <p:cNvPr id="632878" name="Line 46"/>
            <p:cNvSpPr>
              <a:spLocks noChangeShapeType="1"/>
            </p:cNvSpPr>
            <p:nvPr/>
          </p:nvSpPr>
          <p:spPr bwMode="auto">
            <a:xfrm flipH="1">
              <a:off x="4560" y="528"/>
              <a:ext cx="384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79" name="Rectangle 47"/>
            <p:cNvSpPr>
              <a:spLocks noChangeArrowheads="1"/>
            </p:cNvSpPr>
            <p:nvPr/>
          </p:nvSpPr>
          <p:spPr bwMode="auto">
            <a:xfrm>
              <a:off x="2352" y="384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80" name="Group 48"/>
          <p:cNvGrpSpPr>
            <a:grpSpLocks/>
          </p:cNvGrpSpPr>
          <p:nvPr/>
        </p:nvGrpSpPr>
        <p:grpSpPr bwMode="auto">
          <a:xfrm>
            <a:off x="4216400" y="2211388"/>
            <a:ext cx="4630738" cy="2005012"/>
            <a:chOff x="2832" y="0"/>
            <a:chExt cx="3216" cy="1392"/>
          </a:xfrm>
        </p:grpSpPr>
        <p:sp>
          <p:nvSpPr>
            <p:cNvPr id="632881" name="Rectangle 49"/>
            <p:cNvSpPr>
              <a:spLocks noChangeArrowheads="1"/>
            </p:cNvSpPr>
            <p:nvPr/>
          </p:nvSpPr>
          <p:spPr bwMode="auto">
            <a:xfrm>
              <a:off x="2832" y="912"/>
              <a:ext cx="2064" cy="48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82" name="Rectangle 50"/>
            <p:cNvSpPr>
              <a:spLocks noChangeArrowheads="1"/>
            </p:cNvSpPr>
            <p:nvPr/>
          </p:nvSpPr>
          <p:spPr bwMode="auto">
            <a:xfrm>
              <a:off x="2832" y="432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83" name="Oval 51"/>
            <p:cNvSpPr>
              <a:spLocks noChangeArrowheads="1"/>
            </p:cNvSpPr>
            <p:nvPr/>
          </p:nvSpPr>
          <p:spPr bwMode="auto">
            <a:xfrm>
              <a:off x="5040" y="0"/>
              <a:ext cx="100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84" name="Text Box 52"/>
            <p:cNvSpPr txBox="1">
              <a:spLocks noChangeArrowheads="1"/>
            </p:cNvSpPr>
            <p:nvPr/>
          </p:nvSpPr>
          <p:spPr bwMode="auto">
            <a:xfrm>
              <a:off x="5155" y="144"/>
              <a:ext cx="8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Allocate B !</a:t>
              </a:r>
            </a:p>
          </p:txBody>
        </p:sp>
        <p:sp>
          <p:nvSpPr>
            <p:cNvPr id="632885" name="Line 53"/>
            <p:cNvSpPr>
              <a:spLocks noChangeShapeType="1"/>
            </p:cNvSpPr>
            <p:nvPr/>
          </p:nvSpPr>
          <p:spPr bwMode="auto">
            <a:xfrm flipH="1">
              <a:off x="4944" y="528"/>
              <a:ext cx="384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2886" name="Text Box 54"/>
          <p:cNvSpPr txBox="1">
            <a:spLocks noChangeArrowheads="1"/>
          </p:cNvSpPr>
          <p:nvPr/>
        </p:nvSpPr>
        <p:spPr bwMode="auto">
          <a:xfrm>
            <a:off x="138113" y="2419350"/>
            <a:ext cx="26701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6" tIns="41469" rIns="82936" bIns="41469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200">
                <a:latin typeface="Tahoma" charset="0"/>
              </a:rPr>
              <a:t>16 Processor system</a:t>
            </a:r>
          </a:p>
        </p:txBody>
      </p:sp>
      <p:grpSp>
        <p:nvGrpSpPr>
          <p:cNvPr id="632887" name="Group 55"/>
          <p:cNvGrpSpPr>
            <a:grpSpLocks/>
          </p:cNvGrpSpPr>
          <p:nvPr/>
        </p:nvGrpSpPr>
        <p:grpSpPr bwMode="auto">
          <a:xfrm>
            <a:off x="484188" y="3041650"/>
            <a:ext cx="1003300" cy="774700"/>
            <a:chOff x="336" y="2112"/>
            <a:chExt cx="697" cy="538"/>
          </a:xfrm>
        </p:grpSpPr>
        <p:grpSp>
          <p:nvGrpSpPr>
            <p:cNvPr id="632888" name="Group 56"/>
            <p:cNvGrpSpPr>
              <a:grpSpLocks/>
            </p:cNvGrpSpPr>
            <p:nvPr/>
          </p:nvGrpSpPr>
          <p:grpSpPr bwMode="auto">
            <a:xfrm>
              <a:off x="336" y="2112"/>
              <a:ext cx="697" cy="250"/>
              <a:chOff x="336" y="2112"/>
              <a:chExt cx="697" cy="250"/>
            </a:xfrm>
          </p:grpSpPr>
          <p:sp>
            <p:nvSpPr>
              <p:cNvPr id="632889" name="Rectangle 57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96" cy="96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890" name="Text Box 58"/>
              <p:cNvSpPr txBox="1">
                <a:spLocks noChangeArrowheads="1"/>
              </p:cNvSpPr>
              <p:nvPr/>
            </p:nvSpPr>
            <p:spPr bwMode="auto">
              <a:xfrm>
                <a:off x="480" y="2112"/>
                <a:ext cx="5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82936" tIns="41469" rIns="82936" bIns="41469">
                <a:spAutoFit/>
              </a:bodyPr>
              <a:lstStyle>
                <a:lvl1pPr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8675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4600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8938" defTabSz="828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61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33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305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7738" defTabSz="82867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b="1">
                    <a:latin typeface="Tahoma" charset="0"/>
                  </a:rPr>
                  <a:t>Job A</a:t>
                </a:r>
              </a:p>
            </p:txBody>
          </p:sp>
        </p:grpSp>
        <p:sp>
          <p:nvSpPr>
            <p:cNvPr id="632891" name="Rectangle 59"/>
            <p:cNvSpPr>
              <a:spLocks noChangeArrowheads="1"/>
            </p:cNvSpPr>
            <p:nvPr/>
          </p:nvSpPr>
          <p:spPr bwMode="auto">
            <a:xfrm>
              <a:off x="336" y="2496"/>
              <a:ext cx="96" cy="96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92" name="Text Box 60"/>
            <p:cNvSpPr txBox="1">
              <a:spLocks noChangeArrowheads="1"/>
            </p:cNvSpPr>
            <p:nvPr/>
          </p:nvSpPr>
          <p:spPr bwMode="auto">
            <a:xfrm>
              <a:off x="480" y="2400"/>
              <a:ext cx="5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>
                  <a:latin typeface="Tahoma" charset="0"/>
                </a:rPr>
                <a:t>Job B</a:t>
              </a:r>
            </a:p>
          </p:txBody>
        </p:sp>
      </p:grpSp>
      <p:grpSp>
        <p:nvGrpSpPr>
          <p:cNvPr id="632893" name="Group 61"/>
          <p:cNvGrpSpPr>
            <a:grpSpLocks/>
          </p:cNvGrpSpPr>
          <p:nvPr/>
        </p:nvGrpSpPr>
        <p:grpSpPr bwMode="auto">
          <a:xfrm>
            <a:off x="4216400" y="2281238"/>
            <a:ext cx="4768850" cy="1274762"/>
            <a:chOff x="2352" y="0"/>
            <a:chExt cx="3312" cy="885"/>
          </a:xfrm>
        </p:grpSpPr>
        <p:sp>
          <p:nvSpPr>
            <p:cNvPr id="632894" name="Oval 62"/>
            <p:cNvSpPr>
              <a:spLocks noChangeArrowheads="1"/>
            </p:cNvSpPr>
            <p:nvPr/>
          </p:nvSpPr>
          <p:spPr bwMode="auto">
            <a:xfrm>
              <a:off x="4656" y="0"/>
              <a:ext cx="1008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95" name="Text Box 63"/>
            <p:cNvSpPr txBox="1">
              <a:spLocks noChangeArrowheads="1"/>
            </p:cNvSpPr>
            <p:nvPr/>
          </p:nvSpPr>
          <p:spPr bwMode="auto">
            <a:xfrm>
              <a:off x="4796" y="144"/>
              <a:ext cx="7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B Finishes</a:t>
              </a:r>
            </a:p>
          </p:txBody>
        </p:sp>
        <p:sp>
          <p:nvSpPr>
            <p:cNvPr id="632896" name="Line 64"/>
            <p:cNvSpPr>
              <a:spLocks noChangeShapeType="1"/>
            </p:cNvSpPr>
            <p:nvPr/>
          </p:nvSpPr>
          <p:spPr bwMode="auto">
            <a:xfrm flipH="1">
              <a:off x="4560" y="528"/>
              <a:ext cx="384" cy="3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97" name="Rectangle 65"/>
            <p:cNvSpPr>
              <a:spLocks noChangeArrowheads="1"/>
            </p:cNvSpPr>
            <p:nvPr/>
          </p:nvSpPr>
          <p:spPr bwMode="auto">
            <a:xfrm>
              <a:off x="2352" y="384"/>
              <a:ext cx="2064" cy="48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898" name="Group 66"/>
          <p:cNvGrpSpPr>
            <a:grpSpLocks/>
          </p:cNvGrpSpPr>
          <p:nvPr/>
        </p:nvGrpSpPr>
        <p:grpSpPr bwMode="auto">
          <a:xfrm>
            <a:off x="2765425" y="2143125"/>
            <a:ext cx="4422775" cy="2073275"/>
            <a:chOff x="-720" y="1008"/>
            <a:chExt cx="3072" cy="1440"/>
          </a:xfrm>
        </p:grpSpPr>
        <p:grpSp>
          <p:nvGrpSpPr>
            <p:cNvPr id="632899" name="Group 67"/>
            <p:cNvGrpSpPr>
              <a:grpSpLocks/>
            </p:cNvGrpSpPr>
            <p:nvPr/>
          </p:nvGrpSpPr>
          <p:grpSpPr bwMode="auto">
            <a:xfrm>
              <a:off x="288" y="1488"/>
              <a:ext cx="2064" cy="960"/>
              <a:chOff x="288" y="1488"/>
              <a:chExt cx="2064" cy="960"/>
            </a:xfrm>
          </p:grpSpPr>
          <p:sp>
            <p:nvSpPr>
              <p:cNvPr id="632900" name="Rectangle 68"/>
              <p:cNvSpPr>
                <a:spLocks noChangeArrowheads="1"/>
              </p:cNvSpPr>
              <p:nvPr/>
            </p:nvSpPr>
            <p:spPr bwMode="auto">
              <a:xfrm>
                <a:off x="288" y="1488"/>
                <a:ext cx="2064" cy="480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01" name="Rectangle 69"/>
              <p:cNvSpPr>
                <a:spLocks noChangeArrowheads="1"/>
              </p:cNvSpPr>
              <p:nvPr/>
            </p:nvSpPr>
            <p:spPr bwMode="auto">
              <a:xfrm>
                <a:off x="288" y="1920"/>
                <a:ext cx="528" cy="528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2902" name="Oval 70"/>
            <p:cNvSpPr>
              <a:spLocks noChangeArrowheads="1"/>
            </p:cNvSpPr>
            <p:nvPr/>
          </p:nvSpPr>
          <p:spPr bwMode="auto">
            <a:xfrm>
              <a:off x="-720" y="1008"/>
              <a:ext cx="96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903" name="Text Box 71"/>
            <p:cNvSpPr txBox="1">
              <a:spLocks noChangeArrowheads="1"/>
            </p:cNvSpPr>
            <p:nvPr/>
          </p:nvSpPr>
          <p:spPr bwMode="auto">
            <a:xfrm>
              <a:off x="-649" y="1056"/>
              <a:ext cx="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8675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4600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8938" defTabSz="8286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61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33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305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7738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chemeClr val="hlink"/>
                  </a:solidFill>
                  <a:latin typeface="Tahoma" charset="0"/>
                </a:rPr>
                <a:t>Allocate A !</a:t>
              </a:r>
            </a:p>
          </p:txBody>
        </p:sp>
        <p:sp>
          <p:nvSpPr>
            <p:cNvPr id="632904" name="Line 72"/>
            <p:cNvSpPr>
              <a:spLocks noChangeShapeType="1"/>
            </p:cNvSpPr>
            <p:nvPr/>
          </p:nvSpPr>
          <p:spPr bwMode="auto">
            <a:xfrm>
              <a:off x="-192" y="1392"/>
              <a:ext cx="38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5948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4267200"/>
            <a:ext cx="6477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Whole Machine RTS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76600" y="1447800"/>
            <a:ext cx="2133600" cy="1828800"/>
            <a:chOff x="1143000" y="2057400"/>
            <a:chExt cx="2133600" cy="1828800"/>
          </a:xfrm>
        </p:grpSpPr>
        <p:sp>
          <p:nvSpPr>
            <p:cNvPr id="9" name="Rectangle 8"/>
            <p:cNvSpPr/>
            <p:nvPr/>
          </p:nvSpPr>
          <p:spPr>
            <a:xfrm>
              <a:off x="1371600" y="2971800"/>
              <a:ext cx="16764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Per job RTS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43000" y="2057400"/>
              <a:ext cx="2133600" cy="182880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2600" y="2133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Job2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1447800"/>
            <a:ext cx="2133600" cy="1828800"/>
            <a:chOff x="1143000" y="2057400"/>
            <a:chExt cx="2133600" cy="1828800"/>
          </a:xfrm>
        </p:grpSpPr>
        <p:sp>
          <p:nvSpPr>
            <p:cNvPr id="14" name="Rectangle 13"/>
            <p:cNvSpPr/>
            <p:nvPr/>
          </p:nvSpPr>
          <p:spPr>
            <a:xfrm>
              <a:off x="1371600" y="2971800"/>
              <a:ext cx="16764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Per job RTS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43000" y="2057400"/>
              <a:ext cx="2133600" cy="182880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2133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Job1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00800" y="1447800"/>
            <a:ext cx="2133600" cy="1828800"/>
            <a:chOff x="1143000" y="2057400"/>
            <a:chExt cx="2133600" cy="1828800"/>
          </a:xfrm>
        </p:grpSpPr>
        <p:sp>
          <p:nvSpPr>
            <p:cNvPr id="18" name="Rectangle 17"/>
            <p:cNvSpPr/>
            <p:nvPr/>
          </p:nvSpPr>
          <p:spPr>
            <a:xfrm>
              <a:off x="1371600" y="2971800"/>
              <a:ext cx="1676400" cy="685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Per job RTS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143000" y="2057400"/>
              <a:ext cx="2133600" cy="182880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2133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Jobk</a:t>
              </a:r>
              <a:endParaRPr lang="en-US" dirty="0"/>
            </a:p>
          </p:txBody>
        </p:sp>
      </p:grpSp>
      <p:cxnSp>
        <p:nvCxnSpPr>
          <p:cNvPr id="22" name="Straight Arrow Connector 21"/>
          <p:cNvCxnSpPr>
            <a:stCxn id="14" idx="2"/>
          </p:cNvCxnSpPr>
          <p:nvPr/>
        </p:nvCxnSpPr>
        <p:spPr>
          <a:xfrm>
            <a:off x="1676400" y="3048000"/>
            <a:ext cx="12954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</p:cNvCxnSpPr>
          <p:nvPr/>
        </p:nvCxnSpPr>
        <p:spPr>
          <a:xfrm flipH="1">
            <a:off x="7162800" y="3048000"/>
            <a:ext cx="3048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8" idx="0"/>
          </p:cNvCxnSpPr>
          <p:nvPr/>
        </p:nvCxnSpPr>
        <p:spPr>
          <a:xfrm>
            <a:off x="4343400" y="3048000"/>
            <a:ext cx="1905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8200" y="3657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 Interaction desirable: currently there is very little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70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machine runtime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r>
              <a:rPr lang="en-US" dirty="0" smtClean="0"/>
              <a:t>Job schedulers and resource allocators: </a:t>
            </a:r>
          </a:p>
          <a:p>
            <a:pPr lvl="1"/>
            <a:r>
              <a:rPr lang="en-US" dirty="0" smtClean="0"/>
              <a:t>Accept more flexible </a:t>
            </a:r>
            <a:r>
              <a:rPr lang="en-US" dirty="0" err="1" smtClean="0"/>
              <a:t>QoS</a:t>
            </a:r>
            <a:r>
              <a:rPr lang="en-US" dirty="0" smtClean="0"/>
              <a:t> specifications from jobs</a:t>
            </a:r>
          </a:p>
          <a:p>
            <a:pPr lvl="2"/>
            <a:r>
              <a:rPr lang="en-US" dirty="0" smtClean="0"/>
              <a:t>Creating more control variables</a:t>
            </a:r>
          </a:p>
          <a:p>
            <a:pPr lvl="1"/>
            <a:r>
              <a:rPr lang="en-US" dirty="0" smtClean="0"/>
              <a:t>“moldable” specification: </a:t>
            </a:r>
          </a:p>
          <a:p>
            <a:pPr lvl="2"/>
            <a:r>
              <a:rPr lang="en-US" dirty="0" smtClean="0"/>
              <a:t>This job needs between 3000-5000 nodes </a:t>
            </a:r>
          </a:p>
          <a:p>
            <a:pPr lvl="2"/>
            <a:r>
              <a:rPr lang="en-US" dirty="0" smtClean="0"/>
              <a:t>Memory requirements..</a:t>
            </a:r>
          </a:p>
          <a:p>
            <a:pPr lvl="2"/>
            <a:r>
              <a:rPr lang="en-US" dirty="0" smtClean="0"/>
              <a:t>Topology sensitivity, speedup profiles,…</a:t>
            </a:r>
          </a:p>
          <a:p>
            <a:pPr lvl="1"/>
            <a:r>
              <a:rPr lang="en-US" dirty="0" smtClean="0"/>
              <a:t>Malleable: </a:t>
            </a:r>
          </a:p>
          <a:p>
            <a:pPr lvl="2"/>
            <a:r>
              <a:rPr lang="en-US" dirty="0" smtClean="0"/>
              <a:t>this job can be told to shrink/expand after it has started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machine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 failures, and act in job-specific ways</a:t>
            </a:r>
          </a:p>
          <a:p>
            <a:r>
              <a:rPr lang="en-US" dirty="0" smtClean="0"/>
              <a:t>Global power constraints: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nform, negotiate with and constrain jobs</a:t>
            </a:r>
          </a:p>
          <a:p>
            <a:r>
              <a:rPr lang="en-US" dirty="0" smtClean="0"/>
              <a:t>Thermal management</a:t>
            </a:r>
          </a:p>
          <a:p>
            <a:r>
              <a:rPr lang="en-US" dirty="0" smtClean="0"/>
              <a:t>I/O system and job I/O interactions</a:t>
            </a:r>
          </a:p>
          <a:p>
            <a:r>
              <a:rPr lang="en-US" dirty="0" smtClean="0"/>
              <a:t>Shrink and Expand jobs as needed to optimize multiple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73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a much richer control system</a:t>
            </a:r>
          </a:p>
          <a:p>
            <a:pPr lvl="1"/>
            <a:r>
              <a:rPr lang="en-US" dirty="0" smtClean="0"/>
              <a:t>For each parallel job</a:t>
            </a:r>
          </a:p>
          <a:p>
            <a:pPr lvl="1"/>
            <a:r>
              <a:rPr lang="en-US" dirty="0" smtClean="0"/>
              <a:t>For parallel machine as a whole</a:t>
            </a:r>
          </a:p>
          <a:p>
            <a:r>
              <a:rPr lang="en-US" dirty="0" smtClean="0"/>
              <a:t>Current status: paucity of control variables</a:t>
            </a:r>
          </a:p>
          <a:p>
            <a:r>
              <a:rPr lang="en-US" dirty="0" smtClean="0"/>
              <a:t>Programming models can help create new observable and controllable variables</a:t>
            </a:r>
          </a:p>
          <a:p>
            <a:r>
              <a:rPr lang="en-US" dirty="0" smtClean="0"/>
              <a:t>As far as I can see, </a:t>
            </a:r>
          </a:p>
          <a:p>
            <a:pPr lvl="1"/>
            <a:r>
              <a:rPr lang="en-US" dirty="0" err="1" smtClean="0"/>
              <a:t>overdecomposition</a:t>
            </a:r>
            <a:r>
              <a:rPr lang="en-US" dirty="0" smtClean="0"/>
              <a:t> is the main vehicle for this.. </a:t>
            </a:r>
          </a:p>
          <a:p>
            <a:pPr lvl="1"/>
            <a:r>
              <a:rPr lang="en-US" dirty="0" smtClean="0"/>
              <a:t>Do you see other ideas?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18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2D4B5-B888-9A41-8095-5169D525E346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8" name="Picture 7" descr="appsbook_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9" y="0"/>
            <a:ext cx="454104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438400"/>
            <a:ext cx="2819400" cy="1938992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upcoming book</a:t>
            </a:r>
          </a:p>
          <a:p>
            <a:r>
              <a:rPr lang="en-US" dirty="0" smtClean="0"/>
              <a:t>Surveys seven major applications developed using Charm++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5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65532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Around 1788 AD, James Watt and Mathew </a:t>
            </a:r>
            <a:r>
              <a:rPr lang="en-US" dirty="0" err="1" smtClean="0"/>
              <a:t>Boulton</a:t>
            </a:r>
            <a:r>
              <a:rPr lang="en-US" dirty="0" smtClean="0"/>
              <a:t> solved a problem with their steam engine</a:t>
            </a:r>
          </a:p>
          <a:p>
            <a:pPr lvl="1"/>
            <a:r>
              <a:rPr lang="en-US" dirty="0" smtClean="0"/>
              <a:t>They added a cruise control… well, RPM control</a:t>
            </a:r>
          </a:p>
          <a:p>
            <a:pPr lvl="1"/>
            <a:r>
              <a:rPr lang="en-US" dirty="0" smtClean="0"/>
              <a:t>How to make the motor spin at the same constant speed</a:t>
            </a:r>
          </a:p>
          <a:p>
            <a:pPr lvl="1"/>
            <a:r>
              <a:rPr lang="en-US" dirty="0" smtClean="0"/>
              <a:t>If it spins faster, the large masses move outwards</a:t>
            </a:r>
          </a:p>
          <a:p>
            <a:pPr lvl="1"/>
            <a:r>
              <a:rPr lang="en-US" dirty="0" smtClean="0"/>
              <a:t>This moves a throttle valve so less steam is allowed in to push the prime mover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 descr="440px-Boulton_and_Watt_centrifugal_governor-M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0"/>
            <a:ext cx="2654300" cy="3541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3429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5423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Control Systems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95600"/>
          </a:xfrm>
        </p:spPr>
        <p:txBody>
          <a:bodyPr/>
          <a:lstStyle/>
          <a:p>
            <a:r>
              <a:rPr lang="en-US" dirty="0" smtClean="0"/>
              <a:t>This was interesting: </a:t>
            </a:r>
          </a:p>
          <a:p>
            <a:pPr lvl="1"/>
            <a:r>
              <a:rPr lang="en-US" dirty="0" smtClean="0"/>
              <a:t>You let the system “misbehave”, and use that misbehavior to correct it..</a:t>
            </a:r>
          </a:p>
          <a:p>
            <a:pPr lvl="1"/>
            <a:r>
              <a:rPr lang="en-US" dirty="0" smtClean="0"/>
              <a:t>Of course, there is a time-lag here</a:t>
            </a:r>
          </a:p>
          <a:p>
            <a:pPr lvl="1"/>
            <a:r>
              <a:rPr lang="en-US" dirty="0" smtClean="0"/>
              <a:t>Later Maxwell wrote a paper about this, giving impetus to the area of “control theory”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800px-Feedback_loop_with_descrip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38600"/>
            <a:ext cx="7846337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5943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4223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control theory was concerned with stability, and related issues</a:t>
            </a:r>
          </a:p>
          <a:p>
            <a:pPr lvl="1"/>
            <a:r>
              <a:rPr lang="en-US" dirty="0" smtClean="0"/>
              <a:t>Fixed delay makes for highly analyzable system with good math demonstration</a:t>
            </a:r>
          </a:p>
          <a:p>
            <a:r>
              <a:rPr lang="en-US" dirty="0" smtClean="0"/>
              <a:t>We will just take the basic diagram and two related notions:</a:t>
            </a:r>
          </a:p>
          <a:p>
            <a:pPr lvl="1"/>
            <a:r>
              <a:rPr lang="en-US" dirty="0" smtClean="0"/>
              <a:t>Controllability</a:t>
            </a:r>
          </a:p>
          <a:p>
            <a:pPr lvl="1"/>
            <a:r>
              <a:rPr lang="en-US" dirty="0" err="1" smtClean="0"/>
              <a:t>Observability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69EC6-3A92-CD49-80FB-2F2F6FAA9781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12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modified system diagram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76400"/>
            <a:ext cx="3276600" cy="1676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System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800600"/>
            <a:ext cx="3429000" cy="533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controller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3886200" y="2514600"/>
            <a:ext cx="2971800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variables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4876800" y="2514600"/>
            <a:ext cx="38100" cy="22860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3352800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Observable / Actionable variables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6" idx="2"/>
          </p:cNvCxnSpPr>
          <p:nvPr/>
        </p:nvCxnSpPr>
        <p:spPr>
          <a:xfrm flipH="1" flipV="1">
            <a:off x="2247900" y="3352800"/>
            <a:ext cx="1790700" cy="14478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variables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91400" y="20574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Metrics</a:t>
            </a:r>
          </a:p>
          <a:p>
            <a:r>
              <a:rPr lang="en-US" sz="1800" dirty="0" smtClean="0"/>
              <a:t>That we care about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45947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AA9E0-758F-0241-A2BF-B6058AB6F8A3}" type="datetime1">
              <a:rPr lang="en-US" smtClean="0"/>
              <a:t>6/10/13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ROSS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Archimedes_lever_(Small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3483429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572000"/>
            <a:ext cx="670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Archimedes is supposed to have said, of the lever: </a:t>
            </a:r>
          </a:p>
          <a:p>
            <a:r>
              <a:rPr lang="en-US" dirty="0" smtClean="0"/>
              <a:t>Give </a:t>
            </a:r>
            <a:r>
              <a:rPr lang="en-US" dirty="0"/>
              <a:t>me a place to stand on, and I will move the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4191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wikipedia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0321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63644</TotalTime>
  <Words>2277</Words>
  <Application>Microsoft Macintosh PowerPoint</Application>
  <PresentationFormat>On-screen Show (4:3)</PresentationFormat>
  <Paragraphs>446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pplpreso</vt:lpstr>
      <vt:lpstr>Characteristics of Adaptive Runtime Systems in HPC</vt:lpstr>
      <vt:lpstr>What runtime are we talking about?</vt:lpstr>
      <vt:lpstr>PowerPoint Presentation</vt:lpstr>
      <vt:lpstr>PowerPoint Presentation</vt:lpstr>
      <vt:lpstr>Governors</vt:lpstr>
      <vt:lpstr>Feedback Control Systems Theory</vt:lpstr>
      <vt:lpstr>Control theory</vt:lpstr>
      <vt:lpstr>A modified system diagram</vt:lpstr>
      <vt:lpstr>PowerPoint Presentation</vt:lpstr>
      <vt:lpstr>Need to have the lever</vt:lpstr>
      <vt:lpstr>A modified system diagram</vt:lpstr>
      <vt:lpstr>Feedback Control Systems in HPC?</vt:lpstr>
      <vt:lpstr>A Single Job</vt:lpstr>
      <vt:lpstr>Control System for a single job?</vt:lpstr>
      <vt:lpstr>Alternatives</vt:lpstr>
      <vt:lpstr>The Whole Parallel Machine</vt:lpstr>
      <vt:lpstr>PowerPoint Presentation</vt:lpstr>
      <vt:lpstr>One method we have explored</vt:lpstr>
      <vt:lpstr>Object based over-decomposition</vt:lpstr>
      <vt:lpstr>Object-based over-decomposition: Charm++</vt:lpstr>
      <vt:lpstr>PowerPoint Presentation</vt:lpstr>
      <vt:lpstr>Note the control points created</vt:lpstr>
      <vt:lpstr>Optimizations Enabled/Enhanced by These New Control Variables</vt:lpstr>
      <vt:lpstr>PowerPoint Presentation</vt:lpstr>
      <vt:lpstr>Measurement-based Load Balancing</vt:lpstr>
      <vt:lpstr>Load Balancing Framework</vt:lpstr>
      <vt:lpstr>Meta-Balancer</vt:lpstr>
      <vt:lpstr>Fractography: Without LB</vt:lpstr>
      <vt:lpstr>Fractography: Periodic</vt:lpstr>
      <vt:lpstr>Meta-Balancer on Fractography</vt:lpstr>
      <vt:lpstr>Saving Cooling Energy</vt:lpstr>
      <vt:lpstr>Saving Cooling Energy</vt:lpstr>
      <vt:lpstr>Fault Tolerance in Charm++/AMPI</vt:lpstr>
      <vt:lpstr>In-memory double checkpointing</vt:lpstr>
      <vt:lpstr>PowerPoint Presentation</vt:lpstr>
      <vt:lpstr>PowerPoint Presentation</vt:lpstr>
      <vt:lpstr>Blocking vs Semi-Blocking</vt:lpstr>
      <vt:lpstr>Results: Strong Scaling runs of ChaNGa</vt:lpstr>
      <vt:lpstr>App based Creation of Control Points</vt:lpstr>
      <vt:lpstr>Shrink/Expand job</vt:lpstr>
      <vt:lpstr>Inefficient Utilization within a cluster</vt:lpstr>
      <vt:lpstr>Adaptive Job Scheduler</vt:lpstr>
      <vt:lpstr>Two Adaptive Jobs</vt:lpstr>
      <vt:lpstr>PowerPoint Presentation</vt:lpstr>
      <vt:lpstr>Whole machine runtime</vt:lpstr>
      <vt:lpstr>Whole machine control</vt:lpstr>
      <vt:lpstr>Conclusions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Laxmikant Kale</cp:lastModifiedBy>
  <cp:revision>428</cp:revision>
  <dcterms:created xsi:type="dcterms:W3CDTF">2002-10-12T14:08:56Z</dcterms:created>
  <dcterms:modified xsi:type="dcterms:W3CDTF">2013-06-10T17:41:19Z</dcterms:modified>
</cp:coreProperties>
</file>