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30"/>
  </p:notesMasterIdLst>
  <p:handoutMasterIdLst>
    <p:handoutMasterId r:id="rId31"/>
  </p:handoutMasterIdLst>
  <p:sldIdLst>
    <p:sldId id="256" r:id="rId2"/>
    <p:sldId id="861" r:id="rId3"/>
    <p:sldId id="862" r:id="rId4"/>
    <p:sldId id="873" r:id="rId5"/>
    <p:sldId id="898" r:id="rId6"/>
    <p:sldId id="860" r:id="rId7"/>
    <p:sldId id="865" r:id="rId8"/>
    <p:sldId id="866" r:id="rId9"/>
    <p:sldId id="893" r:id="rId10"/>
    <p:sldId id="864" r:id="rId11"/>
    <p:sldId id="863" r:id="rId12"/>
    <p:sldId id="867" r:id="rId13"/>
    <p:sldId id="886" r:id="rId14"/>
    <p:sldId id="887" r:id="rId15"/>
    <p:sldId id="888" r:id="rId16"/>
    <p:sldId id="891" r:id="rId17"/>
    <p:sldId id="885" r:id="rId18"/>
    <p:sldId id="878" r:id="rId19"/>
    <p:sldId id="879" r:id="rId20"/>
    <p:sldId id="880" r:id="rId21"/>
    <p:sldId id="881" r:id="rId22"/>
    <p:sldId id="894" r:id="rId23"/>
    <p:sldId id="870" r:id="rId24"/>
    <p:sldId id="895" r:id="rId25"/>
    <p:sldId id="882" r:id="rId26"/>
    <p:sldId id="896" r:id="rId27"/>
    <p:sldId id="869" r:id="rId28"/>
    <p:sldId id="89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73C"/>
    <a:srgbClr val="445CC7"/>
    <a:srgbClr val="6B3917"/>
    <a:srgbClr val="9A3D00"/>
    <a:srgbClr val="386572"/>
    <a:srgbClr val="3A6876"/>
    <a:srgbClr val="64B4CD"/>
    <a:srgbClr val="24445A"/>
    <a:srgbClr val="1C344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897" autoAdjust="0"/>
    <p:restoredTop sz="94743" autoAdjust="0"/>
  </p:normalViewPr>
  <p:slideViewPr>
    <p:cSldViewPr>
      <p:cViewPr varScale="1">
        <p:scale>
          <a:sx n="104" d="100"/>
          <a:sy n="104" d="100"/>
        </p:scale>
        <p:origin x="-10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1768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04F5D-E38D-3641-802A-EEE0508E3D0C}" type="datetimeFigureOut">
              <a:rPr lang="en-US" smtClean="0"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22AA6-882D-2647-96D1-C2161CDF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02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04B643-C74C-455E-AFCB-1138D85C2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92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2B86-45F4-4C1B-BB2D-2E1880191CE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9AD1E-F74F-4327-B9FF-B36DB2692847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9FADD6-10CE-4C77-BC40-2CEECDF80EB1}" type="slidenum">
              <a:rPr lang="en-US" sz="1200"/>
              <a:pPr algn="r"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B0D46-E2F2-48AF-906C-A0904A0D62B0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AF5CB0-6A85-44D5-B827-355DE9ECC222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AFDB0-5B75-4F5A-ADC1-C24A5B88E6F7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51D50-068B-43A6-86B6-8A57664645FA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9B75F-3823-4297-818F-185019A4CB0F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A32BC-DF91-4241-B023-45A0A611512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EE94D0-112F-4FF8-B073-D95294919B73}" type="slidenum">
              <a:rPr lang="en-US"/>
              <a:pPr/>
              <a:t>25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E064D-C3F1-3C49-ADF1-C4F8E2828FD9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8914-472C-4427-BBE5-B601DB073B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27A20-0C74-2D4D-AA67-1A2A3B1E2302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1538B-28AD-4B8F-9377-02FC4F0157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BC5DDB-F8AD-634F-A280-6C276F7385A1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07E28-94A6-4B68-AD3A-4EC40AD6B3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BF824-6782-4A4C-95BE-7B0966D9F1CD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7576E-D5F4-DF48-AC2D-8534DA8FFBD2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45B3EF-7F14-6948-A97B-938693205BD8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AD8C4-9258-3648-877D-90C78EAD97E3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F1F8-890D-4C48-8E24-C784EDDCD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A6D0A9-C60C-A24C-AD09-C7313841A61D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C39AB-C319-403C-8545-69BA255C32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121B5-6EFD-0343-A417-C7A8B0936356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90EB3-662D-402A-86F6-9B1E52ECB0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8CAF78-B743-9C43-9364-0E576477993A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28317-54B6-9846-BEAE-05C31EBC6F92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1CFB7-EAE3-CE47-99C7-58379E94074E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72E52-CA3B-4B89-8AEC-1B69F92FAE92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1DEA6-6E4D-2C44-B3F2-C88CFE62697F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DF9DE-2389-48A4-BC7A-B4842B3063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FECAE96F-0F91-0E49-B071-69497F2D31A8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382000" y="5988884"/>
            <a:ext cx="680197" cy="792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2400" y="6019800"/>
            <a:ext cx="533400" cy="693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  <p:sldLayoutId id="2147483732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rgbClr val="445C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rgbClr val="5787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rgbClr val="5787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rgbClr val="5787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rgbClr val="5787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harm.cs.uiuc.edu/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0.png"/><Relationship Id="rId1" Type="http://schemas.microsoft.com/office/2007/relationships/media" Target="file://localhost/Users/kale/presentations/medium3.mpeg" TargetMode="External"/><Relationship Id="rId2" Type="http://schemas.openxmlformats.org/officeDocument/2006/relationships/video" Target="file://localhost/Users/kale/presentations/medium3.mpe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57201"/>
            <a:ext cx="8763000" cy="314325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"/>
                <a:cs typeface="Calibri"/>
              </a:rPr>
              <a:t>Application-Oriented CS Research: </a:t>
            </a:r>
            <a:br>
              <a:rPr lang="en-US" sz="4400" dirty="0" smtClean="0">
                <a:latin typeface="Calibri"/>
                <a:cs typeface="Calibri"/>
              </a:rPr>
            </a:br>
            <a:r>
              <a:rPr lang="en-US" sz="4400" dirty="0" smtClean="0">
                <a:latin typeface="Calibri"/>
                <a:cs typeface="Calibri"/>
              </a:rPr>
              <a:t>NAMD and Charm++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657600"/>
            <a:ext cx="7543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Laxmikant (Sanjay) Kale</a:t>
            </a:r>
          </a:p>
          <a:p>
            <a:r>
              <a:rPr lang="en-US" sz="2400" dirty="0" smtClean="0">
                <a:latin typeface="Calibri"/>
                <a:cs typeface="Calibri"/>
                <a:hlinkClick r:id="rId3"/>
              </a:rPr>
              <a:t>http://charm.cs.illinois.edu</a:t>
            </a:r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18436" name="Picture 6" descr="pp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9550" y="6019800"/>
            <a:ext cx="2432050" cy="7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full_mark_horz_b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199941"/>
            <a:ext cx="3048000" cy="50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F5F48-0994-D344-970C-3AC60AFE8E51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 descr="appOrientedPage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0"/>
            <a:ext cx="5338275" cy="6858000"/>
          </a:xfrm>
          <a:prstGeom prst="rect">
            <a:avLst/>
          </a:prstGeom>
        </p:spPr>
      </p:pic>
      <p:pic>
        <p:nvPicPr>
          <p:cNvPr id="7" name="Picture 6" descr="appOrientedTitl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76200"/>
            <a:ext cx="8229600" cy="238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022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EBF67-1138-B345-B722-A0E85BECB24C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Picture 8" descr="appOrientedRoleOfC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6858000" cy="36757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87345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Interdisciplinary Research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Everyone extolls (and extolled)  the virtues of interdisciplinary research</a:t>
            </a:r>
          </a:p>
          <a:p>
            <a:r>
              <a:rPr lang="en-US" dirty="0" smtClean="0"/>
              <a:t>However, it</a:t>
            </a:r>
            <a:r>
              <a:rPr lang="fr-FR" dirty="0" smtClean="0"/>
              <a:t>’</a:t>
            </a:r>
            <a:r>
              <a:rPr lang="en-US" dirty="0" smtClean="0"/>
              <a:t>s a tough road</a:t>
            </a:r>
          </a:p>
          <a:p>
            <a:pPr lvl="1"/>
            <a:r>
              <a:rPr lang="en-US" dirty="0" smtClean="0"/>
              <a:t>Scientists/engineers may look at you as their programmer</a:t>
            </a:r>
          </a:p>
          <a:p>
            <a:pPr lvl="1"/>
            <a:r>
              <a:rPr lang="en-US" dirty="0" smtClean="0"/>
              <a:t>Klaus was a great collaborator because he didn’t</a:t>
            </a:r>
          </a:p>
          <a:p>
            <a:pPr lvl="1"/>
            <a:r>
              <a:rPr lang="en-US" dirty="0" smtClean="0"/>
              <a:t>We need a recognition of our CS work as a legitimate “research” --- development of abstractions</a:t>
            </a:r>
          </a:p>
          <a:p>
            <a:pPr lvl="1"/>
            <a:r>
              <a:rPr lang="en-US" dirty="0" smtClean="0"/>
              <a:t>Within your own discipline, for many people, such interdisciplinary work “doesn’t count”</a:t>
            </a:r>
          </a:p>
          <a:p>
            <a:r>
              <a:rPr lang="en-US" dirty="0" smtClean="0"/>
              <a:t>I strongly believed that only such interdisciplinary work, with real applications rather than benchmarks and kernels, will lead to abstractions and techniques which may have a long term impact on the state of art</a:t>
            </a:r>
          </a:p>
          <a:p>
            <a:r>
              <a:rPr lang="en-US" dirty="0" smtClean="0"/>
              <a:t>Advice to a young scientist: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et tenure first! </a:t>
            </a:r>
          </a:p>
          <a:p>
            <a:pPr lvl="1"/>
            <a:r>
              <a:rPr lang="en-US" dirty="0" smtClean="0"/>
              <a:t>Then pursue such work to your heart’s content</a:t>
            </a:r>
          </a:p>
          <a:p>
            <a:pPr lvl="1"/>
            <a:r>
              <a:rPr lang="en-US" dirty="0" smtClean="0"/>
              <a:t>Beware that recognition make come late, IF you succeed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558F4C-F7C2-6C4B-82BD-4DF809B5C64C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299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819514-AAEF-4A61-9E7E-ECC2CB5FFB25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1024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Our Guiding Principles: in Charm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7630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No reliance on magic </a:t>
            </a:r>
          </a:p>
          <a:p>
            <a:pPr lvl="1"/>
            <a:r>
              <a:rPr lang="en-US" dirty="0" smtClean="0"/>
              <a:t>(at least until you learn the trick)</a:t>
            </a:r>
          </a:p>
          <a:p>
            <a:pPr lvl="1" eaLnBrk="1" hangingPunct="1"/>
            <a:r>
              <a:rPr lang="en-US" dirty="0" smtClean="0"/>
              <a:t>Parallelizing compilers have achieved close to technical perfection, but are not enough</a:t>
            </a:r>
          </a:p>
          <a:p>
            <a:pPr lvl="1" eaLnBrk="1" hangingPunct="1"/>
            <a:r>
              <a:rPr lang="en-US" dirty="0" smtClean="0"/>
              <a:t>Sequential programs obscure too much information</a:t>
            </a:r>
          </a:p>
          <a:p>
            <a:pPr eaLnBrk="1" hangingPunct="1"/>
            <a:r>
              <a:rPr lang="en-US" dirty="0" smtClean="0"/>
              <a:t>Seek an optimal division of labor between the system and the programmer</a:t>
            </a:r>
          </a:p>
          <a:p>
            <a:pPr eaLnBrk="1" hangingPunct="1"/>
            <a:r>
              <a:rPr lang="en-US" dirty="0" smtClean="0"/>
              <a:t>Design abstractions based solidly on use-cases</a:t>
            </a:r>
          </a:p>
          <a:p>
            <a:pPr lvl="1" eaLnBrk="1" hangingPunct="1"/>
            <a:r>
              <a:rPr lang="en-US" dirty="0" smtClean="0"/>
              <a:t>Application-oriented yet computer-science centered approach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10245" name="Date Placeholder 3"/>
          <p:cNvSpPr txBox="1">
            <a:spLocks noGrp="1"/>
          </p:cNvSpPr>
          <p:nvPr/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4D53093-A9EB-4FEF-BE15-1E3C63D88BCC}" type="datetime1">
              <a:rPr lang="en-US" sz="1400">
                <a:solidFill>
                  <a:srgbClr val="99FF33"/>
                </a:solidFill>
              </a:rPr>
              <a:pPr/>
              <a:t>2/4/13</a:t>
            </a:fld>
            <a:endParaRPr lang="en-US" sz="1400" dirty="0">
              <a:solidFill>
                <a:srgbClr val="99FF33"/>
              </a:solidFill>
            </a:endParaRPr>
          </a:p>
        </p:txBody>
      </p:sp>
      <p:sp>
        <p:nvSpPr>
          <p:cNvPr id="10246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AAFA1CE-1C71-4C53-9884-AA508603A1C4}" type="slidenum">
              <a:rPr lang="en-US" sz="1400">
                <a:solidFill>
                  <a:srgbClr val="99FF33"/>
                </a:solidFill>
              </a:rPr>
              <a:pPr algn="r"/>
              <a:t>13</a:t>
            </a:fld>
            <a:endParaRPr lang="en-US" sz="1400" dirty="0">
              <a:solidFill>
                <a:srgbClr val="99FF33"/>
              </a:solidFill>
            </a:endParaRPr>
          </a:p>
        </p:txBody>
      </p:sp>
      <p:sp>
        <p:nvSpPr>
          <p:cNvPr id="10247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649C132-4947-384E-9632-125200A349C2}" type="datetime1">
              <a:rPr lang="en-US" smtClean="0"/>
              <a:t>2/4/13</a:t>
            </a:fld>
            <a:endParaRPr lang="en-US" dirty="0" smtClean="0"/>
          </a:p>
        </p:txBody>
      </p:sp>
      <p:sp>
        <p:nvSpPr>
          <p:cNvPr id="1024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0" y="6477000"/>
            <a:ext cx="2895600" cy="304800"/>
          </a:xfrm>
          <a:noFill/>
        </p:spPr>
        <p:txBody>
          <a:bodyPr/>
          <a:lstStyle/>
          <a:p>
            <a:r>
              <a:rPr lang="en-US" smtClean="0"/>
              <a:t>Fernbach Acceptance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02714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 based over-decomposition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Let </a:t>
            </a:r>
            <a:r>
              <a:rPr lang="en-US" dirty="0"/>
              <a:t>t</a:t>
            </a:r>
            <a:r>
              <a:rPr lang="en-US" dirty="0" smtClean="0"/>
              <a:t>he programmer decompose computation into objects</a:t>
            </a:r>
          </a:p>
          <a:p>
            <a:pPr lvl="1"/>
            <a:r>
              <a:rPr lang="en-US" dirty="0" smtClean="0"/>
              <a:t>Work units, data-units, composites</a:t>
            </a:r>
          </a:p>
          <a:p>
            <a:r>
              <a:rPr lang="en-US" dirty="0" smtClean="0"/>
              <a:t>Let an intelligent runtime system assign objects to processors</a:t>
            </a:r>
          </a:p>
          <a:p>
            <a:pPr lvl="1"/>
            <a:r>
              <a:rPr lang="en-US" dirty="0" smtClean="0"/>
              <a:t>RTS can change this assignment during execution</a:t>
            </a:r>
          </a:p>
          <a:p>
            <a:r>
              <a:rPr lang="en-US" dirty="0" smtClean="0"/>
              <a:t>This empowers the RTS</a:t>
            </a:r>
          </a:p>
          <a:p>
            <a:pPr lvl="1"/>
            <a:r>
              <a:rPr lang="en-US" dirty="0" smtClean="0"/>
              <a:t>The research agenda started with the simple precept above, just before NAMD,</a:t>
            </a:r>
          </a:p>
          <a:p>
            <a:pPr lvl="1"/>
            <a:r>
              <a:rPr lang="en-US" dirty="0" smtClean="0"/>
              <a:t>Continued until now!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1A2FDE2-87D5-454C-A727-097DC7232E4A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326EB6-CCAC-464F-88B4-A643B959C78E}" type="slidenum">
              <a:rPr lang="en-US" smtClean="0"/>
              <a:pPr/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10415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Object-based over-decomposition: Charm++</a:t>
            </a:r>
          </a:p>
        </p:txBody>
      </p:sp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B749907-01A4-5A44-A3D4-50518214E2B1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859A42-71A1-4A53-94E9-CBB6123A20F7}" type="slidenum">
              <a:rPr lang="en-US" smtClean="0"/>
              <a:pPr/>
              <a:t>15</a:t>
            </a:fld>
            <a:endParaRPr lang="en-US" dirty="0" smtClean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28600" y="2819400"/>
            <a:ext cx="2820988" cy="3603625"/>
            <a:chOff x="138" y="2504"/>
            <a:chExt cx="917" cy="1375"/>
          </a:xfrm>
        </p:grpSpPr>
        <p:grpSp>
          <p:nvGrpSpPr>
            <p:cNvPr id="19486" name="Group 3"/>
            <p:cNvGrpSpPr>
              <a:grpSpLocks/>
            </p:cNvGrpSpPr>
            <p:nvPr/>
          </p:nvGrpSpPr>
          <p:grpSpPr bwMode="auto">
            <a:xfrm>
              <a:off x="138" y="2505"/>
              <a:ext cx="876" cy="677"/>
              <a:chOff x="576" y="1056"/>
              <a:chExt cx="1728" cy="1344"/>
            </a:xfrm>
          </p:grpSpPr>
          <p:sp>
            <p:nvSpPr>
              <p:cNvPr id="19489" name="Rectangle 4"/>
              <p:cNvSpPr>
                <a:spLocks noChangeArrowheads="1"/>
              </p:cNvSpPr>
              <p:nvPr/>
            </p:nvSpPr>
            <p:spPr bwMode="auto">
              <a:xfrm>
                <a:off x="576" y="134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0" name="Rectangle 5"/>
              <p:cNvSpPr>
                <a:spLocks noChangeArrowheads="1"/>
              </p:cNvSpPr>
              <p:nvPr/>
            </p:nvSpPr>
            <p:spPr bwMode="auto">
              <a:xfrm>
                <a:off x="1776" y="11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1" name="Rectangle 6"/>
              <p:cNvSpPr>
                <a:spLocks noChangeArrowheads="1"/>
              </p:cNvSpPr>
              <p:nvPr/>
            </p:nvSpPr>
            <p:spPr bwMode="auto">
              <a:xfrm>
                <a:off x="1152" y="2064"/>
                <a:ext cx="288" cy="28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2" name="Rectangle 7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288" cy="28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3" name="Rectangle 8"/>
              <p:cNvSpPr>
                <a:spLocks noChangeArrowheads="1"/>
              </p:cNvSpPr>
              <p:nvPr/>
            </p:nvSpPr>
            <p:spPr bwMode="auto">
              <a:xfrm>
                <a:off x="576" y="2064"/>
                <a:ext cx="288" cy="28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4" name="Rectangle 9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5" name="Rectangle 10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288" cy="28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6" name="Rectangle 11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7" name="Line 12"/>
              <p:cNvSpPr>
                <a:spLocks noChangeShapeType="1"/>
              </p:cNvSpPr>
              <p:nvPr/>
            </p:nvSpPr>
            <p:spPr bwMode="auto">
              <a:xfrm>
                <a:off x="864" y="1536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8" name="Line 13"/>
              <p:cNvSpPr>
                <a:spLocks noChangeShapeType="1"/>
              </p:cNvSpPr>
              <p:nvPr/>
            </p:nvSpPr>
            <p:spPr bwMode="auto">
              <a:xfrm flipV="1">
                <a:off x="864" y="1776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9" name="Line 14"/>
              <p:cNvSpPr>
                <a:spLocks noChangeShapeType="1"/>
              </p:cNvSpPr>
              <p:nvPr/>
            </p:nvSpPr>
            <p:spPr bwMode="auto">
              <a:xfrm flipV="1">
                <a:off x="1440" y="1776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00" name="Line 15"/>
              <p:cNvSpPr>
                <a:spLocks noChangeShapeType="1"/>
              </p:cNvSpPr>
              <p:nvPr/>
            </p:nvSpPr>
            <p:spPr bwMode="auto">
              <a:xfrm flipH="1" flipV="1">
                <a:off x="1296" y="1248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01" name="Line 16"/>
              <p:cNvSpPr>
                <a:spLocks noChangeShapeType="1"/>
              </p:cNvSpPr>
              <p:nvPr/>
            </p:nvSpPr>
            <p:spPr bwMode="auto">
              <a:xfrm>
                <a:off x="1296" y="115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02" name="Line 17"/>
              <p:cNvSpPr>
                <a:spLocks noChangeShapeType="1"/>
              </p:cNvSpPr>
              <p:nvPr/>
            </p:nvSpPr>
            <p:spPr bwMode="auto">
              <a:xfrm>
                <a:off x="1632" y="1680"/>
                <a:ext cx="24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03" name="Line 18"/>
              <p:cNvSpPr>
                <a:spLocks noChangeShapeType="1"/>
              </p:cNvSpPr>
              <p:nvPr/>
            </p:nvSpPr>
            <p:spPr bwMode="auto">
              <a:xfrm>
                <a:off x="1920" y="139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9487" name="Text Box 19"/>
            <p:cNvSpPr txBox="1">
              <a:spLocks noChangeArrowheads="1"/>
            </p:cNvSpPr>
            <p:nvPr/>
          </p:nvSpPr>
          <p:spPr bwMode="auto">
            <a:xfrm>
              <a:off x="268" y="3629"/>
              <a:ext cx="7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i="1" dirty="0">
                  <a:solidFill>
                    <a:schemeClr val="accent1"/>
                  </a:solidFill>
                </a:rPr>
                <a:t>User View</a:t>
              </a:r>
            </a:p>
          </p:txBody>
        </p:sp>
        <p:sp>
          <p:nvSpPr>
            <p:cNvPr id="19488" name="AutoShape 20"/>
            <p:cNvSpPr>
              <a:spLocks noChangeArrowheads="1"/>
            </p:cNvSpPr>
            <p:nvPr/>
          </p:nvSpPr>
          <p:spPr bwMode="auto">
            <a:xfrm>
              <a:off x="467" y="3251"/>
              <a:ext cx="97" cy="218"/>
            </a:xfrm>
            <a:prstGeom prst="upArrow">
              <a:avLst>
                <a:gd name="adj1" fmla="val 50000"/>
                <a:gd name="adj2" fmla="val 5618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48000" y="2667000"/>
            <a:ext cx="5816600" cy="3554413"/>
            <a:chOff x="1293" y="2371"/>
            <a:chExt cx="1891" cy="1356"/>
          </a:xfrm>
        </p:grpSpPr>
        <p:sp>
          <p:nvSpPr>
            <p:cNvPr id="19465" name="Text Box 22"/>
            <p:cNvSpPr txBox="1">
              <a:spLocks noChangeArrowheads="1"/>
            </p:cNvSpPr>
            <p:nvPr/>
          </p:nvSpPr>
          <p:spPr bwMode="auto">
            <a:xfrm>
              <a:off x="1590" y="2371"/>
              <a:ext cx="159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i="1" dirty="0">
                  <a:solidFill>
                    <a:schemeClr val="accent1"/>
                  </a:solidFill>
                </a:rPr>
                <a:t>System implementation</a:t>
              </a:r>
            </a:p>
          </p:txBody>
        </p:sp>
        <p:sp>
          <p:nvSpPr>
            <p:cNvPr id="19466" name="AutoShape 23"/>
            <p:cNvSpPr>
              <a:spLocks noChangeArrowheads="1"/>
            </p:cNvSpPr>
            <p:nvPr/>
          </p:nvSpPr>
          <p:spPr bwMode="auto">
            <a:xfrm>
              <a:off x="2016" y="2640"/>
              <a:ext cx="97" cy="256"/>
            </a:xfrm>
            <a:prstGeom prst="downArrow">
              <a:avLst>
                <a:gd name="adj1" fmla="val 50000"/>
                <a:gd name="adj2" fmla="val 6597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9467" name="Group 24"/>
            <p:cNvGrpSpPr>
              <a:grpSpLocks/>
            </p:cNvGrpSpPr>
            <p:nvPr/>
          </p:nvGrpSpPr>
          <p:grpSpPr bwMode="auto">
            <a:xfrm>
              <a:off x="1293" y="2952"/>
              <a:ext cx="1633" cy="775"/>
              <a:chOff x="2422" y="2121"/>
              <a:chExt cx="3226" cy="1538"/>
            </a:xfrm>
          </p:grpSpPr>
          <p:sp>
            <p:nvSpPr>
              <p:cNvPr id="19468" name="Rectangle 25"/>
              <p:cNvSpPr>
                <a:spLocks noChangeArrowheads="1"/>
              </p:cNvSpPr>
              <p:nvPr/>
            </p:nvSpPr>
            <p:spPr bwMode="auto">
              <a:xfrm>
                <a:off x="2422" y="2122"/>
                <a:ext cx="960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69" name="Rectangle 26"/>
              <p:cNvSpPr>
                <a:spLocks noChangeArrowheads="1"/>
              </p:cNvSpPr>
              <p:nvPr/>
            </p:nvSpPr>
            <p:spPr bwMode="auto">
              <a:xfrm>
                <a:off x="3513" y="2121"/>
                <a:ext cx="960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0" name="Rectangle 27"/>
              <p:cNvSpPr>
                <a:spLocks noChangeArrowheads="1"/>
              </p:cNvSpPr>
              <p:nvPr/>
            </p:nvSpPr>
            <p:spPr bwMode="auto">
              <a:xfrm>
                <a:off x="4688" y="2123"/>
                <a:ext cx="960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1" name="Rectangle 28"/>
              <p:cNvSpPr>
                <a:spLocks noChangeArrowheads="1"/>
              </p:cNvSpPr>
              <p:nvPr/>
            </p:nvSpPr>
            <p:spPr bwMode="auto">
              <a:xfrm>
                <a:off x="4091" y="2993"/>
                <a:ext cx="288" cy="28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2" name="Rectangle 29"/>
              <p:cNvSpPr>
                <a:spLocks noChangeArrowheads="1"/>
              </p:cNvSpPr>
              <p:nvPr/>
            </p:nvSpPr>
            <p:spPr bwMode="auto">
              <a:xfrm>
                <a:off x="4802" y="3243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3" name="Rectangle 30"/>
              <p:cNvSpPr>
                <a:spLocks noChangeArrowheads="1"/>
              </p:cNvSpPr>
              <p:nvPr/>
            </p:nvSpPr>
            <p:spPr bwMode="auto">
              <a:xfrm>
                <a:off x="3652" y="3055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4" name="Rectangle 31"/>
              <p:cNvSpPr>
                <a:spLocks noChangeArrowheads="1"/>
              </p:cNvSpPr>
              <p:nvPr/>
            </p:nvSpPr>
            <p:spPr bwMode="auto">
              <a:xfrm>
                <a:off x="2828" y="3060"/>
                <a:ext cx="288" cy="28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5" name="Rectangle 32"/>
              <p:cNvSpPr>
                <a:spLocks noChangeArrowheads="1"/>
              </p:cNvSpPr>
              <p:nvPr/>
            </p:nvSpPr>
            <p:spPr bwMode="auto">
              <a:xfrm>
                <a:off x="3621" y="2279"/>
                <a:ext cx="288" cy="28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6" name="Rectangle 33"/>
              <p:cNvSpPr>
                <a:spLocks noChangeArrowheads="1"/>
              </p:cNvSpPr>
              <p:nvPr/>
            </p:nvSpPr>
            <p:spPr bwMode="auto">
              <a:xfrm>
                <a:off x="2488" y="2365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7" name="Rectangle 34"/>
              <p:cNvSpPr>
                <a:spLocks noChangeArrowheads="1"/>
              </p:cNvSpPr>
              <p:nvPr/>
            </p:nvSpPr>
            <p:spPr bwMode="auto">
              <a:xfrm>
                <a:off x="5270" y="2801"/>
                <a:ext cx="288" cy="28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8" name="Rectangle 35"/>
              <p:cNvSpPr>
                <a:spLocks noChangeArrowheads="1"/>
              </p:cNvSpPr>
              <p:nvPr/>
            </p:nvSpPr>
            <p:spPr bwMode="auto">
              <a:xfrm>
                <a:off x="4826" y="243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9" name="Line 36"/>
              <p:cNvSpPr>
                <a:spLocks noChangeShapeType="1"/>
              </p:cNvSpPr>
              <p:nvPr/>
            </p:nvSpPr>
            <p:spPr bwMode="auto">
              <a:xfrm>
                <a:off x="2778" y="2490"/>
                <a:ext cx="871" cy="6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0" name="Line 37"/>
              <p:cNvSpPr>
                <a:spLocks noChangeShapeType="1"/>
              </p:cNvSpPr>
              <p:nvPr/>
            </p:nvSpPr>
            <p:spPr bwMode="auto">
              <a:xfrm>
                <a:off x="3115" y="3189"/>
                <a:ext cx="534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1" name="Line 38"/>
              <p:cNvSpPr>
                <a:spLocks noChangeShapeType="1"/>
              </p:cNvSpPr>
              <p:nvPr/>
            </p:nvSpPr>
            <p:spPr bwMode="auto">
              <a:xfrm>
                <a:off x="3920" y="2408"/>
                <a:ext cx="904" cy="1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2" name="Line 39"/>
              <p:cNvSpPr>
                <a:spLocks noChangeShapeType="1"/>
              </p:cNvSpPr>
              <p:nvPr/>
            </p:nvSpPr>
            <p:spPr bwMode="auto">
              <a:xfrm flipH="1">
                <a:off x="4389" y="2720"/>
                <a:ext cx="583" cy="3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3" name="Line 40"/>
              <p:cNvSpPr>
                <a:spLocks noChangeShapeType="1"/>
              </p:cNvSpPr>
              <p:nvPr/>
            </p:nvSpPr>
            <p:spPr bwMode="auto">
              <a:xfrm flipH="1">
                <a:off x="4381" y="2950"/>
                <a:ext cx="895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4" name="Line 41"/>
              <p:cNvSpPr>
                <a:spLocks noChangeShapeType="1"/>
              </p:cNvSpPr>
              <p:nvPr/>
            </p:nvSpPr>
            <p:spPr bwMode="auto">
              <a:xfrm flipH="1" flipV="1">
                <a:off x="3781" y="2564"/>
                <a:ext cx="8" cy="4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5" name="Line 42"/>
              <p:cNvSpPr>
                <a:spLocks noChangeShapeType="1"/>
              </p:cNvSpPr>
              <p:nvPr/>
            </p:nvSpPr>
            <p:spPr bwMode="auto">
              <a:xfrm>
                <a:off x="3945" y="3337"/>
                <a:ext cx="855" cy="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609600" y="990600"/>
            <a:ext cx="7696200" cy="1570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Multiple “indexed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collections” of C++ objects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Indices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can be multi-dimensional and/or sparse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Programmer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expresses communication between objects</a:t>
            </a:r>
          </a:p>
          <a:p>
            <a:pPr lvl="1">
              <a:buFont typeface="Times New Roman" pitchFamily="18" charset="0"/>
              <a:buChar char="–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no reference to processors</a:t>
            </a:r>
          </a:p>
        </p:txBody>
      </p:sp>
    </p:spTree>
    <p:extLst>
      <p:ext uri="{BB962C8B-B14F-4D97-AF65-F5344CB8AC3E}">
        <p14:creationId xmlns:p14="http://schemas.microsoft.com/office/powerpoint/2010/main" val="2487505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828800"/>
            <a:ext cx="30480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Over-decomposition and message-driven execution</a:t>
            </a:r>
            <a:endParaRPr lang="en-US" sz="1800" dirty="0"/>
          </a:p>
        </p:txBody>
      </p:sp>
      <p:sp>
        <p:nvSpPr>
          <p:cNvPr id="3" name="Rounded Rectangle 2"/>
          <p:cNvSpPr/>
          <p:nvPr/>
        </p:nvSpPr>
        <p:spPr>
          <a:xfrm>
            <a:off x="533400" y="3733800"/>
            <a:ext cx="30480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Migratability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4876800"/>
            <a:ext cx="30480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Introspective and adaptive runtime system</a:t>
            </a:r>
            <a:endParaRPr lang="en-US" sz="1800" dirty="0"/>
          </a:p>
        </p:txBody>
      </p:sp>
      <p:sp>
        <p:nvSpPr>
          <p:cNvPr id="8" name="Rounded Rectangle 7"/>
          <p:cNvSpPr/>
          <p:nvPr/>
        </p:nvSpPr>
        <p:spPr>
          <a:xfrm>
            <a:off x="3886200" y="1219200"/>
            <a:ext cx="1524000" cy="408709"/>
          </a:xfrm>
          <a:prstGeom prst="roundRect">
            <a:avLst/>
          </a:prstGeom>
          <a:solidFill>
            <a:srgbClr val="0000FF"/>
          </a:solidFill>
          <a:ln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Scalable Tools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5943600" y="1447800"/>
            <a:ext cx="2819400" cy="685800"/>
          </a:xfrm>
          <a:prstGeom prst="roundRect">
            <a:avLst/>
          </a:prstGeom>
          <a:solidFill>
            <a:srgbClr val="0000FF"/>
          </a:solidFill>
          <a:ln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Automatic overlap of Communication and Computation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05200" y="3048000"/>
            <a:ext cx="1540476" cy="332509"/>
          </a:xfrm>
          <a:prstGeom prst="roundRect">
            <a:avLst/>
          </a:prstGeom>
          <a:solidFill>
            <a:srgbClr val="0000FF"/>
          </a:solidFill>
          <a:ln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Emulation for </a:t>
            </a:r>
            <a:r>
              <a:rPr lang="en-US" sz="1200" dirty="0" err="1" smtClean="0"/>
              <a:t>Perf</a:t>
            </a:r>
            <a:r>
              <a:rPr lang="en-US" sz="1200" dirty="0" smtClean="0"/>
              <a:t> Prediction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5169243" y="3733800"/>
            <a:ext cx="2450757" cy="387927"/>
          </a:xfrm>
          <a:prstGeom prst="roundRect">
            <a:avLst/>
          </a:prstGeom>
          <a:solidFill>
            <a:srgbClr val="0000FF"/>
          </a:solidFill>
          <a:ln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Fault Tolerance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5181600" y="4800600"/>
            <a:ext cx="2800865" cy="609600"/>
          </a:xfrm>
          <a:prstGeom prst="roundRect">
            <a:avLst/>
          </a:prstGeom>
          <a:solidFill>
            <a:srgbClr val="0000FF"/>
          </a:solidFill>
          <a:ln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Dynamic load balancing (topology-aware, scalable)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5181600" y="5638800"/>
            <a:ext cx="2800865" cy="609600"/>
          </a:xfrm>
          <a:prstGeom prst="roundRect">
            <a:avLst/>
          </a:prstGeom>
          <a:solidFill>
            <a:srgbClr val="0000FF"/>
          </a:solidFill>
          <a:ln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Temperature/</a:t>
            </a:r>
            <a:r>
              <a:rPr lang="en-US" sz="1200" dirty="0"/>
              <a:t>P</a:t>
            </a:r>
            <a:r>
              <a:rPr lang="en-US" sz="1200" dirty="0" smtClean="0"/>
              <a:t>ower/Energy Optimizations</a:t>
            </a:r>
            <a:endParaRPr lang="en-US" sz="1200" dirty="0"/>
          </a:p>
        </p:txBody>
      </p:sp>
      <p:sp>
        <p:nvSpPr>
          <p:cNvPr id="15" name="Down Arrow 14"/>
          <p:cNvSpPr/>
          <p:nvPr/>
        </p:nvSpPr>
        <p:spPr>
          <a:xfrm>
            <a:off x="1981200" y="2667000"/>
            <a:ext cx="304800" cy="1066800"/>
          </a:xfrm>
          <a:prstGeom prst="downArrow">
            <a:avLst/>
          </a:prstGeom>
          <a:solidFill>
            <a:schemeClr val="tx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981200" y="4267200"/>
            <a:ext cx="274319" cy="609600"/>
          </a:xfrm>
          <a:prstGeom prst="downArrow">
            <a:avLst/>
          </a:prstGeom>
          <a:solidFill>
            <a:schemeClr val="tx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Charm++ model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2628E-1DB4-754B-B78F-7AA3E1693995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5943600" y="2362200"/>
            <a:ext cx="1600200" cy="304800"/>
          </a:xfrm>
          <a:prstGeom prst="roundRect">
            <a:avLst/>
          </a:prstGeom>
          <a:solidFill>
            <a:srgbClr val="0000FF"/>
          </a:solidFill>
          <a:ln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Perfect </a:t>
            </a:r>
            <a:r>
              <a:rPr lang="en-US" sz="1200" dirty="0" err="1" smtClean="0"/>
              <a:t>pefetch</a:t>
            </a:r>
            <a:endParaRPr lang="en-US" sz="1200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5181600" y="2819400"/>
            <a:ext cx="1905000" cy="381000"/>
          </a:xfrm>
          <a:prstGeom prst="roundRect">
            <a:avLst/>
          </a:prstGeom>
          <a:solidFill>
            <a:srgbClr val="0000FF"/>
          </a:solidFill>
          <a:ln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compositionality</a:t>
            </a:r>
            <a:endParaRPr lang="en-US" sz="1200" dirty="0"/>
          </a:p>
        </p:txBody>
      </p:sp>
      <p:cxnSp>
        <p:nvCxnSpPr>
          <p:cNvPr id="31" name="Straight Arrow Connector 30"/>
          <p:cNvCxnSpPr>
            <a:stCxn id="2" idx="3"/>
            <a:endCxn id="8" idx="2"/>
          </p:cNvCxnSpPr>
          <p:nvPr/>
        </p:nvCxnSpPr>
        <p:spPr>
          <a:xfrm flipV="1">
            <a:off x="3581400" y="1627909"/>
            <a:ext cx="1066800" cy="619991"/>
          </a:xfrm>
          <a:prstGeom prst="straightConnector1">
            <a:avLst/>
          </a:prstGeom>
          <a:ln>
            <a:solidFill>
              <a:srgbClr val="6B3917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" idx="3"/>
            <a:endCxn id="28" idx="1"/>
          </p:cNvCxnSpPr>
          <p:nvPr/>
        </p:nvCxnSpPr>
        <p:spPr>
          <a:xfrm>
            <a:off x="3581400" y="2247900"/>
            <a:ext cx="2362200" cy="266700"/>
          </a:xfrm>
          <a:prstGeom prst="straightConnector1">
            <a:avLst/>
          </a:prstGeom>
          <a:ln>
            <a:solidFill>
              <a:srgbClr val="6B3917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" idx="3"/>
            <a:endCxn id="9" idx="1"/>
          </p:cNvCxnSpPr>
          <p:nvPr/>
        </p:nvCxnSpPr>
        <p:spPr>
          <a:xfrm flipV="1">
            <a:off x="3581400" y="1790700"/>
            <a:ext cx="2362200" cy="457200"/>
          </a:xfrm>
          <a:prstGeom prst="straightConnector1">
            <a:avLst/>
          </a:prstGeom>
          <a:ln>
            <a:solidFill>
              <a:srgbClr val="6B3917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" idx="3"/>
            <a:endCxn id="10" idx="0"/>
          </p:cNvCxnSpPr>
          <p:nvPr/>
        </p:nvCxnSpPr>
        <p:spPr>
          <a:xfrm>
            <a:off x="3581400" y="2247900"/>
            <a:ext cx="694038" cy="800100"/>
          </a:xfrm>
          <a:prstGeom prst="straightConnector1">
            <a:avLst/>
          </a:prstGeom>
          <a:ln>
            <a:solidFill>
              <a:srgbClr val="6B3917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" idx="3"/>
            <a:endCxn id="29" idx="1"/>
          </p:cNvCxnSpPr>
          <p:nvPr/>
        </p:nvCxnSpPr>
        <p:spPr>
          <a:xfrm>
            <a:off x="3581400" y="2247900"/>
            <a:ext cx="1600200" cy="762000"/>
          </a:xfrm>
          <a:prstGeom prst="straightConnector1">
            <a:avLst/>
          </a:prstGeom>
          <a:ln>
            <a:solidFill>
              <a:srgbClr val="6B3917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" idx="3"/>
            <a:endCxn id="11" idx="1"/>
          </p:cNvCxnSpPr>
          <p:nvPr/>
        </p:nvCxnSpPr>
        <p:spPr>
          <a:xfrm flipV="1">
            <a:off x="3581400" y="3927764"/>
            <a:ext cx="1587843" cy="72736"/>
          </a:xfrm>
          <a:prstGeom prst="straightConnector1">
            <a:avLst/>
          </a:prstGeom>
          <a:ln>
            <a:solidFill>
              <a:srgbClr val="6B3917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" idx="3"/>
            <a:endCxn id="12" idx="1"/>
          </p:cNvCxnSpPr>
          <p:nvPr/>
        </p:nvCxnSpPr>
        <p:spPr>
          <a:xfrm flipV="1">
            <a:off x="3581400" y="5105400"/>
            <a:ext cx="1600200" cy="190500"/>
          </a:xfrm>
          <a:prstGeom prst="straightConnector1">
            <a:avLst/>
          </a:prstGeom>
          <a:ln>
            <a:solidFill>
              <a:srgbClr val="6B3917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" idx="3"/>
            <a:endCxn id="14" idx="1"/>
          </p:cNvCxnSpPr>
          <p:nvPr/>
        </p:nvCxnSpPr>
        <p:spPr>
          <a:xfrm>
            <a:off x="3581400" y="5295900"/>
            <a:ext cx="1600200" cy="647700"/>
          </a:xfrm>
          <a:prstGeom prst="straightConnector1">
            <a:avLst/>
          </a:prstGeom>
          <a:ln>
            <a:solidFill>
              <a:srgbClr val="6B3917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0004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FD1361-D786-427C-88A3-4E30F65AFBF2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Molecular Dynamics, as I saw it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990600"/>
            <a:ext cx="5553075" cy="510539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/>
              <a:t>Collection of [charged] atoms</a:t>
            </a:r>
          </a:p>
          <a:p>
            <a:pPr lvl="1"/>
            <a:r>
              <a:rPr lang="en-US" dirty="0"/>
              <a:t>W</a:t>
            </a:r>
            <a:r>
              <a:rPr lang="en-US" sz="2400" dirty="0" smtClean="0"/>
              <a:t>ith bonds</a:t>
            </a:r>
          </a:p>
          <a:p>
            <a:pPr lvl="1" eaLnBrk="1" hangingPunct="1"/>
            <a:r>
              <a:rPr lang="en-US" sz="2000" dirty="0" smtClean="0"/>
              <a:t>Newtonian mechanics</a:t>
            </a:r>
          </a:p>
          <a:p>
            <a:pPr lvl="1" eaLnBrk="1" hangingPunct="1"/>
            <a:r>
              <a:rPr lang="en-US" sz="2000" dirty="0" smtClean="0"/>
              <a:t>Thousands to millions atoms</a:t>
            </a:r>
          </a:p>
          <a:p>
            <a:pPr eaLnBrk="1" hangingPunct="1"/>
            <a:r>
              <a:rPr lang="en-US" sz="2800" dirty="0" smtClean="0"/>
              <a:t>At each time-step</a:t>
            </a:r>
          </a:p>
          <a:p>
            <a:pPr lvl="1" eaLnBrk="1" hangingPunct="1"/>
            <a:r>
              <a:rPr lang="en-US" sz="2000" dirty="0" smtClean="0"/>
              <a:t>Calculate forces on each atom </a:t>
            </a:r>
          </a:p>
          <a:p>
            <a:pPr lvl="2" eaLnBrk="1" hangingPunct="1"/>
            <a:r>
              <a:rPr lang="en-US" sz="2000" dirty="0" smtClean="0"/>
              <a:t>Bonds</a:t>
            </a:r>
          </a:p>
          <a:p>
            <a:pPr lvl="2" eaLnBrk="1" hangingPunct="1"/>
            <a:r>
              <a:rPr lang="en-US" sz="2000" dirty="0" smtClean="0"/>
              <a:t>Non-bonded: electrostatic and van der Waal’s</a:t>
            </a:r>
          </a:p>
          <a:p>
            <a:pPr lvl="3" eaLnBrk="1" hangingPunct="1"/>
            <a:r>
              <a:rPr lang="en-US" sz="1800" dirty="0" smtClean="0"/>
              <a:t>Short-distance: every timestep</a:t>
            </a:r>
          </a:p>
          <a:p>
            <a:pPr lvl="3" eaLnBrk="1" hangingPunct="1"/>
            <a:r>
              <a:rPr lang="en-US" sz="1800" dirty="0" smtClean="0"/>
              <a:t>Long-distance: using PME (3D FFT)</a:t>
            </a:r>
          </a:p>
          <a:p>
            <a:pPr lvl="3" eaLnBrk="1" hangingPunct="1"/>
            <a:r>
              <a:rPr lang="en-US" sz="1800" dirty="0" smtClean="0"/>
              <a:t>Multiple Time Stepping : PME every 4 timesteps </a:t>
            </a:r>
          </a:p>
          <a:p>
            <a:pPr lvl="1" eaLnBrk="1" hangingPunct="1"/>
            <a:r>
              <a:rPr lang="en-US" sz="2000" dirty="0" smtClean="0"/>
              <a:t>Calculate velocities</a:t>
            </a:r>
          </a:p>
          <a:p>
            <a:pPr lvl="1" eaLnBrk="1" hangingPunct="1"/>
            <a:r>
              <a:rPr lang="en-US" sz="2000" dirty="0"/>
              <a:t>A</a:t>
            </a:r>
            <a:r>
              <a:rPr lang="en-US" sz="2000" dirty="0" smtClean="0"/>
              <a:t>dvance positions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143000" y="5943600"/>
            <a:ext cx="67818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Challenge: femtosecond time-step, millions needed!</a:t>
            </a:r>
          </a:p>
        </p:txBody>
      </p:sp>
      <p:sp>
        <p:nvSpPr>
          <p:cNvPr id="2560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E572B48-222A-774D-AFB1-38550F94A146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2560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Fernbach Acceptance</a:t>
            </a:r>
            <a:endParaRPr lang="en-US" dirty="0"/>
          </a:p>
        </p:txBody>
      </p:sp>
      <p:pic>
        <p:nvPicPr>
          <p:cNvPr id="8" name="medium3.mpeg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524000"/>
            <a:ext cx="332590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50759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78C17A-AC63-4C2E-9845-DECF3C1E6B5D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Traditional Approaches: non isoefficient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Replicated Data:</a:t>
            </a:r>
          </a:p>
          <a:p>
            <a:pPr lvl="1" eaLnBrk="1" hangingPunct="1"/>
            <a:r>
              <a:rPr lang="en-US" dirty="0" smtClean="0"/>
              <a:t>All atom coordinates stored on each processor</a:t>
            </a:r>
          </a:p>
          <a:p>
            <a:pPr lvl="2" eaLnBrk="1" hangingPunct="1"/>
            <a:r>
              <a:rPr lang="en-US" dirty="0" smtClean="0"/>
              <a:t>Communication/Computation ratio: P log P</a:t>
            </a:r>
          </a:p>
          <a:p>
            <a:pPr eaLnBrk="1" hangingPunct="1"/>
            <a:r>
              <a:rPr lang="en-US" dirty="0" smtClean="0"/>
              <a:t>Partition the atoms array across processors</a:t>
            </a:r>
          </a:p>
          <a:p>
            <a:pPr lvl="1" eaLnBrk="1" hangingPunct="1"/>
            <a:r>
              <a:rPr lang="en-US" dirty="0" smtClean="0"/>
              <a:t>Nearby atoms may not be on the same processor</a:t>
            </a:r>
          </a:p>
          <a:p>
            <a:pPr lvl="1" eaLnBrk="1" hangingPunct="1"/>
            <a:r>
              <a:rPr lang="en-US" dirty="0" smtClean="0"/>
              <a:t>C/C ratio: O(P)</a:t>
            </a:r>
          </a:p>
          <a:p>
            <a:pPr eaLnBrk="1" hangingPunct="1"/>
            <a:r>
              <a:rPr lang="en-US" dirty="0" smtClean="0"/>
              <a:t>Distribute  force matrix to processors</a:t>
            </a:r>
          </a:p>
          <a:p>
            <a:pPr lvl="1" eaLnBrk="1" hangingPunct="1"/>
            <a:r>
              <a:rPr lang="en-US" dirty="0" smtClean="0"/>
              <a:t>Matrix is sparse, non uniform</a:t>
            </a:r>
          </a:p>
          <a:p>
            <a:pPr lvl="1" eaLnBrk="1" hangingPunct="1"/>
            <a:r>
              <a:rPr lang="en-US" dirty="0" smtClean="0"/>
              <a:t> C/C Ratio: sqrt(P)</a:t>
            </a:r>
          </a:p>
          <a:p>
            <a:pPr eaLnBrk="1" hangingPunct="1"/>
            <a:endParaRPr lang="en-US" dirty="0" smtClean="0"/>
          </a:p>
        </p:txBody>
      </p:sp>
      <p:grpSp>
        <p:nvGrpSpPr>
          <p:cNvPr id="26629" name="Group 4"/>
          <p:cNvGrpSpPr>
            <a:grpSpLocks/>
          </p:cNvGrpSpPr>
          <p:nvPr/>
        </p:nvGrpSpPr>
        <p:grpSpPr bwMode="auto">
          <a:xfrm>
            <a:off x="5334000" y="4876800"/>
            <a:ext cx="1828800" cy="1828800"/>
            <a:chOff x="3744" y="1584"/>
            <a:chExt cx="1584" cy="1392"/>
          </a:xfrm>
        </p:grpSpPr>
        <p:sp>
          <p:nvSpPr>
            <p:cNvPr id="26636" name="Rectangle 5"/>
            <p:cNvSpPr>
              <a:spLocks noChangeArrowheads="1"/>
            </p:cNvSpPr>
            <p:nvPr/>
          </p:nvSpPr>
          <p:spPr bwMode="auto">
            <a:xfrm>
              <a:off x="3744" y="1584"/>
              <a:ext cx="1584" cy="13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37" name="Rectangle 6"/>
            <p:cNvSpPr>
              <a:spLocks noChangeArrowheads="1"/>
            </p:cNvSpPr>
            <p:nvPr/>
          </p:nvSpPr>
          <p:spPr bwMode="auto">
            <a:xfrm>
              <a:off x="4176" y="2496"/>
              <a:ext cx="240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38" name="Rectangle 7"/>
            <p:cNvSpPr>
              <a:spLocks noChangeArrowheads="1"/>
            </p:cNvSpPr>
            <p:nvPr/>
          </p:nvSpPr>
          <p:spPr bwMode="auto">
            <a:xfrm>
              <a:off x="4176" y="1584"/>
              <a:ext cx="240" cy="9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39" name="Rectangle 8"/>
            <p:cNvSpPr>
              <a:spLocks noChangeArrowheads="1"/>
            </p:cNvSpPr>
            <p:nvPr/>
          </p:nvSpPr>
          <p:spPr bwMode="auto">
            <a:xfrm>
              <a:off x="3744" y="2496"/>
              <a:ext cx="43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38281" name="WordArt 9"/>
          <p:cNvSpPr>
            <a:spLocks noChangeArrowheads="1" noChangeShapeType="1" noTextEdit="1"/>
          </p:cNvSpPr>
          <p:nvPr/>
        </p:nvSpPr>
        <p:spPr bwMode="auto">
          <a:xfrm>
            <a:off x="3581400" y="3429000"/>
            <a:ext cx="22098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>
                    <a:alpha val="50195"/>
                  </a:srgbClr>
                </a:solidFill>
                <a:latin typeface="Impact"/>
              </a:rPr>
              <a:t>Not Scalable</a:t>
            </a:r>
          </a:p>
        </p:txBody>
      </p:sp>
      <p:sp>
        <p:nvSpPr>
          <p:cNvPr id="26631" name="WordArt 10"/>
          <p:cNvSpPr>
            <a:spLocks noChangeArrowheads="1" noChangeShapeType="1" noTextEdit="1"/>
          </p:cNvSpPr>
          <p:nvPr/>
        </p:nvSpPr>
        <p:spPr bwMode="auto">
          <a:xfrm>
            <a:off x="304800" y="1066800"/>
            <a:ext cx="23622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Impact"/>
              </a:rPr>
              <a:t>In 1996-2002</a:t>
            </a:r>
          </a:p>
        </p:txBody>
      </p:sp>
      <p:sp>
        <p:nvSpPr>
          <p:cNvPr id="438283" name="WordArt 11"/>
          <p:cNvSpPr>
            <a:spLocks noChangeArrowheads="1" noChangeShapeType="1" noTextEdit="1"/>
          </p:cNvSpPr>
          <p:nvPr/>
        </p:nvSpPr>
        <p:spPr bwMode="auto">
          <a:xfrm>
            <a:off x="3657600" y="5257800"/>
            <a:ext cx="22098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>
                    <a:alpha val="50195"/>
                  </a:srgbClr>
                </a:solidFill>
                <a:latin typeface="Impact"/>
              </a:rPr>
              <a:t>Not Scalable</a:t>
            </a:r>
          </a:p>
        </p:txBody>
      </p:sp>
      <p:sp>
        <p:nvSpPr>
          <p:cNvPr id="438284" name="WordArt 12"/>
          <p:cNvSpPr>
            <a:spLocks noChangeArrowheads="1" noChangeShapeType="1" noTextEdit="1"/>
          </p:cNvSpPr>
          <p:nvPr/>
        </p:nvSpPr>
        <p:spPr bwMode="auto">
          <a:xfrm>
            <a:off x="6172200" y="1752600"/>
            <a:ext cx="22098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>
                    <a:alpha val="50195"/>
                  </a:srgbClr>
                </a:solidFill>
                <a:latin typeface="Impact"/>
              </a:rPr>
              <a:t>Not Scalable</a:t>
            </a:r>
          </a:p>
        </p:txBody>
      </p:sp>
      <p:sp>
        <p:nvSpPr>
          <p:cNvPr id="26634" name="Date Placeholder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40DC024-9836-EF40-9947-5CC3FE42CCD3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2663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Fernbach Acceptance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23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81" grpId="0" animBg="1"/>
      <p:bldP spid="438283" grpId="0" animBg="1"/>
      <p:bldP spid="4382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E0CE91-3F6C-495A-9BCB-06839E9333A7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Spatial Decomposition Via Charm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562100"/>
            <a:ext cx="3733800" cy="3581400"/>
            <a:chOff x="1440" y="1200"/>
            <a:chExt cx="2544" cy="2400"/>
          </a:xfrm>
        </p:grpSpPr>
        <p:sp>
          <p:nvSpPr>
            <p:cNvPr id="20493" name="Rectangle 4"/>
            <p:cNvSpPr>
              <a:spLocks noChangeArrowheads="1"/>
            </p:cNvSpPr>
            <p:nvPr/>
          </p:nvSpPr>
          <p:spPr bwMode="auto">
            <a:xfrm>
              <a:off x="1440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94" name="Rectangle 5"/>
            <p:cNvSpPr>
              <a:spLocks noChangeArrowheads="1"/>
            </p:cNvSpPr>
            <p:nvPr/>
          </p:nvSpPr>
          <p:spPr bwMode="auto">
            <a:xfrm>
              <a:off x="2448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95" name="Rectangle 6"/>
            <p:cNvSpPr>
              <a:spLocks noChangeArrowheads="1"/>
            </p:cNvSpPr>
            <p:nvPr/>
          </p:nvSpPr>
          <p:spPr bwMode="auto">
            <a:xfrm>
              <a:off x="3456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96" name="Rectangle 7"/>
            <p:cNvSpPr>
              <a:spLocks noChangeArrowheads="1"/>
            </p:cNvSpPr>
            <p:nvPr/>
          </p:nvSpPr>
          <p:spPr bwMode="auto">
            <a:xfrm>
              <a:off x="2448" y="2112"/>
              <a:ext cx="528" cy="528"/>
            </a:xfrm>
            <a:prstGeom prst="rect">
              <a:avLst/>
            </a:prstGeom>
            <a:solidFill>
              <a:srgbClr val="FF66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97" name="Rectangle 8"/>
            <p:cNvSpPr>
              <a:spLocks noChangeArrowheads="1"/>
            </p:cNvSpPr>
            <p:nvPr/>
          </p:nvSpPr>
          <p:spPr bwMode="auto">
            <a:xfrm>
              <a:off x="1440" y="2112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98" name="Rectangle 9"/>
            <p:cNvSpPr>
              <a:spLocks noChangeArrowheads="1"/>
            </p:cNvSpPr>
            <p:nvPr/>
          </p:nvSpPr>
          <p:spPr bwMode="auto">
            <a:xfrm>
              <a:off x="3456" y="3072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99" name="Rectangle 10"/>
            <p:cNvSpPr>
              <a:spLocks noChangeArrowheads="1"/>
            </p:cNvSpPr>
            <p:nvPr/>
          </p:nvSpPr>
          <p:spPr bwMode="auto">
            <a:xfrm>
              <a:off x="2448" y="3072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0" name="Rectangle 11"/>
            <p:cNvSpPr>
              <a:spLocks noChangeArrowheads="1"/>
            </p:cNvSpPr>
            <p:nvPr/>
          </p:nvSpPr>
          <p:spPr bwMode="auto">
            <a:xfrm>
              <a:off x="1440" y="3072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1" name="Rectangle 12"/>
            <p:cNvSpPr>
              <a:spLocks noChangeArrowheads="1"/>
            </p:cNvSpPr>
            <p:nvPr/>
          </p:nvSpPr>
          <p:spPr bwMode="auto">
            <a:xfrm>
              <a:off x="3456" y="2112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2" name="AutoShape 13"/>
            <p:cNvSpPr>
              <a:spLocks noChangeArrowheads="1"/>
            </p:cNvSpPr>
            <p:nvPr/>
          </p:nvSpPr>
          <p:spPr bwMode="auto">
            <a:xfrm>
              <a:off x="1968" y="2304"/>
              <a:ext cx="480" cy="144"/>
            </a:xfrm>
            <a:prstGeom prst="leftRightArrow">
              <a:avLst>
                <a:gd name="adj1" fmla="val 50000"/>
                <a:gd name="adj2" fmla="val 66667"/>
              </a:avLst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3" name="AutoShape 14"/>
            <p:cNvSpPr>
              <a:spLocks noChangeArrowheads="1"/>
            </p:cNvSpPr>
            <p:nvPr/>
          </p:nvSpPr>
          <p:spPr bwMode="auto">
            <a:xfrm>
              <a:off x="2976" y="2304"/>
              <a:ext cx="480" cy="144"/>
            </a:xfrm>
            <a:prstGeom prst="leftRightArrow">
              <a:avLst>
                <a:gd name="adj1" fmla="val 50000"/>
                <a:gd name="adj2" fmla="val 66667"/>
              </a:avLst>
            </a:prstGeom>
            <a:solidFill>
              <a:srgbClr val="FF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4" name="AutoShape 15"/>
            <p:cNvSpPr>
              <a:spLocks noChangeArrowheads="1"/>
            </p:cNvSpPr>
            <p:nvPr/>
          </p:nvSpPr>
          <p:spPr bwMode="auto">
            <a:xfrm>
              <a:off x="2640" y="1728"/>
              <a:ext cx="144" cy="384"/>
            </a:xfrm>
            <a:prstGeom prst="upDownArrow">
              <a:avLst>
                <a:gd name="adj1" fmla="val 50000"/>
                <a:gd name="adj2" fmla="val 53333"/>
              </a:avLst>
            </a:prstGeom>
            <a:solidFill>
              <a:srgbClr val="FF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5" name="AutoShape 16"/>
            <p:cNvSpPr>
              <a:spLocks noChangeArrowheads="1"/>
            </p:cNvSpPr>
            <p:nvPr/>
          </p:nvSpPr>
          <p:spPr bwMode="auto">
            <a:xfrm>
              <a:off x="2640" y="2640"/>
              <a:ext cx="144" cy="432"/>
            </a:xfrm>
            <a:prstGeom prst="upDownArrow">
              <a:avLst>
                <a:gd name="adj1" fmla="val 50000"/>
                <a:gd name="adj2" fmla="val 60000"/>
              </a:avLst>
            </a:prstGeom>
            <a:solidFill>
              <a:srgbClr val="FF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6" name="Line 17"/>
            <p:cNvSpPr>
              <a:spLocks noChangeShapeType="1"/>
            </p:cNvSpPr>
            <p:nvPr/>
          </p:nvSpPr>
          <p:spPr bwMode="auto">
            <a:xfrm>
              <a:off x="2016" y="1776"/>
              <a:ext cx="384" cy="288"/>
            </a:xfrm>
            <a:prstGeom prst="line">
              <a:avLst/>
            </a:prstGeom>
            <a:noFill/>
            <a:ln w="76200" cap="sq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7" name="Line 18"/>
            <p:cNvSpPr>
              <a:spLocks noChangeShapeType="1"/>
            </p:cNvSpPr>
            <p:nvPr/>
          </p:nvSpPr>
          <p:spPr bwMode="auto">
            <a:xfrm>
              <a:off x="3072" y="2688"/>
              <a:ext cx="384" cy="288"/>
            </a:xfrm>
            <a:prstGeom prst="line">
              <a:avLst/>
            </a:prstGeom>
            <a:noFill/>
            <a:ln w="76200" cap="sq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8" name="Line 19"/>
            <p:cNvSpPr>
              <a:spLocks noChangeShapeType="1"/>
            </p:cNvSpPr>
            <p:nvPr/>
          </p:nvSpPr>
          <p:spPr bwMode="auto">
            <a:xfrm flipH="1">
              <a:off x="3024" y="1776"/>
              <a:ext cx="384" cy="288"/>
            </a:xfrm>
            <a:prstGeom prst="line">
              <a:avLst/>
            </a:prstGeom>
            <a:noFill/>
            <a:ln w="76200" cap="sq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9" name="Line 20"/>
            <p:cNvSpPr>
              <a:spLocks noChangeShapeType="1"/>
            </p:cNvSpPr>
            <p:nvPr/>
          </p:nvSpPr>
          <p:spPr bwMode="auto">
            <a:xfrm flipH="1">
              <a:off x="2016" y="2688"/>
              <a:ext cx="384" cy="288"/>
            </a:xfrm>
            <a:prstGeom prst="line">
              <a:avLst/>
            </a:prstGeom>
            <a:noFill/>
            <a:ln w="76200" cap="sq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485" name="Text Box 21"/>
          <p:cNvSpPr txBox="1">
            <a:spLocks noChangeArrowheads="1"/>
          </p:cNvSpPr>
          <p:nvPr/>
        </p:nvSpPr>
        <p:spPr bwMode="auto">
          <a:xfrm>
            <a:off x="4419600" y="1600200"/>
            <a:ext cx="4572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Atoms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distributed to cubes based on their location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Size of each cube :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Just a bit larger than cut-off radius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Communicate only with neighbors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Work: for each pair of nbr objects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C/C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ratio: O(1)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 However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 Load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Imbalance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 Limited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Parallelism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486" name="Text Box 22"/>
          <p:cNvSpPr txBox="1">
            <a:spLocks noChangeArrowheads="1"/>
          </p:cNvSpPr>
          <p:nvPr/>
        </p:nvSpPr>
        <p:spPr bwMode="auto">
          <a:xfrm>
            <a:off x="228600" y="6096000"/>
            <a:ext cx="32004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accent1"/>
                </a:solidFill>
              </a:rPr>
              <a:t>Cells, Cubes </a:t>
            </a:r>
            <a:r>
              <a:rPr lang="en-US" sz="2000" dirty="0" smtClean="0">
                <a:solidFill>
                  <a:schemeClr val="accent1"/>
                </a:solidFill>
              </a:rPr>
              <a:t>or “Patches”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0487" name="Line 23"/>
          <p:cNvSpPr>
            <a:spLocks noChangeShapeType="1"/>
          </p:cNvSpPr>
          <p:nvPr/>
        </p:nvSpPr>
        <p:spPr bwMode="auto">
          <a:xfrm flipH="1" flipV="1">
            <a:off x="838200" y="5181600"/>
            <a:ext cx="457200" cy="914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0488" name="Line 24"/>
          <p:cNvSpPr>
            <a:spLocks noChangeShapeType="1"/>
          </p:cNvSpPr>
          <p:nvPr/>
        </p:nvSpPr>
        <p:spPr bwMode="auto">
          <a:xfrm flipV="1">
            <a:off x="1828800" y="5181600"/>
            <a:ext cx="1676400" cy="990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0489" name="Line 25"/>
          <p:cNvSpPr>
            <a:spLocks noChangeShapeType="1"/>
          </p:cNvSpPr>
          <p:nvPr/>
        </p:nvSpPr>
        <p:spPr bwMode="auto">
          <a:xfrm flipV="1">
            <a:off x="1600200" y="5181600"/>
            <a:ext cx="609600" cy="914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40346" name="Text Box 26"/>
          <p:cNvSpPr txBox="1">
            <a:spLocks noChangeArrowheads="1"/>
          </p:cNvSpPr>
          <p:nvPr/>
        </p:nvSpPr>
        <p:spPr bwMode="auto">
          <a:xfrm>
            <a:off x="4724400" y="5638800"/>
            <a:ext cx="4038600" cy="396875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Charm++ is useful to handle this</a:t>
            </a:r>
          </a:p>
        </p:txBody>
      </p:sp>
      <p:sp>
        <p:nvSpPr>
          <p:cNvPr id="20491" name="Date Placeholder 2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D215106-76FF-6445-A5FC-129685930AD5}" type="datetime1">
              <a:rPr lang="en-US" smtClean="0"/>
              <a:t>2/4/13</a:t>
            </a:fld>
            <a:endParaRPr lang="en-US" dirty="0" smtClean="0"/>
          </a:p>
        </p:txBody>
      </p:sp>
      <p:sp>
        <p:nvSpPr>
          <p:cNvPr id="20492" name="Footer Placeholder 2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Fernbach Acceptance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18563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1991, start of a collaboration (</a:t>
            </a:r>
            <a:r>
              <a:rPr lang="en-US" dirty="0" err="1" smtClean="0"/>
              <a:t>Skeel</a:t>
            </a:r>
            <a:r>
              <a:rPr lang="en-US" dirty="0" smtClean="0"/>
              <a:t>, </a:t>
            </a:r>
            <a:r>
              <a:rPr lang="en-US" smtClean="0"/>
              <a:t>initial teams)</a:t>
            </a:r>
            <a:endParaRPr lang="en-US" dirty="0" smtClean="0"/>
          </a:p>
          <a:p>
            <a:r>
              <a:rPr lang="en-US" dirty="0" smtClean="0"/>
              <a:t>1994: NAMD version 1..</a:t>
            </a:r>
          </a:p>
          <a:p>
            <a:r>
              <a:rPr lang="en-US" dirty="0" smtClean="0"/>
              <a:t>1995-96: new design, computes, charm++ based, </a:t>
            </a:r>
            <a:r>
              <a:rPr lang="en-US" dirty="0" err="1" smtClean="0"/>
              <a:t>iso</a:t>
            </a:r>
            <a:r>
              <a:rPr lang="en-US" dirty="0" smtClean="0"/>
              <a:t>-efficiency (Jim, Attila, Bob, ..)</a:t>
            </a:r>
          </a:p>
          <a:p>
            <a:r>
              <a:rPr lang="en-US" dirty="0" smtClean="0"/>
              <a:t>Then on: co-evolution, synergy</a:t>
            </a:r>
          </a:p>
          <a:p>
            <a:r>
              <a:rPr lang="en-US" dirty="0" smtClean="0"/>
              <a:t>Position paper in 1994: App oriented </a:t>
            </a:r>
          </a:p>
          <a:p>
            <a:r>
              <a:rPr lang="en-US" dirty="0" smtClean="0"/>
              <a:t>Ideas in Charm++</a:t>
            </a:r>
          </a:p>
          <a:p>
            <a:r>
              <a:rPr lang="en-US" dirty="0" smtClean="0"/>
              <a:t>Future of Charm++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772AC-E3F6-F94B-860B-75BEF5E85168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298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B98DB8-5852-424E-84AE-3973F33748DB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1981200"/>
            <a:ext cx="3886200" cy="3581400"/>
            <a:chOff x="1056" y="1200"/>
            <a:chExt cx="3744" cy="2928"/>
          </a:xfrm>
        </p:grpSpPr>
        <p:sp>
          <p:nvSpPr>
            <p:cNvPr id="21514" name="Rectangle 4"/>
            <p:cNvSpPr>
              <a:spLocks noChangeArrowheads="1"/>
            </p:cNvSpPr>
            <p:nvPr/>
          </p:nvSpPr>
          <p:spPr bwMode="auto">
            <a:xfrm>
              <a:off x="1056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5" name="Rectangle 5"/>
            <p:cNvSpPr>
              <a:spLocks noChangeArrowheads="1"/>
            </p:cNvSpPr>
            <p:nvPr/>
          </p:nvSpPr>
          <p:spPr bwMode="auto">
            <a:xfrm>
              <a:off x="2736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6" name="Rectangle 6"/>
            <p:cNvSpPr>
              <a:spLocks noChangeArrowheads="1"/>
            </p:cNvSpPr>
            <p:nvPr/>
          </p:nvSpPr>
          <p:spPr bwMode="auto">
            <a:xfrm>
              <a:off x="4272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7" name="Rectangle 7"/>
            <p:cNvSpPr>
              <a:spLocks noChangeArrowheads="1"/>
            </p:cNvSpPr>
            <p:nvPr/>
          </p:nvSpPr>
          <p:spPr bwMode="auto">
            <a:xfrm>
              <a:off x="2736" y="2400"/>
              <a:ext cx="528" cy="528"/>
            </a:xfrm>
            <a:prstGeom prst="rect">
              <a:avLst/>
            </a:prstGeom>
            <a:solidFill>
              <a:srgbClr val="FF66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8" name="Rectangle 8"/>
            <p:cNvSpPr>
              <a:spLocks noChangeArrowheads="1"/>
            </p:cNvSpPr>
            <p:nvPr/>
          </p:nvSpPr>
          <p:spPr bwMode="auto">
            <a:xfrm>
              <a:off x="1056" y="2352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9" name="Rectangle 9"/>
            <p:cNvSpPr>
              <a:spLocks noChangeArrowheads="1"/>
            </p:cNvSpPr>
            <p:nvPr/>
          </p:nvSpPr>
          <p:spPr bwMode="auto">
            <a:xfrm>
              <a:off x="4272" y="3552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0" name="Rectangle 10"/>
            <p:cNvSpPr>
              <a:spLocks noChangeArrowheads="1"/>
            </p:cNvSpPr>
            <p:nvPr/>
          </p:nvSpPr>
          <p:spPr bwMode="auto">
            <a:xfrm>
              <a:off x="2736" y="3600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1" name="Rectangle 11"/>
            <p:cNvSpPr>
              <a:spLocks noChangeArrowheads="1"/>
            </p:cNvSpPr>
            <p:nvPr/>
          </p:nvSpPr>
          <p:spPr bwMode="auto">
            <a:xfrm>
              <a:off x="1056" y="3552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2" name="Rectangle 12"/>
            <p:cNvSpPr>
              <a:spLocks noChangeArrowheads="1"/>
            </p:cNvSpPr>
            <p:nvPr/>
          </p:nvSpPr>
          <p:spPr bwMode="auto">
            <a:xfrm>
              <a:off x="4272" y="2400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3" name="AutoShape 13"/>
            <p:cNvSpPr>
              <a:spLocks noChangeArrowheads="1"/>
            </p:cNvSpPr>
            <p:nvPr/>
          </p:nvSpPr>
          <p:spPr bwMode="auto">
            <a:xfrm>
              <a:off x="1968" y="2544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4" name="AutoShape 14"/>
            <p:cNvSpPr>
              <a:spLocks noChangeArrowheads="1"/>
            </p:cNvSpPr>
            <p:nvPr/>
          </p:nvSpPr>
          <p:spPr bwMode="auto">
            <a:xfrm>
              <a:off x="2064" y="1968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5" name="AutoShape 15"/>
            <p:cNvSpPr>
              <a:spLocks noChangeArrowheads="1"/>
            </p:cNvSpPr>
            <p:nvPr/>
          </p:nvSpPr>
          <p:spPr bwMode="auto">
            <a:xfrm>
              <a:off x="2016" y="3120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6" name="AutoShape 16"/>
            <p:cNvSpPr>
              <a:spLocks noChangeArrowheads="1"/>
            </p:cNvSpPr>
            <p:nvPr/>
          </p:nvSpPr>
          <p:spPr bwMode="auto">
            <a:xfrm>
              <a:off x="2784" y="3168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7" name="AutoShape 17"/>
            <p:cNvSpPr>
              <a:spLocks noChangeArrowheads="1"/>
            </p:cNvSpPr>
            <p:nvPr/>
          </p:nvSpPr>
          <p:spPr bwMode="auto">
            <a:xfrm>
              <a:off x="3552" y="3120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8" name="AutoShape 18"/>
            <p:cNvSpPr>
              <a:spLocks noChangeArrowheads="1"/>
            </p:cNvSpPr>
            <p:nvPr/>
          </p:nvSpPr>
          <p:spPr bwMode="auto">
            <a:xfrm>
              <a:off x="3552" y="1968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9" name="AutoShape 19"/>
            <p:cNvSpPr>
              <a:spLocks noChangeArrowheads="1"/>
            </p:cNvSpPr>
            <p:nvPr/>
          </p:nvSpPr>
          <p:spPr bwMode="auto">
            <a:xfrm>
              <a:off x="2832" y="1968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30" name="AutoShape 20"/>
            <p:cNvSpPr>
              <a:spLocks noChangeArrowheads="1"/>
            </p:cNvSpPr>
            <p:nvPr/>
          </p:nvSpPr>
          <p:spPr bwMode="auto">
            <a:xfrm>
              <a:off x="3600" y="2544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31" name="Line 21"/>
            <p:cNvSpPr>
              <a:spLocks noChangeShapeType="1"/>
            </p:cNvSpPr>
            <p:nvPr/>
          </p:nvSpPr>
          <p:spPr bwMode="auto">
            <a:xfrm>
              <a:off x="1584" y="2688"/>
              <a:ext cx="3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32" name="Line 22"/>
            <p:cNvSpPr>
              <a:spLocks noChangeShapeType="1"/>
            </p:cNvSpPr>
            <p:nvPr/>
          </p:nvSpPr>
          <p:spPr bwMode="auto">
            <a:xfrm>
              <a:off x="3264" y="2688"/>
              <a:ext cx="3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33" name="Line 23"/>
            <p:cNvSpPr>
              <a:spLocks noChangeShapeType="1"/>
            </p:cNvSpPr>
            <p:nvPr/>
          </p:nvSpPr>
          <p:spPr bwMode="auto">
            <a:xfrm>
              <a:off x="3984" y="2688"/>
              <a:ext cx="3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34" name="Line 24"/>
            <p:cNvSpPr>
              <a:spLocks noChangeShapeType="1"/>
            </p:cNvSpPr>
            <p:nvPr/>
          </p:nvSpPr>
          <p:spPr bwMode="auto">
            <a:xfrm>
              <a:off x="2352" y="2688"/>
              <a:ext cx="3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35" name="Line 25"/>
            <p:cNvSpPr>
              <a:spLocks noChangeShapeType="1"/>
            </p:cNvSpPr>
            <p:nvPr/>
          </p:nvSpPr>
          <p:spPr bwMode="auto">
            <a:xfrm flipH="1">
              <a:off x="2352" y="2976"/>
              <a:ext cx="384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36" name="Line 26"/>
            <p:cNvSpPr>
              <a:spLocks noChangeShapeType="1"/>
            </p:cNvSpPr>
            <p:nvPr/>
          </p:nvSpPr>
          <p:spPr bwMode="auto">
            <a:xfrm flipH="1">
              <a:off x="1632" y="3360"/>
              <a:ext cx="384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37" name="Line 27"/>
            <p:cNvSpPr>
              <a:spLocks noChangeShapeType="1"/>
            </p:cNvSpPr>
            <p:nvPr/>
          </p:nvSpPr>
          <p:spPr bwMode="auto">
            <a:xfrm flipH="1">
              <a:off x="3840" y="1776"/>
              <a:ext cx="384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38" name="Line 28"/>
            <p:cNvSpPr>
              <a:spLocks noChangeShapeType="1"/>
            </p:cNvSpPr>
            <p:nvPr/>
          </p:nvSpPr>
          <p:spPr bwMode="auto">
            <a:xfrm flipH="1">
              <a:off x="3264" y="2160"/>
              <a:ext cx="384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39" name="Line 29"/>
            <p:cNvSpPr>
              <a:spLocks noChangeShapeType="1"/>
            </p:cNvSpPr>
            <p:nvPr/>
          </p:nvSpPr>
          <p:spPr bwMode="auto">
            <a:xfrm>
              <a:off x="3024" y="1728"/>
              <a:ext cx="0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40" name="Line 30"/>
            <p:cNvSpPr>
              <a:spLocks noChangeShapeType="1"/>
            </p:cNvSpPr>
            <p:nvPr/>
          </p:nvSpPr>
          <p:spPr bwMode="auto">
            <a:xfrm>
              <a:off x="3024" y="2208"/>
              <a:ext cx="0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41" name="Line 31"/>
            <p:cNvSpPr>
              <a:spLocks noChangeShapeType="1"/>
            </p:cNvSpPr>
            <p:nvPr/>
          </p:nvSpPr>
          <p:spPr bwMode="auto">
            <a:xfrm>
              <a:off x="2976" y="2976"/>
              <a:ext cx="0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42" name="Line 32"/>
            <p:cNvSpPr>
              <a:spLocks noChangeShapeType="1"/>
            </p:cNvSpPr>
            <p:nvPr/>
          </p:nvSpPr>
          <p:spPr bwMode="auto">
            <a:xfrm>
              <a:off x="3024" y="3408"/>
              <a:ext cx="0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43" name="Line 33"/>
            <p:cNvSpPr>
              <a:spLocks noChangeShapeType="1"/>
            </p:cNvSpPr>
            <p:nvPr/>
          </p:nvSpPr>
          <p:spPr bwMode="auto">
            <a:xfrm>
              <a:off x="1632" y="1728"/>
              <a:ext cx="480" cy="2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44" name="Line 34"/>
            <p:cNvSpPr>
              <a:spLocks noChangeShapeType="1"/>
            </p:cNvSpPr>
            <p:nvPr/>
          </p:nvSpPr>
          <p:spPr bwMode="auto">
            <a:xfrm>
              <a:off x="2352" y="2160"/>
              <a:ext cx="480" cy="2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45" name="Line 35"/>
            <p:cNvSpPr>
              <a:spLocks noChangeShapeType="1"/>
            </p:cNvSpPr>
            <p:nvPr/>
          </p:nvSpPr>
          <p:spPr bwMode="auto">
            <a:xfrm>
              <a:off x="3888" y="3312"/>
              <a:ext cx="480" cy="2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46" name="Line 36"/>
            <p:cNvSpPr>
              <a:spLocks noChangeShapeType="1"/>
            </p:cNvSpPr>
            <p:nvPr/>
          </p:nvSpPr>
          <p:spPr bwMode="auto">
            <a:xfrm>
              <a:off x="3264" y="2880"/>
              <a:ext cx="480" cy="2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47" name="Line 37"/>
            <p:cNvSpPr>
              <a:spLocks noChangeShapeType="1"/>
            </p:cNvSpPr>
            <p:nvPr/>
          </p:nvSpPr>
          <p:spPr bwMode="auto">
            <a:xfrm>
              <a:off x="1584" y="2688"/>
              <a:ext cx="11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48" name="AutoShape 38"/>
            <p:cNvSpPr>
              <a:spLocks noChangeArrowheads="1"/>
            </p:cNvSpPr>
            <p:nvPr/>
          </p:nvSpPr>
          <p:spPr bwMode="auto">
            <a:xfrm>
              <a:off x="2832" y="2544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09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  <p:sp>
        <p:nvSpPr>
          <p:cNvPr id="21510" name="Text Box 40"/>
          <p:cNvSpPr txBox="1">
            <a:spLocks noChangeArrowheads="1"/>
          </p:cNvSpPr>
          <p:nvPr/>
        </p:nvSpPr>
        <p:spPr bwMode="auto">
          <a:xfrm>
            <a:off x="609600" y="381000"/>
            <a:ext cx="8077200" cy="12207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Object Based Parallelization for MD:</a:t>
            </a:r>
          </a:p>
          <a:p>
            <a:pPr algn="ctr">
              <a:spcBef>
                <a:spcPct val="50000"/>
              </a:spcBef>
            </a:pPr>
            <a:r>
              <a:rPr lang="en-US" sz="2800" dirty="0"/>
              <a:t>Force Decomposition + Spatial Decomposition</a:t>
            </a:r>
          </a:p>
        </p:txBody>
      </p:sp>
      <p:sp>
        <p:nvSpPr>
          <p:cNvPr id="21511" name="Text Box 41"/>
          <p:cNvSpPr txBox="1">
            <a:spLocks noChangeArrowheads="1"/>
          </p:cNvSpPr>
          <p:nvPr/>
        </p:nvSpPr>
        <p:spPr bwMode="auto">
          <a:xfrm>
            <a:off x="4419600" y="1905000"/>
            <a:ext cx="4572000" cy="39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Now, we have many objects to load balance: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57873C"/>
                </a:solidFill>
              </a:rPr>
              <a:t>Each diamond can be </a:t>
            </a:r>
            <a:r>
              <a:rPr lang="en-US" dirty="0" smtClean="0">
                <a:solidFill>
                  <a:srgbClr val="57873C"/>
                </a:solidFill>
              </a:rPr>
              <a:t>assigned </a:t>
            </a:r>
            <a:r>
              <a:rPr lang="en-US" dirty="0">
                <a:solidFill>
                  <a:srgbClr val="57873C"/>
                </a:solidFill>
              </a:rPr>
              <a:t>to any proc.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57873C"/>
                </a:solidFill>
              </a:rPr>
              <a:t> Number of diamonds (3D): </a:t>
            </a:r>
          </a:p>
          <a:p>
            <a:pPr lvl="2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57873C"/>
                </a:solidFill>
              </a:rPr>
              <a:t>14 - Number </a:t>
            </a:r>
            <a:r>
              <a:rPr lang="en-US" dirty="0">
                <a:solidFill>
                  <a:srgbClr val="57873C"/>
                </a:solidFill>
              </a:rPr>
              <a:t>of Patches</a:t>
            </a:r>
          </a:p>
          <a:p>
            <a:pPr lvl="2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57873C"/>
                </a:solidFill>
              </a:rPr>
              <a:t>2 - away </a:t>
            </a:r>
            <a:r>
              <a:rPr lang="en-US" dirty="0">
                <a:solidFill>
                  <a:srgbClr val="57873C"/>
                </a:solidFill>
              </a:rPr>
              <a:t>variation:</a:t>
            </a:r>
          </a:p>
          <a:p>
            <a:pPr lvl="3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57873C"/>
                </a:solidFill>
              </a:rPr>
              <a:t>Half-size cubes</a:t>
            </a:r>
          </a:p>
          <a:p>
            <a:pPr lvl="3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57873C"/>
                </a:solidFill>
              </a:rPr>
              <a:t>5x5x5 </a:t>
            </a:r>
            <a:r>
              <a:rPr lang="en-US" dirty="0" smtClean="0">
                <a:solidFill>
                  <a:srgbClr val="57873C"/>
                </a:solidFill>
              </a:rPr>
              <a:t>interactions</a:t>
            </a:r>
            <a:endParaRPr lang="en-US" dirty="0">
              <a:solidFill>
                <a:srgbClr val="57873C"/>
              </a:solidFill>
            </a:endParaRPr>
          </a:p>
        </p:txBody>
      </p:sp>
      <p:sp>
        <p:nvSpPr>
          <p:cNvPr id="21512" name="Date Placeholder 4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9FB10BD-B601-2C4F-B515-F310FA9A9365}" type="datetime1">
              <a:rPr lang="en-US" smtClean="0"/>
              <a:t>2/4/13</a:t>
            </a:fld>
            <a:endParaRPr lang="en-US" dirty="0" smtClean="0"/>
          </a:p>
        </p:txBody>
      </p:sp>
      <p:sp>
        <p:nvSpPr>
          <p:cNvPr id="21513" name="Footer Placeholder 4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Fernbach Acceptance</a:t>
            </a:r>
            <a:endParaRPr lang="en-US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457200" y="5867400"/>
            <a:ext cx="81534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More recent expositions and variants of this idea: Blue Matter, Desmond, </a:t>
            </a:r>
            <a:r>
              <a:rPr lang="en-US" sz="2000" dirty="0" err="1" smtClean="0"/>
              <a:t>Snir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31763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Parallelization using Charm++</a:t>
            </a:r>
          </a:p>
        </p:txBody>
      </p:sp>
      <p:sp>
        <p:nvSpPr>
          <p:cNvPr id="27651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A854F31-1096-664C-B31B-B57119EDD929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A2166-46F5-4F64-832F-9710E81F95E2}" type="slidenum">
              <a:rPr lang="en-US" smtClean="0"/>
              <a:pPr/>
              <a:t>21</a:t>
            </a:fld>
            <a:endParaRPr lang="en-US" dirty="0" smtClean="0"/>
          </a:p>
        </p:txBody>
      </p:sp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7467600" cy="3635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" name="Rounded Rectangle 9"/>
          <p:cNvSpPr/>
          <p:nvPr/>
        </p:nvSpPr>
        <p:spPr>
          <a:xfrm>
            <a:off x="3124200" y="2819400"/>
            <a:ext cx="2057400" cy="9144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812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Sturdy design!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8534400" cy="3505200"/>
          </a:xfrm>
        </p:spPr>
        <p:txBody>
          <a:bodyPr/>
          <a:lstStyle/>
          <a:p>
            <a:r>
              <a:rPr lang="en-US" dirty="0" smtClean="0"/>
              <a:t>This design, </a:t>
            </a:r>
          </a:p>
          <a:p>
            <a:pPr lvl="1"/>
            <a:r>
              <a:rPr lang="en-US" dirty="0" smtClean="0"/>
              <a:t>done in 1995 or so, running on 12 node HP cluster</a:t>
            </a:r>
          </a:p>
          <a:p>
            <a:r>
              <a:rPr lang="en-US" dirty="0" smtClean="0"/>
              <a:t>Has survived</a:t>
            </a:r>
          </a:p>
          <a:p>
            <a:pPr lvl="1"/>
            <a:r>
              <a:rPr lang="en-US" dirty="0" smtClean="0"/>
              <a:t>With minor refinements</a:t>
            </a:r>
          </a:p>
          <a:p>
            <a:r>
              <a:rPr lang="en-US" dirty="0" smtClean="0"/>
              <a:t>Until today</a:t>
            </a:r>
          </a:p>
          <a:p>
            <a:pPr lvl="1"/>
            <a:r>
              <a:rPr lang="en-US" dirty="0" smtClean="0"/>
              <a:t>Scaling to 500,000+ cores on Blue Waters!</a:t>
            </a:r>
          </a:p>
          <a:p>
            <a:pPr lvl="1"/>
            <a:r>
              <a:rPr lang="en-US" dirty="0" smtClean="0"/>
              <a:t>300,000 Cores of Jaguar, or </a:t>
            </a:r>
            <a:r>
              <a:rPr lang="en-US" dirty="0" err="1" smtClean="0"/>
              <a:t>BlueGene</a:t>
            </a:r>
            <a:r>
              <a:rPr lang="en-US" dirty="0" smtClean="0"/>
              <a:t>/P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45B3EF-7F14-6948-A97B-938693205BD8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 descr="hpClust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105400"/>
            <a:ext cx="5410200" cy="9560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3800" y="5410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1993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083" y="76200"/>
            <a:ext cx="1354517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220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Charm++ and CSE Applications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9F6-B5AE-624F-A8E8-8FA4A3E7D18F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22532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Fernbach Acceptance</a:t>
            </a:r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6F5-C874-4283-99EA-D93D3B58E0B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18" descr="E:\kunzman\ParallelProgrammingCharm_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70834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38200" y="3124200"/>
            <a:ext cx="7620000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99"/>
                </a:solidFill>
                <a:latin typeface="Calibri" pitchFamily="34" charset="0"/>
              </a:rPr>
              <a:t>Enabling CS technology of parallel objects and intelligent runtime systems has led to several CSE collaborative applications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590800" y="2362200"/>
            <a:ext cx="1600200" cy="5191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Synergy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715000" y="1066800"/>
            <a:ext cx="3200400" cy="1158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Well-known Biophysics molecular simulations App 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Gordon Bell Award, 2002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304800" y="4800600"/>
            <a:ext cx="2057400" cy="701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Computational Astronomy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304800" y="1676400"/>
            <a:ext cx="205740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Nano-Materials..</a:t>
            </a:r>
          </a:p>
        </p:txBody>
      </p:sp>
      <p:sp>
        <p:nvSpPr>
          <p:cNvPr id="2" name="Oval 1"/>
          <p:cNvSpPr/>
          <p:nvPr/>
        </p:nvSpPr>
        <p:spPr>
          <a:xfrm>
            <a:off x="6934200" y="3962400"/>
            <a:ext cx="2057400" cy="990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ISAM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46895" y="5029200"/>
            <a:ext cx="2819400" cy="762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err="1" smtClean="0">
                <a:solidFill>
                  <a:schemeClr val="accent2">
                    <a:lumMod val="50000"/>
                  </a:schemeClr>
                </a:solidFill>
              </a:rPr>
              <a:t>CharmSimdemics</a:t>
            </a:r>
            <a:endParaRPr lang="en-US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8400" y="5791200"/>
            <a:ext cx="2819400" cy="762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Stochastic</a:t>
            </a:r>
          </a:p>
          <a:p>
            <a:pPr algn="ctr"/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Optimization</a:t>
            </a:r>
            <a:endParaRPr lang="en-US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3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-0.02543 C 0.09931 -0.01595 0.14514 -0.0067 0.16823 0.01087 C 0.19115 0.02845 0.19584 0.0451 0.19202 0.0791 C 0.18837 0.11356 0.1783 0.18733 0.14549 0.21601 C 0.11285 0.24492 0.04202 0.26157 -0.00416 0.25209 C -0.05034 0.2426 -0.11684 0.19936 -0.13142 0.16027 C -0.14583 0.12142 -0.11302 0.0488 -0.09114 0.01804 C -0.06909 -0.01295 -0.0052 0.0044 0.0007 -0.02543 C 0.00677 -0.05504 -0.04548 -0.13783 -0.05468 -0.16026 " pathEditMode="relative" rAng="0" ptsTypes="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8CAF78-B743-9C43-9364-0E576477993A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057400"/>
            <a:ext cx="7315200" cy="2800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Many Computer Science Innovations/Abstractions/Tools were developed as a result of this synergistic model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387396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B099A59-B64B-ED45-B85B-EA61EF492D75}" type="datetime1">
              <a:rPr lang="en-US" smtClean="0"/>
              <a:t>2/4/13</a:t>
            </a:fld>
            <a:endParaRPr lang="en-US"/>
          </a:p>
        </p:txBody>
      </p:sp>
      <p:sp>
        <p:nvSpPr>
          <p:cNvPr id="4915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Fernbach Acceptance</a:t>
            </a: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570442-824A-4155-A6BD-0B650AD36512}" type="slidenum">
              <a:rPr lang="en-US"/>
              <a:pPr/>
              <a:t>25</a:t>
            </a:fld>
            <a:endParaRPr lang="en-US"/>
          </a:p>
        </p:txBody>
      </p:sp>
      <p:pic>
        <p:nvPicPr>
          <p:cNvPr id="49157" name="Picture 2" descr="namd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0"/>
            <a:ext cx="89535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3276600" y="1538287"/>
            <a:ext cx="5410200" cy="366713"/>
          </a:xfrm>
          <a:prstGeom prst="rect">
            <a:avLst/>
          </a:prstGeom>
          <a:solidFill>
            <a:srgbClr val="FFFF99">
              <a:alpha val="9686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Shallow valleys, high peaks, nicely overlapped PME</a:t>
            </a:r>
          </a:p>
        </p:txBody>
      </p:sp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2209800" y="2362200"/>
            <a:ext cx="2362200" cy="336550"/>
          </a:xfrm>
          <a:prstGeom prst="rect">
            <a:avLst/>
          </a:prstGeom>
          <a:solidFill>
            <a:srgbClr val="00FF00">
              <a:alpha val="8117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green: communication</a:t>
            </a:r>
          </a:p>
        </p:txBody>
      </p:sp>
      <p:sp>
        <p:nvSpPr>
          <p:cNvPr id="523269" name="Text Box 5"/>
          <p:cNvSpPr txBox="1">
            <a:spLocks noChangeArrowheads="1"/>
          </p:cNvSpPr>
          <p:nvPr/>
        </p:nvSpPr>
        <p:spPr bwMode="auto">
          <a:xfrm>
            <a:off x="990600" y="3429000"/>
            <a:ext cx="1828800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Red: integration</a:t>
            </a:r>
          </a:p>
        </p:txBody>
      </p:sp>
      <p:sp>
        <p:nvSpPr>
          <p:cNvPr id="523270" name="Text Box 6"/>
          <p:cNvSpPr txBox="1">
            <a:spLocks noChangeArrowheads="1"/>
          </p:cNvSpPr>
          <p:nvPr/>
        </p:nvSpPr>
        <p:spPr bwMode="auto">
          <a:xfrm>
            <a:off x="4953000" y="3429000"/>
            <a:ext cx="2895600" cy="366713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Blue/Purple: electrostatics</a:t>
            </a:r>
          </a:p>
        </p:txBody>
      </p:sp>
      <p:sp>
        <p:nvSpPr>
          <p:cNvPr id="523271" name="Text Box 7"/>
          <p:cNvSpPr txBox="1">
            <a:spLocks noChangeArrowheads="1"/>
          </p:cNvSpPr>
          <p:nvPr/>
        </p:nvSpPr>
        <p:spPr bwMode="auto">
          <a:xfrm>
            <a:off x="6248400" y="4191000"/>
            <a:ext cx="2590800" cy="36671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turquoise: angle/dihedral</a:t>
            </a:r>
          </a:p>
        </p:txBody>
      </p:sp>
      <p:sp>
        <p:nvSpPr>
          <p:cNvPr id="523272" name="Text Box 8"/>
          <p:cNvSpPr txBox="1">
            <a:spLocks noChangeArrowheads="1"/>
          </p:cNvSpPr>
          <p:nvPr/>
        </p:nvSpPr>
        <p:spPr bwMode="auto">
          <a:xfrm>
            <a:off x="4953000" y="3810000"/>
            <a:ext cx="1447800" cy="3667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Orange: PME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43000" y="228600"/>
            <a:ext cx="5638800" cy="396875"/>
            <a:chOff x="720" y="144"/>
            <a:chExt cx="3552" cy="250"/>
          </a:xfrm>
        </p:grpSpPr>
        <p:sp>
          <p:nvSpPr>
            <p:cNvPr id="49166" name="Text Box 10"/>
            <p:cNvSpPr txBox="1">
              <a:spLocks noChangeArrowheads="1"/>
            </p:cNvSpPr>
            <p:nvPr/>
          </p:nvSpPr>
          <p:spPr bwMode="auto">
            <a:xfrm>
              <a:off x="3120" y="144"/>
              <a:ext cx="1152" cy="250"/>
            </a:xfrm>
            <a:prstGeom prst="rect">
              <a:avLst/>
            </a:prstGeom>
            <a:solidFill>
              <a:srgbClr val="CCFFFF">
                <a:alpha val="6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94% efficiency</a:t>
              </a:r>
            </a:p>
          </p:txBody>
        </p:sp>
        <p:sp>
          <p:nvSpPr>
            <p:cNvPr id="49167" name="Line 11"/>
            <p:cNvSpPr>
              <a:spLocks noChangeShapeType="1"/>
            </p:cNvSpPr>
            <p:nvPr/>
          </p:nvSpPr>
          <p:spPr bwMode="auto">
            <a:xfrm flipH="1" flipV="1">
              <a:off x="720" y="240"/>
              <a:ext cx="2352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5" name="Text Box 12"/>
          <p:cNvSpPr txBox="1">
            <a:spLocks noChangeArrowheads="1"/>
          </p:cNvSpPr>
          <p:nvPr/>
        </p:nvSpPr>
        <p:spPr bwMode="auto">
          <a:xfrm>
            <a:off x="1905000" y="5791200"/>
            <a:ext cx="5867400" cy="707886"/>
          </a:xfrm>
          <a:prstGeom prst="rect">
            <a:avLst/>
          </a:prstGeom>
          <a:solidFill>
            <a:srgbClr val="FFFF99">
              <a:alpha val="9686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Apo-A1, on </a:t>
            </a:r>
            <a:r>
              <a:rPr lang="en-US" sz="1600" dirty="0" err="1"/>
              <a:t>BlueGene</a:t>
            </a:r>
            <a:r>
              <a:rPr lang="en-US" sz="1600" dirty="0"/>
              <a:t>/L, 1024 </a:t>
            </a:r>
            <a:r>
              <a:rPr lang="en-US" sz="1600" dirty="0" err="1"/>
              <a:t>procs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 smtClean="0"/>
              <a:t>Time </a:t>
            </a:r>
            <a:r>
              <a:rPr lang="en-US" sz="1600" dirty="0"/>
              <a:t>intervals on </a:t>
            </a:r>
            <a:r>
              <a:rPr lang="en-US" sz="1600" dirty="0" smtClean="0"/>
              <a:t>X </a:t>
            </a:r>
            <a:r>
              <a:rPr lang="en-US" sz="1600" dirty="0"/>
              <a:t>axis, activity added across processors on Y </a:t>
            </a:r>
            <a:r>
              <a:rPr lang="en-US" sz="1600" dirty="0" smtClean="0"/>
              <a:t>axis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685800"/>
            <a:ext cx="7086600" cy="830997"/>
          </a:xfrm>
          <a:prstGeom prst="rect">
            <a:avLst/>
          </a:prstGeom>
          <a:solidFill>
            <a:schemeClr val="bg2">
              <a:alpha val="8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Projections: Charm++ Performance Analysis Tool</a:t>
            </a:r>
          </a:p>
          <a:p>
            <a:r>
              <a:rPr lang="en-US" dirty="0"/>
              <a:t>	</a:t>
            </a:r>
            <a:r>
              <a:rPr lang="en-US" sz="2000" dirty="0" smtClean="0"/>
              <a:t>started with 1994 dissertation of Amitabh </a:t>
            </a:r>
            <a:r>
              <a:rPr lang="en-US" sz="2000" dirty="0" err="1" smtClean="0"/>
              <a:t>Sinha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95162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52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2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2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2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2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animBg="1"/>
      <p:bldP spid="523268" grpId="0" animBg="1"/>
      <p:bldP spid="523269" grpId="0" animBg="1"/>
      <p:bldP spid="523270" grpId="0" animBg="1"/>
      <p:bldP spid="523271" grpId="0" animBg="1"/>
      <p:bldP spid="52327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dagger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Triggered by the abstraction needs coming from the CFD work and NAMD</a:t>
            </a:r>
          </a:p>
          <a:p>
            <a:r>
              <a:rPr lang="en-US" dirty="0" smtClean="0"/>
              <a:t>A notation (Script-like) for expressing internal dependencies and allowable concurrencies within an object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28317-54B6-9846-BEAE-05C31EBC6F92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569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9E4BC-7268-774B-B68C-5D863D2F5FB0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8" name="Picture 7" descr="appsbook_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59" y="0"/>
            <a:ext cx="454104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2438400"/>
            <a:ext cx="2819400" cy="1938992"/>
          </a:xfrm>
          <a:prstGeom prst="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 upcoming book</a:t>
            </a:r>
          </a:p>
          <a:p>
            <a:r>
              <a:rPr lang="en-US" dirty="0" smtClean="0"/>
              <a:t>Surveys seven major applications developed using Charm++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750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1"/>
            <a:ext cx="81534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 has been an exhilarating journey</a:t>
            </a:r>
          </a:p>
          <a:p>
            <a:pPr lvl="1"/>
            <a:r>
              <a:rPr lang="en-US" dirty="0" smtClean="0"/>
              <a:t>May be a bit slow and plodding</a:t>
            </a:r>
          </a:p>
          <a:p>
            <a:pPr lvl="1"/>
            <a:r>
              <a:rPr lang="en-US" dirty="0" smtClean="0"/>
              <a:t>Or may be contemplative</a:t>
            </a:r>
          </a:p>
          <a:p>
            <a:r>
              <a:rPr lang="en-US" dirty="0" smtClean="0"/>
              <a:t>Challenges for NAMD</a:t>
            </a:r>
          </a:p>
          <a:p>
            <a:pPr lvl="1"/>
            <a:r>
              <a:rPr lang="en-US" dirty="0" smtClean="0"/>
              <a:t>Strong scaling: take time-per-step &lt; 100 us</a:t>
            </a:r>
          </a:p>
          <a:p>
            <a:pPr lvl="1"/>
            <a:r>
              <a:rPr lang="en-US" dirty="0" smtClean="0"/>
              <a:t>Use of accelerators</a:t>
            </a:r>
          </a:p>
          <a:p>
            <a:r>
              <a:rPr lang="en-US" dirty="0" smtClean="0"/>
              <a:t>Challenges for Charm++</a:t>
            </a:r>
          </a:p>
          <a:p>
            <a:pPr lvl="1"/>
            <a:r>
              <a:rPr lang="en-US" dirty="0" smtClean="0"/>
              <a:t>Exascale: much research needed</a:t>
            </a:r>
          </a:p>
          <a:p>
            <a:pPr lvl="1"/>
            <a:r>
              <a:rPr lang="en-US" dirty="0" smtClean="0"/>
              <a:t>Deploy at Midscale and on Clouds</a:t>
            </a:r>
          </a:p>
          <a:p>
            <a:pPr lvl="1"/>
            <a:r>
              <a:rPr lang="en-US" dirty="0" smtClean="0"/>
              <a:t>Adoption</a:t>
            </a:r>
          </a:p>
          <a:p>
            <a:r>
              <a:rPr lang="en-US" dirty="0" smtClean="0"/>
              <a:t>The journey continues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4456E-1EC4-004B-AAC2-033BAA32AC47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029200"/>
            <a:ext cx="7467600" cy="1569660"/>
          </a:xfrm>
          <a:prstGeom prst="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Paper: </a:t>
            </a:r>
            <a:r>
              <a:rPr lang="en-US" dirty="0"/>
              <a:t>Charm++ and NAMD performance on Cray’s </a:t>
            </a:r>
            <a:r>
              <a:rPr lang="en-US" dirty="0" err="1"/>
              <a:t>uGNI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Yanhua</a:t>
            </a:r>
            <a:r>
              <a:rPr lang="en-US" dirty="0"/>
              <a:t> Sun, Today from 2:00-2:30PM in 355-</a:t>
            </a:r>
            <a:r>
              <a:rPr lang="en-US" dirty="0" smtClean="0"/>
              <a:t>EF</a:t>
            </a:r>
          </a:p>
          <a:p>
            <a:pPr lvl="1"/>
            <a:endParaRPr lang="en-US" dirty="0"/>
          </a:p>
          <a:p>
            <a:r>
              <a:rPr lang="en-US" dirty="0"/>
              <a:t>Charm++ </a:t>
            </a:r>
            <a:r>
              <a:rPr lang="en-US" dirty="0" err="1"/>
              <a:t>BoF</a:t>
            </a:r>
            <a:r>
              <a:rPr lang="en-US" dirty="0"/>
              <a:t>, Thursday 12:15-1:15, </a:t>
            </a:r>
            <a:r>
              <a:rPr lang="en-US" dirty="0" smtClean="0"/>
              <a:t>255A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064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Humbling.. “the key to my success”.. </a:t>
            </a:r>
          </a:p>
          <a:p>
            <a:r>
              <a:rPr lang="en-US" dirty="0" smtClean="0"/>
              <a:t>History: 1991, NIH, v1, v2: Attila, Jim, .. </a:t>
            </a:r>
            <a:r>
              <a:rPr lang="en-US" dirty="0" err="1" smtClean="0"/>
              <a:t>Gnerations</a:t>
            </a:r>
            <a:r>
              <a:rPr lang="en-US" dirty="0" smtClean="0"/>
              <a:t> of students in CS</a:t>
            </a:r>
          </a:p>
          <a:p>
            <a:pPr lvl="1"/>
            <a:r>
              <a:rPr lang="en-US" dirty="0" smtClean="0"/>
              <a:t>NAMD on clusters</a:t>
            </a:r>
          </a:p>
          <a:p>
            <a:pPr lvl="1"/>
            <a:r>
              <a:rPr lang="en-US" dirty="0" err="1" smtClean="0"/>
              <a:t>Iso</a:t>
            </a:r>
            <a:r>
              <a:rPr lang="en-US" dirty="0" smtClean="0"/>
              <a:t>-efficiency based analysis</a:t>
            </a:r>
          </a:p>
          <a:p>
            <a:r>
              <a:rPr lang="en-US" dirty="0" smtClean="0"/>
              <a:t>Sturdiness </a:t>
            </a:r>
            <a:r>
              <a:rPr lang="en-US" dirty="0"/>
              <a:t>of concepts: a code designed and developed in 1995, 16 node HP cluster, continues to scale to 600k cores!</a:t>
            </a:r>
          </a:p>
          <a:p>
            <a:r>
              <a:rPr lang="en-US" dirty="0" smtClean="0"/>
              <a:t>Advice to the young scientists: re: interdisciplinary research</a:t>
            </a:r>
          </a:p>
          <a:p>
            <a:r>
              <a:rPr lang="en-US" dirty="0" smtClean="0"/>
              <a:t>CS centered app oriented</a:t>
            </a:r>
          </a:p>
          <a:p>
            <a:pPr lvl="1"/>
            <a:r>
              <a:rPr lang="en-US" dirty="0" smtClean="0"/>
              <a:t>CFD with </a:t>
            </a:r>
            <a:r>
              <a:rPr lang="en-US" dirty="0" err="1" smtClean="0"/>
              <a:t>Pratap</a:t>
            </a:r>
            <a:r>
              <a:rPr lang="en-US" dirty="0" smtClean="0"/>
              <a:t>, NAMD</a:t>
            </a:r>
          </a:p>
          <a:p>
            <a:r>
              <a:rPr lang="en-US" dirty="0" smtClean="0"/>
              <a:t>Synergy picture</a:t>
            </a:r>
          </a:p>
          <a:p>
            <a:r>
              <a:rPr lang="en-US" dirty="0" smtClean="0"/>
              <a:t>Historically: Rocket center, </a:t>
            </a:r>
            <a:r>
              <a:rPr lang="en-US" dirty="0" err="1" smtClean="0"/>
              <a:t>ChaNGa</a:t>
            </a:r>
            <a:r>
              <a:rPr lang="en-US" dirty="0" smtClean="0"/>
              <a:t>, </a:t>
            </a:r>
            <a:r>
              <a:rPr lang="en-US" dirty="0" err="1" smtClean="0"/>
              <a:t>OpenAtom</a:t>
            </a:r>
            <a:r>
              <a:rPr lang="en-US" dirty="0" smtClean="0"/>
              <a:t>,</a:t>
            </a:r>
          </a:p>
          <a:p>
            <a:r>
              <a:rPr lang="en-US" dirty="0" smtClean="0"/>
              <a:t>Conceptual evolution of Charm++:</a:t>
            </a:r>
          </a:p>
          <a:p>
            <a:pPr lvl="1"/>
            <a:r>
              <a:rPr lang="en-US" dirty="0" smtClean="0"/>
              <a:t>Chares with dynamic seed balancing, and group</a:t>
            </a:r>
          </a:p>
          <a:p>
            <a:pPr lvl="1"/>
            <a:r>
              <a:rPr lang="en-US" dirty="0" smtClean="0"/>
              <a:t>Indexed collections: </a:t>
            </a:r>
            <a:r>
              <a:rPr lang="en-US" dirty="0" err="1" smtClean="0"/>
              <a:t>namd</a:t>
            </a:r>
            <a:r>
              <a:rPr lang="en-US" dirty="0" smtClean="0"/>
              <a:t> , </a:t>
            </a:r>
            <a:r>
              <a:rPr lang="en-US" dirty="0" err="1" smtClean="0"/>
              <a:t>changa</a:t>
            </a:r>
            <a:r>
              <a:rPr lang="en-US" dirty="0" smtClean="0"/>
              <a:t>, </a:t>
            </a:r>
            <a:r>
              <a:rPr lang="en-US" dirty="0" err="1" smtClean="0"/>
              <a:t>openatom</a:t>
            </a:r>
            <a:r>
              <a:rPr lang="en-US" dirty="0" smtClean="0"/>
              <a:t> examples</a:t>
            </a:r>
          </a:p>
          <a:p>
            <a:pPr lvl="1"/>
            <a:r>
              <a:rPr lang="en-US" dirty="0" smtClean="0"/>
              <a:t>Dagger and structured dagger</a:t>
            </a:r>
          </a:p>
          <a:p>
            <a:pPr lvl="1"/>
            <a:r>
              <a:rPr lang="en-US" dirty="0" smtClean="0"/>
              <a:t>Measurement based load balancers, fault tolerance, communication optimizations, power optimizations</a:t>
            </a:r>
          </a:p>
          <a:p>
            <a:pPr lvl="1"/>
            <a:r>
              <a:rPr lang="en-US" dirty="0" smtClean="0"/>
              <a:t>projections</a:t>
            </a:r>
          </a:p>
          <a:p>
            <a:r>
              <a:rPr lang="en-US" dirty="0" smtClean="0"/>
              <a:t>Future of Charm++ : exascale, cloud, midscale</a:t>
            </a:r>
          </a:p>
          <a:p>
            <a:r>
              <a:rPr lang="en-US" dirty="0" smtClean="0"/>
              <a:t>Future of NAMD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BD970-CB6A-7043-9791-A88736A6488A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547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key to my success…”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humbling to receive this award in Sidney </a:t>
            </a:r>
            <a:r>
              <a:rPr lang="en-US" dirty="0" err="1" smtClean="0"/>
              <a:t>Fernbach’s</a:t>
            </a:r>
            <a:r>
              <a:rPr lang="en-US" dirty="0" smtClean="0"/>
              <a:t> name!</a:t>
            </a:r>
          </a:p>
          <a:p>
            <a:r>
              <a:rPr lang="en-US" dirty="0" smtClean="0"/>
              <a:t>I feel that it honors many generations of students and co-workers, not just us</a:t>
            </a:r>
          </a:p>
          <a:p>
            <a:r>
              <a:rPr lang="en-US" dirty="0" smtClean="0"/>
              <a:t>Outline some history, and the path I have taken so far</a:t>
            </a:r>
          </a:p>
          <a:p>
            <a:pPr lvl="1"/>
            <a:r>
              <a:rPr lang="en-US" dirty="0" smtClean="0"/>
              <a:t>A few technical points to illustrate it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ny lessons?</a:t>
            </a:r>
          </a:p>
          <a:p>
            <a:pPr lvl="1"/>
            <a:r>
              <a:rPr lang="en-US" dirty="0" smtClean="0"/>
              <a:t>A look to future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7416C-2C67-C14F-8B44-88337F5889F1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292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Lata</a:t>
            </a:r>
            <a:r>
              <a:rPr lang="en-US" dirty="0" smtClean="0"/>
              <a:t>, my wife, first and foremost..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y two sons,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rothers…</a:t>
            </a:r>
          </a:p>
          <a:p>
            <a:r>
              <a:rPr lang="en-US" dirty="0" smtClean="0"/>
              <a:t>Klaus </a:t>
            </a:r>
            <a:r>
              <a:rPr lang="en-US" dirty="0" err="1" smtClean="0"/>
              <a:t>Schulten</a:t>
            </a:r>
            <a:r>
              <a:rPr lang="en-US" dirty="0" smtClean="0"/>
              <a:t>, Bob </a:t>
            </a:r>
            <a:r>
              <a:rPr lang="en-US" dirty="0" err="1" smtClean="0"/>
              <a:t>Skeel</a:t>
            </a:r>
            <a:endParaRPr lang="en-US" dirty="0" smtClean="0"/>
          </a:p>
          <a:p>
            <a:r>
              <a:rPr lang="en-US" dirty="0" smtClean="0"/>
              <a:t>Early NAMD developers: </a:t>
            </a:r>
          </a:p>
          <a:p>
            <a:pPr lvl="1"/>
            <a:r>
              <a:rPr lang="en-US" dirty="0" smtClean="0"/>
              <a:t>Mark Nelson, Bill Humphrey, Jim Phillips, …</a:t>
            </a:r>
          </a:p>
          <a:p>
            <a:r>
              <a:rPr lang="en-US" dirty="0" smtClean="0"/>
              <a:t>PPL students involved in NAMD</a:t>
            </a:r>
          </a:p>
          <a:p>
            <a:r>
              <a:rPr lang="en-US" dirty="0" smtClean="0"/>
              <a:t>All the other PPL students</a:t>
            </a:r>
          </a:p>
          <a:p>
            <a:pPr lvl="1"/>
            <a:r>
              <a:rPr lang="en-US" dirty="0" smtClean="0"/>
              <a:t>NAMD always part of PPL work!</a:t>
            </a:r>
          </a:p>
          <a:p>
            <a:r>
              <a:rPr lang="en-US" dirty="0" smtClean="0"/>
              <a:t>Numerous other influences and guidance's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45B3EF-7F14-6948-A97B-938693205BD8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066800"/>
            <a:ext cx="2819400" cy="5324535"/>
          </a:xfrm>
          <a:prstGeom prst="rect">
            <a:avLst/>
          </a:prstGeom>
          <a:solidFill>
            <a:schemeClr val="accent3">
              <a:lumMod val="20000"/>
              <a:lumOff val="8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Amitabh </a:t>
            </a:r>
            <a:r>
              <a:rPr lang="en-US" sz="2000" dirty="0" err="1"/>
              <a:t>Sinha</a:t>
            </a:r>
            <a:endParaRPr lang="en-US" sz="2000" dirty="0"/>
          </a:p>
          <a:p>
            <a:r>
              <a:rPr lang="en-US" sz="2000" dirty="0"/>
              <a:t>Attila </a:t>
            </a:r>
            <a:r>
              <a:rPr lang="en-US" sz="2000" dirty="0" err="1"/>
              <a:t>Gursoy</a:t>
            </a:r>
            <a:endParaRPr lang="en-US" sz="2000" dirty="0"/>
          </a:p>
          <a:p>
            <a:r>
              <a:rPr lang="en-US" sz="2000" dirty="0" smtClean="0"/>
              <a:t>Jim </a:t>
            </a:r>
            <a:r>
              <a:rPr lang="en-US" sz="2000" dirty="0"/>
              <a:t>Phillips</a:t>
            </a:r>
          </a:p>
          <a:p>
            <a:r>
              <a:rPr lang="en-US" sz="2000" dirty="0" err="1"/>
              <a:t>Milind</a:t>
            </a:r>
            <a:r>
              <a:rPr lang="en-US" sz="2000" dirty="0"/>
              <a:t> </a:t>
            </a:r>
            <a:r>
              <a:rPr lang="en-US" sz="2000" dirty="0" err="1"/>
              <a:t>Bhandarkar</a:t>
            </a:r>
            <a:endParaRPr lang="en-US" sz="2000" dirty="0"/>
          </a:p>
          <a:p>
            <a:r>
              <a:rPr lang="en-US" sz="2000" dirty="0"/>
              <a:t>Robert Brunner</a:t>
            </a:r>
          </a:p>
          <a:p>
            <a:r>
              <a:rPr lang="en-US" sz="2000" dirty="0"/>
              <a:t>Krishnan </a:t>
            </a:r>
            <a:r>
              <a:rPr lang="en-US" sz="2000" dirty="0" err="1"/>
              <a:t>Varadarajan</a:t>
            </a:r>
            <a:endParaRPr lang="en-US" sz="2000" dirty="0"/>
          </a:p>
          <a:p>
            <a:r>
              <a:rPr lang="en-US" sz="2000" dirty="0"/>
              <a:t>Sameer Kumar</a:t>
            </a:r>
          </a:p>
          <a:p>
            <a:r>
              <a:rPr lang="en-US" sz="2000" dirty="0" err="1"/>
              <a:t>Gengbin</a:t>
            </a:r>
            <a:r>
              <a:rPr lang="en-US" sz="2000" dirty="0"/>
              <a:t> </a:t>
            </a:r>
            <a:r>
              <a:rPr lang="en-US" sz="2000" dirty="0" err="1"/>
              <a:t>Zheng</a:t>
            </a:r>
            <a:endParaRPr lang="en-US" sz="2000" dirty="0"/>
          </a:p>
          <a:p>
            <a:r>
              <a:rPr lang="en-US" sz="2000" dirty="0"/>
              <a:t>Eric </a:t>
            </a:r>
            <a:r>
              <a:rPr lang="en-US" sz="2000" dirty="0" err="1"/>
              <a:t>Bohm</a:t>
            </a:r>
            <a:endParaRPr lang="en-US" sz="2000" dirty="0"/>
          </a:p>
          <a:p>
            <a:r>
              <a:rPr lang="en-US" sz="2000" dirty="0" err="1"/>
              <a:t>Chee</a:t>
            </a:r>
            <a:r>
              <a:rPr lang="en-US" sz="2000" dirty="0"/>
              <a:t> </a:t>
            </a:r>
            <a:r>
              <a:rPr lang="en-US" sz="2000" dirty="0" err="1"/>
              <a:t>Wai</a:t>
            </a:r>
            <a:r>
              <a:rPr lang="en-US" sz="2000" dirty="0"/>
              <a:t> Lee</a:t>
            </a:r>
          </a:p>
          <a:p>
            <a:r>
              <a:rPr lang="en-US" sz="2000" dirty="0"/>
              <a:t>Chao Huang</a:t>
            </a:r>
          </a:p>
          <a:p>
            <a:r>
              <a:rPr lang="en-US" sz="2000" dirty="0"/>
              <a:t>David </a:t>
            </a:r>
            <a:r>
              <a:rPr lang="en-US" sz="2000" dirty="0" err="1"/>
              <a:t>Kunzman</a:t>
            </a:r>
            <a:endParaRPr lang="en-US" sz="2000" dirty="0"/>
          </a:p>
          <a:p>
            <a:r>
              <a:rPr lang="en-US" sz="2000" dirty="0"/>
              <a:t>Isaac Dooley</a:t>
            </a:r>
          </a:p>
          <a:p>
            <a:r>
              <a:rPr lang="en-US" sz="2000" dirty="0" err="1"/>
              <a:t>Abhinav</a:t>
            </a:r>
            <a:r>
              <a:rPr lang="en-US" sz="2000" dirty="0"/>
              <a:t> </a:t>
            </a:r>
            <a:r>
              <a:rPr lang="en-US" sz="2000" dirty="0" err="1"/>
              <a:t>Bhatele</a:t>
            </a:r>
            <a:endParaRPr lang="en-US" sz="2000" dirty="0"/>
          </a:p>
          <a:p>
            <a:r>
              <a:rPr lang="en-US" sz="2000" dirty="0"/>
              <a:t>Chao Mei</a:t>
            </a:r>
          </a:p>
          <a:p>
            <a:r>
              <a:rPr lang="en-US" sz="2000" dirty="0"/>
              <a:t>Esteban </a:t>
            </a:r>
            <a:r>
              <a:rPr lang="en-US" sz="2000" dirty="0" err="1"/>
              <a:t>Meneses</a:t>
            </a:r>
            <a:endParaRPr lang="en-US" sz="2000" dirty="0"/>
          </a:p>
          <a:p>
            <a:r>
              <a:rPr lang="en-US" sz="2000" dirty="0" err="1"/>
              <a:t>Yanhua</a:t>
            </a:r>
            <a:r>
              <a:rPr lang="en-US" sz="2000" dirty="0"/>
              <a:t> Sun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181600" y="3124200"/>
            <a:ext cx="609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5568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Spring 1991: </a:t>
            </a:r>
          </a:p>
          <a:p>
            <a:pPr lvl="1"/>
            <a:r>
              <a:rPr lang="en-US" dirty="0" smtClean="0"/>
              <a:t>Just about to be tenured, based on my work on parallel logic programming and state space search..</a:t>
            </a:r>
          </a:p>
          <a:p>
            <a:pPr lvl="1"/>
            <a:r>
              <a:rPr lang="en-US" dirty="0" smtClean="0"/>
              <a:t>Had extracted the kernel of the parallel search engine, and called it the “Chare Kernel”</a:t>
            </a:r>
          </a:p>
          <a:p>
            <a:pPr lvl="1"/>
            <a:r>
              <a:rPr lang="en-US" dirty="0" smtClean="0"/>
              <a:t>Had started working on a CFD collaboration with Prof. </a:t>
            </a:r>
            <a:r>
              <a:rPr lang="en-US" dirty="0" err="1" smtClean="0"/>
              <a:t>Vanka</a:t>
            </a:r>
            <a:endParaRPr lang="en-US" dirty="0" smtClean="0"/>
          </a:p>
          <a:p>
            <a:pPr lvl="1"/>
            <a:r>
              <a:rPr lang="en-US" dirty="0" smtClean="0"/>
              <a:t>Klaus </a:t>
            </a:r>
            <a:r>
              <a:rPr lang="en-US" dirty="0" err="1" smtClean="0"/>
              <a:t>Schulten</a:t>
            </a:r>
            <a:r>
              <a:rPr lang="en-US" dirty="0" smtClean="0"/>
              <a:t> visited me, and asked me to be on his proposal in biophysics to NIH</a:t>
            </a:r>
          </a:p>
          <a:p>
            <a:pPr lvl="1"/>
            <a:r>
              <a:rPr lang="en-US" dirty="0" smtClean="0"/>
              <a:t>His group had already built a </a:t>
            </a:r>
            <a:r>
              <a:rPr lang="en-US" dirty="0" err="1" smtClean="0"/>
              <a:t>transputer</a:t>
            </a:r>
            <a:r>
              <a:rPr lang="en-US" dirty="0" smtClean="0"/>
              <a:t> based computer on their own, in Germany…!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D8F6C3-774C-5A49-AB8A-E32EB86BA4E9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633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collaboration had Bob </a:t>
            </a:r>
            <a:r>
              <a:rPr lang="en-US" dirty="0" err="1" smtClean="0"/>
              <a:t>Skeel</a:t>
            </a:r>
            <a:r>
              <a:rPr lang="en-US" dirty="0" smtClean="0"/>
              <a:t> as the 3</a:t>
            </a:r>
            <a:r>
              <a:rPr lang="en-US" baseline="30000" dirty="0" smtClean="0"/>
              <a:t>rd</a:t>
            </a:r>
            <a:r>
              <a:rPr lang="en-US" dirty="0" smtClean="0"/>
              <a:t> PI</a:t>
            </a:r>
          </a:p>
          <a:p>
            <a:r>
              <a:rPr lang="en-US" dirty="0" smtClean="0"/>
              <a:t>Sabbatical : read up a bit more on molecular biology… </a:t>
            </a:r>
          </a:p>
          <a:p>
            <a:pPr lvl="1"/>
            <a:r>
              <a:rPr lang="en-US" dirty="0" smtClean="0"/>
              <a:t>turned out to be not directly useful</a:t>
            </a:r>
          </a:p>
          <a:p>
            <a:r>
              <a:rPr lang="en-US" dirty="0" smtClean="0"/>
              <a:t>Next couple of years: learning MD, helping with existing application codes, ..</a:t>
            </a:r>
          </a:p>
          <a:p>
            <a:r>
              <a:rPr lang="en-US" dirty="0" smtClean="0"/>
              <a:t>1994: early version of NAMD</a:t>
            </a:r>
          </a:p>
          <a:p>
            <a:r>
              <a:rPr lang="en-US" dirty="0" smtClean="0"/>
              <a:t>1995: re-architected version of NAMD using principles of Charm++ programming model</a:t>
            </a:r>
          </a:p>
          <a:p>
            <a:pPr lvl="1"/>
            <a:r>
              <a:rPr lang="en-US" dirty="0" smtClean="0"/>
              <a:t>Bob </a:t>
            </a:r>
            <a:r>
              <a:rPr lang="en-US" dirty="0" err="1" smtClean="0"/>
              <a:t>Skeel</a:t>
            </a:r>
            <a:r>
              <a:rPr lang="en-US" dirty="0" smtClean="0"/>
              <a:t>, Attila </a:t>
            </a:r>
            <a:r>
              <a:rPr lang="en-US" dirty="0" err="1" smtClean="0"/>
              <a:t>Gursoy</a:t>
            </a:r>
            <a:r>
              <a:rPr lang="en-US" dirty="0" smtClean="0"/>
              <a:t>, Jim Phillips,..</a:t>
            </a:r>
          </a:p>
          <a:p>
            <a:pPr lvl="1"/>
            <a:r>
              <a:rPr lang="en-US" dirty="0" smtClean="0"/>
              <a:t>Also: Mark Nelson, Bill Humphrey, Andrew </a:t>
            </a:r>
            <a:r>
              <a:rPr lang="en-US" dirty="0" err="1" smtClean="0"/>
              <a:t>Dalke</a:t>
            </a:r>
            <a:r>
              <a:rPr lang="en-US" dirty="0" smtClean="0"/>
              <a:t>, ..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CE801-2B4A-6447-ABEE-0B0D4D938D1A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943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Scientists’ role in HPC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Around this time, I developed a little “philosophy” on this issue..</a:t>
            </a:r>
          </a:p>
          <a:p>
            <a:r>
              <a:rPr lang="en-US" dirty="0" smtClean="0"/>
              <a:t>We computer scientists tend to be “platonic”</a:t>
            </a:r>
          </a:p>
          <a:p>
            <a:pPr lvl="1"/>
            <a:r>
              <a:rPr lang="en-US" dirty="0" smtClean="0"/>
              <a:t>Pursue an idea just because its “beautiful”</a:t>
            </a:r>
          </a:p>
          <a:p>
            <a:pPr lvl="1"/>
            <a:r>
              <a:rPr lang="en-US" dirty="0" smtClean="0"/>
              <a:t>Ignoring needs of practical science/engineering applications</a:t>
            </a:r>
          </a:p>
          <a:p>
            <a:r>
              <a:rPr lang="en-US" dirty="0" smtClean="0"/>
              <a:t>Alternatively: </a:t>
            </a:r>
          </a:p>
          <a:p>
            <a:pPr lvl="1"/>
            <a:r>
              <a:rPr lang="en-US" dirty="0" smtClean="0"/>
              <a:t>Worked on a single application … essentially as programmers!</a:t>
            </a:r>
          </a:p>
          <a:p>
            <a:pPr lvl="1"/>
            <a:r>
              <a:rPr lang="en-US" dirty="0" smtClean="0"/>
              <a:t>But that doesn’t lead to broad enabling technology</a:t>
            </a:r>
          </a:p>
          <a:p>
            <a:r>
              <a:rPr lang="en-US" dirty="0" smtClean="0"/>
              <a:t>What is needed:</a:t>
            </a:r>
          </a:p>
          <a:p>
            <a:pPr lvl="1"/>
            <a:r>
              <a:rPr lang="en-US" dirty="0" smtClean="0"/>
              <a:t>Application </a:t>
            </a:r>
            <a:r>
              <a:rPr lang="en-US" i="1" u="sng" dirty="0" smtClean="0"/>
              <a:t>oriented, </a:t>
            </a:r>
            <a:r>
              <a:rPr lang="en-US" dirty="0" smtClean="0"/>
              <a:t>yet computer science </a:t>
            </a:r>
            <a:r>
              <a:rPr lang="en-US" i="1" u="sng" dirty="0" smtClean="0"/>
              <a:t>centered </a:t>
            </a:r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Work on multiple applications,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evelop abstractions triggered by needs of one, but in a way that</a:t>
            </a:r>
            <a:r>
              <a:rPr lang="fr-FR" dirty="0" smtClean="0"/>
              <a:t>’</a:t>
            </a:r>
            <a:r>
              <a:rPr lang="en-US" dirty="0" smtClean="0"/>
              <a:t>s useful for many</a:t>
            </a:r>
          </a:p>
          <a:p>
            <a:pPr lvl="1"/>
            <a:r>
              <a:rPr lang="en-US" dirty="0" smtClean="0"/>
              <a:t>Accrete  abstractions in practical parallel software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09695-A7C7-174B-A963-772B83DCBBCE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446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28317-54B6-9846-BEAE-05C31EBC6F92}" type="datetime1">
              <a:rPr lang="en-US" smtClean="0"/>
              <a:t>2/4/13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Fernbach Acceptance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 descr="IMG_0445_HPCBook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0"/>
            <a:ext cx="5854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003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lpreso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pplpreso</Template>
  <TotalTime>62342</TotalTime>
  <Words>1786</Words>
  <Application>Microsoft Macintosh PowerPoint</Application>
  <PresentationFormat>On-screen Show (4:3)</PresentationFormat>
  <Paragraphs>344</Paragraphs>
  <Slides>28</Slides>
  <Notes>9</Notes>
  <HiddenSlides>2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pplpreso</vt:lpstr>
      <vt:lpstr>Application-Oriented CS Research:  NAMD and Charm++</vt:lpstr>
      <vt:lpstr>Outline</vt:lpstr>
      <vt:lpstr>Points</vt:lpstr>
      <vt:lpstr>“The key to my success…”</vt:lpstr>
      <vt:lpstr>Acknowledgements</vt:lpstr>
      <vt:lpstr>Early History</vt:lpstr>
      <vt:lpstr>Early History</vt:lpstr>
      <vt:lpstr>Computer Scientists’ role in HPC</vt:lpstr>
      <vt:lpstr>PowerPoint Presentation</vt:lpstr>
      <vt:lpstr>PowerPoint Presentation</vt:lpstr>
      <vt:lpstr>PowerPoint Presentation</vt:lpstr>
      <vt:lpstr>Interdisciplinary Research</vt:lpstr>
      <vt:lpstr>Our Guiding Principles: in Charm</vt:lpstr>
      <vt:lpstr>Object based over-decomposition</vt:lpstr>
      <vt:lpstr>Object-based over-decomposition: Charm++</vt:lpstr>
      <vt:lpstr>Benefits of Charm++ model</vt:lpstr>
      <vt:lpstr>Molecular Dynamics, as I saw it</vt:lpstr>
      <vt:lpstr>Traditional Approaches: non isoefficient</vt:lpstr>
      <vt:lpstr>Spatial Decomposition Via Charm</vt:lpstr>
      <vt:lpstr> </vt:lpstr>
      <vt:lpstr>Parallelization using Charm++</vt:lpstr>
      <vt:lpstr>Sturdy design!</vt:lpstr>
      <vt:lpstr>Charm++ and CSE Applications</vt:lpstr>
      <vt:lpstr>PowerPoint Presentation</vt:lpstr>
      <vt:lpstr>PowerPoint Presentation</vt:lpstr>
      <vt:lpstr>Structured dagger</vt:lpstr>
      <vt:lpstr>PowerPoint Presentation</vt:lpstr>
      <vt:lpstr>Conclusion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Runtime Optimizations</dc:title>
  <dc:creator>sanjay</dc:creator>
  <cp:lastModifiedBy>Sanjay Kale</cp:lastModifiedBy>
  <cp:revision>397</cp:revision>
  <dcterms:created xsi:type="dcterms:W3CDTF">2002-10-12T14:08:56Z</dcterms:created>
  <dcterms:modified xsi:type="dcterms:W3CDTF">2013-02-04T14:00:05Z</dcterms:modified>
</cp:coreProperties>
</file>