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8" r:id="rId1"/>
    <p:sldMasterId id="2147483740" r:id="rId2"/>
    <p:sldMasterId id="2147483767" r:id="rId3"/>
    <p:sldMasterId id="2147483779" r:id="rId4"/>
    <p:sldMasterId id="2147483791" r:id="rId5"/>
  </p:sldMasterIdLst>
  <p:notesMasterIdLst>
    <p:notesMasterId r:id="rId32"/>
  </p:notesMasterIdLst>
  <p:handoutMasterIdLst>
    <p:handoutMasterId r:id="rId33"/>
  </p:handoutMasterIdLst>
  <p:sldIdLst>
    <p:sldId id="757" r:id="rId6"/>
    <p:sldId id="814" r:id="rId7"/>
    <p:sldId id="813" r:id="rId8"/>
    <p:sldId id="799" r:id="rId9"/>
    <p:sldId id="769" r:id="rId10"/>
    <p:sldId id="800" r:id="rId11"/>
    <p:sldId id="764" r:id="rId12"/>
    <p:sldId id="765" r:id="rId13"/>
    <p:sldId id="801" r:id="rId14"/>
    <p:sldId id="805" r:id="rId15"/>
    <p:sldId id="815" r:id="rId16"/>
    <p:sldId id="811" r:id="rId17"/>
    <p:sldId id="806" r:id="rId18"/>
    <p:sldId id="807" r:id="rId19"/>
    <p:sldId id="808" r:id="rId20"/>
    <p:sldId id="809" r:id="rId21"/>
    <p:sldId id="812" r:id="rId22"/>
    <p:sldId id="780" r:id="rId23"/>
    <p:sldId id="791" r:id="rId24"/>
    <p:sldId id="804" r:id="rId25"/>
    <p:sldId id="770" r:id="rId26"/>
    <p:sldId id="771" r:id="rId27"/>
    <p:sldId id="781" r:id="rId28"/>
    <p:sldId id="779" r:id="rId29"/>
    <p:sldId id="790" r:id="rId30"/>
    <p:sldId id="796" r:id="rId3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B9CDE5"/>
    <a:srgbClr val="FF0000"/>
    <a:srgbClr val="FF9966"/>
    <a:srgbClr val="5F5F5F"/>
    <a:srgbClr val="77969F"/>
    <a:srgbClr val="FAC0EB"/>
    <a:srgbClr val="FFFF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0" autoAdjust="0"/>
    <p:restoredTop sz="98542" autoAdjust="0"/>
  </p:normalViewPr>
  <p:slideViewPr>
    <p:cSldViewPr snapToGrid="0">
      <p:cViewPr>
        <p:scale>
          <a:sx n="400" d="100"/>
          <a:sy n="400" d="100"/>
        </p:scale>
        <p:origin x="3976" y="6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20" y="-8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842" y="9121140"/>
            <a:ext cx="3171358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834" tIns="49918" rIns="99834" bIns="49918" numCol="1" anchor="b" anchorCtr="0" compatLnSpc="1">
            <a:prstTxWarp prst="textNoShape">
              <a:avLst/>
            </a:prstTxWarp>
          </a:bodyPr>
          <a:lstStyle>
            <a:lvl1pPr algn="r" defTabSz="998663">
              <a:defRPr kumimoji="0" sz="1400">
                <a:latin typeface="Times New Roman" pitchFamily="18" charset="0"/>
              </a:defRPr>
            </a:lvl1pPr>
          </a:lstStyle>
          <a:p>
            <a:fld id="{983FB72D-B6B7-4D1A-81A6-250EB96A91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9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359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834" tIns="49918" rIns="99834" bIns="49918" numCol="1" anchor="t" anchorCtr="0" compatLnSpc="1">
            <a:prstTxWarp prst="textNoShape">
              <a:avLst/>
            </a:prstTxWarp>
          </a:bodyPr>
          <a:lstStyle>
            <a:lvl1pPr algn="l" defTabSz="998663">
              <a:defRPr kumimoji="0"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03" y="4560570"/>
            <a:ext cx="5363595" cy="43205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834" tIns="49918" rIns="99834" bIns="49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42" y="0"/>
            <a:ext cx="3171358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834" tIns="49918" rIns="99834" bIns="49918" numCol="1" anchor="t" anchorCtr="0" compatLnSpc="1">
            <a:prstTxWarp prst="textNoShape">
              <a:avLst/>
            </a:prstTxWarp>
          </a:bodyPr>
          <a:lstStyle>
            <a:lvl1pPr algn="r" defTabSz="998663">
              <a:defRPr kumimoji="0"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71359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834" tIns="49918" rIns="99834" bIns="49918" numCol="1" anchor="b" anchorCtr="0" compatLnSpc="1">
            <a:prstTxWarp prst="textNoShape">
              <a:avLst/>
            </a:prstTxWarp>
          </a:bodyPr>
          <a:lstStyle>
            <a:lvl1pPr algn="l" defTabSz="998663">
              <a:defRPr kumimoji="0" sz="1400">
                <a:latin typeface="Times New Roman" pitchFamily="18" charset="0"/>
              </a:defRPr>
            </a:lvl1pPr>
          </a:lstStyle>
          <a:p>
            <a:r>
              <a:rPr lang="en-US"/>
              <a:t>SSTs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42" y="9121140"/>
            <a:ext cx="3171358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834" tIns="49918" rIns="99834" bIns="49918" numCol="1" anchor="b" anchorCtr="0" compatLnSpc="1">
            <a:prstTxWarp prst="textNoShape">
              <a:avLst/>
            </a:prstTxWarp>
          </a:bodyPr>
          <a:lstStyle>
            <a:lvl1pPr algn="r" defTabSz="998663">
              <a:defRPr kumimoji="0" sz="1400">
                <a:latin typeface="Times New Roman" pitchFamily="18" charset="0"/>
              </a:defRPr>
            </a:lvl1pPr>
          </a:lstStyle>
          <a:p>
            <a:fld id="{1A4B5BF3-23E9-4C19-92E6-93599E71F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00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E62C-9D06-407F-9377-5556F46B8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6843-0C24-49EC-A4FD-EAF7F5D7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83B4E-FC28-4B3D-B721-BDA84FC35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_Backgroun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Title_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NNL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roudly_Operated_by_Battelle_Onyx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1831975"/>
            <a:ext cx="8212138" cy="906463"/>
          </a:xfrm>
        </p:spPr>
        <p:txBody>
          <a:bodyPr lIns="91440" tIns="45720" rIns="91440" bIns="45720"/>
          <a:lstStyle>
            <a:lvl1pPr>
              <a:defRPr sz="4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973388"/>
            <a:ext cx="8208962" cy="2279650"/>
          </a:xfrm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E62C-9D06-407F-9377-5556F46B8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 userDrawn="1"/>
        </p:nvGrpSpPr>
        <p:grpSpPr>
          <a:xfrm>
            <a:off x="6492875" y="5670550"/>
            <a:ext cx="2651125" cy="1187450"/>
            <a:chOff x="6492875" y="5670550"/>
            <a:chExt cx="2651125" cy="1187450"/>
          </a:xfrm>
        </p:grpSpPr>
        <p:pic>
          <p:nvPicPr>
            <p:cNvPr id="5" name="Picture 7" descr="PNNL_Log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92875" y="5670550"/>
              <a:ext cx="2651125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Proudly_Operated_by_Battelle_Onyx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92875" y="6400800"/>
              <a:ext cx="26511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628F-78EB-4874-AC61-650E1EFD0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326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326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5211E-022A-479A-8611-CDCCC69407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49BF5-33AB-4FF5-8F2C-E2D81CDE64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751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434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D2081-E35E-4DB3-8224-3A319E922F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32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541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997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B52DB-6EC0-4153-A751-37937CBACC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9228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0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37D3D-9917-4319-9011-ABB365512E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628F-78EB-4874-AC61-650E1EFD0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946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946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9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3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7083"/>
            <a:ext cx="4040188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7083"/>
            <a:ext cx="4041775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60000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3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0135"/>
            <a:ext cx="4040188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0135"/>
            <a:ext cx="4041775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490936" y="6286500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HPDC’12, Delft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7D3D-9917-4319-9011-ABB365512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PNNL_Logo_Rever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84440" y="1599559"/>
            <a:ext cx="4041648" cy="4078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7906" y="1598278"/>
            <a:ext cx="4041648" cy="4078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6" descr="PNNL_Logo_Rever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roudly_Operated_by_Battelle_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69072" y="2306490"/>
            <a:ext cx="4033772" cy="3265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0222" y="2305209"/>
            <a:ext cx="4041648" cy="3265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PNNL_Logo_Rever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1389" y="1607244"/>
            <a:ext cx="4041648" cy="3575050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640223" y="1607244"/>
            <a:ext cx="4041648" cy="3575050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6" descr="PNNL_Logo_Rever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roudly_Operated_by_Battelle_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61389" y="2321856"/>
            <a:ext cx="4041648" cy="3348961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0223" y="2321856"/>
            <a:ext cx="4041648" cy="3348961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69228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0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7C38-4F88-4069-A8E2-DDF6EB21D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D755-CFB0-4092-A3F5-8D5137D5B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F71-A318-4328-87A0-9BD514CBC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9B3D-0384-4F86-8EC2-FD8794353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211E-022A-479A-8611-CDCCC6940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4F583-E101-46A1-AFC8-DC4599BE3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C88B-BC20-4E44-A7A6-9AB970853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0E1B-4AB5-4323-B36D-2E4A619D4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EDD6-8ECB-418B-A4C2-DF51440DD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0C99-468C-4C49-8FC2-E0B5BE098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DF8-165F-4F74-9EE4-2C68EEAFB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BBF2-0295-4837-AC70-18FA4B028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175-2441-404D-96E8-CDA326C09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1440-9E0A-4FF5-BB45-7BD5F900B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2780-C156-444F-A30B-52E69CE35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9BF5-33AB-4FF5-8F2C-E2D81CDE6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AC38-F200-4437-A5DE-21103E1B7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AF1D-6605-433E-9759-349AB498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F386-9155-4DB5-8599-D2F45207A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BFA8-4670-428B-B7D5-68EED887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9745-B858-4245-80E3-8095C0C97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F6159-3C0C-4869-BB6C-68D448F89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EDF2-0C41-4A0D-BFF4-F2564D4CC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C85EA-3DD6-4C81-B0E0-CD9FBC571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0D42-C9AF-4EF4-BAA8-4149D3176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6374-BA7F-4AA6-B276-C2919098E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7C38-4F88-4069-A8E2-DDF6EB21D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5BF0-36BB-4CE3-8B30-D6DDE0D3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5014-6B8E-4FFC-BDEC-24382699E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09DA3-621D-4D8B-9157-7B9F2B97C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FD3E-BD5D-4AD3-B496-26EDAEADD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D49A-939E-4851-B915-B664BE6A4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EBA7-A6E8-4A1B-9DCF-8B146F6A8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A125-BBAC-458B-8A34-16E34A588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F364-FB5D-45E2-AC6C-D683D5EBB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D900-B0E4-4F86-AC9A-1FDE3172E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FF7E-F3ED-401B-84C1-7386A581C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D755-CFB0-4092-A3F5-8D5137D5B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8F60-6A87-4C2B-9D17-11B140A04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2081-E35E-4DB3-8224-3A319E922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52DB-6EC0-4153-A751-37937CBAC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theme" Target="../theme/theme2.xml"/><Relationship Id="rId28" Type="http://schemas.openxmlformats.org/officeDocument/2006/relationships/image" Target="../media/image1.emf"/><Relationship Id="rId29" Type="http://schemas.openxmlformats.org/officeDocument/2006/relationships/image" Target="../media/image2.png"/><Relationship Id="rId30" Type="http://schemas.openxmlformats.org/officeDocument/2006/relationships/image" Target="../media/image3.png"/><Relationship Id="rId31" Type="http://schemas.openxmlformats.org/officeDocument/2006/relationships/image" Target="../media/image4.png"/><Relationship Id="rId32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 descr="uclogo_horz_bold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6096000"/>
            <a:ext cx="2679700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5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73038" y="6453188"/>
            <a:ext cx="509587" cy="26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 descr="uclogo_horz_bold.eps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6286500"/>
            <a:ext cx="2679700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ＭＳ Ｐゴシック" pitchFamily="-109" charset="-128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29"/>
        </a:buBlip>
        <a:defRPr sz="24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30"/>
        </a:buBlip>
        <a:defRPr sz="22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31"/>
        </a:buBlip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Blip>
          <a:blip r:embed="rId32"/>
        </a:buBlip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29"/>
        </a:buBlip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32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32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32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32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22F0D4-D1E6-4421-9CA8-FC34994E2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9847AE-DC93-41F7-83AF-6ECDE34F5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HPDC'12, Delft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8C7D24-3CB7-44A9-9E60-E1EDDE08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sz="4000" dirty="0" smtClean="0"/>
              <a:t>Work Stealing and Persistence-based Load Balancers for Iterative Overdecomposed Applications</a:t>
            </a:r>
            <a:endParaRPr 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2800" dirty="0" smtClean="0"/>
              <a:t>Jonathan Lifflander, UIUC</a:t>
            </a:r>
          </a:p>
          <a:p>
            <a:r>
              <a:rPr lang="en-US" sz="2800" dirty="0" smtClean="0"/>
              <a:t>Sriram Krishnamoorthy, PNNL*</a:t>
            </a:r>
          </a:p>
          <a:p>
            <a:r>
              <a:rPr lang="en-US" sz="2800" dirty="0" smtClean="0"/>
              <a:t>Laxmikant Kale, UIUC</a:t>
            </a:r>
          </a:p>
          <a:p>
            <a:endParaRPr lang="en-US" sz="2800" dirty="0" smtClean="0"/>
          </a:p>
          <a:p>
            <a:r>
              <a:rPr lang="en-US" sz="2800" dirty="0" smtClean="0"/>
              <a:t>HPDC 2012</a:t>
            </a:r>
          </a:p>
        </p:txBody>
      </p:sp>
      <p:pic>
        <p:nvPicPr>
          <p:cNvPr id="8" name="Picture 7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897474" y="1253066"/>
            <a:ext cx="7247459" cy="3759201"/>
            <a:chOff x="762000" y="762000"/>
            <a:chExt cx="8020050" cy="4724400"/>
          </a:xfrm>
        </p:grpSpPr>
        <p:sp>
          <p:nvSpPr>
            <p:cNvPr id="5" name="Oval 4"/>
            <p:cNvSpPr/>
            <p:nvPr/>
          </p:nvSpPr>
          <p:spPr>
            <a:xfrm>
              <a:off x="762000" y="4724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133600" y="4724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1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4724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876800" y="4724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3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248400" y="4724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620000" y="4724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36576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3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191000" y="36576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934200" y="3581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22860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1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15000" y="22860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267200" y="7620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</a:t>
              </a:r>
            </a:p>
          </p:txBody>
        </p:sp>
        <p:cxnSp>
          <p:nvCxnSpPr>
            <p:cNvPr id="22" name="Straight Connector 21"/>
            <p:cNvCxnSpPr>
              <a:stCxn id="20" idx="3"/>
              <a:endCxn id="18" idx="7"/>
            </p:cNvCxnSpPr>
            <p:nvPr/>
          </p:nvCxnSpPr>
          <p:spPr>
            <a:xfrm flipH="1">
              <a:off x="3469808" y="1412408"/>
              <a:ext cx="908984" cy="985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8" idx="3"/>
              <a:endCxn id="15" idx="7"/>
            </p:cNvCxnSpPr>
            <p:nvPr/>
          </p:nvCxnSpPr>
          <p:spPr>
            <a:xfrm flipH="1">
              <a:off x="2098208" y="2936408"/>
              <a:ext cx="832784" cy="8327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5"/>
              <a:endCxn id="16" idx="1"/>
            </p:cNvCxnSpPr>
            <p:nvPr/>
          </p:nvCxnSpPr>
          <p:spPr>
            <a:xfrm>
              <a:off x="3469808" y="2936408"/>
              <a:ext cx="832784" cy="8327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0" idx="5"/>
              <a:endCxn id="19" idx="1"/>
            </p:cNvCxnSpPr>
            <p:nvPr/>
          </p:nvCxnSpPr>
          <p:spPr>
            <a:xfrm>
              <a:off x="4917608" y="1412408"/>
              <a:ext cx="908984" cy="985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5"/>
              <a:endCxn id="17" idx="1"/>
            </p:cNvCxnSpPr>
            <p:nvPr/>
          </p:nvCxnSpPr>
          <p:spPr>
            <a:xfrm>
              <a:off x="6365408" y="2936408"/>
              <a:ext cx="680384" cy="756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3"/>
              <a:endCxn id="5" idx="0"/>
            </p:cNvCxnSpPr>
            <p:nvPr/>
          </p:nvCxnSpPr>
          <p:spPr>
            <a:xfrm flipH="1">
              <a:off x="1143000" y="4308008"/>
              <a:ext cx="416392" cy="4163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5" idx="5"/>
              <a:endCxn id="9" idx="0"/>
            </p:cNvCxnSpPr>
            <p:nvPr/>
          </p:nvCxnSpPr>
          <p:spPr>
            <a:xfrm>
              <a:off x="2098208" y="4308008"/>
              <a:ext cx="416392" cy="4163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3"/>
              <a:endCxn id="11" idx="0"/>
            </p:cNvCxnSpPr>
            <p:nvPr/>
          </p:nvCxnSpPr>
          <p:spPr>
            <a:xfrm flipH="1">
              <a:off x="3886200" y="4308008"/>
              <a:ext cx="416392" cy="4163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6" idx="5"/>
              <a:endCxn id="12" idx="0"/>
            </p:cNvCxnSpPr>
            <p:nvPr/>
          </p:nvCxnSpPr>
          <p:spPr>
            <a:xfrm>
              <a:off x="4841408" y="4308008"/>
              <a:ext cx="416392" cy="4163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7" idx="3"/>
              <a:endCxn id="13" idx="0"/>
            </p:cNvCxnSpPr>
            <p:nvPr/>
          </p:nvCxnSpPr>
          <p:spPr>
            <a:xfrm flipH="1">
              <a:off x="6629400" y="4231808"/>
              <a:ext cx="416392" cy="492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5"/>
              <a:endCxn id="14" idx="0"/>
            </p:cNvCxnSpPr>
            <p:nvPr/>
          </p:nvCxnSpPr>
          <p:spPr>
            <a:xfrm>
              <a:off x="7584608" y="4231808"/>
              <a:ext cx="416392" cy="492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371600" y="4689231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229600" y="4682640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29600" y="4799871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229600" y="4911240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229600" y="5029200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229600" y="5140569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29600" y="5257800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8000" y="4917831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58000" y="5029200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58000" y="5146431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58000" y="5257800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71600" y="4806462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371600" y="4917831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371600" y="5029200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71600" y="5140569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5257800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486400" y="4917831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486400" y="5029200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86400" y="5146431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486400" y="5257800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43200" y="5140569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43200" y="5257800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14800" y="5257800"/>
              <a:ext cx="533400" cy="111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358900" y="4914137"/>
              <a:ext cx="74231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83735" y="333379"/>
            <a:ext cx="8204200" cy="987425"/>
          </a:xfrm>
        </p:spPr>
        <p:txBody>
          <a:bodyPr/>
          <a:lstStyle/>
          <a:p>
            <a:r>
              <a:rPr lang="en-US" dirty="0" smtClean="0"/>
              <a:t>Greedy Localized Hierarchical Persistence-based LB</a:t>
            </a:r>
            <a:endParaRPr lang="en-US" dirty="0"/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1913466" y="5317068"/>
            <a:ext cx="5537202" cy="44238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Intuition: Satisfy local imbalance first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62000" y="4724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/>
          <p:nvPr/>
        </p:nvSpPr>
        <p:spPr>
          <a:xfrm>
            <a:off x="2133600" y="4724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5200" y="4724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4876800" y="4724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48400" y="4724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00" y="4724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1447800" y="36576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91000" y="36576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6934200" y="3581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2819400" y="22860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15000" y="22860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4267200" y="7620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2" name="Straight Connector 21"/>
          <p:cNvCxnSpPr>
            <a:stCxn id="20" idx="3"/>
            <a:endCxn id="18" idx="7"/>
          </p:cNvCxnSpPr>
          <p:nvPr/>
        </p:nvCxnSpPr>
        <p:spPr>
          <a:xfrm flipH="1">
            <a:off x="3469808" y="1412408"/>
            <a:ext cx="908984" cy="985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3"/>
            <a:endCxn id="15" idx="7"/>
          </p:cNvCxnSpPr>
          <p:nvPr/>
        </p:nvCxnSpPr>
        <p:spPr>
          <a:xfrm flipH="1">
            <a:off x="2098208" y="2936408"/>
            <a:ext cx="832784" cy="832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5"/>
            <a:endCxn id="16" idx="1"/>
          </p:cNvCxnSpPr>
          <p:nvPr/>
        </p:nvCxnSpPr>
        <p:spPr>
          <a:xfrm>
            <a:off x="3469808" y="2936408"/>
            <a:ext cx="832784" cy="832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5"/>
            <a:endCxn id="19" idx="1"/>
          </p:cNvCxnSpPr>
          <p:nvPr/>
        </p:nvCxnSpPr>
        <p:spPr>
          <a:xfrm>
            <a:off x="4917608" y="1412408"/>
            <a:ext cx="908984" cy="985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5"/>
            <a:endCxn id="17" idx="1"/>
          </p:cNvCxnSpPr>
          <p:nvPr/>
        </p:nvCxnSpPr>
        <p:spPr>
          <a:xfrm>
            <a:off x="6365408" y="2936408"/>
            <a:ext cx="680384" cy="756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3"/>
            <a:endCxn id="5" idx="0"/>
          </p:cNvCxnSpPr>
          <p:nvPr/>
        </p:nvCxnSpPr>
        <p:spPr>
          <a:xfrm flipH="1">
            <a:off x="1143000" y="4308008"/>
            <a:ext cx="416392" cy="416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5"/>
            <a:endCxn id="9" idx="0"/>
          </p:cNvCxnSpPr>
          <p:nvPr/>
        </p:nvCxnSpPr>
        <p:spPr>
          <a:xfrm>
            <a:off x="2098208" y="4308008"/>
            <a:ext cx="416392" cy="416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3"/>
            <a:endCxn id="11" idx="0"/>
          </p:cNvCxnSpPr>
          <p:nvPr/>
        </p:nvCxnSpPr>
        <p:spPr>
          <a:xfrm flipH="1">
            <a:off x="3886200" y="4308008"/>
            <a:ext cx="416392" cy="416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5"/>
            <a:endCxn id="12" idx="0"/>
          </p:cNvCxnSpPr>
          <p:nvPr/>
        </p:nvCxnSpPr>
        <p:spPr>
          <a:xfrm>
            <a:off x="4841408" y="4308008"/>
            <a:ext cx="416392" cy="416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7" idx="3"/>
            <a:endCxn id="13" idx="0"/>
          </p:cNvCxnSpPr>
          <p:nvPr/>
        </p:nvCxnSpPr>
        <p:spPr>
          <a:xfrm flipH="1">
            <a:off x="6629400" y="4231808"/>
            <a:ext cx="416392" cy="492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7" idx="5"/>
            <a:endCxn id="14" idx="0"/>
          </p:cNvCxnSpPr>
          <p:nvPr/>
        </p:nvCxnSpPr>
        <p:spPr>
          <a:xfrm>
            <a:off x="7584608" y="4231808"/>
            <a:ext cx="416392" cy="492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371600" y="4689231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229600" y="4682640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229600" y="4799871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229600" y="4911240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229600" y="5029200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229600" y="5140569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229600" y="5257800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858000" y="4917831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0" y="5029200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858000" y="5146431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858000" y="5257800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371600" y="4806462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371600" y="4917831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371600" y="5029200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371600" y="5140569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371600" y="5257800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486400" y="4917831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86400" y="5029200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486400" y="5146431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486400" y="5257800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743200" y="5140569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743200" y="5257800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114800" y="5257800"/>
            <a:ext cx="533400" cy="1113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58900" y="4914137"/>
            <a:ext cx="74231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83735" y="333379"/>
            <a:ext cx="8204200" cy="987425"/>
          </a:xfrm>
        </p:spPr>
        <p:txBody>
          <a:bodyPr/>
          <a:lstStyle/>
          <a:p>
            <a:r>
              <a:rPr lang="en-US" dirty="0" smtClean="0"/>
              <a:t>Greedy Localized Hierarchical Persistence-based LB</a:t>
            </a:r>
            <a:endParaRPr lang="en-US" dirty="0"/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799143" y="5669391"/>
            <a:ext cx="5537202" cy="44238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Intuition: Satisfy local imbalance first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2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07448 -0.11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2.22222E-6 L 0.0743 -0.116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58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-0.08195 -0.144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-72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69 L -0.08195 -0.14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-70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0.11365 L 0.21406 -0.31041 " pathEditMode="fixed" rAng="0" ptsTypes="AA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983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95 -0.14467 L -0.21111 -0.31829 " pathEditMode="fixed" rAng="0" ptsTypes="AA">
                                      <p:cBhvr>
                                        <p:cTn id="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86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95 -0.1419 L -0.21146 -0.31551 " pathEditMode="fixed" rAng="0" ptsTypes="AA">
                                      <p:cBhvr>
                                        <p:cTn id="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6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8 -0.31273 L 0.37552 -0.56366 " pathEditMode="fixed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1254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1551 L -0.37431 -0.54931 " pathEditMode="fixed" rAng="0" ptsTypes="AA">
                                      <p:cBhvr>
                                        <p:cTn id="3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-1169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11 -0.31829 L -0.37431 -0.5525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31 -0.5493 L -0.53507 -0.32963 " pathEditMode="fixed" rAng="0" ptsTypes="AA">
                                      <p:cBhvr>
                                        <p:cTn id="3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1097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31 -0.55254 L -0.53507 -0.33079 " pathEditMode="fixed" rAng="0" ptsTypes="AA">
                                      <p:cBhvr>
                                        <p:cTn id="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1108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52 -0.56366 L 0.21475 -0.34699 " pathEditMode="fixed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75 -0.34699 L 0.0743 -0.1125 " pathEditMode="fixed" rAng="0" ptsTypes="AA"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07 -0.32963 L -0.37848 -0.11991 " pathEditMode="fixed" rAng="0" ptsTypes="AA">
                                      <p:cBhvr>
                                        <p:cTn id="4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048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42 -0.32893 L -0.3783 -0.12338 " pathEditMode="fixed" rAng="0" ptsTypes="AA">
                                      <p:cBhvr>
                                        <p:cTn id="5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 -0.11644 L 0.14965 0.03171 " pathEditMode="fixed" rAng="0" ptsTypes="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740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0.11366 L 0.14982 0.03426 " pathEditMode="fixed" rAng="0" ptsTypes="AA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73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848 -0.11991 L -0.45035 0.05232 " pathEditMode="fixed" rAng="0" ptsTypes="AA">
                                      <p:cBhvr>
                                        <p:cTn id="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861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83 -0.12338 L -0.45018 0.04977 " pathEditMode="fixed" rAng="0" ptsTypes="AA">
                                      <p:cBhvr>
                                        <p:cTn id="6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5" grpId="4" animBg="1"/>
      <p:bldP spid="45" grpId="5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70" grpId="0" animBg="1"/>
      <p:bldP spid="70" grpId="1" animBg="1"/>
      <p:bldP spid="70" grpId="2" animBg="1"/>
      <p:bldP spid="70" grpId="3" animBg="1"/>
      <p:bldP spid="70" grpId="4" animBg="1"/>
      <p:bldP spid="70" grpId="5" animBg="1"/>
      <p:bldP spid="51" grpId="0" animBg="1"/>
      <p:bldP spid="5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371332" y="1676400"/>
            <a:ext cx="3810000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332" y="1676400"/>
            <a:ext cx="1037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371600" y="2438400"/>
            <a:ext cx="3810000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8600" y="2438400"/>
            <a:ext cx="1037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371600" y="3200400"/>
            <a:ext cx="3810000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" y="3200400"/>
            <a:ext cx="1037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 flipH="1">
            <a:off x="3149292" y="3678227"/>
            <a:ext cx="41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71600" y="4114800"/>
            <a:ext cx="3810000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6796" y="41148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788" y="1066800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Queues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52932" y="1066800"/>
            <a:ext cx="154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Pool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1600200"/>
            <a:ext cx="3352800" cy="3352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705600" y="1905000"/>
            <a:ext cx="4572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96000" y="2667000"/>
            <a:ext cx="8382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67600" y="2209800"/>
            <a:ext cx="1524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67600" y="2971800"/>
            <a:ext cx="9906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72200" y="3352800"/>
            <a:ext cx="762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77000" y="3505200"/>
            <a:ext cx="7620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6600" y="4191000"/>
            <a:ext cx="8382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924800" y="2286000"/>
            <a:ext cx="3810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474663" y="274112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smtClean="0">
                <a:ln>
                  <a:noFill/>
                </a:ln>
                <a:solidFill>
                  <a:srgbClr val="CB7023"/>
                </a:solidFill>
                <a:effectLst/>
                <a:uLnTx/>
                <a:uFillTx/>
                <a:latin typeface="+mj-lt"/>
                <a:ea typeface="ＭＳ Ｐゴシック" pitchFamily="-109" charset="-128"/>
                <a:cs typeface="+mj-cs"/>
              </a:rPr>
              <a:t>Retentive Work Stealing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B7023"/>
              </a:solidFill>
              <a:effectLst/>
              <a:uLnTx/>
              <a:uFillTx/>
              <a:latin typeface="+mj-lt"/>
              <a:ea typeface="ＭＳ Ｐゴシック" pitchFamily="-109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648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57916 -0.0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51354 -0.026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77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66337 0.15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77" y="75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55503 0.096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60" y="48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6545 -0.2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118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56614 -0.070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16" y="-35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59965 -0.137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-6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62431 0.274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5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58240" y="2329641"/>
            <a:ext cx="6950590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4436" y="2344610"/>
            <a:ext cx="1226913" cy="520700"/>
          </a:xfrm>
          <a:prstGeom prst="rect">
            <a:avLst/>
          </a:prstGeom>
          <a:pattFill prst="lgGrid">
            <a:fgClr>
              <a:prstClr val="black"/>
            </a:fgClr>
            <a:bgClr>
              <a:prstClr val="white"/>
            </a:bgClr>
          </a:patt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15861" y="2344610"/>
            <a:ext cx="1226913" cy="520700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366274" y="215728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04009" y="215728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55474" y="215728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27479" y="1826054"/>
            <a:ext cx="678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head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0629" y="1806833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split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6305" y="1809016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Monaco"/>
                <a:cs typeface="Monaco"/>
              </a:rPr>
              <a:t>stail</a:t>
            </a:r>
            <a:endParaRPr lang="en-US" sz="1600" dirty="0">
              <a:latin typeface="Monaco"/>
              <a:cs typeface="Monaco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367085" y="3143254"/>
            <a:ext cx="2474913" cy="457256"/>
            <a:chOff x="3367085" y="3143254"/>
            <a:chExt cx="2474913" cy="457256"/>
          </a:xfrm>
        </p:grpSpPr>
        <p:grpSp>
          <p:nvGrpSpPr>
            <p:cNvPr id="16" name="Group 15"/>
            <p:cNvGrpSpPr/>
            <p:nvPr/>
          </p:nvGrpSpPr>
          <p:grpSpPr>
            <a:xfrm>
              <a:off x="3367085" y="3143254"/>
              <a:ext cx="1230313" cy="457256"/>
              <a:chOff x="3367085" y="3143254"/>
              <a:chExt cx="1230313" cy="457256"/>
            </a:xfrm>
          </p:grpSpPr>
          <p:sp>
            <p:nvSpPr>
              <p:cNvPr id="14" name="Right Brace 13"/>
              <p:cNvSpPr/>
              <p:nvPr/>
            </p:nvSpPr>
            <p:spPr>
              <a:xfrm rot="5400000">
                <a:off x="3913981" y="2596358"/>
                <a:ext cx="136522" cy="1230313"/>
              </a:xfrm>
              <a:prstGeom prst="rightBrace">
                <a:avLst>
                  <a:gd name="adj1" fmla="val 137707"/>
                  <a:gd name="adj2" fmla="val 50259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600146" y="3200400"/>
                <a:ext cx="7631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Local</a:t>
                </a:r>
                <a:endParaRPr lang="en-US" sz="20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11685" y="3143254"/>
              <a:ext cx="1230313" cy="457256"/>
              <a:chOff x="3367085" y="3143254"/>
              <a:chExt cx="1230313" cy="457256"/>
            </a:xfrm>
          </p:grpSpPr>
          <p:sp>
            <p:nvSpPr>
              <p:cNvPr id="18" name="Right Brace 17"/>
              <p:cNvSpPr/>
              <p:nvPr/>
            </p:nvSpPr>
            <p:spPr>
              <a:xfrm rot="5400000">
                <a:off x="3913981" y="2596358"/>
                <a:ext cx="136522" cy="1230313"/>
              </a:xfrm>
              <a:prstGeom prst="rightBrace">
                <a:avLst>
                  <a:gd name="adj1" fmla="val 137707"/>
                  <a:gd name="adj2" fmla="val 50259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456879" y="3200400"/>
                <a:ext cx="10496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Remote</a:t>
                </a:r>
                <a:endParaRPr lang="en-US" sz="2000" dirty="0"/>
              </a:p>
            </p:txBody>
          </p:sp>
        </p:grpSp>
      </p:grpSp>
      <p:sp>
        <p:nvSpPr>
          <p:cNvPr id="24" name="Title 1"/>
          <p:cNvSpPr txBox="1">
            <a:spLocks/>
          </p:cNvSpPr>
          <p:nvPr/>
        </p:nvSpPr>
        <p:spPr bwMode="auto">
          <a:xfrm>
            <a:off x="474663" y="274112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smtClean="0">
                <a:ln>
                  <a:noFill/>
                </a:ln>
                <a:solidFill>
                  <a:srgbClr val="CB7023"/>
                </a:solidFill>
                <a:effectLst/>
                <a:uLnTx/>
                <a:uFillTx/>
                <a:latin typeface="+mj-lt"/>
                <a:ea typeface="ＭＳ Ｐゴシック" pitchFamily="-109" charset="-128"/>
                <a:cs typeface="+mj-cs"/>
              </a:rPr>
              <a:t>Retentive Work Stealing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B7023"/>
              </a:solidFill>
              <a:effectLst/>
              <a:uLnTx/>
              <a:uFillTx/>
              <a:latin typeface="+mj-lt"/>
              <a:ea typeface="ＭＳ Ｐゴシック" pitchFamily="-109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930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58240" y="2329641"/>
            <a:ext cx="6950590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4436" y="2344610"/>
            <a:ext cx="1696039" cy="520700"/>
          </a:xfrm>
          <a:prstGeom prst="rect">
            <a:avLst/>
          </a:prstGeom>
          <a:pattFill prst="lgGrid">
            <a:fgClr>
              <a:prstClr val="black"/>
            </a:fgClr>
            <a:bgClr>
              <a:prstClr val="white"/>
            </a:bgClr>
          </a:patt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15861" y="2344610"/>
            <a:ext cx="1226913" cy="520700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366274" y="215728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04009" y="215728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55474" y="215728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27479" y="1826054"/>
            <a:ext cx="678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head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0629" y="1806833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split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8665" y="684578"/>
            <a:ext cx="517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onaco"/>
                <a:cs typeface="Monaco"/>
              </a:rPr>
              <a:t>addTask</a:t>
            </a:r>
            <a:r>
              <a:rPr lang="en-US" dirty="0" smtClean="0">
                <a:latin typeface="Monaco"/>
                <a:cs typeface="Monaco"/>
              </a:rPr>
              <a:t>()</a:t>
            </a:r>
            <a:r>
              <a:rPr lang="en-US" dirty="0" smtClean="0">
                <a:latin typeface="Tahoma"/>
                <a:cs typeface="Tahoma"/>
              </a:rPr>
              <a:t>: add task to local region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7477" y="687290"/>
            <a:ext cx="604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onaco"/>
                <a:cs typeface="Monaco"/>
              </a:rPr>
              <a:t>getTask</a:t>
            </a:r>
            <a:r>
              <a:rPr lang="en-US" dirty="0" smtClean="0">
                <a:latin typeface="Monaco"/>
                <a:cs typeface="Monaco"/>
              </a:rPr>
              <a:t>()</a:t>
            </a:r>
            <a:r>
              <a:rPr lang="en-US" dirty="0" smtClean="0">
                <a:latin typeface="Tahoma"/>
                <a:cs typeface="Tahoma"/>
              </a:rPr>
              <a:t>: remove task from local region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6305" y="1809016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Monaco"/>
                <a:cs typeface="Monaco"/>
              </a:rPr>
              <a:t>stail</a:t>
            </a:r>
            <a:endParaRPr lang="en-US" sz="1600" dirty="0">
              <a:latin typeface="Monaco"/>
              <a:cs typeface="Monaco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000375" y="3170903"/>
            <a:ext cx="37536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04268" y="3174078"/>
            <a:ext cx="37710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382248" y="5490881"/>
            <a:ext cx="457200" cy="250202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6200000">
            <a:off x="3693459" y="4603387"/>
            <a:ext cx="1841309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14524" y="4119267"/>
            <a:ext cx="2030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Tahoma"/>
                <a:cs typeface="Tahoma"/>
              </a:rPr>
              <a:t>Buffer of locally executed tasks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7764" y="4982882"/>
            <a:ext cx="457200" cy="469837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73282" y="4706470"/>
            <a:ext cx="457200" cy="241237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52270" y="2405530"/>
            <a:ext cx="457200" cy="401107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474168" y="3174078"/>
            <a:ext cx="796207" cy="994697"/>
          </a:xfrm>
          <a:prstGeom prst="straightConnector1">
            <a:avLst/>
          </a:prstGeom>
          <a:ln>
            <a:solidFill>
              <a:srgbClr val="0000FF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 bwMode="auto">
          <a:xfrm>
            <a:off x="474663" y="274112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smtClean="0">
                <a:ln>
                  <a:noFill/>
                </a:ln>
                <a:solidFill>
                  <a:srgbClr val="CB7023"/>
                </a:solidFill>
                <a:effectLst/>
                <a:uLnTx/>
                <a:uFillTx/>
                <a:latin typeface="+mj-lt"/>
                <a:ea typeface="ＭＳ Ｐゴシック" pitchFamily="-109" charset="-128"/>
                <a:cs typeface="+mj-cs"/>
              </a:rPr>
              <a:t>Retentive Work Stealing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B7023"/>
              </a:solidFill>
              <a:effectLst/>
              <a:uLnTx/>
              <a:uFillTx/>
              <a:latin typeface="+mj-lt"/>
              <a:ea typeface="ＭＳ Ｐゴシック" pitchFamily="-109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472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04028 -1.85185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66667E-6 L -0.04098 6.66667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4097 -2.59259E-6 " pathEditMode="relative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7 -2.22222E-6 L -0.00017 -2.22222E-6 " pathEditMode="fixed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2.96296E-6 L -0.00035 0.0004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8 -1.11111E-6 L -0.00018 -1.11111E-6 " pathEditMode="fixed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658 0.2701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1349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/>
      <p:bldP spid="11" grpId="1"/>
      <p:bldP spid="2" grpId="0"/>
      <p:bldP spid="2" grpId="1"/>
      <p:bldP spid="15" grpId="0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8240" y="2329641"/>
            <a:ext cx="6950590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4436" y="2344610"/>
            <a:ext cx="1226913" cy="520700"/>
          </a:xfrm>
          <a:prstGeom prst="rect">
            <a:avLst/>
          </a:prstGeom>
          <a:pattFill prst="lgGrid">
            <a:fgClr>
              <a:prstClr val="black"/>
            </a:fgClr>
            <a:bgClr>
              <a:prstClr val="white"/>
            </a:bgClr>
          </a:patt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15861" y="2344610"/>
            <a:ext cx="1686514" cy="520700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366274" y="215728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04009" y="215728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27479" y="1826054"/>
            <a:ext cx="678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head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0629" y="1806833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split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2341435"/>
            <a:ext cx="1083449" cy="53194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855474" y="215728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4237" y="834685"/>
            <a:ext cx="665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onaco"/>
                <a:cs typeface="Monaco"/>
              </a:rPr>
              <a:t>releaseToShared</a:t>
            </a:r>
            <a:r>
              <a:rPr lang="en-US" dirty="0" smtClean="0">
                <a:latin typeface="Monaco"/>
                <a:cs typeface="Monaco"/>
              </a:rPr>
              <a:t>()</a:t>
            </a:r>
            <a:r>
              <a:rPr lang="en-US" dirty="0" smtClean="0">
                <a:latin typeface="Tahoma"/>
                <a:cs typeface="Tahoma"/>
              </a:rPr>
              <a:t>: move to shared portion 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4168" y="832759"/>
            <a:ext cx="671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onaco"/>
                <a:cs typeface="Monaco"/>
              </a:rPr>
              <a:t>acquireFromShared</a:t>
            </a:r>
            <a:r>
              <a:rPr lang="en-US" dirty="0" smtClean="0">
                <a:latin typeface="Monaco"/>
                <a:cs typeface="Monaco"/>
              </a:rPr>
              <a:t>()</a:t>
            </a:r>
            <a:r>
              <a:rPr lang="en-US" dirty="0" smtClean="0">
                <a:latin typeface="Tahoma"/>
                <a:cs typeface="Tahoma"/>
              </a:rPr>
              <a:t>: move to local portion </a:t>
            </a:r>
            <a:endParaRPr lang="en-US" dirty="0">
              <a:latin typeface="Tahoma"/>
              <a:cs typeface="Tahom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248410" y="2156326"/>
            <a:ext cx="0" cy="920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46305" y="1809016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Monaco"/>
                <a:cs typeface="Monaco"/>
              </a:rPr>
              <a:t>stail</a:t>
            </a:r>
            <a:endParaRPr lang="en-US" sz="1600" dirty="0">
              <a:latin typeface="Monaco"/>
              <a:cs typeface="Monaco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238625" y="3193128"/>
            <a:ext cx="37536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48868" y="3189953"/>
            <a:ext cx="37710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 bwMode="auto">
          <a:xfrm>
            <a:off x="474663" y="274112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smtClean="0">
                <a:ln>
                  <a:noFill/>
                </a:ln>
                <a:solidFill>
                  <a:srgbClr val="CB7023"/>
                </a:solidFill>
                <a:effectLst/>
                <a:uLnTx/>
                <a:uFillTx/>
                <a:latin typeface="+mj-lt"/>
                <a:ea typeface="ＭＳ Ｐゴシック" pitchFamily="-109" charset="-128"/>
                <a:cs typeface="+mj-cs"/>
              </a:rPr>
              <a:t>Retentive Work Stealing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B7023"/>
              </a:solidFill>
              <a:effectLst/>
              <a:uLnTx/>
              <a:uFillTx/>
              <a:latin typeface="+mj-lt"/>
              <a:ea typeface="ＭＳ Ｐゴシック" pitchFamily="-109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938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3854 -2.9629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04132 3.7037E-7 " pathEditMode="relative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18519E-6 L -0.03889 5.18519E-6 " pathEditMode="relative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L 0.03907 0.0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2.96296E-6 L 0.00017 -2.96296E-6 " pathEditMode="fixed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3.33333E-6 L -0.00469 3.33333E-6 " pathEditMode="fixed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2" grpId="1"/>
      <p:bldP spid="15" grpId="0"/>
      <p:bldP spid="15" grpId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58240" y="2329641"/>
            <a:ext cx="6950590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27479" y="1826054"/>
            <a:ext cx="678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head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0629" y="1806833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split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0206" y="834685"/>
            <a:ext cx="692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Tahoma"/>
                <a:cs typeface="Tahoma"/>
              </a:rPr>
              <a:t>1. Mark tasks stolen at </a:t>
            </a:r>
            <a:r>
              <a:rPr lang="en-US" dirty="0" err="1" smtClean="0">
                <a:latin typeface="Monaco"/>
                <a:cs typeface="Monaco"/>
              </a:rPr>
              <a:t>stail</a:t>
            </a:r>
            <a:r>
              <a:rPr lang="en-US" dirty="0" smtClean="0">
                <a:latin typeface="Tahoma"/>
                <a:cs typeface="Tahoma"/>
              </a:rPr>
              <a:t> and begin transfer 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3770" y="1808633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Monaco"/>
                <a:cs typeface="Monaco"/>
              </a:rPr>
              <a:t>itail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8276" y="1809554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Monaco"/>
                <a:cs typeface="Monaco"/>
              </a:rPr>
              <a:t>ctail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9740" y="3608532"/>
            <a:ext cx="7400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Monaco"/>
                <a:cs typeface="Monaco"/>
              </a:rPr>
              <a:t>s</a:t>
            </a:r>
            <a:r>
              <a:rPr lang="en-US" dirty="0" err="1" smtClean="0">
                <a:latin typeface="Monaco"/>
                <a:cs typeface="Monaco"/>
              </a:rPr>
              <a:t>tail</a:t>
            </a:r>
            <a:r>
              <a:rPr lang="en-US" dirty="0" smtClean="0"/>
              <a:t>: beginning of tasks available to be stolen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9451" y="4080302"/>
            <a:ext cx="7286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latin typeface="Monaco"/>
                <a:cs typeface="Monaco"/>
              </a:rPr>
              <a:t>itail</a:t>
            </a:r>
            <a:r>
              <a:rPr lang="en-US" dirty="0"/>
              <a:t>: number of tasks that have finished transfer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1761" y="4573288"/>
            <a:ext cx="7286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latin typeface="Monaco"/>
                <a:cs typeface="Monaco"/>
              </a:rPr>
              <a:t>c</a:t>
            </a:r>
            <a:r>
              <a:rPr lang="en-US" dirty="0" err="1" smtClean="0">
                <a:latin typeface="Monaco"/>
                <a:cs typeface="Monaco"/>
              </a:rPr>
              <a:t>tail</a:t>
            </a:r>
            <a:r>
              <a:rPr lang="en-US" dirty="0" smtClean="0"/>
              <a:t>: past this marker it is safe to use buffer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5861" y="2344610"/>
            <a:ext cx="1243457" cy="520700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855474" y="215728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46305" y="1809016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Monaco"/>
                <a:cs typeface="Monaco"/>
              </a:rPr>
              <a:t>stail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4436" y="2344610"/>
            <a:ext cx="1226913" cy="520700"/>
          </a:xfrm>
          <a:prstGeom prst="rect">
            <a:avLst/>
          </a:prstGeom>
          <a:pattFill prst="lgGrid">
            <a:fgClr>
              <a:prstClr val="black"/>
            </a:fgClr>
            <a:bgClr>
              <a:prstClr val="white"/>
            </a:bgClr>
          </a:patt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366274" y="215728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04009" y="215728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55474" y="2157284"/>
            <a:ext cx="0" cy="920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8091" y="831410"/>
            <a:ext cx="7938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Tahoma"/>
                <a:cs typeface="Tahoma"/>
              </a:rPr>
              <a:t>2. </a:t>
            </a:r>
            <a:r>
              <a:rPr lang="en-US" dirty="0"/>
              <a:t>Atomically increment </a:t>
            </a:r>
            <a:r>
              <a:rPr lang="en-US" dirty="0" err="1">
                <a:latin typeface="Monaco"/>
                <a:cs typeface="Monaco"/>
              </a:rPr>
              <a:t>itail</a:t>
            </a:r>
            <a:r>
              <a:rPr lang="en-US" dirty="0"/>
              <a:t> on </a:t>
            </a:r>
            <a:r>
              <a:rPr lang="en-US" dirty="0" smtClean="0"/>
              <a:t>completion </a:t>
            </a:r>
            <a:r>
              <a:rPr lang="en-US" dirty="0"/>
              <a:t>of transfer </a:t>
            </a:r>
          </a:p>
          <a:p>
            <a:pPr algn="l"/>
            <a:endParaRPr lang="en-US" dirty="0">
              <a:latin typeface="Tahoma"/>
              <a:cs typeface="Tahoma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381625" y="3164553"/>
            <a:ext cx="47696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19850" y="3170277"/>
            <a:ext cx="28517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374410" y="3165269"/>
            <a:ext cx="1044289" cy="0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0743" y="2156264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7301" y="828177"/>
            <a:ext cx="7938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3. Worker </a:t>
            </a:r>
            <a:r>
              <a:rPr lang="en-US" dirty="0"/>
              <a:t>updates </a:t>
            </a:r>
            <a:r>
              <a:rPr lang="en-US" dirty="0" err="1">
                <a:latin typeface="Monaco"/>
                <a:cs typeface="Monaco"/>
              </a:rPr>
              <a:t>ctail</a:t>
            </a:r>
            <a:r>
              <a:rPr lang="en-US" dirty="0"/>
              <a:t> </a:t>
            </a:r>
            <a:r>
              <a:rPr lang="en-US" dirty="0" smtClean="0"/>
              <a:t>when </a:t>
            </a:r>
            <a:r>
              <a:rPr lang="en-US" dirty="0" err="1" smtClean="0">
                <a:latin typeface="Monaco"/>
                <a:cs typeface="Monaco"/>
              </a:rPr>
              <a:t>stail</a:t>
            </a:r>
            <a:r>
              <a:rPr lang="en-US" dirty="0" smtClean="0">
                <a:latin typeface="Monaco"/>
                <a:cs typeface="Monaco"/>
              </a:rPr>
              <a:t> == </a:t>
            </a:r>
            <a:r>
              <a:rPr lang="en-US" dirty="0" err="1" smtClean="0">
                <a:latin typeface="Monaco"/>
                <a:cs typeface="Monaco"/>
              </a:rPr>
              <a:t>itail</a:t>
            </a:r>
            <a:endParaRPr lang="en-US" dirty="0">
              <a:latin typeface="Monaco"/>
              <a:cs typeface="Monaco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537444" y="2157823"/>
            <a:ext cx="0" cy="920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381625" y="3163927"/>
            <a:ext cx="2158422" cy="78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05490" y="1808633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==</a:t>
            </a:r>
            <a:r>
              <a:rPr lang="en-US" sz="1600" dirty="0" err="1" smtClean="0">
                <a:latin typeface="Monaco"/>
                <a:cs typeface="Monaco"/>
              </a:rPr>
              <a:t>itail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39996" y="1809554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==</a:t>
            </a:r>
            <a:r>
              <a:rPr lang="en-US" sz="1600" dirty="0" err="1" smtClean="0">
                <a:latin typeface="Monaco"/>
                <a:cs typeface="Monaco"/>
              </a:rPr>
              <a:t>ctail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74663" y="274112"/>
            <a:ext cx="8204200" cy="987425"/>
          </a:xfrm>
        </p:spPr>
        <p:txBody>
          <a:bodyPr/>
          <a:lstStyle/>
          <a:p>
            <a:r>
              <a:rPr lang="en-US" dirty="0" smtClean="0"/>
              <a:t>Retentive Work Stealing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0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05052 -3.33333E-6 " pathEditMode="relative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05225 -1.1111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05191 -2.96296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3281 -1.1111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0316 4.07407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1.48148E-6 L -0.14427 -1.48148E-6 " pathEditMode="fixed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23507 -2.96296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18" grpId="2"/>
      <p:bldP spid="20" grpId="0"/>
      <p:bldP spid="20" grpId="1"/>
      <p:bldP spid="2" grpId="0"/>
      <p:bldP spid="3" grpId="0"/>
      <p:bldP spid="23" grpId="0"/>
      <p:bldP spid="6" grpId="0" animBg="1"/>
      <p:bldP spid="24" grpId="0"/>
      <p:bldP spid="26" grpId="0"/>
      <p:bldP spid="26" grpId="1"/>
      <p:bldP spid="35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39981" y="1655803"/>
            <a:ext cx="3810000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6981" y="1655803"/>
            <a:ext cx="1037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440249" y="2286699"/>
            <a:ext cx="3810000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7249" y="2286699"/>
            <a:ext cx="1037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440249" y="2917595"/>
            <a:ext cx="3810000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7249" y="2917595"/>
            <a:ext cx="1037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 flipH="1">
            <a:off x="3217941" y="3379034"/>
            <a:ext cx="41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40249" y="3807413"/>
            <a:ext cx="3810000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5445" y="3807413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3986" y="1046203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Seeded Local Queues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488303" y="1705916"/>
            <a:ext cx="4572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40000" y="2343677"/>
            <a:ext cx="8382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88303" y="2970455"/>
            <a:ext cx="1524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95167" y="2332694"/>
            <a:ext cx="9906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05227" y="1712095"/>
            <a:ext cx="762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493108" y="3856840"/>
            <a:ext cx="7620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04546" y="2974574"/>
            <a:ext cx="8382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323071" y="3866451"/>
            <a:ext cx="3810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6200000">
            <a:off x="5196864" y="2832252"/>
            <a:ext cx="1841309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5973967" y="2833625"/>
            <a:ext cx="1841309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6737340" y="2828133"/>
            <a:ext cx="1841309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7480119" y="2815776"/>
            <a:ext cx="1841309" cy="55335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710252" y="4094203"/>
            <a:ext cx="89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Proc</a:t>
            </a:r>
            <a:r>
              <a:rPr lang="en-US" sz="2000" dirty="0" smtClean="0"/>
              <a:t> 1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480490" y="4088710"/>
            <a:ext cx="89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Proc</a:t>
            </a:r>
            <a:r>
              <a:rPr lang="en-US" sz="2000" dirty="0" smtClean="0"/>
              <a:t> 2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223268" y="4090081"/>
            <a:ext cx="89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Proc</a:t>
            </a:r>
            <a:r>
              <a:rPr lang="en-US" sz="2000" dirty="0" smtClean="0"/>
              <a:t> 3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8005732" y="4091452"/>
            <a:ext cx="898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Proc</a:t>
            </a:r>
            <a:r>
              <a:rPr lang="en-US" sz="2000" dirty="0" smtClean="0"/>
              <a:t> n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757017" y="1050897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Executed Tasks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rot="16200000">
            <a:off x="5876324" y="3540208"/>
            <a:ext cx="4572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16200000">
            <a:off x="6391189" y="3261496"/>
            <a:ext cx="9906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16200000">
            <a:off x="8207632" y="2761047"/>
            <a:ext cx="3810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>
            <a:off x="5685481" y="2847871"/>
            <a:ext cx="8382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5400000">
            <a:off x="7576841" y="3679300"/>
            <a:ext cx="161829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16200000">
            <a:off x="6840919" y="2674110"/>
            <a:ext cx="9114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16200000">
            <a:off x="8016102" y="3363423"/>
            <a:ext cx="7620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16200000">
            <a:off x="7232135" y="3129330"/>
            <a:ext cx="838200" cy="436966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17725" y="1654175"/>
            <a:ext cx="1308100" cy="2705100"/>
          </a:xfrm>
          <a:custGeom>
            <a:avLst/>
            <a:gdLst>
              <a:gd name="connsiteX0" fmla="*/ 0 w 1308100"/>
              <a:gd name="connsiteY0" fmla="*/ 0 h 2705100"/>
              <a:gd name="connsiteX1" fmla="*/ 9525 w 1308100"/>
              <a:gd name="connsiteY1" fmla="*/ 584200 h 2705100"/>
              <a:gd name="connsiteX2" fmla="*/ 1308100 w 1308100"/>
              <a:gd name="connsiteY2" fmla="*/ 584200 h 2705100"/>
              <a:gd name="connsiteX3" fmla="*/ 1308100 w 1308100"/>
              <a:gd name="connsiteY3" fmla="*/ 1228725 h 2705100"/>
              <a:gd name="connsiteX4" fmla="*/ 466725 w 1308100"/>
              <a:gd name="connsiteY4" fmla="*/ 1222375 h 2705100"/>
              <a:gd name="connsiteX5" fmla="*/ 473075 w 1308100"/>
              <a:gd name="connsiteY5" fmla="*/ 1984375 h 2705100"/>
              <a:gd name="connsiteX6" fmla="*/ 641350 w 1308100"/>
              <a:gd name="connsiteY6" fmla="*/ 1984375 h 2705100"/>
              <a:gd name="connsiteX7" fmla="*/ 644525 w 1308100"/>
              <a:gd name="connsiteY7" fmla="*/ 2705100 h 2705100"/>
              <a:gd name="connsiteX8" fmla="*/ 644525 w 1308100"/>
              <a:gd name="connsiteY8" fmla="*/ 27051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100" h="2705100">
                <a:moveTo>
                  <a:pt x="0" y="0"/>
                </a:moveTo>
                <a:lnTo>
                  <a:pt x="9525" y="584200"/>
                </a:lnTo>
                <a:lnTo>
                  <a:pt x="1308100" y="584200"/>
                </a:lnTo>
                <a:lnTo>
                  <a:pt x="1308100" y="1228725"/>
                </a:lnTo>
                <a:lnTo>
                  <a:pt x="466725" y="1222375"/>
                </a:lnTo>
                <a:cubicBezTo>
                  <a:pt x="468842" y="1476375"/>
                  <a:pt x="470958" y="1730375"/>
                  <a:pt x="473075" y="1984375"/>
                </a:cubicBezTo>
                <a:lnTo>
                  <a:pt x="641350" y="1984375"/>
                </a:lnTo>
                <a:cubicBezTo>
                  <a:pt x="642408" y="2224617"/>
                  <a:pt x="643467" y="2464858"/>
                  <a:pt x="644525" y="2705100"/>
                </a:cubicBezTo>
                <a:lnTo>
                  <a:pt x="644525" y="27051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834185" y="2567352"/>
            <a:ext cx="2836984" cy="320431"/>
          </a:xfrm>
          <a:custGeom>
            <a:avLst/>
            <a:gdLst>
              <a:gd name="connsiteX0" fmla="*/ 0 w 2836984"/>
              <a:gd name="connsiteY0" fmla="*/ 0 h 320431"/>
              <a:gd name="connsiteX1" fmla="*/ 676030 w 2836984"/>
              <a:gd name="connsiteY1" fmla="*/ 3908 h 320431"/>
              <a:gd name="connsiteX2" fmla="*/ 676030 w 2836984"/>
              <a:gd name="connsiteY2" fmla="*/ 234462 h 320431"/>
              <a:gd name="connsiteX3" fmla="*/ 1449753 w 2836984"/>
              <a:gd name="connsiteY3" fmla="*/ 238369 h 320431"/>
              <a:gd name="connsiteX4" fmla="*/ 1449753 w 2836984"/>
              <a:gd name="connsiteY4" fmla="*/ 312615 h 320431"/>
              <a:gd name="connsiteX5" fmla="*/ 2196123 w 2836984"/>
              <a:gd name="connsiteY5" fmla="*/ 320431 h 320431"/>
              <a:gd name="connsiteX6" fmla="*/ 2200030 w 2836984"/>
              <a:gd name="connsiteY6" fmla="*/ 156308 h 320431"/>
              <a:gd name="connsiteX7" fmla="*/ 2836984 w 2836984"/>
              <a:gd name="connsiteY7" fmla="*/ 160215 h 320431"/>
              <a:gd name="connsiteX8" fmla="*/ 2836984 w 2836984"/>
              <a:gd name="connsiteY8" fmla="*/ 160215 h 32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6984" h="320431">
                <a:moveTo>
                  <a:pt x="0" y="0"/>
                </a:moveTo>
                <a:lnTo>
                  <a:pt x="676030" y="3908"/>
                </a:lnTo>
                <a:lnTo>
                  <a:pt x="676030" y="234462"/>
                </a:lnTo>
                <a:lnTo>
                  <a:pt x="1449753" y="238369"/>
                </a:lnTo>
                <a:lnTo>
                  <a:pt x="1449753" y="312615"/>
                </a:lnTo>
                <a:lnTo>
                  <a:pt x="2196123" y="320431"/>
                </a:lnTo>
                <a:cubicBezTo>
                  <a:pt x="2197425" y="265723"/>
                  <a:pt x="2198728" y="211016"/>
                  <a:pt x="2200030" y="156308"/>
                </a:cubicBezTo>
                <a:lnTo>
                  <a:pt x="2836984" y="160215"/>
                </a:lnTo>
                <a:lnTo>
                  <a:pt x="2836984" y="16021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508125" y="5079999"/>
            <a:ext cx="6365875" cy="40640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Intuition: Stealing indicates poor initial balance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474663" y="274112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smtClean="0">
                <a:ln>
                  <a:noFill/>
                </a:ln>
                <a:solidFill>
                  <a:srgbClr val="CB7023"/>
                </a:solidFill>
                <a:effectLst/>
                <a:uLnTx/>
                <a:uFillTx/>
                <a:latin typeface="+mj-lt"/>
                <a:ea typeface="ＭＳ Ｐゴシック" pitchFamily="-109" charset="-128"/>
                <a:cs typeface="+mj-cs"/>
              </a:rPr>
              <a:t>Retentive Work Stealing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B7023"/>
              </a:solidFill>
              <a:effectLst/>
              <a:uLnTx/>
              <a:uFillTx/>
              <a:latin typeface="+mj-lt"/>
              <a:ea typeface="ＭＳ Ｐゴシック" pitchFamily="-109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033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Retentive Work Stealing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message based work stealing optimized for distributed memory</a:t>
            </a:r>
          </a:p>
          <a:p>
            <a:endParaRPr lang="en-US" dirty="0" smtClean="0"/>
          </a:p>
          <a:p>
            <a:r>
              <a:rPr lang="en-US" dirty="0" smtClean="0"/>
              <a:t>Exploit persistence across work stealing iterations</a:t>
            </a:r>
          </a:p>
          <a:p>
            <a:endParaRPr lang="en-US" dirty="0" smtClean="0"/>
          </a:p>
          <a:p>
            <a:r>
              <a:rPr lang="en-US" dirty="0" smtClean="0"/>
              <a:t>Each work stealing phase</a:t>
            </a:r>
          </a:p>
          <a:p>
            <a:pPr lvl="1"/>
            <a:r>
              <a:rPr lang="en-US" dirty="0" smtClean="0"/>
              <a:t>Track tasks executed by this worker in this iteration</a:t>
            </a:r>
          </a:p>
          <a:p>
            <a:pPr lvl="1"/>
            <a:r>
              <a:rPr lang="en-US" dirty="0" smtClean="0"/>
              <a:t>Seed with tasks executed by this worker for the next iteration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4076700"/>
            <a:ext cx="8186738" cy="1308100"/>
          </a:xfrm>
        </p:spPr>
        <p:txBody>
          <a:bodyPr/>
          <a:lstStyle/>
          <a:p>
            <a:r>
              <a:rPr lang="en-US" dirty="0" smtClean="0"/>
              <a:t>Multi-threaded MPI; one core per node for active messages</a:t>
            </a:r>
          </a:p>
          <a:p>
            <a:r>
              <a:rPr lang="en-US" dirty="0" smtClean="0"/>
              <a:t>“Flat” execution – each core is an independent worker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84953"/>
              </p:ext>
            </p:extLst>
          </p:nvPr>
        </p:nvGraphicFramePr>
        <p:xfrm>
          <a:off x="508001" y="1257300"/>
          <a:ext cx="782319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499"/>
                <a:gridCol w="1064335"/>
                <a:gridCol w="1247065"/>
                <a:gridCol w="1388483"/>
                <a:gridCol w="1392816"/>
              </a:tblGrid>
              <a:tr h="370840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No.</a:t>
                      </a:r>
                      <a:r>
                        <a:rPr lang="en-US" sz="2300" baseline="0" dirty="0" smtClean="0"/>
                        <a:t> nodes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Cores per node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Memory per node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Max cores in queue</a:t>
                      </a:r>
                      <a:endParaRPr lang="en-US" sz="23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Hopper (Cray XE6)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6384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32GB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146400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Intrepid</a:t>
                      </a:r>
                      <a:r>
                        <a:rPr lang="en-US" sz="2300" baseline="0" dirty="0" smtClean="0"/>
                        <a:t> (BG/P)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40960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4GB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163840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Titan</a:t>
                      </a:r>
                      <a:r>
                        <a:rPr lang="en-US" sz="2300" baseline="0" dirty="0" smtClean="0"/>
                        <a:t> (Cray XK6)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18688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16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32GB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298592</a:t>
                      </a:r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302909"/>
            <a:ext cx="7772400" cy="1470025"/>
          </a:xfrm>
        </p:spPr>
        <p:txBody>
          <a:bodyPr/>
          <a:lstStyle/>
          <a:p>
            <a:r>
              <a:rPr lang="en-US" sz="4000" dirty="0" smtClean="0"/>
              <a:t>Dynamic load balancing on </a:t>
            </a:r>
            <a:br>
              <a:rPr lang="en-US" sz="4000" dirty="0" smtClean="0"/>
            </a:br>
            <a:r>
              <a:rPr lang="en-US" sz="4000" dirty="0" smtClean="0"/>
              <a:t>100,000 processor cores </a:t>
            </a:r>
            <a:br>
              <a:rPr lang="en-US" sz="4000" dirty="0" smtClean="0"/>
            </a:br>
            <a:r>
              <a:rPr lang="en-US" sz="4000" dirty="0" smtClean="0"/>
              <a:t>and beyond</a:t>
            </a:r>
            <a:endParaRPr lang="en-US" sz="4000" dirty="0"/>
          </a:p>
        </p:txBody>
      </p:sp>
      <p:pic>
        <p:nvPicPr>
          <p:cNvPr id="8" name="Picture 7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Hartree-Fock</a:t>
            </a:r>
            <a:r>
              <a:rPr lang="en-US" dirty="0" smtClean="0"/>
              <a:t>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447800"/>
            <a:ext cx="8186738" cy="3575050"/>
          </a:xfrm>
        </p:spPr>
        <p:txBody>
          <a:bodyPr/>
          <a:lstStyle/>
          <a:p>
            <a:r>
              <a:rPr lang="en-US" dirty="0" smtClean="0"/>
              <a:t>Basis for several electronic structure theories</a:t>
            </a:r>
          </a:p>
          <a:p>
            <a:r>
              <a:rPr lang="en-US" dirty="0" smtClean="0"/>
              <a:t>Two-electron contribution</a:t>
            </a:r>
          </a:p>
          <a:p>
            <a:r>
              <a:rPr lang="en-US" dirty="0" smtClean="0"/>
              <a:t>Schwarz-screening: data dependent </a:t>
            </a:r>
            <a:r>
              <a:rPr lang="en-US" dirty="0" err="1" smtClean="0"/>
              <a:t>sparsity</a:t>
            </a:r>
            <a:r>
              <a:rPr lang="en-US" dirty="0" smtClean="0"/>
              <a:t> screening at runtime</a:t>
            </a:r>
          </a:p>
          <a:p>
            <a:r>
              <a:rPr lang="en-US" dirty="0" smtClean="0"/>
              <a:t>Tasks vary in size from milliseconds to seconds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5066" y="3742266"/>
          <a:ext cx="7196667" cy="160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889"/>
                <a:gridCol w="2398889"/>
                <a:gridCol w="2398889"/>
              </a:tblGrid>
              <a:tr h="57627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HF-Be512</a:t>
                      </a:r>
                      <a:r>
                        <a:rPr lang="en-US" sz="2400" baseline="0" dirty="0" smtClean="0"/>
                        <a:t> (20)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HF-Be512 (40)</a:t>
                      </a:r>
                      <a:endParaRPr lang="en-US" sz="2400" dirty="0"/>
                    </a:p>
                  </a:txBody>
                  <a:tcPr/>
                </a:tc>
              </a:tr>
              <a:tr h="4222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tasks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2.2x10</a:t>
                      </a:r>
                      <a:r>
                        <a:rPr lang="en-US" sz="2400" baseline="30000" dirty="0" smtClean="0"/>
                        <a:t>10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1.4x10</a:t>
                      </a:r>
                      <a:r>
                        <a:rPr lang="en-US" sz="2400" baseline="30000" dirty="0" smtClean="0"/>
                        <a:t>9</a:t>
                      </a:r>
                      <a:endParaRPr lang="en-US" sz="2400" baseline="30000" dirty="0"/>
                    </a:p>
                  </a:txBody>
                  <a:tcPr/>
                </a:tc>
              </a:tr>
              <a:tr h="5762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Non-null tasks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9.1x10</a:t>
                      </a:r>
                      <a:r>
                        <a:rPr lang="en-US" sz="2400" baseline="30000" dirty="0" smtClean="0"/>
                        <a:t>6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8.6x10</a:t>
                      </a:r>
                      <a:r>
                        <a:rPr lang="en-US" sz="2400" baseline="30000" dirty="0" smtClean="0">
                          <a:effectLst/>
                        </a:rPr>
                        <a:t>5</a:t>
                      </a:r>
                      <a:endParaRPr lang="en-US" sz="2400" baseline="300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Hopper: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001000" cy="1371600"/>
          </a:xfrm>
        </p:spPr>
        <p:txBody>
          <a:bodyPr/>
          <a:lstStyle/>
          <a:p>
            <a:r>
              <a:rPr lang="en-US" dirty="0" smtClean="0"/>
              <a:t>Persistence-based load balancing “converges” faster</a:t>
            </a:r>
          </a:p>
          <a:p>
            <a:r>
              <a:rPr lang="en-US" dirty="0" smtClean="0"/>
              <a:t>Retentive stealing also improves efficiency</a:t>
            </a:r>
          </a:p>
          <a:p>
            <a:r>
              <a:rPr lang="en-US" dirty="0" smtClean="0"/>
              <a:t>Stealing effective even with limited parallelism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971490"/>
            <a:ext cx="765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/>
              <a:t>Persistence-based load balancing               Retentive Stealing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7478" y="1943475"/>
            <a:ext cx="461665" cy="107978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Efficiency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100" y="4191000"/>
            <a:ext cx="726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Arial"/>
                <a:cs typeface="Arial"/>
              </a:rPr>
              <a:t>                 Core count                                           Core count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6788" y="1775216"/>
            <a:ext cx="461665" cy="207670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Avg. tasks per core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4" name="Picture 3" descr="effGraph5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3" y="1359724"/>
            <a:ext cx="3982065" cy="2897168"/>
          </a:xfrm>
          <a:prstGeom prst="rect">
            <a:avLst/>
          </a:prstGeom>
        </p:spPr>
      </p:pic>
      <p:pic>
        <p:nvPicPr>
          <p:cNvPr id="5" name="Picture 4" descr="effGraphMem5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29" y="1360128"/>
            <a:ext cx="3787194" cy="2881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Intrepid: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05400"/>
            <a:ext cx="7772400" cy="1295400"/>
          </a:xfrm>
        </p:spPr>
        <p:txBody>
          <a:bodyPr/>
          <a:lstStyle/>
          <a:p>
            <a:r>
              <a:rPr lang="en-US" dirty="0" smtClean="0"/>
              <a:t>Much worse performance for the first iteration</a:t>
            </a:r>
          </a:p>
          <a:p>
            <a:r>
              <a:rPr lang="en-US" dirty="0" smtClean="0"/>
              <a:t>Converges to a better efficiency than on Hopper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869890"/>
            <a:ext cx="749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/>
              <a:t>Persistence-based load balancing                  Retentive Stealing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7478" y="1943475"/>
            <a:ext cx="461665" cy="107978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Efficiency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100" y="4216400"/>
            <a:ext cx="726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Arial"/>
                <a:cs typeface="Arial"/>
              </a:rPr>
              <a:t>                 Core count                                           Core count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8888" y="1775216"/>
            <a:ext cx="461665" cy="207670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Avg. tasks per core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9" name="Picture 8" descr="effGraphMemI5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18" y="1237225"/>
            <a:ext cx="3967033" cy="3023419"/>
          </a:xfrm>
          <a:prstGeom prst="rect">
            <a:avLst/>
          </a:prstGeom>
        </p:spPr>
      </p:pic>
      <p:pic>
        <p:nvPicPr>
          <p:cNvPr id="10" name="Picture 9" descr="effGraphI5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9" y="1237224"/>
            <a:ext cx="4178118" cy="303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Titan: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6858000" cy="1295400"/>
          </a:xfrm>
        </p:spPr>
        <p:txBody>
          <a:bodyPr/>
          <a:lstStyle/>
          <a:p>
            <a:r>
              <a:rPr lang="en-US" dirty="0" smtClean="0"/>
              <a:t>Similar behavior as on Intrepid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" y="889000"/>
            <a:ext cx="750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/>
              <a:t>Persistence-based load balancing                Retentive Stealing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7478" y="1943475"/>
            <a:ext cx="461665" cy="107978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Efficiency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100" y="4165600"/>
            <a:ext cx="726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Arial"/>
                <a:cs typeface="Arial"/>
              </a:rPr>
              <a:t>                 Core count                                           Core count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7288" y="1749816"/>
            <a:ext cx="461665" cy="207670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Avg. tasks per core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9" name="Picture 8" descr="effGraphMemT5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41" y="1220838"/>
            <a:ext cx="3912720" cy="2982025"/>
          </a:xfrm>
          <a:prstGeom prst="rect">
            <a:avLst/>
          </a:prstGeom>
        </p:spPr>
      </p:pic>
      <p:pic>
        <p:nvPicPr>
          <p:cNvPr id="10" name="Picture 9" descr="effGraphT5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" y="1229032"/>
            <a:ext cx="4065500" cy="2957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Intrepid: Num. Steals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077200" cy="1066800"/>
          </a:xfrm>
        </p:spPr>
        <p:txBody>
          <a:bodyPr/>
          <a:lstStyle/>
          <a:p>
            <a:r>
              <a:rPr lang="en-US" dirty="0" smtClean="0"/>
              <a:t>Retentive stealing stabilizes stealing costs</a:t>
            </a:r>
          </a:p>
          <a:p>
            <a:r>
              <a:rPr lang="en-US" dirty="0" smtClean="0"/>
              <a:t>Similar trends on </a:t>
            </a:r>
            <a:r>
              <a:rPr lang="en-US" smtClean="0"/>
              <a:t>all systems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400" y="4267200"/>
            <a:ext cx="726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Arial"/>
                <a:cs typeface="Arial"/>
              </a:rPr>
              <a:t>                 Core count                                           Core count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786" y="1980283"/>
            <a:ext cx="461665" cy="13109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Num. steals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6500" y="1092200"/>
            <a:ext cx="750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/>
              <a:t>        Attempted steals                         Successful steals</a:t>
            </a:r>
            <a:endParaRPr lang="en-US" sz="2000" i="1" dirty="0"/>
          </a:p>
        </p:txBody>
      </p:sp>
      <p:pic>
        <p:nvPicPr>
          <p:cNvPr id="8" name="Picture 7" descr="allStealsI5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3" y="1450257"/>
            <a:ext cx="4005147" cy="2834969"/>
          </a:xfrm>
          <a:prstGeom prst="rect">
            <a:avLst/>
          </a:prstGeom>
        </p:spPr>
      </p:pic>
      <p:pic>
        <p:nvPicPr>
          <p:cNvPr id="9" name="Picture 8" descr="succStealsI5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47" y="1474838"/>
            <a:ext cx="3989105" cy="2761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3733800"/>
            <a:ext cx="8186738" cy="1517650"/>
          </a:xfrm>
        </p:spPr>
        <p:txBody>
          <a:bodyPr/>
          <a:lstStyle/>
          <a:p>
            <a:r>
              <a:rPr lang="en-US" dirty="0" smtClean="0"/>
              <a:t>HF-Be256 on 9600 cores on Hopper</a:t>
            </a:r>
          </a:p>
          <a:p>
            <a:r>
              <a:rPr lang="en-US" dirty="0" smtClean="0"/>
              <a:t>Initial stealing has high costs during ramp-down</a:t>
            </a:r>
          </a:p>
          <a:p>
            <a:r>
              <a:rPr lang="en-US" dirty="0" smtClean="0"/>
              <a:t>Retentive stealing does a better job reducing this cost</a:t>
            </a:r>
            <a:endParaRPr lang="en-US" dirty="0"/>
          </a:p>
        </p:txBody>
      </p:sp>
      <p:pic>
        <p:nvPicPr>
          <p:cNvPr id="4" name="Picture 3" descr="plb-illust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077200" cy="163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011" y="1003300"/>
            <a:ext cx="7470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ahoma"/>
                <a:cs typeface="Tahoma"/>
              </a:rPr>
              <a:t>Steal (13.6secs)      </a:t>
            </a:r>
            <a:r>
              <a:rPr lang="en-US" sz="2000" i="1" dirty="0" err="1" smtClean="0">
                <a:latin typeface="Tahoma"/>
                <a:cs typeface="Tahoma"/>
              </a:rPr>
              <a:t>StealRet</a:t>
            </a:r>
            <a:r>
              <a:rPr lang="en-US" sz="2000" i="1" dirty="0" smtClean="0">
                <a:latin typeface="Tahoma"/>
                <a:cs typeface="Tahoma"/>
              </a:rPr>
              <a:t>-final (12.6secs)     PLB (12.2secs)</a:t>
            </a:r>
            <a:endParaRPr lang="en-US" sz="2000" i="1" dirty="0"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53" y="1407816"/>
            <a:ext cx="461665" cy="15161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Utilization (%)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00" y="2959100"/>
            <a:ext cx="734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Arial"/>
                <a:cs typeface="Arial"/>
              </a:rPr>
              <a:t>    Time                                   Time                                   Time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09131"/>
            <a:ext cx="8186738" cy="3575050"/>
          </a:xfrm>
        </p:spPr>
        <p:txBody>
          <a:bodyPr/>
          <a:lstStyle/>
          <a:p>
            <a:r>
              <a:rPr lang="en-US" dirty="0" smtClean="0"/>
              <a:t>Retentive work stealing can scale – demonstrated on up to 163,840 cores of Intrepid, 146,400 cores of Hopper, and 128,000 cores of Titan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Retentive stealing and persistence-based load balancing perform comparably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Retentive stealing incrementally improves balance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Number of steals does not grow substantially with scale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Greedy hierarchical persistence-based load balancer achieves good load balance quality as compared to a centralized scheme (details in paper)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repeatedly executing the same computation</a:t>
            </a:r>
          </a:p>
          <a:p>
            <a:endParaRPr lang="en-US" dirty="0" smtClean="0"/>
          </a:p>
          <a:p>
            <a:r>
              <a:rPr lang="en-US" dirty="0" smtClean="0"/>
              <a:t>Static or slowly evolving execution characteristics</a:t>
            </a:r>
          </a:p>
          <a:p>
            <a:endParaRPr lang="en-US" dirty="0" smtClean="0"/>
          </a:p>
          <a:p>
            <a:r>
              <a:rPr lang="en-US" dirty="0" smtClean="0"/>
              <a:t>Execution characteristics preclude static balancing</a:t>
            </a:r>
          </a:p>
          <a:p>
            <a:pPr lvl="1"/>
            <a:r>
              <a:rPr lang="en-US" dirty="0" smtClean="0"/>
              <a:t>Application characteristics (comm. pattern, </a:t>
            </a:r>
            <a:r>
              <a:rPr lang="en-US" dirty="0" err="1" smtClean="0"/>
              <a:t>sparsity</a:t>
            </a:r>
            <a:r>
              <a:rPr lang="en-US" dirty="0" smtClean="0"/>
              <a:t>,…)</a:t>
            </a:r>
          </a:p>
          <a:p>
            <a:pPr lvl="1"/>
            <a:r>
              <a:rPr lang="en-US" dirty="0" smtClean="0"/>
              <a:t>Execution environment (topology, asymmetry, …)</a:t>
            </a:r>
          </a:p>
          <a:p>
            <a:endParaRPr lang="en-US" dirty="0" smtClean="0"/>
          </a:p>
          <a:p>
            <a:r>
              <a:rPr lang="en-US" dirty="0" smtClean="0"/>
              <a:t>Challenge: Load-balancing such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295400"/>
            <a:ext cx="8186738" cy="3575050"/>
          </a:xfrm>
        </p:spPr>
        <p:txBody>
          <a:bodyPr/>
          <a:lstStyle/>
          <a:p>
            <a:r>
              <a:rPr lang="en-US" dirty="0" smtClean="0"/>
              <a:t>Expose greater levels concurrency than supported by hardware</a:t>
            </a:r>
          </a:p>
          <a:p>
            <a:endParaRPr lang="en-US" dirty="0" smtClean="0"/>
          </a:p>
          <a:p>
            <a:r>
              <a:rPr lang="en-US" dirty="0" smtClean="0"/>
              <a:t>Middleware (runtime) dynamically maps the concurrent </a:t>
            </a:r>
            <a:r>
              <a:rPr lang="en-US" i="1" dirty="0" smtClean="0"/>
              <a:t>tasks</a:t>
            </a:r>
            <a:r>
              <a:rPr lang="en-US" dirty="0" smtClean="0"/>
              <a:t> to hardware resources</a:t>
            </a:r>
          </a:p>
          <a:p>
            <a:endParaRPr lang="en-US" dirty="0" smtClean="0"/>
          </a:p>
          <a:p>
            <a:r>
              <a:rPr lang="en-US" dirty="0" smtClean="0"/>
              <a:t>Abstraction supports continuous optimization and adaptation</a:t>
            </a:r>
          </a:p>
          <a:p>
            <a:pPr lvl="1"/>
            <a:r>
              <a:rPr lang="en-US" dirty="0" smtClean="0"/>
              <a:t>Improvements to load balancing</a:t>
            </a:r>
          </a:p>
          <a:p>
            <a:pPr lvl="1"/>
            <a:r>
              <a:rPr lang="en-US" dirty="0" smtClean="0"/>
              <a:t>New metrics (power, energy, graceful degradation, …)</a:t>
            </a:r>
          </a:p>
          <a:p>
            <a:pPr lvl="1"/>
            <a:r>
              <a:rPr lang="en-US" dirty="0" smtClean="0"/>
              <a:t>New features: fault tolerance, power/energy-awareness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load balancers for iterative overdecomposed applications</a:t>
            </a:r>
          </a:p>
          <a:p>
            <a:endParaRPr lang="en-US" dirty="0" smtClean="0"/>
          </a:p>
          <a:p>
            <a:r>
              <a:rPr lang="en-US" dirty="0" smtClean="0"/>
              <a:t>We consider two alternatives:</a:t>
            </a:r>
          </a:p>
          <a:p>
            <a:pPr lvl="1"/>
            <a:r>
              <a:rPr lang="en-US" dirty="0" smtClean="0"/>
              <a:t>Persistence-based load balancing</a:t>
            </a:r>
          </a:p>
          <a:p>
            <a:pPr lvl="1"/>
            <a:r>
              <a:rPr lang="en-US" dirty="0" smtClean="0"/>
              <a:t>Work stealing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 these algorithms behave at scale?</a:t>
            </a:r>
          </a:p>
          <a:p>
            <a:endParaRPr lang="en-US" smtClean="0"/>
          </a:p>
          <a:p>
            <a:r>
              <a:rPr lang="en-US" smtClean="0"/>
              <a:t>How </a:t>
            </a:r>
            <a:r>
              <a:rPr lang="en-US" dirty="0" smtClean="0"/>
              <a:t>do </a:t>
            </a:r>
            <a:r>
              <a:rPr lang="en-US" smtClean="0"/>
              <a:t>they compare?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454150"/>
            <a:ext cx="8186738" cy="3575050"/>
          </a:xfrm>
        </p:spPr>
        <p:txBody>
          <a:bodyPr/>
          <a:lstStyle/>
          <a:p>
            <a:r>
              <a:rPr lang="en-US" dirty="0" err="1" smtClean="0"/>
              <a:t>Overdecomposition</a:t>
            </a:r>
            <a:r>
              <a:rPr lang="en-US" dirty="0" smtClean="0"/>
              <a:t> is a widely used approach </a:t>
            </a:r>
          </a:p>
          <a:p>
            <a:endParaRPr lang="en-US" dirty="0" smtClean="0"/>
          </a:p>
          <a:p>
            <a:r>
              <a:rPr lang="en-US" dirty="0" smtClean="0"/>
              <a:t>Inspector-executor approaches employ start-time load balancers</a:t>
            </a:r>
          </a:p>
          <a:p>
            <a:endParaRPr lang="en-US" dirty="0" smtClean="0"/>
          </a:p>
          <a:p>
            <a:r>
              <a:rPr lang="en-US" dirty="0" smtClean="0"/>
              <a:t>Hierarchical load balancers in the past typically do not consider localization</a:t>
            </a:r>
          </a:p>
          <a:p>
            <a:endParaRPr lang="en-US" dirty="0" smtClean="0"/>
          </a:p>
          <a:p>
            <a:r>
              <a:rPr lang="en-US" dirty="0" smtClean="0"/>
              <a:t>Scalability of work stealing not well understood – largest prior demonstration was on 8192 cores</a:t>
            </a:r>
          </a:p>
          <a:p>
            <a:endParaRPr lang="en-US" dirty="0" smtClean="0"/>
          </a:p>
          <a:p>
            <a:r>
              <a:rPr lang="en-US" dirty="0" smtClean="0"/>
              <a:t>No comparative evaluation of the </a:t>
            </a:r>
            <a:r>
              <a:rPr lang="en-US" smtClean="0"/>
              <a:t>two schemes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TASCEL: Task Scheduling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Runtime library for task-parallel programs</a:t>
            </a:r>
          </a:p>
          <a:p>
            <a:endParaRPr lang="en-US" dirty="0" smtClean="0"/>
          </a:p>
          <a:p>
            <a:r>
              <a:rPr lang="en-US" dirty="0" smtClean="0"/>
              <a:t>Manages task collections for execution on distributed memory machines</a:t>
            </a:r>
          </a:p>
          <a:p>
            <a:endParaRPr lang="en-US" dirty="0" smtClean="0"/>
          </a:p>
          <a:p>
            <a:r>
              <a:rPr lang="en-US" dirty="0" smtClean="0"/>
              <a:t>Compatible with native MPI programs</a:t>
            </a:r>
          </a:p>
          <a:p>
            <a:endParaRPr lang="en-US" dirty="0" smtClean="0"/>
          </a:p>
          <a:p>
            <a:r>
              <a:rPr lang="en-US" dirty="0" smtClean="0"/>
              <a:t>Phase-based switch between SPMD and non-SPMD modes of execution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TASCEL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295400"/>
            <a:ext cx="8186738" cy="3575050"/>
          </a:xfrm>
        </p:spPr>
        <p:txBody>
          <a:bodyPr/>
          <a:lstStyle/>
          <a:p>
            <a:r>
              <a:rPr lang="en-US" dirty="0" smtClean="0"/>
              <a:t>Task: basic unit of </a:t>
            </a:r>
            <a:r>
              <a:rPr lang="en-US" dirty="0" err="1" smtClean="0"/>
              <a:t>migrateable</a:t>
            </a:r>
            <a:r>
              <a:rPr lang="en-US" dirty="0" smtClean="0"/>
              <a:t> execution</a:t>
            </a:r>
          </a:p>
          <a:p>
            <a:r>
              <a:rPr lang="en-US" dirty="0" smtClean="0"/>
              <a:t>Typical workflow:</a:t>
            </a:r>
          </a:p>
          <a:p>
            <a:pPr lvl="1"/>
            <a:r>
              <a:rPr lang="en-US" dirty="0" smtClean="0"/>
              <a:t>Create a task collection</a:t>
            </a:r>
          </a:p>
          <a:p>
            <a:pPr lvl="1"/>
            <a:r>
              <a:rPr lang="en-US" dirty="0" smtClean="0"/>
              <a:t>Seed it with one or more tasks</a:t>
            </a:r>
          </a:p>
          <a:p>
            <a:pPr lvl="1"/>
            <a:r>
              <a:rPr lang="en-US" dirty="0" smtClean="0"/>
              <a:t>Process tasks in the collection till termination detection</a:t>
            </a:r>
          </a:p>
          <a:p>
            <a:r>
              <a:rPr lang="en-US" dirty="0" smtClean="0"/>
              <a:t>Processing of task collections</a:t>
            </a:r>
          </a:p>
          <a:p>
            <a:pPr lvl="1"/>
            <a:r>
              <a:rPr lang="en-US" dirty="0" smtClean="0"/>
              <a:t>Manages concurrency, faults, …</a:t>
            </a:r>
          </a:p>
          <a:p>
            <a:r>
              <a:rPr lang="en-US" dirty="0" smtClean="0"/>
              <a:t>Trade-offs exposed through implementation specializations</a:t>
            </a:r>
          </a:p>
          <a:p>
            <a:pPr lvl="1"/>
            <a:r>
              <a:rPr lang="en-US" dirty="0" smtClean="0"/>
              <a:t>Dynamic load balancing schemes</a:t>
            </a:r>
          </a:p>
          <a:p>
            <a:pPr lvl="1"/>
            <a:r>
              <a:rPr lang="en-US" dirty="0" smtClean="0"/>
              <a:t>Fault tolerance protocols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2336799"/>
            <a:ext cx="8186738" cy="2931583"/>
          </a:xfrm>
        </p:spPr>
        <p:txBody>
          <a:bodyPr/>
          <a:lstStyle/>
          <a:p>
            <a:r>
              <a:rPr lang="en-US" dirty="0" smtClean="0"/>
              <a:t>Greedy localized hierarchical persistence-based load balancing</a:t>
            </a:r>
          </a:p>
          <a:p>
            <a:endParaRPr lang="en-US" dirty="0" smtClean="0"/>
          </a:p>
          <a:p>
            <a:r>
              <a:rPr lang="en-US" dirty="0" smtClean="0"/>
              <a:t>Retentive work stealing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NNL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PNNL_PowerPoint_Template</Template>
  <TotalTime>0</TotalTime>
  <Pages>0</Pages>
  <Words>971</Words>
  <Characters>0</Characters>
  <Application>Microsoft Macintosh PowerPoint</Application>
  <PresentationFormat>On-screen Show (4:3)</PresentationFormat>
  <Lines>0</Lines>
  <Paragraphs>246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1_Office Theme</vt:lpstr>
      <vt:lpstr>PNNL_PowerPoint_Template</vt:lpstr>
      <vt:lpstr>Office Theme</vt:lpstr>
      <vt:lpstr>2_Office Theme</vt:lpstr>
      <vt:lpstr>3_Office Theme</vt:lpstr>
      <vt:lpstr>Work Stealing and Persistence-based Load Balancers for Iterative Overdecomposed Applications</vt:lpstr>
      <vt:lpstr>Dynamic load balancing on  100,000 processor cores  and beyond</vt:lpstr>
      <vt:lpstr>Iterative Applications</vt:lpstr>
      <vt:lpstr>Overdecomposition</vt:lpstr>
      <vt:lpstr>Problem Statement</vt:lpstr>
      <vt:lpstr>Related Work</vt:lpstr>
      <vt:lpstr>TASCEL: Task Scheduling Library</vt:lpstr>
      <vt:lpstr>TASCEL Execution</vt:lpstr>
      <vt:lpstr>Load Balancers</vt:lpstr>
      <vt:lpstr>Greedy Localized Hierarchical Persistence-based LB</vt:lpstr>
      <vt:lpstr>Greedy Localized Hierarchical Persistence-based LB</vt:lpstr>
      <vt:lpstr>PowerPoint Presentation</vt:lpstr>
      <vt:lpstr>PowerPoint Presentation</vt:lpstr>
      <vt:lpstr>PowerPoint Presentation</vt:lpstr>
      <vt:lpstr>PowerPoint Presentation</vt:lpstr>
      <vt:lpstr>Retentive Work Stealing</vt:lpstr>
      <vt:lpstr>PowerPoint Presentation</vt:lpstr>
      <vt:lpstr>Retentive Work Stealing</vt:lpstr>
      <vt:lpstr>Experimental Setup</vt:lpstr>
      <vt:lpstr>Hartree-Fock Benchmark</vt:lpstr>
      <vt:lpstr>Hopper: Performance</vt:lpstr>
      <vt:lpstr>Intrepid: Performance</vt:lpstr>
      <vt:lpstr>Titan: Performance</vt:lpstr>
      <vt:lpstr>Intrepid: Num. Steals</vt:lpstr>
      <vt:lpstr>Utilization</vt:lpstr>
      <vt:lpstr>Summary of Insights</vt:lpstr>
    </vt:vector>
  </TitlesOfParts>
  <LinksUpToDate>false</LinksUpToDate>
  <CharactersWithSpaces>0</CharactersWithSpaces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43</cp:revision>
  <cp:lastPrinted>1980-01-01T07:00:00Z</cp:lastPrinted>
  <dcterms:created xsi:type="dcterms:W3CDTF">2012-06-20T21:17:09Z</dcterms:created>
  <dcterms:modified xsi:type="dcterms:W3CDTF">2012-06-21T07:52:53Z</dcterms:modified>
</cp:coreProperties>
</file>