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gif" ContentType="vide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44"/>
  </p:notesMasterIdLst>
  <p:handoutMasterIdLst>
    <p:handoutMasterId r:id="rId45"/>
  </p:handoutMasterIdLst>
  <p:sldIdLst>
    <p:sldId id="256" r:id="rId2"/>
    <p:sldId id="858" r:id="rId3"/>
    <p:sldId id="864" r:id="rId4"/>
    <p:sldId id="859" r:id="rId5"/>
    <p:sldId id="786" r:id="rId6"/>
    <p:sldId id="860" r:id="rId7"/>
    <p:sldId id="863" r:id="rId8"/>
    <p:sldId id="866" r:id="rId9"/>
    <p:sldId id="861" r:id="rId10"/>
    <p:sldId id="856" r:id="rId11"/>
    <p:sldId id="794" r:id="rId12"/>
    <p:sldId id="865" r:id="rId13"/>
    <p:sldId id="787" r:id="rId14"/>
    <p:sldId id="790" r:id="rId15"/>
    <p:sldId id="791" r:id="rId16"/>
    <p:sldId id="789" r:id="rId17"/>
    <p:sldId id="654" r:id="rId18"/>
    <p:sldId id="792" r:id="rId19"/>
    <p:sldId id="656" r:id="rId20"/>
    <p:sldId id="842" r:id="rId21"/>
    <p:sldId id="843" r:id="rId22"/>
    <p:sldId id="844" r:id="rId23"/>
    <p:sldId id="845" r:id="rId24"/>
    <p:sldId id="847" r:id="rId25"/>
    <p:sldId id="846" r:id="rId26"/>
    <p:sldId id="699" r:id="rId27"/>
    <p:sldId id="700" r:id="rId28"/>
    <p:sldId id="813" r:id="rId29"/>
    <p:sldId id="821" r:id="rId30"/>
    <p:sldId id="855" r:id="rId31"/>
    <p:sldId id="823" r:id="rId32"/>
    <p:sldId id="862" r:id="rId33"/>
    <p:sldId id="850" r:id="rId34"/>
    <p:sldId id="851" r:id="rId35"/>
    <p:sldId id="852" r:id="rId36"/>
    <p:sldId id="875" r:id="rId37"/>
    <p:sldId id="877" r:id="rId38"/>
    <p:sldId id="870" r:id="rId39"/>
    <p:sldId id="871" r:id="rId40"/>
    <p:sldId id="873" r:id="rId41"/>
    <p:sldId id="874" r:id="rId42"/>
    <p:sldId id="87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D00"/>
    <a:srgbClr val="386572"/>
    <a:srgbClr val="3A6876"/>
    <a:srgbClr val="64B4CD"/>
    <a:srgbClr val="24445A"/>
    <a:srgbClr val="1C3445"/>
    <a:srgbClr val="CCFFCC"/>
    <a:srgbClr val="CCFFFF"/>
    <a:srgbClr val="FF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8" autoAdjust="0"/>
    <p:restoredTop sz="94707" autoAdjust="0"/>
  </p:normalViewPr>
  <p:slideViewPr>
    <p:cSldViewPr>
      <p:cViewPr varScale="1">
        <p:scale>
          <a:sx n="116" d="100"/>
          <a:sy n="116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04F5D-E38D-3641-802A-EEE0508E3D0C}" type="datetimeFigureOut">
              <a:rPr lang="en-US" smtClean="0"/>
              <a:t>7/26/11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22AA6-882D-2647-96D1-C2161CDF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0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4B643-C74C-455E-AFCB-1138D85C2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2B86-45F4-4C1B-BB2D-2E1880191CE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figure with</a:t>
            </a:r>
            <a:r>
              <a:rPr lang="en-US" baseline="0" dirty="0" smtClean="0"/>
              <a:t> a new drawing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1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“scanned” diagram on the left with a better one, in all the slides that use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04B643-C74C-455E-AFCB-1138D85C2B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7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68D0F-5633-42A7-B3BC-36CE79F89F6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DDD33-B2E2-4149-80B0-1BD161528359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In traditional MPI paradigm. The number of partitions of both modules is typically equal to the number of processor P</a:t>
            </a:r>
          </a:p>
          <a:p>
            <a:pPr eaLnBrk="1" hangingPunct="1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And although the </a:t>
            </a:r>
            <a:r>
              <a:rPr lang="en-US" altLang="zh-CN" dirty="0" err="1" smtClean="0">
                <a:solidFill>
                  <a:srgbClr val="FF0000"/>
                </a:solidFill>
              </a:rPr>
              <a:t>i’th</a:t>
            </a:r>
            <a:r>
              <a:rPr lang="en-US" altLang="zh-CN" dirty="0" smtClean="0">
                <a:solidFill>
                  <a:srgbClr val="FF0000"/>
                </a:solidFill>
              </a:rPr>
              <a:t> elements of fluid module and solid module are not connected geometrically in the simulation, they are glued together on the </a:t>
            </a:r>
            <a:r>
              <a:rPr lang="en-US" altLang="zh-CN" dirty="0" err="1" smtClean="0">
                <a:solidFill>
                  <a:srgbClr val="FF0000"/>
                </a:solidFill>
              </a:rPr>
              <a:t>I’th</a:t>
            </a:r>
            <a:r>
              <a:rPr lang="en-US" altLang="zh-CN" dirty="0" smtClean="0">
                <a:solidFill>
                  <a:srgbClr val="FF0000"/>
                </a:solidFill>
              </a:rPr>
              <a:t> processor.</a:t>
            </a:r>
          </a:p>
          <a:p>
            <a:pPr eaLnBrk="1" hangingPunct="1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Under Charm++/AMPI framework, the two modules each get their own set of parallel objects. And the size of the arrays are not restricted or related.</a:t>
            </a:r>
          </a:p>
          <a:p>
            <a:pPr eaLnBrk="1" hangingPunct="1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The benefit of this is performance optimizations and better modularity.</a:t>
            </a:r>
          </a:p>
          <a:p>
            <a:pPr eaLnBrk="1" hangingPunct="1"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Problem: due to the asynchronous method invocation, the flow of control is buried deep into the object code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3B457-AA13-407E-956B-7335B485905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C53790-84E3-4A97-A537-19B158F7B52E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AFB33-46FE-41BD-8E9C-56397F7CA8ED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3146EC-4575-4EB4-850F-E73A6951E612}" type="slidenum">
              <a:rPr lang="en-US" sz="1200"/>
              <a:pPr algn="r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4DC79-C52C-4AA7-98A5-8F15A52D4833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B43A4A-8941-4128-B16B-5C3E89912820}" type="slidenum">
              <a:rPr lang="en-US" sz="1200"/>
              <a:pPr algn="r"/>
              <a:t>34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3D5ED-B8D8-5E4A-BDE3-9D68D74DAB0E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8914-472C-4427-BBE5-B601DB073B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2E869-BB74-384E-9B93-EEDE6796B2D7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538B-28AD-4B8F-9377-02FC4F0157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02B81-CC4F-1849-8F53-5A1AE50D5C85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07E28-94A6-4B68-AD3A-4EC40AD6B3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A765-3AAF-7B40-877E-24EFADA47696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80A45-5AB1-F84E-A70D-554D4E3EE7E9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7C5C-CBC4-0141-AD75-3CCA4CDCE4F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CBB4B-782F-1247-B170-0C6E531D5051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F1F8-890D-4C48-8E24-C784EDDCD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8D427-324F-4447-B3D9-D662B0B8BBE9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C39AB-C319-403C-8545-69BA255C32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50338-DE5D-F04B-B9CA-A318A53963E7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EB3-662D-402A-86F6-9B1E52ECB0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97D26-0E2E-984E-B8AB-DC2CBF74B731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64E6C-4DE2-9E46-8D88-A7C5B994D1EF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A606E-5448-CB4D-B735-9C369A94BB58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72E52-CA3B-4B89-8AEC-1B69F92FAE9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 </a:t>
            </a:r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7D56-6A36-D14B-8439-77E1E509B26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DF9DE-2389-48A4-BC7A-B4842B306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ppl-logo-white-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l-logo-white-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898547C-ED96-9147-A873-08ABCF1E451D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2">
                    <a:lumMod val="40000"/>
                    <a:lumOff val="60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046557ED-B28C-4E0E-B69D-3B43209DE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ppl-logo-white-s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l-logo-white-s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4400" y="6291263"/>
            <a:ext cx="4730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  <p:sldLayoutId id="214748373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1"/>
            <a:ext cx="8458200" cy="3143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Composable</a:t>
            </a:r>
            <a:r>
              <a:rPr lang="en-US" dirty="0"/>
              <a:t> and modular Exascale Programming Models with intelligent runtime </a:t>
            </a:r>
            <a:r>
              <a:rPr lang="en-US" dirty="0" smtClean="0"/>
              <a:t>systems: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To Virtualize or Not?!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course, virtualize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Laxmikant (Sanjay) Kale</a:t>
            </a:r>
          </a:p>
          <a:p>
            <a:r>
              <a:rPr lang="en-US" dirty="0" smtClean="0">
                <a:hlinkClick r:id="rId3"/>
              </a:rPr>
              <a:t>http://charm.cs.illinois.edu</a:t>
            </a:r>
            <a:endParaRPr lang="en-US" dirty="0" smtClean="0"/>
          </a:p>
          <a:p>
            <a:r>
              <a:rPr lang="en-US" dirty="0" smtClean="0"/>
              <a:t>Parallel Programming Laboratory</a:t>
            </a:r>
          </a:p>
          <a:p>
            <a:r>
              <a:rPr lang="en-US" dirty="0" smtClean="0"/>
              <a:t>Department of Computer Science</a:t>
            </a:r>
          </a:p>
          <a:p>
            <a:r>
              <a:rPr lang="en-US" dirty="0" smtClean="0"/>
              <a:t>University of Illinois at Urbana Champaign</a:t>
            </a:r>
          </a:p>
        </p:txBody>
      </p:sp>
      <p:pic>
        <p:nvPicPr>
          <p:cNvPr id="18436" name="Picture 6" descr="pp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full_mark_horz_b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609600"/>
            <a:ext cx="3048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Over-decomposition and message-driven execution</a:t>
            </a:r>
            <a:endParaRPr 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33400" y="2057400"/>
            <a:ext cx="30480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Migratability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200400"/>
            <a:ext cx="30480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Introspective and adaptive runtime system</a:t>
            </a:r>
            <a:endParaRPr lang="en-US" sz="18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5715000"/>
            <a:ext cx="2057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Control Points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514600" y="5029200"/>
            <a:ext cx="28956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Higher-level abstractions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4114800" y="533400"/>
            <a:ext cx="1540476" cy="33250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Scalable Tools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943600" y="685800"/>
            <a:ext cx="2590800" cy="609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Automatic overlap, </a:t>
            </a:r>
            <a:r>
              <a:rPr lang="en-US" sz="1200" dirty="0" err="1" smtClean="0"/>
              <a:t>pefetch</a:t>
            </a:r>
            <a:r>
              <a:rPr lang="en-US" sz="1200" dirty="0" smtClean="0"/>
              <a:t>, compositionality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114800" y="1219200"/>
            <a:ext cx="1540476" cy="33250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Emulation for </a:t>
            </a:r>
            <a:r>
              <a:rPr lang="en-US" sz="1200" dirty="0" err="1" smtClean="0"/>
              <a:t>Perf</a:t>
            </a:r>
            <a:r>
              <a:rPr lang="en-US" sz="1200" dirty="0" smtClean="0"/>
              <a:t> Prediction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0" y="2057400"/>
            <a:ext cx="2450757" cy="38792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Fault Tolerance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4343400" y="3124200"/>
            <a:ext cx="2800865" cy="609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Dynamic load balancing (topology-aware, scalable)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5867400" y="5181600"/>
            <a:ext cx="2450757" cy="38792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Languages and Frameworks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5715000" y="3810000"/>
            <a:ext cx="2800865" cy="609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Temperature/power considerations</a:t>
            </a:r>
            <a:endParaRPr lang="en-US" sz="1200" dirty="0"/>
          </a:p>
        </p:txBody>
      </p:sp>
      <p:sp>
        <p:nvSpPr>
          <p:cNvPr id="15" name="Down Arrow 14"/>
          <p:cNvSpPr/>
          <p:nvPr/>
        </p:nvSpPr>
        <p:spPr>
          <a:xfrm>
            <a:off x="1981200" y="1447800"/>
            <a:ext cx="274319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81200" y="2590800"/>
            <a:ext cx="274319" cy="6096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14400" y="4038600"/>
            <a:ext cx="304800" cy="16764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895600" y="4038600"/>
            <a:ext cx="304800" cy="990600"/>
          </a:xfrm>
          <a:prstGeom prst="downArrow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581400" y="609600"/>
            <a:ext cx="5334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581400" y="914400"/>
            <a:ext cx="23622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581400" y="1295400"/>
            <a:ext cx="5334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581400" y="2209800"/>
            <a:ext cx="12954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3429000"/>
            <a:ext cx="7620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581400" y="3886200"/>
            <a:ext cx="21336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410200" y="5257800"/>
            <a:ext cx="457200" cy="1524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93000"/>
            </a:schemeClr>
          </a:solidFill>
          <a:ln>
            <a:solidFill>
              <a:schemeClr val="accent3">
                <a:lumMod val="60000"/>
                <a:lumOff val="40000"/>
                <a:alpha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75A53-CFF3-8446-8FAD-74EA9684F9C1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12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Utility for Multi-cores, Many-cores, Accelerators: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666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Objects connote and promote locality</a:t>
            </a:r>
          </a:p>
          <a:p>
            <a:r>
              <a:rPr lang="en-US" dirty="0" smtClean="0"/>
              <a:t>Message-driven execution</a:t>
            </a:r>
          </a:p>
          <a:p>
            <a:pPr lvl="1"/>
            <a:r>
              <a:rPr lang="en-US" dirty="0" smtClean="0"/>
              <a:t>A strong principle of prediction for data and code use</a:t>
            </a:r>
          </a:p>
          <a:p>
            <a:pPr lvl="1"/>
            <a:r>
              <a:rPr lang="en-US" dirty="0" smtClean="0"/>
              <a:t>Much stronger than principle of locality</a:t>
            </a:r>
          </a:p>
          <a:p>
            <a:pPr lvl="2"/>
            <a:r>
              <a:rPr lang="en-US" dirty="0" smtClean="0"/>
              <a:t>Can use to scale memory wall:</a:t>
            </a:r>
          </a:p>
          <a:p>
            <a:pPr lvl="2"/>
            <a:r>
              <a:rPr lang="en-US" dirty="0" err="1" smtClean="0"/>
              <a:t>Prefetching</a:t>
            </a:r>
            <a:r>
              <a:rPr lang="en-US" dirty="0" smtClean="0"/>
              <a:t> of needed data: </a:t>
            </a:r>
          </a:p>
          <a:p>
            <a:pPr lvl="3"/>
            <a:r>
              <a:rPr lang="en-US" dirty="0" smtClean="0"/>
              <a:t>into scratch pad memories, for example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6A85-92FE-884F-B95E-D99331659AC5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776" name="Rectangle 5"/>
          <p:cNvSpPr>
            <a:spLocks noChangeArrowheads="1"/>
          </p:cNvSpPr>
          <p:nvPr/>
        </p:nvSpPr>
        <p:spPr bwMode="auto">
          <a:xfrm>
            <a:off x="1676400" y="4267322"/>
            <a:ext cx="2275609" cy="236207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4952856" y="4267200"/>
            <a:ext cx="2286144" cy="2319582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7"/>
          <p:cNvSpPr>
            <a:spLocks noChangeArrowheads="1"/>
          </p:cNvSpPr>
          <p:nvPr/>
        </p:nvSpPr>
        <p:spPr bwMode="auto">
          <a:xfrm>
            <a:off x="2133365" y="5486186"/>
            <a:ext cx="1523657" cy="417879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Scheduler</a:t>
            </a:r>
          </a:p>
        </p:txBody>
      </p:sp>
      <p:sp>
        <p:nvSpPr>
          <p:cNvPr id="32779" name="Oval 8"/>
          <p:cNvSpPr>
            <a:spLocks noChangeArrowheads="1"/>
          </p:cNvSpPr>
          <p:nvPr/>
        </p:nvSpPr>
        <p:spPr bwMode="auto">
          <a:xfrm>
            <a:off x="5258377" y="5486186"/>
            <a:ext cx="1538143" cy="413452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Scheduler</a:t>
            </a:r>
          </a:p>
        </p:txBody>
      </p:sp>
      <p:sp>
        <p:nvSpPr>
          <p:cNvPr id="32780" name="Rectangle 9"/>
          <p:cNvSpPr>
            <a:spLocks noChangeArrowheads="1"/>
          </p:cNvSpPr>
          <p:nvPr/>
        </p:nvSpPr>
        <p:spPr bwMode="auto">
          <a:xfrm>
            <a:off x="1980605" y="6020044"/>
            <a:ext cx="1769918" cy="380695"/>
          </a:xfrm>
          <a:prstGeom prst="rect">
            <a:avLst/>
          </a:prstGeom>
          <a:solidFill>
            <a:srgbClr val="FF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Message Q</a:t>
            </a:r>
          </a:p>
        </p:txBody>
      </p:sp>
      <p:sp>
        <p:nvSpPr>
          <p:cNvPr id="32781" name="Rectangle 10"/>
          <p:cNvSpPr>
            <a:spLocks noChangeArrowheads="1"/>
          </p:cNvSpPr>
          <p:nvPr/>
        </p:nvSpPr>
        <p:spPr bwMode="auto">
          <a:xfrm>
            <a:off x="5181997" y="6020044"/>
            <a:ext cx="1769918" cy="380695"/>
          </a:xfrm>
          <a:prstGeom prst="rect">
            <a:avLst/>
          </a:prstGeom>
          <a:solidFill>
            <a:srgbClr val="FF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Message Q</a:t>
            </a:r>
          </a:p>
        </p:txBody>
      </p:sp>
      <p:sp>
        <p:nvSpPr>
          <p:cNvPr id="32782" name="Rectangle 11"/>
          <p:cNvSpPr>
            <a:spLocks noChangeArrowheads="1"/>
          </p:cNvSpPr>
          <p:nvPr/>
        </p:nvSpPr>
        <p:spPr bwMode="auto">
          <a:xfrm>
            <a:off x="1802823" y="4369777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2"/>
          <p:cNvSpPr>
            <a:spLocks noChangeArrowheads="1"/>
          </p:cNvSpPr>
          <p:nvPr/>
        </p:nvSpPr>
        <p:spPr bwMode="auto">
          <a:xfrm>
            <a:off x="2498148" y="4837235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3"/>
          <p:cNvSpPr>
            <a:spLocks noChangeArrowheads="1"/>
          </p:cNvSpPr>
          <p:nvPr/>
        </p:nvSpPr>
        <p:spPr bwMode="auto">
          <a:xfrm>
            <a:off x="5721927" y="4454769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4"/>
          <p:cNvSpPr>
            <a:spLocks noChangeArrowheads="1"/>
          </p:cNvSpPr>
          <p:nvPr/>
        </p:nvSpPr>
        <p:spPr bwMode="auto">
          <a:xfrm>
            <a:off x="2877416" y="4284785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5"/>
          <p:cNvSpPr>
            <a:spLocks noChangeArrowheads="1"/>
          </p:cNvSpPr>
          <p:nvPr/>
        </p:nvSpPr>
        <p:spPr bwMode="auto">
          <a:xfrm>
            <a:off x="3446318" y="4879731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Rectangle 16"/>
          <p:cNvSpPr>
            <a:spLocks noChangeArrowheads="1"/>
          </p:cNvSpPr>
          <p:nvPr/>
        </p:nvSpPr>
        <p:spPr bwMode="auto">
          <a:xfrm>
            <a:off x="3319895" y="4369777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Rectangle 17"/>
          <p:cNvSpPr>
            <a:spLocks noChangeArrowheads="1"/>
          </p:cNvSpPr>
          <p:nvPr/>
        </p:nvSpPr>
        <p:spPr bwMode="auto">
          <a:xfrm>
            <a:off x="2371725" y="4497265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Rectangle 18"/>
          <p:cNvSpPr>
            <a:spLocks noChangeArrowheads="1"/>
          </p:cNvSpPr>
          <p:nvPr/>
        </p:nvSpPr>
        <p:spPr bwMode="auto">
          <a:xfrm>
            <a:off x="6796520" y="4709746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Rectangle 19"/>
          <p:cNvSpPr>
            <a:spLocks noChangeArrowheads="1"/>
          </p:cNvSpPr>
          <p:nvPr/>
        </p:nvSpPr>
        <p:spPr bwMode="auto">
          <a:xfrm>
            <a:off x="6543675" y="4369777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0"/>
          <p:cNvSpPr>
            <a:spLocks noChangeArrowheads="1"/>
          </p:cNvSpPr>
          <p:nvPr/>
        </p:nvSpPr>
        <p:spPr bwMode="auto">
          <a:xfrm>
            <a:off x="5342659" y="4284785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Rectangle 21"/>
          <p:cNvSpPr>
            <a:spLocks noChangeArrowheads="1"/>
          </p:cNvSpPr>
          <p:nvPr/>
        </p:nvSpPr>
        <p:spPr bwMode="auto">
          <a:xfrm>
            <a:off x="5216236" y="4794738"/>
            <a:ext cx="316057" cy="212481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22"/>
          <p:cNvSpPr>
            <a:spLocks noChangeShapeType="1"/>
          </p:cNvSpPr>
          <p:nvPr/>
        </p:nvSpPr>
        <p:spPr bwMode="auto">
          <a:xfrm flipV="1">
            <a:off x="2814205" y="5899639"/>
            <a:ext cx="0" cy="169985"/>
          </a:xfrm>
          <a:prstGeom prst="line">
            <a:avLst/>
          </a:prstGeom>
          <a:noFill/>
          <a:ln w="38100" cap="sq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3"/>
          <p:cNvSpPr>
            <a:spLocks noChangeShapeType="1"/>
          </p:cNvSpPr>
          <p:nvPr/>
        </p:nvSpPr>
        <p:spPr bwMode="auto">
          <a:xfrm flipV="1">
            <a:off x="2895853" y="4582258"/>
            <a:ext cx="613677" cy="903929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  <p:bldP spid="32778" grpId="0" animBg="1"/>
      <p:bldP spid="32779" grpId="0" animBg="1"/>
      <p:bldP spid="32780" grpId="0" animBg="1"/>
      <p:bldP spid="32781" grpId="0" animBg="1"/>
      <p:bldP spid="32793" grpId="0" animBg="1"/>
      <p:bldP spid="327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r>
              <a:rPr lang="en-US" dirty="0" smtClean="0"/>
              <a:t>Current machines are over-engineered for communication by necessity:</a:t>
            </a:r>
          </a:p>
          <a:p>
            <a:pPr lvl="1"/>
            <a:r>
              <a:rPr lang="en-US" dirty="0" smtClean="0"/>
              <a:t>Compute-communicate cycles in typical MPI apps</a:t>
            </a:r>
          </a:p>
          <a:p>
            <a:pPr lvl="1"/>
            <a:r>
              <a:rPr lang="en-US" dirty="0" smtClean="0"/>
              <a:t>So, the network is used for a fraction of time, </a:t>
            </a:r>
          </a:p>
          <a:p>
            <a:pPr lvl="1"/>
            <a:r>
              <a:rPr lang="en-US" dirty="0" smtClean="0"/>
              <a:t>and is on the critical path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overdecomposition</a:t>
            </a:r>
            <a:r>
              <a:rPr lang="en-US" dirty="0" smtClean="0"/>
              <a:t> (virtualization)</a:t>
            </a:r>
          </a:p>
          <a:p>
            <a:pPr lvl="1"/>
            <a:r>
              <a:rPr lang="en-US" dirty="0" smtClean="0"/>
              <a:t>Communication is spread over an iteration</a:t>
            </a:r>
          </a:p>
          <a:p>
            <a:pPr lvl="1"/>
            <a:r>
              <a:rPr lang="en-US" dirty="0" smtClean="0"/>
              <a:t>Also, adaptive overlap of communication and computation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7C5C-CBC4-0141-AD75-3CCA4CDCE4F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95254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Compositionality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important to support </a:t>
            </a:r>
            <a:r>
              <a:rPr lang="en-US" dirty="0" smtClean="0"/>
              <a:t>parallel composition</a:t>
            </a:r>
            <a:endParaRPr lang="en-US" dirty="0" smtClean="0"/>
          </a:p>
          <a:p>
            <a:pPr lvl="1"/>
            <a:r>
              <a:rPr lang="en-US" dirty="0" smtClean="0"/>
              <a:t>For multi-module, multi-physics, multi-paradigm applications..</a:t>
            </a:r>
          </a:p>
          <a:p>
            <a:r>
              <a:rPr lang="en-US" dirty="0" smtClean="0"/>
              <a:t>What I mean by parallel composition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 || C where B and C are independently developed modules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 is parallel module by itself, and so is C</a:t>
            </a:r>
          </a:p>
          <a:p>
            <a:pPr lvl="1"/>
            <a:r>
              <a:rPr lang="en-US" dirty="0" smtClean="0"/>
              <a:t>Programmers who wrote B were unaware of C </a:t>
            </a:r>
          </a:p>
          <a:p>
            <a:r>
              <a:rPr lang="en-US" dirty="0" smtClean="0"/>
              <a:t>This is not supported well by MPI</a:t>
            </a:r>
          </a:p>
          <a:p>
            <a:pPr lvl="1"/>
            <a:r>
              <a:rPr lang="en-US" dirty="0" smtClean="0"/>
              <a:t>Developers support it by breaking abstraction boundaries</a:t>
            </a:r>
          </a:p>
          <a:p>
            <a:pPr lvl="2"/>
            <a:r>
              <a:rPr lang="en-US" dirty="0" smtClean="0"/>
              <a:t>E.g. wildcard </a:t>
            </a:r>
            <a:r>
              <a:rPr lang="en-US" dirty="0" err="1" smtClean="0"/>
              <a:t>recvs</a:t>
            </a:r>
            <a:r>
              <a:rPr lang="en-US" dirty="0" smtClean="0"/>
              <a:t> in module A to process messages for module B</a:t>
            </a:r>
          </a:p>
          <a:p>
            <a:pPr lvl="1"/>
            <a:r>
              <a:rPr lang="en-US" dirty="0" smtClean="0"/>
              <a:t>Nor by </a:t>
            </a:r>
            <a:r>
              <a:rPr lang="en-US" dirty="0" err="1" smtClean="0"/>
              <a:t>OpenMP</a:t>
            </a:r>
            <a:r>
              <a:rPr lang="en-US" dirty="0" smtClean="0"/>
              <a:t> implementations :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6BE-B7A9-2944-BF1D-083AF62D9D9D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DB46-4CA1-0644-8E1A-8093CE527AE5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72E0-3E7F-4709-B8DF-5EC8A0346E3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6628" name="Picture 4" descr="parallelCompSiamPie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3040" y="2667000"/>
            <a:ext cx="24067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38862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3200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6670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958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672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62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148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576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814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862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1910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292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910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862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54" name="TextBox 31"/>
          <p:cNvSpPr txBox="1">
            <a:spLocks noChangeArrowheads="1"/>
          </p:cNvSpPr>
          <p:nvPr/>
        </p:nvSpPr>
        <p:spPr bwMode="auto">
          <a:xfrm>
            <a:off x="1371600" y="685800"/>
            <a:ext cx="4648200" cy="10779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  <a:ea typeface="ＭＳ Ｐゴシック"/>
                <a:cs typeface="ＭＳ Ｐゴシック"/>
              </a:rPr>
              <a:t>Without message-driven execution (and virtualization), you get either:</a:t>
            </a:r>
          </a:p>
          <a:p>
            <a:r>
              <a:rPr lang="en-US" dirty="0">
                <a:latin typeface="+mn-lt"/>
                <a:ea typeface="ＭＳ Ｐゴシック"/>
                <a:cs typeface="ＭＳ Ｐゴシック"/>
              </a:rPr>
              <a:t>Space-division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4800600"/>
            <a:ext cx="4114800" cy="0"/>
          </a:xfrm>
          <a:prstGeom prst="straightConnector1">
            <a:avLst/>
          </a:prstGeom>
          <a:ln w="190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05400" y="4800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57400" y="2819400"/>
            <a:ext cx="838200" cy="838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57400" y="4114800"/>
            <a:ext cx="838200" cy="838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91A8-3E24-184B-A841-7FF5E1D43CC1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27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72E0-3E7F-4709-B8DF-5EC8A0346E3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7652" name="Picture 4" descr="parallelCompSiamPi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3040" y="2667000"/>
            <a:ext cx="24067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38862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3200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6670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33528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286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62400" y="33528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57600" y="40386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6200" y="40386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62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14800" y="2819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24400" y="2819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53000" y="2819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3000" y="22860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3434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95800" y="22860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95800" y="2819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0" y="4038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3352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24400" y="22860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78" name="TextBox 31"/>
          <p:cNvSpPr txBox="1">
            <a:spLocks noChangeArrowheads="1"/>
          </p:cNvSpPr>
          <p:nvPr/>
        </p:nvSpPr>
        <p:spPr bwMode="auto">
          <a:xfrm>
            <a:off x="1371600" y="1219200"/>
            <a:ext cx="37338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ea typeface="ＭＳ Ｐゴシック"/>
                <a:cs typeface="ＭＳ Ｐゴシック"/>
              </a:rPr>
              <a:t>OR: </a:t>
            </a:r>
            <a:r>
              <a:rPr lang="en-US" dirty="0" err="1">
                <a:latin typeface="+mn-lt"/>
                <a:ea typeface="ＭＳ Ｐゴシック"/>
                <a:cs typeface="ＭＳ Ｐゴシック"/>
              </a:rPr>
              <a:t>Sequentialization</a:t>
            </a:r>
            <a:endParaRPr lang="en-US" dirty="0">
              <a:latin typeface="+mn-lt"/>
              <a:ea typeface="ＭＳ Ｐゴシック"/>
              <a:cs typeface="ＭＳ Ｐゴシック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57600" y="4800600"/>
            <a:ext cx="4114800" cy="0"/>
          </a:xfrm>
          <a:prstGeom prst="straightConnector1">
            <a:avLst/>
          </a:prstGeom>
          <a:ln w="1905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4800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36" name="Oval 35"/>
          <p:cNvSpPr/>
          <p:nvPr/>
        </p:nvSpPr>
        <p:spPr>
          <a:xfrm>
            <a:off x="2057400" y="2819400"/>
            <a:ext cx="838200" cy="838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57400" y="4114800"/>
            <a:ext cx="838200" cy="8382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505200" y="38862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05200" y="3200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05200" y="2057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505200" y="26670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6ECF-85F5-E74D-A4CB-193DD99C4AFE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58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72E0-3E7F-4709-B8DF-5EC8A0346E3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5848" name="Picture 4" descr="parallelCompSiamPi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3040" y="2667000"/>
            <a:ext cx="24067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5"/>
          <p:cNvSpPr txBox="1">
            <a:spLocks noChangeArrowheads="1"/>
          </p:cNvSpPr>
          <p:nvPr/>
        </p:nvSpPr>
        <p:spPr bwMode="auto">
          <a:xfrm>
            <a:off x="1600200" y="1066800"/>
            <a:ext cx="6172200" cy="4619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  <a:ea typeface="ＭＳ Ｐゴシック"/>
                <a:cs typeface="ＭＳ Ｐゴシック"/>
              </a:rPr>
              <a:t>Parallel Composition: A1; (B || C ); A2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29718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62200" y="3048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3200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09800" y="3429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43200" y="3200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90800" y="32766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4290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38400" y="3581400"/>
            <a:ext cx="762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38400" y="42672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4724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133600" y="4495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4600" y="4724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86000" y="4343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67000" y="44958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590800" y="43434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62200" y="45720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8006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09800" y="42672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4419600"/>
            <a:ext cx="76200" cy="762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667000" y="46482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870" name="TextBox 49"/>
          <p:cNvSpPr txBox="1">
            <a:spLocks noChangeArrowheads="1"/>
          </p:cNvSpPr>
          <p:nvPr/>
        </p:nvSpPr>
        <p:spPr bwMode="auto">
          <a:xfrm>
            <a:off x="990600" y="5105400"/>
            <a:ext cx="5334000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sz="1800" dirty="0">
                <a:latin typeface="+mn-lt"/>
                <a:ea typeface="ＭＳ Ｐゴシック"/>
                <a:cs typeface="ＭＳ Ｐゴシック"/>
              </a:rPr>
              <a:t>Recall: Different modules, written in different languages/paradigms, can overlap in time and on processors, without programmer having to worry about this explicitly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16281E-7 C 0.00591 -0.02035 0.01181 -0.04048 0.02587 -0.07563 C 0.03994 -0.11078 0.06424 -0.18872 0.08386 -0.21046 C 0.10348 -0.2322 0.12327 -0.21901 0.14306 -0.205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509 C 0.00139 -0.06042 0.01528 -0.11551 0.03681 -0.1382 C 0.05833 -0.16111 0.08767 -0.15208 0.11701 -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7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3032 C 0.02552 -0.03842 0.03021 -0.04629 0.05174 -0.05509 C 0.07326 -0.06389 0.1309 -0.0824 0.15035 -0.08287 C 0.16979 -0.08333 0.16615 -0.06227 0.16892 -0.0583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2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5111 C 0.02778 -0.08857 0.04028 -0.12604 0.04497 -0.1531 C 0.04966 -0.18016 0.04445 -0.18293 0.04375 -0.21392 C 0.04306 -0.24491 0.0323 -0.31337 0.04115 -0.33904 C 0.05 -0.36471 0.08577 -0.36656 0.0967 -0.36864 C 0.10764 -0.37072 0.10504 -0.35499 0.1066 -0.35222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5989 C 0.01597 -0.0784 0.03021 -0.0969 0.05729 -0.1043 C 0.08438 -0.1117 0.14583 -0.10083 0.16458 -0.1043 C 0.18333 -0.10777 0.17639 -0.11679 0.16962 -0.12557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C 0.02552 0.01505 0.04688 0.02454 0.06719 0.02685 C 0.0875 0.02917 0.11111 0.01435 0.12639 0.01875 C 0.14167 0.02315 0.15 0.03819 0.15851 0.0532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C 0.01442 0.02731 0.02883 0.05463 0.04428 0.07222 C 0.05973 0.08981 0.0724 0.09768 0.09324 0.10555 C 0.11407 0.11342 0.15504 0.11505 0.1698 0.11944 C 0.18455 0.12384 0.18334 0.12778 0.1823 0.13194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625 C 0.04705 0.00787 0.05677 0.00973 0.07135 0.00973 C 0.08594 0.00973 0.10642 0.00556 0.125 0.00556 C 0.14358 0.00556 0.17413 0.00695 0.18281 0.00903 C 0.19149 0.01111 0.1842 0.01482 0.17708 0.0187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111 C 0.0066 -0.01528 0.00973 -0.01922 0.01615 -0.02153 C 0.02257 -0.02384 0.02414 -0.02431 0.04271 -0.025 C 0.06129 -0.0257 0.10903 -0.0257 0.12761 -0.0257 C 0.14618 -0.0257 0.15035 -0.0257 0.15469 -0.025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C 0.00503 -0.00694 0.01007 -0.01365 0.02083 -0.02708 C 0.0316 -0.0405 0.04444 -0.06851 0.06406 -0.08055 C 0.08368 -0.09259 0.12326 -0.08819 0.13802 -0.09861 C 0.15278 -0.10902 0.1526 -0.12615 0.1526 -0.14305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0347 C 0.03907 0.01157 0.06459 0.01967 0.08646 0.02638 C 0.10834 0.0331 0.125 0.03379 0.14532 0.04375 C 0.16563 0.0537 0.19792 0.07754 0.20886 0.08611 C 0.2198 0.09467 0.21528 0.0949 0.21094 0.09513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649 C 0.03298 -0.0007 0.04514 0.00532 0.06198 -0.01135 C 0.07882 -0.02801 0.10607 -0.08565 0.12239 -0.10649 C 0.13871 -0.12732 0.14566 -0.1338 0.16041 -0.13635 C 0.17517 -0.13889 0.2033 -0.12917 0.21146 -0.12176 C 0.21961 -0.11436 0.20972 -0.0963 0.20937 -0.09121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0.0132 -0.00186 0.02657 -0.00348 0.0547 -0.00209 C 0.08282 -0.0007 0.13786 0.00509 0.16876 0.00833 C 0.19966 0.01157 0.22223 0.00648 0.24011 0.01736 C 0.25799 0.02824 0.26668 0.05092 0.27553 0.07361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2222E-6 C 0.04496 -0.00417 0.0901 -0.0081 0.11927 -0.00764 C 0.14843 -0.00717 0.15642 0.00556 0.17552 0.00347 C 0.19461 0.00139 0.22187 -0.01204 0.23385 -0.02014 C 0.24583 -0.02824 0.24652 -0.03704 0.24739 -0.04583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417 C 0.00573 -0.01296 0.00746 -0.03009 0.01146 -0.04444 C 0.01545 -0.0588 0.00521 -0.07176 0.02812 -0.08264 C 0.05104 -0.09352 0.12326 -0.09861 0.14896 -0.10972 C 0.17465 -0.12083 0.17864 -0.13542 0.18281 -0.1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7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4.16667E-6 0.0044 -4.16667E-6 0.00903 0.01459 0.01459 C 0.02917 0.02014 0.06875 0.06459 0.0875 0.03403 C 0.10625 0.00347 0.11129 -0.1125 0.12709 -0.16875 C 0.14289 -0.225 0.17448 -0.27477 0.18282 -0.30347 C 0.19115 -0.33217 0.17796 -0.33426 0.17709 -0.34028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0.00782 -0.0155 0.01563 -0.03078 0.04584 -0.05347 C 0.07605 -0.07615 0.14758 -0.11203 0.18074 -0.13541 C 0.2139 -0.15879 0.24862 -0.1787 0.2448 -0.19374 C 0.24098 -0.20879 0.17535 -0.21666 0.15782 -0.22569 C 0.14028 -0.23472 0.13994 -0.24143 0.13959 -0.24791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4 0.00416 0.03681 0.00833 0.06094 0.00833 C 0.08507 0.00833 0.12674 0.0074 0.14531 0 C 0.16389 -0.00741 0.16267 -0.0051 0.1724 -0.03612 C 0.18212 -0.06713 0.19288 -0.12662 0.20365 -0.18612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1371 -0.01481 -0.02726 -0.0294 -0.03021 -0.08611 C -0.03316 -0.14282 -0.04566 -0.28773 -0.01823 -0.34097 C 0.0092 -0.39421 0.09132 -0.40301 0.1349 -0.40625 C 0.17847 -0.40949 0.22517 -0.36759 0.24323 -0.35972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902 C 0.04253 0.01157 0.08212 0.01435 0.10833 0.00625 C 0.13455 -0.00186 0.13594 0.00995 0.16042 -0.03959 C 0.1849 -0.08912 0.23906 -0.24908 0.25469 -0.29098 " pathEditMode="relative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729 -0.01528 0.01475 -0.03032 0.02968 -0.04097 C 0.04461 -0.05162 0.0559 -0.05856 0.08906 -0.06319 C 0.12222 -0.06782 0.20486 -0.06157 0.22864 -0.06944 C 0.25243 -0.07731 0.24236 -0.09398 0.23229 -0.11041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18519E-6 C 0.1276 0.00695 0.25538 0.01413 0.30208 -0.02939 C 0.34878 -0.07291 0.28524 -0.22291 0.28073 -0.26064 C 0.27621 -0.29837 0.27534 -0.27684 0.27448 -0.25532 " pathEditMode="relative" ptsTypes="aa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C 0.0224 -0.00879 0.04496 -0.01736 0.08854 -0.0412 C 0.13212 -0.06504 0.23142 -0.11828 0.26163 -0.14375 C 0.29184 -0.16921 0.28055 -0.18148 0.26927 -0.19352 " pathEditMode="relative" ptsTypes="aaaA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4" grpId="1" animBg="1"/>
      <p:bldP spid="15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Decomposition Independent of </a:t>
            </a:r>
            <a:r>
              <a:rPr lang="en-US" sz="3400" dirty="0" err="1" smtClean="0"/>
              <a:t>numCores</a:t>
            </a:r>
            <a:endParaRPr lang="en-US" sz="3400" dirty="0" smtClean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Rocket simulation example under traditional MPI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err="1" smtClean="0"/>
              <a:t>migratable</a:t>
            </a:r>
            <a:r>
              <a:rPr lang="en-US" dirty="0" smtClean="0"/>
              <a:t>-objects: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3100" dirty="0" smtClean="0"/>
          </a:p>
          <a:p>
            <a:pPr lvl="1"/>
            <a:endParaRPr lang="en-US" sz="3100" dirty="0"/>
          </a:p>
          <a:p>
            <a:pPr lvl="1"/>
            <a:endParaRPr lang="en-US" sz="3100" dirty="0" smtClean="0"/>
          </a:p>
          <a:p>
            <a:pPr lvl="1"/>
            <a:r>
              <a:rPr lang="en-US" sz="3100" dirty="0" smtClean="0"/>
              <a:t>Benefit: load balance, communication optimizations, modularity</a:t>
            </a:r>
          </a:p>
          <a:p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0432F-2A93-3748-BB2B-4FE2A17E423B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04800" y="12954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4824" name="Group 4"/>
          <p:cNvGrpSpPr>
            <a:grpSpLocks/>
          </p:cNvGrpSpPr>
          <p:nvPr/>
        </p:nvGrpSpPr>
        <p:grpSpPr bwMode="auto">
          <a:xfrm>
            <a:off x="533400" y="2209800"/>
            <a:ext cx="4948238" cy="1192213"/>
            <a:chOff x="1008" y="1392"/>
            <a:chExt cx="2784" cy="574"/>
          </a:xfrm>
        </p:grpSpPr>
        <p:grpSp>
          <p:nvGrpSpPr>
            <p:cNvPr id="34839" name="Group 5"/>
            <p:cNvGrpSpPr>
              <a:grpSpLocks/>
            </p:cNvGrpSpPr>
            <p:nvPr/>
          </p:nvGrpSpPr>
          <p:grpSpPr bwMode="auto">
            <a:xfrm>
              <a:off x="1008" y="1392"/>
              <a:ext cx="480" cy="384"/>
              <a:chOff x="1008" y="1392"/>
              <a:chExt cx="480" cy="384"/>
            </a:xfrm>
          </p:grpSpPr>
          <p:sp>
            <p:nvSpPr>
              <p:cNvPr id="34849" name="Rectangle 6"/>
              <p:cNvSpPr>
                <a:spLocks noChangeArrowheads="1"/>
              </p:cNvSpPr>
              <p:nvPr/>
            </p:nvSpPr>
            <p:spPr bwMode="auto">
              <a:xfrm>
                <a:off x="1008" y="1392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>
                    <a:latin typeface="Arial" pitchFamily="34" charset="0"/>
                  </a:rPr>
                  <a:t>Solid</a:t>
                </a:r>
              </a:p>
            </p:txBody>
          </p:sp>
          <p:sp>
            <p:nvSpPr>
              <p:cNvPr id="34850" name="Rectangle 7"/>
              <p:cNvSpPr>
                <a:spLocks noChangeArrowheads="1"/>
              </p:cNvSpPr>
              <p:nvPr/>
            </p:nvSpPr>
            <p:spPr bwMode="auto">
              <a:xfrm>
                <a:off x="1008" y="1584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>
                    <a:latin typeface="Arial" pitchFamily="34" charset="0"/>
                  </a:rPr>
                  <a:t>Fluid</a:t>
                </a:r>
              </a:p>
            </p:txBody>
          </p:sp>
        </p:grpSp>
        <p:grpSp>
          <p:nvGrpSpPr>
            <p:cNvPr id="34840" name="Group 8"/>
            <p:cNvGrpSpPr>
              <a:grpSpLocks/>
            </p:cNvGrpSpPr>
            <p:nvPr/>
          </p:nvGrpSpPr>
          <p:grpSpPr bwMode="auto">
            <a:xfrm>
              <a:off x="1824" y="1392"/>
              <a:ext cx="480" cy="384"/>
              <a:chOff x="1008" y="1392"/>
              <a:chExt cx="480" cy="384"/>
            </a:xfrm>
          </p:grpSpPr>
          <p:sp>
            <p:nvSpPr>
              <p:cNvPr id="34847" name="Rectangle 9"/>
              <p:cNvSpPr>
                <a:spLocks noChangeArrowheads="1"/>
              </p:cNvSpPr>
              <p:nvPr/>
            </p:nvSpPr>
            <p:spPr bwMode="auto">
              <a:xfrm>
                <a:off x="1008" y="1392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>
                    <a:latin typeface="Arial" pitchFamily="34" charset="0"/>
                  </a:rPr>
                  <a:t>Solid</a:t>
                </a:r>
              </a:p>
            </p:txBody>
          </p:sp>
          <p:sp>
            <p:nvSpPr>
              <p:cNvPr id="34848" name="Rectangle 10"/>
              <p:cNvSpPr>
                <a:spLocks noChangeArrowheads="1"/>
              </p:cNvSpPr>
              <p:nvPr/>
            </p:nvSpPr>
            <p:spPr bwMode="auto">
              <a:xfrm>
                <a:off x="1008" y="1584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>
                    <a:latin typeface="Arial" pitchFamily="34" charset="0"/>
                  </a:rPr>
                  <a:t>Fluid</a:t>
                </a:r>
              </a:p>
            </p:txBody>
          </p:sp>
        </p:grpSp>
        <p:grpSp>
          <p:nvGrpSpPr>
            <p:cNvPr id="34841" name="Group 11"/>
            <p:cNvGrpSpPr>
              <a:grpSpLocks/>
            </p:cNvGrpSpPr>
            <p:nvPr/>
          </p:nvGrpSpPr>
          <p:grpSpPr bwMode="auto">
            <a:xfrm>
              <a:off x="3312" y="1392"/>
              <a:ext cx="480" cy="384"/>
              <a:chOff x="1008" y="1392"/>
              <a:chExt cx="480" cy="384"/>
            </a:xfrm>
          </p:grpSpPr>
          <p:sp>
            <p:nvSpPr>
              <p:cNvPr id="34845" name="Rectangle 12"/>
              <p:cNvSpPr>
                <a:spLocks noChangeArrowheads="1"/>
              </p:cNvSpPr>
              <p:nvPr/>
            </p:nvSpPr>
            <p:spPr bwMode="auto">
              <a:xfrm>
                <a:off x="1008" y="1392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>
                    <a:latin typeface="Arial" pitchFamily="34" charset="0"/>
                  </a:rPr>
                  <a:t>Solid</a:t>
                </a:r>
              </a:p>
            </p:txBody>
          </p:sp>
          <p:sp>
            <p:nvSpPr>
              <p:cNvPr id="34846" name="Rectangle 13"/>
              <p:cNvSpPr>
                <a:spLocks noChangeArrowheads="1"/>
              </p:cNvSpPr>
              <p:nvPr/>
            </p:nvSpPr>
            <p:spPr bwMode="auto">
              <a:xfrm>
                <a:off x="1008" y="1584"/>
                <a:ext cx="480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>
                    <a:latin typeface="Arial" pitchFamily="34" charset="0"/>
                  </a:rPr>
                  <a:t>Fluid</a:t>
                </a:r>
              </a:p>
            </p:txBody>
          </p:sp>
        </p:grpSp>
        <p:sp>
          <p:nvSpPr>
            <p:cNvPr id="34842" name="Text Box 14"/>
            <p:cNvSpPr txBox="1">
              <a:spLocks noChangeArrowheads="1"/>
            </p:cNvSpPr>
            <p:nvPr/>
          </p:nvSpPr>
          <p:spPr bwMode="auto">
            <a:xfrm>
              <a:off x="2534" y="1440"/>
              <a:ext cx="63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.  .  .</a:t>
              </a:r>
            </a:p>
          </p:txBody>
        </p:sp>
        <p:sp>
          <p:nvSpPr>
            <p:cNvPr id="34843" name="Text Box 15"/>
            <p:cNvSpPr txBox="1">
              <a:spLocks noChangeArrowheads="1"/>
            </p:cNvSpPr>
            <p:nvPr/>
          </p:nvSpPr>
          <p:spPr bwMode="auto">
            <a:xfrm>
              <a:off x="1094" y="1751"/>
              <a:ext cx="10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800">
                <a:latin typeface="Arial" pitchFamily="34" charset="0"/>
              </a:endParaRPr>
            </a:p>
          </p:txBody>
        </p:sp>
        <p:sp>
          <p:nvSpPr>
            <p:cNvPr id="34844" name="Text Box 16"/>
            <p:cNvSpPr txBox="1">
              <a:spLocks noChangeArrowheads="1"/>
            </p:cNvSpPr>
            <p:nvPr/>
          </p:nvSpPr>
          <p:spPr bwMode="auto">
            <a:xfrm>
              <a:off x="1169" y="1804"/>
              <a:ext cx="24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pitchFamily="34" charset="0"/>
                </a:rPr>
                <a:t>1                       2                                            P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9600" y="4114800"/>
            <a:ext cx="5562600" cy="1422400"/>
            <a:chOff x="960" y="2688"/>
            <a:chExt cx="3130" cy="743"/>
          </a:xfrm>
        </p:grpSpPr>
        <p:sp>
          <p:nvSpPr>
            <p:cNvPr id="34829" name="Rectangle 18"/>
            <p:cNvSpPr>
              <a:spLocks noChangeArrowheads="1"/>
            </p:cNvSpPr>
            <p:nvPr/>
          </p:nvSpPr>
          <p:spPr bwMode="auto">
            <a:xfrm>
              <a:off x="960" y="2736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Arial" pitchFamily="34" charset="0"/>
                </a:rPr>
                <a:t>Solid</a:t>
              </a:r>
              <a:r>
                <a:rPr lang="en-US" sz="1800" baseline="-25000" dirty="0">
                  <a:latin typeface="Arial" pitchFamily="34" charset="0"/>
                </a:rPr>
                <a:t>1</a:t>
              </a:r>
            </a:p>
          </p:txBody>
        </p:sp>
        <p:sp>
          <p:nvSpPr>
            <p:cNvPr id="34830" name="Rectangle 19"/>
            <p:cNvSpPr>
              <a:spLocks noChangeArrowheads="1"/>
            </p:cNvSpPr>
            <p:nvPr/>
          </p:nvSpPr>
          <p:spPr bwMode="auto">
            <a:xfrm>
              <a:off x="1104" y="3072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Fluid</a:t>
              </a:r>
              <a:r>
                <a:rPr lang="en-US" sz="1800" baseline="-25000">
                  <a:latin typeface="Arial" pitchFamily="34" charset="0"/>
                </a:rPr>
                <a:t>1</a:t>
              </a:r>
            </a:p>
          </p:txBody>
        </p:sp>
        <p:sp>
          <p:nvSpPr>
            <p:cNvPr id="34831" name="Rectangle 20"/>
            <p:cNvSpPr>
              <a:spLocks noChangeArrowheads="1"/>
            </p:cNvSpPr>
            <p:nvPr/>
          </p:nvSpPr>
          <p:spPr bwMode="auto">
            <a:xfrm>
              <a:off x="1680" y="2736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Solid</a:t>
              </a:r>
              <a:r>
                <a:rPr lang="en-US" sz="1800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4832" name="Rectangle 21"/>
            <p:cNvSpPr>
              <a:spLocks noChangeArrowheads="1"/>
            </p:cNvSpPr>
            <p:nvPr/>
          </p:nvSpPr>
          <p:spPr bwMode="auto">
            <a:xfrm>
              <a:off x="1920" y="3072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Fluid</a:t>
              </a:r>
              <a:r>
                <a:rPr lang="en-US" sz="1800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4833" name="Rectangle 22"/>
            <p:cNvSpPr>
              <a:spLocks noChangeArrowheads="1"/>
            </p:cNvSpPr>
            <p:nvPr/>
          </p:nvSpPr>
          <p:spPr bwMode="auto">
            <a:xfrm>
              <a:off x="3610" y="2736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Solid</a:t>
              </a:r>
              <a:r>
                <a:rPr lang="en-US" sz="1800" baseline="-25000">
                  <a:latin typeface="Arial" pitchFamily="34" charset="0"/>
                </a:rPr>
                <a:t>n</a:t>
              </a:r>
            </a:p>
          </p:txBody>
        </p:sp>
        <p:sp>
          <p:nvSpPr>
            <p:cNvPr id="34834" name="Rectangle 23"/>
            <p:cNvSpPr>
              <a:spLocks noChangeArrowheads="1"/>
            </p:cNvSpPr>
            <p:nvPr/>
          </p:nvSpPr>
          <p:spPr bwMode="auto">
            <a:xfrm>
              <a:off x="3322" y="3072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Fluid</a:t>
              </a:r>
              <a:r>
                <a:rPr lang="en-US" sz="1800" baseline="-25000">
                  <a:latin typeface="Arial" pitchFamily="34" charset="0"/>
                </a:rPr>
                <a:t>m</a:t>
              </a:r>
            </a:p>
          </p:txBody>
        </p:sp>
        <p:sp>
          <p:nvSpPr>
            <p:cNvPr id="34835" name="Text Box 24"/>
            <p:cNvSpPr txBox="1">
              <a:spLocks noChangeArrowheads="1"/>
            </p:cNvSpPr>
            <p:nvPr/>
          </p:nvSpPr>
          <p:spPr bwMode="auto">
            <a:xfrm>
              <a:off x="2630" y="3024"/>
              <a:ext cx="63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.  .  .</a:t>
              </a:r>
            </a:p>
          </p:txBody>
        </p:sp>
        <p:sp>
          <p:nvSpPr>
            <p:cNvPr id="34836" name="Text Box 25"/>
            <p:cNvSpPr txBox="1">
              <a:spLocks noChangeArrowheads="1"/>
            </p:cNvSpPr>
            <p:nvPr/>
          </p:nvSpPr>
          <p:spPr bwMode="auto">
            <a:xfrm>
              <a:off x="1190" y="3239"/>
              <a:ext cx="1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800">
                <a:latin typeface="Arial" pitchFamily="34" charset="0"/>
              </a:endParaRPr>
            </a:p>
          </p:txBody>
        </p:sp>
        <p:sp>
          <p:nvSpPr>
            <p:cNvPr id="34837" name="Rectangle 26"/>
            <p:cNvSpPr>
              <a:spLocks noChangeArrowheads="1"/>
            </p:cNvSpPr>
            <p:nvPr/>
          </p:nvSpPr>
          <p:spPr bwMode="auto">
            <a:xfrm>
              <a:off x="2400" y="2736"/>
              <a:ext cx="48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Solid</a:t>
              </a:r>
              <a:r>
                <a:rPr lang="en-US" sz="1800" baseline="-25000">
                  <a:latin typeface="Arial" pitchFamily="34" charset="0"/>
                </a:rPr>
                <a:t>3</a:t>
              </a:r>
            </a:p>
          </p:txBody>
        </p:sp>
        <p:sp>
          <p:nvSpPr>
            <p:cNvPr id="34838" name="Text Box 27"/>
            <p:cNvSpPr txBox="1">
              <a:spLocks noChangeArrowheads="1"/>
            </p:cNvSpPr>
            <p:nvPr/>
          </p:nvSpPr>
          <p:spPr bwMode="auto">
            <a:xfrm>
              <a:off x="3034" y="2688"/>
              <a:ext cx="56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latin typeface="Arial" pitchFamily="34" charset="0"/>
                </a:rPr>
                <a:t>.  .  .</a:t>
              </a:r>
            </a:p>
          </p:txBody>
        </p:sp>
      </p:grpSp>
      <p:pic>
        <p:nvPicPr>
          <p:cNvPr id="34828" name="Picture 5" descr="frm_3_v_s_30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EF9F3CA-D42A-4F16-9502-7E916E4DA7F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smtClean="0"/>
              <a:t>Balancing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Irregular applications</a:t>
            </a:r>
          </a:p>
          <a:p>
            <a:pPr lvl="1"/>
            <a:r>
              <a:rPr lang="en-US" dirty="0" smtClean="0"/>
              <a:t>Programmer shouldn’t have to figure out ideal mapping</a:t>
            </a:r>
          </a:p>
          <a:p>
            <a:r>
              <a:rPr lang="en-US" dirty="0" smtClean="0"/>
              <a:t>Dynamic:</a:t>
            </a:r>
          </a:p>
          <a:p>
            <a:pPr lvl="1"/>
            <a:r>
              <a:rPr lang="en-US" dirty="0" smtClean="0"/>
              <a:t>Applications are increasingly using adaptive strategies</a:t>
            </a:r>
          </a:p>
          <a:p>
            <a:pPr lvl="1"/>
            <a:r>
              <a:rPr lang="en-US" dirty="0" smtClean="0"/>
              <a:t>Abrupt refinements</a:t>
            </a:r>
          </a:p>
          <a:p>
            <a:pPr lvl="1"/>
            <a:r>
              <a:rPr lang="en-US" dirty="0" smtClean="0"/>
              <a:t>Continuous migration of work: e.g. particles in MD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Performance limited by most overloaded processor</a:t>
            </a:r>
          </a:p>
          <a:p>
            <a:pPr lvl="1"/>
            <a:r>
              <a:rPr lang="en-US" dirty="0" smtClean="0"/>
              <a:t>The chance that one processor is severely overloaded gets higher as #processors increases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C6E4-6CFC-4C42-BE6D-8EC138E5A2E3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5867400"/>
            <a:ext cx="82296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386572"/>
                </a:solidFill>
                <a:latin typeface="Book Antiqua" pitchFamily="18" charset="0"/>
              </a:rPr>
              <a:t>Migratable</a:t>
            </a:r>
            <a:r>
              <a:rPr lang="en-US" dirty="0" smtClean="0">
                <a:solidFill>
                  <a:srgbClr val="386572"/>
                </a:solidFill>
                <a:latin typeface="Book Antiqua" pitchFamily="18" charset="0"/>
              </a:rPr>
              <a:t> Objects Empower Automated Load Balancing!</a:t>
            </a:r>
            <a:endParaRPr lang="en-US" dirty="0">
              <a:solidFill>
                <a:srgbClr val="38657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533400"/>
            <a:ext cx="7696200" cy="378565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Principle of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Persistence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Once the computation is expressed in terms of its natural (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migratable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objects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i="1" dirty="0" smtClean="0">
                <a:latin typeface="+mn-lt"/>
              </a:rPr>
              <a:t>Computational </a:t>
            </a:r>
            <a:r>
              <a:rPr lang="en-US" i="1" dirty="0">
                <a:latin typeface="+mn-lt"/>
              </a:rPr>
              <a:t>loads and communication patterns </a:t>
            </a:r>
            <a:r>
              <a:rPr lang="en-US" i="1" u="sng" dirty="0">
                <a:latin typeface="+mn-lt"/>
              </a:rPr>
              <a:t>tend </a:t>
            </a:r>
            <a:r>
              <a:rPr lang="en-US" i="1" u="sng" dirty="0" smtClean="0">
                <a:latin typeface="+mn-lt"/>
              </a:rPr>
              <a:t>to</a:t>
            </a:r>
            <a:r>
              <a:rPr lang="en-US" i="1" dirty="0" smtClean="0">
                <a:latin typeface="+mn-lt"/>
              </a:rPr>
              <a:t> persist</a:t>
            </a:r>
            <a:r>
              <a:rPr lang="en-US" i="1" dirty="0">
                <a:latin typeface="+mn-lt"/>
              </a:rPr>
              <a:t>, even in dynamic </a:t>
            </a:r>
            <a:r>
              <a:rPr lang="en-US" i="1" dirty="0" smtClean="0">
                <a:latin typeface="+mn-lt"/>
              </a:rPr>
              <a:t>computations</a:t>
            </a:r>
            <a:endParaRPr lang="en-US" i="1" u="sng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So, recent past is a good predictor of near future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1A1C-C9CE-B546-A852-7387DA305004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72E0-3E7F-4709-B8DF-5EC8A0346E3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4876800"/>
            <a:ext cx="6400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spite of increase in irregularity and </a:t>
            </a:r>
            <a:r>
              <a:rPr lang="en-US" sz="2800" dirty="0" err="1" smtClean="0"/>
              <a:t>adaptivity</a:t>
            </a:r>
            <a:r>
              <a:rPr lang="en-US" sz="2800" dirty="0" smtClean="0"/>
              <a:t>, this principle still applies at exascale, and is our main friend.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Observations: exascale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Just restating, with a bit of my take added</a:t>
            </a:r>
          </a:p>
          <a:p>
            <a:r>
              <a:rPr lang="en-US" dirty="0" smtClean="0"/>
              <a:t>Many (1000+) cores in a “node”</a:t>
            </a:r>
          </a:p>
          <a:p>
            <a:r>
              <a:rPr lang="en-US" dirty="0" smtClean="0"/>
              <a:t>Heterogeneous cores: </a:t>
            </a:r>
          </a:p>
          <a:p>
            <a:pPr lvl="1"/>
            <a:r>
              <a:rPr lang="en-US" dirty="0" smtClean="0"/>
              <a:t>specialization saves energy</a:t>
            </a:r>
          </a:p>
          <a:p>
            <a:pPr lvl="1"/>
            <a:r>
              <a:rPr lang="en-US" dirty="0" smtClean="0"/>
              <a:t>Possibly reconfigurable hardware</a:t>
            </a:r>
          </a:p>
          <a:p>
            <a:r>
              <a:rPr lang="en-US" dirty="0" smtClean="0"/>
              <a:t>Main reason for accelerators: </a:t>
            </a:r>
          </a:p>
          <a:p>
            <a:pPr lvl="1"/>
            <a:r>
              <a:rPr lang="en-US" dirty="0" smtClean="0"/>
              <a:t>“cache” idea had outlived its utility</a:t>
            </a:r>
          </a:p>
          <a:p>
            <a:pPr lvl="1"/>
            <a:r>
              <a:rPr lang="en-US" dirty="0" smtClean="0"/>
              <a:t>So: explicit control over data movement</a:t>
            </a:r>
          </a:p>
          <a:p>
            <a:pPr lvl="2"/>
            <a:r>
              <a:rPr lang="en-US" dirty="0" smtClean="0"/>
              <a:t>Scratchpad memories a la Cell, GPGPU, ..</a:t>
            </a:r>
          </a:p>
          <a:p>
            <a:pPr lvl="1"/>
            <a:r>
              <a:rPr lang="en-US" dirty="0" smtClean="0"/>
              <a:t>Hardware context switches for tolerating latency</a:t>
            </a:r>
          </a:p>
          <a:p>
            <a:r>
              <a:rPr lang="en-US" dirty="0" smtClean="0"/>
              <a:t>Communication challenges: variable speeds?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90716-994F-C343-866D-5BC7C776FED0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449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</a:t>
            </a:r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smtClean="0"/>
              <a:t>Weather Forecasting in BRAMS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44779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Brams</a:t>
            </a:r>
            <a:r>
              <a:rPr lang="en-US" dirty="0" smtClean="0"/>
              <a:t>: </a:t>
            </a:r>
            <a:r>
              <a:rPr lang="en-US" dirty="0" err="1" smtClean="0"/>
              <a:t>Brazillian</a:t>
            </a:r>
            <a:r>
              <a:rPr lang="en-US" dirty="0" smtClean="0"/>
              <a:t> weather code (based on RAMS)</a:t>
            </a:r>
          </a:p>
          <a:p>
            <a:r>
              <a:rPr lang="en-US" dirty="0" smtClean="0"/>
              <a:t>AMPI version (Eduardo </a:t>
            </a:r>
            <a:r>
              <a:rPr lang="en-US" dirty="0" smtClean="0"/>
              <a:t>Rodrigues, </a:t>
            </a:r>
            <a:r>
              <a:rPr lang="en-US" dirty="0" smtClean="0"/>
              <a:t>with Mendes and J. Panetta)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E0655-C547-004C-ABE8-D5BBC3E2EBD0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 descr="append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875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Virtualzation</a:t>
            </a:r>
            <a:r>
              <a:rPr lang="en-US" dirty="0" smtClean="0"/>
              <a:t> of BRAMS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0CF29-8119-A046-A45C-C8BAE96776EE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 descr="Vi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038600" cy="4064000"/>
          </a:xfrm>
          <a:prstGeom prst="rect">
            <a:avLst/>
          </a:prstGeom>
        </p:spPr>
      </p:pic>
      <p:pic>
        <p:nvPicPr>
          <p:cNvPr id="9" name="Picture 8" descr="nonVir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089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821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FFF72-9B29-F545-A3E8-C13B21EF79A0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anda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526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47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E4479-40DC-C845-B93B-BFD7BADBFE35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64v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673100"/>
            <a:ext cx="7982565" cy="549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838200"/>
            <a:ext cx="6781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Baseline: 64 objects on 64 processors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440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F028B-4EB2-AB43-9DAC-E77DEEAC3B4B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64v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73100"/>
            <a:ext cx="6362700" cy="4383193"/>
          </a:xfrm>
          <a:prstGeom prst="rect">
            <a:avLst/>
          </a:prstGeom>
        </p:spPr>
      </p:pic>
      <p:pic>
        <p:nvPicPr>
          <p:cNvPr id="7" name="Picture 6" descr="1024v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73100"/>
            <a:ext cx="8001000" cy="551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17493"/>
            <a:ext cx="7696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Over-decomposition: 1024 objects on 64 processors: 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enefits from communication/computation overlap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1547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4C75A-D76C-BB42-8BF8-D680E15565F9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 descr="1024vp_SFC2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73100"/>
            <a:ext cx="8001000" cy="551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417493"/>
            <a:ext cx="6781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Load Balancing: </a:t>
            </a:r>
          </a:p>
          <a:p>
            <a:r>
              <a:rPr lang="en-US" sz="2800" dirty="0" smtClean="0"/>
              <a:t>1024 objects on 64 processors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94833"/>
              </p:ext>
            </p:extLst>
          </p:nvPr>
        </p:nvGraphicFramePr>
        <p:xfrm>
          <a:off x="1600200" y="3276600"/>
          <a:ext cx="6477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238"/>
                <a:gridCol w="26717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No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overdecomp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(64 threads)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4988 sec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Overdecomp</a:t>
                      </a:r>
                      <a:r>
                        <a:rPr lang="en-US" dirty="0" smtClean="0"/>
                        <a:t> into 1024 threads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3713 sec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 balancing (1024 threads)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3367</a:t>
                      </a:r>
                      <a:r>
                        <a:rPr lang="en-US" baseline="0" dirty="0" smtClean="0"/>
                        <a:t> sec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84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Balancing for Large Machines: I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Centralized balancers achieve best balance</a:t>
            </a:r>
          </a:p>
          <a:p>
            <a:pPr lvl="1"/>
            <a:r>
              <a:rPr lang="en-US" smtClean="0"/>
              <a:t>Collect object-communication graph on one processor</a:t>
            </a:r>
          </a:p>
          <a:p>
            <a:pPr lvl="1"/>
            <a:r>
              <a:rPr lang="en-US" smtClean="0"/>
              <a:t>But won’t scale beyond tens of thousands of nodes</a:t>
            </a:r>
          </a:p>
          <a:p>
            <a:r>
              <a:rPr lang="en-US" smtClean="0"/>
              <a:t>Fully distributed  load balancers</a:t>
            </a:r>
          </a:p>
          <a:p>
            <a:pPr lvl="1"/>
            <a:r>
              <a:rPr lang="en-US" smtClean="0"/>
              <a:t>Avoid bottleneck but… Achieve poor load balance</a:t>
            </a:r>
          </a:p>
          <a:p>
            <a:pPr lvl="1"/>
            <a:r>
              <a:rPr lang="en-US" smtClean="0"/>
              <a:t>Not adequately agile</a:t>
            </a:r>
          </a:p>
          <a:p>
            <a:r>
              <a:rPr lang="en-US" smtClean="0"/>
              <a:t>Hierarchical load balancers</a:t>
            </a:r>
          </a:p>
          <a:p>
            <a:pPr lvl="1"/>
            <a:r>
              <a:rPr lang="en-US" smtClean="0"/>
              <a:t>Careful control of what information goes up and down the hierarchy can lead to fast, high-quality balancers</a:t>
            </a:r>
          </a:p>
          <a:p>
            <a:r>
              <a:rPr lang="en-US" smtClean="0"/>
              <a:t>Need for a universal balancer that works for all applications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AE97-BE13-9049-9705-E9CDC215D6DB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Balancing for Large Machines: II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700" dirty="0" smtClean="0"/>
              <a:t>Interconnection topology starts to matter again</a:t>
            </a:r>
          </a:p>
          <a:p>
            <a:pPr lvl="1"/>
            <a:r>
              <a:rPr lang="en-US" sz="2400" dirty="0" smtClean="0"/>
              <a:t>Was hidden due to wormhole routing etc. </a:t>
            </a:r>
          </a:p>
          <a:p>
            <a:pPr lvl="1"/>
            <a:r>
              <a:rPr lang="en-US" sz="2400" dirty="0" smtClean="0"/>
              <a:t>Latency variation is still small</a:t>
            </a:r>
          </a:p>
          <a:p>
            <a:pPr lvl="1"/>
            <a:r>
              <a:rPr lang="en-US" sz="2400" dirty="0" smtClean="0"/>
              <a:t>But bandwidth occupancy is a problem</a:t>
            </a:r>
          </a:p>
          <a:p>
            <a:r>
              <a:rPr lang="en-US" sz="2700" dirty="0" smtClean="0"/>
              <a:t>Topology aware load balancers</a:t>
            </a:r>
          </a:p>
          <a:p>
            <a:pPr lvl="1"/>
            <a:r>
              <a:rPr lang="en-US" sz="2400" dirty="0" smtClean="0"/>
              <a:t>Some general heuristic have shown good performance</a:t>
            </a:r>
          </a:p>
          <a:p>
            <a:pPr lvl="2"/>
            <a:r>
              <a:rPr lang="en-US" dirty="0" smtClean="0"/>
              <a:t>But may require too much compute power</a:t>
            </a:r>
          </a:p>
          <a:p>
            <a:pPr lvl="1"/>
            <a:r>
              <a:rPr lang="en-US" sz="2400" dirty="0" smtClean="0"/>
              <a:t>Also, special-purpose heuristic work fine when applicable</a:t>
            </a:r>
          </a:p>
          <a:p>
            <a:pPr lvl="1"/>
            <a:r>
              <a:rPr lang="en-US" sz="2400" dirty="0" smtClean="0"/>
              <a:t>Still, many open challenges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461F-7948-3442-BA40-34CCE9F94C19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Thermal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Some cores/chips might get too hot</a:t>
            </a:r>
          </a:p>
          <a:p>
            <a:pPr lvl="1"/>
            <a:r>
              <a:rPr lang="en-US" dirty="0" smtClean="0"/>
              <a:t>We want to avoid </a:t>
            </a:r>
          </a:p>
          <a:p>
            <a:pPr lvl="2"/>
            <a:r>
              <a:rPr lang="en-US" dirty="0" smtClean="0"/>
              <a:t>Running everyone at lower speed, </a:t>
            </a:r>
          </a:p>
          <a:p>
            <a:pPr lvl="2"/>
            <a:r>
              <a:rPr lang="en-US" dirty="0" smtClean="0"/>
              <a:t>Conservative (expensive) cooling</a:t>
            </a:r>
          </a:p>
          <a:p>
            <a:r>
              <a:rPr lang="en-US" dirty="0" smtClean="0"/>
              <a:t>Reduce frequency (DVFS) of the hot cores?</a:t>
            </a:r>
          </a:p>
          <a:p>
            <a:pPr lvl="1"/>
            <a:r>
              <a:rPr lang="en-US" dirty="0" smtClean="0"/>
              <a:t>Works fine for sequential computing</a:t>
            </a:r>
          </a:p>
          <a:p>
            <a:pPr lvl="1"/>
            <a:r>
              <a:rPr lang="en-US" dirty="0" smtClean="0"/>
              <a:t>In parallel:</a:t>
            </a:r>
          </a:p>
          <a:p>
            <a:pPr lvl="2"/>
            <a:r>
              <a:rPr lang="en-US" dirty="0" smtClean="0"/>
              <a:t>There are dependences/barriers</a:t>
            </a:r>
          </a:p>
          <a:p>
            <a:pPr lvl="2"/>
            <a:r>
              <a:rPr lang="en-US" dirty="0" smtClean="0"/>
              <a:t>Slowing one core down by 40% slows the whole computation by 40%!</a:t>
            </a:r>
          </a:p>
          <a:p>
            <a:pPr lvl="3"/>
            <a:r>
              <a:rPr lang="en-US" dirty="0" smtClean="0"/>
              <a:t>Big loss when the #processors is large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969A-5EF6-4C49-BDE5-515A61D4C4BF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6019800"/>
            <a:ext cx="5638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Migratable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Objects to the rescue!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4002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Temperature-aware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 frequency if temperature is high</a:t>
            </a:r>
          </a:p>
          <a:p>
            <a:pPr lvl="1"/>
            <a:r>
              <a:rPr lang="en-US" dirty="0" smtClean="0"/>
              <a:t>Independently for each core or chip</a:t>
            </a:r>
          </a:p>
          <a:p>
            <a:r>
              <a:rPr lang="en-US" dirty="0" smtClean="0"/>
              <a:t>Migrate objects away from the slowed-down </a:t>
            </a:r>
            <a:r>
              <a:rPr lang="en-US" dirty="0" smtClean="0"/>
              <a:t>processors</a:t>
            </a:r>
            <a:endParaRPr lang="en-US" dirty="0" smtClean="0"/>
          </a:p>
          <a:p>
            <a:pPr lvl="1"/>
            <a:r>
              <a:rPr lang="en-US" dirty="0" smtClean="0"/>
              <a:t>Balance load using an existing strategy</a:t>
            </a:r>
          </a:p>
          <a:p>
            <a:pPr lvl="1"/>
            <a:r>
              <a:rPr lang="en-US" dirty="0" smtClean="0"/>
              <a:t>Strategies take speed of processors into account</a:t>
            </a:r>
          </a:p>
          <a:p>
            <a:r>
              <a:rPr lang="en-US" dirty="0" smtClean="0"/>
              <a:t>Recently implemented in experimental version</a:t>
            </a:r>
          </a:p>
          <a:p>
            <a:pPr lvl="1"/>
            <a:r>
              <a:rPr lang="en-US" dirty="0" smtClean="0"/>
              <a:t>SC 2011 paper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9EEB4-6366-5847-AAEC-8E1EEA0639B2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789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may have to specialize architectures to classes of applications</a:t>
            </a:r>
          </a:p>
          <a:p>
            <a:pPr lvl="1"/>
            <a:r>
              <a:rPr lang="en-US" dirty="0" smtClean="0"/>
              <a:t>Two dimensions: memory-per-core, bisection bandwidth</a:t>
            </a:r>
          </a:p>
          <a:p>
            <a:pPr lvl="1"/>
            <a:r>
              <a:rPr lang="en-US" dirty="0" smtClean="0"/>
              <a:t>Of the 4 quadrants formed, more than 1 are populated by real apps, I think</a:t>
            </a:r>
          </a:p>
          <a:p>
            <a:pPr lvl="1"/>
            <a:r>
              <a:rPr lang="en-US" dirty="0" smtClean="0"/>
              <a:t>We can design *very* different machines for each class</a:t>
            </a:r>
          </a:p>
          <a:p>
            <a:pPr lvl="2"/>
            <a:r>
              <a:rPr lang="en-US" dirty="0" smtClean="0"/>
              <a:t>E.g. For many apps we may need to go to a machine design with (say) no external DRAM. Use all the pins for communication.., and say use a simple grid network.</a:t>
            </a:r>
          </a:p>
          <a:p>
            <a:r>
              <a:rPr lang="en-US" dirty="0" smtClean="0"/>
              <a:t>We need a serious study of applications </a:t>
            </a:r>
          </a:p>
          <a:p>
            <a:pPr lvl="1"/>
            <a:r>
              <a:rPr lang="en-US" dirty="0" smtClean="0"/>
              <a:t>Emphasizing </a:t>
            </a:r>
            <a:r>
              <a:rPr lang="en-US" dirty="0" err="1" smtClean="0"/>
              <a:t>exascale</a:t>
            </a:r>
            <a:r>
              <a:rPr lang="en-US" dirty="0" smtClean="0"/>
              <a:t> problem instances</a:t>
            </a:r>
          </a:p>
          <a:p>
            <a:pPr lvl="1"/>
            <a:r>
              <a:rPr lang="en-US" dirty="0" smtClean="0"/>
              <a:t>Use something like BigSim to do parametric studies to quantify needs of application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858B-61B3-49CD-913E-D261B1555B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36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imelineScreenshotTe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61722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TimelineScreenshotF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934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693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7" name="Text Box 1"/>
          <p:cNvSpPr txBox="1">
            <a:spLocks noChangeArrowheads="1"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>
                <a:solidFill>
                  <a:srgbClr val="000000"/>
                </a:solidFill>
              </a:rPr>
              <a:t>Benefits of Temperature Aware LB</a:t>
            </a:r>
          </a:p>
        </p:txBody>
      </p:sp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1828800" y="6043613"/>
            <a:ext cx="4953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Zoomed projection timeline for two iterations without temperature aware LB</a:t>
            </a:r>
          </a:p>
        </p:txBody>
      </p:sp>
      <p:sp>
        <p:nvSpPr>
          <p:cNvPr id="18439" name="Text Box 2"/>
          <p:cNvSpPr txBox="1">
            <a:spLocks noChangeArrowheads="1"/>
          </p:cNvSpPr>
          <p:nvPr/>
        </p:nvSpPr>
        <p:spPr bwMode="auto">
          <a:xfrm>
            <a:off x="1752600" y="4038600"/>
            <a:ext cx="510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Projections timeline without (top) and with (bottom) temperature aware LB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82E94-76DB-0347-8D0D-D7F12022BBE3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038600" y="990600"/>
            <a:ext cx="457200" cy="1524000"/>
          </a:xfrm>
          <a:prstGeom prst="roundRect">
            <a:avLst/>
          </a:prstGeom>
          <a:noFill/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jacobi_pa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6096000" cy="426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49413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Power-related Optimizations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Other optimizations are in progress:</a:t>
            </a:r>
          </a:p>
          <a:p>
            <a:pPr lvl="1"/>
            <a:r>
              <a:rPr lang="en-US" sz="2200" dirty="0" smtClean="0"/>
              <a:t>Staying within given energy budget, or </a:t>
            </a:r>
            <a:r>
              <a:rPr lang="en-US" sz="2200" dirty="0" smtClean="0"/>
              <a:t>power </a:t>
            </a:r>
            <a:r>
              <a:rPr lang="en-US" sz="2200" dirty="0" smtClean="0"/>
              <a:t>budget</a:t>
            </a:r>
          </a:p>
          <a:p>
            <a:pPr lvl="2"/>
            <a:r>
              <a:rPr lang="en-US" sz="1900" dirty="0" smtClean="0"/>
              <a:t>Selectively change frequencies so as to minimize impact on finish time</a:t>
            </a:r>
          </a:p>
          <a:p>
            <a:pPr lvl="1"/>
            <a:r>
              <a:rPr lang="en-US" sz="2200" dirty="0" smtClean="0"/>
              <a:t>Reducing power consumed with low impact on finish time</a:t>
            </a:r>
          </a:p>
          <a:p>
            <a:pPr lvl="2"/>
            <a:r>
              <a:rPr lang="en-US" sz="1900" dirty="0" smtClean="0"/>
              <a:t>Identify code segments (methods) with high miss-rates</a:t>
            </a:r>
          </a:p>
          <a:p>
            <a:pPr lvl="3"/>
            <a:r>
              <a:rPr lang="en-US" sz="1900" dirty="0" smtClean="0"/>
              <a:t>Using measurements (principle of persistence)</a:t>
            </a:r>
          </a:p>
          <a:p>
            <a:pPr lvl="2"/>
            <a:r>
              <a:rPr lang="en-US" sz="1900" dirty="0" smtClean="0"/>
              <a:t>Reduce frequencies for those, </a:t>
            </a:r>
          </a:p>
          <a:p>
            <a:pPr lvl="2"/>
            <a:r>
              <a:rPr lang="en-US" sz="1900" dirty="0" smtClean="0"/>
              <a:t>and balance load with that assumption</a:t>
            </a:r>
          </a:p>
          <a:p>
            <a:pPr lvl="1"/>
            <a:r>
              <a:rPr lang="en-US" sz="2200" dirty="0" smtClean="0"/>
              <a:t>Use critical paths analysis: </a:t>
            </a:r>
          </a:p>
          <a:p>
            <a:pPr lvl="2"/>
            <a:r>
              <a:rPr lang="en-US" sz="1900" dirty="0" smtClean="0"/>
              <a:t>Slow down methods not on critical paths</a:t>
            </a:r>
          </a:p>
          <a:p>
            <a:pPr lvl="2"/>
            <a:r>
              <a:rPr lang="en-US" sz="1900" dirty="0"/>
              <a:t>A</a:t>
            </a:r>
            <a:r>
              <a:rPr lang="en-US" sz="1900" dirty="0" smtClean="0"/>
              <a:t>ggressive</a:t>
            </a:r>
            <a:r>
              <a:rPr lang="en-US" sz="1900" dirty="0" smtClean="0"/>
              <a:t>: migrate critical-path objects to faster cores 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8FCC0-4426-214F-9933-9E2F13F42A87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6F5-C874-4283-99EA-D93D3B58E0B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 descr="DA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638800"/>
            <a:ext cx="403964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92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Fault tolerance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Faults will be common at exascale</a:t>
            </a:r>
          </a:p>
          <a:p>
            <a:pPr lvl="1"/>
            <a:r>
              <a:rPr lang="en-US" dirty="0" err="1" smtClean="0"/>
              <a:t>Failstop</a:t>
            </a:r>
            <a:r>
              <a:rPr lang="en-US" dirty="0" smtClean="0"/>
              <a:t>, and soft failures are both important</a:t>
            </a:r>
          </a:p>
          <a:p>
            <a:r>
              <a:rPr lang="en-US" dirty="0" smtClean="0"/>
              <a:t>Checkpoint-restart will not scale</a:t>
            </a:r>
          </a:p>
          <a:p>
            <a:pPr lvl="1"/>
            <a:r>
              <a:rPr lang="en-US" dirty="0" smtClean="0"/>
              <a:t>Requires all nodes to roll back even when just one fails</a:t>
            </a:r>
          </a:p>
          <a:p>
            <a:pPr lvl="2"/>
            <a:r>
              <a:rPr lang="en-US" dirty="0" smtClean="0"/>
              <a:t>Inefficient: computation and power</a:t>
            </a:r>
          </a:p>
          <a:p>
            <a:pPr lvl="1"/>
            <a:r>
              <a:rPr lang="en-US" dirty="0" smtClean="0"/>
              <a:t>As MTBF goes lower, it becomes infeasible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7BEDD-B02D-DC40-A43E-8A05B5052AB9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640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Basic Idea:</a:t>
            </a:r>
          </a:p>
          <a:p>
            <a:pPr lvl="1" eaLnBrk="1" hangingPunct="1"/>
            <a:r>
              <a:rPr lang="en-US" dirty="0" smtClean="0"/>
              <a:t>Messages are stored by sender during execution</a:t>
            </a:r>
          </a:p>
          <a:p>
            <a:pPr lvl="1" eaLnBrk="1" hangingPunct="1"/>
            <a:r>
              <a:rPr lang="en-US" dirty="0" smtClean="0"/>
              <a:t>Periodic checkpoints still maintained</a:t>
            </a:r>
          </a:p>
          <a:p>
            <a:pPr lvl="1" eaLnBrk="1" hangingPunct="1"/>
            <a:r>
              <a:rPr lang="en-US" dirty="0" smtClean="0"/>
              <a:t>After a crash, reprocess “recent” messages to regain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Does it help at exascale? </a:t>
            </a:r>
          </a:p>
          <a:p>
            <a:pPr lvl="1"/>
            <a:r>
              <a:rPr lang="en-US" dirty="0" smtClean="0"/>
              <a:t>Not really, or only a bit: Same time for recovery!</a:t>
            </a:r>
            <a:endParaRPr lang="en-US" dirty="0" smtClean="0"/>
          </a:p>
          <a:p>
            <a:pPr eaLnBrk="1" hangingPunct="1"/>
            <a:r>
              <a:rPr lang="en-US" dirty="0" smtClean="0"/>
              <a:t>With </a:t>
            </a:r>
            <a:r>
              <a:rPr lang="en-US" dirty="0" smtClean="0"/>
              <a:t>virtualization, </a:t>
            </a:r>
            <a:endParaRPr lang="en-US" dirty="0" smtClean="0"/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in one processor is divided across multiple virtual processors; thus, </a:t>
            </a:r>
            <a:r>
              <a:rPr lang="en-US" i="1" u="sng" dirty="0" smtClean="0"/>
              <a:t>restart can be parallelized</a:t>
            </a:r>
          </a:p>
          <a:p>
            <a:pPr lvl="1" eaLnBrk="1" hangingPunct="1"/>
            <a:r>
              <a:rPr lang="en-US" dirty="0" smtClean="0"/>
              <a:t>Virtualization helps fault-free case as well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47114F-3CAB-1E4A-8EB7-40B0A0E698D6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22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763000" cy="1524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Fast Parallel restart performance:</a:t>
            </a:r>
          </a:p>
          <a:p>
            <a:pPr lvl="1" eaLnBrk="1" hangingPunct="1"/>
            <a:r>
              <a:rPr lang="en-US" dirty="0" smtClean="0"/>
              <a:t>Test: 7-point 3D-stencil in MPI, P=32, 2 ≤ VP ≤ 16</a:t>
            </a:r>
          </a:p>
          <a:p>
            <a:pPr lvl="1" eaLnBrk="1" hangingPunct="1"/>
            <a:r>
              <a:rPr lang="en-US" dirty="0" smtClean="0"/>
              <a:t>Checkpoint taken every 30s, failure inserted at t=27s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432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40A8F2-A3E5-4046-B042-4347F46D645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27655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21DA06-C8A8-424D-998F-6CF97B0D9A3E}" type="slidenum">
              <a:rPr lang="en-US" sz="1400">
                <a:solidFill>
                  <a:srgbClr val="CC0000"/>
                </a:solidFill>
              </a:rPr>
              <a:pPr algn="r"/>
              <a:t>34</a:t>
            </a:fld>
            <a:endParaRPr lang="en-US" sz="1400">
              <a:solidFill>
                <a:srgbClr val="CC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55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435-B736-4659-8D2D-F77CDA130493}" type="slidenum">
              <a:rPr lang="en-US"/>
              <a:pPr/>
              <a:t>35</a:t>
            </a:fld>
            <a:endParaRPr lang="en-US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79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382981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3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382986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7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8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9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382991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2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3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4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95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9600" y="228600"/>
            <a:ext cx="5334000" cy="10668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2998" name="Rectangle 22"/>
          <p:cNvSpPr>
            <a:spLocks noChangeArrowheads="1"/>
          </p:cNvSpPr>
          <p:nvPr/>
        </p:nvSpPr>
        <p:spPr bwMode="auto">
          <a:xfrm>
            <a:off x="1905000" y="5943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Time</a:t>
            </a:r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2895600" y="6096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685800" y="4419600"/>
            <a:ext cx="54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Progress</a:t>
            </a:r>
          </a:p>
        </p:txBody>
      </p:sp>
      <p:sp>
        <p:nvSpPr>
          <p:cNvPr id="383001" name="Line 25"/>
          <p:cNvSpPr>
            <a:spLocks noChangeShapeType="1"/>
          </p:cNvSpPr>
          <p:nvPr/>
        </p:nvSpPr>
        <p:spPr bwMode="auto">
          <a:xfrm flipV="1">
            <a:off x="914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152400" y="228600"/>
            <a:ext cx="549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Power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248400" y="2209800"/>
            <a:ext cx="2514600" cy="120032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Normal Checkpoint-</a:t>
            </a:r>
            <a:r>
              <a:rPr lang="en-US" dirty="0" err="1"/>
              <a:t>Resart</a:t>
            </a:r>
            <a:r>
              <a:rPr lang="en-US" dirty="0"/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ED644-7A04-7249-AE98-A8E06FD6EC32}" type="datetime1">
              <a:rPr lang="en-US" smtClean="0"/>
              <a:t>7/27/11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81000"/>
            <a:ext cx="2743200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Power consumption is </a:t>
            </a:r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495800"/>
            <a:ext cx="2590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Progress is slowed down with </a:t>
            </a: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203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7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E2F0-B0A8-45AC-BBF0-723D3A4944A2}" type="slidenum">
              <a:rPr lang="en-US"/>
              <a:pPr/>
              <a:t>36</a:t>
            </a:fld>
            <a:endParaRPr lang="en-US"/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0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1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2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0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43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44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46" name="Line 22"/>
          <p:cNvSpPr>
            <a:spLocks noChangeShapeType="1"/>
          </p:cNvSpPr>
          <p:nvPr/>
        </p:nvSpPr>
        <p:spPr bwMode="auto">
          <a:xfrm flipV="1">
            <a:off x="609600" y="5410200"/>
            <a:ext cx="8382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152900" y="3124200"/>
            <a:ext cx="838200" cy="1066800"/>
            <a:chOff x="4512" y="1488"/>
            <a:chExt cx="528" cy="672"/>
          </a:xfrm>
        </p:grpSpPr>
        <p:sp>
          <p:nvSpPr>
            <p:cNvPr id="385077" name="Line 53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8" name="Line 54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9" name="Line 55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447800" y="4800600"/>
            <a:ext cx="914400" cy="1143000"/>
            <a:chOff x="4128" y="2832"/>
            <a:chExt cx="576" cy="720"/>
          </a:xfrm>
        </p:grpSpPr>
        <p:sp>
          <p:nvSpPr>
            <p:cNvPr id="385081" name="Line 57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2" name="Line 58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3" name="Line 59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200400" y="3657600"/>
            <a:ext cx="914400" cy="1143000"/>
            <a:chOff x="4128" y="2832"/>
            <a:chExt cx="576" cy="720"/>
          </a:xfrm>
        </p:grpSpPr>
        <p:sp>
          <p:nvSpPr>
            <p:cNvPr id="385085" name="Line 61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6" name="Line 62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7" name="Line 63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362200" y="4267200"/>
            <a:ext cx="838200" cy="1066800"/>
            <a:chOff x="4512" y="1488"/>
            <a:chExt cx="528" cy="672"/>
          </a:xfrm>
        </p:grpSpPr>
        <p:sp>
          <p:nvSpPr>
            <p:cNvPr id="385090" name="Line 66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1" name="Line 67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2" name="Line 68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029200" y="2514600"/>
            <a:ext cx="914400" cy="1143000"/>
            <a:chOff x="4128" y="2832"/>
            <a:chExt cx="576" cy="720"/>
          </a:xfrm>
        </p:grpSpPr>
        <p:sp>
          <p:nvSpPr>
            <p:cNvPr id="385094" name="Line 70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5" name="Line 71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6" name="Line 72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97" name="Line 73"/>
          <p:cNvSpPr>
            <a:spLocks noChangeShapeType="1"/>
          </p:cNvSpPr>
          <p:nvPr/>
        </p:nvSpPr>
        <p:spPr bwMode="auto">
          <a:xfrm flipV="1">
            <a:off x="1447800" y="10668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98" name="Line 74"/>
          <p:cNvSpPr>
            <a:spLocks noChangeShapeType="1"/>
          </p:cNvSpPr>
          <p:nvPr/>
        </p:nvSpPr>
        <p:spPr bwMode="auto">
          <a:xfrm flipV="1">
            <a:off x="1752600" y="9906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" y="1143000"/>
            <a:ext cx="1143000" cy="152400"/>
            <a:chOff x="384" y="720"/>
            <a:chExt cx="720" cy="96"/>
          </a:xfrm>
        </p:grpSpPr>
        <p:sp>
          <p:nvSpPr>
            <p:cNvPr id="385045" name="Line 21"/>
            <p:cNvSpPr>
              <a:spLocks noChangeShapeType="1"/>
            </p:cNvSpPr>
            <p:nvPr/>
          </p:nvSpPr>
          <p:spPr bwMode="auto">
            <a:xfrm flipV="1">
              <a:off x="384" y="720"/>
              <a:ext cx="480" cy="9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9" name="Line 75"/>
            <p:cNvSpPr>
              <a:spLocks noChangeShapeType="1"/>
            </p:cNvSpPr>
            <p:nvPr/>
          </p:nvSpPr>
          <p:spPr bwMode="auto">
            <a:xfrm flipV="1">
              <a:off x="864" y="720"/>
              <a:ext cx="24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752600" y="533400"/>
            <a:ext cx="4495800" cy="609600"/>
            <a:chOff x="1104" y="336"/>
            <a:chExt cx="2832" cy="384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1104" y="624"/>
              <a:ext cx="720" cy="96"/>
              <a:chOff x="384" y="720"/>
              <a:chExt cx="720" cy="96"/>
            </a:xfrm>
          </p:grpSpPr>
          <p:sp>
            <p:nvSpPr>
              <p:cNvPr id="385102" name="Line 78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3" name="Line 79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1824" y="528"/>
              <a:ext cx="720" cy="96"/>
              <a:chOff x="384" y="720"/>
              <a:chExt cx="720" cy="96"/>
            </a:xfrm>
          </p:grpSpPr>
          <p:sp>
            <p:nvSpPr>
              <p:cNvPr id="385105" name="Line 81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6" name="Line 82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2520" y="432"/>
              <a:ext cx="720" cy="96"/>
              <a:chOff x="384" y="720"/>
              <a:chExt cx="720" cy="96"/>
            </a:xfrm>
          </p:grpSpPr>
          <p:sp>
            <p:nvSpPr>
              <p:cNvPr id="385108" name="Line 84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9" name="Line 85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3216" y="336"/>
              <a:ext cx="720" cy="96"/>
              <a:chOff x="384" y="720"/>
              <a:chExt cx="720" cy="96"/>
            </a:xfrm>
          </p:grpSpPr>
          <p:sp>
            <p:nvSpPr>
              <p:cNvPr id="385111" name="Line 87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12" name="Line 88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6248400" y="2209800"/>
            <a:ext cx="2514600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Message </a:t>
            </a:r>
            <a:r>
              <a:rPr lang="en-US" dirty="0"/>
              <a:t>logging + Object-based </a:t>
            </a:r>
            <a:r>
              <a:rPr lang="en-US" dirty="0" smtClean="0"/>
              <a:t>virtualization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447800" y="5410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D290E-11FC-8C45-9D8D-8C407C31800F}" type="datetime1">
              <a:rPr lang="en-US" smtClean="0"/>
              <a:t>7/27/11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228600"/>
            <a:ext cx="2667000" cy="120032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Power consumption is lower during recovery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4800600"/>
            <a:ext cx="2362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Progress is faster with </a:t>
            </a: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48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6" grpId="0" animBg="1"/>
      <p:bldP spid="385097" grpId="0" animBg="1"/>
      <p:bldP spid="385098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Virtualization:</a:t>
            </a:r>
            <a:br>
              <a:rPr lang="en-US" dirty="0" smtClean="0"/>
            </a:br>
            <a:r>
              <a:rPr lang="en-US" dirty="0" smtClean="0"/>
              <a:t>Pros, Cons, and Remedies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examined the “</a:t>
            </a:r>
            <a:r>
              <a:rPr lang="en-US" dirty="0" err="1" smtClean="0"/>
              <a:t>Pro”s</a:t>
            </a:r>
            <a:r>
              <a:rPr lang="en-US" dirty="0" smtClean="0"/>
              <a:t> so far.</a:t>
            </a:r>
          </a:p>
          <a:p>
            <a:r>
              <a:rPr lang="en-US" dirty="0" smtClean="0"/>
              <a:t>Cons and remedies: </a:t>
            </a:r>
          </a:p>
          <a:p>
            <a:pPr lvl="1"/>
            <a:r>
              <a:rPr lang="en-US" dirty="0" smtClean="0"/>
              <a:t>Memory in ghost layer increases</a:t>
            </a:r>
          </a:p>
          <a:p>
            <a:pPr lvl="2"/>
            <a:r>
              <a:rPr lang="en-US" dirty="0" smtClean="0"/>
              <a:t>Fuse local regions with compiler support</a:t>
            </a:r>
          </a:p>
          <a:p>
            <a:pPr lvl="2"/>
            <a:r>
              <a:rPr lang="en-US" dirty="0" smtClean="0"/>
              <a:t>Fetch one ghost layer at a time </a:t>
            </a:r>
          </a:p>
          <a:p>
            <a:pPr lvl="2"/>
            <a:r>
              <a:rPr lang="en-US" dirty="0" smtClean="0"/>
              <a:t>Hybridize (</a:t>
            </a:r>
            <a:r>
              <a:rPr lang="en-US" dirty="0" err="1" smtClean="0"/>
              <a:t>pthreads</a:t>
            </a:r>
            <a:r>
              <a:rPr lang="en-US" dirty="0" smtClean="0"/>
              <a:t>/</a:t>
            </a:r>
            <a:r>
              <a:rPr lang="en-US" dirty="0" err="1" smtClean="0"/>
              <a:t>openMP</a:t>
            </a:r>
            <a:r>
              <a:rPr lang="en-US" dirty="0" smtClean="0"/>
              <a:t> inside objects/DEBs)</a:t>
            </a:r>
          </a:p>
          <a:p>
            <a:pPr lvl="1"/>
            <a:r>
              <a:rPr lang="en-US" dirty="0" smtClean="0"/>
              <a:t>Less control over scheduling?</a:t>
            </a:r>
          </a:p>
          <a:p>
            <a:pPr lvl="2"/>
            <a:r>
              <a:rPr lang="en-US" dirty="0" smtClean="0"/>
              <a:t>i.e. too much asynchrony?</a:t>
            </a:r>
          </a:p>
          <a:p>
            <a:pPr lvl="2"/>
            <a:r>
              <a:rPr lang="en-US" dirty="0" smtClean="0"/>
              <a:t>But can be controlled in various ways by an observant RTS</a:t>
            </a:r>
          </a:p>
          <a:p>
            <a:pPr lvl="1"/>
            <a:r>
              <a:rPr lang="en-US" dirty="0" smtClean="0"/>
              <a:t>Too radical and new?</a:t>
            </a:r>
          </a:p>
          <a:p>
            <a:pPr lvl="2"/>
            <a:r>
              <a:rPr lang="en-US" dirty="0" smtClean="0"/>
              <a:t>Well, its working well for the past 10-15 years in multiple applications, via Charm++ and AMPI</a:t>
            </a:r>
          </a:p>
          <a:p>
            <a:pPr lvl="1"/>
            <a:r>
              <a:rPr lang="en-US" dirty="0" smtClean="0"/>
              <a:t>Too old?</a:t>
            </a:r>
          </a:p>
          <a:p>
            <a:pPr lvl="2"/>
            <a:r>
              <a:rPr lang="en-US" dirty="0" smtClean="0"/>
              <a:t>What can I say. May be we can invent a new name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64E6C-4DE2-9E46-8D88-A7C5B994D1EF}" type="datetime1">
              <a:rPr lang="en-US" smtClean="0"/>
              <a:t>7/27/11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37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Programming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Simplify parallel programming, improve productivity</a:t>
            </a:r>
          </a:p>
          <a:p>
            <a:r>
              <a:rPr lang="en-US" dirty="0" smtClean="0"/>
              <a:t>Two broad themes: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</a:t>
            </a:r>
          </a:p>
          <a:p>
            <a:pPr lvl="1"/>
            <a:r>
              <a:rPr lang="en-US" dirty="0" smtClean="0"/>
              <a:t>Encapsulate common </a:t>
            </a:r>
            <a:r>
              <a:rPr lang="en-US" dirty="0" smtClean="0"/>
              <a:t>data-structure specific code</a:t>
            </a:r>
          </a:p>
          <a:p>
            <a:pPr lvl="1"/>
            <a:r>
              <a:rPr lang="en-US" dirty="0" smtClean="0"/>
              <a:t>Or </a:t>
            </a:r>
            <a:r>
              <a:rPr lang="en-US" dirty="0" smtClean="0"/>
              <a:t>domain </a:t>
            </a:r>
            <a:r>
              <a:rPr lang="en-US" dirty="0" smtClean="0"/>
              <a:t>specific code</a:t>
            </a:r>
          </a:p>
          <a:p>
            <a:pPr lvl="1"/>
            <a:r>
              <a:rPr lang="en-US" dirty="0" smtClean="0"/>
              <a:t>Avoids duplication/promotes reuse of expensive parallel software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Simpler but incomplete languages:</a:t>
            </a:r>
          </a:p>
          <a:p>
            <a:pPr lvl="1"/>
            <a:r>
              <a:rPr lang="en-US" i="1" dirty="0" smtClean="0"/>
              <a:t>Restricting</a:t>
            </a:r>
            <a:r>
              <a:rPr lang="en-US" dirty="0" smtClean="0"/>
              <a:t> modes of interactions among parallel entities leads to simpler languages</a:t>
            </a:r>
          </a:p>
          <a:p>
            <a:pPr lvl="1"/>
            <a:r>
              <a:rPr lang="en-US" dirty="0" smtClean="0"/>
              <a:t>Each language may be incomplete but:</a:t>
            </a:r>
          </a:p>
          <a:p>
            <a:pPr lvl="2"/>
            <a:r>
              <a:rPr lang="en-US" dirty="0" smtClean="0"/>
              <a:t>Addresses important subclasses of algorithms</a:t>
            </a:r>
          </a:p>
          <a:p>
            <a:pPr lvl="2"/>
            <a:r>
              <a:rPr lang="en-US" dirty="0" smtClean="0"/>
              <a:t>Together with other models, lead to a complete toolkit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CEFD-0207-4DFB-9E14-D3CC9531F35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57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28th,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Annual Charm++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2CEFD-0207-4DFB-9E14-D3CC9531F35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8153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Interoperability allows faster evolution of programming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73914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Evolution doesn’t lead to a single winner species, but to a stable and effective ecosystem.</a:t>
            </a:r>
          </a:p>
          <a:p>
            <a:endParaRPr lang="en-US" sz="2800" dirty="0" smtClean="0"/>
          </a:p>
          <a:p>
            <a:r>
              <a:rPr lang="en-US" sz="2800" dirty="0" smtClean="0"/>
              <a:t>Similarly, we will get to a collection of viable programming models that co-exists well together.</a:t>
            </a:r>
          </a:p>
        </p:txBody>
      </p:sp>
    </p:spTree>
    <p:extLst>
      <p:ext uri="{BB962C8B-B14F-4D97-AF65-F5344CB8AC3E}">
        <p14:creationId xmlns:p14="http://schemas.microsoft.com/office/powerpoint/2010/main" val="21866506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Observations: Exascale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Development of new models must be driven by the needs of exascale applications</a:t>
            </a:r>
          </a:p>
          <a:p>
            <a:pPr lvl="1"/>
            <a:r>
              <a:rPr lang="en-US" dirty="0"/>
              <a:t>Multi-resolution</a:t>
            </a:r>
          </a:p>
          <a:p>
            <a:pPr lvl="1"/>
            <a:r>
              <a:rPr lang="en-US" dirty="0"/>
              <a:t>Multi-module (multi-physics)</a:t>
            </a:r>
          </a:p>
          <a:p>
            <a:pPr lvl="1"/>
            <a:r>
              <a:rPr lang="en-US" dirty="0"/>
              <a:t>Dynamic/adaptive : to handle application variation</a:t>
            </a:r>
          </a:p>
          <a:p>
            <a:pPr lvl="1"/>
            <a:r>
              <a:rPr lang="en-US" dirty="0"/>
              <a:t>Adapt to a volatile computational environment</a:t>
            </a:r>
          </a:p>
          <a:p>
            <a:pPr lvl="1"/>
            <a:r>
              <a:rPr lang="en-US" dirty="0"/>
              <a:t>Exploit heterogeneous architecture</a:t>
            </a:r>
          </a:p>
          <a:p>
            <a:r>
              <a:rPr lang="en-US" dirty="0"/>
              <a:t>So? Consequences:</a:t>
            </a:r>
          </a:p>
          <a:p>
            <a:pPr lvl="1"/>
            <a:r>
              <a:rPr lang="en-US" dirty="0"/>
              <a:t>Must support automated resource </a:t>
            </a:r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/>
              <a:t>Must support interoperability and parallel composition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DA20E-BCE8-934A-A96C-A6D28945F541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521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Needed, but in a low-brow way</a:t>
            </a:r>
          </a:p>
          <a:p>
            <a:pPr lvl="1"/>
            <a:r>
              <a:rPr lang="en-US" dirty="0" smtClean="0"/>
              <a:t>Not for auto-parallelization</a:t>
            </a:r>
          </a:p>
          <a:p>
            <a:r>
              <a:rPr lang="en-US" dirty="0" smtClean="0"/>
              <a:t>A basic compiler infrastructure</a:t>
            </a:r>
          </a:p>
          <a:p>
            <a:pPr lvl="1"/>
            <a:r>
              <a:rPr lang="en-US" dirty="0" smtClean="0"/>
              <a:t>Easy to extend</a:t>
            </a:r>
          </a:p>
          <a:p>
            <a:pPr lvl="1"/>
            <a:r>
              <a:rPr lang="en-US" dirty="0" smtClean="0"/>
              <a:t>Allows code restructuring</a:t>
            </a:r>
          </a:p>
          <a:p>
            <a:pPr lvl="1"/>
            <a:r>
              <a:rPr lang="en-US" dirty="0" smtClean="0"/>
              <a:t>Supports syntax that improves productivity</a:t>
            </a:r>
          </a:p>
          <a:p>
            <a:pPr lvl="1"/>
            <a:r>
              <a:rPr lang="en-US" dirty="0" smtClean="0"/>
              <a:t>Basic, well-understood analyses</a:t>
            </a:r>
          </a:p>
          <a:p>
            <a:pPr lvl="2"/>
            <a:r>
              <a:rPr lang="en-US" dirty="0" smtClean="0"/>
              <a:t>E.g. live-variables analysis for </a:t>
            </a:r>
            <a:r>
              <a:rPr lang="en-US" dirty="0" err="1" smtClean="0"/>
              <a:t>checkpointing</a:t>
            </a:r>
            <a:endParaRPr lang="en-US" dirty="0"/>
          </a:p>
          <a:p>
            <a:pPr lvl="1"/>
            <a:r>
              <a:rPr lang="en-US" b="1" u="sng" dirty="0" smtClean="0"/>
              <a:t>Inserting Control-points </a:t>
            </a:r>
            <a:r>
              <a:rPr lang="en-US" b="1" dirty="0" smtClean="0"/>
              <a:t>to provide knobs to RTS</a:t>
            </a:r>
            <a:endParaRPr lang="en-US" b="1" dirty="0"/>
          </a:p>
          <a:p>
            <a:r>
              <a:rPr lang="en-US" dirty="0" smtClean="0"/>
              <a:t>Rose?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64E6C-4DE2-9E46-8D88-A7C5B994D1EF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C72E0-3E7F-4709-B8DF-5EC8A0346E3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45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Less-technical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are the youngsters??</a:t>
            </a:r>
          </a:p>
          <a:p>
            <a:pPr lvl="1"/>
            <a:r>
              <a:rPr lang="en-US" dirty="0" smtClean="0"/>
              <a:t>We have a big problem for the field if young computer scientists are not joining this field</a:t>
            </a:r>
          </a:p>
          <a:p>
            <a:r>
              <a:rPr lang="en-US" dirty="0" smtClean="0"/>
              <a:t>Need for dialogue:</a:t>
            </a:r>
          </a:p>
          <a:p>
            <a:pPr lvl="1"/>
            <a:r>
              <a:rPr lang="en-US" dirty="0" smtClean="0"/>
              <a:t>friendly, no-holds-barred, and extensive discussion among the 20 or so leading researchers in the field</a:t>
            </a:r>
          </a:p>
          <a:p>
            <a:pPr lvl="1"/>
            <a:r>
              <a:rPr lang="en-US" dirty="0" smtClean="0"/>
              <a:t>Feasible now, because most of us are senior (well </a:t>
            </a:r>
            <a:r>
              <a:rPr lang="en-US" dirty="0" smtClean="0">
                <a:sym typeface="Wingdings"/>
              </a:rPr>
              <a:t> ) researchers, in no need for jockeying, and facing the largest challenge of our times for this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7C5C-CBC4-0141-AD75-3CCA4CDCE4F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617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away with the notion of processors</a:t>
            </a:r>
          </a:p>
          <a:p>
            <a:pPr lvl="1"/>
            <a:r>
              <a:rPr lang="en-US" dirty="0" smtClean="0"/>
              <a:t>Adaptive Runtimes, enabled by </a:t>
            </a:r>
            <a:r>
              <a:rPr lang="en-US" dirty="0" err="1" smtClean="0"/>
              <a:t>migratable</a:t>
            </a:r>
            <a:r>
              <a:rPr lang="en-US" dirty="0" smtClean="0"/>
              <a:t>-objects programming model (aka virtualization) </a:t>
            </a:r>
          </a:p>
          <a:p>
            <a:pPr lvl="2"/>
            <a:r>
              <a:rPr lang="en-US" dirty="0" smtClean="0"/>
              <a:t>Are necessary at exascale</a:t>
            </a:r>
          </a:p>
          <a:p>
            <a:pPr lvl="2"/>
            <a:r>
              <a:rPr lang="en-US" dirty="0" smtClean="0"/>
              <a:t>Need to become more intelligent and introspective</a:t>
            </a:r>
          </a:p>
          <a:p>
            <a:pPr lvl="2"/>
            <a:r>
              <a:rPr lang="en-US" dirty="0" smtClean="0"/>
              <a:t>Help manage accelerators, balance load, tolerate faults,</a:t>
            </a:r>
          </a:p>
          <a:p>
            <a:r>
              <a:rPr lang="en-US" dirty="0" smtClean="0"/>
              <a:t>Interoperability, concurrent composition become even more important</a:t>
            </a:r>
          </a:p>
          <a:p>
            <a:pPr lvl="1"/>
            <a:r>
              <a:rPr lang="en-US" dirty="0" smtClean="0"/>
              <a:t>Supported by virtualization</a:t>
            </a:r>
          </a:p>
          <a:p>
            <a:r>
              <a:rPr lang="en-US" dirty="0" smtClean="0"/>
              <a:t>New programming models and frameworks</a:t>
            </a:r>
          </a:p>
          <a:p>
            <a:pPr lvl="1"/>
            <a:r>
              <a:rPr lang="en-US" dirty="0"/>
              <a:t>Create an ecosystem/toolbox of </a:t>
            </a:r>
            <a:r>
              <a:rPr lang="en-US" dirty="0" smtClean="0"/>
              <a:t>programming </a:t>
            </a:r>
            <a:r>
              <a:rPr lang="en-US" dirty="0"/>
              <a:t>paradigms rather than one “super”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Avoid premature standardization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7C5C-CBC4-0141-AD75-3CCA4CDCE4FC}" type="datetime1">
              <a:rPr lang="en-US" smtClean="0"/>
              <a:t>7/27/11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11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Decomposition Challenges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Current method is to decompose to processors</a:t>
            </a:r>
          </a:p>
          <a:p>
            <a:pPr lvl="1"/>
            <a:r>
              <a:rPr lang="en-US" sz="2300" dirty="0" smtClean="0"/>
              <a:t>But this has many problems</a:t>
            </a:r>
          </a:p>
          <a:p>
            <a:pPr lvl="1"/>
            <a:r>
              <a:rPr lang="en-US" sz="2400" dirty="0" smtClean="0"/>
              <a:t>deciding which processor does what work in detail is difficult at large scale</a:t>
            </a:r>
          </a:p>
          <a:p>
            <a:r>
              <a:rPr lang="en-US" sz="2700" dirty="0" smtClean="0"/>
              <a:t>Decomposition should be independent of number of processors</a:t>
            </a:r>
          </a:p>
          <a:p>
            <a:pPr lvl="1"/>
            <a:r>
              <a:rPr lang="en-US" sz="2400" dirty="0" smtClean="0"/>
              <a:t>Our </a:t>
            </a:r>
            <a:r>
              <a:rPr lang="en-US" sz="2400" dirty="0" smtClean="0"/>
              <a:t>design principle since early 1990’</a:t>
            </a:r>
            <a:r>
              <a:rPr lang="en-US" sz="2400" dirty="0" smtClean="0"/>
              <a:t>s</a:t>
            </a:r>
          </a:p>
          <a:p>
            <a:pPr lvl="2"/>
            <a:r>
              <a:rPr lang="en-US" dirty="0" smtClean="0"/>
              <a:t>(in Charm++ and AMPI)</a:t>
            </a:r>
            <a:endParaRPr lang="en-US" sz="20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5118-7BA5-DB49-9DDD-3428B005987D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ASCR Exascale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3CA-D42A-4F16-9502-7E916E4DA7F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 </a:t>
            </a:r>
            <a:r>
              <a:rPr lang="en-US" dirty="0" err="1" smtClean="0"/>
              <a:t>vs</a:t>
            </a:r>
            <a:r>
              <a:rPr lang="en-US" dirty="0" smtClean="0"/>
              <a:t> “WUDU”s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liminate “processor” from programmer’s vocabulary</a:t>
            </a:r>
          </a:p>
          <a:p>
            <a:pPr lvl="1"/>
            <a:r>
              <a:rPr lang="en-US" sz="2400" dirty="0" smtClean="0"/>
              <a:t>Well, almost</a:t>
            </a:r>
          </a:p>
          <a:p>
            <a:r>
              <a:rPr lang="en-US" dirty="0" smtClean="0"/>
              <a:t>Decomposition into:  </a:t>
            </a:r>
          </a:p>
          <a:p>
            <a:pPr lvl="1"/>
            <a:r>
              <a:rPr lang="en-US" dirty="0" smtClean="0"/>
              <a:t>Work-Units and Data Units (WUDUs)</a:t>
            </a:r>
          </a:p>
          <a:p>
            <a:pPr lvl="1"/>
            <a:r>
              <a:rPr lang="en-US" dirty="0" smtClean="0"/>
              <a:t>Work-units: code, one or more data units</a:t>
            </a:r>
          </a:p>
          <a:p>
            <a:pPr lvl="1"/>
            <a:r>
              <a:rPr lang="en-US" dirty="0" smtClean="0"/>
              <a:t>Data-units: sections of arrays, meshes, ..</a:t>
            </a:r>
          </a:p>
          <a:p>
            <a:pPr lvl="1"/>
            <a:r>
              <a:rPr lang="en-US" dirty="0" smtClean="0"/>
              <a:t>Amalgams: </a:t>
            </a:r>
          </a:p>
          <a:p>
            <a:pPr lvl="2"/>
            <a:r>
              <a:rPr lang="en-US" dirty="0" smtClean="0"/>
              <a:t>Objects with associated work-units, </a:t>
            </a:r>
          </a:p>
          <a:p>
            <a:pPr lvl="2"/>
            <a:r>
              <a:rPr lang="en-US" dirty="0" smtClean="0"/>
              <a:t>Threads with own stack and heap</a:t>
            </a:r>
          </a:p>
          <a:p>
            <a:r>
              <a:rPr lang="en-US" dirty="0" smtClean="0"/>
              <a:t>Who does decomposition?</a:t>
            </a:r>
          </a:p>
          <a:p>
            <a:pPr lvl="1"/>
            <a:r>
              <a:rPr lang="en-US" dirty="0" smtClean="0"/>
              <a:t>Programmer, compiler, or both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D1636-83B8-084A-9631-BF303BA82A0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13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Migration units: </a:t>
            </a:r>
          </a:p>
          <a:p>
            <a:pPr lvl="1"/>
            <a:r>
              <a:rPr lang="en-US" dirty="0" smtClean="0"/>
              <a:t>objects, </a:t>
            </a:r>
            <a:r>
              <a:rPr lang="en-US" dirty="0" err="1" smtClean="0"/>
              <a:t>migratable</a:t>
            </a:r>
            <a:r>
              <a:rPr lang="en-US" dirty="0" smtClean="0"/>
              <a:t> threads (i.e. “processes”), data sections</a:t>
            </a:r>
          </a:p>
          <a:p>
            <a:r>
              <a:rPr lang="en-US" dirty="0" smtClean="0"/>
              <a:t>DEBs: units of scheduling</a:t>
            </a:r>
          </a:p>
          <a:p>
            <a:pPr lvl="1"/>
            <a:r>
              <a:rPr lang="en-US" b="1" u="sng" dirty="0" smtClean="0"/>
              <a:t>D</a:t>
            </a:r>
            <a:r>
              <a:rPr lang="en-US" dirty="0" smtClean="0"/>
              <a:t>ependent </a:t>
            </a:r>
            <a:r>
              <a:rPr lang="en-US" b="1" u="sng" dirty="0"/>
              <a:t>E</a:t>
            </a:r>
            <a:r>
              <a:rPr lang="en-US" dirty="0" smtClean="0"/>
              <a:t>xecution </a:t>
            </a:r>
            <a:r>
              <a:rPr lang="en-US" b="1" u="sng" dirty="0" smtClean="0"/>
              <a:t>B</a:t>
            </a:r>
            <a:r>
              <a:rPr lang="en-US" dirty="0" smtClean="0"/>
              <a:t>lock</a:t>
            </a:r>
          </a:p>
          <a:p>
            <a:pPr lvl="1"/>
            <a:r>
              <a:rPr lang="en-US" dirty="0" smtClean="0"/>
              <a:t>Begins execution after one or more (potentially) remote dependence is satisfied</a:t>
            </a:r>
          </a:p>
          <a:p>
            <a:r>
              <a:rPr lang="en-US" dirty="0" smtClean="0"/>
              <a:t>SEBs: units of analysis</a:t>
            </a:r>
          </a:p>
          <a:p>
            <a:pPr lvl="1"/>
            <a:r>
              <a:rPr lang="en-US" dirty="0" smtClean="0"/>
              <a:t>Sequential Execution Blocks</a:t>
            </a:r>
          </a:p>
          <a:p>
            <a:pPr lvl="1"/>
            <a:r>
              <a:rPr lang="en-US" dirty="0" smtClean="0"/>
              <a:t>A DEB is partitioned into one or more SEBs</a:t>
            </a:r>
          </a:p>
          <a:p>
            <a:pPr lvl="1"/>
            <a:r>
              <a:rPr lang="en-US" dirty="0" smtClean="0"/>
              <a:t>Has a “reasonably large” granularity, and uniformity in code structure</a:t>
            </a:r>
            <a:endParaRPr lang="en-US" dirty="0"/>
          </a:p>
          <a:p>
            <a:pPr lvl="1"/>
            <a:r>
              <a:rPr lang="en-US" dirty="0" smtClean="0"/>
              <a:t>Loop nests, functions, 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7C5C-CBC4-0141-AD75-3CCA4CDCE4F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243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Migratable</a:t>
            </a:r>
            <a:r>
              <a:rPr lang="en-US" dirty="0" smtClean="0"/>
              <a:t> objects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for this model:</a:t>
            </a:r>
          </a:p>
          <a:p>
            <a:pPr lvl="1"/>
            <a:r>
              <a:rPr lang="en-US" dirty="0" err="1" smtClean="0"/>
              <a:t>Overdecompostion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Object-based </a:t>
            </a:r>
            <a:r>
              <a:rPr lang="en-US" dirty="0" err="1" smtClean="0"/>
              <a:t>overdecomposition</a:t>
            </a:r>
            <a:endParaRPr lang="en-US" dirty="0" smtClean="0"/>
          </a:p>
          <a:p>
            <a:pPr lvl="1"/>
            <a:r>
              <a:rPr lang="en-US" dirty="0" smtClean="0"/>
              <a:t>Processor virtualization</a:t>
            </a:r>
          </a:p>
          <a:p>
            <a:pPr lvl="1"/>
            <a:r>
              <a:rPr lang="en-US" dirty="0" err="1" smtClean="0"/>
              <a:t>Migratable</a:t>
            </a:r>
            <a:r>
              <a:rPr lang="en-US" dirty="0" smtClean="0"/>
              <a:t>-objects programming model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D7C5C-CBC4-0141-AD75-3CCA4CDCE4FC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11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Empower Adaptive Runtime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Decomposing program into a large number of WUDUs empowers the RTS, which can:</a:t>
            </a:r>
          </a:p>
          <a:p>
            <a:pPr lvl="1"/>
            <a:r>
              <a:rPr lang="en-US" dirty="0" smtClean="0"/>
              <a:t>Migrate WUDUs at will</a:t>
            </a:r>
          </a:p>
          <a:p>
            <a:pPr lvl="1"/>
            <a:r>
              <a:rPr lang="en-US" dirty="0" smtClean="0"/>
              <a:t>Schedule DEBS at will</a:t>
            </a:r>
          </a:p>
          <a:p>
            <a:pPr lvl="1"/>
            <a:r>
              <a:rPr lang="en-US" dirty="0" smtClean="0"/>
              <a:t>Instrument computation and communication at the level of these logical units</a:t>
            </a:r>
          </a:p>
          <a:p>
            <a:pPr lvl="2"/>
            <a:r>
              <a:rPr lang="en-US" dirty="0" smtClean="0"/>
              <a:t>WUDU x communicates y bytes to WUDU z every iteration</a:t>
            </a:r>
          </a:p>
          <a:p>
            <a:pPr lvl="2"/>
            <a:r>
              <a:rPr lang="en-US" dirty="0" smtClean="0"/>
              <a:t>SEB A has a high cache miss ratio</a:t>
            </a:r>
          </a:p>
          <a:p>
            <a:pPr lvl="1"/>
            <a:r>
              <a:rPr lang="en-US" dirty="0" smtClean="0"/>
              <a:t>Maintain historical data to track changes in application behavior</a:t>
            </a:r>
          </a:p>
          <a:p>
            <a:pPr lvl="2"/>
            <a:r>
              <a:rPr lang="en-US" dirty="0" smtClean="0"/>
              <a:t>E.g. to trigger load balancing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95F89-7F1D-5143-AEC9-839CED549C2B}" type="datetime1">
              <a:rPr lang="en-US" smtClean="0"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ASCR Exascale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9F3CA-D42A-4F16-9502-7E916E4DA7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89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lpreso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pplpreso</Template>
  <TotalTime>43950</TotalTime>
  <Words>2540</Words>
  <Application>Microsoft Macintosh PowerPoint</Application>
  <PresentationFormat>On-screen Show (4:3)</PresentationFormat>
  <Paragraphs>491</Paragraphs>
  <Slides>42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pplpreso</vt:lpstr>
      <vt:lpstr>Composable and modular Exascale Programming Models with intelligent runtime systems: To Virtualize or Not?!  Of course, virtualize </vt:lpstr>
      <vt:lpstr>Observations: exascale machines</vt:lpstr>
      <vt:lpstr>Application Segmentation</vt:lpstr>
      <vt:lpstr>Observations: Exascale applications</vt:lpstr>
      <vt:lpstr>Decomposition Challenges</vt:lpstr>
      <vt:lpstr>Processors vs “WUDU”s</vt:lpstr>
      <vt:lpstr>Different kinds of units</vt:lpstr>
      <vt:lpstr>Migratable objects programming model</vt:lpstr>
      <vt:lpstr>Empower Adaptive Runtime System</vt:lpstr>
      <vt:lpstr>PowerPoint Presentation</vt:lpstr>
      <vt:lpstr>Utility for Multi-cores, Many-cores, Accelerators:</vt:lpstr>
      <vt:lpstr>Impact on communication</vt:lpstr>
      <vt:lpstr>Compositionality</vt:lpstr>
      <vt:lpstr>PowerPoint Presentation</vt:lpstr>
      <vt:lpstr>PowerPoint Presentation</vt:lpstr>
      <vt:lpstr>PowerPoint Presentation</vt:lpstr>
      <vt:lpstr>Decomposition Independent of numCores</vt:lpstr>
      <vt:lpstr>Load Balancing</vt:lpstr>
      <vt:lpstr>PowerPoint Presentation</vt:lpstr>
      <vt:lpstr>A quick Example:  Weather Forecasting in BRAMS</vt:lpstr>
      <vt:lpstr>Basic Virtualzation of BRAMS</vt:lpstr>
      <vt:lpstr>PowerPoint Presentation</vt:lpstr>
      <vt:lpstr>PowerPoint Presentation</vt:lpstr>
      <vt:lpstr>PowerPoint Presentation</vt:lpstr>
      <vt:lpstr>PowerPoint Presentation</vt:lpstr>
      <vt:lpstr>Load Balancing for Large Machines: I</vt:lpstr>
      <vt:lpstr>Load Balancing for Large Machines: II</vt:lpstr>
      <vt:lpstr>Dealing with Thermal Variation</vt:lpstr>
      <vt:lpstr>Temperature-aware Load Balancing</vt:lpstr>
      <vt:lpstr>PowerPoint Presentation</vt:lpstr>
      <vt:lpstr>Other Power-related Optimizations</vt:lpstr>
      <vt:lpstr>Scalable Fault tolerance</vt:lpstr>
      <vt:lpstr>Message-Logging</vt:lpstr>
      <vt:lpstr>Message-Logging (cont.)</vt:lpstr>
      <vt:lpstr>PowerPoint Presentation</vt:lpstr>
      <vt:lpstr>PowerPoint Presentation</vt:lpstr>
      <vt:lpstr>Virtualization: Pros, Cons, and Remedies</vt:lpstr>
      <vt:lpstr>New Programming Models</vt:lpstr>
      <vt:lpstr>PowerPoint Presentation</vt:lpstr>
      <vt:lpstr>Compiler Support</vt:lpstr>
      <vt:lpstr>Less-technical points</vt:lpstr>
      <vt:lpstr>Summary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Optimizations</dc:title>
  <dc:creator>sanjay</dc:creator>
  <cp:lastModifiedBy>Sanjay Kale</cp:lastModifiedBy>
  <cp:revision>328</cp:revision>
  <dcterms:created xsi:type="dcterms:W3CDTF">2002-10-12T14:08:56Z</dcterms:created>
  <dcterms:modified xsi:type="dcterms:W3CDTF">2011-07-27T19:23:19Z</dcterms:modified>
</cp:coreProperties>
</file>