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media1.gif" ContentType="vide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68"/>
  </p:notesMasterIdLst>
  <p:handoutMasterIdLst>
    <p:handoutMasterId r:id="rId69"/>
  </p:handoutMasterIdLst>
  <p:sldIdLst>
    <p:sldId id="256" r:id="rId2"/>
    <p:sldId id="841" r:id="rId3"/>
    <p:sldId id="810" r:id="rId4"/>
    <p:sldId id="771" r:id="rId5"/>
    <p:sldId id="772" r:id="rId6"/>
    <p:sldId id="727" r:id="rId7"/>
    <p:sldId id="819" r:id="rId8"/>
    <p:sldId id="834" r:id="rId9"/>
    <p:sldId id="786" r:id="rId10"/>
    <p:sldId id="787" r:id="rId11"/>
    <p:sldId id="790" r:id="rId12"/>
    <p:sldId id="791" r:id="rId13"/>
    <p:sldId id="723" r:id="rId14"/>
    <p:sldId id="724" r:id="rId15"/>
    <p:sldId id="811" r:id="rId16"/>
    <p:sldId id="836" r:id="rId17"/>
    <p:sldId id="794" r:id="rId18"/>
    <p:sldId id="566" r:id="rId19"/>
    <p:sldId id="654" r:id="rId20"/>
    <p:sldId id="789" r:id="rId21"/>
    <p:sldId id="757" r:id="rId22"/>
    <p:sldId id="728" r:id="rId23"/>
    <p:sldId id="783" r:id="rId24"/>
    <p:sldId id="758" r:id="rId25"/>
    <p:sldId id="837" r:id="rId26"/>
    <p:sldId id="792" r:id="rId27"/>
    <p:sldId id="656" r:id="rId28"/>
    <p:sldId id="628" r:id="rId29"/>
    <p:sldId id="567" r:id="rId30"/>
    <p:sldId id="618" r:id="rId31"/>
    <p:sldId id="672" r:id="rId32"/>
    <p:sldId id="842" r:id="rId33"/>
    <p:sldId id="843" r:id="rId34"/>
    <p:sldId id="844" r:id="rId35"/>
    <p:sldId id="845" r:id="rId36"/>
    <p:sldId id="847" r:id="rId37"/>
    <p:sldId id="846" r:id="rId38"/>
    <p:sldId id="699" r:id="rId39"/>
    <p:sldId id="700" r:id="rId40"/>
    <p:sldId id="703" r:id="rId41"/>
    <p:sldId id="669" r:id="rId42"/>
    <p:sldId id="690" r:id="rId43"/>
    <p:sldId id="705" r:id="rId44"/>
    <p:sldId id="840" r:id="rId45"/>
    <p:sldId id="813" r:id="rId46"/>
    <p:sldId id="821" r:id="rId47"/>
    <p:sldId id="855" r:id="rId48"/>
    <p:sldId id="823" r:id="rId49"/>
    <p:sldId id="838" r:id="rId50"/>
    <p:sldId id="854" r:id="rId51"/>
    <p:sldId id="850" r:id="rId52"/>
    <p:sldId id="851" r:id="rId53"/>
    <p:sldId id="852" r:id="rId54"/>
    <p:sldId id="853" r:id="rId55"/>
    <p:sldId id="807" r:id="rId56"/>
    <p:sldId id="804" r:id="rId57"/>
    <p:sldId id="765" r:id="rId58"/>
    <p:sldId id="835" r:id="rId59"/>
    <p:sldId id="683" r:id="rId60"/>
    <p:sldId id="684" r:id="rId61"/>
    <p:sldId id="712" r:id="rId62"/>
    <p:sldId id="744" r:id="rId63"/>
    <p:sldId id="800" r:id="rId64"/>
    <p:sldId id="782" r:id="rId65"/>
    <p:sldId id="686" r:id="rId66"/>
    <p:sldId id="653"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3D00"/>
    <a:srgbClr val="386572"/>
    <a:srgbClr val="3A6876"/>
    <a:srgbClr val="64B4CD"/>
    <a:srgbClr val="24445A"/>
    <a:srgbClr val="1C3445"/>
    <a:srgbClr val="CCFFCC"/>
    <a:srgbClr val="CCFFFF"/>
    <a:srgbClr val="FF66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8" autoAdjust="0"/>
    <p:restoredTop sz="94707" autoAdjust="0"/>
  </p:normalViewPr>
  <p:slideViewPr>
    <p:cSldViewPr>
      <p:cViewPr varScale="1">
        <p:scale>
          <a:sx n="120" d="100"/>
          <a:sy n="120" d="100"/>
        </p:scale>
        <p:origin x="-12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56"/>
    </p:cViewPr>
  </p:sorterViewPr>
  <p:notesViewPr>
    <p:cSldViewPr>
      <p:cViewPr varScale="1">
        <p:scale>
          <a:sx n="85" d="100"/>
          <a:sy n="85"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04F5D-E38D-3641-802A-EEE0508E3D0C}" type="datetimeFigureOut">
              <a:rPr lang="en-US" smtClean="0"/>
              <a:t>4/14/11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2AA6-882D-2647-96D1-C2161CDF29EF}" type="slidenum">
              <a:rPr lang="en-US" smtClean="0"/>
              <a:t>‹#›</a:t>
            </a:fld>
            <a:endParaRPr lang="en-US"/>
          </a:p>
        </p:txBody>
      </p:sp>
    </p:spTree>
    <p:extLst>
      <p:ext uri="{BB962C8B-B14F-4D97-AF65-F5344CB8AC3E}">
        <p14:creationId xmlns:p14="http://schemas.microsoft.com/office/powerpoint/2010/main" val="4908022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04B643-C74C-455E-AFCB-1138D85C2B9E}" type="slidenum">
              <a:rPr lang="en-US"/>
              <a:pPr>
                <a:defRPr/>
              </a:pPr>
              <a:t>‹#›</a:t>
            </a:fld>
            <a:endParaRPr lang="en-US" dirty="0"/>
          </a:p>
        </p:txBody>
      </p:sp>
    </p:spTree>
    <p:extLst>
      <p:ext uri="{BB962C8B-B14F-4D97-AF65-F5344CB8AC3E}">
        <p14:creationId xmlns:p14="http://schemas.microsoft.com/office/powerpoint/2010/main" val="40753927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0FE62B86-45F4-4C1B-BB2D-2E1880191CE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E904725-12DE-4031-BDE2-453865F1DC9A}" type="slidenum">
              <a:rPr lang="en-US" smtClean="0"/>
              <a:pPr/>
              <a:t>21</a:t>
            </a:fld>
            <a:endParaRPr lang="en-US" smtClean="0"/>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p:spPr>
        <p:txBody>
          <a:bodyPr/>
          <a:lstStyle/>
          <a:p>
            <a:pPr eaLnBrk="1" hangingPunct="1"/>
            <a:endParaRPr lang="en-US" smtClean="0"/>
          </a:p>
        </p:txBody>
      </p:sp>
      <p:sp>
        <p:nvSpPr>
          <p:cNvPr id="7578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45D496E6-D8EB-4ECD-AE86-CEF4A0E40D79}" type="slidenum">
              <a:rPr lang="en-US" sz="1200"/>
              <a:pPr algn="r"/>
              <a:t>21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4EE1C46-5B6B-4637-A2A1-BAEA4C622F53}" type="slidenum">
              <a:rPr lang="en-US" smtClean="0"/>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F61AFBA-2533-4D53-9FC5-FB020C8F9006}" type="slidenum">
              <a:rPr lang="en-US" smtClean="0"/>
              <a:pPr/>
              <a:t>23</a:t>
            </a:fld>
            <a:endParaRPr lang="en-US" smtClean="0"/>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xfrm>
            <a:off x="915988" y="4343400"/>
            <a:ext cx="5026025"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6D3B457-AA13-407E-956B-7335B485905A}" type="slidenum">
              <a:rPr lang="en-US" smtClean="0"/>
              <a:pPr/>
              <a:t>27</a:t>
            </a:fld>
            <a:endParaRPr lang="en-US" smtClean="0"/>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p:spPr>
        <p:txBody>
          <a:bodyPr/>
          <a:lstStyle/>
          <a:p>
            <a:pPr eaLnBrk="1" hangingPunct="1"/>
            <a:endParaRPr lang="en-US" smtClean="0"/>
          </a:p>
        </p:txBody>
      </p:sp>
      <p:sp>
        <p:nvSpPr>
          <p:cNvPr id="7885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12C53790-84E3-4A97-A537-19B158F7B52E}" type="slidenum">
              <a:rPr lang="en-US" sz="1200"/>
              <a:pPr algn="r"/>
              <a:t>27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C4221978-6F4F-4D9D-9E56-2BC9FA6D5193}" type="slidenum">
              <a:rPr lang="en-US" smtClean="0"/>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B6C9B5E5-857B-4897-A1D5-E0801B03E2E1}" type="slidenum">
              <a:rPr lang="en-US" smtClean="0"/>
              <a:pPr/>
              <a:t>29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837C48D-024C-4AF8-8E1B-8D692C36B2E8}" type="slidenum">
              <a:rPr lang="en-US" smtClean="0"/>
              <a:pPr/>
              <a:t>30</a:t>
            </a:fld>
            <a:endParaRPr lang="en-US" smtClean="0"/>
          </a:p>
        </p:txBody>
      </p:sp>
      <p:sp>
        <p:nvSpPr>
          <p:cNvPr id="81923" name="Rectangle 2"/>
          <p:cNvSpPr>
            <a:spLocks noGrp="1" noRot="1" noChangeAspect="1" noChangeArrowheads="1" noTextEdit="1"/>
          </p:cNvSpPr>
          <p:nvPr>
            <p:ph type="sldImg"/>
          </p:nvPr>
        </p:nvSpPr>
        <p:spPr>
          <a:xfrm>
            <a:off x="1319213" y="877888"/>
            <a:ext cx="4219575" cy="3165475"/>
          </a:xfrm>
          <a:ln/>
        </p:spPr>
      </p:sp>
      <p:sp>
        <p:nvSpPr>
          <p:cNvPr id="81924" name="Rectangle 3"/>
          <p:cNvSpPr>
            <a:spLocks noGrp="1" noChangeArrowheads="1"/>
          </p:cNvSpPr>
          <p:nvPr>
            <p:ph type="body" idx="1"/>
          </p:nvPr>
        </p:nvSpPr>
        <p:spPr>
          <a:xfrm>
            <a:off x="1062038" y="4349750"/>
            <a:ext cx="4740275" cy="3514725"/>
          </a:xfrm>
          <a:noFill/>
          <a:ln/>
        </p:spPr>
        <p:txBody>
          <a:bodyPr wrap="none" anchor="ct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B11833FD-B35D-433B-B4E1-26D0C7279825}"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EE78B880-E8AD-4024-A663-89DF08C40C17}" type="slidenum">
              <a:rPr lang="en-US" smtClean="0"/>
              <a:pPr/>
              <a:t>40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idx="5"/>
          </p:nvPr>
        </p:nvSpPr>
        <p:spPr>
          <a:noFill/>
        </p:spPr>
        <p:txBody>
          <a:bodyPr/>
          <a:lstStyle/>
          <a:p>
            <a:pPr>
              <a:buFont typeface="Wingdings" pitchFamily="2" charset="2"/>
              <a:buNone/>
            </a:pPr>
            <a:fld id="{E2E818AB-2371-4964-85FF-94597A855A56}" type="slidenum">
              <a:rPr lang="en-US" smtClean="0">
                <a:ea typeface="DejaVu Sans"/>
                <a:cs typeface="DejaVu Sans"/>
              </a:rPr>
              <a:pPr>
                <a:buFont typeface="Wingdings" pitchFamily="2" charset="2"/>
                <a:buNone/>
              </a:pPr>
              <a:t>41</a:t>
            </a:fld>
            <a:endParaRPr lang="en-US" smtClean="0">
              <a:ea typeface="DejaVu Sans"/>
              <a:cs typeface="DejaVu Sans"/>
            </a:endParaRPr>
          </a:p>
        </p:txBody>
      </p:sp>
      <p:sp>
        <p:nvSpPr>
          <p:cNvPr id="86019" name="Rectangle 1"/>
          <p:cNvSpPr>
            <a:spLocks noGrp="1" noRot="1" noChangeAspect="1" noChangeArrowheads="1" noTextEdit="1"/>
          </p:cNvSpPr>
          <p:nvPr>
            <p:ph type="sldImg"/>
          </p:nvPr>
        </p:nvSpPr>
        <p:spPr>
          <a:xfrm>
            <a:off x="1144588" y="693738"/>
            <a:ext cx="4567237" cy="3427412"/>
          </a:xfrm>
          <a:solidFill>
            <a:srgbClr val="FFFFFF"/>
          </a:solidFill>
          <a:ln/>
        </p:spPr>
      </p:sp>
      <p:sp>
        <p:nvSpPr>
          <p:cNvPr id="86020" name="Rectangle 2"/>
          <p:cNvSpPr>
            <a:spLocks noGrp="1" noChangeArrowheads="1"/>
          </p:cNvSpPr>
          <p:nvPr>
            <p:ph type="body" idx="1"/>
          </p:nvPr>
        </p:nvSpPr>
        <p:spPr>
          <a:xfrm>
            <a:off x="1046163" y="4352925"/>
            <a:ext cx="4770437" cy="3478213"/>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393442-315E-43CB-A98A-C841B4238FD6}" type="slidenum">
              <a:rPr lang="en-US" smtClean="0"/>
              <a:pPr/>
              <a:t>4</a:t>
            </a:fld>
            <a:endParaRPr lang="en-US" smtClean="0"/>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p:spPr>
        <p:txBody>
          <a:bodyPr/>
          <a:lstStyle/>
          <a:p>
            <a:pPr eaLnBrk="1" hangingPunct="1"/>
            <a:endParaRPr lang="en-US" smtClean="0"/>
          </a:p>
        </p:txBody>
      </p:sp>
      <p:sp>
        <p:nvSpPr>
          <p:cNvPr id="7066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3E27FF98-EED2-4ACA-964E-0D3908A05B90}" type="slidenum">
              <a:rPr lang="en-US" sz="1200"/>
              <a:pPr algn="r"/>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9328E3EC-1AC2-4C7F-9FB1-ACB7D677956F}" type="slidenum">
              <a:rPr lang="en-US" smtClean="0"/>
              <a:pPr/>
              <a:t>42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FDEB584-72AC-4157-82AC-C14716AE2A15}" type="slidenum">
              <a:rPr lang="en-US" smtClean="0"/>
              <a:pPr>
                <a:defRPr/>
              </a:pPr>
              <a:t>50</a:t>
            </a:fld>
            <a:endParaRPr lang="en-US" smtClean="0"/>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p:spPr>
        <p:txBody>
          <a:bodyPr/>
          <a:lstStyle/>
          <a:p>
            <a:pPr eaLnBrk="1" hangingPunct="1"/>
            <a:endParaRPr lang="en-US" smtClean="0"/>
          </a:p>
        </p:txBody>
      </p:sp>
      <p:sp>
        <p:nvSpPr>
          <p:cNvPr id="4403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99E43824-E80C-432F-93B1-6A3B1B74C478}" type="slidenum">
              <a:rPr lang="en-US" sz="1200"/>
              <a:pPr algn="r"/>
              <a:t>50</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DC8AFB33-46FE-41BD-8E9C-56397F7CA8ED}" type="slidenum">
              <a:rPr lang="en-US" smtClean="0"/>
              <a:pPr>
                <a:defRPr/>
              </a:pPr>
              <a:t>51</a:t>
            </a:fld>
            <a:endParaRPr lang="en-US" smtClean="0"/>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p:spPr>
        <p:txBody>
          <a:bodyPr/>
          <a:lstStyle/>
          <a:p>
            <a:pPr eaLnBrk="1" hangingPunct="1"/>
            <a:endParaRPr lang="en-US" smtClean="0"/>
          </a:p>
        </p:txBody>
      </p:sp>
      <p:sp>
        <p:nvSpPr>
          <p:cNvPr id="5734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F3146EC-4575-4EB4-850F-E73A6951E612}" type="slidenum">
              <a:rPr lang="en-US" sz="1200"/>
              <a:pPr algn="r"/>
              <a:t>51</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2384DC79-C52C-4AA7-98A5-8F15A52D4833}" type="slidenum">
              <a:rPr lang="en-US" smtClean="0"/>
              <a:pPr>
                <a:defRPr/>
              </a:pPr>
              <a:t>52</a:t>
            </a:fld>
            <a:endParaRPr lang="en-US" smtClean="0"/>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noFill/>
          <a:ln/>
        </p:spPr>
        <p:txBody>
          <a:bodyPr/>
          <a:lstStyle/>
          <a:p>
            <a:pPr eaLnBrk="1" hangingPunct="1"/>
            <a:endParaRPr lang="en-US" smtClean="0"/>
          </a:p>
        </p:txBody>
      </p:sp>
      <p:sp>
        <p:nvSpPr>
          <p:cNvPr id="5939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20B43A4A-8941-4128-B16B-5C3E89912820}" type="slidenum">
              <a:rPr lang="en-US" sz="1200"/>
              <a:pPr algn="r"/>
              <a:t>52</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5933CF-D204-AE48-98FD-55F82A667F3F}" type="slidenum">
              <a:rPr lang="en-US" smtClean="0"/>
              <a:pPr/>
              <a:t>55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4CE87226-3094-4F13-91A1-A159119B80E3}" type="slidenum">
              <a:rPr lang="en-US" smtClean="0"/>
              <a:pPr/>
              <a:t>56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7E7E2CDF-C071-4CD0-8880-2B4FF6551133}" type="slidenum">
              <a:rPr lang="en-US" smtClean="0"/>
              <a:pPr/>
              <a:t>57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3C11606F-892F-46C2-9DE2-A77746FE74CB}" type="slidenum">
              <a:rPr lang="en-US" smtClean="0"/>
              <a:pPr/>
              <a:t>59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28B4D901-84CA-4A10-B622-75451BBC0CB7}" type="slidenum">
              <a:rPr lang="en-US" smtClean="0"/>
              <a:pPr/>
              <a:t>60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A4AD6798-0366-4ED6-9777-9FE3FCAC16F4}" type="slidenum">
              <a:rPr lang="en-US" smtClean="0"/>
              <a:pPr/>
              <a:t>61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7C0E5D2-A2A4-4746-ADCE-601D00B39312}" type="slidenum">
              <a:rPr lang="en-US" smtClean="0"/>
              <a:pPr/>
              <a:t>5</a:t>
            </a:fld>
            <a:endParaRPr lang="en-US"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pPr eaLnBrk="1" hangingPunct="1"/>
            <a:endParaRPr lang="en-US" dirty="0" smtClean="0"/>
          </a:p>
        </p:txBody>
      </p:sp>
      <p:sp>
        <p:nvSpPr>
          <p:cNvPr id="716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F69555E3-0DE9-4EFD-AB80-7A485E7B25BB}" type="slidenum">
              <a:rPr lang="en-US" sz="1200"/>
              <a:pPr algn="r"/>
              <a:t>5</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2F4942E-8F55-4910-A26E-EE0AE0CE425E}" type="slidenum">
              <a:rPr lang="en-US" smtClean="0"/>
              <a:pPr/>
              <a:t>62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685800" y="4343400"/>
            <a:ext cx="5486400" cy="4114800"/>
          </a:xfrm>
          <a:noFill/>
          <a:ln/>
        </p:spPr>
        <p:txBody>
          <a:bodyPr/>
          <a:lstStyle/>
          <a:p>
            <a:pPr eaLnBrk="1" hangingPunct="1"/>
            <a:r>
              <a:rPr lang="en-US" smtClean="0"/>
              <a:t>User code contains as little parallel control flow as possible, eg. Physics, computation,</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3B54088-3552-4ED8-BADD-2ADA4154359F}" type="slidenum">
              <a:rPr lang="en-US" smtClean="0"/>
              <a:pPr/>
              <a:t>63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5800" y="4343400"/>
            <a:ext cx="5486400" cy="4114800"/>
          </a:xfrm>
          <a:noFill/>
          <a:ln/>
        </p:spPr>
        <p:txBody>
          <a:bodyPr/>
          <a:lstStyle/>
          <a:p>
            <a:pPr eaLnBrk="1" hangingPunct="1"/>
            <a:r>
              <a:rPr lang="en-US" smtClean="0"/>
              <a:t>User code contains as little parallel control flow as possible, eg. Physics, computation,</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C20638D1-2D10-44F6-977E-DE44886A2A03}" type="slidenum">
              <a:rPr lang="en-US" smtClean="0"/>
              <a:pPr/>
              <a:t>64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E7002B88-BE2E-4966-A125-9AEC7A16BF1A}" type="slidenum">
              <a:rPr lang="en-US" smtClean="0"/>
              <a:pPr/>
              <a:t>65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86E5166E-581C-4521-BBAD-1E6F801002B6}" type="slidenum">
              <a:rPr lang="en-US" smtClean="0"/>
              <a:pPr/>
              <a:t>66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2708" name="Slide Number Placeholder 3"/>
          <p:cNvSpPr>
            <a:spLocks noGrp="1"/>
          </p:cNvSpPr>
          <p:nvPr>
            <p:ph type="sldNum" sz="quarter" idx="5"/>
          </p:nvPr>
        </p:nvSpPr>
        <p:spPr>
          <a:noFill/>
        </p:spPr>
        <p:txBody>
          <a:bodyPr/>
          <a:lstStyle/>
          <a:p>
            <a:fld id="{B98A32BC-DF91-4241-B023-45A0A6115125}"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5C27944B-D7F6-4E9E-8DAE-4226DCDCE37E}"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“scanned” diagram on the left with a better one, in all the slides that use this.</a:t>
            </a:r>
          </a:p>
          <a:p>
            <a:endParaRPr lang="en-US" dirty="0"/>
          </a:p>
        </p:txBody>
      </p:sp>
      <p:sp>
        <p:nvSpPr>
          <p:cNvPr id="4" name="Slide Number Placeholder 3"/>
          <p:cNvSpPr>
            <a:spLocks noGrp="1"/>
          </p:cNvSpPr>
          <p:nvPr>
            <p:ph type="sldNum" sz="quarter" idx="10"/>
          </p:nvPr>
        </p:nvSpPr>
        <p:spPr/>
        <p:txBody>
          <a:bodyPr/>
          <a:lstStyle/>
          <a:p>
            <a:pPr>
              <a:defRPr/>
            </a:pPr>
            <a:fld id="{BB04B643-C74C-455E-AFCB-1138D85C2B9E}" type="slidenum">
              <a:rPr lang="en-US" smtClean="0"/>
              <a:pPr>
                <a:defRPr/>
              </a:pPr>
              <a:t>11</a:t>
            </a:fld>
            <a:endParaRPr lang="en-US" dirty="0"/>
          </a:p>
        </p:txBody>
      </p:sp>
    </p:spTree>
    <p:extLst>
      <p:ext uri="{BB962C8B-B14F-4D97-AF65-F5344CB8AC3E}">
        <p14:creationId xmlns:p14="http://schemas.microsoft.com/office/powerpoint/2010/main" val="106947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figure with</a:t>
            </a:r>
            <a:r>
              <a:rPr lang="en-US" baseline="0" dirty="0" smtClean="0"/>
              <a:t> a new drawing</a:t>
            </a:r>
            <a:endParaRPr lang="en-US" dirty="0"/>
          </a:p>
        </p:txBody>
      </p:sp>
      <p:sp>
        <p:nvSpPr>
          <p:cNvPr id="4" name="Slide Number Placeholder 3"/>
          <p:cNvSpPr>
            <a:spLocks noGrp="1"/>
          </p:cNvSpPr>
          <p:nvPr>
            <p:ph type="sldNum" sz="quarter" idx="10"/>
          </p:nvPr>
        </p:nvSpPr>
        <p:spPr/>
        <p:txBody>
          <a:bodyPr/>
          <a:lstStyle/>
          <a:p>
            <a:pPr>
              <a:defRPr/>
            </a:pPr>
            <a:fld id="{BB04B643-C74C-455E-AFCB-1138D85C2B9E}" type="slidenum">
              <a:rPr lang="en-US" smtClean="0"/>
              <a:pPr>
                <a:defRPr/>
              </a:pPr>
              <a:t>17</a:t>
            </a:fld>
            <a:endParaRPr lang="en-US" dirty="0"/>
          </a:p>
        </p:txBody>
      </p:sp>
    </p:spTree>
    <p:extLst>
      <p:ext uri="{BB962C8B-B14F-4D97-AF65-F5344CB8AC3E}">
        <p14:creationId xmlns:p14="http://schemas.microsoft.com/office/powerpoint/2010/main" val="62671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4CD79960-A326-4889-B944-9BE256478141}" type="slidenum">
              <a:rPr lang="en-US" smtClean="0"/>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B468D0F-5633-42A7-B3BC-36CE79F89F6E}" type="slidenum">
              <a:rPr lang="en-US" smtClean="0"/>
              <a:pPr/>
              <a:t>19</a:t>
            </a:fld>
            <a:endParaRPr lang="en-US" smtClean="0"/>
          </a:p>
        </p:txBody>
      </p:sp>
      <p:sp>
        <p:nvSpPr>
          <p:cNvPr id="747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23DDD33-B2E2-4149-80B0-1BD161528359}" type="slidenum">
              <a:rPr lang="en-US" sz="1200"/>
              <a:pPr algn="r"/>
              <a:t>19</a:t>
            </a:fld>
            <a:endParaRPr lang="en-US" sz="120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ltLang="zh-CN" dirty="0" smtClean="0">
                <a:solidFill>
                  <a:srgbClr val="FF0000"/>
                </a:solidFill>
              </a:rPr>
              <a:t>In traditional MPI paradigm. The number of partitions of both modules is typically equal to the number of processor P</a:t>
            </a:r>
          </a:p>
          <a:p>
            <a:pPr eaLnBrk="1" hangingPunct="1">
              <a:buFontTx/>
              <a:buChar char="•"/>
            </a:pPr>
            <a:r>
              <a:rPr lang="en-US" altLang="zh-CN" dirty="0" smtClean="0">
                <a:solidFill>
                  <a:srgbClr val="FF0000"/>
                </a:solidFill>
              </a:rPr>
              <a:t>And although the </a:t>
            </a:r>
            <a:r>
              <a:rPr lang="en-US" altLang="zh-CN" dirty="0" err="1" smtClean="0">
                <a:solidFill>
                  <a:srgbClr val="FF0000"/>
                </a:solidFill>
              </a:rPr>
              <a:t>i’th</a:t>
            </a:r>
            <a:r>
              <a:rPr lang="en-US" altLang="zh-CN" dirty="0" smtClean="0">
                <a:solidFill>
                  <a:srgbClr val="FF0000"/>
                </a:solidFill>
              </a:rPr>
              <a:t> elements of fluid module and solid module are not connected geometrically in the simulation, they are glued together on the </a:t>
            </a:r>
            <a:r>
              <a:rPr lang="en-US" altLang="zh-CN" dirty="0" err="1" smtClean="0">
                <a:solidFill>
                  <a:srgbClr val="FF0000"/>
                </a:solidFill>
              </a:rPr>
              <a:t>I’th</a:t>
            </a:r>
            <a:r>
              <a:rPr lang="en-US" altLang="zh-CN" dirty="0" smtClean="0">
                <a:solidFill>
                  <a:srgbClr val="FF0000"/>
                </a:solidFill>
              </a:rPr>
              <a:t> processor.</a:t>
            </a:r>
          </a:p>
          <a:p>
            <a:pPr eaLnBrk="1" hangingPunct="1">
              <a:buFontTx/>
              <a:buChar char="•"/>
            </a:pPr>
            <a:r>
              <a:rPr lang="en-US" altLang="zh-CN" dirty="0" smtClean="0">
                <a:solidFill>
                  <a:srgbClr val="FF0000"/>
                </a:solidFill>
              </a:rPr>
              <a:t>Under Charm++/AMPI framework, the two modules each get their own set of parallel objects. And the size of the arrays are not restricted or related.</a:t>
            </a:r>
          </a:p>
          <a:p>
            <a:pPr eaLnBrk="1" hangingPunct="1">
              <a:buFontTx/>
              <a:buChar char="•"/>
            </a:pPr>
            <a:r>
              <a:rPr lang="en-US" altLang="zh-CN" dirty="0" smtClean="0">
                <a:solidFill>
                  <a:srgbClr val="FF0000"/>
                </a:solidFill>
              </a:rPr>
              <a:t>The benefit of this is performance optimizations and better modularity.</a:t>
            </a:r>
          </a:p>
          <a:p>
            <a:pPr eaLnBrk="1" hangingPunct="1">
              <a:buFontTx/>
              <a:buChar char="•"/>
            </a:pPr>
            <a:r>
              <a:rPr lang="en-US" altLang="zh-CN" dirty="0" smtClean="0">
                <a:solidFill>
                  <a:srgbClr val="FF0000"/>
                </a:solidFill>
              </a:rPr>
              <a:t>Problem: due to the asynchronous method invocation, the flow of control is buried deep into the object code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531238F-4164-6F48-A858-5831E34C1F1C}"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DB7E8914-472C-4427-BBE5-B601DB073B47}" type="slidenum">
              <a:rPr lang="en-US" smtClean="0"/>
              <a:pPr>
                <a:defRPr/>
              </a:pPr>
              <a:t>‹#›</a:t>
            </a:fld>
            <a:endParaRPr lang="en-US" dirty="0"/>
          </a:p>
        </p:txBody>
      </p:sp>
      <p:pic>
        <p:nvPicPr>
          <p:cNvPr id="7"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8859864-47CE-9B4A-AB51-D12F0809C616}"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8911538B-28AD-4B8F-9377-02FC4F0157F6}" type="slidenum">
              <a:rPr lang="en-US" smtClean="0"/>
              <a:pPr>
                <a:defRPr/>
              </a:pPr>
              <a:t>‹#›</a:t>
            </a:fld>
            <a:endParaRPr lang="en-US" dirty="0"/>
          </a:p>
        </p:txBody>
      </p:sp>
      <p:pic>
        <p:nvPicPr>
          <p:cNvPr id="7"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3F3BC80-336A-9440-85C1-6DC0EBF9E1D5}"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CBE07E28-94A6-4B68-AD3A-4EC40AD6B338}" type="slidenum">
              <a:rPr lang="en-US" smtClean="0"/>
              <a:pPr>
                <a:defRPr/>
              </a:pPr>
              <a:t>‹#›</a:t>
            </a:fld>
            <a:endParaRPr lang="en-US" dirty="0"/>
          </a:p>
        </p:txBody>
      </p:sp>
      <p:pic>
        <p:nvPicPr>
          <p:cNvPr id="7"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pic>
        <p:nvPicPr>
          <p:cNvPr id="5"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
        <p:nvSpPr>
          <p:cNvPr id="2" name="Title 1"/>
          <p:cNvSpPr>
            <a:spLocks noGrp="1"/>
          </p:cNvSpPr>
          <p:nvPr>
            <p:ph type="title"/>
          </p:nvPr>
        </p:nvSpPr>
        <p:spPr>
          <a:xfrm>
            <a:off x="304800" y="228600"/>
            <a:ext cx="8534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305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14400"/>
            <a:ext cx="4305300" cy="5486400"/>
          </a:xfrm>
        </p:spPr>
        <p:txBody>
          <a:bodyPr/>
          <a:lstStyle/>
          <a:p>
            <a:pPr lvl="0"/>
            <a:r>
              <a:rPr lang="en-US" noProof="0" smtClean="0"/>
              <a:t>Click icon to add clip art</a:t>
            </a:r>
            <a:endParaRPr lang="en-US" noProof="0" dirty="0" smtClean="0"/>
          </a:p>
        </p:txBody>
      </p:sp>
      <p:sp>
        <p:nvSpPr>
          <p:cNvPr id="6" name="Rectangle 5"/>
          <p:cNvSpPr>
            <a:spLocks noGrp="1" noChangeArrowheads="1"/>
          </p:cNvSpPr>
          <p:nvPr>
            <p:ph type="dt" sz="half" idx="10"/>
          </p:nvPr>
        </p:nvSpPr>
        <p:spPr/>
        <p:txBody>
          <a:bodyPr/>
          <a:lstStyle>
            <a:lvl1pPr>
              <a:defRPr/>
            </a:lvl1pPr>
          </a:lstStyle>
          <a:p>
            <a:pPr>
              <a:defRPr/>
            </a:pPr>
            <a:fld id="{1690F82C-7E65-3D40-9EE9-41A31848619C}" type="datetime1">
              <a:rPr lang="en-US" smtClean="0"/>
              <a:t>4/14/11</a:t>
            </a:fld>
            <a:endParaRPr lang="en-US" dirty="0"/>
          </a:p>
        </p:txBody>
      </p:sp>
      <p:sp>
        <p:nvSpPr>
          <p:cNvPr id="7" name="Rectangle 6"/>
          <p:cNvSpPr>
            <a:spLocks noGrp="1" noChangeArrowheads="1"/>
          </p:cNvSpPr>
          <p:nvPr>
            <p:ph type="ftr" sz="quarter" idx="11"/>
          </p:nvPr>
        </p:nvSpPr>
        <p:spPr/>
        <p:txBody>
          <a:bodyPr/>
          <a:lstStyle>
            <a:lvl1pPr>
              <a:defRPr/>
            </a:lvl1pPr>
          </a:lstStyle>
          <a:p>
            <a:pPr>
              <a:defRPr/>
            </a:pPr>
            <a:r>
              <a:rPr lang="en-US" smtClean="0"/>
              <a:t>AICS International Symposium</a:t>
            </a:r>
            <a:endParaRPr lang="en-US" dirty="0"/>
          </a:p>
        </p:txBody>
      </p:sp>
      <p:sp>
        <p:nvSpPr>
          <p:cNvPr id="8" name="Rectangle 7"/>
          <p:cNvSpPr>
            <a:spLocks noGrp="1" noChangeArrowheads="1"/>
          </p:cNvSpPr>
          <p:nvPr>
            <p:ph type="sldNum" sz="quarter" idx="12"/>
          </p:nvPr>
        </p:nvSpPr>
        <p:spPr/>
        <p:txBody>
          <a:bodyPr/>
          <a:lstStyle>
            <a:lvl1pPr>
              <a:defRPr/>
            </a:lvl1pPr>
          </a:lstStyle>
          <a:p>
            <a:pPr>
              <a:defRPr/>
            </a:pPr>
            <a:fld id="{54483D47-F251-468C-9F31-8ABCC56FD5A7}" type="slidenum">
              <a:rPr lang="en-US" smtClean="0"/>
              <a:pPr>
                <a:defRPr/>
              </a:pPr>
              <a:t>‹#›</a:t>
            </a:fld>
            <a:endParaRPr lang="en-US" dirty="0"/>
          </a:p>
        </p:txBody>
      </p:sp>
      <p:pic>
        <p:nvPicPr>
          <p:cNvPr id="9"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516CC8A-0FA0-B648-B479-5A7160E360A9}"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046557ED-B28C-4E0E-B69D-3B43209DE75C}" type="slidenum">
              <a:rPr lang="en-US" smtClean="0"/>
              <a:pPr>
                <a:defRPr/>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6FE91E-2AC2-D446-AD08-1E3F82A5D9D8}"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046557ED-B28C-4E0E-B69D-3B43209DE75C}" type="slidenum">
              <a:rPr lang="en-US" smtClean="0"/>
              <a:pPr>
                <a:defRPr/>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055B71-100C-7347-AA48-92C9BFBBB074}"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3EF9F3CA-D42A-4F16-9502-7E916E4DA7FE}" type="slidenum">
              <a:rPr lang="en-US" smtClean="0"/>
              <a:pPr>
                <a:defRPr/>
              </a:pPr>
              <a:t>‹#›</a:t>
            </a:fld>
            <a:endParaRPr lang="en-US" dirty="0"/>
          </a:p>
        </p:txBody>
      </p:sp>
      <p:pic>
        <p:nvPicPr>
          <p:cNvPr id="7"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AA99E73-B014-EA4D-9093-12FD043A7F9D}"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C936F1F8-890D-4C48-8E24-C784EDDCDBB0}" type="slidenum">
              <a:rPr lang="en-US" smtClean="0"/>
              <a:pPr>
                <a:defRPr/>
              </a:pPr>
              <a:t>‹#›</a:t>
            </a:fld>
            <a:endParaRPr lang="en-US" dirty="0"/>
          </a:p>
        </p:txBody>
      </p:sp>
      <p:pic>
        <p:nvPicPr>
          <p:cNvPr id="7"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3B1AF17-EC39-FC4A-9F2C-831BCDAE62CB}"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
        <p:nvSpPr>
          <p:cNvPr id="7" name="Slide Number Placeholder 6"/>
          <p:cNvSpPr>
            <a:spLocks noGrp="1"/>
          </p:cNvSpPr>
          <p:nvPr>
            <p:ph type="sldNum" sz="quarter" idx="12"/>
          </p:nvPr>
        </p:nvSpPr>
        <p:spPr/>
        <p:txBody>
          <a:bodyPr/>
          <a:lstStyle/>
          <a:p>
            <a:pPr>
              <a:defRPr/>
            </a:pPr>
            <a:fld id="{247C39AB-C319-403C-8545-69BA255C32C6}" type="slidenum">
              <a:rPr lang="en-US" smtClean="0"/>
              <a:pPr>
                <a:defRPr/>
              </a:pPr>
              <a:t>‹#›</a:t>
            </a:fld>
            <a:endParaRPr lang="en-US" dirty="0"/>
          </a:p>
        </p:txBody>
      </p:sp>
      <p:pic>
        <p:nvPicPr>
          <p:cNvPr id="8"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9" name="Picture 8"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B0B4FC3-1F59-0345-AFDA-05324AD0C6C6}" type="datetime1">
              <a:rPr lang="en-US" smtClean="0"/>
              <a:t>4/14/11</a:t>
            </a:fld>
            <a:endParaRPr lang="en-US" dirty="0"/>
          </a:p>
        </p:txBody>
      </p:sp>
      <p:sp>
        <p:nvSpPr>
          <p:cNvPr id="8" name="Footer Placeholder 7"/>
          <p:cNvSpPr>
            <a:spLocks noGrp="1"/>
          </p:cNvSpPr>
          <p:nvPr>
            <p:ph type="ftr" sz="quarter" idx="11"/>
          </p:nvPr>
        </p:nvSpPr>
        <p:spPr/>
        <p:txBody>
          <a:bodyPr/>
          <a:lstStyle/>
          <a:p>
            <a:pPr>
              <a:defRPr/>
            </a:pPr>
            <a:r>
              <a:rPr lang="en-US" smtClean="0"/>
              <a:t>AICS International Symposium</a:t>
            </a:r>
            <a:endParaRPr lang="en-US" dirty="0"/>
          </a:p>
        </p:txBody>
      </p:sp>
      <p:sp>
        <p:nvSpPr>
          <p:cNvPr id="9" name="Slide Number Placeholder 8"/>
          <p:cNvSpPr>
            <a:spLocks noGrp="1"/>
          </p:cNvSpPr>
          <p:nvPr>
            <p:ph type="sldNum" sz="quarter" idx="12"/>
          </p:nvPr>
        </p:nvSpPr>
        <p:spPr/>
        <p:txBody>
          <a:bodyPr/>
          <a:lstStyle/>
          <a:p>
            <a:pPr>
              <a:defRPr/>
            </a:pPr>
            <a:fld id="{77590EB3-662D-402A-86F6-9B1E52ECB00D}" type="slidenum">
              <a:rPr lang="en-US" smtClean="0"/>
              <a:pPr>
                <a:defRPr/>
              </a:pPr>
              <a:t>‹#›</a:t>
            </a:fld>
            <a:endParaRPr lang="en-US" dirty="0"/>
          </a:p>
        </p:txBody>
      </p:sp>
      <p:pic>
        <p:nvPicPr>
          <p:cNvPr id="10"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11"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301C293-F3AA-A540-91A0-868B5E8564C7}"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a:t>
            </a:fld>
            <a:endParaRPr lang="en-US" dirty="0"/>
          </a:p>
        </p:txBody>
      </p:sp>
      <p:pic>
        <p:nvPicPr>
          <p:cNvPr id="6"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7"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7440DD-55FF-0C45-8854-6F852CB4FB18}" type="datetime1">
              <a:rPr lang="en-US" smtClean="0"/>
              <a:t>4/14/11</a:t>
            </a:fld>
            <a:endParaRPr lang="en-US" dirty="0"/>
          </a:p>
        </p:txBody>
      </p:sp>
      <p:sp>
        <p:nvSpPr>
          <p:cNvPr id="3" name="Footer Placeholder 2"/>
          <p:cNvSpPr>
            <a:spLocks noGrp="1"/>
          </p:cNvSpPr>
          <p:nvPr>
            <p:ph type="ftr" sz="quarter" idx="11"/>
          </p:nvPr>
        </p:nvSpPr>
        <p:spPr/>
        <p:txBody>
          <a:bodyPr/>
          <a:lstStyle/>
          <a:p>
            <a:pPr>
              <a:defRPr/>
            </a:pPr>
            <a:r>
              <a:rPr lang="en-US" smtClean="0"/>
              <a:t>AICS International Symposium</a:t>
            </a:r>
            <a:endParaRPr lang="en-US" dirty="0"/>
          </a:p>
        </p:txBody>
      </p:sp>
      <p:sp>
        <p:nvSpPr>
          <p:cNvPr id="4" name="Slide Number Placeholder 3"/>
          <p:cNvSpPr>
            <a:spLocks noGrp="1"/>
          </p:cNvSpPr>
          <p:nvPr>
            <p:ph type="sldNum" sz="quarter" idx="12"/>
          </p:nvPr>
        </p:nvSpPr>
        <p:spPr/>
        <p:txBody>
          <a:bodyPr/>
          <a:lstStyle/>
          <a:p>
            <a:pPr>
              <a:defRPr/>
            </a:pPr>
            <a:fld id="{BFFC72E0-3E7F-4709-B8DF-5EC8A0346E37}" type="slidenum">
              <a:rPr lang="en-US" smtClean="0"/>
              <a:pPr>
                <a:defRPr/>
              </a:pPr>
              <a:t>‹#›</a:t>
            </a:fld>
            <a:endParaRPr lang="en-US" dirty="0"/>
          </a:p>
        </p:txBody>
      </p:sp>
      <p:pic>
        <p:nvPicPr>
          <p:cNvPr id="5"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6" name="Picture 7"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74FBDC4-AAA0-6F4B-A2C5-FAB9E4077B8A}"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
        <p:nvSpPr>
          <p:cNvPr id="7" name="Slide Number Placeholder 6"/>
          <p:cNvSpPr>
            <a:spLocks noGrp="1"/>
          </p:cNvSpPr>
          <p:nvPr>
            <p:ph type="sldNum" sz="quarter" idx="12"/>
          </p:nvPr>
        </p:nvSpPr>
        <p:spPr/>
        <p:txBody>
          <a:bodyPr/>
          <a:lstStyle/>
          <a:p>
            <a:pPr>
              <a:defRPr/>
            </a:pPr>
            <a:fld id="{47372E52-CA3B-4B89-8AEC-1B69F92FAE92}" type="slidenum">
              <a:rPr lang="en-US" smtClean="0"/>
              <a:pPr>
                <a:defRPr/>
              </a:pPr>
              <a:t>‹#›</a:t>
            </a:fld>
            <a:r>
              <a:rPr lang="en-US" smtClean="0"/>
              <a:t>  </a:t>
            </a:r>
            <a:endParaRPr lang="en-US" dirty="0"/>
          </a:p>
        </p:txBody>
      </p:sp>
      <p:pic>
        <p:nvPicPr>
          <p:cNvPr id="8"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9" name="Picture 8"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814AFCD-5A70-0843-8B95-698305E91A73}"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
        <p:nvSpPr>
          <p:cNvPr id="7" name="Slide Number Placeholder 6"/>
          <p:cNvSpPr>
            <a:spLocks noGrp="1"/>
          </p:cNvSpPr>
          <p:nvPr>
            <p:ph type="sldNum" sz="quarter" idx="12"/>
          </p:nvPr>
        </p:nvSpPr>
        <p:spPr/>
        <p:txBody>
          <a:bodyPr/>
          <a:lstStyle/>
          <a:p>
            <a:pPr>
              <a:defRPr/>
            </a:pPr>
            <a:fld id="{52ADF9DE-2389-48A4-BC7A-B4842B306333}" type="slidenum">
              <a:rPr lang="en-US" smtClean="0"/>
              <a:pPr>
                <a:defRPr/>
              </a:pPr>
              <a:t>‹#›</a:t>
            </a:fld>
            <a:endParaRPr lang="en-US" dirty="0"/>
          </a:p>
        </p:txBody>
      </p:sp>
      <p:pic>
        <p:nvPicPr>
          <p:cNvPr id="8" name="Picture 7" descr="ppl-logo-white-s.png"/>
          <p:cNvPicPr>
            <a:picLocks noChangeAspect="1"/>
          </p:cNvPicPr>
          <p:nvPr/>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pic>
        <p:nvPicPr>
          <p:cNvPr id="9" name="Picture 8" descr="ppl-logo-white-s.png"/>
          <p:cNvPicPr>
            <a:picLocks noChangeAspect="1"/>
          </p:cNvPicPr>
          <p:nvPr userDrawn="1"/>
        </p:nvPicPr>
        <p:blipFill>
          <a:blip r:embed="rId2" cstate="print"/>
          <a:srcRect/>
          <a:stretch>
            <a:fillRect/>
          </a:stretch>
        </p:blipFill>
        <p:spPr bwMode="auto">
          <a:xfrm>
            <a:off x="8534400" y="6291263"/>
            <a:ext cx="473075" cy="5667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aseline="0">
                <a:solidFill>
                  <a:schemeClr val="tx2">
                    <a:lumMod val="40000"/>
                    <a:lumOff val="60000"/>
                  </a:schemeClr>
                </a:solidFill>
                <a:latin typeface="Book Antiqua" pitchFamily="18" charset="0"/>
              </a:defRPr>
            </a:lvl1pPr>
          </a:lstStyle>
          <a:p>
            <a:pPr>
              <a:defRPr/>
            </a:pPr>
            <a:fld id="{B72854F4-C992-E143-9955-9FB291589CA3}" type="datetime1">
              <a:rPr lang="en-US" smtClean="0"/>
              <a:t>4/14/11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aseline="0">
                <a:solidFill>
                  <a:schemeClr val="tx2">
                    <a:lumMod val="40000"/>
                    <a:lumOff val="60000"/>
                  </a:schemeClr>
                </a:solidFill>
                <a:latin typeface="Book Antiqua" pitchFamily="18" charset="0"/>
              </a:defRPr>
            </a:lvl1pPr>
          </a:lstStyle>
          <a:p>
            <a:pPr>
              <a:defRPr/>
            </a:pPr>
            <a:r>
              <a:rPr lang="en-US" smtClean="0"/>
              <a:t>AICS International Symposium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Book Antiqua" pitchFamily="18" charset="0"/>
              </a:defRPr>
            </a:lvl1pPr>
          </a:lstStyle>
          <a:p>
            <a:pPr>
              <a:defRPr/>
            </a:pPr>
            <a:fld id="{046557ED-B28C-4E0E-B69D-3B43209DE75C}" type="slidenum">
              <a:rPr lang="en-US" smtClean="0"/>
              <a:pPr>
                <a:defRPr/>
              </a:pPr>
              <a:t>‹#›</a:t>
            </a:fld>
            <a:endParaRPr lang="en-US" dirty="0"/>
          </a:p>
        </p:txBody>
      </p:sp>
      <p:pic>
        <p:nvPicPr>
          <p:cNvPr id="7" name="Picture 6" descr="ppl-logo-white-s.png"/>
          <p:cNvPicPr>
            <a:picLocks noChangeAspect="1"/>
          </p:cNvPicPr>
          <p:nvPr/>
        </p:nvPicPr>
        <p:blipFill>
          <a:blip r:embed="rId16" cstate="print"/>
          <a:srcRect/>
          <a:stretch>
            <a:fillRect/>
          </a:stretch>
        </p:blipFill>
        <p:spPr bwMode="auto">
          <a:xfrm>
            <a:off x="8534400" y="6291263"/>
            <a:ext cx="473075" cy="566737"/>
          </a:xfrm>
          <a:prstGeom prst="rect">
            <a:avLst/>
          </a:prstGeom>
          <a:noFill/>
          <a:ln w="9525">
            <a:noFill/>
            <a:miter lim="800000"/>
            <a:headEnd/>
            <a:tailEnd/>
          </a:ln>
        </p:spPr>
      </p:pic>
      <p:pic>
        <p:nvPicPr>
          <p:cNvPr id="8" name="Picture 7" descr="ppl-logo-white-s.png"/>
          <p:cNvPicPr>
            <a:picLocks noChangeAspect="1"/>
          </p:cNvPicPr>
          <p:nvPr userDrawn="1"/>
        </p:nvPicPr>
        <p:blipFill>
          <a:blip r:embed="rId16" cstate="print"/>
          <a:srcRect/>
          <a:stretch>
            <a:fillRect/>
          </a:stretch>
        </p:blipFill>
        <p:spPr bwMode="auto">
          <a:xfrm>
            <a:off x="8534400" y="6291263"/>
            <a:ext cx="473075" cy="566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32" r:id="rId14"/>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200" kern="1200" baseline="0">
          <a:solidFill>
            <a:schemeClr val="accent3">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harm.cs.uiuc.edu/" TargetMode="Externa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10.jpeg"/><Relationship Id="rId1" Type="http://schemas.microsoft.com/office/2007/relationships/media" Target="file://localhost/Users/kale/Documents/presentations/medium3.mpeg" TargetMode="External"/><Relationship Id="rId2" Type="http://schemas.openxmlformats.org/officeDocument/2006/relationships/video" Target="file://localhost/Users/kale/Documents/presentations/medium3.mpe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14.png"/><Relationship Id="rId1" Type="http://schemas.microsoft.com/office/2007/relationships/media" Target="file://localhost/Users/kale/Documents/presentations/2008_12_India_IBM_HiPC_keynote/gal1c6.1152g1bwK.mpeg" TargetMode="External"/><Relationship Id="rId2" Type="http://schemas.openxmlformats.org/officeDocument/2006/relationships/video" Target="file://localhost/Users/kale/Documents/presentations/2008_12_India_IBM_HiPC_keynote/gal1c6.1152g1bwK.mpe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20.png"/><Relationship Id="rId1" Type="http://schemas.microsoft.com/office/2007/relationships/media" Target="../media/media1.gif"/><Relationship Id="rId2" Type="http://schemas.openxmlformats.org/officeDocument/2006/relationships/video" Target="../media/media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tiff"/><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charm.cs.uiuc.ed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457201"/>
            <a:ext cx="7772400" cy="3143250"/>
          </a:xfrm>
        </p:spPr>
        <p:txBody>
          <a:bodyPr>
            <a:normAutofit fontScale="90000"/>
          </a:bodyPr>
          <a:lstStyle/>
          <a:p>
            <a:r>
              <a:rPr lang="en-US" dirty="0" smtClean="0"/>
              <a:t>Techniques for effective </a:t>
            </a:r>
            <a:r>
              <a:rPr lang="en-US" dirty="0" err="1" smtClean="0"/>
              <a:t>Petascale</a:t>
            </a:r>
            <a:r>
              <a:rPr lang="en-US" dirty="0" smtClean="0"/>
              <a:t> Application Development based on adaptive </a:t>
            </a:r>
            <a:br>
              <a:rPr lang="en-US" dirty="0" smtClean="0"/>
            </a:br>
            <a:r>
              <a:rPr lang="en-US" dirty="0" smtClean="0"/>
              <a:t>runtime systems</a:t>
            </a:r>
          </a:p>
        </p:txBody>
      </p:sp>
      <p:sp>
        <p:nvSpPr>
          <p:cNvPr id="18435" name="Rectangle 3"/>
          <p:cNvSpPr>
            <a:spLocks noGrp="1" noChangeArrowheads="1"/>
          </p:cNvSpPr>
          <p:nvPr>
            <p:ph type="subTitle" idx="1"/>
          </p:nvPr>
        </p:nvSpPr>
        <p:spPr/>
        <p:txBody>
          <a:bodyPr>
            <a:normAutofit fontScale="62500" lnSpcReduction="20000"/>
          </a:bodyPr>
          <a:lstStyle/>
          <a:p>
            <a:r>
              <a:rPr lang="en-US" sz="5100" dirty="0" smtClean="0"/>
              <a:t>Laxmikant (Sanjay) Kale</a:t>
            </a:r>
          </a:p>
          <a:p>
            <a:r>
              <a:rPr lang="en-US" dirty="0" smtClean="0">
                <a:hlinkClick r:id="rId3"/>
              </a:rPr>
              <a:t>http://charm.cs.illinois.edu</a:t>
            </a:r>
            <a:endParaRPr lang="en-US" dirty="0" smtClean="0"/>
          </a:p>
          <a:p>
            <a:r>
              <a:rPr lang="en-US" dirty="0" smtClean="0"/>
              <a:t>Parallel Programming Laboratory</a:t>
            </a:r>
          </a:p>
          <a:p>
            <a:r>
              <a:rPr lang="en-US" dirty="0" smtClean="0"/>
              <a:t>Department of Computer Science</a:t>
            </a:r>
          </a:p>
          <a:p>
            <a:r>
              <a:rPr lang="en-US" dirty="0" smtClean="0"/>
              <a:t>University of Illinois at Urbana Champaign</a:t>
            </a:r>
          </a:p>
        </p:txBody>
      </p:sp>
      <p:pic>
        <p:nvPicPr>
          <p:cNvPr id="18436" name="Picture 6" descr="ppl-logo"/>
          <p:cNvPicPr>
            <a:picLocks noChangeAspect="1" noChangeArrowheads="1"/>
          </p:cNvPicPr>
          <p:nvPr/>
        </p:nvPicPr>
        <p:blipFill>
          <a:blip r:embed="rId4" cstate="print"/>
          <a:srcRect/>
          <a:stretch>
            <a:fillRect/>
          </a:stretch>
        </p:blipFill>
        <p:spPr bwMode="auto">
          <a:xfrm>
            <a:off x="5943600" y="5813425"/>
            <a:ext cx="2889250" cy="846138"/>
          </a:xfrm>
          <a:prstGeom prst="rect">
            <a:avLst/>
          </a:prstGeom>
          <a:noFill/>
          <a:ln w="9525">
            <a:noFill/>
            <a:miter lim="800000"/>
            <a:headEnd/>
            <a:tailEnd/>
          </a:ln>
        </p:spPr>
      </p:pic>
      <p:pic>
        <p:nvPicPr>
          <p:cNvPr id="18437" name="Picture 7" descr="full_mark_horz_bw"/>
          <p:cNvPicPr>
            <a:picLocks noChangeAspect="1" noChangeArrowheads="1"/>
          </p:cNvPicPr>
          <p:nvPr/>
        </p:nvPicPr>
        <p:blipFill>
          <a:blip r:embed="rId5" cstate="print"/>
          <a:srcRect/>
          <a:stretch>
            <a:fillRect/>
          </a:stretch>
        </p:blipFill>
        <p:spPr bwMode="auto">
          <a:xfrm>
            <a:off x="228600" y="5867400"/>
            <a:ext cx="4133850" cy="6858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Challenge: Compositionality</a:t>
            </a:r>
          </a:p>
        </p:txBody>
      </p:sp>
      <p:sp>
        <p:nvSpPr>
          <p:cNvPr id="2560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It is important to support compositionality </a:t>
            </a:r>
          </a:p>
          <a:p>
            <a:pPr lvl="1"/>
            <a:r>
              <a:rPr lang="en-US" dirty="0" smtClean="0"/>
              <a:t>For multi-module, multi-physics, multi-paradigm applications..</a:t>
            </a:r>
          </a:p>
          <a:p>
            <a:r>
              <a:rPr lang="en-US" dirty="0" smtClean="0"/>
              <a:t>What I mean by parallel composition</a:t>
            </a:r>
          </a:p>
          <a:p>
            <a:pPr lvl="1"/>
            <a:r>
              <a:rPr lang="en-US" dirty="0"/>
              <a:t>B</a:t>
            </a:r>
            <a:r>
              <a:rPr lang="en-US" dirty="0" smtClean="0"/>
              <a:t> || C where B and C are independently developed modules</a:t>
            </a:r>
          </a:p>
          <a:p>
            <a:pPr lvl="1"/>
            <a:r>
              <a:rPr lang="en-US" dirty="0"/>
              <a:t>B</a:t>
            </a:r>
            <a:r>
              <a:rPr lang="en-US" dirty="0" smtClean="0"/>
              <a:t> is parallel module by itself, and so is C</a:t>
            </a:r>
          </a:p>
          <a:p>
            <a:pPr lvl="1"/>
            <a:r>
              <a:rPr lang="en-US" dirty="0" smtClean="0"/>
              <a:t>Programmers who wrote B were unaware of C </a:t>
            </a:r>
          </a:p>
          <a:p>
            <a:r>
              <a:rPr lang="en-US" dirty="0" smtClean="0"/>
              <a:t>This is not supported well by MPI</a:t>
            </a:r>
          </a:p>
          <a:p>
            <a:pPr lvl="1"/>
            <a:r>
              <a:rPr lang="en-US" dirty="0" smtClean="0"/>
              <a:t>Developers support it by breaking abstraction boundaries</a:t>
            </a:r>
          </a:p>
          <a:p>
            <a:pPr lvl="2"/>
            <a:r>
              <a:rPr lang="en-US" dirty="0" smtClean="0"/>
              <a:t>E.g. wildcard </a:t>
            </a:r>
            <a:r>
              <a:rPr lang="en-US" dirty="0" err="1" smtClean="0"/>
              <a:t>recvs</a:t>
            </a:r>
            <a:r>
              <a:rPr lang="en-US" dirty="0" smtClean="0"/>
              <a:t> in module A to process messages for module B</a:t>
            </a:r>
          </a:p>
          <a:p>
            <a:pPr lvl="1"/>
            <a:r>
              <a:rPr lang="en-US" dirty="0" smtClean="0"/>
              <a:t>Nor by </a:t>
            </a:r>
            <a:r>
              <a:rPr lang="en-US" dirty="0" err="1" smtClean="0"/>
              <a:t>OpenMP</a:t>
            </a:r>
            <a:r>
              <a:rPr lang="en-US" dirty="0" smtClean="0"/>
              <a:t> implementations : </a:t>
            </a:r>
          </a:p>
        </p:txBody>
      </p:sp>
      <p:sp>
        <p:nvSpPr>
          <p:cNvPr id="7" name="Date Placeholder 6"/>
          <p:cNvSpPr>
            <a:spLocks noGrp="1"/>
          </p:cNvSpPr>
          <p:nvPr>
            <p:ph type="dt" sz="half" idx="10"/>
          </p:nvPr>
        </p:nvSpPr>
        <p:spPr/>
        <p:txBody>
          <a:bodyPr/>
          <a:lstStyle/>
          <a:p>
            <a:fld id="{498F4CB6-77CF-CB4A-BAAF-530376AC9E1A}" type="datetime1">
              <a:rPr lang="en-US" smtClean="0"/>
              <a:t>4/14/11</a:t>
            </a:fld>
            <a:endParaRPr lang="en-US" dirty="0"/>
          </a:p>
        </p:txBody>
      </p:sp>
      <p:sp>
        <p:nvSpPr>
          <p:cNvPr id="25605"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10</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1"/>
          <p:cNvSpPr>
            <a:spLocks noGrp="1"/>
          </p:cNvSpPr>
          <p:nvPr>
            <p:ph type="dt" sz="half" idx="10"/>
          </p:nvPr>
        </p:nvSpPr>
        <p:spPr/>
        <p:txBody>
          <a:bodyPr/>
          <a:lstStyle/>
          <a:p>
            <a:fld id="{5E6CECF6-DBF4-E042-8971-8516C09CBCAE}" type="datetime1">
              <a:rPr lang="en-US" smtClean="0"/>
              <a:t>4/14/11</a:t>
            </a:fld>
            <a:endParaRPr lang="en-US" dirty="0"/>
          </a:p>
        </p:txBody>
      </p:sp>
      <p:sp>
        <p:nvSpPr>
          <p:cNvPr id="26626" name="Footer Placeholder 2"/>
          <p:cNvSpPr>
            <a:spLocks noGrp="1"/>
          </p:cNvSpPr>
          <p:nvPr>
            <p:ph type="ftr" sz="quarter" idx="11"/>
          </p:nvPr>
        </p:nvSpPr>
        <p:spPr/>
        <p:txBody>
          <a:bodyPr/>
          <a:lstStyle/>
          <a:p>
            <a:r>
              <a:rPr lang="en-US" smtClean="0"/>
              <a:t>AICS International Symposium</a:t>
            </a:r>
            <a:endParaRPr lang="en-US" dirty="0" smtClean="0"/>
          </a:p>
        </p:txBody>
      </p:sp>
      <p:sp>
        <p:nvSpPr>
          <p:cNvPr id="33" name="Slide Number Placeholder 32"/>
          <p:cNvSpPr>
            <a:spLocks noGrp="1"/>
          </p:cNvSpPr>
          <p:nvPr>
            <p:ph type="sldNum" sz="quarter" idx="12"/>
          </p:nvPr>
        </p:nvSpPr>
        <p:spPr/>
        <p:txBody>
          <a:bodyPr/>
          <a:lstStyle/>
          <a:p>
            <a:fld id="{BFFC72E0-3E7F-4709-B8DF-5EC8A0346E37}" type="slidenum">
              <a:rPr lang="en-US" smtClean="0"/>
              <a:pPr/>
              <a:t>11</a:t>
            </a:fld>
            <a:endParaRPr lang="en-US" dirty="0"/>
          </a:p>
        </p:txBody>
      </p:sp>
      <p:pic>
        <p:nvPicPr>
          <p:cNvPr id="26628" name="Picture 4" descr="parallelCompSiamPiece.JPG"/>
          <p:cNvPicPr>
            <a:picLocks noChangeAspect="1"/>
          </p:cNvPicPr>
          <p:nvPr/>
        </p:nvPicPr>
        <p:blipFill>
          <a:blip r:embed="rId3"/>
          <a:stretch>
            <a:fillRect/>
          </a:stretch>
        </p:blipFill>
        <p:spPr bwMode="auto">
          <a:xfrm>
            <a:off x="523040" y="2667000"/>
            <a:ext cx="2406732" cy="2438400"/>
          </a:xfrm>
          <a:prstGeom prst="rect">
            <a:avLst/>
          </a:prstGeom>
          <a:noFill/>
          <a:ln w="9525">
            <a:noFill/>
            <a:miter lim="800000"/>
            <a:headEnd/>
            <a:tailEnd/>
          </a:ln>
        </p:spPr>
      </p:pic>
      <p:sp>
        <p:nvSpPr>
          <p:cNvPr id="6" name="Rectangle 5"/>
          <p:cNvSpPr/>
          <p:nvPr/>
        </p:nvSpPr>
        <p:spPr>
          <a:xfrm>
            <a:off x="3505200" y="38862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505200" y="3200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505200" y="2057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3505200" y="26670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48006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47244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37338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40386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43434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44958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42672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38862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41148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36576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35814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38862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41910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44196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48768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46482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48768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50292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45720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41910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p:cNvSpPr/>
          <p:nvPr/>
        </p:nvSpPr>
        <p:spPr>
          <a:xfrm>
            <a:off x="38862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54" name="TextBox 31"/>
          <p:cNvSpPr txBox="1">
            <a:spLocks noChangeArrowheads="1"/>
          </p:cNvSpPr>
          <p:nvPr/>
        </p:nvSpPr>
        <p:spPr bwMode="auto">
          <a:xfrm>
            <a:off x="1371600" y="685800"/>
            <a:ext cx="4648200" cy="1077913"/>
          </a:xfrm>
          <a:prstGeom prst="rect">
            <a:avLst/>
          </a:prstGeom>
          <a:solidFill>
            <a:srgbClr val="CCFFFF"/>
          </a:solidFill>
          <a:ln w="9525">
            <a:noFill/>
            <a:miter lim="800000"/>
            <a:headEnd/>
            <a:tailEnd/>
          </a:ln>
        </p:spPr>
        <p:txBody>
          <a:bodyPr>
            <a:spAutoFit/>
          </a:bodyPr>
          <a:lstStyle/>
          <a:p>
            <a:r>
              <a:rPr lang="en-US" sz="2000" dirty="0">
                <a:latin typeface="+mn-lt"/>
                <a:ea typeface="ＭＳ Ｐゴシック"/>
                <a:cs typeface="ＭＳ Ｐゴシック"/>
              </a:rPr>
              <a:t>Without message-driven execution (and virtualization), you get either:</a:t>
            </a:r>
          </a:p>
          <a:p>
            <a:r>
              <a:rPr lang="en-US" dirty="0">
                <a:latin typeface="+mn-lt"/>
                <a:ea typeface="ＭＳ Ｐゴシック"/>
                <a:cs typeface="ＭＳ Ｐゴシック"/>
              </a:rPr>
              <a:t>Space-division</a:t>
            </a:r>
          </a:p>
        </p:txBody>
      </p:sp>
      <p:cxnSp>
        <p:nvCxnSpPr>
          <p:cNvPr id="3" name="Straight Arrow Connector 2"/>
          <p:cNvCxnSpPr/>
          <p:nvPr/>
        </p:nvCxnSpPr>
        <p:spPr>
          <a:xfrm>
            <a:off x="3657600" y="4800600"/>
            <a:ext cx="4114800" cy="0"/>
          </a:xfrm>
          <a:prstGeom prst="straightConnector1">
            <a:avLst/>
          </a:prstGeom>
          <a:ln w="19050">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105400" y="4800600"/>
            <a:ext cx="914400" cy="400110"/>
          </a:xfrm>
          <a:prstGeom prst="rect">
            <a:avLst/>
          </a:prstGeom>
          <a:noFill/>
        </p:spPr>
        <p:txBody>
          <a:bodyPr wrap="square" rtlCol="0">
            <a:spAutoFit/>
          </a:bodyPr>
          <a:lstStyle/>
          <a:p>
            <a:r>
              <a:rPr lang="en-US" sz="2000" dirty="0" smtClean="0"/>
              <a:t>Time</a:t>
            </a:r>
            <a:endParaRPr lang="en-US" sz="2000" dirty="0"/>
          </a:p>
        </p:txBody>
      </p:sp>
      <p:sp>
        <p:nvSpPr>
          <p:cNvPr id="5" name="Oval 4"/>
          <p:cNvSpPr/>
          <p:nvPr/>
        </p:nvSpPr>
        <p:spPr>
          <a:xfrm>
            <a:off x="2057400" y="2819400"/>
            <a:ext cx="838200" cy="8382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6" name="Oval 35"/>
          <p:cNvSpPr/>
          <p:nvPr/>
        </p:nvSpPr>
        <p:spPr>
          <a:xfrm>
            <a:off x="2057400" y="4114800"/>
            <a:ext cx="838200" cy="8382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1"/>
          <p:cNvSpPr>
            <a:spLocks noGrp="1"/>
          </p:cNvSpPr>
          <p:nvPr>
            <p:ph type="dt" sz="half" idx="10"/>
          </p:nvPr>
        </p:nvSpPr>
        <p:spPr/>
        <p:txBody>
          <a:bodyPr/>
          <a:lstStyle/>
          <a:p>
            <a:fld id="{A7E0CB40-D68E-B047-B9E2-A2564D82B762}" type="datetime1">
              <a:rPr lang="en-US" smtClean="0"/>
              <a:t>4/14/11</a:t>
            </a:fld>
            <a:endParaRPr lang="en-US" dirty="0"/>
          </a:p>
        </p:txBody>
      </p:sp>
      <p:sp>
        <p:nvSpPr>
          <p:cNvPr id="27650" name="Footer Placeholder 2"/>
          <p:cNvSpPr>
            <a:spLocks noGrp="1"/>
          </p:cNvSpPr>
          <p:nvPr>
            <p:ph type="ftr" sz="quarter" idx="11"/>
          </p:nvPr>
        </p:nvSpPr>
        <p:spPr/>
        <p:txBody>
          <a:bodyPr/>
          <a:lstStyle/>
          <a:p>
            <a:r>
              <a:rPr lang="en-US" smtClean="0"/>
              <a:t>AICS International Symposium</a:t>
            </a:r>
            <a:endParaRPr lang="en-US" dirty="0" smtClean="0"/>
          </a:p>
        </p:txBody>
      </p:sp>
      <p:sp>
        <p:nvSpPr>
          <p:cNvPr id="33" name="Slide Number Placeholder 32"/>
          <p:cNvSpPr>
            <a:spLocks noGrp="1"/>
          </p:cNvSpPr>
          <p:nvPr>
            <p:ph type="sldNum" sz="quarter" idx="12"/>
          </p:nvPr>
        </p:nvSpPr>
        <p:spPr/>
        <p:txBody>
          <a:bodyPr/>
          <a:lstStyle/>
          <a:p>
            <a:fld id="{BFFC72E0-3E7F-4709-B8DF-5EC8A0346E37}" type="slidenum">
              <a:rPr lang="en-US" smtClean="0"/>
              <a:pPr/>
              <a:t>12</a:t>
            </a:fld>
            <a:endParaRPr lang="en-US" dirty="0"/>
          </a:p>
        </p:txBody>
      </p:sp>
      <p:pic>
        <p:nvPicPr>
          <p:cNvPr id="27652" name="Picture 4" descr="parallelCompSiamPiece.JPG"/>
          <p:cNvPicPr>
            <a:picLocks noChangeAspect="1"/>
          </p:cNvPicPr>
          <p:nvPr/>
        </p:nvPicPr>
        <p:blipFill>
          <a:blip r:embed="rId2"/>
          <a:stretch>
            <a:fillRect/>
          </a:stretch>
        </p:blipFill>
        <p:spPr bwMode="auto">
          <a:xfrm>
            <a:off x="523040" y="2667000"/>
            <a:ext cx="2406732" cy="2438400"/>
          </a:xfrm>
          <a:prstGeom prst="rect">
            <a:avLst/>
          </a:prstGeom>
          <a:noFill/>
          <a:ln w="9525">
            <a:noFill/>
            <a:miter lim="800000"/>
            <a:headEnd/>
            <a:tailEnd/>
          </a:ln>
        </p:spPr>
      </p:pic>
      <p:sp>
        <p:nvSpPr>
          <p:cNvPr id="6" name="Rectangle 5"/>
          <p:cNvSpPr/>
          <p:nvPr/>
        </p:nvSpPr>
        <p:spPr>
          <a:xfrm>
            <a:off x="3505200" y="38862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505200" y="3200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505200" y="2057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3505200" y="26670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36576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657600" y="33528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37338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4038600" y="2286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3962400" y="33528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3657600" y="40386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3886200" y="40386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38862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4114800" y="2819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4724400" y="2819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4953000" y="2819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4953000" y="22860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43434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44196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4495800" y="22860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46482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48768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4495800" y="2819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4572000" y="4038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4876800" y="3352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p:cNvSpPr/>
          <p:nvPr/>
        </p:nvSpPr>
        <p:spPr>
          <a:xfrm>
            <a:off x="4724400" y="22860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78" name="TextBox 31"/>
          <p:cNvSpPr txBox="1">
            <a:spLocks noChangeArrowheads="1"/>
          </p:cNvSpPr>
          <p:nvPr/>
        </p:nvSpPr>
        <p:spPr bwMode="auto">
          <a:xfrm>
            <a:off x="1371600" y="1219200"/>
            <a:ext cx="3733800" cy="461665"/>
          </a:xfrm>
          <a:prstGeom prst="rect">
            <a:avLst/>
          </a:prstGeom>
          <a:solidFill>
            <a:srgbClr val="CCFFFF"/>
          </a:solidFill>
          <a:ln w="9525">
            <a:noFill/>
            <a:miter lim="800000"/>
            <a:headEnd/>
            <a:tailEnd/>
          </a:ln>
        </p:spPr>
        <p:txBody>
          <a:bodyPr wrap="square">
            <a:spAutoFit/>
          </a:bodyPr>
          <a:lstStyle/>
          <a:p>
            <a:r>
              <a:rPr lang="en-US" sz="2000" dirty="0">
                <a:latin typeface="+mn-lt"/>
                <a:ea typeface="ＭＳ Ｐゴシック"/>
                <a:cs typeface="ＭＳ Ｐゴシック"/>
              </a:rPr>
              <a:t>OR: </a:t>
            </a:r>
            <a:r>
              <a:rPr lang="en-US" dirty="0" err="1">
                <a:latin typeface="+mn-lt"/>
                <a:ea typeface="ＭＳ Ｐゴシック"/>
                <a:cs typeface="ＭＳ Ｐゴシック"/>
              </a:rPr>
              <a:t>Sequentialization</a:t>
            </a:r>
            <a:endParaRPr lang="en-US" dirty="0">
              <a:latin typeface="+mn-lt"/>
              <a:ea typeface="ＭＳ Ｐゴシック"/>
              <a:cs typeface="ＭＳ Ｐゴシック"/>
            </a:endParaRPr>
          </a:p>
        </p:txBody>
      </p:sp>
      <p:cxnSp>
        <p:nvCxnSpPr>
          <p:cNvPr id="34" name="Straight Arrow Connector 33"/>
          <p:cNvCxnSpPr/>
          <p:nvPr/>
        </p:nvCxnSpPr>
        <p:spPr>
          <a:xfrm>
            <a:off x="3657600" y="4800600"/>
            <a:ext cx="4114800" cy="0"/>
          </a:xfrm>
          <a:prstGeom prst="straightConnector1">
            <a:avLst/>
          </a:prstGeom>
          <a:ln w="19050">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105400" y="4800600"/>
            <a:ext cx="914400" cy="400110"/>
          </a:xfrm>
          <a:prstGeom prst="rect">
            <a:avLst/>
          </a:prstGeom>
          <a:noFill/>
        </p:spPr>
        <p:txBody>
          <a:bodyPr wrap="square" rtlCol="0">
            <a:spAutoFit/>
          </a:bodyPr>
          <a:lstStyle/>
          <a:p>
            <a:r>
              <a:rPr lang="en-US" sz="2000" dirty="0" smtClean="0"/>
              <a:t>Time</a:t>
            </a:r>
            <a:endParaRPr lang="en-US" sz="2000" dirty="0"/>
          </a:p>
        </p:txBody>
      </p:sp>
      <p:sp>
        <p:nvSpPr>
          <p:cNvPr id="36" name="Oval 35"/>
          <p:cNvSpPr/>
          <p:nvPr/>
        </p:nvSpPr>
        <p:spPr>
          <a:xfrm>
            <a:off x="2057400" y="2819400"/>
            <a:ext cx="838200" cy="8382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7" name="Oval 36"/>
          <p:cNvSpPr/>
          <p:nvPr/>
        </p:nvSpPr>
        <p:spPr>
          <a:xfrm>
            <a:off x="2057400" y="4114800"/>
            <a:ext cx="838200" cy="83820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Object Based Over-decomposition</a:t>
            </a:r>
          </a:p>
        </p:txBody>
      </p:sp>
      <p:sp>
        <p:nvSpPr>
          <p:cNvPr id="29699" name="Content Placeholder 2"/>
          <p:cNvSpPr>
            <a:spLocks noGrp="1"/>
          </p:cNvSpPr>
          <p:nvPr>
            <p:ph idx="1"/>
          </p:nvPr>
        </p:nvSpPr>
        <p:spPr/>
        <p:txBody>
          <a:bodyPr>
            <a:normAutofit fontScale="85000" lnSpcReduction="20000"/>
          </a:bodyPr>
          <a:lstStyle/>
          <a:p>
            <a:r>
              <a:rPr lang="en-US" dirty="0" smtClean="0"/>
              <a:t>Let </a:t>
            </a:r>
          </a:p>
          <a:p>
            <a:pPr lvl="1"/>
            <a:r>
              <a:rPr lang="en-US" sz="2600" dirty="0" smtClean="0"/>
              <a:t>the programmer decompose computation into objects</a:t>
            </a:r>
          </a:p>
          <a:p>
            <a:pPr lvl="2"/>
            <a:r>
              <a:rPr lang="en-US" dirty="0" smtClean="0"/>
              <a:t>Work units, data-units, composites</a:t>
            </a:r>
          </a:p>
          <a:p>
            <a:pPr lvl="1"/>
            <a:r>
              <a:rPr lang="en-US" sz="2600" dirty="0" smtClean="0"/>
              <a:t>Let an intelligent runtime system assign objects to processors</a:t>
            </a:r>
          </a:p>
          <a:p>
            <a:pPr lvl="1"/>
            <a:r>
              <a:rPr lang="en-US" sz="2600" dirty="0" smtClean="0"/>
              <a:t>RTS can change this assignment (mapping) during execution</a:t>
            </a:r>
          </a:p>
          <a:p>
            <a:r>
              <a:rPr lang="en-US" sz="2900" dirty="0" smtClean="0"/>
              <a:t>Locality of data references is a critical attribute for performance </a:t>
            </a:r>
          </a:p>
          <a:p>
            <a:pPr lvl="1"/>
            <a:r>
              <a:rPr lang="en-US" sz="2500" dirty="0" smtClean="0"/>
              <a:t>A parallel object can access only its own data</a:t>
            </a:r>
          </a:p>
          <a:p>
            <a:pPr lvl="1"/>
            <a:r>
              <a:rPr lang="en-US" sz="2600" dirty="0" smtClean="0"/>
              <a:t>Asynchronous method invocation for accessing other’s data</a:t>
            </a:r>
          </a:p>
          <a:p>
            <a:endParaRPr lang="en-US" dirty="0" smtClean="0"/>
          </a:p>
        </p:txBody>
      </p:sp>
      <p:sp>
        <p:nvSpPr>
          <p:cNvPr id="7" name="Date Placeholder 6"/>
          <p:cNvSpPr>
            <a:spLocks noGrp="1"/>
          </p:cNvSpPr>
          <p:nvPr>
            <p:ph type="dt" sz="half" idx="10"/>
          </p:nvPr>
        </p:nvSpPr>
        <p:spPr/>
        <p:txBody>
          <a:bodyPr/>
          <a:lstStyle/>
          <a:p>
            <a:fld id="{8001A6E2-2B7B-324A-A542-1BFB293A6EF3}" type="datetime1">
              <a:rPr lang="en-US" smtClean="0"/>
              <a:t>4/14/11</a:t>
            </a:fld>
            <a:endParaRPr lang="en-US" dirty="0"/>
          </a:p>
        </p:txBody>
      </p:sp>
      <p:sp>
        <p:nvSpPr>
          <p:cNvPr id="2970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13</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9144000" cy="1143000"/>
          </a:xfrm>
        </p:spPr>
        <p:txBody>
          <a:bodyPr>
            <a:normAutofit fontScale="90000"/>
          </a:bodyPr>
          <a:lstStyle/>
          <a:p>
            <a:r>
              <a:rPr lang="en-US" dirty="0" smtClean="0"/>
              <a:t>Object Based Over-decomposition: Charm++</a:t>
            </a:r>
          </a:p>
        </p:txBody>
      </p:sp>
      <p:sp>
        <p:nvSpPr>
          <p:cNvPr id="48" name="Date Placeholder 47"/>
          <p:cNvSpPr>
            <a:spLocks noGrp="1"/>
          </p:cNvSpPr>
          <p:nvPr>
            <p:ph type="dt" sz="half" idx="10"/>
          </p:nvPr>
        </p:nvSpPr>
        <p:spPr/>
        <p:txBody>
          <a:bodyPr/>
          <a:lstStyle/>
          <a:p>
            <a:fld id="{18B6FE7E-2B2C-0949-ADA6-3C6DD7D59CA5}" type="datetime1">
              <a:rPr lang="en-US" smtClean="0"/>
              <a:t>4/14/11</a:t>
            </a:fld>
            <a:endParaRPr lang="en-US" dirty="0"/>
          </a:p>
        </p:txBody>
      </p:sp>
      <p:sp>
        <p:nvSpPr>
          <p:cNvPr id="30724" name="Footer Placeholder 3"/>
          <p:cNvSpPr>
            <a:spLocks noGrp="1"/>
          </p:cNvSpPr>
          <p:nvPr>
            <p:ph type="ftr" sz="quarter" idx="11"/>
          </p:nvPr>
        </p:nvSpPr>
        <p:spPr/>
        <p:txBody>
          <a:bodyPr/>
          <a:lstStyle/>
          <a:p>
            <a:r>
              <a:rPr lang="en-US" smtClean="0"/>
              <a:t>AICS International Symposium</a:t>
            </a:r>
            <a:endParaRPr lang="en-US" dirty="0" smtClean="0"/>
          </a:p>
        </p:txBody>
      </p:sp>
      <p:sp>
        <p:nvSpPr>
          <p:cNvPr id="49" name="Slide Number Placeholder 48"/>
          <p:cNvSpPr>
            <a:spLocks noGrp="1"/>
          </p:cNvSpPr>
          <p:nvPr>
            <p:ph type="sldNum" sz="quarter" idx="12"/>
          </p:nvPr>
        </p:nvSpPr>
        <p:spPr/>
        <p:txBody>
          <a:bodyPr/>
          <a:lstStyle/>
          <a:p>
            <a:fld id="{AB45D6F5-C874-4283-99EA-D93D3B58E0B5}" type="slidenum">
              <a:rPr lang="en-US" smtClean="0"/>
              <a:pPr/>
              <a:t>14</a:t>
            </a:fld>
            <a:endParaRPr lang="en-US" dirty="0"/>
          </a:p>
        </p:txBody>
      </p:sp>
      <p:grpSp>
        <p:nvGrpSpPr>
          <p:cNvPr id="2" name="Group 48"/>
          <p:cNvGrpSpPr>
            <a:grpSpLocks/>
          </p:cNvGrpSpPr>
          <p:nvPr/>
        </p:nvGrpSpPr>
        <p:grpSpPr bwMode="auto">
          <a:xfrm>
            <a:off x="228600" y="2819400"/>
            <a:ext cx="2820988" cy="3603625"/>
            <a:chOff x="138" y="2504"/>
            <a:chExt cx="917" cy="1375"/>
          </a:xfrm>
        </p:grpSpPr>
        <p:grpSp>
          <p:nvGrpSpPr>
            <p:cNvPr id="30750" name="Group 3"/>
            <p:cNvGrpSpPr>
              <a:grpSpLocks/>
            </p:cNvGrpSpPr>
            <p:nvPr/>
          </p:nvGrpSpPr>
          <p:grpSpPr bwMode="auto">
            <a:xfrm>
              <a:off x="138" y="2505"/>
              <a:ext cx="876" cy="677"/>
              <a:chOff x="576" y="1056"/>
              <a:chExt cx="1728" cy="1344"/>
            </a:xfrm>
          </p:grpSpPr>
          <p:sp>
            <p:nvSpPr>
              <p:cNvPr id="30753" name="Rectangle 4"/>
              <p:cNvSpPr>
                <a:spLocks noChangeArrowheads="1"/>
              </p:cNvSpPr>
              <p:nvPr/>
            </p:nvSpPr>
            <p:spPr bwMode="auto">
              <a:xfrm>
                <a:off x="576" y="134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54" name="Rectangle 5"/>
              <p:cNvSpPr>
                <a:spLocks noChangeArrowheads="1"/>
              </p:cNvSpPr>
              <p:nvPr/>
            </p:nvSpPr>
            <p:spPr bwMode="auto">
              <a:xfrm>
                <a:off x="1776" y="11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55" name="Rectangle 6"/>
              <p:cNvSpPr>
                <a:spLocks noChangeArrowheads="1"/>
              </p:cNvSpPr>
              <p:nvPr/>
            </p:nvSpPr>
            <p:spPr bwMode="auto">
              <a:xfrm>
                <a:off x="1152" y="2064"/>
                <a:ext cx="288" cy="28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56" name="Rectangle 7"/>
              <p:cNvSpPr>
                <a:spLocks noChangeArrowheads="1"/>
              </p:cNvSpPr>
              <p:nvPr/>
            </p:nvSpPr>
            <p:spPr bwMode="auto">
              <a:xfrm>
                <a:off x="2016" y="1632"/>
                <a:ext cx="288" cy="2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757" name="Rectangle 8"/>
              <p:cNvSpPr>
                <a:spLocks noChangeArrowheads="1"/>
              </p:cNvSpPr>
              <p:nvPr/>
            </p:nvSpPr>
            <p:spPr bwMode="auto">
              <a:xfrm>
                <a:off x="576" y="2064"/>
                <a:ext cx="288" cy="2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758" name="Rectangle 9"/>
              <p:cNvSpPr>
                <a:spLocks noChangeArrowheads="1"/>
              </p:cNvSpPr>
              <p:nvPr/>
            </p:nvSpPr>
            <p:spPr bwMode="auto">
              <a:xfrm>
                <a:off x="1344" y="153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59" name="Rectangle 10"/>
              <p:cNvSpPr>
                <a:spLocks noChangeArrowheads="1"/>
              </p:cNvSpPr>
              <p:nvPr/>
            </p:nvSpPr>
            <p:spPr bwMode="auto">
              <a:xfrm>
                <a:off x="1008" y="1056"/>
                <a:ext cx="288" cy="28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60" name="Rectangle 11"/>
              <p:cNvSpPr>
                <a:spLocks noChangeArrowheads="1"/>
              </p:cNvSpPr>
              <p:nvPr/>
            </p:nvSpPr>
            <p:spPr bwMode="auto">
              <a:xfrm>
                <a:off x="1680" y="211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61" name="Line 12"/>
              <p:cNvSpPr>
                <a:spLocks noChangeShapeType="1"/>
              </p:cNvSpPr>
              <p:nvPr/>
            </p:nvSpPr>
            <p:spPr bwMode="auto">
              <a:xfrm>
                <a:off x="864" y="1536"/>
                <a:ext cx="480" cy="144"/>
              </a:xfrm>
              <a:prstGeom prst="line">
                <a:avLst/>
              </a:prstGeom>
              <a:noFill/>
              <a:ln w="9525">
                <a:solidFill>
                  <a:schemeClr val="tx1"/>
                </a:solidFill>
                <a:round/>
                <a:headEnd/>
                <a:tailEnd type="triangle" w="med" len="med"/>
              </a:ln>
            </p:spPr>
            <p:txBody>
              <a:bodyPr wrap="none" anchor="ctr"/>
              <a:lstStyle/>
              <a:p>
                <a:endParaRPr lang="en-US"/>
              </a:p>
            </p:txBody>
          </p:sp>
          <p:sp>
            <p:nvSpPr>
              <p:cNvPr id="30762" name="Line 13"/>
              <p:cNvSpPr>
                <a:spLocks noChangeShapeType="1"/>
              </p:cNvSpPr>
              <p:nvPr/>
            </p:nvSpPr>
            <p:spPr bwMode="auto">
              <a:xfrm flipV="1">
                <a:off x="864" y="1776"/>
                <a:ext cx="480" cy="384"/>
              </a:xfrm>
              <a:prstGeom prst="line">
                <a:avLst/>
              </a:prstGeom>
              <a:noFill/>
              <a:ln w="9525">
                <a:solidFill>
                  <a:schemeClr val="tx1"/>
                </a:solidFill>
                <a:round/>
                <a:headEnd/>
                <a:tailEnd type="triangle" w="med" len="med"/>
              </a:ln>
            </p:spPr>
            <p:txBody>
              <a:bodyPr wrap="none" anchor="ctr"/>
              <a:lstStyle/>
              <a:p>
                <a:endParaRPr lang="en-US"/>
              </a:p>
            </p:txBody>
          </p:sp>
          <p:sp>
            <p:nvSpPr>
              <p:cNvPr id="30763" name="Line 14"/>
              <p:cNvSpPr>
                <a:spLocks noChangeShapeType="1"/>
              </p:cNvSpPr>
              <p:nvPr/>
            </p:nvSpPr>
            <p:spPr bwMode="auto">
              <a:xfrm flipV="1">
                <a:off x="1440" y="1776"/>
                <a:ext cx="576" cy="336"/>
              </a:xfrm>
              <a:prstGeom prst="line">
                <a:avLst/>
              </a:prstGeom>
              <a:noFill/>
              <a:ln w="9525">
                <a:solidFill>
                  <a:schemeClr val="tx1"/>
                </a:solidFill>
                <a:round/>
                <a:headEnd/>
                <a:tailEnd type="triangle" w="med" len="med"/>
              </a:ln>
            </p:spPr>
            <p:txBody>
              <a:bodyPr wrap="none" anchor="ctr"/>
              <a:lstStyle/>
              <a:p>
                <a:endParaRPr lang="en-US"/>
              </a:p>
            </p:txBody>
          </p:sp>
          <p:sp>
            <p:nvSpPr>
              <p:cNvPr id="30764" name="Line 15"/>
              <p:cNvSpPr>
                <a:spLocks noChangeShapeType="1"/>
              </p:cNvSpPr>
              <p:nvPr/>
            </p:nvSpPr>
            <p:spPr bwMode="auto">
              <a:xfrm flipH="1" flipV="1">
                <a:off x="1296" y="1248"/>
                <a:ext cx="192" cy="288"/>
              </a:xfrm>
              <a:prstGeom prst="line">
                <a:avLst/>
              </a:prstGeom>
              <a:noFill/>
              <a:ln w="9525">
                <a:solidFill>
                  <a:schemeClr val="tx1"/>
                </a:solidFill>
                <a:round/>
                <a:headEnd/>
                <a:tailEnd type="triangle" w="med" len="med"/>
              </a:ln>
            </p:spPr>
            <p:txBody>
              <a:bodyPr wrap="none" anchor="ctr"/>
              <a:lstStyle/>
              <a:p>
                <a:endParaRPr lang="en-US"/>
              </a:p>
            </p:txBody>
          </p:sp>
          <p:sp>
            <p:nvSpPr>
              <p:cNvPr id="30765" name="Line 16"/>
              <p:cNvSpPr>
                <a:spLocks noChangeShapeType="1"/>
              </p:cNvSpPr>
              <p:nvPr/>
            </p:nvSpPr>
            <p:spPr bwMode="auto">
              <a:xfrm>
                <a:off x="1296" y="1152"/>
                <a:ext cx="480" cy="96"/>
              </a:xfrm>
              <a:prstGeom prst="line">
                <a:avLst/>
              </a:prstGeom>
              <a:noFill/>
              <a:ln w="9525">
                <a:solidFill>
                  <a:schemeClr val="tx1"/>
                </a:solidFill>
                <a:round/>
                <a:headEnd/>
                <a:tailEnd type="triangle" w="med" len="med"/>
              </a:ln>
            </p:spPr>
            <p:txBody>
              <a:bodyPr wrap="none" anchor="ctr"/>
              <a:lstStyle/>
              <a:p>
                <a:endParaRPr lang="en-US"/>
              </a:p>
            </p:txBody>
          </p:sp>
          <p:sp>
            <p:nvSpPr>
              <p:cNvPr id="30766" name="Line 17"/>
              <p:cNvSpPr>
                <a:spLocks noChangeShapeType="1"/>
              </p:cNvSpPr>
              <p:nvPr/>
            </p:nvSpPr>
            <p:spPr bwMode="auto">
              <a:xfrm>
                <a:off x="1632" y="1680"/>
                <a:ext cx="240" cy="432"/>
              </a:xfrm>
              <a:prstGeom prst="line">
                <a:avLst/>
              </a:prstGeom>
              <a:noFill/>
              <a:ln w="9525">
                <a:solidFill>
                  <a:schemeClr val="tx1"/>
                </a:solidFill>
                <a:round/>
                <a:headEnd/>
                <a:tailEnd type="triangle" w="med" len="med"/>
              </a:ln>
            </p:spPr>
            <p:txBody>
              <a:bodyPr wrap="none" anchor="ctr"/>
              <a:lstStyle/>
              <a:p>
                <a:endParaRPr lang="en-US"/>
              </a:p>
            </p:txBody>
          </p:sp>
          <p:sp>
            <p:nvSpPr>
              <p:cNvPr id="30767" name="Line 18"/>
              <p:cNvSpPr>
                <a:spLocks noChangeShapeType="1"/>
              </p:cNvSpPr>
              <p:nvPr/>
            </p:nvSpPr>
            <p:spPr bwMode="auto">
              <a:xfrm>
                <a:off x="1920" y="1392"/>
                <a:ext cx="192" cy="240"/>
              </a:xfrm>
              <a:prstGeom prst="line">
                <a:avLst/>
              </a:prstGeom>
              <a:noFill/>
              <a:ln w="9525">
                <a:solidFill>
                  <a:schemeClr val="tx1"/>
                </a:solidFill>
                <a:round/>
                <a:headEnd/>
                <a:tailEnd type="triangle" w="med" len="med"/>
              </a:ln>
            </p:spPr>
            <p:txBody>
              <a:bodyPr wrap="none" anchor="ctr"/>
              <a:lstStyle/>
              <a:p>
                <a:endParaRPr lang="en-US"/>
              </a:p>
            </p:txBody>
          </p:sp>
        </p:grpSp>
        <p:sp>
          <p:nvSpPr>
            <p:cNvPr id="30751" name="Text Box 19"/>
            <p:cNvSpPr txBox="1">
              <a:spLocks noChangeArrowheads="1"/>
            </p:cNvSpPr>
            <p:nvPr/>
          </p:nvSpPr>
          <p:spPr bwMode="auto">
            <a:xfrm>
              <a:off x="268" y="3629"/>
              <a:ext cx="787" cy="250"/>
            </a:xfrm>
            <a:prstGeom prst="rect">
              <a:avLst/>
            </a:prstGeom>
            <a:noFill/>
            <a:ln w="9525">
              <a:noFill/>
              <a:miter lim="800000"/>
              <a:headEnd/>
              <a:tailEnd/>
            </a:ln>
          </p:spPr>
          <p:txBody>
            <a:bodyPr wrap="none">
              <a:spAutoFit/>
            </a:bodyPr>
            <a:lstStyle/>
            <a:p>
              <a:pPr eaLnBrk="0" hangingPunct="0"/>
              <a:r>
                <a:rPr lang="en-US" sz="2000" i="1">
                  <a:solidFill>
                    <a:schemeClr val="accent1"/>
                  </a:solidFill>
                </a:rPr>
                <a:t>User View</a:t>
              </a:r>
            </a:p>
          </p:txBody>
        </p:sp>
        <p:sp>
          <p:nvSpPr>
            <p:cNvPr id="30752" name="AutoShape 20"/>
            <p:cNvSpPr>
              <a:spLocks noChangeArrowheads="1"/>
            </p:cNvSpPr>
            <p:nvPr/>
          </p:nvSpPr>
          <p:spPr bwMode="auto">
            <a:xfrm>
              <a:off x="467" y="3251"/>
              <a:ext cx="97" cy="218"/>
            </a:xfrm>
            <a:prstGeom prst="upArrow">
              <a:avLst>
                <a:gd name="adj1" fmla="val 50000"/>
                <a:gd name="adj2" fmla="val 56186"/>
              </a:avLst>
            </a:prstGeom>
            <a:noFill/>
            <a:ln w="9525">
              <a:solidFill>
                <a:schemeClr val="tx1"/>
              </a:solidFill>
              <a:miter lim="800000"/>
              <a:headEnd/>
              <a:tailEnd/>
            </a:ln>
          </p:spPr>
          <p:txBody>
            <a:bodyPr wrap="none" anchor="ctr"/>
            <a:lstStyle/>
            <a:p>
              <a:endParaRPr lang="en-US"/>
            </a:p>
          </p:txBody>
        </p:sp>
      </p:grpSp>
      <p:grpSp>
        <p:nvGrpSpPr>
          <p:cNvPr id="4" name="Group 49"/>
          <p:cNvGrpSpPr>
            <a:grpSpLocks/>
          </p:cNvGrpSpPr>
          <p:nvPr/>
        </p:nvGrpSpPr>
        <p:grpSpPr bwMode="auto">
          <a:xfrm>
            <a:off x="3048000" y="2667000"/>
            <a:ext cx="5816600" cy="3554413"/>
            <a:chOff x="1293" y="2371"/>
            <a:chExt cx="1891" cy="1356"/>
          </a:xfrm>
        </p:grpSpPr>
        <p:sp>
          <p:nvSpPr>
            <p:cNvPr id="30729" name="Text Box 22"/>
            <p:cNvSpPr txBox="1">
              <a:spLocks noChangeArrowheads="1"/>
            </p:cNvSpPr>
            <p:nvPr/>
          </p:nvSpPr>
          <p:spPr bwMode="auto">
            <a:xfrm>
              <a:off x="1590" y="2371"/>
              <a:ext cx="1594" cy="249"/>
            </a:xfrm>
            <a:prstGeom prst="rect">
              <a:avLst/>
            </a:prstGeom>
            <a:noFill/>
            <a:ln w="9525">
              <a:noFill/>
              <a:miter lim="800000"/>
              <a:headEnd/>
              <a:tailEnd/>
            </a:ln>
          </p:spPr>
          <p:txBody>
            <a:bodyPr wrap="none">
              <a:spAutoFit/>
            </a:bodyPr>
            <a:lstStyle/>
            <a:p>
              <a:pPr eaLnBrk="0" hangingPunct="0"/>
              <a:r>
                <a:rPr lang="en-US" sz="2000" i="1" dirty="0">
                  <a:solidFill>
                    <a:schemeClr val="accent1"/>
                  </a:solidFill>
                </a:rPr>
                <a:t>System implementation</a:t>
              </a:r>
            </a:p>
          </p:txBody>
        </p:sp>
        <p:sp>
          <p:nvSpPr>
            <p:cNvPr id="30730" name="AutoShape 23"/>
            <p:cNvSpPr>
              <a:spLocks noChangeArrowheads="1"/>
            </p:cNvSpPr>
            <p:nvPr/>
          </p:nvSpPr>
          <p:spPr bwMode="auto">
            <a:xfrm>
              <a:off x="2016" y="2640"/>
              <a:ext cx="97" cy="256"/>
            </a:xfrm>
            <a:prstGeom prst="downArrow">
              <a:avLst>
                <a:gd name="adj1" fmla="val 50000"/>
                <a:gd name="adj2" fmla="val 65979"/>
              </a:avLst>
            </a:prstGeom>
            <a:noFill/>
            <a:ln w="9525">
              <a:solidFill>
                <a:schemeClr val="tx1"/>
              </a:solidFill>
              <a:miter lim="800000"/>
              <a:headEnd/>
              <a:tailEnd/>
            </a:ln>
          </p:spPr>
          <p:txBody>
            <a:bodyPr wrap="none" anchor="ctr"/>
            <a:lstStyle/>
            <a:p>
              <a:endParaRPr lang="en-US"/>
            </a:p>
          </p:txBody>
        </p:sp>
        <p:grpSp>
          <p:nvGrpSpPr>
            <p:cNvPr id="30731" name="Group 24"/>
            <p:cNvGrpSpPr>
              <a:grpSpLocks/>
            </p:cNvGrpSpPr>
            <p:nvPr/>
          </p:nvGrpSpPr>
          <p:grpSpPr bwMode="auto">
            <a:xfrm>
              <a:off x="1293" y="2952"/>
              <a:ext cx="1633" cy="775"/>
              <a:chOff x="2422" y="2121"/>
              <a:chExt cx="3226" cy="1538"/>
            </a:xfrm>
          </p:grpSpPr>
          <p:sp>
            <p:nvSpPr>
              <p:cNvPr id="30732" name="Rectangle 25"/>
              <p:cNvSpPr>
                <a:spLocks noChangeArrowheads="1"/>
              </p:cNvSpPr>
              <p:nvPr/>
            </p:nvSpPr>
            <p:spPr bwMode="auto">
              <a:xfrm>
                <a:off x="2422" y="2122"/>
                <a:ext cx="960" cy="1536"/>
              </a:xfrm>
              <a:prstGeom prst="rect">
                <a:avLst/>
              </a:prstGeom>
              <a:noFill/>
              <a:ln w="9525">
                <a:solidFill>
                  <a:schemeClr val="tx1"/>
                </a:solidFill>
                <a:miter lim="800000"/>
                <a:headEnd/>
                <a:tailEnd/>
              </a:ln>
            </p:spPr>
            <p:txBody>
              <a:bodyPr wrap="none" anchor="ctr"/>
              <a:lstStyle/>
              <a:p>
                <a:endParaRPr lang="en-US"/>
              </a:p>
            </p:txBody>
          </p:sp>
          <p:sp>
            <p:nvSpPr>
              <p:cNvPr id="30733" name="Rectangle 26"/>
              <p:cNvSpPr>
                <a:spLocks noChangeArrowheads="1"/>
              </p:cNvSpPr>
              <p:nvPr/>
            </p:nvSpPr>
            <p:spPr bwMode="auto">
              <a:xfrm>
                <a:off x="3513" y="2121"/>
                <a:ext cx="960" cy="1536"/>
              </a:xfrm>
              <a:prstGeom prst="rect">
                <a:avLst/>
              </a:prstGeom>
              <a:noFill/>
              <a:ln w="9525">
                <a:solidFill>
                  <a:schemeClr val="tx1"/>
                </a:solidFill>
                <a:miter lim="800000"/>
                <a:headEnd/>
                <a:tailEnd/>
              </a:ln>
            </p:spPr>
            <p:txBody>
              <a:bodyPr wrap="none" anchor="ctr"/>
              <a:lstStyle/>
              <a:p>
                <a:endParaRPr lang="en-US"/>
              </a:p>
            </p:txBody>
          </p:sp>
          <p:sp>
            <p:nvSpPr>
              <p:cNvPr id="30734" name="Rectangle 27"/>
              <p:cNvSpPr>
                <a:spLocks noChangeArrowheads="1"/>
              </p:cNvSpPr>
              <p:nvPr/>
            </p:nvSpPr>
            <p:spPr bwMode="auto">
              <a:xfrm>
                <a:off x="4688" y="2123"/>
                <a:ext cx="960" cy="1536"/>
              </a:xfrm>
              <a:prstGeom prst="rect">
                <a:avLst/>
              </a:prstGeom>
              <a:noFill/>
              <a:ln w="9525">
                <a:solidFill>
                  <a:schemeClr val="tx1"/>
                </a:solidFill>
                <a:miter lim="800000"/>
                <a:headEnd/>
                <a:tailEnd/>
              </a:ln>
            </p:spPr>
            <p:txBody>
              <a:bodyPr wrap="none" anchor="ctr"/>
              <a:lstStyle/>
              <a:p>
                <a:endParaRPr lang="en-US"/>
              </a:p>
            </p:txBody>
          </p:sp>
          <p:sp>
            <p:nvSpPr>
              <p:cNvPr id="30735" name="Rectangle 28"/>
              <p:cNvSpPr>
                <a:spLocks noChangeArrowheads="1"/>
              </p:cNvSpPr>
              <p:nvPr/>
            </p:nvSpPr>
            <p:spPr bwMode="auto">
              <a:xfrm>
                <a:off x="4091" y="2993"/>
                <a:ext cx="288" cy="2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736" name="Rectangle 29"/>
              <p:cNvSpPr>
                <a:spLocks noChangeArrowheads="1"/>
              </p:cNvSpPr>
              <p:nvPr/>
            </p:nvSpPr>
            <p:spPr bwMode="auto">
              <a:xfrm>
                <a:off x="4802" y="3243"/>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37" name="Rectangle 30"/>
              <p:cNvSpPr>
                <a:spLocks noChangeArrowheads="1"/>
              </p:cNvSpPr>
              <p:nvPr/>
            </p:nvSpPr>
            <p:spPr bwMode="auto">
              <a:xfrm>
                <a:off x="3652" y="3055"/>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38" name="Rectangle 31"/>
              <p:cNvSpPr>
                <a:spLocks noChangeArrowheads="1"/>
              </p:cNvSpPr>
              <p:nvPr/>
            </p:nvSpPr>
            <p:spPr bwMode="auto">
              <a:xfrm>
                <a:off x="2828" y="3060"/>
                <a:ext cx="288" cy="288"/>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0739" name="Rectangle 32"/>
              <p:cNvSpPr>
                <a:spLocks noChangeArrowheads="1"/>
              </p:cNvSpPr>
              <p:nvPr/>
            </p:nvSpPr>
            <p:spPr bwMode="auto">
              <a:xfrm>
                <a:off x="3621" y="2279"/>
                <a:ext cx="288" cy="28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40" name="Rectangle 33"/>
              <p:cNvSpPr>
                <a:spLocks noChangeArrowheads="1"/>
              </p:cNvSpPr>
              <p:nvPr/>
            </p:nvSpPr>
            <p:spPr bwMode="auto">
              <a:xfrm>
                <a:off x="2488" y="2365"/>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1" name="Rectangle 34"/>
              <p:cNvSpPr>
                <a:spLocks noChangeArrowheads="1"/>
              </p:cNvSpPr>
              <p:nvPr/>
            </p:nvSpPr>
            <p:spPr bwMode="auto">
              <a:xfrm>
                <a:off x="5270" y="2801"/>
                <a:ext cx="288" cy="28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0742" name="Rectangle 35"/>
              <p:cNvSpPr>
                <a:spLocks noChangeArrowheads="1"/>
              </p:cNvSpPr>
              <p:nvPr/>
            </p:nvSpPr>
            <p:spPr bwMode="auto">
              <a:xfrm>
                <a:off x="4826" y="243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3" name="Line 36"/>
              <p:cNvSpPr>
                <a:spLocks noChangeShapeType="1"/>
              </p:cNvSpPr>
              <p:nvPr/>
            </p:nvSpPr>
            <p:spPr bwMode="auto">
              <a:xfrm>
                <a:off x="2778" y="2490"/>
                <a:ext cx="871" cy="682"/>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4" name="Line 37"/>
              <p:cNvSpPr>
                <a:spLocks noChangeShapeType="1"/>
              </p:cNvSpPr>
              <p:nvPr/>
            </p:nvSpPr>
            <p:spPr bwMode="auto">
              <a:xfrm>
                <a:off x="3115" y="3189"/>
                <a:ext cx="534" cy="49"/>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5" name="Line 38"/>
              <p:cNvSpPr>
                <a:spLocks noChangeShapeType="1"/>
              </p:cNvSpPr>
              <p:nvPr/>
            </p:nvSpPr>
            <p:spPr bwMode="auto">
              <a:xfrm>
                <a:off x="3920" y="2408"/>
                <a:ext cx="904" cy="156"/>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6" name="Line 39"/>
              <p:cNvSpPr>
                <a:spLocks noChangeShapeType="1"/>
              </p:cNvSpPr>
              <p:nvPr/>
            </p:nvSpPr>
            <p:spPr bwMode="auto">
              <a:xfrm flipH="1">
                <a:off x="4389" y="2720"/>
                <a:ext cx="583" cy="395"/>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7" name="Line 40"/>
              <p:cNvSpPr>
                <a:spLocks noChangeShapeType="1"/>
              </p:cNvSpPr>
              <p:nvPr/>
            </p:nvSpPr>
            <p:spPr bwMode="auto">
              <a:xfrm flipH="1">
                <a:off x="4381" y="2950"/>
                <a:ext cx="895" cy="272"/>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8" name="Line 41"/>
              <p:cNvSpPr>
                <a:spLocks noChangeShapeType="1"/>
              </p:cNvSpPr>
              <p:nvPr/>
            </p:nvSpPr>
            <p:spPr bwMode="auto">
              <a:xfrm flipH="1" flipV="1">
                <a:off x="3781" y="2564"/>
                <a:ext cx="8" cy="485"/>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sp>
            <p:nvSpPr>
              <p:cNvPr id="30749" name="Line 42"/>
              <p:cNvSpPr>
                <a:spLocks noChangeShapeType="1"/>
              </p:cNvSpPr>
              <p:nvPr/>
            </p:nvSpPr>
            <p:spPr bwMode="auto">
              <a:xfrm>
                <a:off x="3945" y="3337"/>
                <a:ext cx="855" cy="82"/>
              </a:xfrm>
              <a:prstGeom prst="line">
                <a:avLst/>
              </a:prstGeom>
              <a:noFill/>
              <a:ln w="12700">
                <a:solidFill>
                  <a:schemeClr val="tx1"/>
                </a:solidFill>
                <a:prstDash val="sysDot"/>
                <a:round/>
                <a:headEnd/>
                <a:tailEnd type="triangle" w="med" len="med"/>
              </a:ln>
            </p:spPr>
            <p:txBody>
              <a:bodyPr wrap="none" lIns="90487" tIns="44450" rIns="90487" bIns="44450" anchor="ctr"/>
              <a:lstStyle/>
              <a:p>
                <a:endParaRPr lang="en-US"/>
              </a:p>
            </p:txBody>
          </p:sp>
        </p:grpSp>
      </p:grpSp>
      <p:sp>
        <p:nvSpPr>
          <p:cNvPr id="47" name="TextBox 46"/>
          <p:cNvSpPr txBox="1"/>
          <p:nvPr/>
        </p:nvSpPr>
        <p:spPr>
          <a:xfrm>
            <a:off x="609600" y="1524000"/>
            <a:ext cx="7696200" cy="1200329"/>
          </a:xfrm>
          <a:prstGeom prst="rect">
            <a:avLst/>
          </a:prstGeom>
          <a:solidFill>
            <a:schemeClr val="accent5">
              <a:lumMod val="20000"/>
              <a:lumOff val="80000"/>
            </a:schemeClr>
          </a:solidFill>
        </p:spPr>
        <p:txBody>
          <a:bodyPr>
            <a:spAutoFit/>
          </a:bodyPr>
          <a:lstStyle/>
          <a:p>
            <a:pPr>
              <a:buFont typeface="Arial" pitchFamily="34" charset="0"/>
              <a:buChar char="•"/>
              <a:defRPr/>
            </a:pPr>
            <a:r>
              <a:rPr lang="en-US" sz="1800" dirty="0">
                <a:solidFill>
                  <a:schemeClr val="accent5">
                    <a:lumMod val="50000"/>
                  </a:schemeClr>
                </a:solidFill>
                <a:latin typeface="+mn-lt"/>
              </a:rPr>
              <a:t> Multiple “indexed collections” of C++ objects</a:t>
            </a:r>
          </a:p>
          <a:p>
            <a:pPr>
              <a:buFont typeface="Arial" pitchFamily="34" charset="0"/>
              <a:buChar char="•"/>
              <a:defRPr/>
            </a:pPr>
            <a:r>
              <a:rPr lang="en-US" sz="1800" dirty="0">
                <a:solidFill>
                  <a:schemeClr val="accent5">
                    <a:lumMod val="50000"/>
                  </a:schemeClr>
                </a:solidFill>
                <a:latin typeface="+mn-lt"/>
              </a:rPr>
              <a:t> Indices can be multi-dimensional and/or sparse</a:t>
            </a:r>
          </a:p>
          <a:p>
            <a:pPr>
              <a:buFont typeface="Arial" pitchFamily="34" charset="0"/>
              <a:buChar char="•"/>
              <a:defRPr/>
            </a:pPr>
            <a:r>
              <a:rPr lang="en-US" sz="1800" dirty="0">
                <a:solidFill>
                  <a:schemeClr val="accent5">
                    <a:lumMod val="50000"/>
                  </a:schemeClr>
                </a:solidFill>
                <a:latin typeface="+mn-lt"/>
              </a:rPr>
              <a:t> Programmer expresses communication between objects</a:t>
            </a:r>
          </a:p>
          <a:p>
            <a:pPr lvl="1">
              <a:buFont typeface="Times New Roman" pitchFamily="18" charset="0"/>
              <a:buChar char="–"/>
              <a:defRPr/>
            </a:pPr>
            <a:r>
              <a:rPr lang="en-US" sz="1800" dirty="0">
                <a:solidFill>
                  <a:schemeClr val="accent5">
                    <a:lumMod val="50000"/>
                  </a:schemeClr>
                </a:solidFill>
                <a:latin typeface="+mn-lt"/>
              </a:rPr>
              <a:t> with no reference to processors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normAutofit fontScale="90000"/>
          </a:bodyPr>
          <a:lstStyle/>
          <a:p>
            <a:r>
              <a:rPr lang="en-US" dirty="0" smtClean="0"/>
              <a:t>Object Based Over-decomposition: AMPI</a:t>
            </a:r>
          </a:p>
        </p:txBody>
      </p:sp>
      <p:sp>
        <p:nvSpPr>
          <p:cNvPr id="3" name="Content Placeholder 2"/>
          <p:cNvSpPr>
            <a:spLocks noGrp="1"/>
          </p:cNvSpPr>
          <p:nvPr>
            <p:ph idx="1"/>
          </p:nvPr>
        </p:nvSpPr>
        <p:spPr>
          <a:xfrm>
            <a:off x="228600" y="1447800"/>
            <a:ext cx="8610600" cy="1828800"/>
          </a:xfrm>
          <a:solidFill>
            <a:schemeClr val="accent5">
              <a:lumMod val="20000"/>
              <a:lumOff val="80000"/>
            </a:schemeClr>
          </a:solidFill>
        </p:spPr>
        <p:txBody>
          <a:bodyPr>
            <a:normAutofit fontScale="85000" lnSpcReduction="20000"/>
          </a:bodyPr>
          <a:lstStyle/>
          <a:p>
            <a:pPr>
              <a:defRPr/>
            </a:pPr>
            <a:r>
              <a:rPr lang="en-US" sz="2800" dirty="0" smtClean="0"/>
              <a:t>Each MPI process is implemented as a user-level thread</a:t>
            </a:r>
          </a:p>
          <a:p>
            <a:pPr>
              <a:defRPr/>
            </a:pPr>
            <a:r>
              <a:rPr lang="en-US" sz="2800" dirty="0" smtClean="0"/>
              <a:t>Threads are light-weight and migratable!</a:t>
            </a:r>
          </a:p>
          <a:p>
            <a:pPr lvl="1">
              <a:defRPr/>
            </a:pPr>
            <a:r>
              <a:rPr lang="en-US" sz="2000" dirty="0" smtClean="0"/>
              <a:t>&lt;1 microsecond context switch time, potentially &gt;100k threads per core</a:t>
            </a:r>
          </a:p>
          <a:p>
            <a:pPr>
              <a:defRPr/>
            </a:pPr>
            <a:r>
              <a:rPr lang="en-US" sz="2800" dirty="0" smtClean="0"/>
              <a:t>Each thread is embedded in a charm++ object (chare)</a:t>
            </a:r>
            <a:endParaRPr lang="en-US" sz="2800" dirty="0"/>
          </a:p>
        </p:txBody>
      </p:sp>
      <p:sp>
        <p:nvSpPr>
          <p:cNvPr id="31749" name="Footer Placeholder 4"/>
          <p:cNvSpPr>
            <a:spLocks noGrp="1"/>
          </p:cNvSpPr>
          <p:nvPr>
            <p:ph type="ftr" sz="quarter" idx="11"/>
          </p:nvPr>
        </p:nvSpPr>
        <p:spPr>
          <a:noFill/>
        </p:spPr>
        <p:txBody>
          <a:bodyPr/>
          <a:lstStyle/>
          <a:p>
            <a:r>
              <a:rPr lang="en-US" dirty="0" smtClean="0"/>
              <a:t>AICS International Symposium</a:t>
            </a:r>
          </a:p>
        </p:txBody>
      </p:sp>
      <p:sp>
        <p:nvSpPr>
          <p:cNvPr id="7" name="AutoShape 5"/>
          <p:cNvSpPr>
            <a:spLocks noChangeArrowheads="1"/>
          </p:cNvSpPr>
          <p:nvPr/>
        </p:nvSpPr>
        <p:spPr bwMode="auto">
          <a:xfrm>
            <a:off x="3128963" y="3513138"/>
            <a:ext cx="1522412" cy="1962150"/>
          </a:xfrm>
          <a:prstGeom prst="roundRect">
            <a:avLst>
              <a:gd name="adj" fmla="val 16667"/>
            </a:avLst>
          </a:prstGeom>
          <a:solidFill>
            <a:srgbClr val="99CCFF"/>
          </a:solidFill>
          <a:ln w="19050">
            <a:solidFill>
              <a:srgbClr val="000000"/>
            </a:solidFill>
            <a:round/>
            <a:headEnd/>
            <a:tailEnd/>
          </a:ln>
        </p:spPr>
        <p:txBody>
          <a:bodyPr wrap="none" anchor="ctr"/>
          <a:lstStyle/>
          <a:p>
            <a:endParaRPr lang="en-US"/>
          </a:p>
        </p:txBody>
      </p:sp>
      <p:sp>
        <p:nvSpPr>
          <p:cNvPr id="8" name="AutoShape 6"/>
          <p:cNvSpPr>
            <a:spLocks noChangeArrowheads="1"/>
          </p:cNvSpPr>
          <p:nvPr/>
        </p:nvSpPr>
        <p:spPr bwMode="auto">
          <a:xfrm>
            <a:off x="517525" y="3435350"/>
            <a:ext cx="1522413" cy="1962150"/>
          </a:xfrm>
          <a:prstGeom prst="roundRect">
            <a:avLst>
              <a:gd name="adj" fmla="val 16667"/>
            </a:avLst>
          </a:prstGeom>
          <a:solidFill>
            <a:srgbClr val="99CCFF"/>
          </a:solidFill>
          <a:ln w="9525">
            <a:solidFill>
              <a:srgbClr val="000000"/>
            </a:solidFill>
            <a:round/>
            <a:headEnd/>
            <a:tailEnd/>
          </a:ln>
        </p:spPr>
        <p:txBody>
          <a:bodyPr wrap="none" anchor="ctr"/>
          <a:lstStyle/>
          <a:p>
            <a:endParaRPr lang="en-US"/>
          </a:p>
        </p:txBody>
      </p:sp>
      <p:grpSp>
        <p:nvGrpSpPr>
          <p:cNvPr id="2" name="Group 7"/>
          <p:cNvGrpSpPr>
            <a:grpSpLocks/>
          </p:cNvGrpSpPr>
          <p:nvPr/>
        </p:nvGrpSpPr>
        <p:grpSpPr bwMode="auto">
          <a:xfrm>
            <a:off x="806450" y="5281613"/>
            <a:ext cx="2359025" cy="866775"/>
            <a:chOff x="384" y="3168"/>
            <a:chExt cx="3120" cy="1080"/>
          </a:xfrm>
        </p:grpSpPr>
        <p:sp>
          <p:nvSpPr>
            <p:cNvPr id="31775" name="Text Box 8"/>
            <p:cNvSpPr txBox="1">
              <a:spLocks noChangeArrowheads="1"/>
            </p:cNvSpPr>
            <p:nvPr/>
          </p:nvSpPr>
          <p:spPr bwMode="auto">
            <a:xfrm>
              <a:off x="384" y="3744"/>
              <a:ext cx="2400" cy="504"/>
            </a:xfrm>
            <a:prstGeom prst="rect">
              <a:avLst/>
            </a:prstGeom>
            <a:solidFill>
              <a:srgbClr val="000080"/>
            </a:solidFill>
            <a:ln w="38100">
              <a:solidFill>
                <a:srgbClr val="000080"/>
              </a:solidFill>
              <a:miter lim="800000"/>
              <a:headEnd/>
              <a:tailEnd/>
            </a:ln>
          </p:spPr>
          <p:txBody>
            <a:bodyPr>
              <a:spAutoFit/>
            </a:bodyPr>
            <a:lstStyle/>
            <a:p>
              <a:pPr algn="ctr">
                <a:spcBef>
                  <a:spcPct val="50000"/>
                </a:spcBef>
              </a:pPr>
              <a:r>
                <a:rPr lang="en-US" sz="1800">
                  <a:solidFill>
                    <a:srgbClr val="CCFF99"/>
                  </a:solidFill>
                </a:rPr>
                <a:t>Real Processors</a:t>
              </a:r>
            </a:p>
          </p:txBody>
        </p:sp>
        <p:sp>
          <p:nvSpPr>
            <p:cNvPr id="31776" name="Line 9"/>
            <p:cNvSpPr>
              <a:spLocks noChangeShapeType="1"/>
            </p:cNvSpPr>
            <p:nvPr/>
          </p:nvSpPr>
          <p:spPr bwMode="auto">
            <a:xfrm flipH="1" flipV="1">
              <a:off x="1056" y="3312"/>
              <a:ext cx="384" cy="432"/>
            </a:xfrm>
            <a:prstGeom prst="line">
              <a:avLst/>
            </a:prstGeom>
            <a:noFill/>
            <a:ln w="38100">
              <a:solidFill>
                <a:srgbClr val="000080"/>
              </a:solidFill>
              <a:round/>
              <a:headEnd/>
              <a:tailEnd type="triangle" w="med" len="med"/>
            </a:ln>
          </p:spPr>
          <p:txBody>
            <a:bodyPr/>
            <a:lstStyle/>
            <a:p>
              <a:endParaRPr lang="en-US"/>
            </a:p>
          </p:txBody>
        </p:sp>
        <p:sp>
          <p:nvSpPr>
            <p:cNvPr id="31777" name="Line 10"/>
            <p:cNvSpPr>
              <a:spLocks noChangeShapeType="1"/>
            </p:cNvSpPr>
            <p:nvPr/>
          </p:nvSpPr>
          <p:spPr bwMode="auto">
            <a:xfrm flipV="1">
              <a:off x="2064" y="3168"/>
              <a:ext cx="1440" cy="576"/>
            </a:xfrm>
            <a:prstGeom prst="line">
              <a:avLst/>
            </a:prstGeom>
            <a:noFill/>
            <a:ln w="38100">
              <a:solidFill>
                <a:srgbClr val="000080"/>
              </a:solidFill>
              <a:round/>
              <a:headEnd/>
              <a:tailEnd type="triangle" w="med" len="med"/>
            </a:ln>
          </p:spPr>
          <p:txBody>
            <a:bodyPr/>
            <a:lstStyle/>
            <a:p>
              <a:endParaRPr lang="en-US"/>
            </a:p>
          </p:txBody>
        </p:sp>
      </p:grpSp>
      <p:sp>
        <p:nvSpPr>
          <p:cNvPr id="31754" name="Rectangle 11"/>
          <p:cNvSpPr>
            <a:spLocks noChangeArrowheads="1"/>
          </p:cNvSpPr>
          <p:nvPr/>
        </p:nvSpPr>
        <p:spPr bwMode="auto">
          <a:xfrm>
            <a:off x="881063" y="3665538"/>
            <a:ext cx="325437" cy="57785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55" name="Text Box 12"/>
          <p:cNvSpPr txBox="1">
            <a:spLocks noChangeArrowheads="1"/>
          </p:cNvSpPr>
          <p:nvPr/>
        </p:nvSpPr>
        <p:spPr bwMode="auto">
          <a:xfrm>
            <a:off x="2127250" y="3435350"/>
            <a:ext cx="925513" cy="527050"/>
          </a:xfrm>
          <a:prstGeom prst="rect">
            <a:avLst/>
          </a:prstGeom>
          <a:solidFill>
            <a:srgbClr val="339966"/>
          </a:solidFill>
          <a:ln w="9525">
            <a:solidFill>
              <a:srgbClr val="339966"/>
            </a:solidFill>
            <a:miter lim="800000"/>
            <a:headEnd/>
            <a:tailEnd/>
          </a:ln>
        </p:spPr>
        <p:txBody>
          <a:bodyPr>
            <a:spAutoFit/>
          </a:bodyPr>
          <a:lstStyle/>
          <a:p>
            <a:pPr>
              <a:spcBef>
                <a:spcPct val="50000"/>
              </a:spcBef>
            </a:pPr>
            <a:r>
              <a:rPr lang="en-US" sz="1400">
                <a:solidFill>
                  <a:srgbClr val="66FFFF"/>
                </a:solidFill>
              </a:rPr>
              <a:t>MPI processes</a:t>
            </a:r>
          </a:p>
        </p:txBody>
      </p:sp>
      <p:sp>
        <p:nvSpPr>
          <p:cNvPr id="31756" name="Line 13"/>
          <p:cNvSpPr>
            <a:spLocks noChangeShapeType="1"/>
          </p:cNvSpPr>
          <p:nvPr/>
        </p:nvSpPr>
        <p:spPr bwMode="auto">
          <a:xfrm flipH="1">
            <a:off x="1787525" y="3551238"/>
            <a:ext cx="361950" cy="346075"/>
          </a:xfrm>
          <a:prstGeom prst="line">
            <a:avLst/>
          </a:prstGeom>
          <a:noFill/>
          <a:ln w="38100">
            <a:solidFill>
              <a:srgbClr val="339966"/>
            </a:solidFill>
            <a:round/>
            <a:headEnd/>
            <a:tailEnd type="triangle" w="med" len="med"/>
          </a:ln>
        </p:spPr>
        <p:txBody>
          <a:bodyPr/>
          <a:lstStyle/>
          <a:p>
            <a:endParaRPr lang="en-US"/>
          </a:p>
        </p:txBody>
      </p:sp>
      <p:sp>
        <p:nvSpPr>
          <p:cNvPr id="31757" name="Line 14"/>
          <p:cNvSpPr>
            <a:spLocks noChangeShapeType="1"/>
          </p:cNvSpPr>
          <p:nvPr/>
        </p:nvSpPr>
        <p:spPr bwMode="auto">
          <a:xfrm flipH="1">
            <a:off x="1714500" y="3781425"/>
            <a:ext cx="434975" cy="1155700"/>
          </a:xfrm>
          <a:prstGeom prst="line">
            <a:avLst/>
          </a:prstGeom>
          <a:noFill/>
          <a:ln w="38100">
            <a:solidFill>
              <a:srgbClr val="339966"/>
            </a:solidFill>
            <a:round/>
            <a:headEnd/>
            <a:tailEnd type="triangle" w="med" len="med"/>
          </a:ln>
        </p:spPr>
        <p:txBody>
          <a:bodyPr/>
          <a:lstStyle/>
          <a:p>
            <a:endParaRPr lang="en-US"/>
          </a:p>
        </p:txBody>
      </p:sp>
      <p:sp>
        <p:nvSpPr>
          <p:cNvPr id="31758" name="Line 15"/>
          <p:cNvSpPr>
            <a:spLocks noChangeShapeType="1"/>
          </p:cNvSpPr>
          <p:nvPr/>
        </p:nvSpPr>
        <p:spPr bwMode="auto">
          <a:xfrm>
            <a:off x="2887663" y="3956050"/>
            <a:ext cx="385762" cy="903288"/>
          </a:xfrm>
          <a:prstGeom prst="line">
            <a:avLst/>
          </a:prstGeom>
          <a:noFill/>
          <a:ln w="38100">
            <a:solidFill>
              <a:srgbClr val="339966"/>
            </a:solidFill>
            <a:round/>
            <a:headEnd/>
            <a:tailEnd type="triangle" w="med" len="med"/>
          </a:ln>
        </p:spPr>
        <p:txBody>
          <a:bodyPr/>
          <a:lstStyle/>
          <a:p>
            <a:endParaRPr lang="en-US"/>
          </a:p>
        </p:txBody>
      </p:sp>
      <p:sp>
        <p:nvSpPr>
          <p:cNvPr id="31759" name="Line 16"/>
          <p:cNvSpPr>
            <a:spLocks noChangeShapeType="1"/>
          </p:cNvSpPr>
          <p:nvPr/>
        </p:nvSpPr>
        <p:spPr bwMode="auto">
          <a:xfrm>
            <a:off x="2973388" y="3471863"/>
            <a:ext cx="203200" cy="468312"/>
          </a:xfrm>
          <a:prstGeom prst="line">
            <a:avLst/>
          </a:prstGeom>
          <a:noFill/>
          <a:ln w="38100">
            <a:solidFill>
              <a:srgbClr val="339966"/>
            </a:solidFill>
            <a:round/>
            <a:headEnd/>
            <a:tailEnd type="triangle" w="med" len="med"/>
          </a:ln>
        </p:spPr>
        <p:txBody>
          <a:bodyPr/>
          <a:lstStyle/>
          <a:p>
            <a:endParaRPr lang="en-US"/>
          </a:p>
        </p:txBody>
      </p:sp>
      <p:sp>
        <p:nvSpPr>
          <p:cNvPr id="31760" name="Rectangle 17"/>
          <p:cNvSpPr>
            <a:spLocks noChangeArrowheads="1"/>
          </p:cNvSpPr>
          <p:nvPr/>
        </p:nvSpPr>
        <p:spPr bwMode="auto">
          <a:xfrm>
            <a:off x="1460500" y="3705225"/>
            <a:ext cx="327025" cy="576263"/>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61" name="Rectangle 18"/>
          <p:cNvSpPr>
            <a:spLocks noChangeArrowheads="1"/>
          </p:cNvSpPr>
          <p:nvPr/>
        </p:nvSpPr>
        <p:spPr bwMode="auto">
          <a:xfrm>
            <a:off x="1387475" y="4513263"/>
            <a:ext cx="327025" cy="57785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62" name="Rectangle 19"/>
          <p:cNvSpPr>
            <a:spLocks noChangeArrowheads="1"/>
          </p:cNvSpPr>
          <p:nvPr/>
        </p:nvSpPr>
        <p:spPr bwMode="auto">
          <a:xfrm>
            <a:off x="4070350" y="3935413"/>
            <a:ext cx="327025" cy="57785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63" name="Rectangle 20"/>
          <p:cNvSpPr>
            <a:spLocks noChangeArrowheads="1"/>
          </p:cNvSpPr>
          <p:nvPr/>
        </p:nvSpPr>
        <p:spPr bwMode="auto">
          <a:xfrm>
            <a:off x="3273425" y="4589463"/>
            <a:ext cx="327025" cy="57785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64" name="Rectangle 21"/>
          <p:cNvSpPr>
            <a:spLocks noChangeArrowheads="1"/>
          </p:cNvSpPr>
          <p:nvPr/>
        </p:nvSpPr>
        <p:spPr bwMode="auto">
          <a:xfrm>
            <a:off x="3200400" y="3781425"/>
            <a:ext cx="327025" cy="57785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31765" name="Rectangle 22"/>
          <p:cNvSpPr>
            <a:spLocks noChangeArrowheads="1"/>
          </p:cNvSpPr>
          <p:nvPr/>
        </p:nvSpPr>
        <p:spPr bwMode="auto">
          <a:xfrm>
            <a:off x="771525" y="4435475"/>
            <a:ext cx="327025" cy="577850"/>
          </a:xfrm>
          <a:prstGeom prst="rect">
            <a:avLst/>
          </a:prstGeom>
          <a:solidFill>
            <a:srgbClr val="339966"/>
          </a:solidFill>
          <a:ln w="9525">
            <a:solidFill>
              <a:srgbClr val="339966"/>
            </a:solidFill>
            <a:miter lim="800000"/>
            <a:headEnd/>
            <a:tailEnd/>
          </a:ln>
        </p:spPr>
        <p:txBody>
          <a:bodyPr wrap="none" anchor="ctr"/>
          <a:lstStyle/>
          <a:p>
            <a:endParaRPr lang="en-US"/>
          </a:p>
        </p:txBody>
      </p:sp>
      <p:grpSp>
        <p:nvGrpSpPr>
          <p:cNvPr id="4" name="Group 23"/>
          <p:cNvGrpSpPr>
            <a:grpSpLocks/>
          </p:cNvGrpSpPr>
          <p:nvPr/>
        </p:nvGrpSpPr>
        <p:grpSpPr bwMode="auto">
          <a:xfrm>
            <a:off x="806450" y="3703638"/>
            <a:ext cx="3556000" cy="1425575"/>
            <a:chOff x="480" y="1056"/>
            <a:chExt cx="4704" cy="1776"/>
          </a:xfrm>
        </p:grpSpPr>
        <p:sp>
          <p:nvSpPr>
            <p:cNvPr id="31768" name="Freeform 24"/>
            <p:cNvSpPr>
              <a:spLocks/>
            </p:cNvSpPr>
            <p:nvPr/>
          </p:nvSpPr>
          <p:spPr bwMode="auto">
            <a:xfrm>
              <a:off x="4848" y="1392"/>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69" name="Freeform 25"/>
            <p:cNvSpPr>
              <a:spLocks/>
            </p:cNvSpPr>
            <p:nvPr/>
          </p:nvSpPr>
          <p:spPr bwMode="auto">
            <a:xfrm>
              <a:off x="624" y="1056"/>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70" name="Freeform 26"/>
            <p:cNvSpPr>
              <a:spLocks/>
            </p:cNvSpPr>
            <p:nvPr/>
          </p:nvSpPr>
          <p:spPr bwMode="auto">
            <a:xfrm>
              <a:off x="1392" y="1104"/>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71" name="Freeform 27"/>
            <p:cNvSpPr>
              <a:spLocks/>
            </p:cNvSpPr>
            <p:nvPr/>
          </p:nvSpPr>
          <p:spPr bwMode="auto">
            <a:xfrm>
              <a:off x="1296" y="2112"/>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72" name="Freeform 28"/>
            <p:cNvSpPr>
              <a:spLocks/>
            </p:cNvSpPr>
            <p:nvPr/>
          </p:nvSpPr>
          <p:spPr bwMode="auto">
            <a:xfrm>
              <a:off x="3792" y="2208"/>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73" name="Freeform 29"/>
            <p:cNvSpPr>
              <a:spLocks/>
            </p:cNvSpPr>
            <p:nvPr/>
          </p:nvSpPr>
          <p:spPr bwMode="auto">
            <a:xfrm>
              <a:off x="3696" y="1200"/>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sp>
          <p:nvSpPr>
            <p:cNvPr id="31774" name="Freeform 30"/>
            <p:cNvSpPr>
              <a:spLocks/>
            </p:cNvSpPr>
            <p:nvPr/>
          </p:nvSpPr>
          <p:spPr bwMode="auto">
            <a:xfrm>
              <a:off x="480" y="2016"/>
              <a:ext cx="336" cy="624"/>
            </a:xfrm>
            <a:custGeom>
              <a:avLst/>
              <a:gdLst>
                <a:gd name="T0" fmla="*/ 2147483647 w 48"/>
                <a:gd name="T1" fmla="*/ 0 h 336"/>
                <a:gd name="T2" fmla="*/ 0 w 48"/>
                <a:gd name="T3" fmla="*/ 46854 h 336"/>
                <a:gd name="T4" fmla="*/ 2147483647 w 48"/>
                <a:gd name="T5" fmla="*/ 70155 h 336"/>
                <a:gd name="T6" fmla="*/ 0 w 48"/>
                <a:gd name="T7" fmla="*/ 117173 h 336"/>
                <a:gd name="T8" fmla="*/ 2147483647 w 48"/>
                <a:gd name="T9" fmla="*/ 140640 h 336"/>
                <a:gd name="T10" fmla="*/ 0 w 48"/>
                <a:gd name="T11" fmla="*/ 163991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sp>
        <p:nvSpPr>
          <p:cNvPr id="33" name="Text Box 31"/>
          <p:cNvSpPr txBox="1">
            <a:spLocks noChangeArrowheads="1"/>
          </p:cNvSpPr>
          <p:nvPr/>
        </p:nvSpPr>
        <p:spPr bwMode="auto">
          <a:xfrm>
            <a:off x="2097088" y="4319588"/>
            <a:ext cx="976312" cy="1165225"/>
          </a:xfrm>
          <a:prstGeom prst="rect">
            <a:avLst/>
          </a:prstGeom>
          <a:solidFill>
            <a:srgbClr val="CCFFFF">
              <a:alpha val="67058"/>
            </a:srgbClr>
          </a:solidFill>
          <a:ln w="9525">
            <a:solidFill>
              <a:schemeClr val="bg1"/>
            </a:solidFill>
            <a:miter lim="800000"/>
            <a:headEnd/>
            <a:tailEnd/>
          </a:ln>
        </p:spPr>
        <p:txBody>
          <a:bodyPr>
            <a:spAutoFit/>
          </a:bodyPr>
          <a:lstStyle/>
          <a:p>
            <a:pPr>
              <a:spcBef>
                <a:spcPct val="50000"/>
              </a:spcBef>
            </a:pPr>
            <a:r>
              <a:rPr lang="en-US" sz="1400"/>
              <a:t>Virtual Processors (user-level migratable threads)</a:t>
            </a:r>
          </a:p>
        </p:txBody>
      </p:sp>
      <p:sp>
        <p:nvSpPr>
          <p:cNvPr id="34" name="Date Placeholder 33"/>
          <p:cNvSpPr>
            <a:spLocks noGrp="1"/>
          </p:cNvSpPr>
          <p:nvPr>
            <p:ph type="dt" sz="half" idx="10"/>
          </p:nvPr>
        </p:nvSpPr>
        <p:spPr/>
        <p:txBody>
          <a:bodyPr/>
          <a:lstStyle/>
          <a:p>
            <a:pPr>
              <a:defRPr/>
            </a:pPr>
            <a:fld id="{37232F41-7F30-EE42-BEA1-BC72267E08C7}" type="datetime1">
              <a:rPr lang="en-US" smtClean="0"/>
              <a:t>4/14/11</a:t>
            </a:fld>
            <a:endParaRPr lang="en-US" dirty="0"/>
          </a:p>
        </p:txBody>
      </p:sp>
      <p:sp>
        <p:nvSpPr>
          <p:cNvPr id="35" name="Slide Number Placeholder 34"/>
          <p:cNvSpPr>
            <a:spLocks noGrp="1"/>
          </p:cNvSpPr>
          <p:nvPr>
            <p:ph type="sldNum" sz="quarter" idx="12"/>
          </p:nvPr>
        </p:nvSpPr>
        <p:spPr/>
        <p:txBody>
          <a:bodyPr/>
          <a:lstStyle/>
          <a:p>
            <a:pPr>
              <a:defRPr/>
            </a:pPr>
            <a:fld id="{3EF9F3CA-D42A-4F16-9502-7E916E4DA7FE}" type="slidenum">
              <a:rPr lang="en-US" smtClean="0"/>
              <a:pPr>
                <a:defRPr/>
              </a:pPr>
              <a:t>15</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9" name="Rounded Rectangle 8"/>
          <p:cNvSpPr/>
          <p:nvPr/>
        </p:nvSpPr>
        <p:spPr>
          <a:xfrm>
            <a:off x="5943600" y="609600"/>
            <a:ext cx="2819400" cy="8382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Automatic overlap, </a:t>
            </a:r>
            <a:r>
              <a:rPr lang="en-US" sz="1600" dirty="0" err="1" smtClean="0"/>
              <a:t>pefetch</a:t>
            </a:r>
            <a:r>
              <a:rPr lang="en-US" sz="1600" dirty="0" smtClean="0"/>
              <a:t>, compositionality</a:t>
            </a:r>
            <a:endParaRPr lang="en-US" sz="1600" dirty="0"/>
          </a:p>
        </p:txBody>
      </p:sp>
      <p:sp>
        <p:nvSpPr>
          <p:cNvPr id="20" name="Right Arrow 19"/>
          <p:cNvSpPr/>
          <p:nvPr/>
        </p:nvSpPr>
        <p:spPr>
          <a:xfrm>
            <a:off x="3581400" y="914400"/>
            <a:ext cx="2362200" cy="152400"/>
          </a:xfrm>
          <a:prstGeom prst="rightArrow">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D49B2AE0-CD4F-AF4A-B2DE-431572CEEFEC}"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BFFC72E0-3E7F-4709-B8DF-5EC8A0346E37}" type="slidenum">
              <a:rPr lang="en-US" smtClean="0"/>
              <a:pPr>
                <a:defRPr/>
              </a:pPr>
              <a:t>16</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xfrm>
            <a:off x="0" y="274638"/>
            <a:ext cx="9144000" cy="1143000"/>
          </a:xfrm>
        </p:spPr>
        <p:txBody>
          <a:bodyPr>
            <a:normAutofit fontScale="90000"/>
          </a:bodyPr>
          <a:lstStyle/>
          <a:p>
            <a:r>
              <a:rPr lang="en-US" dirty="0" smtClean="0"/>
              <a:t>Utility for Multi-cores, Many-cores, Accelerators:</a:t>
            </a:r>
          </a:p>
        </p:txBody>
      </p:sp>
      <p:sp>
        <p:nvSpPr>
          <p:cNvPr id="32774" name="Rectangle 3"/>
          <p:cNvSpPr>
            <a:spLocks noGrp="1" noChangeArrowheads="1"/>
          </p:cNvSpPr>
          <p:nvPr>
            <p:ph idx="1"/>
          </p:nvPr>
        </p:nvSpPr>
        <p:spPr>
          <a:xfrm>
            <a:off x="457200" y="1600201"/>
            <a:ext cx="8229600" cy="2666999"/>
          </a:xfrm>
        </p:spPr>
        <p:txBody>
          <a:bodyPr>
            <a:normAutofit fontScale="77500" lnSpcReduction="20000"/>
          </a:bodyPr>
          <a:lstStyle/>
          <a:p>
            <a:r>
              <a:rPr lang="en-US" dirty="0" smtClean="0"/>
              <a:t>Objects connote and promote locality</a:t>
            </a:r>
          </a:p>
          <a:p>
            <a:r>
              <a:rPr lang="en-US" dirty="0" smtClean="0"/>
              <a:t>Message-driven execution</a:t>
            </a:r>
          </a:p>
          <a:p>
            <a:pPr lvl="1"/>
            <a:r>
              <a:rPr lang="en-US" dirty="0" smtClean="0"/>
              <a:t>A strong principle of prediction for data and code use</a:t>
            </a:r>
          </a:p>
          <a:p>
            <a:pPr lvl="1"/>
            <a:r>
              <a:rPr lang="en-US" dirty="0" smtClean="0"/>
              <a:t>Much stronger than principle of locality</a:t>
            </a:r>
          </a:p>
          <a:p>
            <a:pPr lvl="2"/>
            <a:r>
              <a:rPr lang="en-US" dirty="0" smtClean="0"/>
              <a:t>Can use to scale memory wall:</a:t>
            </a:r>
          </a:p>
          <a:p>
            <a:pPr lvl="2"/>
            <a:r>
              <a:rPr lang="en-US" dirty="0" err="1" smtClean="0"/>
              <a:t>Prefetching</a:t>
            </a:r>
            <a:r>
              <a:rPr lang="en-US" dirty="0" smtClean="0"/>
              <a:t> of needed data: </a:t>
            </a:r>
          </a:p>
          <a:p>
            <a:pPr lvl="3"/>
            <a:r>
              <a:rPr lang="en-US" dirty="0" smtClean="0"/>
              <a:t>into scratch pad memories, for example</a:t>
            </a:r>
          </a:p>
        </p:txBody>
      </p:sp>
      <p:sp>
        <p:nvSpPr>
          <p:cNvPr id="27" name="Date Placeholder 26"/>
          <p:cNvSpPr>
            <a:spLocks noGrp="1"/>
          </p:cNvSpPr>
          <p:nvPr>
            <p:ph type="dt" sz="half" idx="10"/>
          </p:nvPr>
        </p:nvSpPr>
        <p:spPr/>
        <p:txBody>
          <a:bodyPr/>
          <a:lstStyle/>
          <a:p>
            <a:fld id="{2058329B-F72F-424F-B632-691B1D38C902}" type="datetime1">
              <a:rPr lang="en-US" smtClean="0"/>
              <a:t>4/14/11</a:t>
            </a:fld>
            <a:endParaRPr lang="en-US" dirty="0"/>
          </a:p>
        </p:txBody>
      </p:sp>
      <p:sp>
        <p:nvSpPr>
          <p:cNvPr id="3277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28" name="Slide Number Placeholder 27"/>
          <p:cNvSpPr>
            <a:spLocks noGrp="1"/>
          </p:cNvSpPr>
          <p:nvPr>
            <p:ph type="sldNum" sz="quarter" idx="12"/>
          </p:nvPr>
        </p:nvSpPr>
        <p:spPr/>
        <p:txBody>
          <a:bodyPr/>
          <a:lstStyle/>
          <a:p>
            <a:fld id="{3EF9F3CA-D42A-4F16-9502-7E916E4DA7FE}" type="slidenum">
              <a:rPr lang="en-US" smtClean="0"/>
              <a:pPr/>
              <a:t>17</a:t>
            </a:fld>
            <a:endParaRPr lang="en-US" dirty="0"/>
          </a:p>
        </p:txBody>
      </p:sp>
      <p:sp>
        <p:nvSpPr>
          <p:cNvPr id="32776" name="Rectangle 5"/>
          <p:cNvSpPr>
            <a:spLocks noChangeArrowheads="1"/>
          </p:cNvSpPr>
          <p:nvPr/>
        </p:nvSpPr>
        <p:spPr bwMode="auto">
          <a:xfrm>
            <a:off x="1676400" y="4114800"/>
            <a:ext cx="2275609" cy="236207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2777" name="Rectangle 6"/>
          <p:cNvSpPr>
            <a:spLocks noChangeArrowheads="1"/>
          </p:cNvSpPr>
          <p:nvPr/>
        </p:nvSpPr>
        <p:spPr bwMode="auto">
          <a:xfrm>
            <a:off x="4952856" y="4157296"/>
            <a:ext cx="2286144" cy="231958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32778" name="Oval 7"/>
          <p:cNvSpPr>
            <a:spLocks noChangeArrowheads="1"/>
          </p:cNvSpPr>
          <p:nvPr/>
        </p:nvSpPr>
        <p:spPr bwMode="auto">
          <a:xfrm>
            <a:off x="2133365" y="5486186"/>
            <a:ext cx="1523657" cy="417879"/>
          </a:xfrm>
          <a:prstGeom prst="ellipse">
            <a:avLst/>
          </a:prstGeom>
          <a:solidFill>
            <a:srgbClr val="0000FF"/>
          </a:solidFill>
          <a:ln w="12700" cap="sq">
            <a:solidFill>
              <a:schemeClr val="tx1"/>
            </a:solidFill>
            <a:round/>
            <a:headEnd type="none" w="sm" len="sm"/>
            <a:tailEnd type="none" w="sm" len="sm"/>
          </a:ln>
        </p:spPr>
        <p:txBody>
          <a:bodyPr wrap="none" anchor="ctr"/>
          <a:lstStyle/>
          <a:p>
            <a:pPr algn="ctr" eaLnBrk="0" hangingPunct="0"/>
            <a:r>
              <a:rPr lang="en-US" dirty="0"/>
              <a:t>Scheduler</a:t>
            </a:r>
          </a:p>
        </p:txBody>
      </p:sp>
      <p:sp>
        <p:nvSpPr>
          <p:cNvPr id="32779" name="Oval 8"/>
          <p:cNvSpPr>
            <a:spLocks noChangeArrowheads="1"/>
          </p:cNvSpPr>
          <p:nvPr/>
        </p:nvSpPr>
        <p:spPr bwMode="auto">
          <a:xfrm>
            <a:off x="5258377" y="5486186"/>
            <a:ext cx="1538143" cy="413452"/>
          </a:xfrm>
          <a:prstGeom prst="ellipse">
            <a:avLst/>
          </a:prstGeom>
          <a:solidFill>
            <a:srgbClr val="0000FF"/>
          </a:solidFill>
          <a:ln w="12700" cap="sq">
            <a:solidFill>
              <a:schemeClr val="tx1"/>
            </a:solidFill>
            <a:round/>
            <a:headEnd type="none" w="sm" len="sm"/>
            <a:tailEnd type="none" w="sm" len="sm"/>
          </a:ln>
        </p:spPr>
        <p:txBody>
          <a:bodyPr wrap="none" anchor="ctr"/>
          <a:lstStyle/>
          <a:p>
            <a:pPr algn="ctr" eaLnBrk="0" hangingPunct="0"/>
            <a:r>
              <a:rPr lang="en-US" dirty="0"/>
              <a:t>Scheduler</a:t>
            </a:r>
          </a:p>
        </p:txBody>
      </p:sp>
      <p:sp>
        <p:nvSpPr>
          <p:cNvPr id="32780" name="Rectangle 9"/>
          <p:cNvSpPr>
            <a:spLocks noChangeArrowheads="1"/>
          </p:cNvSpPr>
          <p:nvPr/>
        </p:nvSpPr>
        <p:spPr bwMode="auto">
          <a:xfrm>
            <a:off x="1980605" y="6020044"/>
            <a:ext cx="1769918" cy="380695"/>
          </a:xfrm>
          <a:prstGeom prst="rect">
            <a:avLst/>
          </a:prstGeom>
          <a:solidFill>
            <a:srgbClr val="FF00FF"/>
          </a:solidFill>
          <a:ln w="12700" cap="sq">
            <a:solidFill>
              <a:schemeClr val="tx1"/>
            </a:solidFill>
            <a:miter lim="800000"/>
            <a:headEnd type="none" w="sm" len="sm"/>
            <a:tailEnd type="none" w="sm" len="sm"/>
          </a:ln>
        </p:spPr>
        <p:txBody>
          <a:bodyPr wrap="none" anchor="ctr"/>
          <a:lstStyle/>
          <a:p>
            <a:pPr algn="ctr" eaLnBrk="0" hangingPunct="0"/>
            <a:r>
              <a:rPr lang="en-US" dirty="0"/>
              <a:t>Message Q</a:t>
            </a:r>
          </a:p>
        </p:txBody>
      </p:sp>
      <p:sp>
        <p:nvSpPr>
          <p:cNvPr id="32781" name="Rectangle 10"/>
          <p:cNvSpPr>
            <a:spLocks noChangeArrowheads="1"/>
          </p:cNvSpPr>
          <p:nvPr/>
        </p:nvSpPr>
        <p:spPr bwMode="auto">
          <a:xfrm>
            <a:off x="5181997" y="6020044"/>
            <a:ext cx="1769918" cy="380695"/>
          </a:xfrm>
          <a:prstGeom prst="rect">
            <a:avLst/>
          </a:prstGeom>
          <a:solidFill>
            <a:srgbClr val="FF00FF"/>
          </a:solidFill>
          <a:ln w="12700" cap="sq">
            <a:solidFill>
              <a:schemeClr val="tx1"/>
            </a:solidFill>
            <a:miter lim="800000"/>
            <a:headEnd type="none" w="sm" len="sm"/>
            <a:tailEnd type="none" w="sm" len="sm"/>
          </a:ln>
        </p:spPr>
        <p:txBody>
          <a:bodyPr wrap="none" anchor="ctr"/>
          <a:lstStyle/>
          <a:p>
            <a:pPr algn="ctr" eaLnBrk="0" hangingPunct="0"/>
            <a:r>
              <a:rPr lang="en-US" dirty="0"/>
              <a:t>Message Q</a:t>
            </a:r>
          </a:p>
        </p:txBody>
      </p:sp>
      <p:sp>
        <p:nvSpPr>
          <p:cNvPr id="32782" name="Rectangle 11"/>
          <p:cNvSpPr>
            <a:spLocks noChangeArrowheads="1"/>
          </p:cNvSpPr>
          <p:nvPr/>
        </p:nvSpPr>
        <p:spPr bwMode="auto">
          <a:xfrm>
            <a:off x="1802823" y="4369777"/>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3" name="Rectangle 12"/>
          <p:cNvSpPr>
            <a:spLocks noChangeArrowheads="1"/>
          </p:cNvSpPr>
          <p:nvPr/>
        </p:nvSpPr>
        <p:spPr bwMode="auto">
          <a:xfrm>
            <a:off x="2498148" y="4837235"/>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4" name="Rectangle 13"/>
          <p:cNvSpPr>
            <a:spLocks noChangeArrowheads="1"/>
          </p:cNvSpPr>
          <p:nvPr/>
        </p:nvSpPr>
        <p:spPr bwMode="auto">
          <a:xfrm>
            <a:off x="5721927" y="4454769"/>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5" name="Rectangle 14"/>
          <p:cNvSpPr>
            <a:spLocks noChangeArrowheads="1"/>
          </p:cNvSpPr>
          <p:nvPr/>
        </p:nvSpPr>
        <p:spPr bwMode="auto">
          <a:xfrm>
            <a:off x="2877416" y="4284785"/>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6" name="Rectangle 15"/>
          <p:cNvSpPr>
            <a:spLocks noChangeArrowheads="1"/>
          </p:cNvSpPr>
          <p:nvPr/>
        </p:nvSpPr>
        <p:spPr bwMode="auto">
          <a:xfrm>
            <a:off x="3446318" y="4879731"/>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7" name="Rectangle 16"/>
          <p:cNvSpPr>
            <a:spLocks noChangeArrowheads="1"/>
          </p:cNvSpPr>
          <p:nvPr/>
        </p:nvSpPr>
        <p:spPr bwMode="auto">
          <a:xfrm>
            <a:off x="3319895" y="4369777"/>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8" name="Rectangle 17"/>
          <p:cNvSpPr>
            <a:spLocks noChangeArrowheads="1"/>
          </p:cNvSpPr>
          <p:nvPr/>
        </p:nvSpPr>
        <p:spPr bwMode="auto">
          <a:xfrm>
            <a:off x="2371725" y="4497265"/>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89" name="Rectangle 18"/>
          <p:cNvSpPr>
            <a:spLocks noChangeArrowheads="1"/>
          </p:cNvSpPr>
          <p:nvPr/>
        </p:nvSpPr>
        <p:spPr bwMode="auto">
          <a:xfrm>
            <a:off x="6796520" y="4709746"/>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90" name="Rectangle 19"/>
          <p:cNvSpPr>
            <a:spLocks noChangeArrowheads="1"/>
          </p:cNvSpPr>
          <p:nvPr/>
        </p:nvSpPr>
        <p:spPr bwMode="auto">
          <a:xfrm>
            <a:off x="6543675" y="4369777"/>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91" name="Rectangle 20"/>
          <p:cNvSpPr>
            <a:spLocks noChangeArrowheads="1"/>
          </p:cNvSpPr>
          <p:nvPr/>
        </p:nvSpPr>
        <p:spPr bwMode="auto">
          <a:xfrm>
            <a:off x="5342659" y="4284785"/>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92" name="Rectangle 21"/>
          <p:cNvSpPr>
            <a:spLocks noChangeArrowheads="1"/>
          </p:cNvSpPr>
          <p:nvPr/>
        </p:nvSpPr>
        <p:spPr bwMode="auto">
          <a:xfrm>
            <a:off x="5216236" y="4794738"/>
            <a:ext cx="316057" cy="212481"/>
          </a:xfrm>
          <a:prstGeom prst="rect">
            <a:avLst/>
          </a:prstGeom>
          <a:solidFill>
            <a:srgbClr val="00FF00"/>
          </a:solidFill>
          <a:ln w="12700" cap="sq">
            <a:solidFill>
              <a:schemeClr val="tx1"/>
            </a:solidFill>
            <a:miter lim="800000"/>
            <a:headEnd type="none" w="sm" len="sm"/>
            <a:tailEnd type="none" w="sm" len="sm"/>
          </a:ln>
        </p:spPr>
        <p:txBody>
          <a:bodyPr wrap="none" anchor="ctr"/>
          <a:lstStyle/>
          <a:p>
            <a:endParaRPr lang="en-US"/>
          </a:p>
        </p:txBody>
      </p:sp>
      <p:sp>
        <p:nvSpPr>
          <p:cNvPr id="32793" name="Line 22"/>
          <p:cNvSpPr>
            <a:spLocks noChangeShapeType="1"/>
          </p:cNvSpPr>
          <p:nvPr/>
        </p:nvSpPr>
        <p:spPr bwMode="auto">
          <a:xfrm flipV="1">
            <a:off x="2814205" y="5899639"/>
            <a:ext cx="0" cy="169985"/>
          </a:xfrm>
          <a:prstGeom prst="line">
            <a:avLst/>
          </a:prstGeom>
          <a:noFill/>
          <a:ln w="38100" cap="sq">
            <a:solidFill>
              <a:srgbClr val="000000"/>
            </a:solidFill>
            <a:round/>
            <a:headEnd type="none" w="sm" len="sm"/>
            <a:tailEnd type="triangle" w="sm" len="sm"/>
          </a:ln>
        </p:spPr>
        <p:txBody>
          <a:bodyPr wrap="none" anchor="ctr"/>
          <a:lstStyle/>
          <a:p>
            <a:endParaRPr lang="en-US"/>
          </a:p>
        </p:txBody>
      </p:sp>
      <p:sp>
        <p:nvSpPr>
          <p:cNvPr id="32794" name="Line 23"/>
          <p:cNvSpPr>
            <a:spLocks noChangeShapeType="1"/>
          </p:cNvSpPr>
          <p:nvPr/>
        </p:nvSpPr>
        <p:spPr bwMode="auto">
          <a:xfrm flipV="1">
            <a:off x="2895853" y="4582258"/>
            <a:ext cx="613677" cy="903929"/>
          </a:xfrm>
          <a:prstGeom prst="line">
            <a:avLst/>
          </a:prstGeom>
          <a:noFill/>
          <a:ln w="28575" cap="sq">
            <a:solidFill>
              <a:srgbClr val="000000"/>
            </a:solidFill>
            <a:round/>
            <a:headEnd type="none" w="sm" len="sm"/>
            <a:tailEnd type="triangle" w="sm" len="sm"/>
          </a:ln>
        </p:spPr>
        <p:txBody>
          <a:bodyPr wrap="none" anchor="ct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8"/>
                                        </p:tgtEl>
                                        <p:attrNameLst>
                                          <p:attrName>style.visibility</p:attrName>
                                        </p:attrNameLst>
                                      </p:cBhvr>
                                      <p:to>
                                        <p:strVal val="visible"/>
                                      </p:to>
                                    </p:set>
                                    <p:animEffect transition="in" filter="dissolve">
                                      <p:cBhvr>
                                        <p:cTn id="15" dur="500"/>
                                        <p:tgtEl>
                                          <p:spTgt spid="3277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79"/>
                                        </p:tgtEl>
                                        <p:attrNameLst>
                                          <p:attrName>style.visibility</p:attrName>
                                        </p:attrNameLst>
                                      </p:cBhvr>
                                      <p:to>
                                        <p:strVal val="visible"/>
                                      </p:to>
                                    </p:set>
                                    <p:animEffect transition="in" filter="dissolve">
                                      <p:cBhvr>
                                        <p:cTn id="18" dur="500"/>
                                        <p:tgtEl>
                                          <p:spTgt spid="32779"/>
                                        </p:tgtEl>
                                      </p:cBhvr>
                                    </p:animEffect>
                                  </p:childTnLst>
                                </p:cTn>
                              </p:par>
                            </p:childTnLst>
                          </p:cTn>
                        </p:par>
                        <p:par>
                          <p:cTn id="19" fill="hold">
                            <p:stCondLst>
                              <p:cond delay="500"/>
                            </p:stCondLst>
                            <p:childTnLst>
                              <p:par>
                                <p:cTn id="20" presetID="18" presetClass="entr" presetSubtype="3" fill="hold" grpId="0" nodeType="afterEffect">
                                  <p:stCondLst>
                                    <p:cond delay="0"/>
                                  </p:stCondLst>
                                  <p:childTnLst>
                                    <p:set>
                                      <p:cBhvr>
                                        <p:cTn id="21" dur="1" fill="hold">
                                          <p:stCondLst>
                                            <p:cond delay="0"/>
                                          </p:stCondLst>
                                        </p:cTn>
                                        <p:tgtEl>
                                          <p:spTgt spid="32793"/>
                                        </p:tgtEl>
                                        <p:attrNameLst>
                                          <p:attrName>style.visibility</p:attrName>
                                        </p:attrNameLst>
                                      </p:cBhvr>
                                      <p:to>
                                        <p:strVal val="visible"/>
                                      </p:to>
                                    </p:set>
                                    <p:animEffect transition="in" filter="strips(upRight)">
                                      <p:cBhvr>
                                        <p:cTn id="22" dur="500"/>
                                        <p:tgtEl>
                                          <p:spTgt spid="32793"/>
                                        </p:tgtEl>
                                      </p:cBhvr>
                                    </p:animEffect>
                                  </p:childTnLst>
                                </p:cTn>
                              </p:par>
                            </p:childTnLst>
                          </p:cTn>
                        </p:par>
                        <p:par>
                          <p:cTn id="23" fill="hold">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32780"/>
                                        </p:tgtEl>
                                        <p:attrNameLst>
                                          <p:attrName>style.visibility</p:attrName>
                                        </p:attrNameLst>
                                      </p:cBhvr>
                                      <p:to>
                                        <p:strVal val="visible"/>
                                      </p:to>
                                    </p:set>
                                    <p:animEffect transition="in" filter="strips(upRight)">
                                      <p:cBhvr>
                                        <p:cTn id="26" dur="500"/>
                                        <p:tgtEl>
                                          <p:spTgt spid="32780"/>
                                        </p:tgtEl>
                                      </p:cBhvr>
                                    </p:animEffect>
                                  </p:childTnLst>
                                </p:cTn>
                              </p:par>
                            </p:childTnLst>
                          </p:cTn>
                        </p:par>
                        <p:par>
                          <p:cTn id="27" fill="hold">
                            <p:stCondLst>
                              <p:cond delay="1500"/>
                            </p:stCondLst>
                            <p:childTnLst>
                              <p:par>
                                <p:cTn id="28" presetID="18" presetClass="entr" presetSubtype="3" fill="hold" grpId="0" nodeType="afterEffect">
                                  <p:stCondLst>
                                    <p:cond delay="0"/>
                                  </p:stCondLst>
                                  <p:childTnLst>
                                    <p:set>
                                      <p:cBhvr>
                                        <p:cTn id="29" dur="1" fill="hold">
                                          <p:stCondLst>
                                            <p:cond delay="0"/>
                                          </p:stCondLst>
                                        </p:cTn>
                                        <p:tgtEl>
                                          <p:spTgt spid="32794"/>
                                        </p:tgtEl>
                                        <p:attrNameLst>
                                          <p:attrName>style.visibility</p:attrName>
                                        </p:attrNameLst>
                                      </p:cBhvr>
                                      <p:to>
                                        <p:strVal val="visible"/>
                                      </p:to>
                                    </p:set>
                                    <p:animEffect transition="in" filter="strips(upRight)">
                                      <p:cBhvr>
                                        <p:cTn id="30" dur="500"/>
                                        <p:tgtEl>
                                          <p:spTgt spid="32794"/>
                                        </p:tgtEl>
                                      </p:cBhvr>
                                    </p:animEffect>
                                  </p:childTnLst>
                                </p:cTn>
                              </p:par>
                            </p:childTnLst>
                          </p:cTn>
                        </p:par>
                        <p:par>
                          <p:cTn id="31" fill="hold">
                            <p:stCondLst>
                              <p:cond delay="2000"/>
                            </p:stCondLst>
                            <p:childTnLst>
                              <p:par>
                                <p:cTn id="32" presetID="18" presetClass="entr" presetSubtype="3" fill="hold" grpId="0" nodeType="afterEffect">
                                  <p:stCondLst>
                                    <p:cond delay="0"/>
                                  </p:stCondLst>
                                  <p:childTnLst>
                                    <p:set>
                                      <p:cBhvr>
                                        <p:cTn id="33" dur="1" fill="hold">
                                          <p:stCondLst>
                                            <p:cond delay="0"/>
                                          </p:stCondLst>
                                        </p:cTn>
                                        <p:tgtEl>
                                          <p:spTgt spid="32781"/>
                                        </p:tgtEl>
                                        <p:attrNameLst>
                                          <p:attrName>style.visibility</p:attrName>
                                        </p:attrNameLst>
                                      </p:cBhvr>
                                      <p:to>
                                        <p:strVal val="visible"/>
                                      </p:to>
                                    </p:set>
                                    <p:animEffect transition="in" filter="strips(upRight)">
                                      <p:cBhvr>
                                        <p:cTn id="34" dur="500"/>
                                        <p:tgtEl>
                                          <p:spTgt spid="3278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77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77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p:bldP spid="32778" grpId="0" animBg="1"/>
      <p:bldP spid="32779" grpId="0" animBg="1"/>
      <p:bldP spid="32780" grpId="0" animBg="1"/>
      <p:bldP spid="32781" grpId="0" animBg="1"/>
      <p:bldP spid="32793" grpId="0" animBg="1"/>
      <p:bldP spid="327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697866670"/>
              </p:ext>
            </p:extLst>
          </p:nvPr>
        </p:nvGraphicFramePr>
        <p:xfrm>
          <a:off x="4953000" y="3657600"/>
          <a:ext cx="3886200" cy="2569494"/>
        </p:xfrm>
        <a:graphic>
          <a:graphicData uri="http://schemas.openxmlformats.org/presentationml/2006/ole">
            <mc:AlternateContent xmlns:mc="http://schemas.openxmlformats.org/markup-compatibility/2006">
              <mc:Choice xmlns:v="urn:schemas-microsoft-com:vml" Requires="v">
                <p:oleObj spid="_x0000_s3087" name="Chart" r:id="rId5" imgW="5486519" imgH="3619619" progId="Excel.Chart.8">
                  <p:embed/>
                </p:oleObj>
              </mc:Choice>
              <mc:Fallback>
                <p:oleObj name="Chart" r:id="rId5" imgW="5486519" imgH="3619619" progId="Excel.Char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657600"/>
                        <a:ext cx="3886200" cy="2569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5" name="Rectangle 2"/>
          <p:cNvSpPr>
            <a:spLocks noGrp="1" noChangeArrowheads="1"/>
          </p:cNvSpPr>
          <p:nvPr>
            <p:ph type="title"/>
          </p:nvPr>
        </p:nvSpPr>
        <p:spPr>
          <a:xfrm>
            <a:off x="0" y="274638"/>
            <a:ext cx="9144000" cy="1143000"/>
          </a:xfrm>
        </p:spPr>
        <p:txBody>
          <a:bodyPr>
            <a:normAutofit/>
          </a:bodyPr>
          <a:lstStyle/>
          <a:p>
            <a:r>
              <a:rPr lang="en-US" sz="3600" dirty="0" smtClean="0"/>
              <a:t>Parallel Decomposition and Processors</a:t>
            </a:r>
          </a:p>
        </p:txBody>
      </p:sp>
      <p:sp>
        <p:nvSpPr>
          <p:cNvPr id="33796" name="Rectangle 3"/>
          <p:cNvSpPr>
            <a:spLocks noGrp="1" noChangeArrowheads="1"/>
          </p:cNvSpPr>
          <p:nvPr>
            <p:ph idx="1"/>
          </p:nvPr>
        </p:nvSpPr>
        <p:spPr>
          <a:xfrm>
            <a:off x="228600" y="1600200"/>
            <a:ext cx="8839200" cy="2286000"/>
          </a:xfrm>
        </p:spPr>
        <p:txBody>
          <a:bodyPr>
            <a:normAutofit/>
          </a:bodyPr>
          <a:lstStyle/>
          <a:p>
            <a:r>
              <a:rPr lang="en-US" sz="2500" dirty="0" smtClean="0"/>
              <a:t>MPI-style encourages</a:t>
            </a:r>
          </a:p>
          <a:p>
            <a:pPr lvl="1"/>
            <a:r>
              <a:rPr lang="en-US" sz="2200" dirty="0" smtClean="0"/>
              <a:t>Decomposition into P pieces, P: #PEs </a:t>
            </a:r>
          </a:p>
          <a:p>
            <a:pPr lvl="1"/>
            <a:r>
              <a:rPr lang="en-US" sz="2200" dirty="0" smtClean="0"/>
              <a:t>If your natural decomposition is a cube, P must be a cube!</a:t>
            </a:r>
          </a:p>
        </p:txBody>
      </p:sp>
      <p:sp>
        <p:nvSpPr>
          <p:cNvPr id="7" name="Date Placeholder 6"/>
          <p:cNvSpPr>
            <a:spLocks noGrp="1"/>
          </p:cNvSpPr>
          <p:nvPr>
            <p:ph type="dt" sz="half" idx="10"/>
          </p:nvPr>
        </p:nvSpPr>
        <p:spPr/>
        <p:txBody>
          <a:bodyPr/>
          <a:lstStyle/>
          <a:p>
            <a:fld id="{E8CFF653-9561-6B4E-826F-35CF7EF8BFE0}" type="datetime1">
              <a:rPr lang="en-US" smtClean="0"/>
              <a:t>4/14/11</a:t>
            </a:fld>
            <a:endParaRPr lang="en-US" dirty="0"/>
          </a:p>
        </p:txBody>
      </p:sp>
      <p:sp>
        <p:nvSpPr>
          <p:cNvPr id="33798"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18</a:t>
            </a:fld>
            <a:endParaRPr lang="en-US" dirty="0"/>
          </a:p>
        </p:txBody>
      </p:sp>
      <p:sp>
        <p:nvSpPr>
          <p:cNvPr id="10" name="Rectangle 3"/>
          <p:cNvSpPr txBox="1">
            <a:spLocks noChangeArrowheads="1"/>
          </p:cNvSpPr>
          <p:nvPr/>
        </p:nvSpPr>
        <p:spPr>
          <a:xfrm>
            <a:off x="228600" y="3200400"/>
            <a:ext cx="47244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5">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t>Charm++/AMPI style “virtual processors”</a:t>
            </a:r>
          </a:p>
          <a:p>
            <a:pPr lvl="1"/>
            <a:r>
              <a:rPr lang="en-US" sz="2200" dirty="0" smtClean="0"/>
              <a:t>Decompose into natural objects of the application</a:t>
            </a:r>
          </a:p>
          <a:p>
            <a:pPr lvl="1"/>
            <a:r>
              <a:rPr lang="en-US" sz="2200" dirty="0" smtClean="0"/>
              <a:t>Let the runtime map them to processors</a:t>
            </a:r>
          </a:p>
          <a:p>
            <a:pPr lvl="1"/>
            <a:r>
              <a:rPr lang="en-US" sz="2200" dirty="0" smtClean="0"/>
              <a:t>Decouple decomposition from load balancing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a:xfrm>
            <a:off x="0" y="274638"/>
            <a:ext cx="9144000" cy="1143000"/>
          </a:xfrm>
        </p:spPr>
        <p:txBody>
          <a:bodyPr>
            <a:noAutofit/>
          </a:bodyPr>
          <a:lstStyle/>
          <a:p>
            <a:r>
              <a:rPr lang="en-US" sz="3400" dirty="0" smtClean="0"/>
              <a:t>Decomposition Independent of </a:t>
            </a:r>
            <a:r>
              <a:rPr lang="en-US" sz="3400" dirty="0" err="1" smtClean="0"/>
              <a:t>numCores</a:t>
            </a:r>
            <a:endParaRPr lang="en-US" sz="3400" dirty="0" smtClean="0"/>
          </a:p>
        </p:txBody>
      </p:sp>
      <p:sp>
        <p:nvSpPr>
          <p:cNvPr id="41" name="Content Placeholder 40"/>
          <p:cNvSpPr>
            <a:spLocks noGrp="1"/>
          </p:cNvSpPr>
          <p:nvPr>
            <p:ph idx="1"/>
          </p:nvPr>
        </p:nvSpPr>
        <p:spPr>
          <a:xfrm>
            <a:off x="457200" y="1600200"/>
            <a:ext cx="8458200" cy="4800600"/>
          </a:xfrm>
        </p:spPr>
        <p:txBody>
          <a:bodyPr>
            <a:normAutofit fontScale="55000" lnSpcReduction="20000"/>
          </a:bodyPr>
          <a:lstStyle/>
          <a:p>
            <a:r>
              <a:rPr lang="en-US" sz="3600" dirty="0" smtClean="0"/>
              <a:t>Rocket simulation example under traditional MPI</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r>
              <a:rPr lang="en-US" dirty="0" smtClean="0"/>
              <a:t>With </a:t>
            </a:r>
            <a:r>
              <a:rPr lang="en-US" dirty="0"/>
              <a:t>C</a:t>
            </a:r>
            <a:r>
              <a:rPr lang="en-US" dirty="0" smtClean="0"/>
              <a:t>harm++/AMPI</a:t>
            </a:r>
          </a:p>
          <a:p>
            <a:endParaRPr lang="en-US" dirty="0" smtClean="0"/>
          </a:p>
          <a:p>
            <a:endParaRPr lang="en-US" dirty="0" smtClean="0"/>
          </a:p>
          <a:p>
            <a:endParaRPr lang="en-US" dirty="0" smtClean="0"/>
          </a:p>
          <a:p>
            <a:pPr lvl="1"/>
            <a:endParaRPr lang="en-US" dirty="0" smtClean="0"/>
          </a:p>
          <a:p>
            <a:pPr lvl="1"/>
            <a:endParaRPr lang="en-US" sz="3100" dirty="0" smtClean="0"/>
          </a:p>
          <a:p>
            <a:pPr lvl="1"/>
            <a:endParaRPr lang="en-US" sz="3100" dirty="0"/>
          </a:p>
          <a:p>
            <a:pPr lvl="1"/>
            <a:endParaRPr lang="en-US" sz="3100" dirty="0" smtClean="0"/>
          </a:p>
          <a:p>
            <a:pPr lvl="1"/>
            <a:r>
              <a:rPr lang="en-US" sz="3100" dirty="0" smtClean="0"/>
              <a:t>Benefit: load balance, communication optimizations, modularity</a:t>
            </a:r>
          </a:p>
          <a:p>
            <a:endParaRPr lang="en-US" dirty="0"/>
          </a:p>
        </p:txBody>
      </p:sp>
      <p:sp>
        <p:nvSpPr>
          <p:cNvPr id="35" name="Date Placeholder 34"/>
          <p:cNvSpPr>
            <a:spLocks noGrp="1"/>
          </p:cNvSpPr>
          <p:nvPr>
            <p:ph type="dt" sz="half" idx="10"/>
          </p:nvPr>
        </p:nvSpPr>
        <p:spPr/>
        <p:txBody>
          <a:bodyPr/>
          <a:lstStyle/>
          <a:p>
            <a:fld id="{17CBA5F1-A765-F844-9909-1CFA27DD7725}" type="datetime1">
              <a:rPr lang="en-US" smtClean="0"/>
              <a:t>4/14/11</a:t>
            </a:fld>
            <a:endParaRPr lang="en-US" dirty="0"/>
          </a:p>
        </p:txBody>
      </p:sp>
      <p:sp>
        <p:nvSpPr>
          <p:cNvPr id="37" name="Footer Placeholder 5"/>
          <p:cNvSpPr>
            <a:spLocks noGrp="1"/>
          </p:cNvSpPr>
          <p:nvPr>
            <p:ph type="ftr" sz="quarter" idx="11"/>
          </p:nvPr>
        </p:nvSpPr>
        <p:spPr/>
        <p:txBody>
          <a:bodyPr/>
          <a:lstStyle/>
          <a:p>
            <a:r>
              <a:rPr lang="en-US" dirty="0" smtClean="0"/>
              <a:t>AICS International Symposium</a:t>
            </a:r>
          </a:p>
        </p:txBody>
      </p:sp>
      <p:sp>
        <p:nvSpPr>
          <p:cNvPr id="552963" name="Rectangle 3"/>
          <p:cNvSpPr>
            <a:spLocks noChangeArrowheads="1"/>
          </p:cNvSpPr>
          <p:nvPr/>
        </p:nvSpPr>
        <p:spPr bwMode="auto">
          <a:xfrm>
            <a:off x="304800" y="1295400"/>
            <a:ext cx="7620000" cy="4724400"/>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FF"/>
              </a:solidFill>
            </a:endParaRPr>
          </a:p>
        </p:txBody>
      </p:sp>
      <p:grpSp>
        <p:nvGrpSpPr>
          <p:cNvPr id="34824" name="Group 4"/>
          <p:cNvGrpSpPr>
            <a:grpSpLocks/>
          </p:cNvGrpSpPr>
          <p:nvPr/>
        </p:nvGrpSpPr>
        <p:grpSpPr bwMode="auto">
          <a:xfrm>
            <a:off x="533400" y="2209800"/>
            <a:ext cx="4948238" cy="1192213"/>
            <a:chOff x="1008" y="1392"/>
            <a:chExt cx="2784" cy="574"/>
          </a:xfrm>
        </p:grpSpPr>
        <p:grpSp>
          <p:nvGrpSpPr>
            <p:cNvPr id="34839" name="Group 5"/>
            <p:cNvGrpSpPr>
              <a:grpSpLocks/>
            </p:cNvGrpSpPr>
            <p:nvPr/>
          </p:nvGrpSpPr>
          <p:grpSpPr bwMode="auto">
            <a:xfrm>
              <a:off x="1008" y="1392"/>
              <a:ext cx="480" cy="384"/>
              <a:chOff x="1008" y="1392"/>
              <a:chExt cx="480" cy="384"/>
            </a:xfrm>
          </p:grpSpPr>
          <p:sp>
            <p:nvSpPr>
              <p:cNvPr id="34849" name="Rectangle 6"/>
              <p:cNvSpPr>
                <a:spLocks noChangeArrowheads="1"/>
              </p:cNvSpPr>
              <p:nvPr/>
            </p:nvSpPr>
            <p:spPr bwMode="auto">
              <a:xfrm>
                <a:off x="1008" y="1392"/>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p>
            </p:txBody>
          </p:sp>
          <p:sp>
            <p:nvSpPr>
              <p:cNvPr id="34850" name="Rectangle 7"/>
              <p:cNvSpPr>
                <a:spLocks noChangeArrowheads="1"/>
              </p:cNvSpPr>
              <p:nvPr/>
            </p:nvSpPr>
            <p:spPr bwMode="auto">
              <a:xfrm>
                <a:off x="1008" y="1584"/>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p>
            </p:txBody>
          </p:sp>
        </p:grpSp>
        <p:grpSp>
          <p:nvGrpSpPr>
            <p:cNvPr id="34840" name="Group 8"/>
            <p:cNvGrpSpPr>
              <a:grpSpLocks/>
            </p:cNvGrpSpPr>
            <p:nvPr/>
          </p:nvGrpSpPr>
          <p:grpSpPr bwMode="auto">
            <a:xfrm>
              <a:off x="1824" y="1392"/>
              <a:ext cx="480" cy="384"/>
              <a:chOff x="1008" y="1392"/>
              <a:chExt cx="480" cy="384"/>
            </a:xfrm>
          </p:grpSpPr>
          <p:sp>
            <p:nvSpPr>
              <p:cNvPr id="34847" name="Rectangle 9"/>
              <p:cNvSpPr>
                <a:spLocks noChangeArrowheads="1"/>
              </p:cNvSpPr>
              <p:nvPr/>
            </p:nvSpPr>
            <p:spPr bwMode="auto">
              <a:xfrm>
                <a:off x="1008" y="1392"/>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p>
            </p:txBody>
          </p:sp>
          <p:sp>
            <p:nvSpPr>
              <p:cNvPr id="34848" name="Rectangle 10"/>
              <p:cNvSpPr>
                <a:spLocks noChangeArrowheads="1"/>
              </p:cNvSpPr>
              <p:nvPr/>
            </p:nvSpPr>
            <p:spPr bwMode="auto">
              <a:xfrm>
                <a:off x="1008" y="1584"/>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p>
            </p:txBody>
          </p:sp>
        </p:grpSp>
        <p:grpSp>
          <p:nvGrpSpPr>
            <p:cNvPr id="34841" name="Group 11"/>
            <p:cNvGrpSpPr>
              <a:grpSpLocks/>
            </p:cNvGrpSpPr>
            <p:nvPr/>
          </p:nvGrpSpPr>
          <p:grpSpPr bwMode="auto">
            <a:xfrm>
              <a:off x="3312" y="1392"/>
              <a:ext cx="480" cy="384"/>
              <a:chOff x="1008" y="1392"/>
              <a:chExt cx="480" cy="384"/>
            </a:xfrm>
          </p:grpSpPr>
          <p:sp>
            <p:nvSpPr>
              <p:cNvPr id="34845" name="Rectangle 12"/>
              <p:cNvSpPr>
                <a:spLocks noChangeArrowheads="1"/>
              </p:cNvSpPr>
              <p:nvPr/>
            </p:nvSpPr>
            <p:spPr bwMode="auto">
              <a:xfrm>
                <a:off x="1008" y="1392"/>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p>
            </p:txBody>
          </p:sp>
          <p:sp>
            <p:nvSpPr>
              <p:cNvPr id="34846" name="Rectangle 13"/>
              <p:cNvSpPr>
                <a:spLocks noChangeArrowheads="1"/>
              </p:cNvSpPr>
              <p:nvPr/>
            </p:nvSpPr>
            <p:spPr bwMode="auto">
              <a:xfrm>
                <a:off x="1008" y="1584"/>
                <a:ext cx="480" cy="19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p>
            </p:txBody>
          </p:sp>
        </p:grpSp>
        <p:sp>
          <p:nvSpPr>
            <p:cNvPr id="34842" name="Text Box 14"/>
            <p:cNvSpPr txBox="1">
              <a:spLocks noChangeArrowheads="1"/>
            </p:cNvSpPr>
            <p:nvPr/>
          </p:nvSpPr>
          <p:spPr bwMode="auto">
            <a:xfrm>
              <a:off x="2534" y="1440"/>
              <a:ext cx="634" cy="220"/>
            </a:xfrm>
            <a:prstGeom prst="rect">
              <a:avLst/>
            </a:prstGeom>
            <a:noFill/>
            <a:ln w="9525">
              <a:noFill/>
              <a:miter lim="800000"/>
              <a:headEnd/>
              <a:tailEnd/>
            </a:ln>
          </p:spPr>
          <p:txBody>
            <a:bodyPr>
              <a:spAutoFit/>
            </a:bodyPr>
            <a:lstStyle/>
            <a:p>
              <a:pPr eaLnBrk="0" hangingPunct="0"/>
              <a:r>
                <a:rPr lang="en-US" b="1">
                  <a:latin typeface="Arial" pitchFamily="34" charset="0"/>
                </a:rPr>
                <a:t>.  .  .</a:t>
              </a:r>
            </a:p>
          </p:txBody>
        </p:sp>
        <p:sp>
          <p:nvSpPr>
            <p:cNvPr id="34843" name="Text Box 15"/>
            <p:cNvSpPr txBox="1">
              <a:spLocks noChangeArrowheads="1"/>
            </p:cNvSpPr>
            <p:nvPr/>
          </p:nvSpPr>
          <p:spPr bwMode="auto">
            <a:xfrm>
              <a:off x="1094" y="1751"/>
              <a:ext cx="103" cy="177"/>
            </a:xfrm>
            <a:prstGeom prst="rect">
              <a:avLst/>
            </a:prstGeom>
            <a:noFill/>
            <a:ln w="9525">
              <a:noFill/>
              <a:miter lim="800000"/>
              <a:headEnd/>
              <a:tailEnd/>
            </a:ln>
          </p:spPr>
          <p:txBody>
            <a:bodyPr wrap="none">
              <a:spAutoFit/>
            </a:bodyPr>
            <a:lstStyle/>
            <a:p>
              <a:pPr eaLnBrk="0" hangingPunct="0"/>
              <a:endParaRPr lang="en-US" sz="1800">
                <a:latin typeface="Arial" pitchFamily="34" charset="0"/>
              </a:endParaRPr>
            </a:p>
          </p:txBody>
        </p:sp>
        <p:sp>
          <p:nvSpPr>
            <p:cNvPr id="34844" name="Text Box 16"/>
            <p:cNvSpPr txBox="1">
              <a:spLocks noChangeArrowheads="1"/>
            </p:cNvSpPr>
            <p:nvPr/>
          </p:nvSpPr>
          <p:spPr bwMode="auto">
            <a:xfrm>
              <a:off x="1169" y="1804"/>
              <a:ext cx="2460" cy="162"/>
            </a:xfrm>
            <a:prstGeom prst="rect">
              <a:avLst/>
            </a:prstGeom>
            <a:noFill/>
            <a:ln w="9525">
              <a:noFill/>
              <a:miter lim="800000"/>
              <a:headEnd/>
              <a:tailEnd/>
            </a:ln>
          </p:spPr>
          <p:txBody>
            <a:bodyPr wrap="none">
              <a:spAutoFit/>
            </a:bodyPr>
            <a:lstStyle/>
            <a:p>
              <a:pPr eaLnBrk="0" hangingPunct="0"/>
              <a:r>
                <a:rPr lang="en-US" sz="1600">
                  <a:latin typeface="Arial" pitchFamily="34" charset="0"/>
                </a:rPr>
                <a:t>1                       2                                            P</a:t>
              </a:r>
            </a:p>
          </p:txBody>
        </p:sp>
      </p:grpSp>
      <p:grpSp>
        <p:nvGrpSpPr>
          <p:cNvPr id="6" name="Group 17"/>
          <p:cNvGrpSpPr>
            <a:grpSpLocks/>
          </p:cNvGrpSpPr>
          <p:nvPr/>
        </p:nvGrpSpPr>
        <p:grpSpPr bwMode="auto">
          <a:xfrm>
            <a:off x="609600" y="4114800"/>
            <a:ext cx="5562600" cy="1422400"/>
            <a:chOff x="960" y="2688"/>
            <a:chExt cx="3130" cy="743"/>
          </a:xfrm>
        </p:grpSpPr>
        <p:sp>
          <p:nvSpPr>
            <p:cNvPr id="34829" name="Rectangle 18"/>
            <p:cNvSpPr>
              <a:spLocks noChangeArrowheads="1"/>
            </p:cNvSpPr>
            <p:nvPr/>
          </p:nvSpPr>
          <p:spPr bwMode="auto">
            <a:xfrm>
              <a:off x="960" y="2736"/>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dirty="0">
                  <a:latin typeface="Arial" pitchFamily="34" charset="0"/>
                </a:rPr>
                <a:t>Solid</a:t>
              </a:r>
              <a:r>
                <a:rPr lang="en-US" sz="1800" baseline="-25000" dirty="0">
                  <a:latin typeface="Arial" pitchFamily="34" charset="0"/>
                </a:rPr>
                <a:t>1</a:t>
              </a:r>
            </a:p>
          </p:txBody>
        </p:sp>
        <p:sp>
          <p:nvSpPr>
            <p:cNvPr id="34830" name="Rectangle 19"/>
            <p:cNvSpPr>
              <a:spLocks noChangeArrowheads="1"/>
            </p:cNvSpPr>
            <p:nvPr/>
          </p:nvSpPr>
          <p:spPr bwMode="auto">
            <a:xfrm>
              <a:off x="1104" y="3072"/>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r>
                <a:rPr lang="en-US" sz="1800" baseline="-25000">
                  <a:latin typeface="Arial" pitchFamily="34" charset="0"/>
                </a:rPr>
                <a:t>1</a:t>
              </a:r>
            </a:p>
          </p:txBody>
        </p:sp>
        <p:sp>
          <p:nvSpPr>
            <p:cNvPr id="34831" name="Rectangle 20"/>
            <p:cNvSpPr>
              <a:spLocks noChangeArrowheads="1"/>
            </p:cNvSpPr>
            <p:nvPr/>
          </p:nvSpPr>
          <p:spPr bwMode="auto">
            <a:xfrm>
              <a:off x="1680" y="2736"/>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r>
                <a:rPr lang="en-US" sz="1800" baseline="-25000">
                  <a:latin typeface="Arial" pitchFamily="34" charset="0"/>
                </a:rPr>
                <a:t>2</a:t>
              </a:r>
            </a:p>
          </p:txBody>
        </p:sp>
        <p:sp>
          <p:nvSpPr>
            <p:cNvPr id="34832" name="Rectangle 21"/>
            <p:cNvSpPr>
              <a:spLocks noChangeArrowheads="1"/>
            </p:cNvSpPr>
            <p:nvPr/>
          </p:nvSpPr>
          <p:spPr bwMode="auto">
            <a:xfrm>
              <a:off x="1920" y="3072"/>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r>
                <a:rPr lang="en-US" sz="1800" baseline="-25000">
                  <a:latin typeface="Arial" pitchFamily="34" charset="0"/>
                </a:rPr>
                <a:t>2</a:t>
              </a:r>
            </a:p>
          </p:txBody>
        </p:sp>
        <p:sp>
          <p:nvSpPr>
            <p:cNvPr id="34833" name="Rectangle 22"/>
            <p:cNvSpPr>
              <a:spLocks noChangeArrowheads="1"/>
            </p:cNvSpPr>
            <p:nvPr/>
          </p:nvSpPr>
          <p:spPr bwMode="auto">
            <a:xfrm>
              <a:off x="3610" y="2736"/>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r>
                <a:rPr lang="en-US" sz="1800" baseline="-25000">
                  <a:latin typeface="Arial" pitchFamily="34" charset="0"/>
                </a:rPr>
                <a:t>n</a:t>
              </a:r>
            </a:p>
          </p:txBody>
        </p:sp>
        <p:sp>
          <p:nvSpPr>
            <p:cNvPr id="34834" name="Rectangle 23"/>
            <p:cNvSpPr>
              <a:spLocks noChangeArrowheads="1"/>
            </p:cNvSpPr>
            <p:nvPr/>
          </p:nvSpPr>
          <p:spPr bwMode="auto">
            <a:xfrm>
              <a:off x="3322" y="3072"/>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Fluid</a:t>
              </a:r>
              <a:r>
                <a:rPr lang="en-US" sz="1800" baseline="-25000">
                  <a:latin typeface="Arial" pitchFamily="34" charset="0"/>
                </a:rPr>
                <a:t>m</a:t>
              </a:r>
            </a:p>
          </p:txBody>
        </p:sp>
        <p:sp>
          <p:nvSpPr>
            <p:cNvPr id="34835" name="Text Box 24"/>
            <p:cNvSpPr txBox="1">
              <a:spLocks noChangeArrowheads="1"/>
            </p:cNvSpPr>
            <p:nvPr/>
          </p:nvSpPr>
          <p:spPr bwMode="auto">
            <a:xfrm>
              <a:off x="2630" y="3024"/>
              <a:ext cx="634" cy="239"/>
            </a:xfrm>
            <a:prstGeom prst="rect">
              <a:avLst/>
            </a:prstGeom>
            <a:noFill/>
            <a:ln w="9525">
              <a:noFill/>
              <a:miter lim="800000"/>
              <a:headEnd/>
              <a:tailEnd/>
            </a:ln>
          </p:spPr>
          <p:txBody>
            <a:bodyPr>
              <a:spAutoFit/>
            </a:bodyPr>
            <a:lstStyle/>
            <a:p>
              <a:pPr eaLnBrk="0" hangingPunct="0"/>
              <a:r>
                <a:rPr lang="en-US" b="1">
                  <a:latin typeface="Arial" pitchFamily="34" charset="0"/>
                </a:rPr>
                <a:t>.  .  .</a:t>
              </a:r>
            </a:p>
          </p:txBody>
        </p:sp>
        <p:sp>
          <p:nvSpPr>
            <p:cNvPr id="34836" name="Text Box 25"/>
            <p:cNvSpPr txBox="1">
              <a:spLocks noChangeArrowheads="1"/>
            </p:cNvSpPr>
            <p:nvPr/>
          </p:nvSpPr>
          <p:spPr bwMode="auto">
            <a:xfrm>
              <a:off x="1190" y="3239"/>
              <a:ext cx="103" cy="192"/>
            </a:xfrm>
            <a:prstGeom prst="rect">
              <a:avLst/>
            </a:prstGeom>
            <a:noFill/>
            <a:ln w="9525">
              <a:noFill/>
              <a:miter lim="800000"/>
              <a:headEnd/>
              <a:tailEnd/>
            </a:ln>
          </p:spPr>
          <p:txBody>
            <a:bodyPr wrap="none">
              <a:spAutoFit/>
            </a:bodyPr>
            <a:lstStyle/>
            <a:p>
              <a:pPr eaLnBrk="0" hangingPunct="0"/>
              <a:endParaRPr lang="en-US" sz="1800">
                <a:latin typeface="Arial" pitchFamily="34" charset="0"/>
              </a:endParaRPr>
            </a:p>
          </p:txBody>
        </p:sp>
        <p:sp>
          <p:nvSpPr>
            <p:cNvPr id="34837" name="Rectangle 26"/>
            <p:cNvSpPr>
              <a:spLocks noChangeArrowheads="1"/>
            </p:cNvSpPr>
            <p:nvPr/>
          </p:nvSpPr>
          <p:spPr bwMode="auto">
            <a:xfrm>
              <a:off x="2400" y="2736"/>
              <a:ext cx="480"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pitchFamily="34" charset="0"/>
                </a:rPr>
                <a:t>Solid</a:t>
              </a:r>
              <a:r>
                <a:rPr lang="en-US" sz="1800" baseline="-25000">
                  <a:latin typeface="Arial" pitchFamily="34" charset="0"/>
                </a:rPr>
                <a:t>3</a:t>
              </a:r>
            </a:p>
          </p:txBody>
        </p:sp>
        <p:sp>
          <p:nvSpPr>
            <p:cNvPr id="34838" name="Text Box 27"/>
            <p:cNvSpPr txBox="1">
              <a:spLocks noChangeArrowheads="1"/>
            </p:cNvSpPr>
            <p:nvPr/>
          </p:nvSpPr>
          <p:spPr bwMode="auto">
            <a:xfrm>
              <a:off x="3034" y="2688"/>
              <a:ext cx="566" cy="239"/>
            </a:xfrm>
            <a:prstGeom prst="rect">
              <a:avLst/>
            </a:prstGeom>
            <a:noFill/>
            <a:ln w="9525">
              <a:noFill/>
              <a:miter lim="800000"/>
              <a:headEnd/>
              <a:tailEnd/>
            </a:ln>
          </p:spPr>
          <p:txBody>
            <a:bodyPr>
              <a:spAutoFit/>
            </a:bodyPr>
            <a:lstStyle/>
            <a:p>
              <a:pPr eaLnBrk="0" hangingPunct="0"/>
              <a:r>
                <a:rPr lang="en-US" b="1">
                  <a:latin typeface="Arial" pitchFamily="34" charset="0"/>
                </a:rPr>
                <a:t>.  .  .</a:t>
              </a:r>
            </a:p>
          </p:txBody>
        </p:sp>
      </p:grpSp>
      <p:pic>
        <p:nvPicPr>
          <p:cNvPr id="34828" name="Picture 5" descr="frm_3_v_s_30000.gif"/>
          <p:cNvPicPr>
            <a:picLocks noChangeAspect="1" noChangeArrowheads="1"/>
          </p:cNvPicPr>
          <p:nvPr/>
        </p:nvPicPr>
        <p:blipFill>
          <a:blip r:embed="rId3" cstate="print"/>
          <a:srcRect/>
          <a:stretch>
            <a:fillRect/>
          </a:stretch>
        </p:blipFill>
        <p:spPr bwMode="auto">
          <a:xfrm>
            <a:off x="6324600" y="2362200"/>
            <a:ext cx="2514600" cy="2514600"/>
          </a:xfrm>
          <a:prstGeom prst="rect">
            <a:avLst/>
          </a:prstGeom>
          <a:noFill/>
          <a:ln w="9525">
            <a:noFill/>
            <a:miter lim="800000"/>
            <a:headEnd/>
            <a:tailEnd/>
          </a:ln>
        </p:spPr>
      </p:pic>
      <p:sp>
        <p:nvSpPr>
          <p:cNvPr id="46" name="Slide Number Placeholder 7"/>
          <p:cNvSpPr>
            <a:spLocks noGrp="1"/>
          </p:cNvSpPr>
          <p:nvPr>
            <p:ph type="sldNum" sz="quarter" idx="12"/>
          </p:nvPr>
        </p:nvSpPr>
        <p:spPr>
          <a:xfrm>
            <a:off x="6553200" y="6356350"/>
            <a:ext cx="2133600" cy="365125"/>
          </a:xfrm>
        </p:spPr>
        <p:txBody>
          <a:bodyPr/>
          <a:lstStyle/>
          <a:p>
            <a:fld id="{3EF9F3CA-D42A-4F16-9502-7E916E4DA7FE}" type="slidenum">
              <a:rPr lang="en-US" smtClean="0"/>
              <a:pPr/>
              <a:t>19</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smtClean="0"/>
              <a:t>Parallel Programming Laboratory</a:t>
            </a:r>
            <a:endParaRPr lang="en-US" dirty="0"/>
          </a:p>
        </p:txBody>
      </p:sp>
      <p:sp>
        <p:nvSpPr>
          <p:cNvPr id="2" name="Date Placeholder 1"/>
          <p:cNvSpPr>
            <a:spLocks noGrp="1"/>
          </p:cNvSpPr>
          <p:nvPr>
            <p:ph type="dt" sz="half" idx="10"/>
          </p:nvPr>
        </p:nvSpPr>
        <p:spPr/>
        <p:txBody>
          <a:bodyPr/>
          <a:lstStyle/>
          <a:p>
            <a:fld id="{31F70023-AF36-4341-AE6F-4FB6D0142B5C}" type="datetime1">
              <a:rPr lang="en-US" smtClean="0"/>
              <a:t>4/14/11</a:t>
            </a:fld>
            <a:endParaRPr lang="en-US" dirty="0"/>
          </a:p>
        </p:txBody>
      </p:sp>
      <p:sp>
        <p:nvSpPr>
          <p:cNvPr id="3" name="Footer Placeholder 2"/>
          <p:cNvSpPr>
            <a:spLocks noGrp="1"/>
          </p:cNvSpPr>
          <p:nvPr>
            <p:ph type="ftr" sz="quarter" idx="11"/>
          </p:nvPr>
        </p:nvSpPr>
        <p:spPr/>
        <p:txBody>
          <a:bodyPr/>
          <a:lstStyle/>
          <a:p>
            <a:r>
              <a:rPr lang="en-US" smtClean="0"/>
              <a:t>AICS International Symposium</a:t>
            </a:r>
            <a:endParaRPr lang="en-US" dirty="0"/>
          </a:p>
        </p:txBody>
      </p:sp>
      <p:sp>
        <p:nvSpPr>
          <p:cNvPr id="4" name="Slide Number Placeholder 3"/>
          <p:cNvSpPr>
            <a:spLocks noGrp="1"/>
          </p:cNvSpPr>
          <p:nvPr>
            <p:ph type="sldNum" sz="quarter" idx="12"/>
          </p:nvPr>
        </p:nvSpPr>
        <p:spPr/>
        <p:txBody>
          <a:bodyPr/>
          <a:lstStyle/>
          <a:p>
            <a:fld id="{BFFC72E0-3E7F-4709-B8DF-5EC8A0346E37}" type="slidenum">
              <a:rPr lang="en-US" smtClean="0"/>
              <a:pPr/>
              <a:t>2</a:t>
            </a:fld>
            <a:endParaRPr lang="en-US" dirty="0"/>
          </a:p>
        </p:txBody>
      </p:sp>
      <p:pic>
        <p:nvPicPr>
          <p:cNvPr id="7" name="Content Placeholder 3" descr="2010-April-group.jpg"/>
          <p:cNvPicPr>
            <a:picLocks noChangeAspect="1"/>
          </p:cNvPicPr>
          <p:nvPr/>
        </p:nvPicPr>
        <p:blipFill>
          <a:blip r:embed="rId2"/>
          <a:stretch>
            <a:fillRect/>
          </a:stretch>
        </p:blipFill>
        <p:spPr>
          <a:xfrm>
            <a:off x="762000" y="1295400"/>
            <a:ext cx="8170223" cy="3276600"/>
          </a:xfrm>
          <a:prstGeom prst="rect">
            <a:avLst/>
          </a:prstGeom>
        </p:spPr>
      </p:pic>
    </p:spTree>
    <p:extLst>
      <p:ext uri="{BB962C8B-B14F-4D97-AF65-F5344CB8AC3E}">
        <p14:creationId xmlns:p14="http://schemas.microsoft.com/office/powerpoint/2010/main" val="19077566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505200" y="38862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44"/>
          <p:cNvSpPr/>
          <p:nvPr/>
        </p:nvSpPr>
        <p:spPr>
          <a:xfrm>
            <a:off x="3505200" y="3200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tangle 42"/>
          <p:cNvSpPr/>
          <p:nvPr/>
        </p:nvSpPr>
        <p:spPr>
          <a:xfrm>
            <a:off x="3505200" y="20574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43"/>
          <p:cNvSpPr/>
          <p:nvPr/>
        </p:nvSpPr>
        <p:spPr>
          <a:xfrm>
            <a:off x="3505200" y="2667000"/>
            <a:ext cx="4343400" cy="38100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Date Placeholder 38"/>
          <p:cNvSpPr>
            <a:spLocks noGrp="1"/>
          </p:cNvSpPr>
          <p:nvPr>
            <p:ph type="dt" sz="half" idx="10"/>
          </p:nvPr>
        </p:nvSpPr>
        <p:spPr/>
        <p:txBody>
          <a:bodyPr/>
          <a:lstStyle/>
          <a:p>
            <a:fld id="{237DCD52-0E67-A245-8866-D0F72D4C2C1C}" type="datetime1">
              <a:rPr lang="en-US" smtClean="0"/>
              <a:t>4/14/11</a:t>
            </a:fld>
            <a:endParaRPr lang="en-US" dirty="0"/>
          </a:p>
        </p:txBody>
      </p:sp>
      <p:sp>
        <p:nvSpPr>
          <p:cNvPr id="35846" name="Footer Placeholder 2"/>
          <p:cNvSpPr>
            <a:spLocks noGrp="1"/>
          </p:cNvSpPr>
          <p:nvPr>
            <p:ph type="ftr" sz="quarter" idx="11"/>
          </p:nvPr>
        </p:nvSpPr>
        <p:spPr/>
        <p:txBody>
          <a:bodyPr/>
          <a:lstStyle/>
          <a:p>
            <a:r>
              <a:rPr lang="en-US" smtClean="0"/>
              <a:t>AICS International Symposium</a:t>
            </a:r>
            <a:endParaRPr lang="en-US" dirty="0" smtClean="0"/>
          </a:p>
        </p:txBody>
      </p:sp>
      <p:sp>
        <p:nvSpPr>
          <p:cNvPr id="40" name="Slide Number Placeholder 39"/>
          <p:cNvSpPr>
            <a:spLocks noGrp="1"/>
          </p:cNvSpPr>
          <p:nvPr>
            <p:ph type="sldNum" sz="quarter" idx="12"/>
          </p:nvPr>
        </p:nvSpPr>
        <p:spPr/>
        <p:txBody>
          <a:bodyPr/>
          <a:lstStyle/>
          <a:p>
            <a:fld id="{BFFC72E0-3E7F-4709-B8DF-5EC8A0346E37}" type="slidenum">
              <a:rPr lang="en-US" smtClean="0"/>
              <a:pPr/>
              <a:t>20</a:t>
            </a:fld>
            <a:endParaRPr lang="en-US" dirty="0"/>
          </a:p>
        </p:txBody>
      </p:sp>
      <p:pic>
        <p:nvPicPr>
          <p:cNvPr id="35848" name="Picture 4" descr="parallelCompSiamPiece.JPG"/>
          <p:cNvPicPr>
            <a:picLocks noChangeAspect="1"/>
          </p:cNvPicPr>
          <p:nvPr/>
        </p:nvPicPr>
        <p:blipFill>
          <a:blip r:embed="rId2"/>
          <a:stretch>
            <a:fillRect/>
          </a:stretch>
        </p:blipFill>
        <p:spPr bwMode="auto">
          <a:xfrm>
            <a:off x="523040" y="2667000"/>
            <a:ext cx="2406732" cy="2438400"/>
          </a:xfrm>
          <a:prstGeom prst="rect">
            <a:avLst/>
          </a:prstGeom>
          <a:noFill/>
          <a:ln w="9525">
            <a:noFill/>
            <a:miter lim="800000"/>
            <a:headEnd/>
            <a:tailEnd/>
          </a:ln>
        </p:spPr>
      </p:pic>
      <p:sp>
        <p:nvSpPr>
          <p:cNvPr id="35849" name="TextBox 5"/>
          <p:cNvSpPr txBox="1">
            <a:spLocks noChangeArrowheads="1"/>
          </p:cNvSpPr>
          <p:nvPr/>
        </p:nvSpPr>
        <p:spPr bwMode="auto">
          <a:xfrm>
            <a:off x="1600200" y="1066800"/>
            <a:ext cx="6172200" cy="461963"/>
          </a:xfrm>
          <a:prstGeom prst="rect">
            <a:avLst/>
          </a:prstGeom>
          <a:solidFill>
            <a:srgbClr val="CCFFFF"/>
          </a:solidFill>
          <a:ln w="9525">
            <a:noFill/>
            <a:miter lim="800000"/>
            <a:headEnd/>
            <a:tailEnd/>
          </a:ln>
        </p:spPr>
        <p:txBody>
          <a:bodyPr>
            <a:spAutoFit/>
          </a:bodyPr>
          <a:lstStyle/>
          <a:p>
            <a:pPr algn="ctr"/>
            <a:r>
              <a:rPr lang="en-US" dirty="0">
                <a:latin typeface="+mn-lt"/>
                <a:ea typeface="ＭＳ Ｐゴシック"/>
                <a:cs typeface="ＭＳ Ｐゴシック"/>
              </a:rPr>
              <a:t>Parallel Composition: A1; (B || C ); A2</a:t>
            </a:r>
          </a:p>
        </p:txBody>
      </p:sp>
      <p:sp>
        <p:nvSpPr>
          <p:cNvPr id="7" name="Rectangle 6"/>
          <p:cNvSpPr/>
          <p:nvPr/>
        </p:nvSpPr>
        <p:spPr>
          <a:xfrm>
            <a:off x="2514600" y="29718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2362200" y="3048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2209800" y="3200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2209800" y="3429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2743200" y="3200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2590800" y="32766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2514600" y="34290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2438400" y="3581400"/>
            <a:ext cx="762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2438400" y="42672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2209800" y="4724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2133600" y="4495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2514600" y="4724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2286000" y="4343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p:cNvSpPr/>
          <p:nvPr/>
        </p:nvSpPr>
        <p:spPr>
          <a:xfrm>
            <a:off x="2667000" y="44958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2590800" y="43434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362200" y="45720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2362200" y="48006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2209800" y="42672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2286000" y="4419600"/>
            <a:ext cx="76200" cy="762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2667000" y="4648200"/>
            <a:ext cx="762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70" name="TextBox 49"/>
          <p:cNvSpPr txBox="1">
            <a:spLocks noChangeArrowheads="1"/>
          </p:cNvSpPr>
          <p:nvPr/>
        </p:nvSpPr>
        <p:spPr bwMode="auto">
          <a:xfrm>
            <a:off x="990600" y="5105400"/>
            <a:ext cx="5334000" cy="1200329"/>
          </a:xfrm>
          <a:prstGeom prst="rect">
            <a:avLst/>
          </a:prstGeom>
          <a:solidFill>
            <a:srgbClr val="CCFFFF"/>
          </a:solidFill>
          <a:ln w="9525">
            <a:noFill/>
            <a:miter lim="800000"/>
            <a:headEnd/>
            <a:tailEnd/>
          </a:ln>
        </p:spPr>
        <p:txBody>
          <a:bodyPr>
            <a:spAutoFit/>
          </a:bodyPr>
          <a:lstStyle/>
          <a:p>
            <a:pPr marL="0" lvl="1"/>
            <a:r>
              <a:rPr lang="en-US" sz="1800" dirty="0">
                <a:latin typeface="+mn-lt"/>
                <a:ea typeface="ＭＳ Ｐゴシック"/>
                <a:cs typeface="ＭＳ Ｐゴシック"/>
              </a:rPr>
              <a:t>Recall: Different modules, written in different languages/paradigms, can overlap in time and on processors, without programmer having to worry about this explicitly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4.16281E-7 C 0.00591 -0.02035 0.01181 -0.04048 0.02587 -0.07563 C 0.03994 -0.11078 0.06424 -0.18872 0.08386 -0.21046 C 0.10348 -0.2322 0.12327 -0.21901 0.14306 -0.2056 " pathEditMode="relative" ptsTypes="aaaA">
                                      <p:cBhvr>
                                        <p:cTn id="6" dur="2000" fill="hold"/>
                                        <p:tgtEl>
                                          <p:spTgt spid="2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5 -0.00509 C 0.00139 -0.06042 0.01528 -0.11551 0.03681 -0.1382 C 0.05833 -0.16111 0.08767 -0.15208 0.11701 -0.14306 " pathEditMode="relative" rAng="0" ptsTypes="aaA">
                                      <p:cBhvr>
                                        <p:cTn id="8" dur="2000" fill="hold"/>
                                        <p:tgtEl>
                                          <p:spTgt spid="32"/>
                                        </p:tgtEl>
                                        <p:attrNameLst>
                                          <p:attrName>ppt_x</p:attrName>
                                          <p:attrName>ppt_y</p:attrName>
                                        </p:attrNameLst>
                                      </p:cBhvr>
                                      <p:rCtr x="6500" y="-7800"/>
                                    </p:animMotion>
                                  </p:childTnLst>
                                </p:cTn>
                              </p:par>
                              <p:par>
                                <p:cTn id="9" presetID="0" presetClass="path" presetSubtype="0" accel="50000" decel="50000" fill="hold" grpId="0" nodeType="withEffect">
                                  <p:stCondLst>
                                    <p:cond delay="0"/>
                                  </p:stCondLst>
                                  <p:childTnLst>
                                    <p:animMotion origin="layout" path="M 0.02083 -0.03032 C 0.02552 -0.03842 0.03021 -0.04629 0.05174 -0.05509 C 0.07326 -0.06389 0.1309 -0.0824 0.15035 -0.08287 C 0.16979 -0.08333 0.16615 -0.06227 0.16892 -0.05833 " pathEditMode="relative" rAng="0" ptsTypes="aaaA">
                                      <p:cBhvr>
                                        <p:cTn id="10" dur="2000" fill="hold"/>
                                        <p:tgtEl>
                                          <p:spTgt spid="23"/>
                                        </p:tgtEl>
                                        <p:attrNameLst>
                                          <p:attrName>ppt_x</p:attrName>
                                          <p:attrName>ppt_y</p:attrName>
                                        </p:attrNameLst>
                                      </p:cBhvr>
                                      <p:rCtr x="7400" y="-2700"/>
                                    </p:animMotion>
                                  </p:childTnLst>
                                </p:cTn>
                              </p:par>
                              <p:par>
                                <p:cTn id="11" presetID="0" presetClass="path" presetSubtype="0" accel="50000" decel="50000" fill="hold" grpId="0" nodeType="withEffect">
                                  <p:stCondLst>
                                    <p:cond delay="0"/>
                                  </p:stCondLst>
                                  <p:childTnLst>
                                    <p:animMotion origin="layout" path="M 0.01528 -0.05111 C 0.02778 -0.08857 0.04028 -0.12604 0.04497 -0.1531 C 0.04966 -0.18016 0.04445 -0.18293 0.04375 -0.21392 C 0.04306 -0.24491 0.0323 -0.31337 0.04115 -0.33904 C 0.05 -0.36471 0.08577 -0.36656 0.0967 -0.36864 C 0.10764 -0.37072 0.10504 -0.35499 0.1066 -0.35222 " pathEditMode="relative" ptsTypes="aaaaaA">
                                      <p:cBhvr>
                                        <p:cTn id="12" dur="2000" fill="hold"/>
                                        <p:tgtEl>
                                          <p:spTgt spid="3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174 -0.05989 C 0.01597 -0.0784 0.03021 -0.0969 0.05729 -0.1043 C 0.08438 -0.1117 0.14583 -0.10083 0.16458 -0.1043 C 0.18333 -0.10777 0.17639 -0.11679 0.16962 -0.12557 " pathEditMode="relative" ptsTypes="aaaA">
                                      <p:cBhvr>
                                        <p:cTn id="14" dur="2000" fill="hold"/>
                                        <p:tgtEl>
                                          <p:spTgt spid="14"/>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00417 0.00556 C 0.02552 0.01505 0.04688 0.02454 0.06719 0.02685 C 0.0875 0.02917 0.11111 0.01435 0.12639 0.01875 C 0.14167 0.02315 0.15 0.03819 0.15851 0.05324 " pathEditMode="relative" rAng="0" ptsTypes="aaaA">
                                      <p:cBhvr>
                                        <p:cTn id="16" dur="2000" fill="hold"/>
                                        <p:tgtEl>
                                          <p:spTgt spid="14"/>
                                        </p:tgtEl>
                                        <p:attrNameLst>
                                          <p:attrName>ppt_x</p:attrName>
                                          <p:attrName>ppt_y</p:attrName>
                                        </p:attrNameLst>
                                      </p:cBhvr>
                                      <p:rCtr x="7700" y="2400"/>
                                    </p:animMotion>
                                  </p:childTnLst>
                                </p:cTn>
                              </p:par>
                              <p:par>
                                <p:cTn id="17" presetID="0" presetClass="path" presetSubtype="0" accel="50000" decel="50000" fill="hold" grpId="0" nodeType="withEffect">
                                  <p:stCondLst>
                                    <p:cond delay="0"/>
                                  </p:stCondLst>
                                  <p:childTnLst>
                                    <p:animMotion origin="layout" path="M 7.5E-6 3.33333E-6 C 0.01442 0.02731 0.02883 0.05463 0.04428 0.07222 C 0.05973 0.08981 0.0724 0.09768 0.09324 0.10555 C 0.11407 0.11342 0.15504 0.11505 0.1698 0.11944 C 0.18455 0.12384 0.18334 0.12778 0.1823 0.13194 " pathEditMode="relative" ptsTypes="aaaaA">
                                      <p:cBhvr>
                                        <p:cTn id="18" dur="2000" fill="hold"/>
                                        <p:tgtEl>
                                          <p:spTgt spid="15"/>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0375 0.00625 C 0.04705 0.00787 0.05677 0.00973 0.07135 0.00973 C 0.08594 0.00973 0.10642 0.00556 0.125 0.00556 C 0.14358 0.00556 0.17413 0.00695 0.18281 0.00903 C 0.19149 0.01111 0.1842 0.01482 0.17708 0.01875 " pathEditMode="relative" rAng="0" ptsTypes="aaaaA">
                                      <p:cBhvr>
                                        <p:cTn id="20" dur="2000" fill="hold"/>
                                        <p:tgtEl>
                                          <p:spTgt spid="23"/>
                                        </p:tgtEl>
                                        <p:attrNameLst>
                                          <p:attrName>ppt_x</p:attrName>
                                          <p:attrName>ppt_y</p:attrName>
                                        </p:attrNameLst>
                                      </p:cBhvr>
                                      <p:rCtr x="7700" y="600"/>
                                    </p:animMotion>
                                  </p:childTnLst>
                                </p:cTn>
                              </p:par>
                              <p:par>
                                <p:cTn id="21" presetID="0" presetClass="path" presetSubtype="0" accel="50000" decel="50000" fill="hold" grpId="0" nodeType="withEffect">
                                  <p:stCondLst>
                                    <p:cond delay="0"/>
                                  </p:stCondLst>
                                  <p:childTnLst>
                                    <p:animMotion origin="layout" path="M 0.00365 -0.01111 C 0.0066 -0.01528 0.00973 -0.01922 0.01615 -0.02153 C 0.02257 -0.02384 0.02414 -0.02431 0.04271 -0.025 C 0.06129 -0.0257 0.10903 -0.0257 0.12761 -0.0257 C 0.14618 -0.0257 0.15035 -0.0257 0.15469 -0.0257 " pathEditMode="relative" ptsTypes="aaaaA">
                                      <p:cBhvr>
                                        <p:cTn id="22" dur="2000" fill="hold"/>
                                        <p:tgtEl>
                                          <p:spTgt spid="35"/>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3.33333E-6 6.66667E-6 C 0.00503 -0.00694 0.01007 -0.01365 0.02083 -0.02708 C 0.0316 -0.0405 0.04444 -0.06851 0.06406 -0.08055 C 0.08368 -0.09259 0.12326 -0.08819 0.13802 -0.09861 C 0.15278 -0.10902 0.1526 -0.12615 0.1526 -0.14305 " pathEditMode="relative" ptsTypes="aaaaA">
                                      <p:cBhvr>
                                        <p:cTn id="24" dur="2000" fill="hold"/>
                                        <p:tgtEl>
                                          <p:spTgt spid="22"/>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1355 0.00347 C 0.03907 0.01157 0.06459 0.01967 0.08646 0.02638 C 0.10834 0.0331 0.125 0.03379 0.14532 0.04375 C 0.16563 0.0537 0.19792 0.07754 0.20886 0.08611 C 0.2198 0.09467 0.21528 0.0949 0.21094 0.09513 " pathEditMode="relative" ptsTypes="aaaaA">
                                      <p:cBhvr>
                                        <p:cTn id="26" dur="2000" fill="hold"/>
                                        <p:tgtEl>
                                          <p:spTgt spid="21"/>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02083 -0.00649 C 0.03298 -0.0007 0.04514 0.00532 0.06198 -0.01135 C 0.07882 -0.02801 0.10607 -0.08565 0.12239 -0.10649 C 0.13871 -0.12732 0.14566 -0.1338 0.16041 -0.13635 C 0.17517 -0.13889 0.2033 -0.12917 0.21146 -0.12176 C 0.21961 -0.11436 0.20972 -0.0963 0.20937 -0.09121 " pathEditMode="relative" rAng="0" ptsTypes="aaaaaA">
                                      <p:cBhvr>
                                        <p:cTn id="28" dur="2000" fill="hold"/>
                                        <p:tgtEl>
                                          <p:spTgt spid="24"/>
                                        </p:tgtEl>
                                        <p:attrNameLst>
                                          <p:attrName>ppt_x</p:attrName>
                                          <p:attrName>ppt_y</p:attrName>
                                        </p:attrNameLst>
                                      </p:cBhvr>
                                      <p:rCtr x="9900" y="-6000"/>
                                    </p:animMotion>
                                  </p:childTnLst>
                                </p:cTn>
                              </p:par>
                              <p:par>
                                <p:cTn id="29" presetID="0" presetClass="path" presetSubtype="0" accel="50000" decel="50000" fill="hold" grpId="0" nodeType="withEffect">
                                  <p:stCondLst>
                                    <p:cond delay="0"/>
                                  </p:stCondLst>
                                  <p:childTnLst>
                                    <p:animMotion origin="layout" path="M 5E-6 1.11111E-6 C 0.0132 -0.00186 0.02657 -0.00348 0.0547 -0.00209 C 0.08282 -0.0007 0.13786 0.00509 0.16876 0.00833 C 0.19966 0.01157 0.22223 0.00648 0.24011 0.01736 C 0.25799 0.02824 0.26668 0.05092 0.27553 0.07361 " pathEditMode="relative" ptsTypes="aaaaA">
                                      <p:cBhvr>
                                        <p:cTn id="30" dur="2000" fill="hold"/>
                                        <p:tgtEl>
                                          <p:spTgt spid="25"/>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7.5E-6 -2.22222E-6 C 0.04496 -0.00417 0.0901 -0.0081 0.11927 -0.00764 C 0.14843 -0.00717 0.15642 0.00556 0.17552 0.00347 C 0.19461 0.00139 0.22187 -0.01204 0.23385 -0.02014 C 0.24583 -0.02824 0.24652 -0.03704 0.24739 -0.04583 " pathEditMode="relative" ptsTypes="aaaaA">
                                      <p:cBhvr>
                                        <p:cTn id="32" dur="2000" fill="hold"/>
                                        <p:tgtEl>
                                          <p:spTgt spid="30"/>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416 0.00417 C 0.00573 -0.01296 0.00746 -0.03009 0.01146 -0.04444 C 0.01545 -0.0588 0.00521 -0.07176 0.02812 -0.08264 C 0.05104 -0.09352 0.12326 -0.09861 0.14896 -0.10972 C 0.17465 -0.12083 0.17864 -0.13542 0.18281 -0.15 " pathEditMode="relative" rAng="0" ptsTypes="aaaaA">
                                      <p:cBhvr>
                                        <p:cTn id="34" dur="2000" fill="hold"/>
                                        <p:tgtEl>
                                          <p:spTgt spid="36"/>
                                        </p:tgtEl>
                                        <p:attrNameLst>
                                          <p:attrName>ppt_x</p:attrName>
                                          <p:attrName>ppt_y</p:attrName>
                                        </p:attrNameLst>
                                      </p:cBhvr>
                                      <p:rCtr x="8900" y="-7700"/>
                                    </p:animMotion>
                                  </p:childTnLst>
                                </p:cTn>
                              </p:par>
                              <p:par>
                                <p:cTn id="35" presetID="0" presetClass="path" presetSubtype="0" accel="50000" decel="50000" fill="hold" grpId="0" nodeType="withEffect">
                                  <p:stCondLst>
                                    <p:cond delay="0"/>
                                  </p:stCondLst>
                                  <p:childTnLst>
                                    <p:animMotion origin="layout" path="M -4.16667E-6 -1.11111E-6 C -4.16667E-6 0.0044 -4.16667E-6 0.00903 0.01459 0.01459 C 0.02917 0.02014 0.06875 0.06459 0.0875 0.03403 C 0.10625 0.00347 0.11129 -0.1125 0.12709 -0.16875 C 0.14289 -0.225 0.17448 -0.27477 0.18282 -0.30347 C 0.19115 -0.33217 0.17796 -0.33426 0.17709 -0.34028 " pathEditMode="relative" ptsTypes="aaaaaA">
                                      <p:cBhvr>
                                        <p:cTn id="36" dur="2000" fill="hold"/>
                                        <p:tgtEl>
                                          <p:spTgt spid="28"/>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6.66667E-6 5.55556E-6 C 0.00782 -0.0155 0.01563 -0.03078 0.04584 -0.05347 C 0.07605 -0.07615 0.14758 -0.11203 0.18074 -0.13541 C 0.2139 -0.15879 0.24862 -0.1787 0.2448 -0.19374 C 0.24098 -0.20879 0.17535 -0.21666 0.15782 -0.22569 C 0.14028 -0.23472 0.13994 -0.24143 0.13959 -0.24791 " pathEditMode="relative" ptsTypes="aaaaaA">
                                      <p:cBhvr>
                                        <p:cTn id="38" dur="2000" fill="hold"/>
                                        <p:tgtEl>
                                          <p:spTgt spid="31"/>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 0 C 0.0184 0.00416 0.03681 0.00833 0.06094 0.00833 C 0.08507 0.00833 0.12674 0.0074 0.14531 0 C 0.16389 -0.00741 0.16267 -0.0051 0.1724 -0.03612 C 0.18212 -0.06713 0.19288 -0.12662 0.20365 -0.18612 " pathEditMode="relative" ptsTypes="aaaaA">
                                      <p:cBhvr>
                                        <p:cTn id="40" dur="2000" fill="hold"/>
                                        <p:tgtEl>
                                          <p:spTgt spid="37"/>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2.5E-6 2.22222E-6 C -0.01371 -0.01481 -0.02726 -0.0294 -0.03021 -0.08611 C -0.03316 -0.14282 -0.04566 -0.28773 -0.01823 -0.34097 C 0.0092 -0.39421 0.09132 -0.40301 0.1349 -0.40625 C 0.17847 -0.40949 0.22517 -0.36759 0.24323 -0.35972 " pathEditMode="relative" ptsTypes="aaaaA">
                                      <p:cBhvr>
                                        <p:cTn id="42" dur="2000" fill="hold"/>
                                        <p:tgtEl>
                                          <p:spTgt spid="27"/>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00313 0.00902 C 0.04253 0.01157 0.08212 0.01435 0.10833 0.00625 C 0.13455 -0.00186 0.13594 0.00995 0.16042 -0.03959 C 0.1849 -0.08912 0.23906 -0.24908 0.25469 -0.29098 " pathEditMode="relative" ptsTypes="aaaA">
                                      <p:cBhvr>
                                        <p:cTn id="44" dur="2000" fill="hold"/>
                                        <p:tgtEl>
                                          <p:spTgt spid="34"/>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8.33333E-7 -3.33333E-6 C 0.00729 -0.01528 0.01475 -0.03032 0.02968 -0.04097 C 0.04461 -0.05162 0.0559 -0.05856 0.08906 -0.06319 C 0.12222 -0.06782 0.20486 -0.06157 0.22864 -0.06944 C 0.25243 -0.07731 0.24236 -0.09398 0.23229 -0.11041 " pathEditMode="relative" ptsTypes="aaaaA">
                                      <p:cBhvr>
                                        <p:cTn id="46" dur="2000" fill="hold"/>
                                        <p:tgtEl>
                                          <p:spTgt spid="7"/>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3.05556E-6 5.18519E-6 C 0.1276 0.00695 0.25538 0.01413 0.30208 -0.02939 C 0.34878 -0.07291 0.28524 -0.22291 0.28073 -0.26064 C 0.27621 -0.29837 0.27534 -0.27684 0.27448 -0.25532 " pathEditMode="relative" ptsTypes="aaaA">
                                      <p:cBhvr>
                                        <p:cTn id="48" dur="2000" fill="hold"/>
                                        <p:tgtEl>
                                          <p:spTgt spid="33"/>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2.5E-6 2.22222E-6 C 0.0224 -0.00879 0.04496 -0.01736 0.08854 -0.0412 C 0.13212 -0.06504 0.23142 -0.11828 0.26163 -0.14375 C 0.29184 -0.16921 0.28055 -0.18148 0.26927 -0.19352 " pathEditMode="relative" ptsTypes="aaaA">
                                      <p:cBhvr>
                                        <p:cTn id="50" dur="3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4" grpId="1" animBg="1"/>
      <p:bldP spid="15" grpId="0" animBg="1"/>
      <p:bldP spid="21" grpId="0" animBg="1"/>
      <p:bldP spid="22" grpId="0"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58BC1AA3-627C-2D45-9C15-862F646656CE}" type="datetime1">
              <a:rPr lang="en-US" smtClean="0"/>
              <a:t>4/14/11</a:t>
            </a:fld>
            <a:endParaRPr lang="en-US" dirty="0"/>
          </a:p>
        </p:txBody>
      </p:sp>
      <p:sp>
        <p:nvSpPr>
          <p:cNvPr id="36872" name="Footer Placeholder 9"/>
          <p:cNvSpPr>
            <a:spLocks noGrp="1"/>
          </p:cNvSpPr>
          <p:nvPr>
            <p:ph type="ftr" sz="quarter" idx="11"/>
          </p:nvPr>
        </p:nvSpPr>
        <p:spPr/>
        <p:txBody>
          <a:bodyPr/>
          <a:lstStyle/>
          <a:p>
            <a:r>
              <a:rPr lang="en-US" smtClean="0"/>
              <a:t>AICS International Symposium</a:t>
            </a:r>
            <a:endParaRPr lang="en-US" dirty="0" smtClean="0"/>
          </a:p>
        </p:txBody>
      </p:sp>
      <p:sp>
        <p:nvSpPr>
          <p:cNvPr id="12" name="Slide Number Placeholder 11"/>
          <p:cNvSpPr>
            <a:spLocks noGrp="1"/>
          </p:cNvSpPr>
          <p:nvPr>
            <p:ph type="sldNum" sz="quarter" idx="12"/>
          </p:nvPr>
        </p:nvSpPr>
        <p:spPr/>
        <p:txBody>
          <a:bodyPr/>
          <a:lstStyle/>
          <a:p>
            <a:fld id="{BFFC72E0-3E7F-4709-B8DF-5EC8A0346E37}" type="slidenum">
              <a:rPr lang="en-US" smtClean="0"/>
              <a:pPr/>
              <a:t>21</a:t>
            </a:fld>
            <a:endParaRPr lang="en-US" dirty="0"/>
          </a:p>
        </p:txBody>
      </p:sp>
      <p:sp>
        <p:nvSpPr>
          <p:cNvPr id="36869" name="Rectangle 2"/>
          <p:cNvSpPr>
            <a:spLocks noGrp="1" noChangeArrowheads="1"/>
          </p:cNvSpPr>
          <p:nvPr>
            <p:ph type="title" idx="4294967295"/>
          </p:nvPr>
        </p:nvSpPr>
        <p:spPr>
          <a:xfrm>
            <a:off x="0" y="228600"/>
            <a:ext cx="9144000" cy="609600"/>
          </a:xfrm>
        </p:spPr>
        <p:txBody>
          <a:bodyPr>
            <a:normAutofit fontScale="90000"/>
          </a:bodyPr>
          <a:lstStyle/>
          <a:p>
            <a:pPr eaLnBrk="1" hangingPunct="1"/>
            <a:r>
              <a:rPr lang="en-US" dirty="0" smtClean="0"/>
              <a:t>NAMD: A Production MD program</a:t>
            </a:r>
          </a:p>
        </p:txBody>
      </p:sp>
      <p:sp>
        <p:nvSpPr>
          <p:cNvPr id="36870" name="Rectangle 4"/>
          <p:cNvSpPr>
            <a:spLocks noChangeArrowheads="1"/>
          </p:cNvSpPr>
          <p:nvPr/>
        </p:nvSpPr>
        <p:spPr bwMode="auto">
          <a:xfrm>
            <a:off x="4800600" y="1371600"/>
            <a:ext cx="4114800" cy="4953000"/>
          </a:xfrm>
          <a:prstGeom prst="rect">
            <a:avLst/>
          </a:prstGeom>
          <a:noFill/>
          <a:ln w="9525">
            <a:noFill/>
            <a:miter lim="800000"/>
            <a:headEnd/>
            <a:tailEnd/>
          </a:ln>
        </p:spPr>
        <p:txBody>
          <a:bodyPr/>
          <a:lstStyle/>
          <a:p>
            <a:pPr marL="342900" indent="-342900" algn="ctr">
              <a:spcBef>
                <a:spcPct val="20000"/>
              </a:spcBef>
            </a:pPr>
            <a:r>
              <a:rPr lang="en-US" sz="2800" b="1" dirty="0">
                <a:latin typeface="+mn-lt"/>
              </a:rPr>
              <a:t>NAMD</a:t>
            </a:r>
          </a:p>
          <a:p>
            <a:pPr marL="342900" indent="-342900">
              <a:spcBef>
                <a:spcPct val="20000"/>
              </a:spcBef>
              <a:buFontTx/>
              <a:buChar char="•"/>
            </a:pPr>
            <a:r>
              <a:rPr lang="en-US" sz="2000" dirty="0">
                <a:latin typeface="+mn-lt"/>
              </a:rPr>
              <a:t>Fully featured program</a:t>
            </a:r>
          </a:p>
          <a:p>
            <a:pPr marL="342900" indent="-342900">
              <a:spcBef>
                <a:spcPct val="20000"/>
              </a:spcBef>
              <a:buFontTx/>
              <a:buChar char="•"/>
            </a:pPr>
            <a:r>
              <a:rPr lang="en-US" sz="2000" dirty="0">
                <a:latin typeface="+mn-lt"/>
              </a:rPr>
              <a:t>NIH-funded development</a:t>
            </a:r>
          </a:p>
          <a:p>
            <a:pPr marL="342900" indent="-342900">
              <a:spcBef>
                <a:spcPct val="20000"/>
              </a:spcBef>
              <a:buFontTx/>
              <a:buChar char="•"/>
            </a:pPr>
            <a:r>
              <a:rPr lang="en-US" sz="2000" dirty="0">
                <a:latin typeface="+mn-lt"/>
              </a:rPr>
              <a:t>Distributed free of charge (</a:t>
            </a:r>
            <a:r>
              <a:rPr lang="en-US" sz="2000" dirty="0" smtClean="0">
                <a:latin typeface="+mn-lt"/>
              </a:rPr>
              <a:t>~35,000 </a:t>
            </a:r>
            <a:r>
              <a:rPr lang="en-US" sz="2000" dirty="0">
                <a:latin typeface="+mn-lt"/>
              </a:rPr>
              <a:t>registered users)</a:t>
            </a:r>
          </a:p>
          <a:p>
            <a:pPr marL="342900" indent="-342900">
              <a:spcBef>
                <a:spcPct val="20000"/>
              </a:spcBef>
              <a:buFontTx/>
              <a:buChar char="•"/>
            </a:pPr>
            <a:r>
              <a:rPr lang="en-US" sz="2000" dirty="0">
                <a:latin typeface="+mn-lt"/>
              </a:rPr>
              <a:t>Binaries and source code</a:t>
            </a:r>
          </a:p>
          <a:p>
            <a:pPr marL="342900" indent="-342900">
              <a:spcBef>
                <a:spcPct val="20000"/>
              </a:spcBef>
              <a:buFontTx/>
              <a:buChar char="•"/>
            </a:pPr>
            <a:r>
              <a:rPr lang="en-US" sz="2000" dirty="0">
                <a:latin typeface="+mn-lt"/>
              </a:rPr>
              <a:t>Installed at </a:t>
            </a:r>
            <a:r>
              <a:rPr lang="en-US" sz="2000" dirty="0" smtClean="0">
                <a:latin typeface="+mn-lt"/>
              </a:rPr>
              <a:t>supercomputing </a:t>
            </a:r>
            <a:r>
              <a:rPr lang="en-US" sz="2000" dirty="0">
                <a:latin typeface="+mn-lt"/>
              </a:rPr>
              <a:t>centers</a:t>
            </a:r>
          </a:p>
          <a:p>
            <a:pPr marL="342900" indent="-342900">
              <a:spcBef>
                <a:spcPct val="20000"/>
              </a:spcBef>
              <a:buFontTx/>
              <a:buChar char="•"/>
            </a:pPr>
            <a:r>
              <a:rPr lang="en-US" sz="2000" dirty="0">
                <a:latin typeface="+mn-lt"/>
              </a:rPr>
              <a:t>User training and support</a:t>
            </a:r>
          </a:p>
          <a:p>
            <a:pPr marL="342900" indent="-342900">
              <a:spcBef>
                <a:spcPct val="20000"/>
              </a:spcBef>
              <a:buFontTx/>
              <a:buChar char="•"/>
            </a:pPr>
            <a:r>
              <a:rPr lang="en-US" sz="2000" dirty="0">
                <a:latin typeface="+mn-lt"/>
              </a:rPr>
              <a:t>Large published simulations</a:t>
            </a:r>
          </a:p>
        </p:txBody>
      </p:sp>
      <p:pic>
        <p:nvPicPr>
          <p:cNvPr id="10" name="medium3.mpe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381000" y="1066800"/>
            <a:ext cx="4267200" cy="51816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143000"/>
          </a:xfrm>
        </p:spPr>
        <p:txBody>
          <a:bodyPr/>
          <a:lstStyle/>
          <a:p>
            <a:r>
              <a:rPr lang="en-US" dirty="0" smtClean="0"/>
              <a:t>Parallelization Using Charm++</a:t>
            </a:r>
          </a:p>
        </p:txBody>
      </p:sp>
      <p:sp>
        <p:nvSpPr>
          <p:cNvPr id="9" name="Date Placeholder 8"/>
          <p:cNvSpPr>
            <a:spLocks noGrp="1"/>
          </p:cNvSpPr>
          <p:nvPr>
            <p:ph type="dt" sz="half" idx="10"/>
          </p:nvPr>
        </p:nvSpPr>
        <p:spPr/>
        <p:txBody>
          <a:bodyPr/>
          <a:lstStyle/>
          <a:p>
            <a:fld id="{495616D0-2DAF-254B-8389-D69587FC5B12}" type="datetime1">
              <a:rPr lang="en-US" smtClean="0"/>
              <a:t>4/14/11</a:t>
            </a:fld>
            <a:endParaRPr lang="en-US" dirty="0"/>
          </a:p>
        </p:txBody>
      </p:sp>
      <p:sp>
        <p:nvSpPr>
          <p:cNvPr id="37892"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11" name="Slide Number Placeholder 10"/>
          <p:cNvSpPr>
            <a:spLocks noGrp="1"/>
          </p:cNvSpPr>
          <p:nvPr>
            <p:ph type="sldNum" sz="quarter" idx="12"/>
          </p:nvPr>
        </p:nvSpPr>
        <p:spPr/>
        <p:txBody>
          <a:bodyPr/>
          <a:lstStyle/>
          <a:p>
            <a:fld id="{3EF9F3CA-D42A-4F16-9502-7E916E4DA7FE}" type="slidenum">
              <a:rPr lang="en-US" smtClean="0"/>
              <a:pPr/>
              <a:t>22</a:t>
            </a:fld>
            <a:endParaRPr lang="en-US" dirty="0"/>
          </a:p>
        </p:txBody>
      </p:sp>
      <p:pic>
        <p:nvPicPr>
          <p:cNvPr id="37894" name="Picture 8"/>
          <p:cNvPicPr>
            <a:picLocks noChangeAspect="1" noChangeArrowheads="1"/>
          </p:cNvPicPr>
          <p:nvPr/>
        </p:nvPicPr>
        <p:blipFill>
          <a:blip r:embed="rId3" cstate="print"/>
          <a:srcRect/>
          <a:stretch>
            <a:fillRect/>
          </a:stretch>
        </p:blipFill>
        <p:spPr bwMode="auto">
          <a:xfrm>
            <a:off x="990600" y="1851025"/>
            <a:ext cx="7467600" cy="3635375"/>
          </a:xfrm>
          <a:prstGeom prst="rect">
            <a:avLst/>
          </a:prstGeom>
          <a:noFill/>
          <a:ln w="12700">
            <a:noFill/>
            <a:miter lim="800000"/>
            <a:headEnd type="none" w="sm" len="sm"/>
            <a:tailEnd type="none" w="sm" len="sm"/>
          </a:ln>
        </p:spPr>
      </p:pic>
      <p:sp>
        <p:nvSpPr>
          <p:cNvPr id="10" name="Rounded Rectangle 9"/>
          <p:cNvSpPr/>
          <p:nvPr/>
        </p:nvSpPr>
        <p:spPr>
          <a:xfrm>
            <a:off x="3124200" y="2819400"/>
            <a:ext cx="2057400" cy="914400"/>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27656" name="TextBox 10"/>
          <p:cNvSpPr txBox="1">
            <a:spLocks noChangeArrowheads="1"/>
          </p:cNvSpPr>
          <p:nvPr/>
        </p:nvSpPr>
        <p:spPr bwMode="auto">
          <a:xfrm>
            <a:off x="457200" y="5754469"/>
            <a:ext cx="8229600" cy="646331"/>
          </a:xfrm>
          <a:prstGeom prst="rect">
            <a:avLst/>
          </a:prstGeom>
          <a:noFill/>
          <a:ln w="9525">
            <a:noFill/>
            <a:miter lim="800000"/>
            <a:headEnd/>
            <a:tailEnd/>
          </a:ln>
        </p:spPr>
        <p:txBody>
          <a:bodyPr wrap="square">
            <a:spAutoFit/>
          </a:bodyPr>
          <a:lstStyle/>
          <a:p>
            <a:pPr>
              <a:defRPr/>
            </a:pPr>
            <a:r>
              <a:rPr lang="en-US" sz="1200" dirty="0">
                <a:latin typeface="+mj-lt"/>
              </a:rPr>
              <a:t>Bhatele, A., Kumar, S., Mei, C., Phillips, J. C., Zheng, G. &amp; Kale, L. V. 2008 </a:t>
            </a:r>
            <a:r>
              <a:rPr lang="en-US" sz="1200" b="1" dirty="0">
                <a:latin typeface="+mj-lt"/>
              </a:rPr>
              <a:t>Overcoming Scaling Challenges in Biomolecular Simulations across Multiple Platforms</a:t>
            </a:r>
            <a:r>
              <a:rPr lang="en-US" sz="1200" dirty="0">
                <a:latin typeface="+mj-lt"/>
              </a:rPr>
              <a:t>. In </a:t>
            </a:r>
            <a:r>
              <a:rPr lang="en-US" sz="1200" i="1" dirty="0">
                <a:latin typeface="+mj-lt"/>
              </a:rPr>
              <a:t>Proceedings of IEEE International Parallel and Distributed Processing Symposium</a:t>
            </a:r>
            <a:r>
              <a:rPr lang="en-US" sz="1200" dirty="0">
                <a:latin typeface="+mj-lt"/>
              </a:rPr>
              <a:t>, Miami, FL, USA, April 2008.</a:t>
            </a:r>
          </a:p>
        </p:txBody>
      </p:sp>
      <p:sp>
        <p:nvSpPr>
          <p:cNvPr id="2" name="TextBox 1"/>
          <p:cNvSpPr txBox="1"/>
          <p:nvPr/>
        </p:nvSpPr>
        <p:spPr>
          <a:xfrm>
            <a:off x="304800" y="914400"/>
            <a:ext cx="8458200" cy="707886"/>
          </a:xfrm>
          <a:prstGeom prst="rect">
            <a:avLst/>
          </a:prstGeom>
          <a:solidFill>
            <a:srgbClr val="CCFFFF"/>
          </a:solidFill>
          <a:ln>
            <a:solidFill>
              <a:schemeClr val="tx2"/>
            </a:solidFill>
          </a:ln>
        </p:spPr>
        <p:txBody>
          <a:bodyPr wrap="square" rtlCol="0">
            <a:spAutoFit/>
          </a:bodyPr>
          <a:lstStyle/>
          <a:p>
            <a:r>
              <a:rPr lang="en-US" sz="2000" dirty="0" smtClean="0"/>
              <a:t>The computation is decomposed into “natural” objects of the application, which are assigned to processors by Charm++ RTS</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A805A3F4-42F3-CC43-807C-C246BB43D9F1}" type="datetime1">
              <a:rPr lang="en-US" smtClean="0"/>
              <a:t>4/14/11</a:t>
            </a:fld>
            <a:endParaRPr lang="en-US" dirty="0"/>
          </a:p>
        </p:txBody>
      </p:sp>
      <p:sp>
        <p:nvSpPr>
          <p:cNvPr id="38915" name="Footer Placeholder 2"/>
          <p:cNvSpPr>
            <a:spLocks noGrp="1"/>
          </p:cNvSpPr>
          <p:nvPr>
            <p:ph type="ftr" sz="quarter" idx="11"/>
          </p:nvPr>
        </p:nvSpPr>
        <p:spPr/>
        <p:txBody>
          <a:bodyPr/>
          <a:lstStyle/>
          <a:p>
            <a:r>
              <a:rPr lang="en-US" smtClean="0"/>
              <a:t>AICS International Symposium</a:t>
            </a:r>
            <a:endParaRPr lang="en-US" dirty="0" smtClean="0"/>
          </a:p>
        </p:txBody>
      </p:sp>
      <p:sp>
        <p:nvSpPr>
          <p:cNvPr id="17" name="Slide Number Placeholder 16"/>
          <p:cNvSpPr>
            <a:spLocks noGrp="1"/>
          </p:cNvSpPr>
          <p:nvPr>
            <p:ph type="sldNum" sz="quarter" idx="12"/>
          </p:nvPr>
        </p:nvSpPr>
        <p:spPr/>
        <p:txBody>
          <a:bodyPr/>
          <a:lstStyle/>
          <a:p>
            <a:fld id="{BFFC72E0-3E7F-4709-B8DF-5EC8A0346E37}" type="slidenum">
              <a:rPr lang="en-US" smtClean="0"/>
              <a:pPr/>
              <a:t>23</a:t>
            </a:fld>
            <a:endParaRPr lang="en-US" dirty="0"/>
          </a:p>
        </p:txBody>
      </p:sp>
      <p:pic>
        <p:nvPicPr>
          <p:cNvPr id="38917" name="Picture 2" descr="namd1024"/>
          <p:cNvPicPr>
            <a:picLocks noChangeAspect="1" noChangeArrowheads="1"/>
          </p:cNvPicPr>
          <p:nvPr/>
        </p:nvPicPr>
        <p:blipFill>
          <a:blip r:embed="rId3" cstate="print"/>
          <a:srcRect/>
          <a:stretch>
            <a:fillRect/>
          </a:stretch>
        </p:blipFill>
        <p:spPr bwMode="auto">
          <a:xfrm>
            <a:off x="95250" y="0"/>
            <a:ext cx="8953500" cy="6172200"/>
          </a:xfrm>
          <a:prstGeom prst="rect">
            <a:avLst/>
          </a:prstGeom>
          <a:noFill/>
          <a:ln w="9525">
            <a:noFill/>
            <a:miter lim="800000"/>
            <a:headEnd/>
            <a:tailEnd/>
          </a:ln>
        </p:spPr>
      </p:pic>
      <p:sp>
        <p:nvSpPr>
          <p:cNvPr id="523268" name="Text Box 4"/>
          <p:cNvSpPr txBox="1">
            <a:spLocks noChangeArrowheads="1"/>
          </p:cNvSpPr>
          <p:nvPr/>
        </p:nvSpPr>
        <p:spPr bwMode="auto">
          <a:xfrm>
            <a:off x="2209800" y="2362200"/>
            <a:ext cx="2362200" cy="336550"/>
          </a:xfrm>
          <a:prstGeom prst="rect">
            <a:avLst/>
          </a:prstGeom>
          <a:solidFill>
            <a:srgbClr val="00FF00">
              <a:alpha val="81175"/>
            </a:srgbClr>
          </a:solidFill>
          <a:ln w="9525">
            <a:noFill/>
            <a:miter lim="800000"/>
            <a:headEnd/>
            <a:tailEnd/>
          </a:ln>
        </p:spPr>
        <p:txBody>
          <a:bodyPr>
            <a:spAutoFit/>
          </a:bodyPr>
          <a:lstStyle/>
          <a:p>
            <a:r>
              <a:rPr lang="en-US" sz="1600" dirty="0">
                <a:solidFill>
                  <a:schemeClr val="bg1"/>
                </a:solidFill>
              </a:rPr>
              <a:t>green: communication</a:t>
            </a:r>
          </a:p>
        </p:txBody>
      </p:sp>
      <p:sp>
        <p:nvSpPr>
          <p:cNvPr id="523269" name="Text Box 5"/>
          <p:cNvSpPr txBox="1">
            <a:spLocks noChangeArrowheads="1"/>
          </p:cNvSpPr>
          <p:nvPr/>
        </p:nvSpPr>
        <p:spPr bwMode="auto">
          <a:xfrm>
            <a:off x="990600" y="3429000"/>
            <a:ext cx="1828800" cy="396875"/>
          </a:xfrm>
          <a:prstGeom prst="rect">
            <a:avLst/>
          </a:prstGeom>
          <a:solidFill>
            <a:srgbClr val="FF0000"/>
          </a:solidFill>
          <a:ln w="9525">
            <a:noFill/>
            <a:miter lim="800000"/>
            <a:headEnd/>
            <a:tailEnd/>
          </a:ln>
        </p:spPr>
        <p:txBody>
          <a:bodyPr>
            <a:spAutoFit/>
          </a:bodyPr>
          <a:lstStyle/>
          <a:p>
            <a:pPr>
              <a:spcBef>
                <a:spcPct val="50000"/>
              </a:spcBef>
            </a:pPr>
            <a:r>
              <a:rPr lang="en-US" sz="2000">
                <a:solidFill>
                  <a:schemeClr val="bg1"/>
                </a:solidFill>
              </a:rPr>
              <a:t>Red: integration</a:t>
            </a:r>
          </a:p>
        </p:txBody>
      </p:sp>
      <p:sp>
        <p:nvSpPr>
          <p:cNvPr id="523270" name="Text Box 6"/>
          <p:cNvSpPr txBox="1">
            <a:spLocks noChangeArrowheads="1"/>
          </p:cNvSpPr>
          <p:nvPr/>
        </p:nvSpPr>
        <p:spPr bwMode="auto">
          <a:xfrm>
            <a:off x="4953000" y="3429000"/>
            <a:ext cx="2895600" cy="366713"/>
          </a:xfrm>
          <a:prstGeom prst="rect">
            <a:avLst/>
          </a:prstGeom>
          <a:solidFill>
            <a:srgbClr val="6600FF"/>
          </a:solidFill>
          <a:ln w="9525">
            <a:noFill/>
            <a:miter lim="800000"/>
            <a:headEnd/>
            <a:tailEnd/>
          </a:ln>
        </p:spPr>
        <p:txBody>
          <a:bodyPr>
            <a:spAutoFit/>
          </a:bodyPr>
          <a:lstStyle/>
          <a:p>
            <a:pPr>
              <a:spcBef>
                <a:spcPct val="50000"/>
              </a:spcBef>
            </a:pPr>
            <a:r>
              <a:rPr lang="en-US" sz="1800">
                <a:solidFill>
                  <a:schemeClr val="bg1"/>
                </a:solidFill>
              </a:rPr>
              <a:t>Blue/Purple: electrostatics</a:t>
            </a:r>
          </a:p>
        </p:txBody>
      </p:sp>
      <p:sp>
        <p:nvSpPr>
          <p:cNvPr id="523271" name="Text Box 7"/>
          <p:cNvSpPr txBox="1">
            <a:spLocks noChangeArrowheads="1"/>
          </p:cNvSpPr>
          <p:nvPr/>
        </p:nvSpPr>
        <p:spPr bwMode="auto">
          <a:xfrm>
            <a:off x="6248400" y="4191000"/>
            <a:ext cx="2590800" cy="366713"/>
          </a:xfrm>
          <a:prstGeom prst="rect">
            <a:avLst/>
          </a:prstGeom>
          <a:solidFill>
            <a:srgbClr val="66FFFF"/>
          </a:solidFill>
          <a:ln w="9525">
            <a:noFill/>
            <a:miter lim="800000"/>
            <a:headEnd/>
            <a:tailEnd/>
          </a:ln>
        </p:spPr>
        <p:txBody>
          <a:bodyPr>
            <a:spAutoFit/>
          </a:bodyPr>
          <a:lstStyle/>
          <a:p>
            <a:r>
              <a:rPr lang="en-US" sz="1800" dirty="0"/>
              <a:t>turquoise: angle/dihedral</a:t>
            </a:r>
          </a:p>
        </p:txBody>
      </p:sp>
      <p:sp>
        <p:nvSpPr>
          <p:cNvPr id="523272" name="Text Box 8"/>
          <p:cNvSpPr txBox="1">
            <a:spLocks noChangeArrowheads="1"/>
          </p:cNvSpPr>
          <p:nvPr/>
        </p:nvSpPr>
        <p:spPr bwMode="auto">
          <a:xfrm>
            <a:off x="4953000" y="3810000"/>
            <a:ext cx="1447800" cy="366713"/>
          </a:xfrm>
          <a:prstGeom prst="rect">
            <a:avLst/>
          </a:prstGeom>
          <a:solidFill>
            <a:srgbClr val="FF6600"/>
          </a:solidFill>
          <a:ln w="9525">
            <a:noFill/>
            <a:miter lim="800000"/>
            <a:headEnd/>
            <a:tailEnd/>
          </a:ln>
        </p:spPr>
        <p:txBody>
          <a:bodyPr>
            <a:spAutoFit/>
          </a:bodyPr>
          <a:lstStyle/>
          <a:p>
            <a:r>
              <a:rPr lang="en-US" sz="1800">
                <a:solidFill>
                  <a:schemeClr val="bg1"/>
                </a:solidFill>
              </a:rPr>
              <a:t>Orange: PME</a:t>
            </a:r>
          </a:p>
        </p:txBody>
      </p:sp>
      <p:sp>
        <p:nvSpPr>
          <p:cNvPr id="38925" name="Text Box 12"/>
          <p:cNvSpPr txBox="1">
            <a:spLocks noChangeArrowheads="1"/>
          </p:cNvSpPr>
          <p:nvPr/>
        </p:nvSpPr>
        <p:spPr bwMode="auto">
          <a:xfrm>
            <a:off x="4800600" y="1981200"/>
            <a:ext cx="4114800" cy="1314450"/>
          </a:xfrm>
          <a:prstGeom prst="rect">
            <a:avLst/>
          </a:prstGeom>
          <a:solidFill>
            <a:srgbClr val="FFFF99">
              <a:alpha val="93000"/>
            </a:srgbClr>
          </a:solidFill>
          <a:ln w="9525">
            <a:noFill/>
            <a:miter lim="800000"/>
            <a:headEnd/>
            <a:tailEnd/>
          </a:ln>
        </p:spPr>
        <p:txBody>
          <a:bodyPr>
            <a:spAutoFit/>
          </a:bodyPr>
          <a:lstStyle/>
          <a:p>
            <a:pPr>
              <a:spcBef>
                <a:spcPct val="50000"/>
              </a:spcBef>
            </a:pPr>
            <a:r>
              <a:rPr lang="en-US" sz="1600" dirty="0"/>
              <a:t>Apo-A1, on </a:t>
            </a:r>
            <a:r>
              <a:rPr lang="en-US" sz="1600" dirty="0" err="1"/>
              <a:t>BlueGene</a:t>
            </a:r>
            <a:r>
              <a:rPr lang="en-US" sz="1600" dirty="0"/>
              <a:t>/L, 1024 </a:t>
            </a:r>
            <a:r>
              <a:rPr lang="en-US" sz="1600" dirty="0" err="1"/>
              <a:t>procs</a:t>
            </a:r>
            <a:endParaRPr lang="en-US" sz="1600" dirty="0"/>
          </a:p>
          <a:p>
            <a:pPr>
              <a:spcBef>
                <a:spcPct val="50000"/>
              </a:spcBef>
            </a:pPr>
            <a:r>
              <a:rPr lang="en-US" sz="1600" dirty="0"/>
              <a:t>Charm++’s “Projections” Analysis </a:t>
            </a:r>
            <a:r>
              <a:rPr lang="en-US" sz="1600" dirty="0" smtClean="0"/>
              <a:t>tool</a:t>
            </a:r>
            <a:endParaRPr lang="en-US" sz="1600" dirty="0"/>
          </a:p>
          <a:p>
            <a:pPr>
              <a:spcBef>
                <a:spcPct val="50000"/>
              </a:spcBef>
            </a:pPr>
            <a:r>
              <a:rPr lang="en-US" sz="1600" dirty="0"/>
              <a:t>Time intervals on x axis, activity added across processors on Y </a:t>
            </a:r>
            <a:r>
              <a:rPr lang="en-US" sz="1600" dirty="0" smtClean="0"/>
              <a:t>axis</a:t>
            </a:r>
            <a:endParaRPr lang="en-US" sz="1600" dirty="0"/>
          </a:p>
        </p:txBody>
      </p:sp>
      <p:cxnSp>
        <p:nvCxnSpPr>
          <p:cNvPr id="15" name="Straight Arrow Connector 14"/>
          <p:cNvCxnSpPr/>
          <p:nvPr/>
        </p:nvCxnSpPr>
        <p:spPr>
          <a:xfrm>
            <a:off x="152400" y="6248400"/>
            <a:ext cx="7086600" cy="0"/>
          </a:xfrm>
          <a:prstGeom prst="straightConnector1">
            <a:avLst/>
          </a:prstGeom>
          <a:ln w="19050">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81200" y="6172200"/>
            <a:ext cx="914400" cy="400110"/>
          </a:xfrm>
          <a:prstGeom prst="rect">
            <a:avLst/>
          </a:prstGeom>
          <a:noFill/>
        </p:spPr>
        <p:txBody>
          <a:bodyPr wrap="square" rtlCol="0">
            <a:spAutoFit/>
          </a:bodyPr>
          <a:lstStyle/>
          <a:p>
            <a:r>
              <a:rPr lang="en-US" sz="2000" dirty="0" smtClean="0"/>
              <a:t>Time</a:t>
            </a:r>
            <a:endParaRPr lang="en-US" sz="2000" dirty="0"/>
          </a:p>
        </p:txBody>
      </p:sp>
      <p:sp>
        <p:nvSpPr>
          <p:cNvPr id="5" name="Rectangle 4"/>
          <p:cNvSpPr/>
          <p:nvPr/>
        </p:nvSpPr>
        <p:spPr>
          <a:xfrm>
            <a:off x="1752600" y="76200"/>
            <a:ext cx="76200" cy="4800600"/>
          </a:xfrm>
          <a:prstGeom prst="rect">
            <a:avLst/>
          </a:prstGeom>
          <a:solidFill>
            <a:schemeClr val="accent3">
              <a:alpha val="52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200400" y="914400"/>
            <a:ext cx="1524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3269"/>
                                        </p:tgtEl>
                                        <p:attrNameLst>
                                          <p:attrName>style.visibility</p:attrName>
                                        </p:attrNameLst>
                                      </p:cBhvr>
                                      <p:to>
                                        <p:strVal val="visible"/>
                                      </p:to>
                                    </p:set>
                                  </p:childTnLst>
                                </p:cTn>
                              </p:par>
                            </p:childTnLst>
                          </p:cTn>
                        </p:par>
                        <p:par>
                          <p:cTn id="13" fill="hold">
                            <p:stCondLst>
                              <p:cond delay="0"/>
                            </p:stCondLst>
                            <p:childTnLst>
                              <p:par>
                                <p:cTn id="14" presetID="18" presetClass="entr" presetSubtype="3" fill="hold" grpId="0" nodeType="afterEffect">
                                  <p:stCondLst>
                                    <p:cond delay="500"/>
                                  </p:stCondLst>
                                  <p:childTnLst>
                                    <p:set>
                                      <p:cBhvr>
                                        <p:cTn id="15" dur="1" fill="hold">
                                          <p:stCondLst>
                                            <p:cond delay="0"/>
                                          </p:stCondLst>
                                        </p:cTn>
                                        <p:tgtEl>
                                          <p:spTgt spid="523270"/>
                                        </p:tgtEl>
                                        <p:attrNameLst>
                                          <p:attrName>style.visibility</p:attrName>
                                        </p:attrNameLst>
                                      </p:cBhvr>
                                      <p:to>
                                        <p:strVal val="visible"/>
                                      </p:to>
                                    </p:set>
                                    <p:animEffect transition="in" filter="strips(upRight)">
                                      <p:cBhvr>
                                        <p:cTn id="16" dur="500"/>
                                        <p:tgtEl>
                                          <p:spTgt spid="523270"/>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523272"/>
                                        </p:tgtEl>
                                        <p:attrNameLst>
                                          <p:attrName>style.visibility</p:attrName>
                                        </p:attrNameLst>
                                      </p:cBhvr>
                                      <p:to>
                                        <p:strVal val="visible"/>
                                      </p:to>
                                    </p:set>
                                    <p:animEffect transition="in" filter="strips(downRight)">
                                      <p:cBhvr>
                                        <p:cTn id="20" dur="500"/>
                                        <p:tgtEl>
                                          <p:spTgt spid="523272"/>
                                        </p:tgtEl>
                                      </p:cBhvr>
                                    </p:animEffect>
                                  </p:childTnLst>
                                </p:cTn>
                              </p:par>
                            </p:childTnLst>
                          </p:cTn>
                        </p:par>
                        <p:par>
                          <p:cTn id="21" fill="hold">
                            <p:stCondLst>
                              <p:cond delay="1500"/>
                            </p:stCondLst>
                            <p:childTnLst>
                              <p:par>
                                <p:cTn id="22" presetID="18" presetClass="entr" presetSubtype="6" fill="hold" grpId="0" nodeType="afterEffect">
                                  <p:stCondLst>
                                    <p:cond delay="500"/>
                                  </p:stCondLst>
                                  <p:childTnLst>
                                    <p:set>
                                      <p:cBhvr>
                                        <p:cTn id="23" dur="1" fill="hold">
                                          <p:stCondLst>
                                            <p:cond delay="0"/>
                                          </p:stCondLst>
                                        </p:cTn>
                                        <p:tgtEl>
                                          <p:spTgt spid="523271"/>
                                        </p:tgtEl>
                                        <p:attrNameLst>
                                          <p:attrName>style.visibility</p:attrName>
                                        </p:attrNameLst>
                                      </p:cBhvr>
                                      <p:to>
                                        <p:strVal val="visible"/>
                                      </p:to>
                                    </p:set>
                                    <p:animEffect transition="in" filter="strips(downRight)">
                                      <p:cBhvr>
                                        <p:cTn id="24" dur="1000"/>
                                        <p:tgtEl>
                                          <p:spTgt spid="523271"/>
                                        </p:tgtEl>
                                      </p:cBhvr>
                                    </p:animEffect>
                                  </p:childTnLst>
                                </p:cTn>
                              </p:par>
                            </p:childTnLst>
                          </p:cTn>
                        </p:par>
                        <p:par>
                          <p:cTn id="25" fill="hold">
                            <p:stCondLst>
                              <p:cond delay="3000"/>
                            </p:stCondLst>
                            <p:childTnLst>
                              <p:par>
                                <p:cTn id="26" presetID="18" presetClass="entr" presetSubtype="6" fill="hold" grpId="0" nodeType="afterEffect">
                                  <p:stCondLst>
                                    <p:cond delay="500"/>
                                  </p:stCondLst>
                                  <p:childTnLst>
                                    <p:set>
                                      <p:cBhvr>
                                        <p:cTn id="27" dur="1" fill="hold">
                                          <p:stCondLst>
                                            <p:cond delay="0"/>
                                          </p:stCondLst>
                                        </p:cTn>
                                        <p:tgtEl>
                                          <p:spTgt spid="523268"/>
                                        </p:tgtEl>
                                        <p:attrNameLst>
                                          <p:attrName>style.visibility</p:attrName>
                                        </p:attrNameLst>
                                      </p:cBhvr>
                                      <p:to>
                                        <p:strVal val="visible"/>
                                      </p:to>
                                    </p:set>
                                    <p:animEffect transition="in" filter="strips(downRight)">
                                      <p:cBhvr>
                                        <p:cTn id="28" dur="500"/>
                                        <p:tgtEl>
                                          <p:spTgt spid="52326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8" grpId="0" animBg="1"/>
      <p:bldP spid="523269" grpId="0" animBg="1"/>
      <p:bldP spid="523270" grpId="0" animBg="1"/>
      <p:bldP spid="523271" grpId="0" animBg="1"/>
      <p:bldP spid="52327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Performance of NAMD</a:t>
            </a:r>
          </a:p>
        </p:txBody>
      </p:sp>
      <p:graphicFrame>
        <p:nvGraphicFramePr>
          <p:cNvPr id="1026" name="Content Placeholder 3"/>
          <p:cNvGraphicFramePr>
            <a:graphicFrameLocks noGrp="1"/>
          </p:cNvGraphicFramePr>
          <p:nvPr>
            <p:ph idx="1"/>
          </p:nvPr>
        </p:nvGraphicFramePr>
        <p:xfrm>
          <a:off x="557213" y="1744663"/>
          <a:ext cx="8029575" cy="4238625"/>
        </p:xfrm>
        <a:graphic>
          <a:graphicData uri="http://schemas.openxmlformats.org/presentationml/2006/ole">
            <mc:AlternateContent xmlns:mc="http://schemas.openxmlformats.org/markup-compatibility/2006">
              <mc:Choice xmlns:v="urn:schemas-microsoft-com:vml" Requires="v">
                <p:oleObj spid="_x0000_s1050" name="Worksheet" r:id="rId4" imgW="8029604" imgH="4238638" progId="Excel.Sheet.8">
                  <p:embed/>
                </p:oleObj>
              </mc:Choice>
              <mc:Fallback>
                <p:oleObj name="Worksheet" r:id="rId4" imgW="8029604" imgH="4238638" progId="Excel.Sheet.8">
                  <p:embed/>
                  <p:pic>
                    <p:nvPicPr>
                      <p:cNvPr id="0" name="Picture 1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1744663"/>
                        <a:ext cx="8029575" cy="423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Date Placeholder 11"/>
          <p:cNvSpPr>
            <a:spLocks noGrp="1"/>
          </p:cNvSpPr>
          <p:nvPr>
            <p:ph type="dt" sz="half" idx="10"/>
          </p:nvPr>
        </p:nvSpPr>
        <p:spPr/>
        <p:txBody>
          <a:bodyPr/>
          <a:lstStyle/>
          <a:p>
            <a:fld id="{C15C498D-EA08-7B47-9C82-A75B9BAE01B0}" type="datetime1">
              <a:rPr lang="en-US" smtClean="0"/>
              <a:t>4/14/11</a:t>
            </a:fld>
            <a:endParaRPr lang="en-US" dirty="0"/>
          </a:p>
        </p:txBody>
      </p:sp>
      <p:sp>
        <p:nvSpPr>
          <p:cNvPr id="1033" name="Footer Placeholder 9"/>
          <p:cNvSpPr>
            <a:spLocks noGrp="1"/>
          </p:cNvSpPr>
          <p:nvPr>
            <p:ph type="ftr" sz="quarter" idx="11"/>
          </p:nvPr>
        </p:nvSpPr>
        <p:spPr/>
        <p:txBody>
          <a:bodyPr/>
          <a:lstStyle/>
          <a:p>
            <a:r>
              <a:rPr lang="en-US" smtClean="0"/>
              <a:t>AICS International Symposium</a:t>
            </a:r>
            <a:endParaRPr lang="en-US" dirty="0" smtClean="0"/>
          </a:p>
        </p:txBody>
      </p:sp>
      <p:sp>
        <p:nvSpPr>
          <p:cNvPr id="14" name="Slide Number Placeholder 13"/>
          <p:cNvSpPr>
            <a:spLocks noGrp="1"/>
          </p:cNvSpPr>
          <p:nvPr>
            <p:ph type="sldNum" sz="quarter" idx="12"/>
          </p:nvPr>
        </p:nvSpPr>
        <p:spPr/>
        <p:txBody>
          <a:bodyPr/>
          <a:lstStyle/>
          <a:p>
            <a:fld id="{3EF9F3CA-D42A-4F16-9502-7E916E4DA7FE}" type="slidenum">
              <a:rPr lang="en-US" smtClean="0"/>
              <a:pPr/>
              <a:t>24</a:t>
            </a:fld>
            <a:endParaRPr lang="en-US" dirty="0"/>
          </a:p>
        </p:txBody>
      </p:sp>
      <p:sp>
        <p:nvSpPr>
          <p:cNvPr id="1028" name="TextBox 4"/>
          <p:cNvSpPr txBox="1">
            <a:spLocks noChangeArrowheads="1"/>
          </p:cNvSpPr>
          <p:nvPr/>
        </p:nvSpPr>
        <p:spPr bwMode="auto">
          <a:xfrm>
            <a:off x="3429000" y="5791200"/>
            <a:ext cx="1311275" cy="369888"/>
          </a:xfrm>
          <a:prstGeom prst="rect">
            <a:avLst/>
          </a:prstGeom>
          <a:noFill/>
          <a:ln w="9525">
            <a:noFill/>
            <a:miter lim="800000"/>
            <a:headEnd/>
            <a:tailEnd/>
          </a:ln>
        </p:spPr>
        <p:txBody>
          <a:bodyPr wrap="none">
            <a:spAutoFit/>
          </a:bodyPr>
          <a:lstStyle/>
          <a:p>
            <a:r>
              <a:rPr lang="en-US" dirty="0">
                <a:latin typeface="Calibri" pitchFamily="34" charset="0"/>
              </a:rPr>
              <a:t>No. of cores</a:t>
            </a:r>
          </a:p>
        </p:txBody>
      </p:sp>
      <p:sp>
        <p:nvSpPr>
          <p:cNvPr id="6" name="TextBox 5"/>
          <p:cNvSpPr txBox="1"/>
          <p:nvPr/>
        </p:nvSpPr>
        <p:spPr>
          <a:xfrm>
            <a:off x="152400" y="2057400"/>
            <a:ext cx="553998" cy="3066565"/>
          </a:xfrm>
          <a:prstGeom prst="rect">
            <a:avLst/>
          </a:prstGeom>
          <a:noFill/>
        </p:spPr>
        <p:txBody>
          <a:bodyPr vert="vert270" wrap="square">
            <a:spAutoFit/>
          </a:bodyPr>
          <a:lstStyle/>
          <a:p>
            <a:pPr fontAlgn="auto">
              <a:spcBef>
                <a:spcPts val="0"/>
              </a:spcBef>
              <a:spcAft>
                <a:spcPts val="0"/>
              </a:spcAft>
              <a:defRPr/>
            </a:pPr>
            <a:r>
              <a:rPr lang="en-US" dirty="0">
                <a:latin typeface="+mn-lt"/>
              </a:rPr>
              <a:t>Time (ms per step)</a:t>
            </a:r>
          </a:p>
        </p:txBody>
      </p:sp>
      <p:sp>
        <p:nvSpPr>
          <p:cNvPr id="7" name="TextBox 6"/>
          <p:cNvSpPr txBox="1"/>
          <p:nvPr/>
        </p:nvSpPr>
        <p:spPr>
          <a:xfrm>
            <a:off x="3048000" y="1981200"/>
            <a:ext cx="3505200" cy="461963"/>
          </a:xfrm>
          <a:prstGeom prst="rect">
            <a:avLst/>
          </a:prstGeom>
          <a:solidFill>
            <a:schemeClr val="accent3">
              <a:lumMod val="95000"/>
            </a:schemeClr>
          </a:solidFill>
        </p:spPr>
        <p:txBody>
          <a:bodyPr>
            <a:spAutoFit/>
          </a:bodyPr>
          <a:lstStyle/>
          <a:p>
            <a:pPr algn="r" fontAlgn="auto">
              <a:spcBef>
                <a:spcPts val="0"/>
              </a:spcBef>
              <a:spcAft>
                <a:spcPts val="0"/>
              </a:spcAft>
              <a:defRPr/>
            </a:pPr>
            <a:r>
              <a:rPr lang="en-US" dirty="0">
                <a:latin typeface="+mn-lt"/>
              </a:rPr>
              <a:t>STMV:  ~1 million atoms</a:t>
            </a:r>
          </a:p>
        </p:txBody>
      </p:sp>
      <p:sp>
        <p:nvSpPr>
          <p:cNvPr id="11" name="TextBox 10"/>
          <p:cNvSpPr txBox="1"/>
          <p:nvPr/>
        </p:nvSpPr>
        <p:spPr>
          <a:xfrm>
            <a:off x="5257800" y="1143000"/>
            <a:ext cx="3352800" cy="738664"/>
          </a:xfrm>
          <a:prstGeom prst="rect">
            <a:avLst/>
          </a:prstGeom>
          <a:solidFill>
            <a:srgbClr val="CCFFFF"/>
          </a:solidFill>
        </p:spPr>
        <p:txBody>
          <a:bodyPr wrap="square">
            <a:spAutoFit/>
          </a:bodyPr>
          <a:lstStyle/>
          <a:p>
            <a:pPr fontAlgn="auto">
              <a:spcBef>
                <a:spcPts val="0"/>
              </a:spcBef>
              <a:spcAft>
                <a:spcPts val="0"/>
              </a:spcAft>
              <a:defRPr/>
            </a:pPr>
            <a:r>
              <a:rPr lang="en-US" sz="1400" dirty="0">
                <a:latin typeface="+mn-lt"/>
              </a:rPr>
              <a:t>Blue Gene results based on work on DCMF many-to-many pattern by  Sameer Kumar, IBM Research</a:t>
            </a:r>
          </a:p>
        </p:txBody>
      </p:sp>
      <p:sp>
        <p:nvSpPr>
          <p:cNvPr id="13" name="TextBox 12"/>
          <p:cNvSpPr txBox="1"/>
          <p:nvPr/>
        </p:nvSpPr>
        <p:spPr>
          <a:xfrm>
            <a:off x="3048000" y="2438400"/>
            <a:ext cx="3505200" cy="461963"/>
          </a:xfrm>
          <a:prstGeom prst="rect">
            <a:avLst/>
          </a:prstGeom>
          <a:solidFill>
            <a:schemeClr val="accent3">
              <a:lumMod val="95000"/>
            </a:schemeClr>
          </a:solidFill>
        </p:spPr>
        <p:txBody>
          <a:bodyPr>
            <a:spAutoFit/>
          </a:bodyPr>
          <a:lstStyle/>
          <a:p>
            <a:pPr algn="r" fontAlgn="auto">
              <a:spcBef>
                <a:spcPts val="0"/>
              </a:spcBef>
              <a:spcAft>
                <a:spcPts val="0"/>
              </a:spcAft>
              <a:defRPr/>
            </a:pPr>
            <a:r>
              <a:rPr lang="en-US" dirty="0">
                <a:latin typeface="+mn-lt"/>
              </a:rPr>
              <a:t>ApoA1:  ~92K atoms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a:solidFill>
            <a:schemeClr val="accent3">
              <a:lumMod val="60000"/>
              <a:lumOff val="40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3" name="Rounded Rectangle 2"/>
          <p:cNvSpPr/>
          <p:nvPr/>
        </p:nvSpPr>
        <p:spPr>
          <a:xfrm>
            <a:off x="533400" y="2057400"/>
            <a:ext cx="3048000" cy="533400"/>
          </a:xfrm>
          <a:prstGeom prst="roundRect">
            <a:avLst/>
          </a:prstGeom>
          <a:solidFill>
            <a:schemeClr val="accent3">
              <a:lumMod val="60000"/>
              <a:lumOff val="40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Migratability</a:t>
            </a:r>
            <a:endParaRPr lang="en-US" sz="2000" dirty="0"/>
          </a:p>
        </p:txBody>
      </p:sp>
      <p:sp>
        <p:nvSpPr>
          <p:cNvPr id="4" name="Rounded Rectangle 3"/>
          <p:cNvSpPr/>
          <p:nvPr/>
        </p:nvSpPr>
        <p:spPr>
          <a:xfrm>
            <a:off x="533400" y="3200400"/>
            <a:ext cx="30480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Introspective and adaptive runtime system</a:t>
            </a:r>
            <a:endParaRPr lang="en-US" sz="1800" dirty="0"/>
          </a:p>
        </p:txBody>
      </p:sp>
      <p:sp>
        <p:nvSpPr>
          <p:cNvPr id="8" name="Rounded Rectangle 7"/>
          <p:cNvSpPr/>
          <p:nvPr/>
        </p:nvSpPr>
        <p:spPr>
          <a:xfrm>
            <a:off x="4114800" y="533400"/>
            <a:ext cx="1550670" cy="332509"/>
          </a:xfrm>
          <a:prstGeom prst="roundRect">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Scalable Tools</a:t>
            </a:r>
            <a:endParaRPr lang="en-US" sz="1200" dirty="0"/>
          </a:p>
        </p:txBody>
      </p:sp>
      <p:sp>
        <p:nvSpPr>
          <p:cNvPr id="9" name="Rounded Rectangle 8"/>
          <p:cNvSpPr/>
          <p:nvPr/>
        </p:nvSpPr>
        <p:spPr>
          <a:xfrm>
            <a:off x="5943600" y="685800"/>
            <a:ext cx="2607945" cy="609600"/>
          </a:xfrm>
          <a:prstGeom prst="roundRect">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Automatic overlap, </a:t>
            </a:r>
            <a:r>
              <a:rPr lang="en-US" sz="1200" dirty="0" err="1" smtClean="0"/>
              <a:t>pefetch</a:t>
            </a:r>
            <a:r>
              <a:rPr lang="en-US" sz="1200" dirty="0" smtClean="0"/>
              <a:t>, compositionality</a:t>
            </a:r>
            <a:endParaRPr lang="en-US" sz="1200" dirty="0"/>
          </a:p>
        </p:txBody>
      </p:sp>
      <p:sp>
        <p:nvSpPr>
          <p:cNvPr id="10" name="Rounded Rectangle 9"/>
          <p:cNvSpPr/>
          <p:nvPr/>
        </p:nvSpPr>
        <p:spPr>
          <a:xfrm>
            <a:off x="4114800" y="1219200"/>
            <a:ext cx="1550670" cy="332509"/>
          </a:xfrm>
          <a:prstGeom prst="roundRect">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BigSim</a:t>
            </a:r>
            <a:endParaRPr lang="en-US" sz="1200" dirty="0"/>
          </a:p>
        </p:txBody>
      </p:sp>
      <p:sp>
        <p:nvSpPr>
          <p:cNvPr id="11" name="Rounded Rectangle 10"/>
          <p:cNvSpPr/>
          <p:nvPr/>
        </p:nvSpPr>
        <p:spPr>
          <a:xfrm>
            <a:off x="4876800" y="2057400"/>
            <a:ext cx="2466975" cy="387927"/>
          </a:xfrm>
          <a:prstGeom prst="roundRect">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Fault Tolerance</a:t>
            </a:r>
            <a:endParaRPr lang="en-US" sz="1200" dirty="0"/>
          </a:p>
        </p:txBody>
      </p:sp>
      <p:sp>
        <p:nvSpPr>
          <p:cNvPr id="12" name="Rounded Rectangle 11"/>
          <p:cNvSpPr/>
          <p:nvPr/>
        </p:nvSpPr>
        <p:spPr>
          <a:xfrm>
            <a:off x="4343400" y="3124200"/>
            <a:ext cx="2819400" cy="6096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Dynamic load balancing (topology-aware, scalable)</a:t>
            </a:r>
            <a:endParaRPr lang="en-US" sz="1200" dirty="0"/>
          </a:p>
        </p:txBody>
      </p:sp>
      <p:sp>
        <p:nvSpPr>
          <p:cNvPr id="14" name="Rounded Rectangle 13"/>
          <p:cNvSpPr/>
          <p:nvPr/>
        </p:nvSpPr>
        <p:spPr>
          <a:xfrm>
            <a:off x="5715000" y="3810000"/>
            <a:ext cx="2819400" cy="6096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Temperature/power considerations</a:t>
            </a:r>
            <a:endParaRPr lang="en-US" sz="1200" dirty="0"/>
          </a:p>
        </p:txBody>
      </p:sp>
      <p:sp>
        <p:nvSpPr>
          <p:cNvPr id="15" name="Down Arrow 14"/>
          <p:cNvSpPr/>
          <p:nvPr/>
        </p:nvSpPr>
        <p:spPr>
          <a:xfrm>
            <a:off x="1981200" y="1447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981200" y="2590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581400" y="6096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581400" y="914400"/>
            <a:ext cx="2362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581400" y="12954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581400" y="2209800"/>
            <a:ext cx="1295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3581400" y="3429000"/>
            <a:ext cx="762000" cy="152400"/>
          </a:xfrm>
          <a:prstGeom prst="rightArrow">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3581400" y="3886200"/>
            <a:ext cx="21336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A426797B-3064-374C-8E71-D958464C0B54}"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
        <p:nvSpPr>
          <p:cNvPr id="7" name="Slide Number Placeholder 6"/>
          <p:cNvSpPr>
            <a:spLocks noGrp="1"/>
          </p:cNvSpPr>
          <p:nvPr>
            <p:ph type="sldNum" sz="quarter" idx="12"/>
          </p:nvPr>
        </p:nvSpPr>
        <p:spPr/>
        <p:txBody>
          <a:bodyPr/>
          <a:lstStyle/>
          <a:p>
            <a:pPr>
              <a:defRPr/>
            </a:pPr>
            <a:fld id="{BFFC72E0-3E7F-4709-B8DF-5EC8A0346E37}" type="slidenum">
              <a:rPr lang="en-US" smtClean="0"/>
              <a:pPr>
                <a:defRPr/>
              </a:pPr>
              <a:t>25</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Challenge: Load Balancing</a:t>
            </a:r>
            <a:endParaRPr lang="en-US" dirty="0" smtClean="0"/>
          </a:p>
        </p:txBody>
      </p:sp>
      <p:sp>
        <p:nvSpPr>
          <p:cNvPr id="39939" name="Content Placeholder 2"/>
          <p:cNvSpPr>
            <a:spLocks noGrp="1"/>
          </p:cNvSpPr>
          <p:nvPr>
            <p:ph idx="1"/>
          </p:nvPr>
        </p:nvSpPr>
        <p:spPr>
          <a:xfrm>
            <a:off x="457200" y="1447800"/>
            <a:ext cx="8229600" cy="4525963"/>
          </a:xfrm>
        </p:spPr>
        <p:txBody>
          <a:bodyPr>
            <a:normAutofit fontScale="77500" lnSpcReduction="20000"/>
          </a:bodyPr>
          <a:lstStyle/>
          <a:p>
            <a:r>
              <a:rPr lang="en-US" dirty="0" smtClean="0"/>
              <a:t>Static</a:t>
            </a:r>
          </a:p>
          <a:p>
            <a:pPr lvl="1"/>
            <a:r>
              <a:rPr lang="en-US" dirty="0" smtClean="0"/>
              <a:t>Irregular applications</a:t>
            </a:r>
          </a:p>
          <a:p>
            <a:pPr lvl="1"/>
            <a:r>
              <a:rPr lang="en-US" dirty="0" smtClean="0"/>
              <a:t>Programmer shouldn’t have to figure out ideal mapping</a:t>
            </a:r>
          </a:p>
          <a:p>
            <a:r>
              <a:rPr lang="en-US" dirty="0" smtClean="0"/>
              <a:t>Dynamic:</a:t>
            </a:r>
          </a:p>
          <a:p>
            <a:pPr lvl="1"/>
            <a:r>
              <a:rPr lang="en-US" dirty="0" smtClean="0"/>
              <a:t>Applications are increasingly using adaptive strategies</a:t>
            </a:r>
          </a:p>
          <a:p>
            <a:pPr lvl="1"/>
            <a:r>
              <a:rPr lang="en-US" dirty="0" smtClean="0"/>
              <a:t>Abrupt refinements</a:t>
            </a:r>
          </a:p>
          <a:p>
            <a:pPr lvl="1"/>
            <a:r>
              <a:rPr lang="en-US" dirty="0" smtClean="0"/>
              <a:t>Continuous migration of work: e.g. particles in MD</a:t>
            </a:r>
          </a:p>
          <a:p>
            <a:r>
              <a:rPr lang="en-US" dirty="0" smtClean="0"/>
              <a:t>Challenges:</a:t>
            </a:r>
          </a:p>
          <a:p>
            <a:pPr lvl="1"/>
            <a:r>
              <a:rPr lang="en-US" dirty="0" smtClean="0"/>
              <a:t>Performance limited by most overloaded processor</a:t>
            </a:r>
          </a:p>
          <a:p>
            <a:pPr lvl="1"/>
            <a:r>
              <a:rPr lang="en-US" dirty="0" smtClean="0"/>
              <a:t>The chance that one processor is severely overloaded gets higher as #processors increases</a:t>
            </a:r>
          </a:p>
        </p:txBody>
      </p:sp>
      <p:sp>
        <p:nvSpPr>
          <p:cNvPr id="7" name="Date Placeholder 6"/>
          <p:cNvSpPr>
            <a:spLocks noGrp="1"/>
          </p:cNvSpPr>
          <p:nvPr>
            <p:ph type="dt" sz="half" idx="10"/>
          </p:nvPr>
        </p:nvSpPr>
        <p:spPr/>
        <p:txBody>
          <a:bodyPr/>
          <a:lstStyle/>
          <a:p>
            <a:fld id="{7A240455-D9E0-3C49-9189-80C593BFB1AA}" type="datetime1">
              <a:rPr lang="en-US" smtClean="0"/>
              <a:t>4/14/11</a:t>
            </a:fld>
            <a:endParaRPr lang="en-US" dirty="0"/>
          </a:p>
        </p:txBody>
      </p:sp>
      <p:sp>
        <p:nvSpPr>
          <p:cNvPr id="3994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26</a:t>
            </a:fld>
            <a:endParaRPr lang="en-US" dirty="0"/>
          </a:p>
        </p:txBody>
      </p:sp>
      <p:sp>
        <p:nvSpPr>
          <p:cNvPr id="9" name="Text Box 6"/>
          <p:cNvSpPr txBox="1">
            <a:spLocks noChangeArrowheads="1"/>
          </p:cNvSpPr>
          <p:nvPr/>
        </p:nvSpPr>
        <p:spPr bwMode="auto">
          <a:xfrm>
            <a:off x="457200" y="5867400"/>
            <a:ext cx="8229600" cy="461665"/>
          </a:xfrm>
          <a:prstGeom prst="rect">
            <a:avLst/>
          </a:prstGeom>
          <a:solidFill>
            <a:srgbClr val="CCFFFF"/>
          </a:solidFill>
          <a:ln w="9525">
            <a:noFill/>
            <a:miter lim="800000"/>
            <a:headEnd/>
            <a:tailEnd/>
          </a:ln>
        </p:spPr>
        <p:txBody>
          <a:bodyPr wrap="square">
            <a:spAutoFit/>
          </a:bodyPr>
          <a:lstStyle/>
          <a:p>
            <a:pPr algn="ctr">
              <a:spcBef>
                <a:spcPct val="50000"/>
              </a:spcBef>
            </a:pPr>
            <a:r>
              <a:rPr lang="en-US" dirty="0" err="1" smtClean="0">
                <a:solidFill>
                  <a:srgbClr val="386572"/>
                </a:solidFill>
                <a:latin typeface="Book Antiqua" pitchFamily="18" charset="0"/>
              </a:rPr>
              <a:t>Migratable</a:t>
            </a:r>
            <a:r>
              <a:rPr lang="en-US" dirty="0" smtClean="0">
                <a:solidFill>
                  <a:srgbClr val="386572"/>
                </a:solidFill>
                <a:latin typeface="Book Antiqua" pitchFamily="18" charset="0"/>
              </a:rPr>
              <a:t> Objects Empower Automated Load Balancing!</a:t>
            </a:r>
            <a:endParaRPr lang="en-US" dirty="0">
              <a:solidFill>
                <a:srgbClr val="386572"/>
              </a:solidFill>
              <a:latin typeface="Book Antiqua"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762000" y="533400"/>
            <a:ext cx="7696200" cy="5601533"/>
          </a:xfrm>
          <a:prstGeom prst="rect">
            <a:avLst/>
          </a:prstGeom>
          <a:solidFill>
            <a:srgbClr val="CCFFFF"/>
          </a:solidFill>
          <a:ln w="9525">
            <a:noFill/>
            <a:miter lim="800000"/>
            <a:headEnd/>
            <a:tailEnd/>
          </a:ln>
        </p:spPr>
        <p:txBody>
          <a:bodyPr wrap="square">
            <a:spAutoFit/>
          </a:bodyPr>
          <a:lstStyle/>
          <a:p>
            <a:pPr algn="ctr">
              <a:spcBef>
                <a:spcPct val="50000"/>
              </a:spcBef>
            </a:pPr>
            <a:r>
              <a:rPr lang="en-US" sz="3600" dirty="0">
                <a:solidFill>
                  <a:schemeClr val="accent3">
                    <a:lumMod val="50000"/>
                  </a:schemeClr>
                </a:solidFill>
                <a:latin typeface="+mn-lt"/>
              </a:rPr>
              <a:t>Principle of </a:t>
            </a:r>
            <a:r>
              <a:rPr lang="en-US" sz="3600" dirty="0" smtClean="0">
                <a:solidFill>
                  <a:schemeClr val="accent3">
                    <a:lumMod val="50000"/>
                  </a:schemeClr>
                </a:solidFill>
                <a:latin typeface="+mn-lt"/>
              </a:rPr>
              <a:t>Persistence</a:t>
            </a:r>
            <a:endParaRPr lang="en-US" sz="3600" dirty="0">
              <a:solidFill>
                <a:schemeClr val="accent3">
                  <a:lumMod val="50000"/>
                </a:schemeClr>
              </a:solidFill>
              <a:latin typeface="+mn-lt"/>
            </a:endParaRPr>
          </a:p>
          <a:p>
            <a:pPr marL="457200" indent="-457200">
              <a:spcBef>
                <a:spcPct val="50000"/>
              </a:spcBef>
              <a:buFont typeface="Arial"/>
              <a:buChar char="•"/>
            </a:pPr>
            <a:r>
              <a:rPr lang="en-US" sz="2800" dirty="0" smtClean="0">
                <a:solidFill>
                  <a:schemeClr val="bg2">
                    <a:lumMod val="10000"/>
                  </a:schemeClr>
                </a:solidFill>
                <a:latin typeface="+mn-lt"/>
              </a:rPr>
              <a:t>Once the computation is expressed in terms of its natural (</a:t>
            </a:r>
            <a:r>
              <a:rPr lang="en-US" sz="2800" dirty="0" err="1" smtClean="0">
                <a:solidFill>
                  <a:schemeClr val="bg2">
                    <a:lumMod val="10000"/>
                  </a:schemeClr>
                </a:solidFill>
                <a:latin typeface="+mn-lt"/>
              </a:rPr>
              <a:t>migratable</a:t>
            </a:r>
            <a:r>
              <a:rPr lang="en-US" sz="2800" dirty="0" smtClean="0">
                <a:solidFill>
                  <a:schemeClr val="bg2">
                    <a:lumMod val="10000"/>
                  </a:schemeClr>
                </a:solidFill>
                <a:latin typeface="+mn-lt"/>
              </a:rPr>
              <a:t>) objects</a:t>
            </a:r>
          </a:p>
          <a:p>
            <a:pPr marL="457200" indent="-457200">
              <a:spcBef>
                <a:spcPct val="50000"/>
              </a:spcBef>
              <a:buFont typeface="Arial"/>
              <a:buChar char="•"/>
            </a:pPr>
            <a:endParaRPr lang="en-US" sz="2800" dirty="0" smtClean="0">
              <a:solidFill>
                <a:schemeClr val="bg2">
                  <a:lumMod val="10000"/>
                </a:schemeClr>
              </a:solidFill>
              <a:latin typeface="+mn-lt"/>
            </a:endParaRPr>
          </a:p>
          <a:p>
            <a:pPr marL="457200" indent="-457200">
              <a:spcBef>
                <a:spcPct val="50000"/>
              </a:spcBef>
              <a:buFont typeface="Arial"/>
              <a:buChar char="•"/>
            </a:pPr>
            <a:r>
              <a:rPr lang="en-US" sz="2800" i="1" dirty="0" smtClean="0">
                <a:solidFill>
                  <a:schemeClr val="bg2">
                    <a:lumMod val="10000"/>
                  </a:schemeClr>
                </a:solidFill>
                <a:latin typeface="+mn-lt"/>
              </a:rPr>
              <a:t>Computational </a:t>
            </a:r>
            <a:r>
              <a:rPr lang="en-US" sz="2800" i="1" dirty="0">
                <a:solidFill>
                  <a:schemeClr val="bg2">
                    <a:lumMod val="10000"/>
                  </a:schemeClr>
                </a:solidFill>
                <a:latin typeface="+mn-lt"/>
              </a:rPr>
              <a:t>loads and communication patterns tend to persist, even in dynamic </a:t>
            </a:r>
            <a:r>
              <a:rPr lang="en-US" sz="2800" i="1" dirty="0" smtClean="0">
                <a:solidFill>
                  <a:schemeClr val="bg2">
                    <a:lumMod val="10000"/>
                  </a:schemeClr>
                </a:solidFill>
                <a:latin typeface="+mn-lt"/>
              </a:rPr>
              <a:t>computations</a:t>
            </a:r>
          </a:p>
          <a:p>
            <a:pPr marL="457200" indent="-457200">
              <a:spcBef>
                <a:spcPct val="50000"/>
              </a:spcBef>
              <a:buFont typeface="Arial"/>
              <a:buChar char="•"/>
            </a:pPr>
            <a:endParaRPr lang="en-US" sz="2800" i="1" u="sng" dirty="0">
              <a:solidFill>
                <a:schemeClr val="bg2">
                  <a:lumMod val="10000"/>
                </a:schemeClr>
              </a:solidFill>
              <a:latin typeface="+mn-lt"/>
            </a:endParaRPr>
          </a:p>
          <a:p>
            <a:pPr marL="457200" indent="-457200">
              <a:spcBef>
                <a:spcPct val="50000"/>
              </a:spcBef>
              <a:buFont typeface="Arial"/>
              <a:buChar char="•"/>
            </a:pPr>
            <a:r>
              <a:rPr lang="en-US" sz="2800" dirty="0">
                <a:solidFill>
                  <a:schemeClr val="bg2">
                    <a:lumMod val="10000"/>
                  </a:schemeClr>
                </a:solidFill>
                <a:latin typeface="+mn-lt"/>
              </a:rPr>
              <a:t>So, recent past is a good predictor of near future</a:t>
            </a:r>
          </a:p>
        </p:txBody>
      </p:sp>
      <p:sp>
        <p:nvSpPr>
          <p:cNvPr id="9" name="Date Placeholder 8"/>
          <p:cNvSpPr>
            <a:spLocks noGrp="1"/>
          </p:cNvSpPr>
          <p:nvPr>
            <p:ph type="dt" sz="half" idx="10"/>
          </p:nvPr>
        </p:nvSpPr>
        <p:spPr/>
        <p:txBody>
          <a:bodyPr/>
          <a:lstStyle/>
          <a:p>
            <a:fld id="{B892F978-5FA5-5146-BF01-E058B997393C}" type="datetime1">
              <a:rPr lang="en-US" smtClean="0"/>
              <a:t>4/14/11</a:t>
            </a:fld>
            <a:endParaRPr lang="en-US" dirty="0"/>
          </a:p>
        </p:txBody>
      </p:sp>
      <p:sp>
        <p:nvSpPr>
          <p:cNvPr id="1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10" name="Slide Number Placeholder 9"/>
          <p:cNvSpPr>
            <a:spLocks noGrp="1"/>
          </p:cNvSpPr>
          <p:nvPr>
            <p:ph type="sldNum" sz="quarter" idx="12"/>
          </p:nvPr>
        </p:nvSpPr>
        <p:spPr/>
        <p:txBody>
          <a:bodyPr/>
          <a:lstStyle/>
          <a:p>
            <a:fld id="{BFFC72E0-3E7F-4709-B8DF-5EC8A0346E37}" type="slidenum">
              <a:rPr lang="en-US" smtClean="0"/>
              <a:pPr/>
              <a:t>27</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274638"/>
            <a:ext cx="9144000" cy="1143000"/>
          </a:xfrm>
        </p:spPr>
        <p:txBody>
          <a:bodyPr>
            <a:normAutofit fontScale="90000"/>
          </a:bodyPr>
          <a:lstStyle/>
          <a:p>
            <a:r>
              <a:rPr lang="en-US" dirty="0" smtClean="0"/>
              <a:t>Measurement-based Load Balancing</a:t>
            </a:r>
          </a:p>
        </p:txBody>
      </p:sp>
      <p:sp>
        <p:nvSpPr>
          <p:cNvPr id="28" name="Date Placeholder 27"/>
          <p:cNvSpPr>
            <a:spLocks noGrp="1"/>
          </p:cNvSpPr>
          <p:nvPr>
            <p:ph type="dt" sz="half" idx="10"/>
          </p:nvPr>
        </p:nvSpPr>
        <p:spPr/>
        <p:txBody>
          <a:bodyPr/>
          <a:lstStyle/>
          <a:p>
            <a:fld id="{D74138A4-3DFA-ED4D-8B17-0B8664E34E2E}" type="datetime1">
              <a:rPr lang="en-US" smtClean="0"/>
              <a:t>4/14/11</a:t>
            </a:fld>
            <a:endParaRPr lang="en-US" dirty="0"/>
          </a:p>
        </p:txBody>
      </p:sp>
      <p:sp>
        <p:nvSpPr>
          <p:cNvPr id="42011" name="Footer Placeholder 26"/>
          <p:cNvSpPr>
            <a:spLocks noGrp="1"/>
          </p:cNvSpPr>
          <p:nvPr>
            <p:ph type="ftr" sz="quarter" idx="11"/>
          </p:nvPr>
        </p:nvSpPr>
        <p:spPr/>
        <p:txBody>
          <a:bodyPr/>
          <a:lstStyle/>
          <a:p>
            <a:r>
              <a:rPr lang="en-US" smtClean="0"/>
              <a:t>AICS International Symposium</a:t>
            </a:r>
            <a:endParaRPr lang="en-US" dirty="0" smtClean="0"/>
          </a:p>
        </p:txBody>
      </p:sp>
      <p:sp>
        <p:nvSpPr>
          <p:cNvPr id="29" name="Slide Number Placeholder 28"/>
          <p:cNvSpPr>
            <a:spLocks noGrp="1"/>
          </p:cNvSpPr>
          <p:nvPr>
            <p:ph type="sldNum" sz="quarter" idx="12"/>
          </p:nvPr>
        </p:nvSpPr>
        <p:spPr/>
        <p:txBody>
          <a:bodyPr/>
          <a:lstStyle/>
          <a:p>
            <a:fld id="{AB45D6F5-C874-4283-99EA-D93D3B58E0B5}" type="slidenum">
              <a:rPr lang="en-US" smtClean="0"/>
              <a:pPr/>
              <a:t>28</a:t>
            </a:fld>
            <a:endParaRPr lang="en-US" dirty="0"/>
          </a:p>
        </p:txBody>
      </p:sp>
      <p:sp>
        <p:nvSpPr>
          <p:cNvPr id="41988" name="Line 3"/>
          <p:cNvSpPr>
            <a:spLocks noChangeShapeType="1"/>
          </p:cNvSpPr>
          <p:nvPr/>
        </p:nvSpPr>
        <p:spPr bwMode="auto">
          <a:xfrm>
            <a:off x="762000" y="3581400"/>
            <a:ext cx="7772400" cy="0"/>
          </a:xfrm>
          <a:prstGeom prst="line">
            <a:avLst/>
          </a:prstGeom>
          <a:noFill/>
          <a:ln w="9525">
            <a:noFill/>
            <a:round/>
            <a:headEnd/>
            <a:tailEnd/>
          </a:ln>
        </p:spPr>
        <p:txBody>
          <a:bodyPr>
            <a:spAutoFit/>
          </a:bodyPr>
          <a:lstStyle/>
          <a:p>
            <a:endParaRPr lang="en-US"/>
          </a:p>
        </p:txBody>
      </p:sp>
      <p:sp>
        <p:nvSpPr>
          <p:cNvPr id="41989" name="Line 4"/>
          <p:cNvSpPr>
            <a:spLocks noChangeShapeType="1"/>
          </p:cNvSpPr>
          <p:nvPr/>
        </p:nvSpPr>
        <p:spPr bwMode="auto">
          <a:xfrm>
            <a:off x="1066800" y="3429000"/>
            <a:ext cx="7391400" cy="0"/>
          </a:xfrm>
          <a:prstGeom prst="line">
            <a:avLst/>
          </a:prstGeom>
          <a:noFill/>
          <a:ln w="9525">
            <a:solidFill>
              <a:schemeClr val="tx2"/>
            </a:solidFill>
            <a:round/>
            <a:headEnd/>
            <a:tailEnd/>
          </a:ln>
        </p:spPr>
        <p:txBody>
          <a:bodyPr>
            <a:spAutoFit/>
          </a:bodyPr>
          <a:lstStyle/>
          <a:p>
            <a:endParaRPr lang="en-US"/>
          </a:p>
        </p:txBody>
      </p:sp>
      <p:sp>
        <p:nvSpPr>
          <p:cNvPr id="41990" name="Rectangle 5"/>
          <p:cNvSpPr>
            <a:spLocks noChangeArrowheads="1"/>
          </p:cNvSpPr>
          <p:nvPr/>
        </p:nvSpPr>
        <p:spPr bwMode="auto">
          <a:xfrm>
            <a:off x="1524000" y="3048000"/>
            <a:ext cx="381000" cy="381000"/>
          </a:xfrm>
          <a:prstGeom prst="rect">
            <a:avLst/>
          </a:prstGeom>
          <a:solidFill>
            <a:schemeClr val="accent1"/>
          </a:solidFill>
          <a:ln w="9525">
            <a:noFill/>
            <a:miter lim="800000"/>
            <a:headEnd/>
            <a:tailEnd/>
          </a:ln>
        </p:spPr>
        <p:txBody>
          <a:bodyPr anchor="ctr">
            <a:spAutoFit/>
          </a:bodyPr>
          <a:lstStyle/>
          <a:p>
            <a:endParaRPr lang="en-US"/>
          </a:p>
        </p:txBody>
      </p:sp>
      <p:sp>
        <p:nvSpPr>
          <p:cNvPr id="41991" name="Rectangle 6"/>
          <p:cNvSpPr>
            <a:spLocks noChangeArrowheads="1"/>
          </p:cNvSpPr>
          <p:nvPr/>
        </p:nvSpPr>
        <p:spPr bwMode="auto">
          <a:xfrm>
            <a:off x="1905000" y="3048000"/>
            <a:ext cx="304800" cy="381000"/>
          </a:xfrm>
          <a:prstGeom prst="rect">
            <a:avLst/>
          </a:prstGeom>
          <a:solidFill>
            <a:srgbClr val="FF0000"/>
          </a:solidFill>
          <a:ln w="9525">
            <a:noFill/>
            <a:miter lim="800000"/>
            <a:headEnd/>
            <a:tailEnd/>
          </a:ln>
        </p:spPr>
        <p:txBody>
          <a:bodyPr wrap="none" anchor="ctr">
            <a:spAutoFit/>
          </a:bodyPr>
          <a:lstStyle/>
          <a:p>
            <a:endParaRPr lang="en-US"/>
          </a:p>
        </p:txBody>
      </p:sp>
      <p:sp>
        <p:nvSpPr>
          <p:cNvPr id="41992" name="Rectangle 7"/>
          <p:cNvSpPr>
            <a:spLocks noChangeArrowheads="1"/>
          </p:cNvSpPr>
          <p:nvPr/>
        </p:nvSpPr>
        <p:spPr bwMode="auto">
          <a:xfrm>
            <a:off x="2209800" y="3200400"/>
            <a:ext cx="838200" cy="228600"/>
          </a:xfrm>
          <a:prstGeom prst="rect">
            <a:avLst/>
          </a:prstGeom>
          <a:solidFill>
            <a:srgbClr val="CC99FF"/>
          </a:solidFill>
          <a:ln w="9525">
            <a:noFill/>
            <a:miter lim="800000"/>
            <a:headEnd/>
            <a:tailEnd/>
          </a:ln>
        </p:spPr>
        <p:txBody>
          <a:bodyPr anchor="ctr">
            <a:spAutoFit/>
          </a:bodyPr>
          <a:lstStyle/>
          <a:p>
            <a:endParaRPr lang="en-US"/>
          </a:p>
        </p:txBody>
      </p:sp>
      <p:sp>
        <p:nvSpPr>
          <p:cNvPr id="41993" name="Rectangle 8"/>
          <p:cNvSpPr>
            <a:spLocks noChangeArrowheads="1"/>
          </p:cNvSpPr>
          <p:nvPr/>
        </p:nvSpPr>
        <p:spPr bwMode="auto">
          <a:xfrm>
            <a:off x="3048000" y="3048000"/>
            <a:ext cx="304800" cy="381000"/>
          </a:xfrm>
          <a:prstGeom prst="rect">
            <a:avLst/>
          </a:prstGeom>
          <a:solidFill>
            <a:srgbClr val="FF0000"/>
          </a:solidFill>
          <a:ln w="9525">
            <a:noFill/>
            <a:miter lim="800000"/>
            <a:headEnd/>
            <a:tailEnd/>
          </a:ln>
        </p:spPr>
        <p:txBody>
          <a:bodyPr wrap="none" anchor="ctr">
            <a:spAutoFit/>
          </a:bodyPr>
          <a:lstStyle/>
          <a:p>
            <a:endParaRPr lang="en-US"/>
          </a:p>
        </p:txBody>
      </p:sp>
      <p:sp>
        <p:nvSpPr>
          <p:cNvPr id="41994" name="Rectangle 9"/>
          <p:cNvSpPr>
            <a:spLocks noChangeArrowheads="1"/>
          </p:cNvSpPr>
          <p:nvPr/>
        </p:nvSpPr>
        <p:spPr bwMode="auto">
          <a:xfrm>
            <a:off x="3352800" y="3200400"/>
            <a:ext cx="457200" cy="228600"/>
          </a:xfrm>
          <a:prstGeom prst="rect">
            <a:avLst/>
          </a:prstGeom>
          <a:solidFill>
            <a:schemeClr val="tx2"/>
          </a:solidFill>
          <a:ln w="9525">
            <a:noFill/>
            <a:miter lim="800000"/>
            <a:headEnd/>
            <a:tailEnd/>
          </a:ln>
        </p:spPr>
        <p:txBody>
          <a:bodyPr anchor="ctr">
            <a:spAutoFit/>
          </a:bodyPr>
          <a:lstStyle/>
          <a:p>
            <a:endParaRPr lang="en-US"/>
          </a:p>
        </p:txBody>
      </p:sp>
      <p:sp>
        <p:nvSpPr>
          <p:cNvPr id="41995" name="Rectangle 10"/>
          <p:cNvSpPr>
            <a:spLocks noChangeArrowheads="1"/>
          </p:cNvSpPr>
          <p:nvPr/>
        </p:nvSpPr>
        <p:spPr bwMode="auto">
          <a:xfrm>
            <a:off x="3810000" y="3048000"/>
            <a:ext cx="2057400" cy="381000"/>
          </a:xfrm>
          <a:prstGeom prst="rect">
            <a:avLst/>
          </a:prstGeom>
          <a:solidFill>
            <a:schemeClr val="accent1"/>
          </a:solidFill>
          <a:ln w="9525">
            <a:noFill/>
            <a:miter lim="800000"/>
            <a:headEnd/>
            <a:tailEnd/>
          </a:ln>
        </p:spPr>
        <p:txBody>
          <a:bodyPr wrap="none" anchor="ctr">
            <a:spAutoFit/>
          </a:bodyPr>
          <a:lstStyle/>
          <a:p>
            <a:endParaRPr lang="en-US"/>
          </a:p>
        </p:txBody>
      </p:sp>
      <p:sp>
        <p:nvSpPr>
          <p:cNvPr id="41996" name="Text Box 11"/>
          <p:cNvSpPr txBox="1">
            <a:spLocks noChangeArrowheads="1"/>
          </p:cNvSpPr>
          <p:nvPr/>
        </p:nvSpPr>
        <p:spPr bwMode="auto">
          <a:xfrm>
            <a:off x="228600" y="1447800"/>
            <a:ext cx="2057400" cy="822325"/>
          </a:xfrm>
          <a:prstGeom prst="rect">
            <a:avLst/>
          </a:prstGeom>
          <a:solidFill>
            <a:schemeClr val="accent1"/>
          </a:solidFill>
          <a:ln w="9525">
            <a:noFill/>
            <a:miter lim="800000"/>
            <a:headEnd/>
            <a:tailEnd/>
          </a:ln>
        </p:spPr>
        <p:txBody>
          <a:bodyPr>
            <a:spAutoFit/>
          </a:bodyPr>
          <a:lstStyle/>
          <a:p>
            <a:pPr>
              <a:spcBef>
                <a:spcPct val="50000"/>
              </a:spcBef>
            </a:pPr>
            <a:r>
              <a:rPr lang="en-US"/>
              <a:t>Regular Timesteps</a:t>
            </a:r>
          </a:p>
        </p:txBody>
      </p:sp>
      <p:sp>
        <p:nvSpPr>
          <p:cNvPr id="41997" name="Text Box 12"/>
          <p:cNvSpPr txBox="1">
            <a:spLocks noChangeArrowheads="1"/>
          </p:cNvSpPr>
          <p:nvPr/>
        </p:nvSpPr>
        <p:spPr bwMode="auto">
          <a:xfrm>
            <a:off x="609600" y="4191000"/>
            <a:ext cx="1981200" cy="822325"/>
          </a:xfrm>
          <a:prstGeom prst="rect">
            <a:avLst/>
          </a:prstGeom>
          <a:solidFill>
            <a:schemeClr val="hlink"/>
          </a:solidFill>
          <a:ln w="9525">
            <a:noFill/>
            <a:miter lim="800000"/>
            <a:headEnd/>
            <a:tailEnd/>
          </a:ln>
        </p:spPr>
        <p:txBody>
          <a:bodyPr>
            <a:spAutoFit/>
          </a:bodyPr>
          <a:lstStyle/>
          <a:p>
            <a:pPr>
              <a:spcBef>
                <a:spcPct val="50000"/>
              </a:spcBef>
            </a:pPr>
            <a:r>
              <a:rPr lang="en-US"/>
              <a:t>Instrumented Timesteps</a:t>
            </a:r>
          </a:p>
        </p:txBody>
      </p:sp>
      <p:sp>
        <p:nvSpPr>
          <p:cNvPr id="41998" name="Text Box 13"/>
          <p:cNvSpPr txBox="1">
            <a:spLocks noChangeArrowheads="1"/>
          </p:cNvSpPr>
          <p:nvPr/>
        </p:nvSpPr>
        <p:spPr bwMode="auto">
          <a:xfrm>
            <a:off x="2438400" y="1447800"/>
            <a:ext cx="4191000" cy="822325"/>
          </a:xfrm>
          <a:prstGeom prst="rect">
            <a:avLst/>
          </a:prstGeom>
          <a:solidFill>
            <a:srgbClr val="CC99FF"/>
          </a:solidFill>
          <a:ln w="9525">
            <a:noFill/>
            <a:miter lim="800000"/>
            <a:headEnd/>
            <a:tailEnd/>
          </a:ln>
        </p:spPr>
        <p:txBody>
          <a:bodyPr>
            <a:spAutoFit/>
          </a:bodyPr>
          <a:lstStyle/>
          <a:p>
            <a:pPr>
              <a:spcBef>
                <a:spcPct val="50000"/>
              </a:spcBef>
            </a:pPr>
            <a:r>
              <a:rPr lang="en-US" dirty="0"/>
              <a:t>Detailed, aggressive Load Balancing</a:t>
            </a:r>
          </a:p>
        </p:txBody>
      </p:sp>
      <p:sp>
        <p:nvSpPr>
          <p:cNvPr id="41999" name="Text Box 14"/>
          <p:cNvSpPr txBox="1">
            <a:spLocks noChangeArrowheads="1"/>
          </p:cNvSpPr>
          <p:nvPr/>
        </p:nvSpPr>
        <p:spPr bwMode="auto">
          <a:xfrm>
            <a:off x="3657600" y="4267200"/>
            <a:ext cx="2971800" cy="822325"/>
          </a:xfrm>
          <a:prstGeom prst="rect">
            <a:avLst/>
          </a:prstGeom>
          <a:solidFill>
            <a:schemeClr val="tx2"/>
          </a:solidFill>
          <a:ln w="9525">
            <a:noFill/>
            <a:miter lim="800000"/>
            <a:headEnd/>
            <a:tailEnd/>
          </a:ln>
        </p:spPr>
        <p:txBody>
          <a:bodyPr>
            <a:spAutoFit/>
          </a:bodyPr>
          <a:lstStyle/>
          <a:p>
            <a:pPr>
              <a:spcBef>
                <a:spcPct val="50000"/>
              </a:spcBef>
            </a:pPr>
            <a:r>
              <a:rPr lang="en-US">
                <a:solidFill>
                  <a:schemeClr val="bg1"/>
                </a:solidFill>
              </a:rPr>
              <a:t>Refinement Load Balancing</a:t>
            </a:r>
          </a:p>
        </p:txBody>
      </p:sp>
      <p:sp>
        <p:nvSpPr>
          <p:cNvPr id="42000" name="Line 15"/>
          <p:cNvSpPr>
            <a:spLocks noChangeShapeType="1"/>
          </p:cNvSpPr>
          <p:nvPr/>
        </p:nvSpPr>
        <p:spPr bwMode="auto">
          <a:xfrm>
            <a:off x="1676400" y="2286000"/>
            <a:ext cx="0" cy="685800"/>
          </a:xfrm>
          <a:prstGeom prst="line">
            <a:avLst/>
          </a:prstGeom>
          <a:noFill/>
          <a:ln w="9525">
            <a:solidFill>
              <a:schemeClr val="accent1"/>
            </a:solidFill>
            <a:round/>
            <a:headEnd/>
            <a:tailEnd type="triangle" w="med" len="med"/>
          </a:ln>
        </p:spPr>
        <p:txBody>
          <a:bodyPr>
            <a:spAutoFit/>
          </a:bodyPr>
          <a:lstStyle/>
          <a:p>
            <a:endParaRPr lang="en-US"/>
          </a:p>
        </p:txBody>
      </p:sp>
      <p:sp>
        <p:nvSpPr>
          <p:cNvPr id="42001" name="Line 16"/>
          <p:cNvSpPr>
            <a:spLocks noChangeShapeType="1"/>
          </p:cNvSpPr>
          <p:nvPr/>
        </p:nvSpPr>
        <p:spPr bwMode="auto">
          <a:xfrm>
            <a:off x="1828800" y="2286000"/>
            <a:ext cx="2895600" cy="685800"/>
          </a:xfrm>
          <a:prstGeom prst="line">
            <a:avLst/>
          </a:prstGeom>
          <a:noFill/>
          <a:ln w="9525">
            <a:solidFill>
              <a:schemeClr val="accent1"/>
            </a:solidFill>
            <a:round/>
            <a:headEnd/>
            <a:tailEnd type="triangle" w="med" len="med"/>
          </a:ln>
        </p:spPr>
        <p:txBody>
          <a:bodyPr>
            <a:spAutoFit/>
          </a:bodyPr>
          <a:lstStyle/>
          <a:p>
            <a:endParaRPr lang="en-US"/>
          </a:p>
        </p:txBody>
      </p:sp>
      <p:sp>
        <p:nvSpPr>
          <p:cNvPr id="42002" name="Line 17"/>
          <p:cNvSpPr>
            <a:spLocks noChangeShapeType="1"/>
          </p:cNvSpPr>
          <p:nvPr/>
        </p:nvSpPr>
        <p:spPr bwMode="auto">
          <a:xfrm flipV="1">
            <a:off x="1981200" y="3429000"/>
            <a:ext cx="76200" cy="762000"/>
          </a:xfrm>
          <a:prstGeom prst="line">
            <a:avLst/>
          </a:prstGeom>
          <a:noFill/>
          <a:ln w="19050">
            <a:solidFill>
              <a:schemeClr val="hlink"/>
            </a:solidFill>
            <a:round/>
            <a:headEnd/>
            <a:tailEnd type="triangle" w="med" len="med"/>
          </a:ln>
        </p:spPr>
        <p:txBody>
          <a:bodyPr>
            <a:spAutoFit/>
          </a:bodyPr>
          <a:lstStyle/>
          <a:p>
            <a:endParaRPr lang="en-US"/>
          </a:p>
        </p:txBody>
      </p:sp>
      <p:sp>
        <p:nvSpPr>
          <p:cNvPr id="42003" name="Line 18"/>
          <p:cNvSpPr>
            <a:spLocks noChangeShapeType="1"/>
          </p:cNvSpPr>
          <p:nvPr/>
        </p:nvSpPr>
        <p:spPr bwMode="auto">
          <a:xfrm flipV="1">
            <a:off x="2209800" y="3429000"/>
            <a:ext cx="990600" cy="762000"/>
          </a:xfrm>
          <a:prstGeom prst="line">
            <a:avLst/>
          </a:prstGeom>
          <a:noFill/>
          <a:ln w="19050">
            <a:solidFill>
              <a:schemeClr val="hlink"/>
            </a:solidFill>
            <a:round/>
            <a:headEnd/>
            <a:tailEnd type="triangle" w="med" len="med"/>
          </a:ln>
        </p:spPr>
        <p:txBody>
          <a:bodyPr>
            <a:spAutoFit/>
          </a:bodyPr>
          <a:lstStyle/>
          <a:p>
            <a:endParaRPr lang="en-US"/>
          </a:p>
        </p:txBody>
      </p:sp>
      <p:sp>
        <p:nvSpPr>
          <p:cNvPr id="42004" name="Line 19"/>
          <p:cNvSpPr>
            <a:spLocks noChangeShapeType="1"/>
          </p:cNvSpPr>
          <p:nvPr/>
        </p:nvSpPr>
        <p:spPr bwMode="auto">
          <a:xfrm flipH="1" flipV="1">
            <a:off x="3581400" y="3429000"/>
            <a:ext cx="762000" cy="838200"/>
          </a:xfrm>
          <a:prstGeom prst="line">
            <a:avLst/>
          </a:prstGeom>
          <a:noFill/>
          <a:ln w="19050">
            <a:solidFill>
              <a:schemeClr val="tx2"/>
            </a:solidFill>
            <a:round/>
            <a:headEnd/>
            <a:tailEnd type="triangle" w="med" len="med"/>
          </a:ln>
        </p:spPr>
        <p:txBody>
          <a:bodyPr>
            <a:spAutoFit/>
          </a:bodyPr>
          <a:lstStyle/>
          <a:p>
            <a:endParaRPr lang="en-US"/>
          </a:p>
        </p:txBody>
      </p:sp>
      <p:sp>
        <p:nvSpPr>
          <p:cNvPr id="42005" name="Line 20"/>
          <p:cNvSpPr>
            <a:spLocks noChangeShapeType="1"/>
          </p:cNvSpPr>
          <p:nvPr/>
        </p:nvSpPr>
        <p:spPr bwMode="auto">
          <a:xfrm flipH="1">
            <a:off x="2514600" y="2286000"/>
            <a:ext cx="609600" cy="914400"/>
          </a:xfrm>
          <a:prstGeom prst="line">
            <a:avLst/>
          </a:prstGeom>
          <a:noFill/>
          <a:ln w="9525">
            <a:solidFill>
              <a:srgbClr val="FFCCFF"/>
            </a:solidFill>
            <a:round/>
            <a:headEnd/>
            <a:tailEnd type="triangle" w="med" len="med"/>
          </a:ln>
        </p:spPr>
        <p:txBody>
          <a:bodyPr>
            <a:spAutoFit/>
          </a:bodyPr>
          <a:lstStyle/>
          <a:p>
            <a:endParaRPr lang="en-US"/>
          </a:p>
        </p:txBody>
      </p:sp>
      <p:sp>
        <p:nvSpPr>
          <p:cNvPr id="42006" name="Rectangle 21"/>
          <p:cNvSpPr>
            <a:spLocks noChangeArrowheads="1"/>
          </p:cNvSpPr>
          <p:nvPr/>
        </p:nvSpPr>
        <p:spPr bwMode="auto">
          <a:xfrm>
            <a:off x="5867400" y="3048000"/>
            <a:ext cx="304800" cy="381000"/>
          </a:xfrm>
          <a:prstGeom prst="rect">
            <a:avLst/>
          </a:prstGeom>
          <a:solidFill>
            <a:srgbClr val="FF0000"/>
          </a:solidFill>
          <a:ln w="9525">
            <a:noFill/>
            <a:miter lim="800000"/>
            <a:headEnd/>
            <a:tailEnd/>
          </a:ln>
        </p:spPr>
        <p:txBody>
          <a:bodyPr wrap="none" anchor="ctr">
            <a:spAutoFit/>
          </a:bodyPr>
          <a:lstStyle/>
          <a:p>
            <a:endParaRPr lang="en-US"/>
          </a:p>
        </p:txBody>
      </p:sp>
      <p:sp>
        <p:nvSpPr>
          <p:cNvPr id="42007" name="Rectangle 22"/>
          <p:cNvSpPr>
            <a:spLocks noChangeArrowheads="1"/>
          </p:cNvSpPr>
          <p:nvPr/>
        </p:nvSpPr>
        <p:spPr bwMode="auto">
          <a:xfrm>
            <a:off x="6172200" y="3200400"/>
            <a:ext cx="457200" cy="228600"/>
          </a:xfrm>
          <a:prstGeom prst="rect">
            <a:avLst/>
          </a:prstGeom>
          <a:solidFill>
            <a:schemeClr val="tx2"/>
          </a:solidFill>
          <a:ln w="9525">
            <a:noFill/>
            <a:miter lim="800000"/>
            <a:headEnd/>
            <a:tailEnd/>
          </a:ln>
        </p:spPr>
        <p:txBody>
          <a:bodyPr anchor="ctr">
            <a:spAutoFit/>
          </a:bodyPr>
          <a:lstStyle/>
          <a:p>
            <a:endParaRPr lang="en-US"/>
          </a:p>
        </p:txBody>
      </p:sp>
      <p:sp>
        <p:nvSpPr>
          <p:cNvPr id="42008" name="Rectangle 23"/>
          <p:cNvSpPr>
            <a:spLocks noChangeArrowheads="1"/>
          </p:cNvSpPr>
          <p:nvPr/>
        </p:nvSpPr>
        <p:spPr bwMode="auto">
          <a:xfrm>
            <a:off x="6629400" y="3048000"/>
            <a:ext cx="2057400" cy="381000"/>
          </a:xfrm>
          <a:prstGeom prst="rect">
            <a:avLst/>
          </a:prstGeom>
          <a:solidFill>
            <a:schemeClr val="accent1"/>
          </a:solidFill>
          <a:ln w="9525">
            <a:noFill/>
            <a:miter lim="800000"/>
            <a:headEnd/>
            <a:tailEnd/>
          </a:ln>
        </p:spPr>
        <p:txBody>
          <a:bodyPr wrap="none" anchor="ctr">
            <a:spAutoFit/>
          </a:bodyPr>
          <a:lstStyle/>
          <a:p>
            <a:endParaRPr lang="en-US"/>
          </a:p>
        </p:txBody>
      </p:sp>
      <p:sp>
        <p:nvSpPr>
          <p:cNvPr id="42009" name="Line 24"/>
          <p:cNvSpPr>
            <a:spLocks noChangeShapeType="1"/>
          </p:cNvSpPr>
          <p:nvPr/>
        </p:nvSpPr>
        <p:spPr bwMode="auto">
          <a:xfrm flipV="1">
            <a:off x="5181600" y="3429000"/>
            <a:ext cx="1219200" cy="838200"/>
          </a:xfrm>
          <a:prstGeom prst="line">
            <a:avLst/>
          </a:prstGeom>
          <a:noFill/>
          <a:ln w="19050">
            <a:solidFill>
              <a:schemeClr val="tx2"/>
            </a:solidFill>
            <a:round/>
            <a:headEnd/>
            <a:tailEnd type="triangle" w="med" len="med"/>
          </a:ln>
        </p:spPr>
        <p:txBody>
          <a:bodyPr>
            <a:spAutoFit/>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gal1c6.1152g1bwK.mpe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3810000" y="990600"/>
            <a:ext cx="5334000" cy="5334000"/>
          </a:xfrm>
          <a:prstGeom prst="rect">
            <a:avLst/>
          </a:prstGeom>
          <a:noFill/>
          <a:ln w="9525">
            <a:noFill/>
            <a:miter lim="800000"/>
            <a:headEnd/>
            <a:tailEnd/>
          </a:ln>
        </p:spPr>
      </p:pic>
      <p:sp>
        <p:nvSpPr>
          <p:cNvPr id="2" name="Rectangle 2"/>
          <p:cNvSpPr>
            <a:spLocks noGrp="1" noChangeArrowheads="1"/>
          </p:cNvSpPr>
          <p:nvPr>
            <p:ph type="title"/>
          </p:nvPr>
        </p:nvSpPr>
        <p:spPr>
          <a:xfrm>
            <a:off x="152400" y="152400"/>
            <a:ext cx="4800600" cy="1265238"/>
          </a:xfrm>
        </p:spPr>
        <p:txBody>
          <a:bodyPr>
            <a:normAutofit/>
          </a:bodyPr>
          <a:lstStyle/>
          <a:p>
            <a:r>
              <a:rPr lang="en-US" sz="2800" dirty="0" err="1" smtClean="0">
                <a:solidFill>
                  <a:schemeClr val="accent3">
                    <a:lumMod val="40000"/>
                    <a:lumOff val="60000"/>
                  </a:schemeClr>
                </a:solidFill>
              </a:rPr>
              <a:t>ChaNGa</a:t>
            </a:r>
            <a:r>
              <a:rPr lang="en-US" sz="2800" dirty="0" smtClean="0">
                <a:solidFill>
                  <a:schemeClr val="accent3">
                    <a:lumMod val="40000"/>
                    <a:lumOff val="60000"/>
                  </a:schemeClr>
                </a:solidFill>
              </a:rPr>
              <a:t>: Parallel Gravity</a:t>
            </a:r>
          </a:p>
        </p:txBody>
      </p:sp>
      <p:sp>
        <p:nvSpPr>
          <p:cNvPr id="30724" name="Rectangle 3"/>
          <p:cNvSpPr>
            <a:spLocks noGrp="1" noChangeArrowheads="1"/>
          </p:cNvSpPr>
          <p:nvPr>
            <p:ph idx="1"/>
          </p:nvPr>
        </p:nvSpPr>
        <p:spPr>
          <a:xfrm>
            <a:off x="152400" y="1143000"/>
            <a:ext cx="4648200" cy="5410200"/>
          </a:xfrm>
        </p:spPr>
        <p:txBody>
          <a:bodyPr>
            <a:normAutofit fontScale="77500" lnSpcReduction="20000"/>
          </a:bodyPr>
          <a:lstStyle/>
          <a:p>
            <a:r>
              <a:rPr lang="en-US" dirty="0" smtClean="0">
                <a:solidFill>
                  <a:schemeClr val="tx2">
                    <a:lumMod val="60000"/>
                    <a:lumOff val="40000"/>
                  </a:schemeClr>
                </a:solidFill>
              </a:rPr>
              <a:t>Collaborative project (NSF)</a:t>
            </a:r>
          </a:p>
          <a:p>
            <a:pPr lvl="1"/>
            <a:r>
              <a:rPr lang="en-US" dirty="0" smtClean="0">
                <a:solidFill>
                  <a:schemeClr val="accent2">
                    <a:lumMod val="60000"/>
                    <a:lumOff val="40000"/>
                  </a:schemeClr>
                </a:solidFill>
              </a:rPr>
              <a:t>with Tom Quinn, Univ. of Washington</a:t>
            </a:r>
          </a:p>
          <a:p>
            <a:r>
              <a:rPr lang="en-US" dirty="0" smtClean="0">
                <a:solidFill>
                  <a:schemeClr val="tx2">
                    <a:lumMod val="60000"/>
                    <a:lumOff val="40000"/>
                  </a:schemeClr>
                </a:solidFill>
              </a:rPr>
              <a:t>Gravity, gas dynamics</a:t>
            </a:r>
          </a:p>
          <a:p>
            <a:r>
              <a:rPr lang="en-US" dirty="0" smtClean="0">
                <a:solidFill>
                  <a:schemeClr val="tx2">
                    <a:lumMod val="60000"/>
                    <a:lumOff val="40000"/>
                  </a:schemeClr>
                </a:solidFill>
              </a:rPr>
              <a:t>Barnes-Hut tree codes</a:t>
            </a:r>
          </a:p>
          <a:p>
            <a:pPr lvl="1"/>
            <a:r>
              <a:rPr lang="en-US" dirty="0" smtClean="0">
                <a:solidFill>
                  <a:schemeClr val="accent2">
                    <a:lumMod val="60000"/>
                    <a:lumOff val="40000"/>
                  </a:schemeClr>
                </a:solidFill>
              </a:rPr>
              <a:t>Oct tree is natural </a:t>
            </a:r>
            <a:r>
              <a:rPr lang="en-US" dirty="0" err="1" smtClean="0">
                <a:solidFill>
                  <a:schemeClr val="accent2">
                    <a:lumMod val="60000"/>
                    <a:lumOff val="40000"/>
                  </a:schemeClr>
                </a:solidFill>
              </a:rPr>
              <a:t>decomp</a:t>
            </a:r>
            <a:endParaRPr lang="en-US" dirty="0" smtClean="0">
              <a:solidFill>
                <a:schemeClr val="accent2">
                  <a:lumMod val="60000"/>
                  <a:lumOff val="40000"/>
                </a:schemeClr>
              </a:solidFill>
            </a:endParaRPr>
          </a:p>
          <a:p>
            <a:pPr lvl="1"/>
            <a:r>
              <a:rPr lang="en-US" dirty="0" smtClean="0">
                <a:solidFill>
                  <a:schemeClr val="accent2">
                    <a:lumMod val="60000"/>
                    <a:lumOff val="40000"/>
                  </a:schemeClr>
                </a:solidFill>
              </a:rPr>
              <a:t>Geometry has better aspect ratios, so you “open” up fewer nodes</a:t>
            </a:r>
          </a:p>
          <a:p>
            <a:pPr lvl="1"/>
            <a:r>
              <a:rPr lang="en-US" dirty="0" smtClean="0">
                <a:solidFill>
                  <a:schemeClr val="accent2">
                    <a:lumMod val="60000"/>
                    <a:lumOff val="40000"/>
                  </a:schemeClr>
                </a:solidFill>
              </a:rPr>
              <a:t>But is not used because it leads to bad load balance</a:t>
            </a:r>
          </a:p>
          <a:p>
            <a:pPr lvl="1"/>
            <a:r>
              <a:rPr lang="en-US" dirty="0" smtClean="0">
                <a:solidFill>
                  <a:schemeClr val="accent2">
                    <a:lumMod val="60000"/>
                    <a:lumOff val="40000"/>
                  </a:schemeClr>
                </a:solidFill>
              </a:rPr>
              <a:t>Assumption: one-to-one map between sub-trees and PEs</a:t>
            </a:r>
          </a:p>
          <a:p>
            <a:pPr lvl="1"/>
            <a:r>
              <a:rPr lang="en-US" dirty="0" smtClean="0">
                <a:solidFill>
                  <a:schemeClr val="accent2">
                    <a:lumMod val="60000"/>
                    <a:lumOff val="40000"/>
                  </a:schemeClr>
                </a:solidFill>
              </a:rPr>
              <a:t>Binary trees are considered better load balanced</a:t>
            </a:r>
          </a:p>
          <a:p>
            <a:pPr lvl="1"/>
            <a:endParaRPr lang="en-US" dirty="0" smtClean="0"/>
          </a:p>
        </p:txBody>
      </p:sp>
      <p:sp>
        <p:nvSpPr>
          <p:cNvPr id="11" name="Date Placeholder 10"/>
          <p:cNvSpPr>
            <a:spLocks noGrp="1"/>
          </p:cNvSpPr>
          <p:nvPr>
            <p:ph type="dt" sz="half" idx="10"/>
          </p:nvPr>
        </p:nvSpPr>
        <p:spPr/>
        <p:txBody>
          <a:bodyPr/>
          <a:lstStyle/>
          <a:p>
            <a:fld id="{7BDE3F65-2439-A046-AD4A-D958288C8F8A}" type="datetime1">
              <a:rPr lang="en-US" smtClean="0"/>
              <a:t>4/14/11</a:t>
            </a:fld>
            <a:endParaRPr lang="en-US" dirty="0"/>
          </a:p>
        </p:txBody>
      </p:sp>
      <p:sp>
        <p:nvSpPr>
          <p:cNvPr id="43015"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12" name="Slide Number Placeholder 11"/>
          <p:cNvSpPr>
            <a:spLocks noGrp="1"/>
          </p:cNvSpPr>
          <p:nvPr>
            <p:ph type="sldNum" sz="quarter" idx="12"/>
          </p:nvPr>
        </p:nvSpPr>
        <p:spPr/>
        <p:txBody>
          <a:bodyPr/>
          <a:lstStyle/>
          <a:p>
            <a:fld id="{3EF9F3CA-D42A-4F16-9502-7E916E4DA7FE}" type="slidenum">
              <a:rPr lang="en-US" smtClean="0"/>
              <a:pPr/>
              <a:t>29</a:t>
            </a:fld>
            <a:endParaRPr lang="en-US" dirty="0"/>
          </a:p>
        </p:txBody>
      </p:sp>
      <p:sp>
        <p:nvSpPr>
          <p:cNvPr id="8" name="TextBox 7"/>
          <p:cNvSpPr txBox="1"/>
          <p:nvPr/>
        </p:nvSpPr>
        <p:spPr>
          <a:xfrm>
            <a:off x="4953000" y="5105400"/>
            <a:ext cx="4191000" cy="923330"/>
          </a:xfrm>
          <a:prstGeom prst="rect">
            <a:avLst/>
          </a:prstGeom>
          <a:solidFill>
            <a:schemeClr val="accent2">
              <a:lumMod val="60000"/>
              <a:lumOff val="40000"/>
            </a:schemeClr>
          </a:solidFill>
        </p:spPr>
        <p:txBody>
          <a:bodyPr wrap="square">
            <a:spAutoFit/>
          </a:bodyPr>
          <a:lstStyle/>
          <a:p>
            <a:pPr lvl="1">
              <a:lnSpc>
                <a:spcPct val="90000"/>
              </a:lnSpc>
              <a:defRPr/>
            </a:pPr>
            <a:r>
              <a:rPr lang="en-US" sz="2000" dirty="0"/>
              <a:t>With Charm++: Use Oct-Tree, and let Charm++ map subtrees to processors</a:t>
            </a:r>
          </a:p>
        </p:txBody>
      </p:sp>
      <p:sp>
        <p:nvSpPr>
          <p:cNvPr id="10" name="TextBox 9"/>
          <p:cNvSpPr txBox="1"/>
          <p:nvPr/>
        </p:nvSpPr>
        <p:spPr>
          <a:xfrm>
            <a:off x="4953000" y="457200"/>
            <a:ext cx="3886200" cy="830263"/>
          </a:xfrm>
          <a:prstGeom prst="rect">
            <a:avLst/>
          </a:prstGeom>
          <a:solidFill>
            <a:schemeClr val="tx1"/>
          </a:solidFill>
        </p:spPr>
        <p:txBody>
          <a:bodyPr>
            <a:spAutoFit/>
          </a:bodyPr>
          <a:lstStyle/>
          <a:p>
            <a:pPr>
              <a:defRPr/>
            </a:pPr>
            <a:r>
              <a:rPr lang="en-US" dirty="0">
                <a:solidFill>
                  <a:schemeClr val="accent6">
                    <a:lumMod val="40000"/>
                    <a:lumOff val="60000"/>
                  </a:schemeClr>
                </a:solidFill>
              </a:rPr>
              <a:t>Evolution of Universe and Galaxy Formation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p:cTn id="1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Parallel Programming Laboratory</a:t>
            </a:r>
            <a:br>
              <a:rPr lang="en-US" dirty="0" smtClean="0"/>
            </a:br>
            <a:r>
              <a:rPr lang="en-US" dirty="0" smtClean="0"/>
              <a:t>with Collaborators</a:t>
            </a:r>
            <a:endParaRPr lang="en-US" dirty="0"/>
          </a:p>
        </p:txBody>
      </p:sp>
      <p:sp>
        <p:nvSpPr>
          <p:cNvPr id="2" name="Date Placeholder 1"/>
          <p:cNvSpPr>
            <a:spLocks noGrp="1"/>
          </p:cNvSpPr>
          <p:nvPr>
            <p:ph type="dt" sz="half" idx="10"/>
          </p:nvPr>
        </p:nvSpPr>
        <p:spPr/>
        <p:txBody>
          <a:bodyPr/>
          <a:lstStyle/>
          <a:p>
            <a:fld id="{92A6396D-85AF-714E-9E87-70BF28F7A1AE}" type="datetime1">
              <a:rPr lang="en-US" smtClean="0"/>
              <a:t>4/14/11</a:t>
            </a:fld>
            <a:endParaRPr lang="en-US" dirty="0"/>
          </a:p>
        </p:txBody>
      </p:sp>
      <p:sp>
        <p:nvSpPr>
          <p:cNvPr id="3" name="Footer Placeholder 2"/>
          <p:cNvSpPr>
            <a:spLocks noGrp="1"/>
          </p:cNvSpPr>
          <p:nvPr>
            <p:ph type="ftr" sz="quarter" idx="11"/>
          </p:nvPr>
        </p:nvSpPr>
        <p:spPr/>
        <p:txBody>
          <a:bodyPr/>
          <a:lstStyle/>
          <a:p>
            <a:r>
              <a:rPr lang="en-US" smtClean="0"/>
              <a:t>AICS International Symposium</a:t>
            </a:r>
            <a:endParaRPr lang="en-US" dirty="0"/>
          </a:p>
        </p:txBody>
      </p:sp>
      <p:sp>
        <p:nvSpPr>
          <p:cNvPr id="4" name="Slide Number Placeholder 3"/>
          <p:cNvSpPr>
            <a:spLocks noGrp="1"/>
          </p:cNvSpPr>
          <p:nvPr>
            <p:ph type="sldNum" sz="quarter" idx="12"/>
          </p:nvPr>
        </p:nvSpPr>
        <p:spPr/>
        <p:txBody>
          <a:bodyPr/>
          <a:lstStyle/>
          <a:p>
            <a:fld id="{BFFC72E0-3E7F-4709-B8DF-5EC8A0346E37}" type="slidenum">
              <a:rPr lang="en-US" smtClean="0"/>
              <a:pPr/>
              <a:t>3</a:t>
            </a:fld>
            <a:endParaRPr lang="en-US" dirty="0"/>
          </a:p>
        </p:txBody>
      </p:sp>
      <p:pic>
        <p:nvPicPr>
          <p:cNvPr id="13" name="Picture 12" descr="2010-PPLgroup.jpg"/>
          <p:cNvPicPr>
            <a:picLocks noChangeAspect="1"/>
          </p:cNvPicPr>
          <p:nvPr/>
        </p:nvPicPr>
        <p:blipFill>
          <a:blip r:embed="rId2"/>
          <a:stretch>
            <a:fillRect/>
          </a:stretch>
        </p:blipFill>
        <p:spPr>
          <a:xfrm>
            <a:off x="533400" y="2438400"/>
            <a:ext cx="8072981" cy="277749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0"/>
            <a:ext cx="8229600" cy="1295400"/>
          </a:xfrm>
        </p:spPr>
        <p:txBody>
          <a:bodyPr>
            <a:normAutofit fontScale="90000"/>
          </a:bodyPr>
          <a:lstStyle/>
          <a:p>
            <a:r>
              <a:rPr lang="en-GB" dirty="0" smtClean="0"/>
              <a:t>Load Balancing with </a:t>
            </a:r>
            <a:r>
              <a:rPr lang="en-GB" dirty="0" err="1" smtClean="0"/>
              <a:t>OrbRefineLB</a:t>
            </a:r>
            <a:endParaRPr lang="en-GB" dirty="0" smtClean="0"/>
          </a:p>
        </p:txBody>
      </p:sp>
      <p:sp>
        <p:nvSpPr>
          <p:cNvPr id="14" name="Date Placeholder 13"/>
          <p:cNvSpPr>
            <a:spLocks noGrp="1"/>
          </p:cNvSpPr>
          <p:nvPr>
            <p:ph type="dt" sz="half" idx="10"/>
          </p:nvPr>
        </p:nvSpPr>
        <p:spPr/>
        <p:txBody>
          <a:bodyPr/>
          <a:lstStyle/>
          <a:p>
            <a:fld id="{29A82294-C78D-D14C-8E6D-AE68653F6057}" type="datetime1">
              <a:rPr lang="en-US" smtClean="0"/>
              <a:t>4/14/11</a:t>
            </a:fld>
            <a:endParaRPr lang="en-US" dirty="0"/>
          </a:p>
        </p:txBody>
      </p:sp>
      <p:sp>
        <p:nvSpPr>
          <p:cNvPr id="44039" name="Footer Placeholder 11"/>
          <p:cNvSpPr>
            <a:spLocks noGrp="1"/>
          </p:cNvSpPr>
          <p:nvPr>
            <p:ph type="ftr" sz="quarter" idx="11"/>
          </p:nvPr>
        </p:nvSpPr>
        <p:spPr/>
        <p:txBody>
          <a:bodyPr/>
          <a:lstStyle/>
          <a:p>
            <a:r>
              <a:rPr lang="en-US" smtClean="0"/>
              <a:t>AICS International Symposium</a:t>
            </a:r>
            <a:endParaRPr lang="en-US" dirty="0" smtClean="0"/>
          </a:p>
        </p:txBody>
      </p:sp>
      <p:sp>
        <p:nvSpPr>
          <p:cNvPr id="15" name="Slide Number Placeholder 14"/>
          <p:cNvSpPr>
            <a:spLocks noGrp="1"/>
          </p:cNvSpPr>
          <p:nvPr>
            <p:ph type="sldNum" sz="quarter" idx="12"/>
          </p:nvPr>
        </p:nvSpPr>
        <p:spPr/>
        <p:txBody>
          <a:bodyPr/>
          <a:lstStyle/>
          <a:p>
            <a:fld id="{AB45D6F5-C874-4283-99EA-D93D3B58E0B5}" type="slidenum">
              <a:rPr lang="en-US" smtClean="0"/>
              <a:pPr/>
              <a:t>30</a:t>
            </a:fld>
            <a:endParaRPr lang="en-US" dirty="0"/>
          </a:p>
        </p:txBody>
      </p:sp>
      <p:sp>
        <p:nvSpPr>
          <p:cNvPr id="44036" name="Text Box 3"/>
          <p:cNvSpPr txBox="1">
            <a:spLocks noChangeArrowheads="1"/>
          </p:cNvSpPr>
          <p:nvPr/>
        </p:nvSpPr>
        <p:spPr bwMode="auto">
          <a:xfrm>
            <a:off x="2174875" y="1225550"/>
            <a:ext cx="4794250" cy="306388"/>
          </a:xfrm>
          <a:prstGeom prst="rect">
            <a:avLst/>
          </a:prstGeom>
          <a:noFill/>
          <a:ln w="9525">
            <a:noFill/>
            <a:round/>
            <a:headEnd/>
            <a:tailEnd/>
          </a:ln>
        </p:spPr>
        <p:txBody>
          <a:bodyPr wrap="none" lIns="0" tIns="0" rIns="0" bIns="0">
            <a:spAutoFit/>
          </a:bodyPr>
          <a:lstStyle/>
          <a:p>
            <a:pPr defTabSz="40798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Lst>
            </a:pPr>
            <a:r>
              <a:rPr lang="en-GB" sz="2200">
                <a:solidFill>
                  <a:srgbClr val="FFFFFF"/>
                </a:solidFill>
              </a:rPr>
              <a:t>dwarf 5M on 1,024 BlueGene/L processors</a:t>
            </a:r>
          </a:p>
        </p:txBody>
      </p:sp>
      <p:grpSp>
        <p:nvGrpSpPr>
          <p:cNvPr id="44037" name="Group 4"/>
          <p:cNvGrpSpPr>
            <a:grpSpLocks/>
          </p:cNvGrpSpPr>
          <p:nvPr/>
        </p:nvGrpSpPr>
        <p:grpSpPr bwMode="auto">
          <a:xfrm>
            <a:off x="533400" y="914400"/>
            <a:ext cx="8294688" cy="4552950"/>
            <a:chOff x="294" y="1169"/>
            <a:chExt cx="5761" cy="3161"/>
          </a:xfrm>
        </p:grpSpPr>
        <p:pic>
          <p:nvPicPr>
            <p:cNvPr id="44041" name="Picture 5"/>
            <p:cNvPicPr>
              <a:picLocks noChangeAspect="1" noChangeArrowheads="1"/>
            </p:cNvPicPr>
            <p:nvPr/>
          </p:nvPicPr>
          <p:blipFill>
            <a:blip r:embed="rId3" cstate="print"/>
            <a:srcRect/>
            <a:stretch>
              <a:fillRect/>
            </a:stretch>
          </p:blipFill>
          <p:spPr bwMode="auto">
            <a:xfrm>
              <a:off x="294" y="1169"/>
              <a:ext cx="5762" cy="3162"/>
            </a:xfrm>
            <a:prstGeom prst="rect">
              <a:avLst/>
            </a:prstGeom>
            <a:noFill/>
            <a:ln w="9525">
              <a:noFill/>
              <a:round/>
              <a:headEnd/>
              <a:tailEnd/>
            </a:ln>
          </p:spPr>
        </p:pic>
        <p:sp>
          <p:nvSpPr>
            <p:cNvPr id="44042" name="AutoShape 6"/>
            <p:cNvSpPr>
              <a:spLocks/>
            </p:cNvSpPr>
            <p:nvPr/>
          </p:nvSpPr>
          <p:spPr bwMode="auto">
            <a:xfrm rot="-5400000">
              <a:off x="2274" y="2894"/>
              <a:ext cx="113" cy="1901"/>
            </a:xfrm>
            <a:prstGeom prst="leftBracket">
              <a:avLst>
                <a:gd name="adj" fmla="val 48288"/>
              </a:avLst>
            </a:prstGeom>
            <a:noFill/>
            <a:ln w="18360">
              <a:solidFill>
                <a:srgbClr val="000000"/>
              </a:solidFill>
              <a:round/>
              <a:headEnd/>
              <a:tailEnd/>
            </a:ln>
          </p:spPr>
          <p:txBody>
            <a:bodyPr wrap="none" anchor="ctr"/>
            <a:lstStyle/>
            <a:p>
              <a:endParaRPr lang="en-US"/>
            </a:p>
          </p:txBody>
        </p:sp>
        <p:sp>
          <p:nvSpPr>
            <p:cNvPr id="44043" name="Rectangle 7"/>
            <p:cNvSpPr>
              <a:spLocks noChangeArrowheads="1"/>
            </p:cNvSpPr>
            <p:nvPr/>
          </p:nvSpPr>
          <p:spPr bwMode="auto">
            <a:xfrm>
              <a:off x="2102" y="3925"/>
              <a:ext cx="438" cy="225"/>
            </a:xfrm>
            <a:prstGeom prst="rect">
              <a:avLst/>
            </a:prstGeom>
            <a:solidFill>
              <a:srgbClr val="E6E6E6"/>
            </a:solidFill>
            <a:ln w="9525">
              <a:solidFill>
                <a:srgbClr val="E6E6E6"/>
              </a:solidFill>
              <a:round/>
              <a:headEnd/>
              <a:tailEnd/>
            </a:ln>
          </p:spPr>
          <p:txBody>
            <a:bodyPr wrap="none" lIns="0" tIns="0" rIns="0" bIns="0" anchor="ctr"/>
            <a:lstStyle/>
            <a:p>
              <a:pPr algn="ctr" defTabSz="828675" hangingPunct="0">
                <a:lnSpc>
                  <a:spcPct val="93000"/>
                </a:lnSpc>
                <a:buClr>
                  <a:srgbClr val="000000"/>
                </a:buClr>
                <a:buSzPct val="45000"/>
                <a:buFont typeface="Wingdings" pitchFamily="2" charset="2"/>
                <a:buNone/>
              </a:pPr>
              <a:r>
                <a:rPr lang="en-GB" sz="2200">
                  <a:solidFill>
                    <a:srgbClr val="000000"/>
                  </a:solidFill>
                </a:rPr>
                <a:t>5.6s</a:t>
              </a:r>
            </a:p>
          </p:txBody>
        </p:sp>
        <p:sp>
          <p:nvSpPr>
            <p:cNvPr id="44044" name="AutoShape 8"/>
            <p:cNvSpPr>
              <a:spLocks/>
            </p:cNvSpPr>
            <p:nvPr/>
          </p:nvSpPr>
          <p:spPr bwMode="auto">
            <a:xfrm rot="-5400000">
              <a:off x="4964" y="2980"/>
              <a:ext cx="113" cy="1746"/>
            </a:xfrm>
            <a:prstGeom prst="leftBracket">
              <a:avLst>
                <a:gd name="adj" fmla="val 44351"/>
              </a:avLst>
            </a:prstGeom>
            <a:noFill/>
            <a:ln w="18360">
              <a:solidFill>
                <a:srgbClr val="000000"/>
              </a:solidFill>
              <a:round/>
              <a:headEnd/>
              <a:tailEnd/>
            </a:ln>
          </p:spPr>
          <p:txBody>
            <a:bodyPr wrap="none" anchor="ctr"/>
            <a:lstStyle/>
            <a:p>
              <a:endParaRPr lang="en-US"/>
            </a:p>
          </p:txBody>
        </p:sp>
        <p:sp>
          <p:nvSpPr>
            <p:cNvPr id="44045" name="Rectangle 9"/>
            <p:cNvSpPr>
              <a:spLocks noChangeArrowheads="1"/>
            </p:cNvSpPr>
            <p:nvPr/>
          </p:nvSpPr>
          <p:spPr bwMode="auto">
            <a:xfrm>
              <a:off x="4825" y="3933"/>
              <a:ext cx="438" cy="225"/>
            </a:xfrm>
            <a:prstGeom prst="rect">
              <a:avLst/>
            </a:prstGeom>
            <a:solidFill>
              <a:srgbClr val="E6E6E6"/>
            </a:solidFill>
            <a:ln w="9525">
              <a:solidFill>
                <a:srgbClr val="E6E6E6"/>
              </a:solidFill>
              <a:round/>
              <a:headEnd/>
              <a:tailEnd/>
            </a:ln>
          </p:spPr>
          <p:txBody>
            <a:bodyPr wrap="none" lIns="0" tIns="0" rIns="0" bIns="0" anchor="ctr"/>
            <a:lstStyle/>
            <a:p>
              <a:pPr algn="ctr" defTabSz="828675" hangingPunct="0">
                <a:lnSpc>
                  <a:spcPct val="93000"/>
                </a:lnSpc>
                <a:buClr>
                  <a:srgbClr val="000000"/>
                </a:buClr>
                <a:buSzPct val="45000"/>
                <a:buFont typeface="Wingdings" pitchFamily="2" charset="2"/>
                <a:buNone/>
              </a:pPr>
              <a:r>
                <a:rPr lang="en-GB" sz="2200">
                  <a:solidFill>
                    <a:srgbClr val="000000"/>
                  </a:solidFill>
                </a:rPr>
                <a:t>5.0s</a:t>
              </a:r>
            </a:p>
          </p:txBody>
        </p:sp>
      </p:grpSp>
      <p:sp>
        <p:nvSpPr>
          <p:cNvPr id="13" name="TextBox 12"/>
          <p:cNvSpPr txBox="1"/>
          <p:nvPr/>
        </p:nvSpPr>
        <p:spPr>
          <a:xfrm>
            <a:off x="457200" y="5562600"/>
            <a:ext cx="8229600" cy="707886"/>
          </a:xfrm>
          <a:prstGeom prst="rect">
            <a:avLst/>
          </a:prstGeom>
          <a:solidFill>
            <a:schemeClr val="accent1">
              <a:lumMod val="20000"/>
              <a:lumOff val="80000"/>
            </a:schemeClr>
          </a:solidFill>
        </p:spPr>
        <p:txBody>
          <a:bodyPr>
            <a:spAutoFit/>
          </a:bodyPr>
          <a:lstStyle/>
          <a:p>
            <a:pPr>
              <a:defRPr/>
            </a:pPr>
            <a:r>
              <a:rPr lang="en-US" sz="2000" dirty="0">
                <a:solidFill>
                  <a:schemeClr val="bg2">
                    <a:lumMod val="10000"/>
                  </a:schemeClr>
                </a:solidFill>
                <a:latin typeface="+mn-lt"/>
              </a:rPr>
              <a:t>Need sophisticated balancers and ability to choose the right ones automatically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1524000" y="4419600"/>
            <a:ext cx="3657600" cy="1200329"/>
          </a:xfrm>
          <a:prstGeom prst="rect">
            <a:avLst/>
          </a:prstGeom>
          <a:solidFill>
            <a:srgbClr val="CCFFFF"/>
          </a:solidFill>
          <a:ln w="9525">
            <a:noFill/>
            <a:miter lim="800000"/>
            <a:headEnd/>
            <a:tailEnd/>
          </a:ln>
        </p:spPr>
        <p:txBody>
          <a:bodyPr wrap="square">
            <a:spAutoFit/>
          </a:bodyPr>
          <a:lstStyle/>
          <a:p>
            <a:pPr>
              <a:spcBef>
                <a:spcPct val="50000"/>
              </a:spcBef>
            </a:pPr>
            <a:r>
              <a:rPr lang="en-US" sz="1600" dirty="0" err="1">
                <a:latin typeface="Book Antiqua" pitchFamily="18" charset="0"/>
              </a:rPr>
              <a:t>ChaNGa</a:t>
            </a:r>
            <a:r>
              <a:rPr lang="en-US" sz="1600" dirty="0">
                <a:latin typeface="Book Antiqua" pitchFamily="18" charset="0"/>
              </a:rPr>
              <a:t>: Parallel Gravity Code</a:t>
            </a:r>
          </a:p>
          <a:p>
            <a:pPr>
              <a:spcBef>
                <a:spcPct val="50000"/>
              </a:spcBef>
            </a:pPr>
            <a:r>
              <a:rPr lang="en-US" sz="1600" dirty="0">
                <a:latin typeface="Book Antiqua" pitchFamily="18" charset="0"/>
              </a:rPr>
              <a:t>Developed in Collaboration with Tom Quinn (Univ. Washington) using Charm++</a:t>
            </a:r>
          </a:p>
        </p:txBody>
      </p:sp>
      <p:sp>
        <p:nvSpPr>
          <p:cNvPr id="45059" name="Title 1"/>
          <p:cNvSpPr>
            <a:spLocks noGrp="1"/>
          </p:cNvSpPr>
          <p:nvPr>
            <p:ph type="title"/>
          </p:nvPr>
        </p:nvSpPr>
        <p:spPr>
          <a:xfrm>
            <a:off x="0" y="0"/>
            <a:ext cx="9144000" cy="1066800"/>
          </a:xfrm>
        </p:spPr>
        <p:txBody>
          <a:bodyPr>
            <a:normAutofit/>
          </a:bodyPr>
          <a:lstStyle/>
          <a:p>
            <a:r>
              <a:rPr lang="en-US" sz="3600" dirty="0" err="1" smtClean="0"/>
              <a:t>ChaNGa</a:t>
            </a:r>
            <a:r>
              <a:rPr lang="en-US" sz="3600" dirty="0" smtClean="0"/>
              <a:t> Preliminary Performance</a:t>
            </a:r>
          </a:p>
        </p:txBody>
      </p:sp>
      <p:sp>
        <p:nvSpPr>
          <p:cNvPr id="8" name="Date Placeholder 7"/>
          <p:cNvSpPr>
            <a:spLocks noGrp="1"/>
          </p:cNvSpPr>
          <p:nvPr>
            <p:ph type="dt" sz="half" idx="10"/>
          </p:nvPr>
        </p:nvSpPr>
        <p:spPr/>
        <p:txBody>
          <a:bodyPr/>
          <a:lstStyle/>
          <a:p>
            <a:fld id="{E34484F6-8A8C-4445-9792-0C17450AA50B}" type="datetime1">
              <a:rPr lang="en-US" smtClean="0"/>
              <a:t>4/14/11</a:t>
            </a:fld>
            <a:endParaRPr lang="en-US" dirty="0"/>
          </a:p>
        </p:txBody>
      </p:sp>
      <p:sp>
        <p:nvSpPr>
          <p:cNvPr id="45063" name="Footer Placeholder 6"/>
          <p:cNvSpPr>
            <a:spLocks noGrp="1"/>
          </p:cNvSpPr>
          <p:nvPr>
            <p:ph type="ftr" sz="quarter" idx="11"/>
          </p:nvPr>
        </p:nvSpPr>
        <p:spPr/>
        <p:txBody>
          <a:bodyPr/>
          <a:lstStyle/>
          <a:p>
            <a:r>
              <a:rPr lang="en-US" dirty="0" smtClean="0"/>
              <a:t>AICS International Symposium</a:t>
            </a:r>
          </a:p>
        </p:txBody>
      </p:sp>
      <p:sp>
        <p:nvSpPr>
          <p:cNvPr id="9" name="Slide Number Placeholder 8"/>
          <p:cNvSpPr>
            <a:spLocks noGrp="1"/>
          </p:cNvSpPr>
          <p:nvPr>
            <p:ph type="sldNum" sz="quarter" idx="12"/>
          </p:nvPr>
        </p:nvSpPr>
        <p:spPr/>
        <p:txBody>
          <a:bodyPr/>
          <a:lstStyle/>
          <a:p>
            <a:fld id="{AB45D6F5-C874-4283-99EA-D93D3B58E0B5}" type="slidenum">
              <a:rPr lang="en-US" smtClean="0"/>
              <a:pPr/>
              <a:t>31</a:t>
            </a:fld>
            <a:endParaRPr lang="en-US" dirty="0"/>
          </a:p>
        </p:txBody>
      </p:sp>
      <p:pic>
        <p:nvPicPr>
          <p:cNvPr id="45061" name="Picture 3" descr="C:\Documents and Settings\kale\Desktop\changa.eps"/>
          <p:cNvPicPr>
            <a:picLocks noChangeAspect="1" noChangeArrowheads="1"/>
          </p:cNvPicPr>
          <p:nvPr/>
        </p:nvPicPr>
        <p:blipFill>
          <a:blip r:embed="rId3" cstate="print"/>
          <a:srcRect/>
          <a:stretch>
            <a:fillRect/>
          </a:stretch>
        </p:blipFill>
        <p:spPr bwMode="auto">
          <a:xfrm>
            <a:off x="457200" y="761999"/>
            <a:ext cx="7848600" cy="549416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a:t>
            </a:r>
            <a:br>
              <a:rPr lang="en-US" dirty="0" smtClean="0"/>
            </a:br>
            <a:r>
              <a:rPr lang="en-US" dirty="0" smtClean="0"/>
              <a:t>Weather Forecasting in BRAMS</a:t>
            </a:r>
            <a:endParaRPr lang="en-US" dirty="0"/>
          </a:p>
        </p:txBody>
      </p:sp>
      <p:sp>
        <p:nvSpPr>
          <p:cNvPr id="6" name="Content Placeholder 5"/>
          <p:cNvSpPr>
            <a:spLocks noGrp="1"/>
          </p:cNvSpPr>
          <p:nvPr>
            <p:ph idx="1"/>
          </p:nvPr>
        </p:nvSpPr>
        <p:spPr>
          <a:xfrm>
            <a:off x="457200" y="1600201"/>
            <a:ext cx="8458200" cy="1447799"/>
          </a:xfrm>
        </p:spPr>
        <p:txBody>
          <a:bodyPr>
            <a:normAutofit fontScale="77500" lnSpcReduction="20000"/>
          </a:bodyPr>
          <a:lstStyle/>
          <a:p>
            <a:r>
              <a:rPr lang="en-US" dirty="0" err="1" smtClean="0"/>
              <a:t>Brams</a:t>
            </a:r>
            <a:r>
              <a:rPr lang="en-US" dirty="0" smtClean="0"/>
              <a:t>: </a:t>
            </a:r>
            <a:r>
              <a:rPr lang="en-US" dirty="0" err="1" smtClean="0"/>
              <a:t>Brazillian</a:t>
            </a:r>
            <a:r>
              <a:rPr lang="en-US" dirty="0" smtClean="0"/>
              <a:t> weather code (based on RAMS)</a:t>
            </a:r>
          </a:p>
          <a:p>
            <a:r>
              <a:rPr lang="en-US" dirty="0" smtClean="0"/>
              <a:t>AMPI version (Eduardo </a:t>
            </a:r>
            <a:r>
              <a:rPr lang="en-US" dirty="0" err="1" smtClean="0"/>
              <a:t>Rodriegez</a:t>
            </a:r>
            <a:r>
              <a:rPr lang="en-US" dirty="0" smtClean="0"/>
              <a:t>, with Mendes and J. Panetta)</a:t>
            </a:r>
          </a:p>
        </p:txBody>
      </p:sp>
      <p:sp>
        <p:nvSpPr>
          <p:cNvPr id="3" name="Date Placeholder 2"/>
          <p:cNvSpPr>
            <a:spLocks noGrp="1"/>
          </p:cNvSpPr>
          <p:nvPr>
            <p:ph type="dt" sz="half" idx="10"/>
          </p:nvPr>
        </p:nvSpPr>
        <p:spPr/>
        <p:txBody>
          <a:bodyPr/>
          <a:lstStyle/>
          <a:p>
            <a:pPr>
              <a:defRPr/>
            </a:pPr>
            <a:fld id="{D5D389E9-02B3-1F49-8D79-D242440A5987}"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32</a:t>
            </a:fld>
            <a:endParaRPr lang="en-US" dirty="0"/>
          </a:p>
        </p:txBody>
      </p:sp>
      <p:pic>
        <p:nvPicPr>
          <p:cNvPr id="7" name="Picture 6" descr="append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0"/>
            <a:ext cx="6781800" cy="3390900"/>
          </a:xfrm>
          <a:prstGeom prst="rect">
            <a:avLst/>
          </a:prstGeom>
        </p:spPr>
      </p:pic>
    </p:spTree>
    <p:extLst>
      <p:ext uri="{BB962C8B-B14F-4D97-AF65-F5344CB8AC3E}">
        <p14:creationId xmlns:p14="http://schemas.microsoft.com/office/powerpoint/2010/main" val="38305875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Basic </a:t>
            </a:r>
            <a:r>
              <a:rPr lang="en-US" dirty="0" err="1" smtClean="0"/>
              <a:t>Virtualzation</a:t>
            </a:r>
            <a:r>
              <a:rPr lang="en-US" dirty="0" smtClean="0"/>
              <a:t> of BRAMS</a:t>
            </a:r>
            <a:endParaRPr lang="en-US" dirty="0"/>
          </a:p>
        </p:txBody>
      </p:sp>
      <p:sp>
        <p:nvSpPr>
          <p:cNvPr id="4" name="Date Placeholder 3"/>
          <p:cNvSpPr>
            <a:spLocks noGrp="1"/>
          </p:cNvSpPr>
          <p:nvPr>
            <p:ph type="dt" sz="half" idx="10"/>
          </p:nvPr>
        </p:nvSpPr>
        <p:spPr/>
        <p:txBody>
          <a:bodyPr/>
          <a:lstStyle/>
          <a:p>
            <a:pPr>
              <a:defRPr/>
            </a:pPr>
            <a:fld id="{02E77B74-94D5-CD4D-B453-10D5A0A1DCF7}"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3EF9F3CA-D42A-4F16-9502-7E916E4DA7FE}" type="slidenum">
              <a:rPr lang="en-US" smtClean="0"/>
              <a:pPr>
                <a:defRPr/>
              </a:pPr>
              <a:t>33</a:t>
            </a:fld>
            <a:endParaRPr lang="en-US" dirty="0"/>
          </a:p>
        </p:txBody>
      </p:sp>
      <p:pic>
        <p:nvPicPr>
          <p:cNvPr id="8" name="Picture 7" descr="Vi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76400"/>
            <a:ext cx="4038600" cy="4064000"/>
          </a:xfrm>
          <a:prstGeom prst="rect">
            <a:avLst/>
          </a:prstGeom>
        </p:spPr>
      </p:pic>
      <p:pic>
        <p:nvPicPr>
          <p:cNvPr id="9" name="Picture 8" descr="nonVir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4089400" cy="4064000"/>
          </a:xfrm>
          <a:prstGeom prst="rect">
            <a:avLst/>
          </a:prstGeom>
        </p:spPr>
      </p:pic>
    </p:spTree>
    <p:extLst>
      <p:ext uri="{BB962C8B-B14F-4D97-AF65-F5344CB8AC3E}">
        <p14:creationId xmlns:p14="http://schemas.microsoft.com/office/powerpoint/2010/main" val="2839482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6082C8F5-2431-E141-9EEC-50EA97EA23B4}"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34</a:t>
            </a:fld>
            <a:endParaRPr lang="en-US" dirty="0"/>
          </a:p>
        </p:txBody>
      </p:sp>
      <p:pic>
        <p:nvPicPr>
          <p:cNvPr id="6" name="anda.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52600"/>
            <a:ext cx="9144000" cy="3429000"/>
          </a:xfrm>
          <a:prstGeom prst="rect">
            <a:avLst/>
          </a:prstGeom>
        </p:spPr>
      </p:pic>
    </p:spTree>
    <p:extLst>
      <p:ext uri="{BB962C8B-B14F-4D97-AF65-F5344CB8AC3E}">
        <p14:creationId xmlns:p14="http://schemas.microsoft.com/office/powerpoint/2010/main" val="40642047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31B11807-976A-2345-9AB9-40C902416660}"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35</a:t>
            </a:fld>
            <a:endParaRPr lang="en-US" dirty="0"/>
          </a:p>
        </p:txBody>
      </p:sp>
      <p:pic>
        <p:nvPicPr>
          <p:cNvPr id="6" name="Picture 5" descr="64v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 y="673100"/>
            <a:ext cx="7982565" cy="5499100"/>
          </a:xfrm>
          <a:prstGeom prst="rect">
            <a:avLst/>
          </a:prstGeom>
        </p:spPr>
      </p:pic>
      <p:sp>
        <p:nvSpPr>
          <p:cNvPr id="8" name="TextBox 7"/>
          <p:cNvSpPr txBox="1"/>
          <p:nvPr/>
        </p:nvSpPr>
        <p:spPr>
          <a:xfrm>
            <a:off x="1600200" y="838200"/>
            <a:ext cx="6781800" cy="523220"/>
          </a:xfrm>
          <a:prstGeom prst="rect">
            <a:avLst/>
          </a:prstGeom>
          <a:solidFill>
            <a:schemeClr val="accent3">
              <a:lumMod val="20000"/>
              <a:lumOff val="80000"/>
            </a:schemeClr>
          </a:solidFill>
        </p:spPr>
        <p:txBody>
          <a:bodyPr wrap="square" rtlCol="0">
            <a:spAutoFit/>
          </a:bodyPr>
          <a:lstStyle/>
          <a:p>
            <a:r>
              <a:rPr lang="en-US" sz="2800" dirty="0" smtClean="0"/>
              <a:t>Baseline: 64 objects on 64 processors</a:t>
            </a:r>
            <a:endParaRPr lang="en-US" sz="2800" dirty="0"/>
          </a:p>
        </p:txBody>
      </p:sp>
    </p:spTree>
    <p:extLst>
      <p:ext uri="{BB962C8B-B14F-4D97-AF65-F5344CB8AC3E}">
        <p14:creationId xmlns:p14="http://schemas.microsoft.com/office/powerpoint/2010/main" val="38714402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11906402-52A2-8E44-AF1F-F2AA7C847728}"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36</a:t>
            </a:fld>
            <a:endParaRPr lang="en-US" dirty="0"/>
          </a:p>
        </p:txBody>
      </p:sp>
      <p:pic>
        <p:nvPicPr>
          <p:cNvPr id="6" name="Picture 5" descr="64v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673100"/>
            <a:ext cx="6362700" cy="4383193"/>
          </a:xfrm>
          <a:prstGeom prst="rect">
            <a:avLst/>
          </a:prstGeom>
        </p:spPr>
      </p:pic>
      <p:pic>
        <p:nvPicPr>
          <p:cNvPr id="7" name="Picture 6" descr="1024v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673100"/>
            <a:ext cx="8001000" cy="5511800"/>
          </a:xfrm>
          <a:prstGeom prst="rect">
            <a:avLst/>
          </a:prstGeom>
        </p:spPr>
      </p:pic>
      <p:sp>
        <p:nvSpPr>
          <p:cNvPr id="8" name="TextBox 7"/>
          <p:cNvSpPr txBox="1"/>
          <p:nvPr/>
        </p:nvSpPr>
        <p:spPr>
          <a:xfrm>
            <a:off x="1295400" y="417493"/>
            <a:ext cx="7696200" cy="954107"/>
          </a:xfrm>
          <a:prstGeom prst="rect">
            <a:avLst/>
          </a:prstGeom>
          <a:solidFill>
            <a:schemeClr val="accent3">
              <a:lumMod val="20000"/>
              <a:lumOff val="80000"/>
            </a:schemeClr>
          </a:solidFill>
        </p:spPr>
        <p:txBody>
          <a:bodyPr wrap="square" rtlCol="0">
            <a:spAutoFit/>
          </a:bodyPr>
          <a:lstStyle/>
          <a:p>
            <a:r>
              <a:rPr lang="en-US" sz="2800" dirty="0" smtClean="0"/>
              <a:t>Over-decomposition: 1024 objects on 64 processors: </a:t>
            </a:r>
          </a:p>
          <a:p>
            <a:r>
              <a:rPr lang="en-US" sz="2800" dirty="0"/>
              <a:t>B</a:t>
            </a:r>
            <a:r>
              <a:rPr lang="en-US" sz="2800" dirty="0" smtClean="0"/>
              <a:t>enefits from communication/computation overlap</a:t>
            </a:r>
            <a:endParaRPr lang="en-US" sz="2800" dirty="0"/>
          </a:p>
        </p:txBody>
      </p:sp>
    </p:spTree>
    <p:extLst>
      <p:ext uri="{BB962C8B-B14F-4D97-AF65-F5344CB8AC3E}">
        <p14:creationId xmlns:p14="http://schemas.microsoft.com/office/powerpoint/2010/main" val="38291547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F9DBDD4-5585-C843-A5A5-9407E0AA4A7E}"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37</a:t>
            </a:fld>
            <a:endParaRPr lang="en-US" dirty="0"/>
          </a:p>
        </p:txBody>
      </p:sp>
      <p:pic>
        <p:nvPicPr>
          <p:cNvPr id="6" name="Picture 5" descr="1024vp_SFC2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673100"/>
            <a:ext cx="8001000" cy="5511800"/>
          </a:xfrm>
          <a:prstGeom prst="rect">
            <a:avLst/>
          </a:prstGeom>
        </p:spPr>
      </p:pic>
      <p:sp>
        <p:nvSpPr>
          <p:cNvPr id="7" name="TextBox 6"/>
          <p:cNvSpPr txBox="1"/>
          <p:nvPr/>
        </p:nvSpPr>
        <p:spPr>
          <a:xfrm>
            <a:off x="1752600" y="417493"/>
            <a:ext cx="6781800" cy="954107"/>
          </a:xfrm>
          <a:prstGeom prst="rect">
            <a:avLst/>
          </a:prstGeom>
          <a:solidFill>
            <a:schemeClr val="accent3">
              <a:lumMod val="20000"/>
              <a:lumOff val="80000"/>
            </a:schemeClr>
          </a:solidFill>
        </p:spPr>
        <p:txBody>
          <a:bodyPr wrap="square" rtlCol="0">
            <a:spAutoFit/>
          </a:bodyPr>
          <a:lstStyle/>
          <a:p>
            <a:r>
              <a:rPr lang="en-US" sz="2800" dirty="0" smtClean="0"/>
              <a:t>With Load Balancing: </a:t>
            </a:r>
          </a:p>
          <a:p>
            <a:r>
              <a:rPr lang="en-US" sz="2800" dirty="0" smtClean="0"/>
              <a:t>1024 objects on 64 processors</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1551794833"/>
              </p:ext>
            </p:extLst>
          </p:nvPr>
        </p:nvGraphicFramePr>
        <p:xfrm>
          <a:off x="1600200" y="3276600"/>
          <a:ext cx="6477001" cy="1112520"/>
        </p:xfrm>
        <a:graphic>
          <a:graphicData uri="http://schemas.openxmlformats.org/drawingml/2006/table">
            <a:tbl>
              <a:tblPr firstRow="1" bandRow="1">
                <a:tableStyleId>{5C22544A-7EE6-4342-B048-85BDC9FD1C3A}</a:tableStyleId>
              </a:tblPr>
              <a:tblGrid>
                <a:gridCol w="3805238"/>
                <a:gridCol w="2671763"/>
              </a:tblGrid>
              <a:tr h="370840">
                <a:tc>
                  <a:txBody>
                    <a:bodyPr/>
                    <a:lstStyle/>
                    <a:p>
                      <a:r>
                        <a:rPr lang="en-US" dirty="0" smtClean="0">
                          <a:solidFill>
                            <a:srgbClr val="000000"/>
                          </a:solidFill>
                        </a:rPr>
                        <a:t>No </a:t>
                      </a:r>
                      <a:r>
                        <a:rPr lang="en-US" dirty="0" err="1" smtClean="0">
                          <a:solidFill>
                            <a:srgbClr val="000000"/>
                          </a:solidFill>
                        </a:rPr>
                        <a:t>overdecomp</a:t>
                      </a:r>
                      <a:r>
                        <a:rPr lang="en-US" baseline="0" dirty="0" smtClean="0">
                          <a:solidFill>
                            <a:srgbClr val="000000"/>
                          </a:solidFill>
                        </a:rPr>
                        <a:t> (64 threads)</a:t>
                      </a:r>
                      <a:endParaRPr lang="en-US" dirty="0">
                        <a:solidFill>
                          <a:srgbClr val="000000"/>
                        </a:solidFill>
                      </a:endParaRPr>
                    </a:p>
                  </a:txBody>
                  <a:tcPr>
                    <a:solidFill>
                      <a:schemeClr val="accent1">
                        <a:lumMod val="20000"/>
                        <a:lumOff val="80000"/>
                      </a:schemeClr>
                    </a:solidFill>
                  </a:tcPr>
                </a:tc>
                <a:tc>
                  <a:txBody>
                    <a:bodyPr/>
                    <a:lstStyle/>
                    <a:p>
                      <a:r>
                        <a:rPr lang="en-US" dirty="0" smtClean="0">
                          <a:solidFill>
                            <a:srgbClr val="000000"/>
                          </a:solidFill>
                        </a:rPr>
                        <a:t>4988 sec</a:t>
                      </a:r>
                      <a:endParaRPr lang="en-US" dirty="0">
                        <a:solidFill>
                          <a:srgbClr val="000000"/>
                        </a:solidFill>
                      </a:endParaRPr>
                    </a:p>
                  </a:txBody>
                  <a:tcPr>
                    <a:solidFill>
                      <a:schemeClr val="accent4">
                        <a:lumMod val="20000"/>
                        <a:lumOff val="80000"/>
                      </a:schemeClr>
                    </a:solidFill>
                  </a:tcPr>
                </a:tc>
              </a:tr>
              <a:tr h="370840">
                <a:tc>
                  <a:txBody>
                    <a:bodyPr/>
                    <a:lstStyle/>
                    <a:p>
                      <a:r>
                        <a:rPr lang="en-US" dirty="0" err="1" smtClean="0"/>
                        <a:t>Overdecomp</a:t>
                      </a:r>
                      <a:r>
                        <a:rPr lang="en-US" dirty="0" smtClean="0"/>
                        <a:t> into 1024 threads</a:t>
                      </a:r>
                      <a:endParaRPr lang="en-US" dirty="0"/>
                    </a:p>
                  </a:txBody>
                  <a:tcPr/>
                </a:tc>
                <a:tc>
                  <a:txBody>
                    <a:bodyPr/>
                    <a:lstStyle/>
                    <a:p>
                      <a:r>
                        <a:rPr lang="en-US" dirty="0" smtClean="0"/>
                        <a:t>3713 sec</a:t>
                      </a:r>
                      <a:endParaRPr lang="en-US" dirty="0"/>
                    </a:p>
                  </a:txBody>
                  <a:tcPr/>
                </a:tc>
              </a:tr>
              <a:tr h="370840">
                <a:tc>
                  <a:txBody>
                    <a:bodyPr/>
                    <a:lstStyle/>
                    <a:p>
                      <a:r>
                        <a:rPr lang="en-US" dirty="0" smtClean="0"/>
                        <a:t>Load balancing (1024 threads)</a:t>
                      </a:r>
                      <a:endParaRPr lang="en-US" dirty="0"/>
                    </a:p>
                  </a:txBody>
                  <a:tcPr/>
                </a:tc>
                <a:tc>
                  <a:txBody>
                    <a:bodyPr/>
                    <a:lstStyle/>
                    <a:p>
                      <a:r>
                        <a:rPr lang="en-US" dirty="0" smtClean="0"/>
                        <a:t>3367</a:t>
                      </a:r>
                      <a:r>
                        <a:rPr lang="en-US" baseline="0" dirty="0" smtClean="0"/>
                        <a:t> sec</a:t>
                      </a:r>
                      <a:endParaRPr lang="en-US" dirty="0"/>
                    </a:p>
                  </a:txBody>
                  <a:tcPr/>
                </a:tc>
              </a:tr>
            </a:tbl>
          </a:graphicData>
        </a:graphic>
      </p:graphicFrame>
    </p:spTree>
    <p:extLst>
      <p:ext uri="{BB962C8B-B14F-4D97-AF65-F5344CB8AC3E}">
        <p14:creationId xmlns:p14="http://schemas.microsoft.com/office/powerpoint/2010/main" val="2962484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normAutofit fontScale="90000"/>
          </a:bodyPr>
          <a:lstStyle/>
          <a:p>
            <a:r>
              <a:rPr lang="en-US" dirty="0" smtClean="0"/>
              <a:t>Load Balancing for Large Machines: I</a:t>
            </a:r>
          </a:p>
        </p:txBody>
      </p:sp>
      <p:sp>
        <p:nvSpPr>
          <p:cNvPr id="46083" name="Content Placeholder 2"/>
          <p:cNvSpPr>
            <a:spLocks noGrp="1"/>
          </p:cNvSpPr>
          <p:nvPr>
            <p:ph idx="1"/>
          </p:nvPr>
        </p:nvSpPr>
        <p:spPr/>
        <p:txBody>
          <a:bodyPr>
            <a:normAutofit fontScale="77500" lnSpcReduction="20000"/>
          </a:bodyPr>
          <a:lstStyle/>
          <a:p>
            <a:r>
              <a:rPr lang="en-US" smtClean="0"/>
              <a:t>Centralized balancers achieve best balance</a:t>
            </a:r>
          </a:p>
          <a:p>
            <a:pPr lvl="1"/>
            <a:r>
              <a:rPr lang="en-US" smtClean="0"/>
              <a:t>Collect object-communication graph on one processor</a:t>
            </a:r>
          </a:p>
          <a:p>
            <a:pPr lvl="1"/>
            <a:r>
              <a:rPr lang="en-US" smtClean="0"/>
              <a:t>But won’t scale beyond tens of thousands of nodes</a:t>
            </a:r>
          </a:p>
          <a:p>
            <a:r>
              <a:rPr lang="en-US" smtClean="0"/>
              <a:t>Fully distributed  load balancers</a:t>
            </a:r>
          </a:p>
          <a:p>
            <a:pPr lvl="1"/>
            <a:r>
              <a:rPr lang="en-US" smtClean="0"/>
              <a:t>Avoid bottleneck but… Achieve poor load balance</a:t>
            </a:r>
          </a:p>
          <a:p>
            <a:pPr lvl="1"/>
            <a:r>
              <a:rPr lang="en-US" smtClean="0"/>
              <a:t>Not adequately agile</a:t>
            </a:r>
          </a:p>
          <a:p>
            <a:r>
              <a:rPr lang="en-US" smtClean="0"/>
              <a:t>Hierarchical load balancers</a:t>
            </a:r>
          </a:p>
          <a:p>
            <a:pPr lvl="1"/>
            <a:r>
              <a:rPr lang="en-US" smtClean="0"/>
              <a:t>Careful control of what information goes up and down the hierarchy can lead to fast, high-quality balancers</a:t>
            </a:r>
          </a:p>
          <a:p>
            <a:r>
              <a:rPr lang="en-US" smtClean="0"/>
              <a:t>Need for a universal balancer that works for all applications</a:t>
            </a:r>
            <a:endParaRPr lang="en-US" dirty="0" smtClean="0"/>
          </a:p>
        </p:txBody>
      </p:sp>
      <p:sp>
        <p:nvSpPr>
          <p:cNvPr id="7" name="Date Placeholder 6"/>
          <p:cNvSpPr>
            <a:spLocks noGrp="1"/>
          </p:cNvSpPr>
          <p:nvPr>
            <p:ph type="dt" sz="half" idx="10"/>
          </p:nvPr>
        </p:nvSpPr>
        <p:spPr/>
        <p:txBody>
          <a:bodyPr/>
          <a:lstStyle/>
          <a:p>
            <a:fld id="{C24406E0-A2C3-234D-ABA6-2465E5D29BD6}" type="datetime1">
              <a:rPr lang="en-US" smtClean="0"/>
              <a:t>4/14/11</a:t>
            </a:fld>
            <a:endParaRPr lang="en-US" dirty="0"/>
          </a:p>
        </p:txBody>
      </p:sp>
      <p:sp>
        <p:nvSpPr>
          <p:cNvPr id="46085"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38</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74638"/>
            <a:ext cx="9144000" cy="1143000"/>
          </a:xfrm>
        </p:spPr>
        <p:txBody>
          <a:bodyPr>
            <a:normAutofit fontScale="90000"/>
          </a:bodyPr>
          <a:lstStyle/>
          <a:p>
            <a:r>
              <a:rPr lang="en-US" dirty="0" smtClean="0"/>
              <a:t>Load Balancing for Large Machines: II</a:t>
            </a:r>
          </a:p>
        </p:txBody>
      </p:sp>
      <p:sp>
        <p:nvSpPr>
          <p:cNvPr id="47107" name="Content Placeholder 2"/>
          <p:cNvSpPr>
            <a:spLocks noGrp="1"/>
          </p:cNvSpPr>
          <p:nvPr>
            <p:ph idx="1"/>
          </p:nvPr>
        </p:nvSpPr>
        <p:spPr/>
        <p:txBody>
          <a:bodyPr>
            <a:normAutofit fontScale="92500"/>
          </a:bodyPr>
          <a:lstStyle/>
          <a:p>
            <a:r>
              <a:rPr lang="en-US" sz="2700" dirty="0" smtClean="0"/>
              <a:t>Interconnection topology starts to matter again</a:t>
            </a:r>
          </a:p>
          <a:p>
            <a:pPr lvl="1"/>
            <a:r>
              <a:rPr lang="en-US" sz="2400" dirty="0" smtClean="0"/>
              <a:t>Was hidden due to wormhole routing etc. </a:t>
            </a:r>
          </a:p>
          <a:p>
            <a:pPr lvl="1"/>
            <a:r>
              <a:rPr lang="en-US" sz="2400" dirty="0" smtClean="0"/>
              <a:t>Latency variation is still small</a:t>
            </a:r>
          </a:p>
          <a:p>
            <a:pPr lvl="1"/>
            <a:r>
              <a:rPr lang="en-US" sz="2400" dirty="0" smtClean="0"/>
              <a:t>But bandwidth occupancy is a problem</a:t>
            </a:r>
          </a:p>
          <a:p>
            <a:r>
              <a:rPr lang="en-US" sz="2700" dirty="0" smtClean="0"/>
              <a:t>Topology aware load balancers</a:t>
            </a:r>
          </a:p>
          <a:p>
            <a:pPr lvl="1"/>
            <a:r>
              <a:rPr lang="en-US" sz="2400" dirty="0" smtClean="0"/>
              <a:t>Some general heuristic have shown good performance</a:t>
            </a:r>
          </a:p>
          <a:p>
            <a:pPr lvl="2"/>
            <a:r>
              <a:rPr lang="en-US" dirty="0" smtClean="0"/>
              <a:t>But may require too much compute power</a:t>
            </a:r>
          </a:p>
          <a:p>
            <a:pPr lvl="1"/>
            <a:r>
              <a:rPr lang="en-US" sz="2400" dirty="0" smtClean="0"/>
              <a:t>Also, special-purpose heuristic work fine when applicable</a:t>
            </a:r>
          </a:p>
          <a:p>
            <a:pPr lvl="1"/>
            <a:r>
              <a:rPr lang="en-US" sz="2400" dirty="0" smtClean="0"/>
              <a:t>Still, many open challenges</a:t>
            </a:r>
          </a:p>
        </p:txBody>
      </p:sp>
      <p:sp>
        <p:nvSpPr>
          <p:cNvPr id="7" name="Date Placeholder 6"/>
          <p:cNvSpPr>
            <a:spLocks noGrp="1"/>
          </p:cNvSpPr>
          <p:nvPr>
            <p:ph type="dt" sz="half" idx="10"/>
          </p:nvPr>
        </p:nvSpPr>
        <p:spPr/>
        <p:txBody>
          <a:bodyPr/>
          <a:lstStyle/>
          <a:p>
            <a:fld id="{F80FFCD3-81BB-3243-A1F6-5F96795202A8}" type="datetime1">
              <a:rPr lang="en-US" smtClean="0"/>
              <a:t>4/14/11</a:t>
            </a:fld>
            <a:endParaRPr lang="en-US" dirty="0"/>
          </a:p>
        </p:txBody>
      </p:sp>
      <p:sp>
        <p:nvSpPr>
          <p:cNvPr id="47109"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39</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6A3A30AE-073F-9240-A538-B82E4089FA57}" type="datetime1">
              <a:rPr lang="en-US" smtClean="0"/>
              <a:t>4/14/11</a:t>
            </a:fld>
            <a:endParaRPr lang="en-US" dirty="0"/>
          </a:p>
        </p:txBody>
      </p:sp>
      <p:sp>
        <p:nvSpPr>
          <p:cNvPr id="19464" name="Footer Placeholder 8"/>
          <p:cNvSpPr>
            <a:spLocks noGrp="1"/>
          </p:cNvSpPr>
          <p:nvPr>
            <p:ph type="ftr" sz="quarter" idx="11"/>
          </p:nvPr>
        </p:nvSpPr>
        <p:spPr/>
        <p:txBody>
          <a:bodyPr/>
          <a:lstStyle/>
          <a:p>
            <a:r>
              <a:rPr lang="en-US" smtClean="0"/>
              <a:t>AICS International Symposium</a:t>
            </a:r>
            <a:endParaRPr lang="en-US" dirty="0" smtClean="0"/>
          </a:p>
        </p:txBody>
      </p:sp>
      <p:sp>
        <p:nvSpPr>
          <p:cNvPr id="10" name="Slide Number Placeholder 9"/>
          <p:cNvSpPr>
            <a:spLocks noGrp="1"/>
          </p:cNvSpPr>
          <p:nvPr>
            <p:ph type="sldNum" sz="quarter" idx="12"/>
          </p:nvPr>
        </p:nvSpPr>
        <p:spPr/>
        <p:txBody>
          <a:bodyPr/>
          <a:lstStyle/>
          <a:p>
            <a:fld id="{BFFC72E0-3E7F-4709-B8DF-5EC8A0346E37}" type="slidenum">
              <a:rPr lang="en-US" smtClean="0"/>
              <a:pPr/>
              <a:t>4</a:t>
            </a:fld>
            <a:endParaRPr lang="en-US" dirty="0"/>
          </a:p>
        </p:txBody>
      </p:sp>
      <p:sp>
        <p:nvSpPr>
          <p:cNvPr id="19459" name="Title 1"/>
          <p:cNvSpPr>
            <a:spLocks noGrp="1"/>
          </p:cNvSpPr>
          <p:nvPr>
            <p:ph type="title" idx="4294967295"/>
          </p:nvPr>
        </p:nvSpPr>
        <p:spPr>
          <a:xfrm>
            <a:off x="0" y="228600"/>
            <a:ext cx="8534400" cy="609600"/>
          </a:xfrm>
        </p:spPr>
        <p:txBody>
          <a:bodyPr>
            <a:normAutofit fontScale="90000"/>
          </a:bodyPr>
          <a:lstStyle/>
          <a:p>
            <a:pPr eaLnBrk="1" hangingPunct="1"/>
            <a:r>
              <a:rPr lang="en-US" smtClean="0"/>
              <a:t>Summarizing the State of Art</a:t>
            </a:r>
          </a:p>
        </p:txBody>
      </p:sp>
      <p:sp>
        <p:nvSpPr>
          <p:cNvPr id="3" name="Content Placeholder 2"/>
          <p:cNvSpPr>
            <a:spLocks noGrp="1"/>
          </p:cNvSpPr>
          <p:nvPr>
            <p:ph idx="4294967295"/>
          </p:nvPr>
        </p:nvSpPr>
        <p:spPr>
          <a:xfrm>
            <a:off x="381000" y="914400"/>
            <a:ext cx="8763000" cy="5486400"/>
          </a:xfrm>
        </p:spPr>
        <p:txBody>
          <a:bodyPr>
            <a:normAutofit fontScale="85000" lnSpcReduction="20000"/>
          </a:bodyPr>
          <a:lstStyle/>
          <a:p>
            <a:pPr eaLnBrk="1" hangingPunct="1"/>
            <a:r>
              <a:rPr lang="en-US" dirty="0" err="1" smtClean="0"/>
              <a:t>Petascale</a:t>
            </a:r>
            <a:r>
              <a:rPr lang="en-US" dirty="0" smtClean="0"/>
              <a:t> </a:t>
            </a:r>
          </a:p>
          <a:p>
            <a:pPr lvl="1" eaLnBrk="1" hangingPunct="1"/>
            <a:r>
              <a:rPr lang="en-US" dirty="0" smtClean="0"/>
              <a:t>Very powerful but complex parallel computers are being built</a:t>
            </a:r>
          </a:p>
          <a:p>
            <a:pPr lvl="1" eaLnBrk="1" hangingPunct="1"/>
            <a:r>
              <a:rPr lang="en-US" dirty="0" smtClean="0"/>
              <a:t>Application domains exist that need that kind of power</a:t>
            </a:r>
          </a:p>
          <a:p>
            <a:pPr eaLnBrk="1" hangingPunct="1"/>
            <a:r>
              <a:rPr lang="en-US" dirty="0" smtClean="0"/>
              <a:t>New generation of applications</a:t>
            </a:r>
          </a:p>
          <a:p>
            <a:pPr lvl="1" eaLnBrk="1" hangingPunct="1"/>
            <a:r>
              <a:rPr lang="en-US" dirty="0" smtClean="0"/>
              <a:t>Use sophisticated algorithms</a:t>
            </a:r>
          </a:p>
          <a:p>
            <a:pPr lvl="1" eaLnBrk="1" hangingPunct="1"/>
            <a:r>
              <a:rPr lang="en-US" dirty="0" smtClean="0"/>
              <a:t>Dynamic adaptive refinements</a:t>
            </a:r>
          </a:p>
          <a:p>
            <a:pPr lvl="1" eaLnBrk="1" hangingPunct="1"/>
            <a:r>
              <a:rPr lang="en-US" dirty="0" smtClean="0"/>
              <a:t>Multi-scale, multi-physics</a:t>
            </a:r>
          </a:p>
          <a:p>
            <a:pPr eaLnBrk="1" hangingPunct="1"/>
            <a:r>
              <a:rPr lang="en-US" dirty="0" smtClean="0"/>
              <a:t>Challenge: </a:t>
            </a:r>
          </a:p>
          <a:p>
            <a:pPr lvl="1" eaLnBrk="1" hangingPunct="1"/>
            <a:r>
              <a:rPr lang="en-US" dirty="0" smtClean="0"/>
              <a:t>Parallel programming is more complex than sequential</a:t>
            </a:r>
          </a:p>
          <a:p>
            <a:pPr lvl="1" eaLnBrk="1" hangingPunct="1"/>
            <a:r>
              <a:rPr lang="en-US" dirty="0" smtClean="0"/>
              <a:t>Difficulty in achieving performance that scales to </a:t>
            </a:r>
            <a:r>
              <a:rPr lang="en-US" dirty="0" err="1" smtClean="0"/>
              <a:t>PetaFLOP</a:t>
            </a:r>
            <a:r>
              <a:rPr lang="en-US" dirty="0" smtClean="0"/>
              <a:t>/S and beyond</a:t>
            </a:r>
          </a:p>
          <a:p>
            <a:pPr lvl="1" eaLnBrk="1" hangingPunct="1"/>
            <a:r>
              <a:rPr lang="en-US" dirty="0" smtClean="0"/>
              <a:t>Difficulty in getting correct behavior from programs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ChangeArrowheads="1"/>
          </p:cNvSpPr>
          <p:nvPr/>
        </p:nvSpPr>
        <p:spPr bwMode="auto">
          <a:xfrm>
            <a:off x="0" y="152400"/>
            <a:ext cx="9144000" cy="1524000"/>
          </a:xfrm>
          <a:prstGeom prst="rect">
            <a:avLst/>
          </a:prstGeom>
          <a:noFill/>
          <a:ln w="9525">
            <a:noFill/>
            <a:miter lim="800000"/>
            <a:headEnd/>
            <a:tailEnd/>
          </a:ln>
        </p:spPr>
        <p:txBody>
          <a:bodyPr wrap="none" anchor="ctr"/>
          <a:lstStyle/>
          <a:p>
            <a:pPr algn="ctr"/>
            <a:r>
              <a:rPr lang="en-US" sz="3600" i="1" dirty="0" err="1">
                <a:solidFill>
                  <a:schemeClr val="accent3">
                    <a:lumMod val="50000"/>
                  </a:schemeClr>
                </a:solidFill>
                <a:latin typeface="+mj-lt"/>
              </a:rPr>
              <a:t>OpenAtom</a:t>
            </a:r>
            <a:endParaRPr lang="en-US" sz="3600" i="1" dirty="0">
              <a:solidFill>
                <a:schemeClr val="accent3">
                  <a:lumMod val="50000"/>
                </a:schemeClr>
              </a:solidFill>
              <a:latin typeface="+mj-lt"/>
            </a:endParaRPr>
          </a:p>
          <a:p>
            <a:pPr algn="ctr"/>
            <a:r>
              <a:rPr lang="en-US" sz="2800" dirty="0">
                <a:solidFill>
                  <a:schemeClr val="bg2">
                    <a:lumMod val="10000"/>
                  </a:schemeClr>
                </a:solidFill>
                <a:latin typeface="+mj-lt"/>
              </a:rPr>
              <a:t>Car-</a:t>
            </a:r>
            <a:r>
              <a:rPr lang="en-US" sz="2800" dirty="0" err="1">
                <a:solidFill>
                  <a:schemeClr val="bg2">
                    <a:lumMod val="10000"/>
                  </a:schemeClr>
                </a:solidFill>
                <a:latin typeface="+mj-lt"/>
              </a:rPr>
              <a:t>Parinello</a:t>
            </a:r>
            <a:r>
              <a:rPr lang="en-US" sz="2800" dirty="0">
                <a:solidFill>
                  <a:schemeClr val="bg2">
                    <a:lumMod val="10000"/>
                  </a:schemeClr>
                </a:solidFill>
                <a:latin typeface="+mj-lt"/>
              </a:rPr>
              <a:t> </a:t>
            </a:r>
            <a:r>
              <a:rPr lang="en-US" sz="2800" dirty="0" smtClean="0">
                <a:solidFill>
                  <a:schemeClr val="bg2">
                    <a:lumMod val="10000"/>
                  </a:schemeClr>
                </a:solidFill>
                <a:latin typeface="+mj-lt"/>
              </a:rPr>
              <a:t>Molecular Dynamics</a:t>
            </a:r>
            <a:endParaRPr lang="en-US" sz="2800" dirty="0">
              <a:solidFill>
                <a:schemeClr val="bg2">
                  <a:lumMod val="10000"/>
                </a:schemeClr>
              </a:solidFill>
              <a:latin typeface="+mj-lt"/>
            </a:endParaRPr>
          </a:p>
          <a:p>
            <a:pPr algn="ctr"/>
            <a:r>
              <a:rPr lang="en-US" dirty="0">
                <a:solidFill>
                  <a:schemeClr val="bg2">
                    <a:lumMod val="10000"/>
                  </a:schemeClr>
                </a:solidFill>
                <a:latin typeface="+mj-lt"/>
              </a:rPr>
              <a:t>NSF ITR 2001-2007, </a:t>
            </a:r>
            <a:r>
              <a:rPr lang="en-US" dirty="0" smtClean="0">
                <a:solidFill>
                  <a:schemeClr val="bg2">
                    <a:lumMod val="10000"/>
                  </a:schemeClr>
                </a:solidFill>
                <a:latin typeface="+mj-lt"/>
              </a:rPr>
              <a:t>IBM, DOE</a:t>
            </a:r>
            <a:endParaRPr lang="en-US" dirty="0">
              <a:solidFill>
                <a:schemeClr val="bg2">
                  <a:lumMod val="10000"/>
                </a:schemeClr>
              </a:solidFill>
              <a:latin typeface="+mj-lt"/>
            </a:endParaRPr>
          </a:p>
        </p:txBody>
      </p:sp>
      <p:sp>
        <p:nvSpPr>
          <p:cNvPr id="16" name="Date Placeholder 15"/>
          <p:cNvSpPr>
            <a:spLocks noGrp="1"/>
          </p:cNvSpPr>
          <p:nvPr>
            <p:ph type="dt" sz="half" idx="10"/>
          </p:nvPr>
        </p:nvSpPr>
        <p:spPr/>
        <p:txBody>
          <a:bodyPr/>
          <a:lstStyle/>
          <a:p>
            <a:fld id="{6ADA1E7C-0105-754B-8399-01F30922542C}" type="datetime1">
              <a:rPr lang="en-US" smtClean="0"/>
              <a:t>4/14/11</a:t>
            </a:fld>
            <a:endParaRPr lang="en-US" dirty="0"/>
          </a:p>
        </p:txBody>
      </p:sp>
      <p:sp>
        <p:nvSpPr>
          <p:cNvPr id="48133" name="Footer Placeholder 9"/>
          <p:cNvSpPr>
            <a:spLocks noGrp="1"/>
          </p:cNvSpPr>
          <p:nvPr>
            <p:ph type="ftr" sz="quarter" idx="11"/>
          </p:nvPr>
        </p:nvSpPr>
        <p:spPr/>
        <p:txBody>
          <a:bodyPr/>
          <a:lstStyle/>
          <a:p>
            <a:r>
              <a:rPr lang="en-US" smtClean="0"/>
              <a:t>AICS International Symposium</a:t>
            </a:r>
            <a:endParaRPr lang="en-US" dirty="0" smtClean="0"/>
          </a:p>
        </p:txBody>
      </p:sp>
      <p:sp>
        <p:nvSpPr>
          <p:cNvPr id="17" name="Slide Number Placeholder 16"/>
          <p:cNvSpPr>
            <a:spLocks noGrp="1"/>
          </p:cNvSpPr>
          <p:nvPr>
            <p:ph type="sldNum" sz="quarter" idx="12"/>
          </p:nvPr>
        </p:nvSpPr>
        <p:spPr/>
        <p:txBody>
          <a:bodyPr/>
          <a:lstStyle/>
          <a:p>
            <a:fld id="{BFFC72E0-3E7F-4709-B8DF-5EC8A0346E37}" type="slidenum">
              <a:rPr lang="en-US" smtClean="0"/>
              <a:pPr/>
              <a:t>40</a:t>
            </a:fld>
            <a:endParaRPr lang="en-US" dirty="0"/>
          </a:p>
        </p:txBody>
      </p:sp>
      <p:grpSp>
        <p:nvGrpSpPr>
          <p:cNvPr id="48134" name="Group 19"/>
          <p:cNvGrpSpPr>
            <a:grpSpLocks/>
          </p:cNvGrpSpPr>
          <p:nvPr/>
        </p:nvGrpSpPr>
        <p:grpSpPr bwMode="auto">
          <a:xfrm>
            <a:off x="609600" y="1676400"/>
            <a:ext cx="8051939" cy="4953000"/>
            <a:chOff x="530225" y="1219200"/>
            <a:chExt cx="8180716" cy="5638800"/>
          </a:xfrm>
        </p:grpSpPr>
        <p:sp>
          <p:nvSpPr>
            <p:cNvPr id="48136" name="Text Box 5"/>
            <p:cNvSpPr txBox="1">
              <a:spLocks noChangeArrowheads="1"/>
            </p:cNvSpPr>
            <p:nvPr/>
          </p:nvSpPr>
          <p:spPr bwMode="auto">
            <a:xfrm>
              <a:off x="655638" y="1219200"/>
              <a:ext cx="3178865" cy="473911"/>
            </a:xfrm>
            <a:prstGeom prst="rect">
              <a:avLst/>
            </a:prstGeom>
            <a:noFill/>
            <a:ln w="9525">
              <a:noFill/>
              <a:round/>
              <a:headEnd/>
              <a:tailEnd/>
            </a:ln>
          </p:spPr>
          <p:txBody>
            <a:bodyPr wrap="none" lIns="81639" tIns="42452" rIns="81639" bIns="42452">
              <a:spAutoFit/>
            </a:bodyPr>
            <a:lstStyle/>
            <a:p>
              <a:pPr>
                <a:lnSpc>
                  <a:spcPct val="86000"/>
                </a:lnSpc>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dirty="0">
                  <a:solidFill>
                    <a:schemeClr val="accent3">
                      <a:lumMod val="50000"/>
                    </a:schemeClr>
                  </a:solidFill>
                  <a:latin typeface="+mn-lt"/>
                </a:rPr>
                <a:t>Molecular Clusters :</a:t>
              </a:r>
            </a:p>
          </p:txBody>
        </p:sp>
        <p:pic>
          <p:nvPicPr>
            <p:cNvPr id="48137" name="Picture 2"/>
            <p:cNvPicPr>
              <a:picLocks noChangeAspect="1" noChangeArrowheads="1"/>
            </p:cNvPicPr>
            <p:nvPr/>
          </p:nvPicPr>
          <p:blipFill>
            <a:blip r:embed="rId3" cstate="print"/>
            <a:srcRect/>
            <a:stretch>
              <a:fillRect/>
            </a:stretch>
          </p:blipFill>
          <p:spPr bwMode="auto">
            <a:xfrm>
              <a:off x="5949533" y="1826455"/>
              <a:ext cx="2047875" cy="2135188"/>
            </a:xfrm>
            <a:prstGeom prst="rect">
              <a:avLst/>
            </a:prstGeom>
            <a:noFill/>
            <a:ln w="9525">
              <a:noFill/>
              <a:round/>
              <a:headEnd/>
              <a:tailEnd/>
            </a:ln>
          </p:spPr>
        </p:pic>
        <p:pic>
          <p:nvPicPr>
            <p:cNvPr id="48138" name="Picture 3"/>
            <p:cNvPicPr>
              <a:picLocks noChangeAspect="1" noChangeArrowheads="1"/>
            </p:cNvPicPr>
            <p:nvPr/>
          </p:nvPicPr>
          <p:blipFill>
            <a:blip r:embed="rId4" cstate="print"/>
            <a:srcRect/>
            <a:stretch>
              <a:fillRect/>
            </a:stretch>
          </p:blipFill>
          <p:spPr bwMode="auto">
            <a:xfrm>
              <a:off x="685800" y="4724400"/>
              <a:ext cx="2127250" cy="2133600"/>
            </a:xfrm>
            <a:prstGeom prst="rect">
              <a:avLst/>
            </a:prstGeom>
            <a:noFill/>
            <a:ln w="9525">
              <a:noFill/>
              <a:round/>
              <a:headEnd/>
              <a:tailEnd/>
            </a:ln>
          </p:spPr>
        </p:pic>
        <p:pic>
          <p:nvPicPr>
            <p:cNvPr id="48139" name="Picture 4"/>
            <p:cNvPicPr>
              <a:picLocks noChangeAspect="1" noChangeArrowheads="1"/>
            </p:cNvPicPr>
            <p:nvPr/>
          </p:nvPicPr>
          <p:blipFill>
            <a:blip r:embed="rId5" cstate="print"/>
            <a:srcRect/>
            <a:stretch>
              <a:fillRect/>
            </a:stretch>
          </p:blipFill>
          <p:spPr bwMode="auto">
            <a:xfrm>
              <a:off x="685062" y="1826455"/>
              <a:ext cx="2014538" cy="2287588"/>
            </a:xfrm>
            <a:prstGeom prst="rect">
              <a:avLst/>
            </a:prstGeom>
            <a:noFill/>
            <a:ln w="9525">
              <a:noFill/>
              <a:round/>
              <a:headEnd/>
              <a:tailEnd/>
            </a:ln>
          </p:spPr>
        </p:pic>
        <p:sp>
          <p:nvSpPr>
            <p:cNvPr id="48140" name="Text Box 6"/>
            <p:cNvSpPr txBox="1">
              <a:spLocks noChangeArrowheads="1"/>
            </p:cNvSpPr>
            <p:nvPr/>
          </p:nvSpPr>
          <p:spPr bwMode="auto">
            <a:xfrm>
              <a:off x="6242050" y="1295400"/>
              <a:ext cx="1851524" cy="473911"/>
            </a:xfrm>
            <a:prstGeom prst="rect">
              <a:avLst/>
            </a:prstGeom>
            <a:noFill/>
            <a:ln w="9525">
              <a:noFill/>
              <a:round/>
              <a:headEnd/>
              <a:tailEnd/>
            </a:ln>
          </p:spPr>
          <p:txBody>
            <a:bodyPr wrap="none" lIns="81639" tIns="42452" rIns="81639" bIns="42452">
              <a:spAutoFit/>
            </a:bodyPr>
            <a:lstStyle/>
            <a:p>
              <a:pPr>
                <a:lnSpc>
                  <a:spcPct val="86000"/>
                </a:lnSpc>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dirty="0" err="1">
                  <a:solidFill>
                    <a:schemeClr val="accent3">
                      <a:lumMod val="50000"/>
                    </a:schemeClr>
                  </a:solidFill>
                  <a:latin typeface="+mn-lt"/>
                </a:rPr>
                <a:t>Nanowires</a:t>
              </a:r>
              <a:r>
                <a:rPr lang="en-GB" dirty="0">
                  <a:solidFill>
                    <a:schemeClr val="accent3">
                      <a:lumMod val="50000"/>
                    </a:schemeClr>
                  </a:solidFill>
                  <a:latin typeface="+mn-lt"/>
                </a:rPr>
                <a:t>:</a:t>
              </a:r>
            </a:p>
          </p:txBody>
        </p:sp>
        <p:sp>
          <p:nvSpPr>
            <p:cNvPr id="48141" name="Text Box 7"/>
            <p:cNvSpPr txBox="1">
              <a:spLocks noChangeArrowheads="1"/>
            </p:cNvSpPr>
            <p:nvPr/>
          </p:nvSpPr>
          <p:spPr bwMode="auto">
            <a:xfrm>
              <a:off x="530225" y="4191000"/>
              <a:ext cx="3897095" cy="473911"/>
            </a:xfrm>
            <a:prstGeom prst="rect">
              <a:avLst/>
            </a:prstGeom>
            <a:noFill/>
            <a:ln w="9525">
              <a:noFill/>
              <a:round/>
              <a:headEnd/>
              <a:tailEnd/>
            </a:ln>
          </p:spPr>
          <p:txBody>
            <a:bodyPr wrap="none" lIns="81639" tIns="42452" rIns="81639" bIns="42452">
              <a:spAutoFit/>
            </a:bodyPr>
            <a:lstStyle/>
            <a:p>
              <a:pPr>
                <a:lnSpc>
                  <a:spcPct val="86000"/>
                </a:lnSpc>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dirty="0">
                  <a:solidFill>
                    <a:schemeClr val="accent3">
                      <a:lumMod val="50000"/>
                    </a:schemeClr>
                  </a:solidFill>
                  <a:latin typeface="+mn-lt"/>
                </a:rPr>
                <a:t>Semiconductor Surfaces:</a:t>
              </a:r>
            </a:p>
          </p:txBody>
        </p:sp>
        <p:sp>
          <p:nvSpPr>
            <p:cNvPr id="48142" name="Text Box 8"/>
            <p:cNvSpPr txBox="1">
              <a:spLocks noChangeArrowheads="1"/>
            </p:cNvSpPr>
            <p:nvPr/>
          </p:nvSpPr>
          <p:spPr bwMode="auto">
            <a:xfrm>
              <a:off x="5672139" y="4114800"/>
              <a:ext cx="3038802" cy="473911"/>
            </a:xfrm>
            <a:prstGeom prst="rect">
              <a:avLst/>
            </a:prstGeom>
            <a:noFill/>
            <a:ln w="9525">
              <a:noFill/>
              <a:round/>
              <a:headEnd/>
              <a:tailEnd/>
            </a:ln>
          </p:spPr>
          <p:txBody>
            <a:bodyPr wrap="none" lIns="81639" tIns="42452" rIns="81639" bIns="42452">
              <a:spAutoFit/>
            </a:bodyPr>
            <a:lstStyle/>
            <a:p>
              <a:pPr>
                <a:lnSpc>
                  <a:spcPct val="86000"/>
                </a:lnSpc>
                <a:tabLst>
                  <a:tab pos="0" algn="l"/>
                  <a:tab pos="828675" algn="l"/>
                  <a:tab pos="1657350" algn="l"/>
                  <a:tab pos="2487613" algn="l"/>
                  <a:tab pos="3316288" algn="l"/>
                  <a:tab pos="4146550" algn="l"/>
                  <a:tab pos="4975225" algn="l"/>
                  <a:tab pos="5805488" algn="l"/>
                  <a:tab pos="6634163" algn="l"/>
                  <a:tab pos="7464425" algn="l"/>
                  <a:tab pos="8293100" algn="l"/>
                  <a:tab pos="9123363" algn="l"/>
                </a:tabLst>
              </a:pPr>
              <a:r>
                <a:rPr lang="en-GB" dirty="0">
                  <a:solidFill>
                    <a:schemeClr val="accent3">
                      <a:lumMod val="50000"/>
                    </a:schemeClr>
                  </a:solidFill>
                  <a:latin typeface="+mn-lt"/>
                </a:rPr>
                <a:t>3D-Solids/Liquids:</a:t>
              </a:r>
            </a:p>
          </p:txBody>
        </p:sp>
        <p:pic>
          <p:nvPicPr>
            <p:cNvPr id="48143" name="Picture 9"/>
            <p:cNvPicPr>
              <a:picLocks noChangeAspect="1" noChangeArrowheads="1"/>
            </p:cNvPicPr>
            <p:nvPr/>
          </p:nvPicPr>
          <p:blipFill>
            <a:blip r:embed="rId6" cstate="print"/>
            <a:srcRect l="33688" t="4599" r="34947" b="6430"/>
            <a:stretch>
              <a:fillRect/>
            </a:stretch>
          </p:blipFill>
          <p:spPr bwMode="auto">
            <a:xfrm>
              <a:off x="5637213" y="4548188"/>
              <a:ext cx="2439987" cy="2157412"/>
            </a:xfrm>
            <a:prstGeom prst="rect">
              <a:avLst/>
            </a:prstGeom>
            <a:noFill/>
            <a:ln w="9525">
              <a:noFill/>
              <a:round/>
              <a:headEnd/>
              <a:tailEnd/>
            </a:ln>
          </p:spPr>
        </p:pic>
      </p:grpSp>
      <p:sp>
        <p:nvSpPr>
          <p:cNvPr id="29" name="Rectangle 2"/>
          <p:cNvSpPr>
            <a:spLocks noChangeArrowheads="1"/>
          </p:cNvSpPr>
          <p:nvPr/>
        </p:nvSpPr>
        <p:spPr bwMode="auto">
          <a:xfrm>
            <a:off x="2971800" y="2438400"/>
            <a:ext cx="2819400" cy="1676400"/>
          </a:xfrm>
          <a:prstGeom prst="rect">
            <a:avLst/>
          </a:prstGeom>
          <a:solidFill>
            <a:schemeClr val="accent1">
              <a:lumMod val="20000"/>
              <a:lumOff val="80000"/>
              <a:alpha val="51000"/>
            </a:schemeClr>
          </a:solidFill>
          <a:ln w="9525">
            <a:solidFill>
              <a:schemeClr val="tx1"/>
            </a:solidFill>
            <a:miter lim="800000"/>
            <a:headEnd/>
            <a:tailEnd/>
          </a:ln>
        </p:spPr>
        <p:txBody>
          <a:bodyPr wrap="none" anchor="ctr"/>
          <a:lstStyle/>
          <a:p>
            <a:pPr algn="ctr">
              <a:defRPr/>
            </a:pPr>
            <a:r>
              <a:rPr lang="en-US" sz="2000" dirty="0">
                <a:latin typeface="Book Antiqua" pitchFamily="18" charset="0"/>
              </a:rPr>
              <a:t>G. Martyna (IBM) </a:t>
            </a:r>
          </a:p>
          <a:p>
            <a:pPr algn="ctr">
              <a:defRPr/>
            </a:pPr>
            <a:r>
              <a:rPr lang="en-US" sz="2000" dirty="0">
                <a:latin typeface="Book Antiqua" pitchFamily="18" charset="0"/>
              </a:rPr>
              <a:t>M. Tuckerman (NYU)</a:t>
            </a:r>
          </a:p>
          <a:p>
            <a:pPr algn="ctr">
              <a:defRPr/>
            </a:pPr>
            <a:r>
              <a:rPr lang="en-US" sz="2000" dirty="0">
                <a:latin typeface="Book Antiqua" pitchFamily="18" charset="0"/>
              </a:rPr>
              <a:t>L. Kale (UIUC</a:t>
            </a:r>
            <a:r>
              <a:rPr lang="en-US" sz="2000" dirty="0" smtClean="0">
                <a:latin typeface="Book Antiqua" pitchFamily="18" charset="0"/>
              </a:rPr>
              <a:t>)</a:t>
            </a:r>
          </a:p>
        </p:txBody>
      </p:sp>
      <p:sp>
        <p:nvSpPr>
          <p:cNvPr id="2" name="TextBox 1"/>
          <p:cNvSpPr txBox="1"/>
          <p:nvPr/>
        </p:nvSpPr>
        <p:spPr>
          <a:xfrm>
            <a:off x="381000" y="4953000"/>
            <a:ext cx="8229600" cy="954107"/>
          </a:xfrm>
          <a:prstGeom prst="rect">
            <a:avLst/>
          </a:prstGeom>
          <a:solidFill>
            <a:schemeClr val="accent1">
              <a:lumMod val="40000"/>
              <a:lumOff val="60000"/>
              <a:alpha val="91000"/>
            </a:schemeClr>
          </a:solidFill>
        </p:spPr>
        <p:txBody>
          <a:bodyPr wrap="square" rtlCol="0">
            <a:spAutoFit/>
          </a:bodyPr>
          <a:lstStyle/>
          <a:p>
            <a:r>
              <a:rPr lang="en-GB" sz="2800" dirty="0"/>
              <a:t>Using Charm++ virtualization, we can efficiently scale small (32 molecule) systems to thousands of </a:t>
            </a:r>
            <a:r>
              <a:rPr lang="en-GB" sz="2800" dirty="0" smtClean="0"/>
              <a:t>processors</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a:normAutofit fontScale="90000"/>
          </a:bodyPr>
          <a:lstStyle/>
          <a:p>
            <a:r>
              <a:rPr lang="en-US" smtClean="0"/>
              <a:t>Decomposition and Computation Flow</a:t>
            </a:r>
            <a:endParaRPr lang="en-US" dirty="0" smtClean="0"/>
          </a:p>
        </p:txBody>
      </p:sp>
      <p:sp>
        <p:nvSpPr>
          <p:cNvPr id="7" name="Date Placeholder 6"/>
          <p:cNvSpPr>
            <a:spLocks noGrp="1"/>
          </p:cNvSpPr>
          <p:nvPr>
            <p:ph type="dt" sz="half" idx="10"/>
          </p:nvPr>
        </p:nvSpPr>
        <p:spPr/>
        <p:txBody>
          <a:bodyPr/>
          <a:lstStyle/>
          <a:p>
            <a:fld id="{321EEA34-0E6F-AE49-BE51-1283C6B56780}" type="datetime1">
              <a:rPr lang="en-US" smtClean="0"/>
              <a:t>4/14/11</a:t>
            </a:fld>
            <a:endParaRPr lang="en-US" dirty="0"/>
          </a:p>
        </p:txBody>
      </p:sp>
      <p:sp>
        <p:nvSpPr>
          <p:cNvPr id="50182"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AB45D6F5-C874-4283-99EA-D93D3B58E0B5}" type="slidenum">
              <a:rPr lang="en-US" smtClean="0"/>
              <a:pPr/>
              <a:t>41</a:t>
            </a:fld>
            <a:endParaRPr lang="en-US" dirty="0"/>
          </a:p>
        </p:txBody>
      </p:sp>
      <p:pic>
        <p:nvPicPr>
          <p:cNvPr id="50180" name="Picture 2"/>
          <p:cNvPicPr>
            <a:picLocks noChangeAspect="1" noChangeArrowheads="1"/>
          </p:cNvPicPr>
          <p:nvPr/>
        </p:nvPicPr>
        <p:blipFill>
          <a:blip r:embed="rId3" cstate="print"/>
          <a:srcRect/>
          <a:stretch>
            <a:fillRect/>
          </a:stretch>
        </p:blipFill>
        <p:spPr bwMode="auto">
          <a:xfrm>
            <a:off x="1588" y="838200"/>
            <a:ext cx="9142412" cy="5524500"/>
          </a:xfrm>
          <a:prstGeom prst="rect">
            <a:avLst/>
          </a:prstGeom>
          <a:noFill/>
          <a:ln w="9525">
            <a:noFill/>
            <a:round/>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74638"/>
            <a:ext cx="9144000" cy="1143000"/>
          </a:xfrm>
        </p:spPr>
        <p:txBody>
          <a:bodyPr>
            <a:normAutofit fontScale="90000"/>
          </a:bodyPr>
          <a:lstStyle/>
          <a:p>
            <a:r>
              <a:rPr lang="en-US" dirty="0" smtClean="0"/>
              <a:t>Topology Aware Mapping of Objects</a:t>
            </a:r>
          </a:p>
        </p:txBody>
      </p:sp>
      <p:pic>
        <p:nvPicPr>
          <p:cNvPr id="51203" name="Content Placeholder 3" descr="mapping2.png"/>
          <p:cNvPicPr>
            <a:picLocks noGrp="1" noChangeAspect="1"/>
          </p:cNvPicPr>
          <p:nvPr>
            <p:ph idx="1"/>
          </p:nvPr>
        </p:nvPicPr>
        <p:blipFill>
          <a:blip r:embed="rId3" cstate="print"/>
          <a:stretch>
            <a:fillRect/>
          </a:stretch>
        </p:blipFill>
        <p:spPr>
          <a:xfrm>
            <a:off x="2340449" y="1600200"/>
            <a:ext cx="4463102" cy="4525963"/>
          </a:xfrm>
        </p:spPr>
      </p:pic>
      <p:sp>
        <p:nvSpPr>
          <p:cNvPr id="7" name="Date Placeholder 6"/>
          <p:cNvSpPr>
            <a:spLocks noGrp="1"/>
          </p:cNvSpPr>
          <p:nvPr>
            <p:ph type="dt" sz="half" idx="10"/>
          </p:nvPr>
        </p:nvSpPr>
        <p:spPr/>
        <p:txBody>
          <a:bodyPr/>
          <a:lstStyle/>
          <a:p>
            <a:fld id="{C99006AF-D740-0944-A835-D5577C206C7A}" type="datetime1">
              <a:rPr lang="en-US" smtClean="0"/>
              <a:t>4/14/11</a:t>
            </a:fld>
            <a:endParaRPr lang="en-US" dirty="0"/>
          </a:p>
        </p:txBody>
      </p:sp>
      <p:sp>
        <p:nvSpPr>
          <p:cNvPr id="51206"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42</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630362"/>
          </a:xfrm>
        </p:spPr>
        <p:txBody>
          <a:bodyPr>
            <a:noAutofit/>
          </a:bodyPr>
          <a:lstStyle/>
          <a:p>
            <a:r>
              <a:rPr lang="en-US" sz="3200" dirty="0" smtClean="0"/>
              <a:t>Improvements by topological aware mapping of computation to processors</a:t>
            </a:r>
          </a:p>
        </p:txBody>
      </p:sp>
      <p:pic>
        <p:nvPicPr>
          <p:cNvPr id="52229" name="Picture 5" descr="w256Topo8kvn2scaled"/>
          <p:cNvPicPr>
            <a:picLocks noGrp="1" noChangeAspect="1" noChangeArrowheads="1"/>
          </p:cNvPicPr>
          <p:nvPr>
            <p:ph sz="half" idx="1"/>
          </p:nvPr>
        </p:nvPicPr>
        <p:blipFill>
          <a:blip r:embed="rId2" cstate="print"/>
          <a:stretch>
            <a:fillRect/>
          </a:stretch>
        </p:blipFill>
        <p:spPr>
          <a:xfrm>
            <a:off x="752323" y="274637"/>
            <a:ext cx="4667553" cy="6126163"/>
          </a:xfrm>
        </p:spPr>
      </p:pic>
      <p:pic>
        <p:nvPicPr>
          <p:cNvPr id="52227" name="Picture 3" descr="w256notopo8kvn"/>
          <p:cNvPicPr>
            <a:picLocks noGrp="1" noChangeAspect="1" noChangeArrowheads="1"/>
          </p:cNvPicPr>
          <p:nvPr>
            <p:ph sz="half" idx="2"/>
          </p:nvPr>
        </p:nvPicPr>
        <p:blipFill>
          <a:blip r:embed="rId3" cstate="print"/>
          <a:stretch>
            <a:fillRect/>
          </a:stretch>
        </p:blipFill>
        <p:spPr>
          <a:xfrm>
            <a:off x="3962401" y="533400"/>
            <a:ext cx="4644572" cy="6096000"/>
          </a:xfrm>
        </p:spPr>
      </p:pic>
      <p:sp>
        <p:nvSpPr>
          <p:cNvPr id="9" name="Date Placeholder 8"/>
          <p:cNvSpPr>
            <a:spLocks noGrp="1"/>
          </p:cNvSpPr>
          <p:nvPr>
            <p:ph type="dt" sz="half" idx="10"/>
          </p:nvPr>
        </p:nvSpPr>
        <p:spPr/>
        <p:txBody>
          <a:bodyPr/>
          <a:lstStyle/>
          <a:p>
            <a:fld id="{21664865-3646-1A4F-BEF6-A7C9239F21FD}" type="datetime1">
              <a:rPr lang="en-US" smtClean="0"/>
              <a:t>4/14/11</a:t>
            </a:fld>
            <a:endParaRPr lang="en-US" dirty="0"/>
          </a:p>
        </p:txBody>
      </p:sp>
      <p:sp>
        <p:nvSpPr>
          <p:cNvPr id="52232" name="Footer Placeholder 7"/>
          <p:cNvSpPr>
            <a:spLocks noGrp="1"/>
          </p:cNvSpPr>
          <p:nvPr>
            <p:ph type="ftr" sz="quarter" idx="11"/>
          </p:nvPr>
        </p:nvSpPr>
        <p:spPr/>
        <p:txBody>
          <a:bodyPr/>
          <a:lstStyle/>
          <a:p>
            <a:r>
              <a:rPr lang="en-US" smtClean="0"/>
              <a:t>AICS International Symposium</a:t>
            </a:r>
            <a:endParaRPr lang="en-US" dirty="0" smtClean="0"/>
          </a:p>
        </p:txBody>
      </p:sp>
      <p:sp>
        <p:nvSpPr>
          <p:cNvPr id="10" name="Slide Number Placeholder 9"/>
          <p:cNvSpPr>
            <a:spLocks noGrp="1"/>
          </p:cNvSpPr>
          <p:nvPr>
            <p:ph type="sldNum" sz="quarter" idx="12"/>
          </p:nvPr>
        </p:nvSpPr>
        <p:spPr/>
        <p:txBody>
          <a:bodyPr/>
          <a:lstStyle/>
          <a:p>
            <a:fld id="{247C39AB-C319-403C-8545-69BA255C32C6}" type="slidenum">
              <a:rPr lang="en-US" smtClean="0"/>
              <a:pPr/>
              <a:t>43</a:t>
            </a:fld>
            <a:endParaRPr lang="en-US" dirty="0"/>
          </a:p>
        </p:txBody>
      </p:sp>
      <p:sp>
        <p:nvSpPr>
          <p:cNvPr id="52228" name="Text Box 4"/>
          <p:cNvSpPr txBox="1">
            <a:spLocks noChangeArrowheads="1"/>
          </p:cNvSpPr>
          <p:nvPr/>
        </p:nvSpPr>
        <p:spPr bwMode="auto">
          <a:xfrm>
            <a:off x="152400" y="5334000"/>
            <a:ext cx="8763000" cy="1200329"/>
          </a:xfrm>
          <a:prstGeom prst="rect">
            <a:avLst/>
          </a:prstGeom>
          <a:noFill/>
          <a:ln w="9525">
            <a:noFill/>
            <a:miter lim="800000"/>
            <a:headEnd/>
            <a:tailEnd/>
          </a:ln>
        </p:spPr>
        <p:txBody>
          <a:bodyPr wrap="square">
            <a:spAutoFit/>
          </a:bodyPr>
          <a:lstStyle/>
          <a:p>
            <a:r>
              <a:rPr lang="en-US" sz="1800" dirty="0">
                <a:solidFill>
                  <a:schemeClr val="accent4">
                    <a:lumMod val="50000"/>
                  </a:schemeClr>
                </a:solidFill>
              </a:rPr>
              <a:t>The simulation of the right panel, maps computational work to processors taking the network connectivity into account while the left panel simulation does not. The “black’’ or idle time processors spent waiting for computational work to arrive on processors is significantly reduced at left. (256waters, 70R, on BG/L 4096 cores)</a:t>
            </a:r>
          </a:p>
        </p:txBody>
      </p:sp>
      <p:sp>
        <p:nvSpPr>
          <p:cNvPr id="2" name="TextBox 1"/>
          <p:cNvSpPr txBox="1"/>
          <p:nvPr/>
        </p:nvSpPr>
        <p:spPr>
          <a:xfrm>
            <a:off x="152400" y="4267200"/>
            <a:ext cx="8489950" cy="830997"/>
          </a:xfrm>
          <a:prstGeom prst="rect">
            <a:avLst/>
          </a:prstGeom>
          <a:blipFill rotWithShape="1">
            <a:blip r:embed="rId4"/>
            <a:tile tx="0" ty="0" sx="100000" sy="100000" flip="none" algn="tl"/>
          </a:blipFill>
        </p:spPr>
        <p:txBody>
          <a:bodyPr wrap="square" rtlCol="0">
            <a:spAutoFit/>
          </a:bodyPr>
          <a:lstStyle/>
          <a:p>
            <a:r>
              <a:rPr lang="en-US" dirty="0" err="1" smtClean="0">
                <a:solidFill>
                  <a:schemeClr val="bg2">
                    <a:lumMod val="75000"/>
                  </a:schemeClr>
                </a:solidFill>
              </a:rPr>
              <a:t>Punchline</a:t>
            </a:r>
            <a:r>
              <a:rPr lang="en-US" dirty="0" smtClean="0">
                <a:solidFill>
                  <a:schemeClr val="bg2">
                    <a:lumMod val="75000"/>
                  </a:schemeClr>
                </a:solidFill>
              </a:rPr>
              <a:t>: </a:t>
            </a:r>
            <a:r>
              <a:rPr lang="en-US" dirty="0" err="1" smtClean="0">
                <a:solidFill>
                  <a:schemeClr val="bg2">
                    <a:lumMod val="75000"/>
                  </a:schemeClr>
                </a:solidFill>
              </a:rPr>
              <a:t>Overdecomposition</a:t>
            </a:r>
            <a:r>
              <a:rPr lang="en-US" dirty="0" smtClean="0">
                <a:solidFill>
                  <a:schemeClr val="bg2">
                    <a:lumMod val="75000"/>
                  </a:schemeClr>
                </a:solidFill>
              </a:rPr>
              <a:t> into </a:t>
            </a:r>
            <a:r>
              <a:rPr lang="en-US" dirty="0" err="1" smtClean="0">
                <a:solidFill>
                  <a:schemeClr val="bg2">
                    <a:lumMod val="75000"/>
                  </a:schemeClr>
                </a:solidFill>
              </a:rPr>
              <a:t>Migratable</a:t>
            </a:r>
            <a:r>
              <a:rPr lang="en-US" dirty="0" smtClean="0">
                <a:solidFill>
                  <a:schemeClr val="bg2">
                    <a:lumMod val="75000"/>
                  </a:schemeClr>
                </a:solidFill>
              </a:rPr>
              <a:t> Objects created the degree of freedom needed for flexible mapping </a:t>
            </a:r>
            <a:endParaRPr lang="en-US" dirty="0">
              <a:solidFill>
                <a:schemeClr val="bg2">
                  <a:lumMod val="7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a:solidFill>
            <a:schemeClr val="accent3">
              <a:lumMod val="60000"/>
              <a:lumOff val="40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3" name="Rounded Rectangle 2"/>
          <p:cNvSpPr/>
          <p:nvPr/>
        </p:nvSpPr>
        <p:spPr>
          <a:xfrm>
            <a:off x="533400" y="2057400"/>
            <a:ext cx="3048000" cy="533400"/>
          </a:xfrm>
          <a:prstGeom prst="roundRect">
            <a:avLst/>
          </a:prstGeom>
          <a:solidFill>
            <a:schemeClr val="accent3">
              <a:lumMod val="60000"/>
              <a:lumOff val="40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Migratability</a:t>
            </a:r>
            <a:endParaRPr lang="en-US" sz="2000" dirty="0"/>
          </a:p>
        </p:txBody>
      </p:sp>
      <p:sp>
        <p:nvSpPr>
          <p:cNvPr id="4" name="Rounded Rectangle 3"/>
          <p:cNvSpPr/>
          <p:nvPr/>
        </p:nvSpPr>
        <p:spPr>
          <a:xfrm>
            <a:off x="533400" y="3200400"/>
            <a:ext cx="30480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Introspective and adaptive runtime system</a:t>
            </a:r>
            <a:endParaRPr lang="en-US" sz="1800" dirty="0"/>
          </a:p>
        </p:txBody>
      </p:sp>
      <p:sp>
        <p:nvSpPr>
          <p:cNvPr id="8" name="Rounded Rectangle 7"/>
          <p:cNvSpPr/>
          <p:nvPr/>
        </p:nvSpPr>
        <p:spPr>
          <a:xfrm>
            <a:off x="4114800" y="533400"/>
            <a:ext cx="1383030" cy="290945"/>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Scalable Tools</a:t>
            </a:r>
            <a:endParaRPr lang="en-US" sz="1200" dirty="0"/>
          </a:p>
        </p:txBody>
      </p:sp>
      <p:sp>
        <p:nvSpPr>
          <p:cNvPr id="9" name="Rounded Rectangle 8"/>
          <p:cNvSpPr/>
          <p:nvPr/>
        </p:nvSpPr>
        <p:spPr>
          <a:xfrm>
            <a:off x="5943600" y="762000"/>
            <a:ext cx="2326005" cy="5334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Automatic overlap, </a:t>
            </a:r>
            <a:r>
              <a:rPr lang="en-US" sz="1200" dirty="0" err="1" smtClean="0"/>
              <a:t>pefetch</a:t>
            </a:r>
            <a:r>
              <a:rPr lang="en-US" sz="1200" dirty="0" smtClean="0"/>
              <a:t>, compositionality</a:t>
            </a:r>
            <a:endParaRPr lang="en-US" sz="1200" dirty="0"/>
          </a:p>
        </p:txBody>
      </p:sp>
      <p:sp>
        <p:nvSpPr>
          <p:cNvPr id="10" name="Rounded Rectangle 9"/>
          <p:cNvSpPr/>
          <p:nvPr/>
        </p:nvSpPr>
        <p:spPr>
          <a:xfrm>
            <a:off x="4114800" y="1219200"/>
            <a:ext cx="1383030" cy="290945"/>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BigSim</a:t>
            </a:r>
            <a:endParaRPr lang="en-US" sz="1200" dirty="0"/>
          </a:p>
        </p:txBody>
      </p:sp>
      <p:sp>
        <p:nvSpPr>
          <p:cNvPr id="11" name="Rounded Rectangle 10"/>
          <p:cNvSpPr/>
          <p:nvPr/>
        </p:nvSpPr>
        <p:spPr>
          <a:xfrm>
            <a:off x="4876800" y="2133600"/>
            <a:ext cx="2200275" cy="339436"/>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Fault Tolerance</a:t>
            </a:r>
            <a:endParaRPr lang="en-US" sz="1200" dirty="0"/>
          </a:p>
        </p:txBody>
      </p:sp>
      <p:sp>
        <p:nvSpPr>
          <p:cNvPr id="12" name="Rounded Rectangle 11"/>
          <p:cNvSpPr/>
          <p:nvPr/>
        </p:nvSpPr>
        <p:spPr>
          <a:xfrm>
            <a:off x="4343400" y="3200400"/>
            <a:ext cx="2514600" cy="5334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Dynamic load balancing (topology-aware, scalable)</a:t>
            </a:r>
            <a:endParaRPr lang="en-US" sz="1200" dirty="0"/>
          </a:p>
        </p:txBody>
      </p:sp>
      <p:sp>
        <p:nvSpPr>
          <p:cNvPr id="14" name="Rounded Rectangle 13"/>
          <p:cNvSpPr/>
          <p:nvPr/>
        </p:nvSpPr>
        <p:spPr>
          <a:xfrm>
            <a:off x="5715000" y="3886200"/>
            <a:ext cx="2514600" cy="5334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Temperature/power considerations</a:t>
            </a:r>
            <a:endParaRPr lang="en-US" sz="1200" dirty="0"/>
          </a:p>
        </p:txBody>
      </p:sp>
      <p:sp>
        <p:nvSpPr>
          <p:cNvPr id="15" name="Down Arrow 14"/>
          <p:cNvSpPr/>
          <p:nvPr/>
        </p:nvSpPr>
        <p:spPr>
          <a:xfrm>
            <a:off x="1981200" y="1447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981200" y="2590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581400" y="6096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581400" y="914400"/>
            <a:ext cx="2362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581400" y="12954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581400" y="2209800"/>
            <a:ext cx="1295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3581400" y="3429000"/>
            <a:ext cx="7620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3581400" y="3886200"/>
            <a:ext cx="2133600" cy="152400"/>
          </a:xfrm>
          <a:prstGeom prst="rightArrow">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AC93422A-0B1C-CB43-AD7C-C7510E551475}"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
        <p:nvSpPr>
          <p:cNvPr id="7" name="Slide Number Placeholder 6"/>
          <p:cNvSpPr>
            <a:spLocks noGrp="1"/>
          </p:cNvSpPr>
          <p:nvPr>
            <p:ph type="sldNum" sz="quarter" idx="12"/>
          </p:nvPr>
        </p:nvSpPr>
        <p:spPr/>
        <p:txBody>
          <a:bodyPr/>
          <a:lstStyle/>
          <a:p>
            <a:pPr>
              <a:defRPr/>
            </a:pPr>
            <a:fld id="{BFFC72E0-3E7F-4709-B8DF-5EC8A0346E37}" type="slidenum">
              <a:rPr lang="en-US" smtClean="0"/>
              <a:pPr>
                <a:defRPr/>
              </a:pPr>
              <a:t>44</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Thermal Variation</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Some cores/chips might get too hot</a:t>
            </a:r>
          </a:p>
          <a:p>
            <a:pPr lvl="1"/>
            <a:r>
              <a:rPr lang="en-US" dirty="0" smtClean="0"/>
              <a:t>We want to avoid </a:t>
            </a:r>
          </a:p>
          <a:p>
            <a:pPr lvl="2"/>
            <a:r>
              <a:rPr lang="en-US" dirty="0" smtClean="0"/>
              <a:t>Running everyone at lower speed, </a:t>
            </a:r>
          </a:p>
          <a:p>
            <a:pPr lvl="2"/>
            <a:r>
              <a:rPr lang="en-US" dirty="0" smtClean="0"/>
              <a:t>Conservative (expensive) cooling</a:t>
            </a:r>
          </a:p>
          <a:p>
            <a:r>
              <a:rPr lang="en-US" dirty="0" smtClean="0"/>
              <a:t>Reduce frequency (DVFS) of the hot cores?</a:t>
            </a:r>
          </a:p>
          <a:p>
            <a:pPr lvl="1"/>
            <a:r>
              <a:rPr lang="en-US" dirty="0" smtClean="0"/>
              <a:t>Works fine for sequential computing</a:t>
            </a:r>
          </a:p>
          <a:p>
            <a:pPr lvl="1"/>
            <a:r>
              <a:rPr lang="en-US" dirty="0" smtClean="0"/>
              <a:t>In parallel:</a:t>
            </a:r>
          </a:p>
          <a:p>
            <a:pPr lvl="2"/>
            <a:r>
              <a:rPr lang="en-US" dirty="0" smtClean="0"/>
              <a:t>There are dependences/barriers</a:t>
            </a:r>
          </a:p>
          <a:p>
            <a:pPr lvl="2"/>
            <a:r>
              <a:rPr lang="en-US" dirty="0" smtClean="0"/>
              <a:t>Slowing one core down by 40% slows the whole computation by 40%!</a:t>
            </a:r>
          </a:p>
          <a:p>
            <a:pPr lvl="3"/>
            <a:r>
              <a:rPr lang="en-US" dirty="0" smtClean="0"/>
              <a:t>Big loss when the #processors is large</a:t>
            </a:r>
          </a:p>
          <a:p>
            <a:pPr lvl="3"/>
            <a:endParaRPr lang="en-US" dirty="0"/>
          </a:p>
        </p:txBody>
      </p:sp>
      <p:sp>
        <p:nvSpPr>
          <p:cNvPr id="4" name="Date Placeholder 3"/>
          <p:cNvSpPr>
            <a:spLocks noGrp="1"/>
          </p:cNvSpPr>
          <p:nvPr>
            <p:ph type="dt" sz="half" idx="10"/>
          </p:nvPr>
        </p:nvSpPr>
        <p:spPr/>
        <p:txBody>
          <a:bodyPr/>
          <a:lstStyle/>
          <a:p>
            <a:fld id="{E080A6A1-0D6B-4246-8E62-246098AF4912}" type="datetime1">
              <a:rPr lang="en-US" smtClean="0"/>
              <a:t>4/14/11</a:t>
            </a:fld>
            <a:endParaRPr lang="en-US" dirty="0"/>
          </a:p>
        </p:txBody>
      </p:sp>
      <p:sp>
        <p:nvSpPr>
          <p:cNvPr id="5" name="Footer Placeholder 4"/>
          <p:cNvSpPr>
            <a:spLocks noGrp="1"/>
          </p:cNvSpPr>
          <p:nvPr>
            <p:ph type="ftr" sz="quarter" idx="11"/>
          </p:nvPr>
        </p:nvSpPr>
        <p:spPr/>
        <p:txBody>
          <a:bodyPr/>
          <a:lstStyle/>
          <a:p>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fld id="{3EF9F3CA-D42A-4F16-9502-7E916E4DA7FE}" type="slidenum">
              <a:rPr lang="en-US" smtClean="0"/>
              <a:pPr/>
              <a:t>45</a:t>
            </a:fld>
            <a:endParaRPr lang="en-US" dirty="0"/>
          </a:p>
        </p:txBody>
      </p:sp>
      <p:sp>
        <p:nvSpPr>
          <p:cNvPr id="7" name="TextBox 6"/>
          <p:cNvSpPr txBox="1"/>
          <p:nvPr/>
        </p:nvSpPr>
        <p:spPr>
          <a:xfrm>
            <a:off x="1600200" y="6019800"/>
            <a:ext cx="5638800" cy="461665"/>
          </a:xfrm>
          <a:prstGeom prst="rect">
            <a:avLst/>
          </a:prstGeom>
          <a:blipFill rotWithShape="1">
            <a:blip r:embed="rId2"/>
            <a:tile tx="0" ty="0" sx="100000" sy="100000" flip="none" algn="tl"/>
          </a:blipFill>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Migratable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Objects to the rescue!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454002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Temperature-aware Load Balancing</a:t>
            </a:r>
            <a:endParaRPr lang="en-US" dirty="0"/>
          </a:p>
        </p:txBody>
      </p:sp>
      <p:sp>
        <p:nvSpPr>
          <p:cNvPr id="3" name="Content Placeholder 2"/>
          <p:cNvSpPr>
            <a:spLocks noGrp="1"/>
          </p:cNvSpPr>
          <p:nvPr>
            <p:ph idx="1"/>
          </p:nvPr>
        </p:nvSpPr>
        <p:spPr>
          <a:xfrm>
            <a:off x="228600" y="1600200"/>
            <a:ext cx="8763000" cy="3657600"/>
          </a:xfrm>
        </p:spPr>
        <p:txBody>
          <a:bodyPr>
            <a:normAutofit fontScale="85000" lnSpcReduction="10000"/>
          </a:bodyPr>
          <a:lstStyle/>
          <a:p>
            <a:r>
              <a:rPr lang="en-US" dirty="0" smtClean="0"/>
              <a:t>Reduce frequency if temperature is high</a:t>
            </a:r>
          </a:p>
          <a:p>
            <a:pPr lvl="1"/>
            <a:r>
              <a:rPr lang="en-US" dirty="0" smtClean="0"/>
              <a:t>Independently for each core or chip</a:t>
            </a:r>
          </a:p>
          <a:p>
            <a:r>
              <a:rPr lang="en-US" dirty="0" smtClean="0"/>
              <a:t>Migrate objects away from the slowed-down </a:t>
            </a:r>
            <a:r>
              <a:rPr lang="en-US" dirty="0" err="1" smtClean="0"/>
              <a:t>procs</a:t>
            </a:r>
            <a:endParaRPr lang="en-US" dirty="0" smtClean="0"/>
          </a:p>
          <a:p>
            <a:pPr lvl="1"/>
            <a:r>
              <a:rPr lang="en-US" dirty="0" smtClean="0"/>
              <a:t>Balance load using an existing strategy</a:t>
            </a:r>
          </a:p>
          <a:p>
            <a:pPr lvl="1"/>
            <a:r>
              <a:rPr lang="en-US" dirty="0" smtClean="0"/>
              <a:t>Strategies take speed of processors into account</a:t>
            </a:r>
          </a:p>
          <a:p>
            <a:r>
              <a:rPr lang="en-US" dirty="0" smtClean="0"/>
              <a:t>Recently implemented in experimental version</a:t>
            </a:r>
          </a:p>
          <a:p>
            <a:pPr lvl="1"/>
            <a:r>
              <a:rPr lang="en-US" dirty="0" smtClean="0"/>
              <a:t>IPDPS workshop paper</a:t>
            </a:r>
          </a:p>
          <a:p>
            <a:pPr lvl="1"/>
            <a:endParaRPr lang="en-US" dirty="0" smtClean="0"/>
          </a:p>
        </p:txBody>
      </p:sp>
      <p:sp>
        <p:nvSpPr>
          <p:cNvPr id="4" name="Date Placeholder 3"/>
          <p:cNvSpPr>
            <a:spLocks noGrp="1"/>
          </p:cNvSpPr>
          <p:nvPr>
            <p:ph type="dt" sz="half" idx="10"/>
          </p:nvPr>
        </p:nvSpPr>
        <p:spPr/>
        <p:txBody>
          <a:bodyPr/>
          <a:lstStyle/>
          <a:p>
            <a:pPr>
              <a:defRPr/>
            </a:pPr>
            <a:fld id="{9C92E529-5F7C-DD45-B026-3AC4CB3F486C}"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3EF9F3CA-D42A-4F16-9502-7E916E4DA7FE}" type="slidenum">
              <a:rPr lang="en-US" smtClean="0"/>
              <a:pPr>
                <a:defRPr/>
              </a:pPr>
              <a:t>46</a:t>
            </a:fld>
            <a:endParaRPr lang="en-US" dirty="0"/>
          </a:p>
        </p:txBody>
      </p:sp>
    </p:spTree>
    <p:extLst>
      <p:ext uri="{BB962C8B-B14F-4D97-AF65-F5344CB8AC3E}">
        <p14:creationId xmlns:p14="http://schemas.microsoft.com/office/powerpoint/2010/main" val="4187078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imelineScreenshotTem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6172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TimelineScreenshotFul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934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693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Text Box 1"/>
          <p:cNvSpPr txBox="1">
            <a:spLocks noChangeArrowheads="1"/>
          </p:cNvSpPr>
          <p:nvPr/>
        </p:nvSpPr>
        <p:spPr bwMode="auto">
          <a:xfrm>
            <a:off x="457200" y="76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9pPr>
          </a:lstStyle>
          <a:p>
            <a:pPr algn="ctr" eaLnBrk="1" hangingPunct="1">
              <a:buClrTx/>
              <a:buFontTx/>
              <a:buNone/>
            </a:pPr>
            <a:r>
              <a:rPr lang="en-US" sz="4400">
                <a:solidFill>
                  <a:srgbClr val="000000"/>
                </a:solidFill>
              </a:rPr>
              <a:t>Benefits of Temperature Aware LB</a:t>
            </a:r>
          </a:p>
        </p:txBody>
      </p:sp>
      <p:sp>
        <p:nvSpPr>
          <p:cNvPr id="18438" name="Text Box 3"/>
          <p:cNvSpPr txBox="1">
            <a:spLocks noChangeArrowheads="1"/>
          </p:cNvSpPr>
          <p:nvPr/>
        </p:nvSpPr>
        <p:spPr bwMode="auto">
          <a:xfrm>
            <a:off x="1828800" y="6043613"/>
            <a:ext cx="4953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9pPr>
          </a:lstStyle>
          <a:p>
            <a:pPr eaLnBrk="1" hangingPunct="1">
              <a:buClrTx/>
              <a:buFontTx/>
              <a:buNone/>
            </a:pPr>
            <a:r>
              <a:rPr lang="en-US" sz="1200">
                <a:solidFill>
                  <a:srgbClr val="000000"/>
                </a:solidFill>
              </a:rPr>
              <a:t>Zoomed projection timeline for two iterations without temperature aware LB</a:t>
            </a:r>
          </a:p>
        </p:txBody>
      </p:sp>
      <p:sp>
        <p:nvSpPr>
          <p:cNvPr id="18439" name="Text Box 2"/>
          <p:cNvSpPr txBox="1">
            <a:spLocks noChangeArrowheads="1"/>
          </p:cNvSpPr>
          <p:nvPr/>
        </p:nvSpPr>
        <p:spPr bwMode="auto">
          <a:xfrm>
            <a:off x="1752600" y="4038600"/>
            <a:ext cx="5105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ＭＳ Ｐゴシック" charset="0"/>
              </a:defRPr>
            </a:lvl9pPr>
          </a:lstStyle>
          <a:p>
            <a:pPr eaLnBrk="1" hangingPunct="1">
              <a:buClrTx/>
              <a:buFontTx/>
              <a:buNone/>
            </a:pPr>
            <a:r>
              <a:rPr lang="en-US" sz="1200">
                <a:solidFill>
                  <a:srgbClr val="000000"/>
                </a:solidFill>
              </a:rPr>
              <a:t>Projections timeline without (top) and with (bottom) temperature aware LB</a:t>
            </a:r>
          </a:p>
        </p:txBody>
      </p:sp>
      <p:sp>
        <p:nvSpPr>
          <p:cNvPr id="2" name="Date Placeholder 1"/>
          <p:cNvSpPr>
            <a:spLocks noGrp="1"/>
          </p:cNvSpPr>
          <p:nvPr>
            <p:ph type="dt" sz="half" idx="10"/>
          </p:nvPr>
        </p:nvSpPr>
        <p:spPr/>
        <p:txBody>
          <a:bodyPr/>
          <a:lstStyle/>
          <a:p>
            <a:pPr>
              <a:defRPr/>
            </a:pPr>
            <a:fld id="{F98B7353-622E-1C42-9A8B-19E6A4CC1FA9}" type="datetime1">
              <a:rPr lang="en-US" smtClean="0"/>
              <a:t>4/14/11</a:t>
            </a:fld>
            <a:endParaRPr lang="en-US" dirty="0"/>
          </a:p>
        </p:txBody>
      </p:sp>
      <p:sp>
        <p:nvSpPr>
          <p:cNvPr id="3" name="Footer Placeholder 2"/>
          <p:cNvSpPr>
            <a:spLocks noGrp="1"/>
          </p:cNvSpPr>
          <p:nvPr>
            <p:ph type="ftr" sz="quarter" idx="11"/>
          </p:nvPr>
        </p:nvSpPr>
        <p:spPr/>
        <p:txBody>
          <a:bodyPr/>
          <a:lstStyle/>
          <a:p>
            <a:pPr>
              <a:defRPr/>
            </a:pPr>
            <a:r>
              <a:rPr lang="en-US" smtClean="0"/>
              <a:t>AICS International Symposium</a:t>
            </a:r>
            <a:endParaRPr lang="en-US" dirty="0"/>
          </a:p>
        </p:txBody>
      </p:sp>
      <p:sp>
        <p:nvSpPr>
          <p:cNvPr id="4" name="Slide Number Placeholder 3"/>
          <p:cNvSpPr>
            <a:spLocks noGrp="1"/>
          </p:cNvSpPr>
          <p:nvPr>
            <p:ph type="sldNum" sz="quarter" idx="12"/>
          </p:nvPr>
        </p:nvSpPr>
        <p:spPr/>
        <p:txBody>
          <a:bodyPr/>
          <a:lstStyle/>
          <a:p>
            <a:pPr>
              <a:defRPr/>
            </a:pPr>
            <a:fld id="{BFFC72E0-3E7F-4709-B8DF-5EC8A0346E37}" type="slidenum">
              <a:rPr lang="en-US" smtClean="0"/>
              <a:pPr>
                <a:defRPr/>
              </a:pPr>
              <a:t>47</a:t>
            </a:fld>
            <a:endParaRPr lang="en-US" dirty="0"/>
          </a:p>
        </p:txBody>
      </p:sp>
      <p:sp>
        <p:nvSpPr>
          <p:cNvPr id="5" name="Rounded Rectangle 4"/>
          <p:cNvSpPr/>
          <p:nvPr/>
        </p:nvSpPr>
        <p:spPr>
          <a:xfrm>
            <a:off x="4038600" y="990600"/>
            <a:ext cx="457200" cy="1524000"/>
          </a:xfrm>
          <a:prstGeom prst="roundRect">
            <a:avLst/>
          </a:prstGeom>
          <a:noFill/>
          <a:ln w="127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94130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p:cTn id="11" dur="500" fill="hold"/>
                                        <p:tgtEl>
                                          <p:spTgt spid="18436"/>
                                        </p:tgtEl>
                                        <p:attrNameLst>
                                          <p:attrName>ppt_w</p:attrName>
                                        </p:attrNameLst>
                                      </p:cBhvr>
                                      <p:tavLst>
                                        <p:tav tm="0">
                                          <p:val>
                                            <p:fltVal val="0"/>
                                          </p:val>
                                        </p:tav>
                                        <p:tav tm="100000">
                                          <p:val>
                                            <p:strVal val="#ppt_w"/>
                                          </p:val>
                                        </p:tav>
                                      </p:tavLst>
                                    </p:anim>
                                    <p:anim calcmode="lin" valueType="num">
                                      <p:cBhvr>
                                        <p:cTn id="12"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Other Power-related Optimizations</a:t>
            </a:r>
            <a:endParaRPr lang="en-US" dirty="0"/>
          </a:p>
        </p:txBody>
      </p:sp>
      <p:sp>
        <p:nvSpPr>
          <p:cNvPr id="6" name="Content Placeholder 5"/>
          <p:cNvSpPr>
            <a:spLocks noGrp="1"/>
          </p:cNvSpPr>
          <p:nvPr>
            <p:ph idx="1"/>
          </p:nvPr>
        </p:nvSpPr>
        <p:spPr>
          <a:xfrm>
            <a:off x="457200" y="1371600"/>
            <a:ext cx="8229600" cy="4953000"/>
          </a:xfrm>
        </p:spPr>
        <p:txBody>
          <a:bodyPr>
            <a:normAutofit fontScale="85000" lnSpcReduction="20000"/>
          </a:bodyPr>
          <a:lstStyle/>
          <a:p>
            <a:r>
              <a:rPr lang="en-US" dirty="0" smtClean="0"/>
              <a:t>Other optimizations are in progress:</a:t>
            </a:r>
          </a:p>
          <a:p>
            <a:pPr lvl="1"/>
            <a:r>
              <a:rPr lang="en-US" dirty="0" smtClean="0"/>
              <a:t>Staying within given energy budget, or given power budget</a:t>
            </a:r>
          </a:p>
          <a:p>
            <a:pPr lvl="2"/>
            <a:r>
              <a:rPr lang="en-US" dirty="0" smtClean="0"/>
              <a:t>Selectively change frequencies so as to minimize impact on finish time</a:t>
            </a:r>
          </a:p>
          <a:p>
            <a:pPr lvl="1"/>
            <a:r>
              <a:rPr lang="en-US" dirty="0" smtClean="0"/>
              <a:t>Reducing power consumed with low impact on finish time</a:t>
            </a:r>
          </a:p>
          <a:p>
            <a:pPr lvl="2"/>
            <a:r>
              <a:rPr lang="en-US" dirty="0" smtClean="0"/>
              <a:t>Identify code segments (methods) with high miss-rates</a:t>
            </a:r>
          </a:p>
          <a:p>
            <a:pPr lvl="3"/>
            <a:r>
              <a:rPr lang="en-US" dirty="0" smtClean="0"/>
              <a:t>Using measurements (principle of persistence)</a:t>
            </a:r>
          </a:p>
          <a:p>
            <a:pPr lvl="2"/>
            <a:r>
              <a:rPr lang="en-US" smtClean="0"/>
              <a:t>Reduce frequencies </a:t>
            </a:r>
            <a:r>
              <a:rPr lang="en-US" dirty="0" smtClean="0"/>
              <a:t>for those</a:t>
            </a:r>
            <a:r>
              <a:rPr lang="en-US" smtClean="0"/>
              <a:t>, </a:t>
            </a:r>
            <a:endParaRPr lang="en-US" dirty="0" smtClean="0"/>
          </a:p>
          <a:p>
            <a:pPr lvl="2"/>
            <a:r>
              <a:rPr lang="en-US" dirty="0" smtClean="0"/>
              <a:t>and balance load with that assumption</a:t>
            </a:r>
          </a:p>
          <a:p>
            <a:pPr lvl="1"/>
            <a:r>
              <a:rPr lang="en-US" dirty="0" smtClean="0"/>
              <a:t>Use critical paths analysis: </a:t>
            </a:r>
          </a:p>
          <a:p>
            <a:pPr lvl="2"/>
            <a:r>
              <a:rPr lang="en-US" dirty="0" smtClean="0"/>
              <a:t>Slow down methods not on critical paths</a:t>
            </a:r>
          </a:p>
          <a:p>
            <a:pPr lvl="2"/>
            <a:r>
              <a:rPr lang="en-US" dirty="0" smtClean="0"/>
              <a:t>More aggressive: migrate critical-path objects to faster cores </a:t>
            </a:r>
          </a:p>
          <a:p>
            <a:pPr lvl="1"/>
            <a:endParaRPr lang="en-US" dirty="0"/>
          </a:p>
        </p:txBody>
      </p:sp>
      <p:sp>
        <p:nvSpPr>
          <p:cNvPr id="3" name="Date Placeholder 2"/>
          <p:cNvSpPr>
            <a:spLocks noGrp="1"/>
          </p:cNvSpPr>
          <p:nvPr>
            <p:ph type="dt" sz="half" idx="10"/>
          </p:nvPr>
        </p:nvSpPr>
        <p:spPr/>
        <p:txBody>
          <a:bodyPr/>
          <a:lstStyle/>
          <a:p>
            <a:pPr>
              <a:defRPr/>
            </a:pPr>
            <a:fld id="{228BAE37-C0A8-0D4B-89FC-774F9185DDD9}" type="datetime1">
              <a:rPr lang="en-US" smtClean="0"/>
              <a:t>4/14/11</a:t>
            </a:fld>
            <a:endParaRPr lang="en-US" dirty="0"/>
          </a:p>
        </p:txBody>
      </p:sp>
      <p:sp>
        <p:nvSpPr>
          <p:cNvPr id="4" name="Footer Placeholder 3"/>
          <p:cNvSpPr>
            <a:spLocks noGrp="1"/>
          </p:cNvSpPr>
          <p:nvPr>
            <p:ph type="ftr" sz="quarter" idx="11"/>
          </p:nvPr>
        </p:nvSpPr>
        <p:spPr/>
        <p:txBody>
          <a:bodyPr/>
          <a:lstStyle/>
          <a:p>
            <a:pPr>
              <a:defRPr/>
            </a:pPr>
            <a:r>
              <a:rPr lang="en-US" smtClean="0"/>
              <a:t>AICS International Symposium</a:t>
            </a:r>
            <a:endParaRPr lang="en-US" dirty="0"/>
          </a:p>
        </p:txBody>
      </p:sp>
      <p:sp>
        <p:nvSpPr>
          <p:cNvPr id="5" name="Slide Number Placeholder 4"/>
          <p:cNvSpPr>
            <a:spLocks noGrp="1"/>
          </p:cNvSpPr>
          <p:nvPr>
            <p:ph type="sldNum" sz="quarter" idx="12"/>
          </p:nvPr>
        </p:nvSpPr>
        <p:spPr/>
        <p:txBody>
          <a:bodyPr/>
          <a:lstStyle/>
          <a:p>
            <a:pPr>
              <a:defRPr/>
            </a:pPr>
            <a:fld id="{AB45D6F5-C874-4283-99EA-D93D3B58E0B5}" type="slidenum">
              <a:rPr lang="en-US" smtClean="0"/>
              <a:pPr>
                <a:defRPr/>
              </a:pPr>
              <a:t>48</a:t>
            </a:fld>
            <a:endParaRPr lang="en-US" dirty="0"/>
          </a:p>
        </p:txBody>
      </p:sp>
    </p:spTree>
    <p:extLst>
      <p:ext uri="{BB962C8B-B14F-4D97-AF65-F5344CB8AC3E}">
        <p14:creationId xmlns:p14="http://schemas.microsoft.com/office/powerpoint/2010/main" val="5511923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a:solidFill>
            <a:schemeClr val="accent3">
              <a:lumMod val="60000"/>
              <a:lumOff val="40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3" name="Rounded Rectangle 2"/>
          <p:cNvSpPr/>
          <p:nvPr/>
        </p:nvSpPr>
        <p:spPr>
          <a:xfrm>
            <a:off x="533400" y="2057400"/>
            <a:ext cx="3048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Migratability</a:t>
            </a:r>
            <a:endParaRPr lang="en-US" sz="2000" dirty="0"/>
          </a:p>
        </p:txBody>
      </p:sp>
      <p:sp>
        <p:nvSpPr>
          <p:cNvPr id="8" name="Rounded Rectangle 7"/>
          <p:cNvSpPr/>
          <p:nvPr/>
        </p:nvSpPr>
        <p:spPr>
          <a:xfrm>
            <a:off x="4114800" y="533400"/>
            <a:ext cx="1532709" cy="326571"/>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Scalable Tools</a:t>
            </a:r>
            <a:endParaRPr lang="en-US" sz="1200" dirty="0"/>
          </a:p>
        </p:txBody>
      </p:sp>
      <p:sp>
        <p:nvSpPr>
          <p:cNvPr id="9" name="Rounded Rectangle 8"/>
          <p:cNvSpPr/>
          <p:nvPr/>
        </p:nvSpPr>
        <p:spPr>
          <a:xfrm>
            <a:off x="5943600" y="609600"/>
            <a:ext cx="2577737" cy="598714"/>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Automatic overlap, </a:t>
            </a:r>
            <a:r>
              <a:rPr lang="en-US" sz="1200" dirty="0" err="1" smtClean="0"/>
              <a:t>pefetch</a:t>
            </a:r>
            <a:r>
              <a:rPr lang="en-US" sz="1200" dirty="0" smtClean="0"/>
              <a:t>, compositionality</a:t>
            </a:r>
            <a:endParaRPr lang="en-US" sz="1200" dirty="0"/>
          </a:p>
        </p:txBody>
      </p:sp>
      <p:sp>
        <p:nvSpPr>
          <p:cNvPr id="10" name="Rounded Rectangle 9"/>
          <p:cNvSpPr/>
          <p:nvPr/>
        </p:nvSpPr>
        <p:spPr>
          <a:xfrm>
            <a:off x="4114800" y="1219200"/>
            <a:ext cx="1532709" cy="326571"/>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BigSim</a:t>
            </a:r>
            <a:endParaRPr lang="en-US" sz="1200" dirty="0"/>
          </a:p>
        </p:txBody>
      </p:sp>
      <p:sp>
        <p:nvSpPr>
          <p:cNvPr id="11" name="Rounded Rectangle 10"/>
          <p:cNvSpPr/>
          <p:nvPr/>
        </p:nvSpPr>
        <p:spPr>
          <a:xfrm>
            <a:off x="4876800" y="2057400"/>
            <a:ext cx="2438400" cy="3810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Fault Tolerance</a:t>
            </a:r>
            <a:endParaRPr lang="en-US" sz="1200" dirty="0"/>
          </a:p>
        </p:txBody>
      </p:sp>
      <p:sp>
        <p:nvSpPr>
          <p:cNvPr id="15" name="Down Arrow 14"/>
          <p:cNvSpPr/>
          <p:nvPr/>
        </p:nvSpPr>
        <p:spPr>
          <a:xfrm>
            <a:off x="1981200" y="1447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581400" y="6096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581400" y="914400"/>
            <a:ext cx="2362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581400" y="12954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581400" y="2209800"/>
            <a:ext cx="1295400" cy="152400"/>
          </a:xfrm>
          <a:prstGeom prst="rightArrow">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C5514FA-596D-5C41-9178-04E2C651146F}" type="datetime1">
              <a:rPr lang="en-US" smtClean="0"/>
              <a:t>4/14/11</a:t>
            </a:fld>
            <a:endParaRPr lang="en-US" dirty="0"/>
          </a:p>
        </p:txBody>
      </p:sp>
      <p:sp>
        <p:nvSpPr>
          <p:cNvPr id="5" name="Footer Placeholder 4"/>
          <p:cNvSpPr>
            <a:spLocks noGrp="1"/>
          </p:cNvSpPr>
          <p:nvPr>
            <p:ph type="ftr" sz="quarter" idx="11"/>
          </p:nvPr>
        </p:nvSpPr>
        <p:spPr/>
        <p:txBody>
          <a:bodyPr/>
          <a:lstStyle/>
          <a:p>
            <a:pPr>
              <a:defRPr/>
            </a:pPr>
            <a:r>
              <a:rPr lang="en-US" smtClean="0"/>
              <a:t>AICS International Symposium</a:t>
            </a:r>
            <a:endParaRPr lang="en-US" dirty="0"/>
          </a:p>
        </p:txBody>
      </p:sp>
      <p:sp>
        <p:nvSpPr>
          <p:cNvPr id="6" name="Slide Number Placeholder 5"/>
          <p:cNvSpPr>
            <a:spLocks noGrp="1"/>
          </p:cNvSpPr>
          <p:nvPr>
            <p:ph type="sldNum" sz="quarter" idx="12"/>
          </p:nvPr>
        </p:nvSpPr>
        <p:spPr/>
        <p:txBody>
          <a:bodyPr/>
          <a:lstStyle/>
          <a:p>
            <a:pPr>
              <a:defRPr/>
            </a:pPr>
            <a:fld id="{BFFC72E0-3E7F-4709-B8DF-5EC8A0346E37}" type="slidenum">
              <a:rPr lang="en-US" smtClean="0"/>
              <a:pPr>
                <a:defRPr/>
              </a:pPr>
              <a:t>49</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22196D65-55CE-BD4B-8A40-CEFC83AE1EC6}" type="datetime1">
              <a:rPr lang="en-US" smtClean="0"/>
              <a:t>4/14/11</a:t>
            </a:fld>
            <a:endParaRPr lang="en-US" dirty="0"/>
          </a:p>
        </p:txBody>
      </p:sp>
      <p:sp>
        <p:nvSpPr>
          <p:cNvPr id="21512" name="Footer Placeholder 8"/>
          <p:cNvSpPr>
            <a:spLocks noGrp="1"/>
          </p:cNvSpPr>
          <p:nvPr>
            <p:ph type="ftr" sz="quarter" idx="11"/>
          </p:nvPr>
        </p:nvSpPr>
        <p:spPr/>
        <p:txBody>
          <a:bodyPr/>
          <a:lstStyle/>
          <a:p>
            <a:r>
              <a:rPr lang="en-US" smtClean="0"/>
              <a:t>AICS International Symposium</a:t>
            </a:r>
            <a:endParaRPr lang="en-US" dirty="0" smtClean="0"/>
          </a:p>
        </p:txBody>
      </p:sp>
      <p:sp>
        <p:nvSpPr>
          <p:cNvPr id="10" name="Slide Number Placeholder 9"/>
          <p:cNvSpPr>
            <a:spLocks noGrp="1"/>
          </p:cNvSpPr>
          <p:nvPr>
            <p:ph type="sldNum" sz="quarter" idx="12"/>
          </p:nvPr>
        </p:nvSpPr>
        <p:spPr/>
        <p:txBody>
          <a:bodyPr/>
          <a:lstStyle/>
          <a:p>
            <a:fld id="{BFFC72E0-3E7F-4709-B8DF-5EC8A0346E37}" type="slidenum">
              <a:rPr lang="en-US" smtClean="0"/>
              <a:pPr/>
              <a:t>5</a:t>
            </a:fld>
            <a:endParaRPr lang="en-US" dirty="0"/>
          </a:p>
        </p:txBody>
      </p:sp>
      <p:sp>
        <p:nvSpPr>
          <p:cNvPr id="21507" name="Title 1"/>
          <p:cNvSpPr>
            <a:spLocks noGrp="1"/>
          </p:cNvSpPr>
          <p:nvPr>
            <p:ph type="title" idx="4294967295"/>
          </p:nvPr>
        </p:nvSpPr>
        <p:spPr>
          <a:xfrm>
            <a:off x="0" y="228600"/>
            <a:ext cx="8534400" cy="609600"/>
          </a:xfrm>
        </p:spPr>
        <p:txBody>
          <a:bodyPr>
            <a:normAutofit fontScale="90000"/>
          </a:bodyPr>
          <a:lstStyle/>
          <a:p>
            <a:pPr eaLnBrk="1" hangingPunct="1"/>
            <a:r>
              <a:rPr lang="en-US" smtClean="0"/>
              <a:t>Our Guiding Principles</a:t>
            </a:r>
          </a:p>
        </p:txBody>
      </p:sp>
      <p:sp>
        <p:nvSpPr>
          <p:cNvPr id="21508" name="Content Placeholder 2"/>
          <p:cNvSpPr>
            <a:spLocks noGrp="1"/>
          </p:cNvSpPr>
          <p:nvPr>
            <p:ph idx="4294967295"/>
          </p:nvPr>
        </p:nvSpPr>
        <p:spPr>
          <a:xfrm>
            <a:off x="0" y="914400"/>
            <a:ext cx="8382000" cy="5029200"/>
          </a:xfrm>
        </p:spPr>
        <p:txBody>
          <a:bodyPr>
            <a:normAutofit fontScale="92500" lnSpcReduction="10000"/>
          </a:bodyPr>
          <a:lstStyle/>
          <a:p>
            <a:pPr eaLnBrk="1" hangingPunct="1"/>
            <a:r>
              <a:rPr lang="en-US" dirty="0" smtClean="0"/>
              <a:t>No magic</a:t>
            </a:r>
          </a:p>
          <a:p>
            <a:pPr lvl="1" eaLnBrk="1" hangingPunct="1"/>
            <a:r>
              <a:rPr lang="en-US" dirty="0" smtClean="0"/>
              <a:t>Parallelizing compilers have achieved close to technical perfection, but are not enough</a:t>
            </a:r>
          </a:p>
          <a:p>
            <a:pPr lvl="1" eaLnBrk="1" hangingPunct="1"/>
            <a:r>
              <a:rPr lang="en-US" dirty="0" smtClean="0"/>
              <a:t>Sequential programs obscure too much information</a:t>
            </a:r>
          </a:p>
          <a:p>
            <a:pPr eaLnBrk="1" hangingPunct="1"/>
            <a:r>
              <a:rPr lang="en-US" dirty="0" smtClean="0"/>
              <a:t>Seek an optimal division of labor between the system and the programmer</a:t>
            </a:r>
          </a:p>
          <a:p>
            <a:pPr eaLnBrk="1" hangingPunct="1"/>
            <a:r>
              <a:rPr lang="en-US" dirty="0" smtClean="0"/>
              <a:t>Design abstractions based solidly on use-cases</a:t>
            </a:r>
          </a:p>
          <a:p>
            <a:pPr lvl="1" eaLnBrk="1" hangingPunct="1"/>
            <a:r>
              <a:rPr lang="en-US" dirty="0" smtClean="0"/>
              <a:t>Application-oriented yet computer-science centered approach</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sp>
        <p:nvSpPr>
          <p:cNvPr id="11" name="TextBox 10"/>
          <p:cNvSpPr txBox="1"/>
          <p:nvPr/>
        </p:nvSpPr>
        <p:spPr>
          <a:xfrm>
            <a:off x="1219200" y="5562600"/>
            <a:ext cx="7086600" cy="830997"/>
          </a:xfrm>
          <a:prstGeom prst="rect">
            <a:avLst/>
          </a:prstGeom>
          <a:solidFill>
            <a:schemeClr val="accent6">
              <a:lumMod val="20000"/>
              <a:lumOff val="80000"/>
            </a:schemeClr>
          </a:solidFill>
        </p:spPr>
        <p:txBody>
          <a:bodyPr wrap="square" rtlCol="0">
            <a:spAutoFit/>
          </a:bodyPr>
          <a:lstStyle/>
          <a:p>
            <a:r>
              <a:rPr lang="en-US" sz="1600" dirty="0" smtClean="0">
                <a:latin typeface="Book Antiqua" pitchFamily="18" charset="0"/>
              </a:rPr>
              <a:t>L. V. Kale, “Application Oriented and Computer Science Centered HPCC Research”, Developing a Computer Science Agenda for High-Performance Computing, New York, NY, USA, 1994,  ACM Press, pp. 98-105.</a:t>
            </a:r>
            <a:endParaRPr lang="en-US" sz="1600" dirty="0">
              <a:latin typeface="Book Antiqua"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215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21508">
                                            <p:txEl>
                                              <p:pRg st="5" end="5"/>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20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idx="4294967295"/>
          </p:nvPr>
        </p:nvSpPr>
        <p:spPr>
          <a:xfrm>
            <a:off x="304800" y="274638"/>
            <a:ext cx="8534400" cy="1143000"/>
          </a:xfrm>
        </p:spPr>
        <p:txBody>
          <a:bodyPr>
            <a:normAutofit fontScale="90000"/>
          </a:bodyPr>
          <a:lstStyle/>
          <a:p>
            <a:pPr eaLnBrk="1" hangingPunct="1"/>
            <a:r>
              <a:rPr lang="en-US" dirty="0" smtClean="0"/>
              <a:t>Fault Tolerance in Charm++/AMPI</a:t>
            </a:r>
          </a:p>
        </p:txBody>
      </p:sp>
      <p:sp>
        <p:nvSpPr>
          <p:cNvPr id="16388" name="Content Placeholder 2"/>
          <p:cNvSpPr>
            <a:spLocks noGrp="1"/>
          </p:cNvSpPr>
          <p:nvPr>
            <p:ph idx="4294967295"/>
          </p:nvPr>
        </p:nvSpPr>
        <p:spPr/>
        <p:txBody>
          <a:bodyPr>
            <a:normAutofit fontScale="92500" lnSpcReduction="20000"/>
          </a:bodyPr>
          <a:lstStyle/>
          <a:p>
            <a:pPr eaLnBrk="1" hangingPunct="1">
              <a:defRPr/>
            </a:pPr>
            <a:r>
              <a:rPr lang="en-US" dirty="0" smtClean="0"/>
              <a:t>Four Approaches Available:</a:t>
            </a:r>
          </a:p>
          <a:p>
            <a:pPr lvl="1">
              <a:defRPr/>
            </a:pPr>
            <a:r>
              <a:rPr lang="en-US" dirty="0" smtClean="0"/>
              <a:t>Disk-based checkpoint/restart</a:t>
            </a:r>
          </a:p>
          <a:p>
            <a:pPr lvl="1">
              <a:defRPr/>
            </a:pPr>
            <a:r>
              <a:rPr lang="en-US" dirty="0" smtClean="0"/>
              <a:t>In-memory double checkpoint/restart</a:t>
            </a:r>
          </a:p>
          <a:p>
            <a:pPr lvl="1">
              <a:defRPr/>
            </a:pPr>
            <a:r>
              <a:rPr lang="en-US" dirty="0" smtClean="0"/>
              <a:t>Proactive object migration</a:t>
            </a:r>
          </a:p>
          <a:p>
            <a:pPr lvl="1">
              <a:defRPr/>
            </a:pPr>
            <a:r>
              <a:rPr lang="en-US" dirty="0" smtClean="0"/>
              <a:t>Message-logging: scalable fault tolerance</a:t>
            </a:r>
          </a:p>
          <a:p>
            <a:pPr eaLnBrk="1" hangingPunct="1">
              <a:defRPr/>
            </a:pPr>
            <a:r>
              <a:rPr lang="en-US" dirty="0" smtClean="0"/>
              <a:t>Common Features:</a:t>
            </a:r>
          </a:p>
          <a:p>
            <a:pPr lvl="1">
              <a:defRPr/>
            </a:pPr>
            <a:r>
              <a:rPr lang="en-US" dirty="0" smtClean="0"/>
              <a:t>Easy checkpoint: migrate-to-disk</a:t>
            </a:r>
          </a:p>
          <a:p>
            <a:pPr lvl="1" eaLnBrk="1" hangingPunct="1">
              <a:defRPr/>
            </a:pPr>
            <a:r>
              <a:rPr lang="en-US" dirty="0" smtClean="0"/>
              <a:t>Based on dynamic runtime capabilities</a:t>
            </a:r>
          </a:p>
          <a:p>
            <a:pPr lvl="1" eaLnBrk="1" hangingPunct="1">
              <a:defRPr/>
            </a:pPr>
            <a:r>
              <a:rPr lang="en-US" dirty="0" smtClean="0"/>
              <a:t>Use of object-migration</a:t>
            </a:r>
          </a:p>
          <a:p>
            <a:pPr lvl="1" eaLnBrk="1" hangingPunct="1">
              <a:defRPr/>
            </a:pPr>
            <a:r>
              <a:rPr lang="en-US" dirty="0" smtClean="0"/>
              <a:t>Can be used in concert with load-balancing schemes</a:t>
            </a:r>
          </a:p>
        </p:txBody>
      </p:sp>
      <p:sp>
        <p:nvSpPr>
          <p:cNvPr id="9" name="Date Placeholder 6"/>
          <p:cNvSpPr>
            <a:spLocks noGrp="1"/>
          </p:cNvSpPr>
          <p:nvPr>
            <p:ph type="dt" sz="quarter" idx="10"/>
          </p:nvPr>
        </p:nvSpPr>
        <p:spPr/>
        <p:txBody>
          <a:bodyPr/>
          <a:lstStyle/>
          <a:p>
            <a:pPr>
              <a:defRPr/>
            </a:pPr>
            <a:fld id="{568C4E6C-F06F-E346-8043-53E6085353E2}" type="datetime1">
              <a:rPr lang="en-US" smtClean="0"/>
              <a:t>4/14/11</a:t>
            </a:fld>
            <a:endParaRPr lang="en-US" dirty="0"/>
          </a:p>
        </p:txBody>
      </p:sp>
      <p:sp>
        <p:nvSpPr>
          <p:cNvPr id="10" name="Footer Placeholder 7"/>
          <p:cNvSpPr>
            <a:spLocks noGrp="1"/>
          </p:cNvSpPr>
          <p:nvPr>
            <p:ph type="ftr" sz="quarter" idx="11"/>
          </p:nvPr>
        </p:nvSpPr>
        <p:spPr/>
        <p:txBody>
          <a:bodyPr/>
          <a:lstStyle/>
          <a:p>
            <a:pPr>
              <a:defRPr/>
            </a:pPr>
            <a:r>
              <a:rPr lang="en-US" smtClean="0"/>
              <a:t>AICS International Symposium</a:t>
            </a:r>
            <a:endParaRPr lang="en-US"/>
          </a:p>
        </p:txBody>
      </p:sp>
      <p:sp>
        <p:nvSpPr>
          <p:cNvPr id="4" name="Slide Number Placeholder 3"/>
          <p:cNvSpPr>
            <a:spLocks noGrp="1"/>
          </p:cNvSpPr>
          <p:nvPr>
            <p:ph type="sldNum" sz="quarter" idx="12"/>
          </p:nvPr>
        </p:nvSpPr>
        <p:spPr/>
        <p:txBody>
          <a:bodyPr/>
          <a:lstStyle/>
          <a:p>
            <a:pPr>
              <a:defRPr/>
            </a:pPr>
            <a:fld id="{BFFC72E0-3E7F-4709-B8DF-5EC8A0346E37}" type="slidenum">
              <a:rPr lang="en-US" smtClean="0"/>
              <a:pPr>
                <a:defRPr/>
              </a:pPr>
              <a:t>50</a:t>
            </a:fld>
            <a:endParaRPr lang="en-US" dirty="0"/>
          </a:p>
        </p:txBody>
      </p:sp>
    </p:spTree>
    <p:extLst>
      <p:ext uri="{BB962C8B-B14F-4D97-AF65-F5344CB8AC3E}">
        <p14:creationId xmlns:p14="http://schemas.microsoft.com/office/powerpoint/2010/main" val="3325181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idx="4294967295"/>
          </p:nvPr>
        </p:nvSpPr>
        <p:spPr/>
        <p:txBody>
          <a:bodyPr/>
          <a:lstStyle/>
          <a:p>
            <a:pPr eaLnBrk="1" hangingPunct="1"/>
            <a:r>
              <a:rPr lang="en-US" smtClean="0"/>
              <a:t>Message-Logging</a:t>
            </a:r>
          </a:p>
        </p:txBody>
      </p:sp>
      <p:sp>
        <p:nvSpPr>
          <p:cNvPr id="25604" name="Content Placeholder 2"/>
          <p:cNvSpPr>
            <a:spLocks noGrp="1"/>
          </p:cNvSpPr>
          <p:nvPr>
            <p:ph idx="4294967295"/>
          </p:nvPr>
        </p:nvSpPr>
        <p:spPr/>
        <p:txBody>
          <a:bodyPr>
            <a:normAutofit fontScale="70000" lnSpcReduction="20000"/>
          </a:bodyPr>
          <a:lstStyle/>
          <a:p>
            <a:pPr eaLnBrk="1" hangingPunct="1"/>
            <a:r>
              <a:rPr lang="en-US" dirty="0" smtClean="0"/>
              <a:t>Basic Idea:</a:t>
            </a:r>
          </a:p>
          <a:p>
            <a:pPr lvl="1" eaLnBrk="1" hangingPunct="1"/>
            <a:r>
              <a:rPr lang="en-US" dirty="0" smtClean="0"/>
              <a:t>Messages are stored by sender during execution</a:t>
            </a:r>
          </a:p>
          <a:p>
            <a:pPr lvl="1" eaLnBrk="1" hangingPunct="1"/>
            <a:r>
              <a:rPr lang="en-US" dirty="0" smtClean="0"/>
              <a:t>Periodic checkpoints still maintained</a:t>
            </a:r>
          </a:p>
          <a:p>
            <a:pPr lvl="1" eaLnBrk="1" hangingPunct="1"/>
            <a:r>
              <a:rPr lang="en-US" dirty="0" smtClean="0"/>
              <a:t>After a crash, reprocess “recent” messages to regain state</a:t>
            </a:r>
          </a:p>
          <a:p>
            <a:pPr eaLnBrk="1" hangingPunct="1"/>
            <a:r>
              <a:rPr lang="en-US" dirty="0" smtClean="0"/>
              <a:t>Implementation in Charm++/AMPI:</a:t>
            </a:r>
          </a:p>
          <a:p>
            <a:pPr lvl="1" eaLnBrk="1" hangingPunct="1"/>
            <a:r>
              <a:rPr lang="en-US" dirty="0" smtClean="0"/>
              <a:t>Since the state depends on the order of messages received, the protocol ensures that the new receptions occur in the same order</a:t>
            </a:r>
          </a:p>
          <a:p>
            <a:pPr lvl="1" eaLnBrk="1" hangingPunct="1"/>
            <a:r>
              <a:rPr lang="en-US" dirty="0" smtClean="0"/>
              <a:t>Upon failure, roll back is “localized” around failing point: no need to roll back all the processors!</a:t>
            </a:r>
          </a:p>
          <a:p>
            <a:pPr lvl="1" eaLnBrk="1" hangingPunct="1"/>
            <a:r>
              <a:rPr lang="en-US" dirty="0" smtClean="0"/>
              <a:t>With virtualization, work in one processor is divided across multiple virtual processors; thus, </a:t>
            </a:r>
            <a:r>
              <a:rPr lang="en-US" i="1" u="sng" dirty="0" smtClean="0"/>
              <a:t>restart can be parallelized</a:t>
            </a:r>
          </a:p>
          <a:p>
            <a:pPr lvl="1" eaLnBrk="1" hangingPunct="1"/>
            <a:r>
              <a:rPr lang="en-US" dirty="0" smtClean="0"/>
              <a:t>Virtualization helps fault-free case as well</a:t>
            </a:r>
          </a:p>
          <a:p>
            <a:pPr lvl="1" eaLnBrk="1" hangingPunct="1"/>
            <a:endParaRPr lang="en-US" dirty="0" smtClean="0"/>
          </a:p>
        </p:txBody>
      </p:sp>
      <p:sp>
        <p:nvSpPr>
          <p:cNvPr id="9" name="Date Placeholder 6"/>
          <p:cNvSpPr>
            <a:spLocks noGrp="1"/>
          </p:cNvSpPr>
          <p:nvPr>
            <p:ph type="dt" sz="quarter" idx="10"/>
          </p:nvPr>
        </p:nvSpPr>
        <p:spPr/>
        <p:txBody>
          <a:bodyPr/>
          <a:lstStyle/>
          <a:p>
            <a:pPr>
              <a:defRPr/>
            </a:pPr>
            <a:fld id="{B4241DDC-2F76-BB43-9F0F-FC2C83F86F14}" type="datetime1">
              <a:rPr lang="en-US" smtClean="0"/>
              <a:t>4/14/11</a:t>
            </a:fld>
            <a:endParaRPr lang="en-US" dirty="0"/>
          </a:p>
        </p:txBody>
      </p:sp>
      <p:sp>
        <p:nvSpPr>
          <p:cNvPr id="10" name="Footer Placeholder 7"/>
          <p:cNvSpPr>
            <a:spLocks noGrp="1"/>
          </p:cNvSpPr>
          <p:nvPr>
            <p:ph type="ftr" sz="quarter" idx="11"/>
          </p:nvPr>
        </p:nvSpPr>
        <p:spPr/>
        <p:txBody>
          <a:bodyPr/>
          <a:lstStyle/>
          <a:p>
            <a:pPr>
              <a:defRPr/>
            </a:pPr>
            <a:r>
              <a:rPr lang="en-US" smtClean="0"/>
              <a:t>AICS International Symposium</a:t>
            </a:r>
            <a:endParaRPr lang="en-US"/>
          </a:p>
        </p:txBody>
      </p:sp>
      <p:sp>
        <p:nvSpPr>
          <p:cNvPr id="2" name="Slide Number Placeholder 1"/>
          <p:cNvSpPr>
            <a:spLocks noGrp="1"/>
          </p:cNvSpPr>
          <p:nvPr>
            <p:ph type="sldNum" sz="quarter" idx="12"/>
          </p:nvPr>
        </p:nvSpPr>
        <p:spPr/>
        <p:txBody>
          <a:bodyPr/>
          <a:lstStyle/>
          <a:p>
            <a:pPr>
              <a:defRPr/>
            </a:pPr>
            <a:fld id="{BFFC72E0-3E7F-4709-B8DF-5EC8A0346E37}" type="slidenum">
              <a:rPr lang="en-US" smtClean="0"/>
              <a:pPr>
                <a:defRPr/>
              </a:pPr>
              <a:t>51</a:t>
            </a:fld>
            <a:endParaRPr lang="en-US" dirty="0"/>
          </a:p>
        </p:txBody>
      </p:sp>
    </p:spTree>
    <p:extLst>
      <p:ext uri="{BB962C8B-B14F-4D97-AF65-F5344CB8AC3E}">
        <p14:creationId xmlns:p14="http://schemas.microsoft.com/office/powerpoint/2010/main" val="35584225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smtClean="0"/>
              <a:t>Message-Logging (cont.)</a:t>
            </a:r>
          </a:p>
        </p:txBody>
      </p:sp>
      <p:sp>
        <p:nvSpPr>
          <p:cNvPr id="27651" name="Content Placeholder 2"/>
          <p:cNvSpPr>
            <a:spLocks noGrp="1"/>
          </p:cNvSpPr>
          <p:nvPr>
            <p:ph idx="4294967295"/>
          </p:nvPr>
        </p:nvSpPr>
        <p:spPr>
          <a:xfrm>
            <a:off x="152400" y="1219200"/>
            <a:ext cx="8763000" cy="1524000"/>
          </a:xfrm>
        </p:spPr>
        <p:txBody>
          <a:bodyPr>
            <a:normAutofit fontScale="85000" lnSpcReduction="20000"/>
          </a:bodyPr>
          <a:lstStyle/>
          <a:p>
            <a:pPr eaLnBrk="1" hangingPunct="1"/>
            <a:r>
              <a:rPr lang="en-US" dirty="0" smtClean="0"/>
              <a:t>Fast Parallel restart performance:</a:t>
            </a:r>
          </a:p>
          <a:p>
            <a:pPr lvl="1" eaLnBrk="1" hangingPunct="1"/>
            <a:r>
              <a:rPr lang="en-US" dirty="0" smtClean="0"/>
              <a:t>Test: 7-point 3D-stencil in MPI, P=32, 2 ≤ VP ≤ 16</a:t>
            </a:r>
          </a:p>
          <a:p>
            <a:pPr lvl="1" eaLnBrk="1" hangingPunct="1"/>
            <a:r>
              <a:rPr lang="en-US" dirty="0" smtClean="0"/>
              <a:t>Checkpoint taken every 30s, failure inserted at t=27s</a:t>
            </a:r>
          </a:p>
          <a:p>
            <a:pPr eaLnBrk="1" hangingPunct="1"/>
            <a:endParaRPr lang="en-US" dirty="0" smtClean="0"/>
          </a:p>
        </p:txBody>
      </p:sp>
      <p:pic>
        <p:nvPicPr>
          <p:cNvPr id="27652" name="Picture 8"/>
          <p:cNvPicPr>
            <a:picLocks noChangeAspect="1" noChangeArrowheads="1"/>
          </p:cNvPicPr>
          <p:nvPr/>
        </p:nvPicPr>
        <p:blipFill>
          <a:blip r:embed="rId3"/>
          <a:srcRect/>
          <a:stretch>
            <a:fillRect/>
          </a:stretch>
        </p:blipFill>
        <p:spPr bwMode="auto">
          <a:xfrm>
            <a:off x="2057400" y="2743200"/>
            <a:ext cx="4419600" cy="3429000"/>
          </a:xfrm>
          <a:prstGeom prst="rect">
            <a:avLst/>
          </a:prstGeom>
          <a:noFill/>
          <a:ln w="9525">
            <a:noFill/>
            <a:miter lim="800000"/>
            <a:headEnd/>
            <a:tailEnd/>
          </a:ln>
        </p:spPr>
      </p:pic>
      <p:sp>
        <p:nvSpPr>
          <p:cNvPr id="9" name="Date Placeholder 6"/>
          <p:cNvSpPr>
            <a:spLocks noGrp="1"/>
          </p:cNvSpPr>
          <p:nvPr>
            <p:ph type="dt" sz="quarter" idx="10"/>
          </p:nvPr>
        </p:nvSpPr>
        <p:spPr/>
        <p:txBody>
          <a:bodyPr/>
          <a:lstStyle/>
          <a:p>
            <a:pPr>
              <a:defRPr/>
            </a:pPr>
            <a:fld id="{F7B8FE08-BEF0-514B-956A-37BCA08BAD4F}" type="datetime1">
              <a:rPr lang="en-US" smtClean="0"/>
              <a:t>4/14/11</a:t>
            </a:fld>
            <a:endParaRPr lang="en-US" dirty="0"/>
          </a:p>
        </p:txBody>
      </p:sp>
      <p:sp>
        <p:nvSpPr>
          <p:cNvPr id="10" name="Footer Placeholder 7"/>
          <p:cNvSpPr>
            <a:spLocks noGrp="1"/>
          </p:cNvSpPr>
          <p:nvPr>
            <p:ph type="ftr" sz="quarter" idx="11"/>
          </p:nvPr>
        </p:nvSpPr>
        <p:spPr/>
        <p:txBody>
          <a:bodyPr/>
          <a:lstStyle/>
          <a:p>
            <a:pPr>
              <a:defRPr/>
            </a:pPr>
            <a:r>
              <a:rPr lang="en-US" smtClean="0"/>
              <a:t>AICS International Symposium</a:t>
            </a:r>
            <a:endParaRPr lang="en-US" dirty="0"/>
          </a:p>
        </p:txBody>
      </p:sp>
      <p:sp>
        <p:nvSpPr>
          <p:cNvPr id="27655" name="Slide Number Placeholder 5"/>
          <p:cNvSpPr txBox="1">
            <a:spLocks noGrp="1"/>
          </p:cNvSpPr>
          <p:nvPr/>
        </p:nvSpPr>
        <p:spPr bwMode="auto">
          <a:xfrm>
            <a:off x="6858000" y="6553200"/>
            <a:ext cx="1600200" cy="304800"/>
          </a:xfrm>
          <a:prstGeom prst="rect">
            <a:avLst/>
          </a:prstGeom>
          <a:noFill/>
          <a:ln w="9525">
            <a:noFill/>
            <a:miter lim="800000"/>
            <a:headEnd/>
            <a:tailEnd/>
          </a:ln>
        </p:spPr>
        <p:txBody>
          <a:bodyPr/>
          <a:lstStyle/>
          <a:p>
            <a:pPr algn="r"/>
            <a:fld id="{3D21DA06-C8A8-424D-998F-6CF97B0D9A3E}" type="slidenum">
              <a:rPr lang="en-US" sz="1400">
                <a:solidFill>
                  <a:srgbClr val="CC0000"/>
                </a:solidFill>
              </a:rPr>
              <a:pPr algn="r"/>
              <a:t>52</a:t>
            </a:fld>
            <a:endParaRPr lang="en-US" sz="1400">
              <a:solidFill>
                <a:srgbClr val="CC0000"/>
              </a:solidFill>
            </a:endParaRPr>
          </a:p>
        </p:txBody>
      </p:sp>
      <p:sp>
        <p:nvSpPr>
          <p:cNvPr id="4" name="Slide Number Placeholder 3"/>
          <p:cNvSpPr>
            <a:spLocks noGrp="1"/>
          </p:cNvSpPr>
          <p:nvPr>
            <p:ph type="sldNum" sz="quarter" idx="12"/>
          </p:nvPr>
        </p:nvSpPr>
        <p:spPr/>
        <p:txBody>
          <a:bodyPr/>
          <a:lstStyle/>
          <a:p>
            <a:pPr>
              <a:defRPr/>
            </a:pPr>
            <a:fld id="{BFFC72E0-3E7F-4709-B8DF-5EC8A0346E37}" type="slidenum">
              <a:rPr lang="en-US" smtClean="0"/>
              <a:pPr>
                <a:defRPr/>
              </a:pPr>
              <a:t>52</a:t>
            </a:fld>
            <a:endParaRPr lang="en-US" dirty="0"/>
          </a:p>
        </p:txBody>
      </p:sp>
    </p:spTree>
    <p:extLst>
      <p:ext uri="{BB962C8B-B14F-4D97-AF65-F5344CB8AC3E}">
        <p14:creationId xmlns:p14="http://schemas.microsoft.com/office/powerpoint/2010/main" val="2202255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FCF55435-B736-4659-8D2D-F77CDA130493}" type="slidenum">
              <a:rPr lang="en-US"/>
              <a:pPr/>
              <a:t>53</a:t>
            </a:fld>
            <a:endParaRPr lang="en-US"/>
          </a:p>
        </p:txBody>
      </p:sp>
      <p:sp>
        <p:nvSpPr>
          <p:cNvPr id="382978" name="Rectangle 2"/>
          <p:cNvSpPr>
            <a:spLocks noChangeArrowheads="1"/>
          </p:cNvSpPr>
          <p:nvPr/>
        </p:nvSpPr>
        <p:spPr bwMode="auto">
          <a:xfrm>
            <a:off x="609600" y="1676400"/>
            <a:ext cx="5334000" cy="4572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82979" name="Line 3"/>
          <p:cNvSpPr>
            <a:spLocks noChangeShapeType="1"/>
          </p:cNvSpPr>
          <p:nvPr/>
        </p:nvSpPr>
        <p:spPr bwMode="auto">
          <a:xfrm flipV="1">
            <a:off x="609600" y="1676400"/>
            <a:ext cx="4876800" cy="4572000"/>
          </a:xfrm>
          <a:prstGeom prst="line">
            <a:avLst/>
          </a:prstGeom>
          <a:noFill/>
          <a:ln w="9525">
            <a:solidFill>
              <a:schemeClr val="tx1"/>
            </a:solidFill>
            <a:round/>
            <a:headEnd/>
            <a:tailEnd/>
          </a:ln>
          <a:effectLst/>
        </p:spPr>
        <p:txBody>
          <a:bodyPr/>
          <a:lstStyle/>
          <a:p>
            <a:endParaRPr lang="en-US"/>
          </a:p>
        </p:txBody>
      </p:sp>
      <p:grpSp>
        <p:nvGrpSpPr>
          <p:cNvPr id="2" name="Group 4"/>
          <p:cNvGrpSpPr>
            <a:grpSpLocks/>
          </p:cNvGrpSpPr>
          <p:nvPr/>
        </p:nvGrpSpPr>
        <p:grpSpPr bwMode="auto">
          <a:xfrm>
            <a:off x="609600" y="5105400"/>
            <a:ext cx="1752600" cy="1143000"/>
            <a:chOff x="384" y="3216"/>
            <a:chExt cx="1104" cy="720"/>
          </a:xfrm>
        </p:grpSpPr>
        <p:sp>
          <p:nvSpPr>
            <p:cNvPr id="382981" name="Line 5"/>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2982" name="Line 6"/>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2983" name="Line 7"/>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2984" name="Line 8"/>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grpSp>
        <p:nvGrpSpPr>
          <p:cNvPr id="3" name="Group 9"/>
          <p:cNvGrpSpPr>
            <a:grpSpLocks/>
          </p:cNvGrpSpPr>
          <p:nvPr/>
        </p:nvGrpSpPr>
        <p:grpSpPr bwMode="auto">
          <a:xfrm>
            <a:off x="2362200" y="4495800"/>
            <a:ext cx="1752600" cy="1143000"/>
            <a:chOff x="384" y="3216"/>
            <a:chExt cx="1104" cy="720"/>
          </a:xfrm>
        </p:grpSpPr>
        <p:sp>
          <p:nvSpPr>
            <p:cNvPr id="382986" name="Line 10"/>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2987" name="Line 11"/>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2988" name="Line 12"/>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2989" name="Line 13"/>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grpSp>
        <p:nvGrpSpPr>
          <p:cNvPr id="4" name="Group 14"/>
          <p:cNvGrpSpPr>
            <a:grpSpLocks/>
          </p:cNvGrpSpPr>
          <p:nvPr/>
        </p:nvGrpSpPr>
        <p:grpSpPr bwMode="auto">
          <a:xfrm>
            <a:off x="4114800" y="3886200"/>
            <a:ext cx="1752600" cy="1143000"/>
            <a:chOff x="384" y="3216"/>
            <a:chExt cx="1104" cy="720"/>
          </a:xfrm>
        </p:grpSpPr>
        <p:sp>
          <p:nvSpPr>
            <p:cNvPr id="382991" name="Line 15"/>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2992" name="Line 16"/>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2993" name="Line 17"/>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2994" name="Line 18"/>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sp>
        <p:nvSpPr>
          <p:cNvPr id="382995" name="Line 19"/>
          <p:cNvSpPr>
            <a:spLocks noChangeShapeType="1"/>
          </p:cNvSpPr>
          <p:nvPr/>
        </p:nvSpPr>
        <p:spPr bwMode="auto">
          <a:xfrm flipV="1">
            <a:off x="685800" y="4419600"/>
            <a:ext cx="5181600" cy="1828800"/>
          </a:xfrm>
          <a:prstGeom prst="line">
            <a:avLst/>
          </a:prstGeom>
          <a:noFill/>
          <a:ln w="9525">
            <a:solidFill>
              <a:srgbClr val="00FF00"/>
            </a:solidFill>
            <a:round/>
            <a:headEnd/>
            <a:tailEnd/>
          </a:ln>
          <a:effectLst/>
        </p:spPr>
        <p:txBody>
          <a:bodyPr/>
          <a:lstStyle/>
          <a:p>
            <a:endParaRPr lang="en-US"/>
          </a:p>
        </p:txBody>
      </p:sp>
      <p:sp>
        <p:nvSpPr>
          <p:cNvPr id="382996" name="Rectangle 20"/>
          <p:cNvSpPr>
            <a:spLocks noChangeArrowheads="1"/>
          </p:cNvSpPr>
          <p:nvPr/>
        </p:nvSpPr>
        <p:spPr bwMode="auto">
          <a:xfrm>
            <a:off x="609600" y="228600"/>
            <a:ext cx="5334000" cy="1066800"/>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382997" name="Line 21"/>
          <p:cNvSpPr>
            <a:spLocks noChangeShapeType="1"/>
          </p:cNvSpPr>
          <p:nvPr/>
        </p:nvSpPr>
        <p:spPr bwMode="auto">
          <a:xfrm flipV="1">
            <a:off x="609600" y="228600"/>
            <a:ext cx="5334000" cy="1066800"/>
          </a:xfrm>
          <a:prstGeom prst="line">
            <a:avLst/>
          </a:prstGeom>
          <a:noFill/>
          <a:ln w="28575">
            <a:solidFill>
              <a:srgbClr val="003366"/>
            </a:solidFill>
            <a:round/>
            <a:headEnd/>
            <a:tailEnd/>
          </a:ln>
          <a:effectLst/>
        </p:spPr>
        <p:txBody>
          <a:bodyPr/>
          <a:lstStyle/>
          <a:p>
            <a:endParaRPr lang="en-US"/>
          </a:p>
        </p:txBody>
      </p:sp>
      <p:sp>
        <p:nvSpPr>
          <p:cNvPr id="382998" name="Rectangle 22"/>
          <p:cNvSpPr>
            <a:spLocks noChangeArrowheads="1"/>
          </p:cNvSpPr>
          <p:nvPr/>
        </p:nvSpPr>
        <p:spPr bwMode="auto">
          <a:xfrm>
            <a:off x="1905000" y="5943600"/>
            <a:ext cx="914400" cy="304800"/>
          </a:xfrm>
          <a:prstGeom prst="rect">
            <a:avLst/>
          </a:prstGeom>
          <a:solidFill>
            <a:schemeClr val="accent1"/>
          </a:solidFill>
          <a:ln w="9525">
            <a:noFill/>
            <a:miter lim="800000"/>
            <a:headEnd/>
            <a:tailEnd/>
          </a:ln>
          <a:effectLst/>
        </p:spPr>
        <p:txBody>
          <a:bodyPr wrap="none" anchor="ctr"/>
          <a:lstStyle/>
          <a:p>
            <a:pPr algn="ctr"/>
            <a:r>
              <a:rPr lang="en-US"/>
              <a:t>Time</a:t>
            </a:r>
          </a:p>
        </p:txBody>
      </p:sp>
      <p:sp>
        <p:nvSpPr>
          <p:cNvPr id="382999" name="Line 23"/>
          <p:cNvSpPr>
            <a:spLocks noChangeShapeType="1"/>
          </p:cNvSpPr>
          <p:nvPr/>
        </p:nvSpPr>
        <p:spPr bwMode="auto">
          <a:xfrm>
            <a:off x="2895600" y="6096000"/>
            <a:ext cx="1143000" cy="0"/>
          </a:xfrm>
          <a:prstGeom prst="line">
            <a:avLst/>
          </a:prstGeom>
          <a:noFill/>
          <a:ln w="19050">
            <a:solidFill>
              <a:schemeClr val="tx1"/>
            </a:solidFill>
            <a:round/>
            <a:headEnd/>
            <a:tailEnd type="triangle" w="med" len="med"/>
          </a:ln>
          <a:effectLst/>
        </p:spPr>
        <p:txBody>
          <a:bodyPr/>
          <a:lstStyle/>
          <a:p>
            <a:endParaRPr lang="en-US"/>
          </a:p>
        </p:txBody>
      </p:sp>
      <p:sp>
        <p:nvSpPr>
          <p:cNvPr id="383000" name="Text Box 24"/>
          <p:cNvSpPr txBox="1">
            <a:spLocks noChangeArrowheads="1"/>
          </p:cNvSpPr>
          <p:nvPr/>
        </p:nvSpPr>
        <p:spPr bwMode="auto">
          <a:xfrm>
            <a:off x="685800" y="4419600"/>
            <a:ext cx="549275" cy="1295400"/>
          </a:xfrm>
          <a:prstGeom prst="rect">
            <a:avLst/>
          </a:prstGeom>
          <a:noFill/>
          <a:ln w="9525">
            <a:noFill/>
            <a:miter lim="800000"/>
            <a:headEnd/>
            <a:tailEnd/>
          </a:ln>
          <a:effectLst/>
        </p:spPr>
        <p:txBody>
          <a:bodyPr vert="eaVert">
            <a:spAutoFit/>
          </a:bodyPr>
          <a:lstStyle/>
          <a:p>
            <a:pPr>
              <a:spcBef>
                <a:spcPct val="50000"/>
              </a:spcBef>
            </a:pPr>
            <a:r>
              <a:rPr lang="en-US"/>
              <a:t>Progress</a:t>
            </a:r>
          </a:p>
        </p:txBody>
      </p:sp>
      <p:sp>
        <p:nvSpPr>
          <p:cNvPr id="383001" name="Line 25"/>
          <p:cNvSpPr>
            <a:spLocks noChangeShapeType="1"/>
          </p:cNvSpPr>
          <p:nvPr/>
        </p:nvSpPr>
        <p:spPr bwMode="auto">
          <a:xfrm flipV="1">
            <a:off x="914400" y="3200400"/>
            <a:ext cx="0" cy="1143000"/>
          </a:xfrm>
          <a:prstGeom prst="line">
            <a:avLst/>
          </a:prstGeom>
          <a:noFill/>
          <a:ln w="9525">
            <a:solidFill>
              <a:schemeClr val="tx1"/>
            </a:solidFill>
            <a:round/>
            <a:headEnd/>
            <a:tailEnd type="triangle" w="med" len="med"/>
          </a:ln>
          <a:effectLst/>
        </p:spPr>
        <p:txBody>
          <a:bodyPr/>
          <a:lstStyle/>
          <a:p>
            <a:endParaRPr lang="en-US"/>
          </a:p>
        </p:txBody>
      </p:sp>
      <p:sp>
        <p:nvSpPr>
          <p:cNvPr id="383002" name="Text Box 26"/>
          <p:cNvSpPr txBox="1">
            <a:spLocks noChangeArrowheads="1"/>
          </p:cNvSpPr>
          <p:nvPr/>
        </p:nvSpPr>
        <p:spPr bwMode="auto">
          <a:xfrm>
            <a:off x="152400" y="228600"/>
            <a:ext cx="549275" cy="914400"/>
          </a:xfrm>
          <a:prstGeom prst="rect">
            <a:avLst/>
          </a:prstGeom>
          <a:noFill/>
          <a:ln w="9525">
            <a:noFill/>
            <a:miter lim="800000"/>
            <a:headEnd/>
            <a:tailEnd/>
          </a:ln>
          <a:effectLst/>
        </p:spPr>
        <p:txBody>
          <a:bodyPr vert="eaVert">
            <a:spAutoFit/>
          </a:bodyPr>
          <a:lstStyle/>
          <a:p>
            <a:pPr>
              <a:spcBef>
                <a:spcPct val="50000"/>
              </a:spcBef>
            </a:pPr>
            <a:r>
              <a:rPr lang="en-US"/>
              <a:t>Power</a:t>
            </a:r>
          </a:p>
        </p:txBody>
      </p:sp>
      <p:sp>
        <p:nvSpPr>
          <p:cNvPr id="383003" name="Text Box 27"/>
          <p:cNvSpPr txBox="1">
            <a:spLocks noChangeArrowheads="1"/>
          </p:cNvSpPr>
          <p:nvPr/>
        </p:nvSpPr>
        <p:spPr bwMode="auto">
          <a:xfrm>
            <a:off x="6248400" y="2209800"/>
            <a:ext cx="2514600" cy="3378200"/>
          </a:xfrm>
          <a:prstGeom prst="rect">
            <a:avLst/>
          </a:prstGeom>
          <a:solidFill>
            <a:srgbClr val="CCFFCC"/>
          </a:solidFill>
          <a:ln w="9525">
            <a:noFill/>
            <a:miter lim="800000"/>
            <a:headEnd/>
            <a:tailEnd/>
          </a:ln>
          <a:effectLst/>
        </p:spPr>
        <p:txBody>
          <a:bodyPr>
            <a:spAutoFit/>
          </a:bodyPr>
          <a:lstStyle/>
          <a:p>
            <a:pPr>
              <a:spcBef>
                <a:spcPct val="50000"/>
              </a:spcBef>
            </a:pPr>
            <a:r>
              <a:rPr lang="en-US" dirty="0"/>
              <a:t>Normal Checkpoint-</a:t>
            </a:r>
            <a:r>
              <a:rPr lang="en-US" dirty="0" err="1"/>
              <a:t>Resart</a:t>
            </a:r>
            <a:r>
              <a:rPr lang="en-US" dirty="0"/>
              <a:t> method</a:t>
            </a:r>
          </a:p>
          <a:p>
            <a:pPr>
              <a:spcBef>
                <a:spcPct val="50000"/>
              </a:spcBef>
            </a:pPr>
            <a:r>
              <a:rPr lang="en-US" dirty="0"/>
              <a:t>Progress is slowed down with failures</a:t>
            </a:r>
          </a:p>
          <a:p>
            <a:pPr>
              <a:spcBef>
                <a:spcPct val="50000"/>
              </a:spcBef>
            </a:pPr>
            <a:r>
              <a:rPr lang="en-US" dirty="0"/>
              <a:t>Power consumption is continuous</a:t>
            </a:r>
          </a:p>
        </p:txBody>
      </p:sp>
      <p:sp>
        <p:nvSpPr>
          <p:cNvPr id="5" name="Date Placeholder 4"/>
          <p:cNvSpPr>
            <a:spLocks noGrp="1"/>
          </p:cNvSpPr>
          <p:nvPr>
            <p:ph type="dt" sz="half" idx="10"/>
          </p:nvPr>
        </p:nvSpPr>
        <p:spPr/>
        <p:txBody>
          <a:bodyPr/>
          <a:lstStyle/>
          <a:p>
            <a:pPr>
              <a:defRPr/>
            </a:pPr>
            <a:fld id="{117D06DA-6E39-F14E-9F03-EC10D218E60B}" type="datetime1">
              <a:rPr lang="en-US" smtClean="0"/>
              <a:t>4/14/11</a:t>
            </a:fld>
            <a:endParaRPr lang="en-US" dirty="0"/>
          </a:p>
        </p:txBody>
      </p:sp>
      <p:sp>
        <p:nvSpPr>
          <p:cNvPr id="6" name="Footer Placeholder 5"/>
          <p:cNvSpPr>
            <a:spLocks noGrp="1"/>
          </p:cNvSpPr>
          <p:nvPr>
            <p:ph type="ftr" sz="quarter" idx="11"/>
          </p:nvPr>
        </p:nvSpPr>
        <p:spPr/>
        <p:txBody>
          <a:bodyPr/>
          <a:lstStyle/>
          <a:p>
            <a:pPr>
              <a:defRPr/>
            </a:pPr>
            <a:r>
              <a:rPr lang="en-US" smtClean="0"/>
              <a:t>AICS International Symposium</a:t>
            </a:r>
            <a:endParaRPr lang="en-US" dirty="0"/>
          </a:p>
        </p:txBody>
      </p:sp>
    </p:spTree>
    <p:extLst>
      <p:ext uri="{BB962C8B-B14F-4D97-AF65-F5344CB8AC3E}">
        <p14:creationId xmlns:p14="http://schemas.microsoft.com/office/powerpoint/2010/main" val="8727203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382997"/>
                                        </p:tgtEl>
                                        <p:attrNameLst>
                                          <p:attrName>style.visibility</p:attrName>
                                        </p:attrNameLst>
                                      </p:cBhvr>
                                      <p:to>
                                        <p:strVal val="visible"/>
                                      </p:to>
                                    </p:set>
                                    <p:animEffect transition="in" filter="strips(upRight)">
                                      <p:cBhvr>
                                        <p:cTn id="21" dur="500"/>
                                        <p:tgtEl>
                                          <p:spTgt spid="38299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382995"/>
                                        </p:tgtEl>
                                        <p:attrNameLst>
                                          <p:attrName>style.visibility</p:attrName>
                                        </p:attrNameLst>
                                      </p:cBhvr>
                                      <p:to>
                                        <p:strVal val="visible"/>
                                      </p:to>
                                    </p:set>
                                    <p:animEffect transition="in" filter="strips(upRight)">
                                      <p:cBhvr>
                                        <p:cTn id="26" dur="500"/>
                                        <p:tgtEl>
                                          <p:spTgt spid="382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5" grpId="0" animBg="1"/>
      <p:bldP spid="38299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p:cNvSpPr>
            <a:spLocks noGrp="1"/>
          </p:cNvSpPr>
          <p:nvPr>
            <p:ph type="sldNum" sz="quarter" idx="12"/>
          </p:nvPr>
        </p:nvSpPr>
        <p:spPr/>
        <p:txBody>
          <a:bodyPr/>
          <a:lstStyle/>
          <a:p>
            <a:fld id="{B59EE2F0-B0A8-45AC-BBF0-723D3A4944A2}" type="slidenum">
              <a:rPr lang="en-US"/>
              <a:pPr/>
              <a:t>54</a:t>
            </a:fld>
            <a:endParaRPr lang="en-US"/>
          </a:p>
        </p:txBody>
      </p:sp>
      <p:sp>
        <p:nvSpPr>
          <p:cNvPr id="385026" name="Rectangle 2"/>
          <p:cNvSpPr>
            <a:spLocks noChangeArrowheads="1"/>
          </p:cNvSpPr>
          <p:nvPr/>
        </p:nvSpPr>
        <p:spPr bwMode="auto">
          <a:xfrm>
            <a:off x="609600" y="1676400"/>
            <a:ext cx="5334000" cy="4572000"/>
          </a:xfrm>
          <a:prstGeom prst="rect">
            <a:avLst/>
          </a:prstGeom>
          <a:solidFill>
            <a:srgbClr val="003300"/>
          </a:solidFill>
          <a:ln w="9525">
            <a:solidFill>
              <a:schemeClr val="tx1"/>
            </a:solidFill>
            <a:miter lim="800000"/>
            <a:headEnd/>
            <a:tailEnd/>
          </a:ln>
          <a:effectLst/>
        </p:spPr>
        <p:txBody>
          <a:bodyPr wrap="none" anchor="ctr"/>
          <a:lstStyle/>
          <a:p>
            <a:endParaRPr lang="en-US"/>
          </a:p>
        </p:txBody>
      </p:sp>
      <p:sp>
        <p:nvSpPr>
          <p:cNvPr id="385027" name="Line 3"/>
          <p:cNvSpPr>
            <a:spLocks noChangeShapeType="1"/>
          </p:cNvSpPr>
          <p:nvPr/>
        </p:nvSpPr>
        <p:spPr bwMode="auto">
          <a:xfrm flipV="1">
            <a:off x="609600" y="1676400"/>
            <a:ext cx="4876800" cy="4572000"/>
          </a:xfrm>
          <a:prstGeom prst="line">
            <a:avLst/>
          </a:prstGeom>
          <a:noFill/>
          <a:ln w="9525">
            <a:solidFill>
              <a:schemeClr val="tx1"/>
            </a:solidFill>
            <a:round/>
            <a:headEnd/>
            <a:tailEnd/>
          </a:ln>
          <a:effectLst/>
        </p:spPr>
        <p:txBody>
          <a:bodyPr/>
          <a:lstStyle/>
          <a:p>
            <a:endParaRPr lang="en-US"/>
          </a:p>
        </p:txBody>
      </p:sp>
      <p:grpSp>
        <p:nvGrpSpPr>
          <p:cNvPr id="2" name="Group 4"/>
          <p:cNvGrpSpPr>
            <a:grpSpLocks/>
          </p:cNvGrpSpPr>
          <p:nvPr/>
        </p:nvGrpSpPr>
        <p:grpSpPr bwMode="auto">
          <a:xfrm>
            <a:off x="609600" y="5105400"/>
            <a:ext cx="1752600" cy="1143000"/>
            <a:chOff x="384" y="3216"/>
            <a:chExt cx="1104" cy="720"/>
          </a:xfrm>
        </p:grpSpPr>
        <p:sp>
          <p:nvSpPr>
            <p:cNvPr id="385029" name="Line 5"/>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5030" name="Line 6"/>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5031" name="Line 7"/>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5032" name="Line 8"/>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grpSp>
        <p:nvGrpSpPr>
          <p:cNvPr id="3" name="Group 9"/>
          <p:cNvGrpSpPr>
            <a:grpSpLocks/>
          </p:cNvGrpSpPr>
          <p:nvPr/>
        </p:nvGrpSpPr>
        <p:grpSpPr bwMode="auto">
          <a:xfrm>
            <a:off x="2362200" y="4495800"/>
            <a:ext cx="1752600" cy="1143000"/>
            <a:chOff x="384" y="3216"/>
            <a:chExt cx="1104" cy="720"/>
          </a:xfrm>
        </p:grpSpPr>
        <p:sp>
          <p:nvSpPr>
            <p:cNvPr id="385034" name="Line 10"/>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5035" name="Line 11"/>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5036" name="Line 12"/>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5037" name="Line 13"/>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grpSp>
        <p:nvGrpSpPr>
          <p:cNvPr id="4" name="Group 14"/>
          <p:cNvGrpSpPr>
            <a:grpSpLocks/>
          </p:cNvGrpSpPr>
          <p:nvPr/>
        </p:nvGrpSpPr>
        <p:grpSpPr bwMode="auto">
          <a:xfrm>
            <a:off x="4114800" y="3886200"/>
            <a:ext cx="1752600" cy="1143000"/>
            <a:chOff x="384" y="3216"/>
            <a:chExt cx="1104" cy="720"/>
          </a:xfrm>
        </p:grpSpPr>
        <p:sp>
          <p:nvSpPr>
            <p:cNvPr id="385039" name="Line 15"/>
            <p:cNvSpPr>
              <a:spLocks noChangeShapeType="1"/>
            </p:cNvSpPr>
            <p:nvPr/>
          </p:nvSpPr>
          <p:spPr bwMode="auto">
            <a:xfrm flipV="1">
              <a:off x="384" y="3408"/>
              <a:ext cx="528" cy="528"/>
            </a:xfrm>
            <a:prstGeom prst="line">
              <a:avLst/>
            </a:prstGeom>
            <a:noFill/>
            <a:ln w="57150">
              <a:solidFill>
                <a:srgbClr val="333300"/>
              </a:solidFill>
              <a:round/>
              <a:headEnd/>
              <a:tailEnd/>
            </a:ln>
            <a:effectLst/>
          </p:spPr>
          <p:txBody>
            <a:bodyPr/>
            <a:lstStyle/>
            <a:p>
              <a:endParaRPr lang="en-US"/>
            </a:p>
          </p:txBody>
        </p:sp>
        <p:sp>
          <p:nvSpPr>
            <p:cNvPr id="385040" name="Line 16"/>
            <p:cNvSpPr>
              <a:spLocks noChangeShapeType="1"/>
            </p:cNvSpPr>
            <p:nvPr/>
          </p:nvSpPr>
          <p:spPr bwMode="auto">
            <a:xfrm flipV="1">
              <a:off x="912" y="3216"/>
              <a:ext cx="576" cy="528"/>
            </a:xfrm>
            <a:prstGeom prst="line">
              <a:avLst/>
            </a:prstGeom>
            <a:noFill/>
            <a:ln w="57150">
              <a:solidFill>
                <a:srgbClr val="333300"/>
              </a:solidFill>
              <a:round/>
              <a:headEnd/>
              <a:tailEnd/>
            </a:ln>
            <a:effectLst/>
          </p:spPr>
          <p:txBody>
            <a:bodyPr/>
            <a:lstStyle/>
            <a:p>
              <a:endParaRPr lang="en-US"/>
            </a:p>
          </p:txBody>
        </p:sp>
        <p:sp>
          <p:nvSpPr>
            <p:cNvPr id="385041" name="Line 17"/>
            <p:cNvSpPr>
              <a:spLocks noChangeShapeType="1"/>
            </p:cNvSpPr>
            <p:nvPr/>
          </p:nvSpPr>
          <p:spPr bwMode="auto">
            <a:xfrm flipV="1">
              <a:off x="912" y="3408"/>
              <a:ext cx="0" cy="336"/>
            </a:xfrm>
            <a:prstGeom prst="line">
              <a:avLst/>
            </a:prstGeom>
            <a:noFill/>
            <a:ln w="57150">
              <a:solidFill>
                <a:srgbClr val="FF0000"/>
              </a:solidFill>
              <a:round/>
              <a:headEnd/>
              <a:tailEnd/>
            </a:ln>
            <a:effectLst/>
          </p:spPr>
          <p:txBody>
            <a:bodyPr/>
            <a:lstStyle/>
            <a:p>
              <a:endParaRPr lang="en-US"/>
            </a:p>
          </p:txBody>
        </p:sp>
        <p:sp>
          <p:nvSpPr>
            <p:cNvPr id="385042" name="Line 18"/>
            <p:cNvSpPr>
              <a:spLocks noChangeShapeType="1"/>
            </p:cNvSpPr>
            <p:nvPr/>
          </p:nvSpPr>
          <p:spPr bwMode="auto">
            <a:xfrm flipV="1">
              <a:off x="1488" y="3216"/>
              <a:ext cx="0" cy="336"/>
            </a:xfrm>
            <a:prstGeom prst="line">
              <a:avLst/>
            </a:prstGeom>
            <a:noFill/>
            <a:ln w="57150">
              <a:solidFill>
                <a:srgbClr val="FF0000"/>
              </a:solidFill>
              <a:round/>
              <a:headEnd/>
              <a:tailEnd/>
            </a:ln>
            <a:effectLst/>
          </p:spPr>
          <p:txBody>
            <a:bodyPr/>
            <a:lstStyle/>
            <a:p>
              <a:endParaRPr lang="en-US"/>
            </a:p>
          </p:txBody>
        </p:sp>
      </p:grpSp>
      <p:sp>
        <p:nvSpPr>
          <p:cNvPr id="385043" name="Line 19"/>
          <p:cNvSpPr>
            <a:spLocks noChangeShapeType="1"/>
          </p:cNvSpPr>
          <p:nvPr/>
        </p:nvSpPr>
        <p:spPr bwMode="auto">
          <a:xfrm flipV="1">
            <a:off x="685800" y="4419600"/>
            <a:ext cx="5181600" cy="1828800"/>
          </a:xfrm>
          <a:prstGeom prst="line">
            <a:avLst/>
          </a:prstGeom>
          <a:noFill/>
          <a:ln w="9525">
            <a:solidFill>
              <a:srgbClr val="00FF00"/>
            </a:solidFill>
            <a:round/>
            <a:headEnd/>
            <a:tailEnd/>
          </a:ln>
          <a:effectLst/>
        </p:spPr>
        <p:txBody>
          <a:bodyPr/>
          <a:lstStyle/>
          <a:p>
            <a:endParaRPr lang="en-US"/>
          </a:p>
        </p:txBody>
      </p:sp>
      <p:sp>
        <p:nvSpPr>
          <p:cNvPr id="385044" name="Rectangle 20"/>
          <p:cNvSpPr>
            <a:spLocks noChangeArrowheads="1"/>
          </p:cNvSpPr>
          <p:nvPr/>
        </p:nvSpPr>
        <p:spPr bwMode="auto">
          <a:xfrm>
            <a:off x="609600" y="228600"/>
            <a:ext cx="5334000" cy="1066800"/>
          </a:xfrm>
          <a:prstGeom prst="rect">
            <a:avLst/>
          </a:prstGeom>
          <a:solidFill>
            <a:srgbClr val="CCFFFF"/>
          </a:solidFill>
          <a:ln w="9525">
            <a:solidFill>
              <a:schemeClr val="tx1"/>
            </a:solidFill>
            <a:miter lim="800000"/>
            <a:headEnd/>
            <a:tailEnd/>
          </a:ln>
          <a:effectLst/>
        </p:spPr>
        <p:txBody>
          <a:bodyPr wrap="none" anchor="ctr"/>
          <a:lstStyle/>
          <a:p>
            <a:endParaRPr lang="en-US"/>
          </a:p>
        </p:txBody>
      </p:sp>
      <p:sp>
        <p:nvSpPr>
          <p:cNvPr id="385046" name="Line 22"/>
          <p:cNvSpPr>
            <a:spLocks noChangeShapeType="1"/>
          </p:cNvSpPr>
          <p:nvPr/>
        </p:nvSpPr>
        <p:spPr bwMode="auto">
          <a:xfrm flipV="1">
            <a:off x="609600" y="5410200"/>
            <a:ext cx="838200" cy="838200"/>
          </a:xfrm>
          <a:prstGeom prst="line">
            <a:avLst/>
          </a:prstGeom>
          <a:noFill/>
          <a:ln w="57150">
            <a:solidFill>
              <a:srgbClr val="FFFF00"/>
            </a:solidFill>
            <a:round/>
            <a:headEnd/>
            <a:tailEnd/>
          </a:ln>
          <a:effectLst/>
        </p:spPr>
        <p:txBody>
          <a:bodyPr/>
          <a:lstStyle/>
          <a:p>
            <a:endParaRPr lang="en-US"/>
          </a:p>
        </p:txBody>
      </p:sp>
      <p:grpSp>
        <p:nvGrpSpPr>
          <p:cNvPr id="5" name="Group 64"/>
          <p:cNvGrpSpPr>
            <a:grpSpLocks/>
          </p:cNvGrpSpPr>
          <p:nvPr/>
        </p:nvGrpSpPr>
        <p:grpSpPr bwMode="auto">
          <a:xfrm>
            <a:off x="4152900" y="3124200"/>
            <a:ext cx="838200" cy="1066800"/>
            <a:chOff x="4512" y="1488"/>
            <a:chExt cx="528" cy="672"/>
          </a:xfrm>
        </p:grpSpPr>
        <p:sp>
          <p:nvSpPr>
            <p:cNvPr id="385077" name="Line 53"/>
            <p:cNvSpPr>
              <a:spLocks noChangeShapeType="1"/>
            </p:cNvSpPr>
            <p:nvPr/>
          </p:nvSpPr>
          <p:spPr bwMode="auto">
            <a:xfrm flipV="1">
              <a:off x="4704" y="1488"/>
              <a:ext cx="336" cy="288"/>
            </a:xfrm>
            <a:prstGeom prst="line">
              <a:avLst/>
            </a:prstGeom>
            <a:noFill/>
            <a:ln w="57150">
              <a:solidFill>
                <a:schemeClr val="tx2"/>
              </a:solidFill>
              <a:round/>
              <a:headEnd/>
              <a:tailEnd/>
            </a:ln>
            <a:effectLst/>
          </p:spPr>
          <p:txBody>
            <a:bodyPr/>
            <a:lstStyle/>
            <a:p>
              <a:endParaRPr lang="en-US"/>
            </a:p>
          </p:txBody>
        </p:sp>
        <p:sp>
          <p:nvSpPr>
            <p:cNvPr id="385078" name="Line 54"/>
            <p:cNvSpPr>
              <a:spLocks noChangeShapeType="1"/>
            </p:cNvSpPr>
            <p:nvPr/>
          </p:nvSpPr>
          <p:spPr bwMode="auto">
            <a:xfrm flipV="1">
              <a:off x="5040" y="1488"/>
              <a:ext cx="0" cy="336"/>
            </a:xfrm>
            <a:prstGeom prst="line">
              <a:avLst/>
            </a:prstGeom>
            <a:noFill/>
            <a:ln w="57150">
              <a:solidFill>
                <a:srgbClr val="FF5050"/>
              </a:solidFill>
              <a:round/>
              <a:headEnd/>
              <a:tailEnd/>
            </a:ln>
            <a:effectLst/>
          </p:spPr>
          <p:txBody>
            <a:bodyPr/>
            <a:lstStyle/>
            <a:p>
              <a:endParaRPr lang="en-US"/>
            </a:p>
          </p:txBody>
        </p:sp>
        <p:sp>
          <p:nvSpPr>
            <p:cNvPr id="385079" name="Line 55"/>
            <p:cNvSpPr>
              <a:spLocks noChangeShapeType="1"/>
            </p:cNvSpPr>
            <p:nvPr/>
          </p:nvSpPr>
          <p:spPr bwMode="auto">
            <a:xfrm flipV="1">
              <a:off x="4512" y="1776"/>
              <a:ext cx="192" cy="384"/>
            </a:xfrm>
            <a:prstGeom prst="line">
              <a:avLst/>
            </a:prstGeom>
            <a:noFill/>
            <a:ln w="57150">
              <a:solidFill>
                <a:srgbClr val="00FFFF"/>
              </a:solidFill>
              <a:round/>
              <a:headEnd/>
              <a:tailEnd/>
            </a:ln>
            <a:effectLst/>
          </p:spPr>
          <p:txBody>
            <a:bodyPr/>
            <a:lstStyle/>
            <a:p>
              <a:endParaRPr lang="en-US"/>
            </a:p>
          </p:txBody>
        </p:sp>
      </p:grpSp>
      <p:grpSp>
        <p:nvGrpSpPr>
          <p:cNvPr id="6" name="Group 56"/>
          <p:cNvGrpSpPr>
            <a:grpSpLocks/>
          </p:cNvGrpSpPr>
          <p:nvPr/>
        </p:nvGrpSpPr>
        <p:grpSpPr bwMode="auto">
          <a:xfrm>
            <a:off x="1447800" y="4800600"/>
            <a:ext cx="914400" cy="1143000"/>
            <a:chOff x="4128" y="2832"/>
            <a:chExt cx="576" cy="720"/>
          </a:xfrm>
        </p:grpSpPr>
        <p:sp>
          <p:nvSpPr>
            <p:cNvPr id="385081" name="Line 57"/>
            <p:cNvSpPr>
              <a:spLocks noChangeShapeType="1"/>
            </p:cNvSpPr>
            <p:nvPr/>
          </p:nvSpPr>
          <p:spPr bwMode="auto">
            <a:xfrm flipV="1">
              <a:off x="4320" y="2832"/>
              <a:ext cx="384" cy="336"/>
            </a:xfrm>
            <a:prstGeom prst="line">
              <a:avLst/>
            </a:prstGeom>
            <a:noFill/>
            <a:ln w="57150">
              <a:solidFill>
                <a:schemeClr val="tx2"/>
              </a:solidFill>
              <a:round/>
              <a:headEnd/>
              <a:tailEnd/>
            </a:ln>
            <a:effectLst/>
          </p:spPr>
          <p:txBody>
            <a:bodyPr/>
            <a:lstStyle/>
            <a:p>
              <a:endParaRPr lang="en-US"/>
            </a:p>
          </p:txBody>
        </p:sp>
        <p:sp>
          <p:nvSpPr>
            <p:cNvPr id="385082" name="Line 58"/>
            <p:cNvSpPr>
              <a:spLocks noChangeShapeType="1"/>
            </p:cNvSpPr>
            <p:nvPr/>
          </p:nvSpPr>
          <p:spPr bwMode="auto">
            <a:xfrm flipV="1">
              <a:off x="4704" y="2856"/>
              <a:ext cx="0" cy="336"/>
            </a:xfrm>
            <a:prstGeom prst="line">
              <a:avLst/>
            </a:prstGeom>
            <a:noFill/>
            <a:ln w="57150">
              <a:solidFill>
                <a:srgbClr val="FF5050"/>
              </a:solidFill>
              <a:round/>
              <a:headEnd/>
              <a:tailEnd/>
            </a:ln>
            <a:effectLst/>
          </p:spPr>
          <p:txBody>
            <a:bodyPr/>
            <a:lstStyle/>
            <a:p>
              <a:endParaRPr lang="en-US"/>
            </a:p>
          </p:txBody>
        </p:sp>
        <p:sp>
          <p:nvSpPr>
            <p:cNvPr id="385083" name="Line 59"/>
            <p:cNvSpPr>
              <a:spLocks noChangeShapeType="1"/>
            </p:cNvSpPr>
            <p:nvPr/>
          </p:nvSpPr>
          <p:spPr bwMode="auto">
            <a:xfrm flipV="1">
              <a:off x="4128" y="3168"/>
              <a:ext cx="192" cy="384"/>
            </a:xfrm>
            <a:prstGeom prst="line">
              <a:avLst/>
            </a:prstGeom>
            <a:noFill/>
            <a:ln w="57150">
              <a:solidFill>
                <a:srgbClr val="00FFFF"/>
              </a:solidFill>
              <a:round/>
              <a:headEnd/>
              <a:tailEnd/>
            </a:ln>
            <a:effectLst/>
          </p:spPr>
          <p:txBody>
            <a:bodyPr/>
            <a:lstStyle/>
            <a:p>
              <a:endParaRPr lang="en-US"/>
            </a:p>
          </p:txBody>
        </p:sp>
      </p:grpSp>
      <p:grpSp>
        <p:nvGrpSpPr>
          <p:cNvPr id="7" name="Group 60"/>
          <p:cNvGrpSpPr>
            <a:grpSpLocks/>
          </p:cNvGrpSpPr>
          <p:nvPr/>
        </p:nvGrpSpPr>
        <p:grpSpPr bwMode="auto">
          <a:xfrm>
            <a:off x="3200400" y="3657600"/>
            <a:ext cx="914400" cy="1143000"/>
            <a:chOff x="4128" y="2832"/>
            <a:chExt cx="576" cy="720"/>
          </a:xfrm>
        </p:grpSpPr>
        <p:sp>
          <p:nvSpPr>
            <p:cNvPr id="385085" name="Line 61"/>
            <p:cNvSpPr>
              <a:spLocks noChangeShapeType="1"/>
            </p:cNvSpPr>
            <p:nvPr/>
          </p:nvSpPr>
          <p:spPr bwMode="auto">
            <a:xfrm flipV="1">
              <a:off x="4320" y="2832"/>
              <a:ext cx="384" cy="336"/>
            </a:xfrm>
            <a:prstGeom prst="line">
              <a:avLst/>
            </a:prstGeom>
            <a:noFill/>
            <a:ln w="57150">
              <a:solidFill>
                <a:schemeClr val="tx2"/>
              </a:solidFill>
              <a:round/>
              <a:headEnd/>
              <a:tailEnd/>
            </a:ln>
            <a:effectLst/>
          </p:spPr>
          <p:txBody>
            <a:bodyPr/>
            <a:lstStyle/>
            <a:p>
              <a:endParaRPr lang="en-US"/>
            </a:p>
          </p:txBody>
        </p:sp>
        <p:sp>
          <p:nvSpPr>
            <p:cNvPr id="385086" name="Line 62"/>
            <p:cNvSpPr>
              <a:spLocks noChangeShapeType="1"/>
            </p:cNvSpPr>
            <p:nvPr/>
          </p:nvSpPr>
          <p:spPr bwMode="auto">
            <a:xfrm flipV="1">
              <a:off x="4704" y="2856"/>
              <a:ext cx="0" cy="336"/>
            </a:xfrm>
            <a:prstGeom prst="line">
              <a:avLst/>
            </a:prstGeom>
            <a:noFill/>
            <a:ln w="57150">
              <a:solidFill>
                <a:srgbClr val="FF5050"/>
              </a:solidFill>
              <a:round/>
              <a:headEnd/>
              <a:tailEnd/>
            </a:ln>
            <a:effectLst/>
          </p:spPr>
          <p:txBody>
            <a:bodyPr/>
            <a:lstStyle/>
            <a:p>
              <a:endParaRPr lang="en-US"/>
            </a:p>
          </p:txBody>
        </p:sp>
        <p:sp>
          <p:nvSpPr>
            <p:cNvPr id="385087" name="Line 63"/>
            <p:cNvSpPr>
              <a:spLocks noChangeShapeType="1"/>
            </p:cNvSpPr>
            <p:nvPr/>
          </p:nvSpPr>
          <p:spPr bwMode="auto">
            <a:xfrm flipV="1">
              <a:off x="4128" y="3168"/>
              <a:ext cx="192" cy="384"/>
            </a:xfrm>
            <a:prstGeom prst="line">
              <a:avLst/>
            </a:prstGeom>
            <a:noFill/>
            <a:ln w="57150">
              <a:solidFill>
                <a:srgbClr val="00FFFF"/>
              </a:solidFill>
              <a:round/>
              <a:headEnd/>
              <a:tailEnd/>
            </a:ln>
            <a:effectLst/>
          </p:spPr>
          <p:txBody>
            <a:bodyPr/>
            <a:lstStyle/>
            <a:p>
              <a:endParaRPr lang="en-US"/>
            </a:p>
          </p:txBody>
        </p:sp>
      </p:grpSp>
      <p:grpSp>
        <p:nvGrpSpPr>
          <p:cNvPr id="8" name="Group 65"/>
          <p:cNvGrpSpPr>
            <a:grpSpLocks/>
          </p:cNvGrpSpPr>
          <p:nvPr/>
        </p:nvGrpSpPr>
        <p:grpSpPr bwMode="auto">
          <a:xfrm>
            <a:off x="2362200" y="4267200"/>
            <a:ext cx="838200" cy="1066800"/>
            <a:chOff x="4512" y="1488"/>
            <a:chExt cx="528" cy="672"/>
          </a:xfrm>
        </p:grpSpPr>
        <p:sp>
          <p:nvSpPr>
            <p:cNvPr id="385090" name="Line 66"/>
            <p:cNvSpPr>
              <a:spLocks noChangeShapeType="1"/>
            </p:cNvSpPr>
            <p:nvPr/>
          </p:nvSpPr>
          <p:spPr bwMode="auto">
            <a:xfrm flipV="1">
              <a:off x="4704" y="1488"/>
              <a:ext cx="336" cy="288"/>
            </a:xfrm>
            <a:prstGeom prst="line">
              <a:avLst/>
            </a:prstGeom>
            <a:noFill/>
            <a:ln w="57150">
              <a:solidFill>
                <a:schemeClr val="tx2"/>
              </a:solidFill>
              <a:round/>
              <a:headEnd/>
              <a:tailEnd/>
            </a:ln>
            <a:effectLst/>
          </p:spPr>
          <p:txBody>
            <a:bodyPr/>
            <a:lstStyle/>
            <a:p>
              <a:endParaRPr lang="en-US"/>
            </a:p>
          </p:txBody>
        </p:sp>
        <p:sp>
          <p:nvSpPr>
            <p:cNvPr id="385091" name="Line 67"/>
            <p:cNvSpPr>
              <a:spLocks noChangeShapeType="1"/>
            </p:cNvSpPr>
            <p:nvPr/>
          </p:nvSpPr>
          <p:spPr bwMode="auto">
            <a:xfrm flipV="1">
              <a:off x="5040" y="1488"/>
              <a:ext cx="0" cy="336"/>
            </a:xfrm>
            <a:prstGeom prst="line">
              <a:avLst/>
            </a:prstGeom>
            <a:noFill/>
            <a:ln w="57150">
              <a:solidFill>
                <a:srgbClr val="FF5050"/>
              </a:solidFill>
              <a:round/>
              <a:headEnd/>
              <a:tailEnd/>
            </a:ln>
            <a:effectLst/>
          </p:spPr>
          <p:txBody>
            <a:bodyPr/>
            <a:lstStyle/>
            <a:p>
              <a:endParaRPr lang="en-US"/>
            </a:p>
          </p:txBody>
        </p:sp>
        <p:sp>
          <p:nvSpPr>
            <p:cNvPr id="385092" name="Line 68"/>
            <p:cNvSpPr>
              <a:spLocks noChangeShapeType="1"/>
            </p:cNvSpPr>
            <p:nvPr/>
          </p:nvSpPr>
          <p:spPr bwMode="auto">
            <a:xfrm flipV="1">
              <a:off x="4512" y="1776"/>
              <a:ext cx="192" cy="384"/>
            </a:xfrm>
            <a:prstGeom prst="line">
              <a:avLst/>
            </a:prstGeom>
            <a:noFill/>
            <a:ln w="57150">
              <a:solidFill>
                <a:srgbClr val="00FFFF"/>
              </a:solidFill>
              <a:round/>
              <a:headEnd/>
              <a:tailEnd/>
            </a:ln>
            <a:effectLst/>
          </p:spPr>
          <p:txBody>
            <a:bodyPr/>
            <a:lstStyle/>
            <a:p>
              <a:endParaRPr lang="en-US"/>
            </a:p>
          </p:txBody>
        </p:sp>
      </p:grpSp>
      <p:grpSp>
        <p:nvGrpSpPr>
          <p:cNvPr id="9" name="Group 69"/>
          <p:cNvGrpSpPr>
            <a:grpSpLocks/>
          </p:cNvGrpSpPr>
          <p:nvPr/>
        </p:nvGrpSpPr>
        <p:grpSpPr bwMode="auto">
          <a:xfrm>
            <a:off x="5029200" y="2514600"/>
            <a:ext cx="914400" cy="1143000"/>
            <a:chOff x="4128" y="2832"/>
            <a:chExt cx="576" cy="720"/>
          </a:xfrm>
        </p:grpSpPr>
        <p:sp>
          <p:nvSpPr>
            <p:cNvPr id="385094" name="Line 70"/>
            <p:cNvSpPr>
              <a:spLocks noChangeShapeType="1"/>
            </p:cNvSpPr>
            <p:nvPr/>
          </p:nvSpPr>
          <p:spPr bwMode="auto">
            <a:xfrm flipV="1">
              <a:off x="4320" y="2832"/>
              <a:ext cx="384" cy="336"/>
            </a:xfrm>
            <a:prstGeom prst="line">
              <a:avLst/>
            </a:prstGeom>
            <a:noFill/>
            <a:ln w="57150">
              <a:solidFill>
                <a:schemeClr val="tx2"/>
              </a:solidFill>
              <a:round/>
              <a:headEnd/>
              <a:tailEnd/>
            </a:ln>
            <a:effectLst/>
          </p:spPr>
          <p:txBody>
            <a:bodyPr/>
            <a:lstStyle/>
            <a:p>
              <a:endParaRPr lang="en-US"/>
            </a:p>
          </p:txBody>
        </p:sp>
        <p:sp>
          <p:nvSpPr>
            <p:cNvPr id="385095" name="Line 71"/>
            <p:cNvSpPr>
              <a:spLocks noChangeShapeType="1"/>
            </p:cNvSpPr>
            <p:nvPr/>
          </p:nvSpPr>
          <p:spPr bwMode="auto">
            <a:xfrm flipV="1">
              <a:off x="4704" y="2856"/>
              <a:ext cx="0" cy="336"/>
            </a:xfrm>
            <a:prstGeom prst="line">
              <a:avLst/>
            </a:prstGeom>
            <a:noFill/>
            <a:ln w="57150">
              <a:solidFill>
                <a:srgbClr val="FF5050"/>
              </a:solidFill>
              <a:round/>
              <a:headEnd/>
              <a:tailEnd/>
            </a:ln>
            <a:effectLst/>
          </p:spPr>
          <p:txBody>
            <a:bodyPr/>
            <a:lstStyle/>
            <a:p>
              <a:endParaRPr lang="en-US"/>
            </a:p>
          </p:txBody>
        </p:sp>
        <p:sp>
          <p:nvSpPr>
            <p:cNvPr id="385096" name="Line 72"/>
            <p:cNvSpPr>
              <a:spLocks noChangeShapeType="1"/>
            </p:cNvSpPr>
            <p:nvPr/>
          </p:nvSpPr>
          <p:spPr bwMode="auto">
            <a:xfrm flipV="1">
              <a:off x="4128" y="3168"/>
              <a:ext cx="192" cy="384"/>
            </a:xfrm>
            <a:prstGeom prst="line">
              <a:avLst/>
            </a:prstGeom>
            <a:noFill/>
            <a:ln w="57150">
              <a:solidFill>
                <a:srgbClr val="00FFFF"/>
              </a:solidFill>
              <a:round/>
              <a:headEnd/>
              <a:tailEnd/>
            </a:ln>
            <a:effectLst/>
          </p:spPr>
          <p:txBody>
            <a:bodyPr/>
            <a:lstStyle/>
            <a:p>
              <a:endParaRPr lang="en-US"/>
            </a:p>
          </p:txBody>
        </p:sp>
      </p:grpSp>
      <p:sp>
        <p:nvSpPr>
          <p:cNvPr id="385097" name="Line 73"/>
          <p:cNvSpPr>
            <a:spLocks noChangeShapeType="1"/>
          </p:cNvSpPr>
          <p:nvPr/>
        </p:nvSpPr>
        <p:spPr bwMode="auto">
          <a:xfrm flipV="1">
            <a:off x="1447800" y="1066800"/>
            <a:ext cx="0" cy="5181600"/>
          </a:xfrm>
          <a:prstGeom prst="line">
            <a:avLst/>
          </a:prstGeom>
          <a:noFill/>
          <a:ln w="9525">
            <a:solidFill>
              <a:schemeClr val="tx1"/>
            </a:solidFill>
            <a:round/>
            <a:headEnd/>
            <a:tailEnd/>
          </a:ln>
          <a:effectLst/>
        </p:spPr>
        <p:txBody>
          <a:bodyPr/>
          <a:lstStyle/>
          <a:p>
            <a:endParaRPr lang="en-US"/>
          </a:p>
        </p:txBody>
      </p:sp>
      <p:sp>
        <p:nvSpPr>
          <p:cNvPr id="385098" name="Line 74"/>
          <p:cNvSpPr>
            <a:spLocks noChangeShapeType="1"/>
          </p:cNvSpPr>
          <p:nvPr/>
        </p:nvSpPr>
        <p:spPr bwMode="auto">
          <a:xfrm flipV="1">
            <a:off x="1752600" y="990600"/>
            <a:ext cx="0" cy="5257800"/>
          </a:xfrm>
          <a:prstGeom prst="line">
            <a:avLst/>
          </a:prstGeom>
          <a:noFill/>
          <a:ln w="9525">
            <a:solidFill>
              <a:schemeClr val="tx1"/>
            </a:solidFill>
            <a:round/>
            <a:headEnd/>
            <a:tailEnd/>
          </a:ln>
          <a:effectLst/>
        </p:spPr>
        <p:txBody>
          <a:bodyPr/>
          <a:lstStyle/>
          <a:p>
            <a:endParaRPr lang="en-US"/>
          </a:p>
        </p:txBody>
      </p:sp>
      <p:grpSp>
        <p:nvGrpSpPr>
          <p:cNvPr id="10" name="Group 76"/>
          <p:cNvGrpSpPr>
            <a:grpSpLocks/>
          </p:cNvGrpSpPr>
          <p:nvPr/>
        </p:nvGrpSpPr>
        <p:grpSpPr bwMode="auto">
          <a:xfrm>
            <a:off x="609600" y="1143000"/>
            <a:ext cx="1143000" cy="152400"/>
            <a:chOff x="384" y="720"/>
            <a:chExt cx="720" cy="96"/>
          </a:xfrm>
        </p:grpSpPr>
        <p:sp>
          <p:nvSpPr>
            <p:cNvPr id="385045" name="Line 21"/>
            <p:cNvSpPr>
              <a:spLocks noChangeShapeType="1"/>
            </p:cNvSpPr>
            <p:nvPr/>
          </p:nvSpPr>
          <p:spPr bwMode="auto">
            <a:xfrm flipV="1">
              <a:off x="384" y="720"/>
              <a:ext cx="480" cy="96"/>
            </a:xfrm>
            <a:prstGeom prst="line">
              <a:avLst/>
            </a:prstGeom>
            <a:noFill/>
            <a:ln w="28575">
              <a:solidFill>
                <a:srgbClr val="003366"/>
              </a:solidFill>
              <a:round/>
              <a:headEnd/>
              <a:tailEnd/>
            </a:ln>
            <a:effectLst/>
          </p:spPr>
          <p:txBody>
            <a:bodyPr/>
            <a:lstStyle/>
            <a:p>
              <a:endParaRPr lang="en-US"/>
            </a:p>
          </p:txBody>
        </p:sp>
        <p:sp>
          <p:nvSpPr>
            <p:cNvPr id="385099" name="Line 75"/>
            <p:cNvSpPr>
              <a:spLocks noChangeShapeType="1"/>
            </p:cNvSpPr>
            <p:nvPr/>
          </p:nvSpPr>
          <p:spPr bwMode="auto">
            <a:xfrm flipV="1">
              <a:off x="864" y="720"/>
              <a:ext cx="240" cy="0"/>
            </a:xfrm>
            <a:prstGeom prst="line">
              <a:avLst/>
            </a:prstGeom>
            <a:noFill/>
            <a:ln w="28575">
              <a:solidFill>
                <a:srgbClr val="003366"/>
              </a:solidFill>
              <a:round/>
              <a:headEnd/>
              <a:tailEnd/>
            </a:ln>
            <a:effectLst/>
          </p:spPr>
          <p:txBody>
            <a:bodyPr/>
            <a:lstStyle/>
            <a:p>
              <a:endParaRPr lang="en-US"/>
            </a:p>
          </p:txBody>
        </p:sp>
      </p:grpSp>
      <p:grpSp>
        <p:nvGrpSpPr>
          <p:cNvPr id="11" name="Group 90"/>
          <p:cNvGrpSpPr>
            <a:grpSpLocks/>
          </p:cNvGrpSpPr>
          <p:nvPr/>
        </p:nvGrpSpPr>
        <p:grpSpPr bwMode="auto">
          <a:xfrm>
            <a:off x="1752600" y="533400"/>
            <a:ext cx="4495800" cy="609600"/>
            <a:chOff x="1104" y="336"/>
            <a:chExt cx="2832" cy="384"/>
          </a:xfrm>
        </p:grpSpPr>
        <p:grpSp>
          <p:nvGrpSpPr>
            <p:cNvPr id="12" name="Group 77"/>
            <p:cNvGrpSpPr>
              <a:grpSpLocks/>
            </p:cNvGrpSpPr>
            <p:nvPr/>
          </p:nvGrpSpPr>
          <p:grpSpPr bwMode="auto">
            <a:xfrm>
              <a:off x="1104" y="624"/>
              <a:ext cx="720" cy="96"/>
              <a:chOff x="384" y="720"/>
              <a:chExt cx="720" cy="96"/>
            </a:xfrm>
          </p:grpSpPr>
          <p:sp>
            <p:nvSpPr>
              <p:cNvPr id="385102" name="Line 78"/>
              <p:cNvSpPr>
                <a:spLocks noChangeShapeType="1"/>
              </p:cNvSpPr>
              <p:nvPr/>
            </p:nvSpPr>
            <p:spPr bwMode="auto">
              <a:xfrm flipV="1">
                <a:off x="384" y="720"/>
                <a:ext cx="480" cy="96"/>
              </a:xfrm>
              <a:prstGeom prst="line">
                <a:avLst/>
              </a:prstGeom>
              <a:noFill/>
              <a:ln w="28575">
                <a:solidFill>
                  <a:srgbClr val="003366"/>
                </a:solidFill>
                <a:round/>
                <a:headEnd/>
                <a:tailEnd/>
              </a:ln>
              <a:effectLst/>
            </p:spPr>
            <p:txBody>
              <a:bodyPr/>
              <a:lstStyle/>
              <a:p>
                <a:endParaRPr lang="en-US"/>
              </a:p>
            </p:txBody>
          </p:sp>
          <p:sp>
            <p:nvSpPr>
              <p:cNvPr id="385103" name="Line 79"/>
              <p:cNvSpPr>
                <a:spLocks noChangeShapeType="1"/>
              </p:cNvSpPr>
              <p:nvPr/>
            </p:nvSpPr>
            <p:spPr bwMode="auto">
              <a:xfrm flipV="1">
                <a:off x="864" y="720"/>
                <a:ext cx="240" cy="0"/>
              </a:xfrm>
              <a:prstGeom prst="line">
                <a:avLst/>
              </a:prstGeom>
              <a:noFill/>
              <a:ln w="28575">
                <a:solidFill>
                  <a:srgbClr val="003366"/>
                </a:solidFill>
                <a:round/>
                <a:headEnd/>
                <a:tailEnd/>
              </a:ln>
              <a:effectLst/>
            </p:spPr>
            <p:txBody>
              <a:bodyPr/>
              <a:lstStyle/>
              <a:p>
                <a:endParaRPr lang="en-US"/>
              </a:p>
            </p:txBody>
          </p:sp>
        </p:grpSp>
        <p:grpSp>
          <p:nvGrpSpPr>
            <p:cNvPr id="13" name="Group 80"/>
            <p:cNvGrpSpPr>
              <a:grpSpLocks/>
            </p:cNvGrpSpPr>
            <p:nvPr/>
          </p:nvGrpSpPr>
          <p:grpSpPr bwMode="auto">
            <a:xfrm>
              <a:off x="1824" y="528"/>
              <a:ext cx="720" cy="96"/>
              <a:chOff x="384" y="720"/>
              <a:chExt cx="720" cy="96"/>
            </a:xfrm>
          </p:grpSpPr>
          <p:sp>
            <p:nvSpPr>
              <p:cNvPr id="385105" name="Line 81"/>
              <p:cNvSpPr>
                <a:spLocks noChangeShapeType="1"/>
              </p:cNvSpPr>
              <p:nvPr/>
            </p:nvSpPr>
            <p:spPr bwMode="auto">
              <a:xfrm flipV="1">
                <a:off x="384" y="720"/>
                <a:ext cx="480" cy="96"/>
              </a:xfrm>
              <a:prstGeom prst="line">
                <a:avLst/>
              </a:prstGeom>
              <a:noFill/>
              <a:ln w="28575">
                <a:solidFill>
                  <a:srgbClr val="003366"/>
                </a:solidFill>
                <a:round/>
                <a:headEnd/>
                <a:tailEnd/>
              </a:ln>
              <a:effectLst/>
            </p:spPr>
            <p:txBody>
              <a:bodyPr/>
              <a:lstStyle/>
              <a:p>
                <a:endParaRPr lang="en-US"/>
              </a:p>
            </p:txBody>
          </p:sp>
          <p:sp>
            <p:nvSpPr>
              <p:cNvPr id="385106" name="Line 82"/>
              <p:cNvSpPr>
                <a:spLocks noChangeShapeType="1"/>
              </p:cNvSpPr>
              <p:nvPr/>
            </p:nvSpPr>
            <p:spPr bwMode="auto">
              <a:xfrm flipV="1">
                <a:off x="864" y="720"/>
                <a:ext cx="240" cy="0"/>
              </a:xfrm>
              <a:prstGeom prst="line">
                <a:avLst/>
              </a:prstGeom>
              <a:noFill/>
              <a:ln w="28575">
                <a:solidFill>
                  <a:srgbClr val="003366"/>
                </a:solidFill>
                <a:round/>
                <a:headEnd/>
                <a:tailEnd/>
              </a:ln>
              <a:effectLst/>
            </p:spPr>
            <p:txBody>
              <a:bodyPr/>
              <a:lstStyle/>
              <a:p>
                <a:endParaRPr lang="en-US"/>
              </a:p>
            </p:txBody>
          </p:sp>
        </p:grpSp>
        <p:grpSp>
          <p:nvGrpSpPr>
            <p:cNvPr id="14" name="Group 83"/>
            <p:cNvGrpSpPr>
              <a:grpSpLocks/>
            </p:cNvGrpSpPr>
            <p:nvPr/>
          </p:nvGrpSpPr>
          <p:grpSpPr bwMode="auto">
            <a:xfrm>
              <a:off x="2520" y="432"/>
              <a:ext cx="720" cy="96"/>
              <a:chOff x="384" y="720"/>
              <a:chExt cx="720" cy="96"/>
            </a:xfrm>
          </p:grpSpPr>
          <p:sp>
            <p:nvSpPr>
              <p:cNvPr id="385108" name="Line 84"/>
              <p:cNvSpPr>
                <a:spLocks noChangeShapeType="1"/>
              </p:cNvSpPr>
              <p:nvPr/>
            </p:nvSpPr>
            <p:spPr bwMode="auto">
              <a:xfrm flipV="1">
                <a:off x="384" y="720"/>
                <a:ext cx="480" cy="96"/>
              </a:xfrm>
              <a:prstGeom prst="line">
                <a:avLst/>
              </a:prstGeom>
              <a:noFill/>
              <a:ln w="28575">
                <a:solidFill>
                  <a:srgbClr val="003366"/>
                </a:solidFill>
                <a:round/>
                <a:headEnd/>
                <a:tailEnd/>
              </a:ln>
              <a:effectLst/>
            </p:spPr>
            <p:txBody>
              <a:bodyPr/>
              <a:lstStyle/>
              <a:p>
                <a:endParaRPr lang="en-US"/>
              </a:p>
            </p:txBody>
          </p:sp>
          <p:sp>
            <p:nvSpPr>
              <p:cNvPr id="385109" name="Line 85"/>
              <p:cNvSpPr>
                <a:spLocks noChangeShapeType="1"/>
              </p:cNvSpPr>
              <p:nvPr/>
            </p:nvSpPr>
            <p:spPr bwMode="auto">
              <a:xfrm flipV="1">
                <a:off x="864" y="720"/>
                <a:ext cx="240" cy="0"/>
              </a:xfrm>
              <a:prstGeom prst="line">
                <a:avLst/>
              </a:prstGeom>
              <a:noFill/>
              <a:ln w="28575">
                <a:solidFill>
                  <a:srgbClr val="003366"/>
                </a:solidFill>
                <a:round/>
                <a:headEnd/>
                <a:tailEnd/>
              </a:ln>
              <a:effectLst/>
            </p:spPr>
            <p:txBody>
              <a:bodyPr/>
              <a:lstStyle/>
              <a:p>
                <a:endParaRPr lang="en-US"/>
              </a:p>
            </p:txBody>
          </p:sp>
        </p:grpSp>
        <p:grpSp>
          <p:nvGrpSpPr>
            <p:cNvPr id="15" name="Group 86"/>
            <p:cNvGrpSpPr>
              <a:grpSpLocks/>
            </p:cNvGrpSpPr>
            <p:nvPr/>
          </p:nvGrpSpPr>
          <p:grpSpPr bwMode="auto">
            <a:xfrm>
              <a:off x="3216" y="336"/>
              <a:ext cx="720" cy="96"/>
              <a:chOff x="384" y="720"/>
              <a:chExt cx="720" cy="96"/>
            </a:xfrm>
          </p:grpSpPr>
          <p:sp>
            <p:nvSpPr>
              <p:cNvPr id="385111" name="Line 87"/>
              <p:cNvSpPr>
                <a:spLocks noChangeShapeType="1"/>
              </p:cNvSpPr>
              <p:nvPr/>
            </p:nvSpPr>
            <p:spPr bwMode="auto">
              <a:xfrm flipV="1">
                <a:off x="384" y="720"/>
                <a:ext cx="480" cy="96"/>
              </a:xfrm>
              <a:prstGeom prst="line">
                <a:avLst/>
              </a:prstGeom>
              <a:noFill/>
              <a:ln w="28575">
                <a:solidFill>
                  <a:srgbClr val="003366"/>
                </a:solidFill>
                <a:round/>
                <a:headEnd/>
                <a:tailEnd/>
              </a:ln>
              <a:effectLst/>
            </p:spPr>
            <p:txBody>
              <a:bodyPr/>
              <a:lstStyle/>
              <a:p>
                <a:endParaRPr lang="en-US"/>
              </a:p>
            </p:txBody>
          </p:sp>
          <p:sp>
            <p:nvSpPr>
              <p:cNvPr id="385112" name="Line 88"/>
              <p:cNvSpPr>
                <a:spLocks noChangeShapeType="1"/>
              </p:cNvSpPr>
              <p:nvPr/>
            </p:nvSpPr>
            <p:spPr bwMode="auto">
              <a:xfrm flipV="1">
                <a:off x="864" y="720"/>
                <a:ext cx="240" cy="0"/>
              </a:xfrm>
              <a:prstGeom prst="line">
                <a:avLst/>
              </a:prstGeom>
              <a:noFill/>
              <a:ln w="28575">
                <a:solidFill>
                  <a:srgbClr val="003366"/>
                </a:solidFill>
                <a:round/>
                <a:headEnd/>
                <a:tailEnd/>
              </a:ln>
              <a:effectLst/>
            </p:spPr>
            <p:txBody>
              <a:bodyPr/>
              <a:lstStyle/>
              <a:p>
                <a:endParaRPr lang="en-US"/>
              </a:p>
            </p:txBody>
          </p:sp>
        </p:grpSp>
      </p:grpSp>
      <p:sp>
        <p:nvSpPr>
          <p:cNvPr id="385113" name="Text Box 89"/>
          <p:cNvSpPr txBox="1">
            <a:spLocks noChangeArrowheads="1"/>
          </p:cNvSpPr>
          <p:nvPr/>
        </p:nvSpPr>
        <p:spPr bwMode="auto">
          <a:xfrm>
            <a:off x="6248400" y="2209800"/>
            <a:ext cx="2514600" cy="4656138"/>
          </a:xfrm>
          <a:prstGeom prst="rect">
            <a:avLst/>
          </a:prstGeom>
          <a:solidFill>
            <a:srgbClr val="00B0F0"/>
          </a:solidFill>
          <a:ln w="9525">
            <a:noFill/>
            <a:miter lim="800000"/>
            <a:headEnd/>
            <a:tailEnd/>
          </a:ln>
          <a:effectLst/>
        </p:spPr>
        <p:txBody>
          <a:bodyPr>
            <a:spAutoFit/>
          </a:bodyPr>
          <a:lstStyle/>
          <a:p>
            <a:pPr>
              <a:spcBef>
                <a:spcPct val="50000"/>
              </a:spcBef>
            </a:pPr>
            <a:r>
              <a:rPr lang="en-US" dirty="0"/>
              <a:t>Our Checkpoint-</a:t>
            </a:r>
            <a:r>
              <a:rPr lang="en-US" dirty="0" err="1"/>
              <a:t>Resart</a:t>
            </a:r>
            <a:r>
              <a:rPr lang="en-US" dirty="0"/>
              <a:t> method</a:t>
            </a:r>
          </a:p>
          <a:p>
            <a:pPr>
              <a:spcBef>
                <a:spcPct val="50000"/>
              </a:spcBef>
            </a:pPr>
            <a:r>
              <a:rPr lang="en-US" dirty="0"/>
              <a:t>(Message logging + Object-based virtualization)</a:t>
            </a:r>
          </a:p>
          <a:p>
            <a:pPr>
              <a:spcBef>
                <a:spcPct val="50000"/>
              </a:spcBef>
            </a:pPr>
            <a:r>
              <a:rPr lang="en-US" dirty="0"/>
              <a:t>Progress is faster with failures</a:t>
            </a:r>
          </a:p>
          <a:p>
            <a:pPr>
              <a:spcBef>
                <a:spcPct val="50000"/>
              </a:spcBef>
            </a:pPr>
            <a:r>
              <a:rPr lang="en-US" dirty="0"/>
              <a:t>Power consumption is lower during recovery</a:t>
            </a:r>
          </a:p>
        </p:txBody>
      </p:sp>
      <p:cxnSp>
        <p:nvCxnSpPr>
          <p:cNvPr id="63" name="Straight Connector 62"/>
          <p:cNvCxnSpPr/>
          <p:nvPr/>
        </p:nvCxnSpPr>
        <p:spPr>
          <a:xfrm>
            <a:off x="1447800" y="54102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pPr>
              <a:defRPr/>
            </a:pPr>
            <a:fld id="{7CD7E9FF-FF27-BD43-94C6-1A166CB6C450}" type="datetime1">
              <a:rPr lang="en-US" smtClean="0"/>
              <a:t>4/14/11</a:t>
            </a:fld>
            <a:endParaRPr lang="en-US" dirty="0"/>
          </a:p>
        </p:txBody>
      </p:sp>
      <p:sp>
        <p:nvSpPr>
          <p:cNvPr id="17" name="Footer Placeholder 16"/>
          <p:cNvSpPr>
            <a:spLocks noGrp="1"/>
          </p:cNvSpPr>
          <p:nvPr>
            <p:ph type="ftr" sz="quarter" idx="11"/>
          </p:nvPr>
        </p:nvSpPr>
        <p:spPr/>
        <p:txBody>
          <a:bodyPr/>
          <a:lstStyle/>
          <a:p>
            <a:pPr>
              <a:defRPr/>
            </a:pPr>
            <a:r>
              <a:rPr lang="en-US" smtClean="0"/>
              <a:t>AICS International Symposium</a:t>
            </a:r>
            <a:endParaRPr lang="en-US" dirty="0"/>
          </a:p>
        </p:txBody>
      </p:sp>
    </p:spTree>
    <p:extLst>
      <p:ext uri="{BB962C8B-B14F-4D97-AF65-F5344CB8AC3E}">
        <p14:creationId xmlns:p14="http://schemas.microsoft.com/office/powerpoint/2010/main" val="28607126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85046"/>
                                        </p:tgtEl>
                                        <p:attrNameLst>
                                          <p:attrName>style.visibility</p:attrName>
                                        </p:attrNameLst>
                                      </p:cBhvr>
                                      <p:to>
                                        <p:strVal val="visible"/>
                                      </p:to>
                                    </p:set>
                                    <p:animEffect transition="in" filter="strips(upRight)">
                                      <p:cBhvr>
                                        <p:cTn id="7" dur="500"/>
                                        <p:tgtEl>
                                          <p:spTgt spid="3850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strips(downRigh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500"/>
                                        <p:tgtEl>
                                          <p:spTgt spid="8"/>
                                        </p:tgtEl>
                                      </p:cBhvr>
                                    </p:animEffect>
                                  </p:childTnLst>
                                </p:cTn>
                              </p:par>
                            </p:childTnLst>
                          </p:cTn>
                        </p:par>
                        <p:par>
                          <p:cTn id="23" fill="hold">
                            <p:stCondLst>
                              <p:cond delay="500"/>
                            </p:stCondLst>
                            <p:childTnLst>
                              <p:par>
                                <p:cTn id="24" presetID="18" presetClass="entr" presetSubtype="3"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upRight)">
                                      <p:cBhvr>
                                        <p:cTn id="26" dur="500"/>
                                        <p:tgtEl>
                                          <p:spTgt spid="7"/>
                                        </p:tgtEl>
                                      </p:cBhvr>
                                    </p:animEffect>
                                  </p:childTnLst>
                                </p:cTn>
                              </p:par>
                            </p:childTnLst>
                          </p:cTn>
                        </p:par>
                        <p:par>
                          <p:cTn id="27" fill="hold">
                            <p:stCondLst>
                              <p:cond delay="1000"/>
                            </p:stCondLst>
                            <p:childTnLst>
                              <p:par>
                                <p:cTn id="28" presetID="18" presetClass="entr" presetSubtype="3"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trips(upRight)">
                                      <p:cBhvr>
                                        <p:cTn id="30" dur="500"/>
                                        <p:tgtEl>
                                          <p:spTgt spid="5"/>
                                        </p:tgtEl>
                                      </p:cBhvr>
                                    </p:animEffect>
                                  </p:childTnLst>
                                </p:cTn>
                              </p:par>
                            </p:childTnLst>
                          </p:cTn>
                        </p:par>
                        <p:par>
                          <p:cTn id="31" fill="hold">
                            <p:stCondLst>
                              <p:cond delay="1500"/>
                            </p:stCondLst>
                            <p:childTnLst>
                              <p:par>
                                <p:cTn id="32" presetID="18" presetClass="entr" presetSubtype="3"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up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385097"/>
                                        </p:tgtEl>
                                        <p:attrNameLst>
                                          <p:attrName>style.visibility</p:attrName>
                                        </p:attrNameLst>
                                      </p:cBhvr>
                                      <p:to>
                                        <p:strVal val="visible"/>
                                      </p:to>
                                    </p:set>
                                    <p:animEffect transition="in" filter="strips(upRight)">
                                      <p:cBhvr>
                                        <p:cTn id="39" dur="500"/>
                                        <p:tgtEl>
                                          <p:spTgt spid="385097"/>
                                        </p:tgtEl>
                                      </p:cBhvr>
                                    </p:animEffect>
                                  </p:childTnLst>
                                </p:cTn>
                              </p:par>
                            </p:childTnLst>
                          </p:cTn>
                        </p:par>
                        <p:par>
                          <p:cTn id="40" fill="hold">
                            <p:stCondLst>
                              <p:cond delay="500"/>
                            </p:stCondLst>
                            <p:childTnLst>
                              <p:par>
                                <p:cTn id="41" presetID="18" presetClass="entr" presetSubtype="3"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upRigh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385098"/>
                                        </p:tgtEl>
                                        <p:attrNameLst>
                                          <p:attrName>style.visibility</p:attrName>
                                        </p:attrNameLst>
                                      </p:cBhvr>
                                      <p:to>
                                        <p:strVal val="visible"/>
                                      </p:to>
                                    </p:set>
                                    <p:animEffect transition="in" filter="strips(upRight)">
                                      <p:cBhvr>
                                        <p:cTn id="48" dur="500"/>
                                        <p:tgtEl>
                                          <p:spTgt spid="38509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trips(upRigh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6" grpId="0" animBg="1"/>
      <p:bldP spid="385097" grpId="0" animBg="1"/>
      <p:bldP spid="38509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means_overhead.pdf"/>
          <p:cNvPicPr>
            <a:picLocks noChangeAspect="1"/>
          </p:cNvPicPr>
          <p:nvPr/>
        </p:nvPicPr>
        <p:blipFill>
          <a:blip r:embed="rId3" cstate="print"/>
          <a:srcRect l="-11177" r="-11177"/>
          <a:stretch>
            <a:fillRect/>
          </a:stretch>
        </p:blipFill>
        <p:spPr bwMode="auto">
          <a:xfrm>
            <a:off x="6172200" y="2362200"/>
            <a:ext cx="2648132" cy="1695450"/>
          </a:xfrm>
          <a:prstGeom prst="rect">
            <a:avLst/>
          </a:prstGeom>
          <a:noFill/>
          <a:ln w="9525">
            <a:noFill/>
            <a:miter lim="800000"/>
            <a:headEnd/>
            <a:tailEnd/>
          </a:ln>
        </p:spPr>
      </p:pic>
      <p:sp>
        <p:nvSpPr>
          <p:cNvPr id="2" name="Title 1"/>
          <p:cNvSpPr>
            <a:spLocks noGrp="1"/>
          </p:cNvSpPr>
          <p:nvPr>
            <p:ph type="title"/>
          </p:nvPr>
        </p:nvSpPr>
        <p:spPr>
          <a:xfrm>
            <a:off x="457200" y="0"/>
            <a:ext cx="8229600" cy="1417638"/>
          </a:xfrm>
        </p:spPr>
        <p:txBody>
          <a:bodyPr/>
          <a:lstStyle/>
          <a:p>
            <a:r>
              <a:rPr lang="en-US" dirty="0" smtClean="0"/>
              <a:t>Scalable Performance Analysis </a:t>
            </a:r>
            <a:endParaRPr lang="en-US" dirty="0"/>
          </a:p>
        </p:txBody>
      </p:sp>
      <p:sp>
        <p:nvSpPr>
          <p:cNvPr id="3" name="Content Placeholder 2"/>
          <p:cNvSpPr>
            <a:spLocks noGrp="1"/>
          </p:cNvSpPr>
          <p:nvPr>
            <p:ph idx="1"/>
          </p:nvPr>
        </p:nvSpPr>
        <p:spPr>
          <a:xfrm>
            <a:off x="457200" y="1600200"/>
            <a:ext cx="5943600" cy="5029200"/>
          </a:xfrm>
        </p:spPr>
        <p:txBody>
          <a:bodyPr>
            <a:normAutofit fontScale="70000" lnSpcReduction="20000"/>
          </a:bodyPr>
          <a:lstStyle/>
          <a:p>
            <a:r>
              <a:rPr lang="en-US" dirty="0" smtClean="0"/>
              <a:t>Scalable performance analysis idioms</a:t>
            </a:r>
          </a:p>
          <a:p>
            <a:pPr lvl="1"/>
            <a:r>
              <a:rPr lang="en-US" dirty="0" smtClean="0"/>
              <a:t>And tool support for them</a:t>
            </a:r>
          </a:p>
          <a:p>
            <a:r>
              <a:rPr lang="en-US" dirty="0" smtClean="0"/>
              <a:t>Parallel performance analysis</a:t>
            </a:r>
          </a:p>
          <a:p>
            <a:pPr lvl="1"/>
            <a:r>
              <a:rPr lang="en-US" dirty="0" smtClean="0"/>
              <a:t>Use end-of-run when machine is available to you</a:t>
            </a:r>
          </a:p>
          <a:p>
            <a:pPr lvl="1"/>
            <a:r>
              <a:rPr lang="en-US" dirty="0" smtClean="0"/>
              <a:t>E.g. parallel k-means clustering</a:t>
            </a:r>
          </a:p>
          <a:p>
            <a:r>
              <a:rPr lang="en-US" dirty="0" smtClean="0"/>
              <a:t>Live streaming of performance data</a:t>
            </a:r>
          </a:p>
          <a:p>
            <a:pPr lvl="1"/>
            <a:r>
              <a:rPr lang="en-US" dirty="0" smtClean="0"/>
              <a:t>stream live performance data out-of-band in user-space to enable powerful analysis idioms</a:t>
            </a:r>
          </a:p>
          <a:p>
            <a:r>
              <a:rPr lang="en-US" dirty="0" smtClean="0"/>
              <a:t>What-if analysis using BigSim</a:t>
            </a:r>
          </a:p>
          <a:p>
            <a:pPr lvl="1"/>
            <a:r>
              <a:rPr lang="en-US" dirty="0" smtClean="0"/>
              <a:t>Emulate once, use traces to play with tuning strategies, sensitivity analysis, future machines</a:t>
            </a:r>
          </a:p>
        </p:txBody>
      </p:sp>
      <p:sp>
        <p:nvSpPr>
          <p:cNvPr id="9" name="Date Placeholder 8"/>
          <p:cNvSpPr>
            <a:spLocks noGrp="1"/>
          </p:cNvSpPr>
          <p:nvPr>
            <p:ph type="dt" sz="half" idx="10"/>
          </p:nvPr>
        </p:nvSpPr>
        <p:spPr/>
        <p:txBody>
          <a:bodyPr/>
          <a:lstStyle/>
          <a:p>
            <a:fld id="{29AE7A15-7F01-7D4C-AA9C-312C4BB8EB48}" type="datetime1">
              <a:rPr lang="en-US" smtClean="0"/>
              <a:t>4/14/11</a:t>
            </a:fld>
            <a:endParaRPr lang="en-US" dirty="0"/>
          </a:p>
        </p:txBody>
      </p:sp>
      <p:sp>
        <p:nvSpPr>
          <p:cNvPr id="10" name="Footer Placeholder 9"/>
          <p:cNvSpPr>
            <a:spLocks noGrp="1"/>
          </p:cNvSpPr>
          <p:nvPr>
            <p:ph type="ftr" sz="quarter" idx="11"/>
          </p:nvPr>
        </p:nvSpPr>
        <p:spPr/>
        <p:txBody>
          <a:bodyPr/>
          <a:lstStyle/>
          <a:p>
            <a:r>
              <a:rPr lang="en-US" smtClean="0"/>
              <a:t>AICS International Symposium</a:t>
            </a:r>
            <a:endParaRPr lang="en-US" dirty="0" smtClean="0"/>
          </a:p>
        </p:txBody>
      </p:sp>
      <p:sp>
        <p:nvSpPr>
          <p:cNvPr id="4" name="Slide Number Placeholder 3"/>
          <p:cNvSpPr>
            <a:spLocks noGrp="1"/>
          </p:cNvSpPr>
          <p:nvPr>
            <p:ph type="sldNum" sz="quarter" idx="12"/>
          </p:nvPr>
        </p:nvSpPr>
        <p:spPr/>
        <p:txBody>
          <a:bodyPr/>
          <a:lstStyle/>
          <a:p>
            <a:fld id="{CEB33A6E-E36E-0844-92D6-B0A2FA645293}" type="slidenum">
              <a:rPr lang="en-US" smtClean="0"/>
              <a:pPr/>
              <a:t>55</a:t>
            </a:fld>
            <a:endParaRPr lang="en-US"/>
          </a:p>
        </p:txBody>
      </p:sp>
      <p:pic>
        <p:nvPicPr>
          <p:cNvPr id="6" name="Picture 5" descr="HistogramNoPartition4Steps.tiff"/>
          <p:cNvPicPr>
            <a:picLocks noChangeAspect="1"/>
          </p:cNvPicPr>
          <p:nvPr/>
        </p:nvPicPr>
        <p:blipFill>
          <a:blip r:embed="rId4" cstate="print"/>
          <a:stretch>
            <a:fillRect/>
          </a:stretch>
        </p:blipFill>
        <p:spPr>
          <a:xfrm>
            <a:off x="6705600" y="990600"/>
            <a:ext cx="1932402" cy="1152133"/>
          </a:xfrm>
          <a:prstGeom prst="rect">
            <a:avLst/>
          </a:prstGeom>
        </p:spPr>
      </p:pic>
      <p:pic>
        <p:nvPicPr>
          <p:cNvPr id="7" name="Picture 6" descr="online-utilization2.png"/>
          <p:cNvPicPr>
            <a:picLocks noChangeAspect="1"/>
          </p:cNvPicPr>
          <p:nvPr/>
        </p:nvPicPr>
        <p:blipFill>
          <a:blip r:embed="rId5" cstate="print"/>
          <a:stretch>
            <a:fillRect/>
          </a:stretch>
        </p:blipFill>
        <p:spPr>
          <a:xfrm>
            <a:off x="6705600" y="4191000"/>
            <a:ext cx="1690709" cy="1098961"/>
          </a:xfrm>
          <a:prstGeom prst="rect">
            <a:avLst/>
          </a:prstGeom>
        </p:spPr>
      </p:pic>
      <p:pic>
        <p:nvPicPr>
          <p:cNvPr id="8" name="Picture 7" descr="lat1020_256_VP16_limited.png"/>
          <p:cNvPicPr>
            <a:picLocks noChangeAspect="1"/>
          </p:cNvPicPr>
          <p:nvPr/>
        </p:nvPicPr>
        <p:blipFill>
          <a:blip r:embed="rId6" cstate="print"/>
          <a:stretch>
            <a:fillRect/>
          </a:stretch>
        </p:blipFill>
        <p:spPr>
          <a:xfrm>
            <a:off x="6756400" y="5410200"/>
            <a:ext cx="1625600" cy="1219200"/>
          </a:xfrm>
          <a:prstGeom prst="rect">
            <a:avLst/>
          </a:prstGeom>
        </p:spPr>
      </p:pic>
      <p:sp>
        <p:nvSpPr>
          <p:cNvPr id="11" name="TextBox 10"/>
          <p:cNvSpPr txBox="1"/>
          <p:nvPr/>
        </p:nvSpPr>
        <p:spPr>
          <a:xfrm>
            <a:off x="228600" y="5867400"/>
            <a:ext cx="6553200" cy="646331"/>
          </a:xfrm>
          <a:prstGeom prst="rect">
            <a:avLst/>
          </a:prstGeom>
          <a:solidFill>
            <a:schemeClr val="accent2">
              <a:lumMod val="40000"/>
              <a:lumOff val="60000"/>
              <a:alpha val="91000"/>
            </a:schemeClr>
          </a:solidFill>
        </p:spPr>
        <p:txBody>
          <a:bodyPr wrap="square" rtlCol="0">
            <a:spAutoFit/>
          </a:bodyPr>
          <a:lstStyle/>
          <a:p>
            <a:r>
              <a:rPr lang="en-US" sz="1800" dirty="0">
                <a:solidFill>
                  <a:schemeClr val="bg2">
                    <a:lumMod val="10000"/>
                  </a:schemeClr>
                </a:solidFill>
              </a:rPr>
              <a:t>See: </a:t>
            </a:r>
            <a:r>
              <a:rPr lang="en-US" sz="1800" dirty="0" err="1">
                <a:solidFill>
                  <a:schemeClr val="bg2">
                    <a:lumMod val="10000"/>
                  </a:schemeClr>
                </a:solidFill>
              </a:rPr>
              <a:t>Chee</a:t>
            </a:r>
            <a:r>
              <a:rPr lang="en-US" sz="1800" dirty="0">
                <a:solidFill>
                  <a:schemeClr val="bg2">
                    <a:lumMod val="10000"/>
                  </a:schemeClr>
                </a:solidFill>
              </a:rPr>
              <a:t> </a:t>
            </a:r>
            <a:r>
              <a:rPr lang="en-US" sz="1800" dirty="0" err="1">
                <a:solidFill>
                  <a:schemeClr val="bg2">
                    <a:lumMod val="10000"/>
                  </a:schemeClr>
                </a:solidFill>
              </a:rPr>
              <a:t>Wai</a:t>
            </a:r>
            <a:r>
              <a:rPr lang="en-US" sz="1800" dirty="0">
                <a:solidFill>
                  <a:schemeClr val="bg2">
                    <a:lumMod val="10000"/>
                  </a:schemeClr>
                </a:solidFill>
              </a:rPr>
              <a:t> Lee et al, HIPS 2008, </a:t>
            </a:r>
            <a:r>
              <a:rPr lang="en-US" sz="1800" dirty="0" smtClean="0">
                <a:solidFill>
                  <a:schemeClr val="bg2">
                    <a:lumMod val="10000"/>
                  </a:schemeClr>
                </a:solidFill>
              </a:rPr>
              <a:t>(</a:t>
            </a:r>
            <a:r>
              <a:rPr lang="en-US" sz="1800" dirty="0">
                <a:solidFill>
                  <a:schemeClr val="bg2">
                    <a:lumMod val="10000"/>
                  </a:schemeClr>
                </a:solidFill>
              </a:rPr>
              <a:t>and </a:t>
            </a:r>
            <a:r>
              <a:rPr lang="en-US" sz="1800" dirty="0" err="1">
                <a:solidFill>
                  <a:schemeClr val="bg2">
                    <a:lumMod val="10000"/>
                  </a:schemeClr>
                </a:solidFill>
              </a:rPr>
              <a:t>Chee</a:t>
            </a:r>
            <a:r>
              <a:rPr lang="en-US" sz="1800" dirty="0">
                <a:solidFill>
                  <a:schemeClr val="bg2">
                    <a:lumMod val="10000"/>
                  </a:schemeClr>
                </a:solidFill>
              </a:rPr>
              <a:t> </a:t>
            </a:r>
            <a:r>
              <a:rPr lang="en-US" sz="1800" dirty="0" err="1">
                <a:solidFill>
                  <a:schemeClr val="bg2">
                    <a:lumMod val="10000"/>
                  </a:schemeClr>
                </a:solidFill>
              </a:rPr>
              <a:t>Wai’s</a:t>
            </a:r>
            <a:r>
              <a:rPr lang="en-US" sz="1800" dirty="0">
                <a:solidFill>
                  <a:schemeClr val="bg2">
                    <a:lumMod val="10000"/>
                  </a:schemeClr>
                </a:solidFill>
              </a:rPr>
              <a:t> PhD thesis)</a:t>
            </a:r>
          </a:p>
          <a:p>
            <a:r>
              <a:rPr lang="en-US" sz="1800" dirty="0" smtClean="0">
                <a:solidFill>
                  <a:schemeClr val="bg2">
                    <a:lumMod val="10000"/>
                  </a:schemeClr>
                </a:solidFill>
              </a:rPr>
              <a:t>At  http</a:t>
            </a:r>
            <a:r>
              <a:rPr lang="en-US" sz="1800" dirty="0">
                <a:solidFill>
                  <a:schemeClr val="bg2">
                    <a:lumMod val="10000"/>
                  </a:schemeClr>
                </a:solidFill>
              </a:rPr>
              <a:t>://</a:t>
            </a:r>
            <a:r>
              <a:rPr lang="en-US" sz="1800" dirty="0" err="1">
                <a:solidFill>
                  <a:schemeClr val="bg2">
                    <a:lumMod val="10000"/>
                  </a:schemeClr>
                </a:solidFill>
              </a:rPr>
              <a:t>charm.cs.illinois.edu</a:t>
            </a:r>
            <a:r>
              <a:rPr lang="en-US" sz="1800" dirty="0">
                <a:solidFill>
                  <a:schemeClr val="bg2">
                    <a:lumMod val="10000"/>
                  </a:schemeClr>
                </a:solidFill>
              </a:rPr>
              <a:t>./research/</a:t>
            </a:r>
            <a:r>
              <a:rPr lang="en-US" sz="1800" dirty="0" err="1">
                <a:solidFill>
                  <a:schemeClr val="bg2">
                    <a:lumMod val="10000"/>
                  </a:schemeClr>
                </a:solidFill>
              </a:rPr>
              <a:t>parallel_perf</a:t>
            </a:r>
            <a:r>
              <a:rPr lang="en-US" sz="1800" dirty="0" smtClean="0">
                <a:solidFill>
                  <a:schemeClr val="bg2">
                    <a:lumMod val="10000"/>
                  </a:schemeClr>
                </a:solidFill>
              </a:rPr>
              <a:t>/</a:t>
            </a:r>
            <a:endParaRPr lang="en-US" sz="1800" dirty="0">
              <a:solidFill>
                <a:schemeClr val="bg2">
                  <a:lumMod val="10000"/>
                </a:schemeClr>
              </a:solidFill>
            </a:endParaRPr>
          </a:p>
        </p:txBody>
      </p:sp>
    </p:spTree>
    <p:extLst>
      <p:ext uri="{BB962C8B-B14F-4D97-AF65-F5344CB8AC3E}">
        <p14:creationId xmlns:p14="http://schemas.microsoft.com/office/powerpoint/2010/main" val="186391193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Right)">
                                      <p:cBhvr>
                                        <p:cTn id="18" dur="500"/>
                                        <p:tgtEl>
                                          <p:spTgt spid="3">
                                            <p:txEl>
                                              <p:pRg st="2" end="2"/>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Right)">
                                      <p:cBhvr>
                                        <p:cTn id="24" dur="500"/>
                                        <p:tgtEl>
                                          <p:spTgt spid="3">
                                            <p:txEl>
                                              <p:pRg st="4" end="4"/>
                                            </p:txEl>
                                          </p:spTgt>
                                        </p:tgtEl>
                                      </p:cBhvr>
                                    </p:animEffect>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trips(downRight)">
                                      <p:cBhvr>
                                        <p:cTn id="34" dur="500"/>
                                        <p:tgtEl>
                                          <p:spTgt spid="3">
                                            <p:txEl>
                                              <p:pRg st="5" end="5"/>
                                            </p:txEl>
                                          </p:spTgt>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par>
                                <p:cTn id="38" presetID="2" presetClass="entr" presetSubtype="4" accel="50000" decel="5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strips(downRight)">
                                      <p:cBhvr>
                                        <p:cTn id="46" dur="500"/>
                                        <p:tgtEl>
                                          <p:spTgt spid="3">
                                            <p:txEl>
                                              <p:pRg st="7" end="7"/>
                                            </p:txEl>
                                          </p:spTgt>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strips(downRight)">
                                      <p:cBhvr>
                                        <p:cTn id="49" dur="500"/>
                                        <p:tgtEl>
                                          <p:spTgt spid="3">
                                            <p:txEl>
                                              <p:pRg st="8" end="8"/>
                                            </p:txEl>
                                          </p:spTgt>
                                        </p:tgtEl>
                                      </p:cBhvr>
                                    </p:animEffect>
                                  </p:childTnLst>
                                </p:cTn>
                              </p:par>
                              <p:par>
                                <p:cTn id="50" presetID="2" presetClass="entr" presetSubtype="2" accel="50000" decel="5000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990600" y="1143000"/>
            <a:ext cx="7162800" cy="2133600"/>
          </a:xfrm>
          <a:prstGeom prst="rect">
            <a:avLst/>
          </a:prstGeom>
          <a:noFill/>
          <a:ln w="9525">
            <a:noFill/>
            <a:miter lim="800000"/>
            <a:headEnd/>
            <a:tailEnd/>
          </a:ln>
        </p:spPr>
        <p:txBody>
          <a:bodyPr wrap="none" anchor="ctr"/>
          <a:lstStyle/>
          <a:p>
            <a:pPr algn="ctr"/>
            <a:r>
              <a:rPr lang="en-US" sz="4000" dirty="0">
                <a:solidFill>
                  <a:schemeClr val="accent3">
                    <a:lumMod val="50000"/>
                  </a:schemeClr>
                </a:solidFill>
                <a:latin typeface="+mj-lt"/>
              </a:rPr>
              <a:t>Challenge: </a:t>
            </a:r>
          </a:p>
          <a:p>
            <a:pPr algn="ctr"/>
            <a:r>
              <a:rPr lang="en-US" sz="4000" dirty="0">
                <a:solidFill>
                  <a:schemeClr val="accent3">
                    <a:lumMod val="50000"/>
                  </a:schemeClr>
                </a:solidFill>
                <a:latin typeface="+mj-lt"/>
              </a:rPr>
              <a:t>Scalable </a:t>
            </a:r>
            <a:r>
              <a:rPr lang="en-US" sz="4000" dirty="0" smtClean="0">
                <a:solidFill>
                  <a:schemeClr val="accent3">
                    <a:lumMod val="50000"/>
                  </a:schemeClr>
                </a:solidFill>
                <a:latin typeface="+mj-lt"/>
              </a:rPr>
              <a:t>Debugging</a:t>
            </a:r>
            <a:endParaRPr lang="en-US" sz="4000" dirty="0">
              <a:solidFill>
                <a:schemeClr val="accent3">
                  <a:lumMod val="50000"/>
                </a:schemeClr>
              </a:solidFill>
              <a:latin typeface="+mj-lt"/>
            </a:endParaRPr>
          </a:p>
        </p:txBody>
      </p:sp>
      <p:sp>
        <p:nvSpPr>
          <p:cNvPr id="7" name="Date Placeholder 6"/>
          <p:cNvSpPr>
            <a:spLocks noGrp="1"/>
          </p:cNvSpPr>
          <p:nvPr>
            <p:ph type="dt" sz="half" idx="10"/>
          </p:nvPr>
        </p:nvSpPr>
        <p:spPr/>
        <p:txBody>
          <a:bodyPr/>
          <a:lstStyle/>
          <a:p>
            <a:fld id="{857DF526-D2F8-7D40-B0D7-3887EE956B7A}" type="datetime1">
              <a:rPr lang="en-US" smtClean="0"/>
              <a:t>4/14/11</a:t>
            </a:fld>
            <a:endParaRPr lang="en-US" dirty="0"/>
          </a:p>
        </p:txBody>
      </p:sp>
      <p:sp>
        <p:nvSpPr>
          <p:cNvPr id="53253"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BFFC72E0-3E7F-4709-B8DF-5EC8A0346E37}" type="slidenum">
              <a:rPr lang="en-US" smtClean="0"/>
              <a:pPr/>
              <a:t>56</a:t>
            </a:fld>
            <a:endParaRPr lang="en-US" dirty="0"/>
          </a:p>
        </p:txBody>
      </p:sp>
      <p:sp>
        <p:nvSpPr>
          <p:cNvPr id="53254" name="TextBox 5"/>
          <p:cNvSpPr txBox="1">
            <a:spLocks noChangeArrowheads="1"/>
          </p:cNvSpPr>
          <p:nvPr/>
        </p:nvSpPr>
        <p:spPr bwMode="auto">
          <a:xfrm>
            <a:off x="533400" y="3733800"/>
            <a:ext cx="8305800" cy="1569660"/>
          </a:xfrm>
          <a:prstGeom prst="rect">
            <a:avLst/>
          </a:prstGeom>
          <a:noFill/>
          <a:ln w="9525">
            <a:noFill/>
            <a:miter lim="800000"/>
            <a:headEnd/>
            <a:tailEnd/>
          </a:ln>
        </p:spPr>
        <p:txBody>
          <a:bodyPr wrap="square">
            <a:spAutoFit/>
          </a:bodyPr>
          <a:lstStyle/>
          <a:p>
            <a:r>
              <a:rPr lang="en-US" dirty="0">
                <a:solidFill>
                  <a:schemeClr val="bg2">
                    <a:lumMod val="10000"/>
                  </a:schemeClr>
                </a:solidFill>
                <a:latin typeface="+mn-lt"/>
              </a:rPr>
              <a:t>See: </a:t>
            </a:r>
            <a:r>
              <a:rPr lang="en-US" dirty="0" smtClean="0">
                <a:solidFill>
                  <a:schemeClr val="bg2">
                    <a:lumMod val="10000"/>
                  </a:schemeClr>
                </a:solidFill>
                <a:latin typeface="+mn-lt"/>
              </a:rPr>
              <a:t>Papers by Filippo Gioachin, </a:t>
            </a:r>
            <a:endParaRPr lang="en-US" dirty="0">
              <a:solidFill>
                <a:schemeClr val="bg2">
                  <a:lumMod val="10000"/>
                </a:schemeClr>
              </a:solidFill>
              <a:latin typeface="+mn-lt"/>
            </a:endParaRPr>
          </a:p>
          <a:p>
            <a:r>
              <a:rPr lang="en-US" dirty="0">
                <a:solidFill>
                  <a:schemeClr val="bg2">
                    <a:lumMod val="10000"/>
                  </a:schemeClr>
                </a:solidFill>
                <a:latin typeface="+mn-lt"/>
              </a:rPr>
              <a:t>(and </a:t>
            </a:r>
            <a:r>
              <a:rPr lang="en-US" dirty="0" smtClean="0">
                <a:solidFill>
                  <a:schemeClr val="bg2">
                    <a:lumMod val="10000"/>
                  </a:schemeClr>
                </a:solidFill>
                <a:latin typeface="+mn-lt"/>
              </a:rPr>
              <a:t>his Ph.D. </a:t>
            </a:r>
            <a:r>
              <a:rPr lang="en-US" dirty="0">
                <a:solidFill>
                  <a:schemeClr val="bg2">
                    <a:lumMod val="10000"/>
                  </a:schemeClr>
                </a:solidFill>
                <a:latin typeface="+mn-lt"/>
              </a:rPr>
              <a:t>thesis</a:t>
            </a:r>
            <a:r>
              <a:rPr lang="en-US" dirty="0" smtClean="0">
                <a:solidFill>
                  <a:schemeClr val="bg2">
                    <a:lumMod val="10000"/>
                  </a:schemeClr>
                </a:solidFill>
                <a:latin typeface="+mn-lt"/>
              </a:rPr>
              <a:t>)</a:t>
            </a:r>
          </a:p>
          <a:p>
            <a:r>
              <a:rPr lang="en-US" dirty="0" smtClean="0">
                <a:solidFill>
                  <a:schemeClr val="bg2">
                    <a:lumMod val="10000"/>
                  </a:schemeClr>
                </a:solidFill>
                <a:latin typeface="+mn-lt"/>
              </a:rPr>
              <a:t>At http://charm.cs.illinois.edu/research/parallel_debug/</a:t>
            </a:r>
            <a:endParaRPr lang="en-US" dirty="0">
              <a:solidFill>
                <a:schemeClr val="bg2">
                  <a:lumMod val="10000"/>
                </a:schemeClr>
              </a:solidFill>
              <a:latin typeface="+mn-lt"/>
            </a:endParaRPr>
          </a:p>
        </p:txBody>
      </p:sp>
      <p:pic>
        <p:nvPicPr>
          <p:cNvPr id="117762" name="Picture 2"/>
          <p:cNvPicPr>
            <a:picLocks noChangeAspect="1" noChangeArrowheads="1"/>
          </p:cNvPicPr>
          <p:nvPr/>
        </p:nvPicPr>
        <p:blipFill>
          <a:blip r:embed="rId3" cstate="print"/>
          <a:srcRect/>
          <a:stretch>
            <a:fillRect/>
          </a:stretch>
        </p:blipFill>
        <p:spPr bwMode="auto">
          <a:xfrm>
            <a:off x="6324600" y="3352800"/>
            <a:ext cx="1428750" cy="142875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457200" y="1143000"/>
            <a:ext cx="8153400" cy="2362200"/>
          </a:xfrm>
          <a:prstGeom prst="rect">
            <a:avLst/>
          </a:prstGeom>
          <a:noFill/>
          <a:ln w="9525">
            <a:noFill/>
            <a:miter lim="800000"/>
            <a:headEnd/>
            <a:tailEnd/>
          </a:ln>
        </p:spPr>
        <p:txBody>
          <a:bodyPr wrap="none" anchor="ctr"/>
          <a:lstStyle/>
          <a:p>
            <a:pPr algn="ctr"/>
            <a:r>
              <a:rPr lang="en-US" sz="4000" dirty="0">
                <a:solidFill>
                  <a:schemeClr val="accent3">
                    <a:lumMod val="50000"/>
                  </a:schemeClr>
                </a:solidFill>
                <a:latin typeface="+mn-lt"/>
              </a:rPr>
              <a:t>Challenge:</a:t>
            </a:r>
          </a:p>
          <a:p>
            <a:pPr algn="ctr"/>
            <a:r>
              <a:rPr lang="en-US" sz="4000" dirty="0">
                <a:solidFill>
                  <a:schemeClr val="accent3">
                    <a:lumMod val="50000"/>
                  </a:schemeClr>
                </a:solidFill>
                <a:latin typeface="+mn-lt"/>
              </a:rPr>
              <a:t>How to tune performance when </a:t>
            </a:r>
          </a:p>
          <a:p>
            <a:pPr algn="ctr"/>
            <a:r>
              <a:rPr lang="en-US" sz="4000" dirty="0">
                <a:solidFill>
                  <a:schemeClr val="accent3">
                    <a:lumMod val="50000"/>
                  </a:schemeClr>
                </a:solidFill>
                <a:latin typeface="+mn-lt"/>
              </a:rPr>
              <a:t>you don’t have access to </a:t>
            </a:r>
          </a:p>
          <a:p>
            <a:pPr algn="ctr"/>
            <a:r>
              <a:rPr lang="en-US" sz="4000" dirty="0">
                <a:solidFill>
                  <a:schemeClr val="accent3">
                    <a:lumMod val="50000"/>
                  </a:schemeClr>
                </a:solidFill>
                <a:latin typeface="+mn-lt"/>
              </a:rPr>
              <a:t>the machine at scale</a:t>
            </a:r>
          </a:p>
        </p:txBody>
      </p:sp>
      <p:sp>
        <p:nvSpPr>
          <p:cNvPr id="7" name="Date Placeholder 6"/>
          <p:cNvSpPr>
            <a:spLocks noGrp="1"/>
          </p:cNvSpPr>
          <p:nvPr>
            <p:ph type="dt" sz="half" idx="10"/>
          </p:nvPr>
        </p:nvSpPr>
        <p:spPr/>
        <p:txBody>
          <a:bodyPr/>
          <a:lstStyle/>
          <a:p>
            <a:fld id="{5F3D6214-7F3B-624E-9F75-28608772A742}" type="datetime1">
              <a:rPr lang="en-US" smtClean="0"/>
              <a:t>4/14/11</a:t>
            </a:fld>
            <a:endParaRPr lang="en-US" dirty="0"/>
          </a:p>
        </p:txBody>
      </p:sp>
      <p:sp>
        <p:nvSpPr>
          <p:cNvPr id="54277"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BFFC72E0-3E7F-4709-B8DF-5EC8A0346E37}" type="slidenum">
              <a:rPr lang="en-US" smtClean="0"/>
              <a:pPr/>
              <a:t>57</a:t>
            </a:fld>
            <a:endParaRPr lang="en-US" dirty="0"/>
          </a:p>
        </p:txBody>
      </p:sp>
      <p:sp>
        <p:nvSpPr>
          <p:cNvPr id="54278" name="TextBox 5"/>
          <p:cNvSpPr txBox="1">
            <a:spLocks noChangeArrowheads="1"/>
          </p:cNvSpPr>
          <p:nvPr/>
        </p:nvSpPr>
        <p:spPr bwMode="auto">
          <a:xfrm>
            <a:off x="685800" y="4038600"/>
            <a:ext cx="7467600" cy="1938992"/>
          </a:xfrm>
          <a:prstGeom prst="rect">
            <a:avLst/>
          </a:prstGeom>
          <a:noFill/>
          <a:ln w="9525">
            <a:noFill/>
            <a:miter lim="800000"/>
            <a:headEnd/>
            <a:tailEnd/>
          </a:ln>
        </p:spPr>
        <p:txBody>
          <a:bodyPr wrap="square">
            <a:spAutoFit/>
          </a:bodyPr>
          <a:lstStyle/>
          <a:p>
            <a:r>
              <a:rPr lang="en-US" dirty="0">
                <a:latin typeface="+mn-lt"/>
              </a:rPr>
              <a:t>See: BigSim project papers at </a:t>
            </a:r>
            <a:r>
              <a:rPr lang="en-US" dirty="0">
                <a:latin typeface="+mn-lt"/>
                <a:hlinkClick r:id="rId3"/>
              </a:rPr>
              <a:t>http://</a:t>
            </a:r>
            <a:r>
              <a:rPr lang="en-US" dirty="0" smtClean="0">
                <a:latin typeface="+mn-lt"/>
                <a:hlinkClick r:id="rId3"/>
              </a:rPr>
              <a:t>charm.cs.illinois.edu</a:t>
            </a:r>
            <a:endParaRPr lang="en-US" dirty="0">
              <a:latin typeface="+mn-lt"/>
            </a:endParaRPr>
          </a:p>
          <a:p>
            <a:endParaRPr lang="en-US" dirty="0">
              <a:latin typeface="+mn-lt"/>
            </a:endParaRPr>
          </a:p>
          <a:p>
            <a:r>
              <a:rPr lang="en-US" dirty="0">
                <a:latin typeface="+mn-lt"/>
              </a:rPr>
              <a:t>BigSim leverages object-based virtualization to support  such tuning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a:solidFill>
            <a:schemeClr val="accent1">
              <a:lumMod val="75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3" name="Rounded Rectangle 2"/>
          <p:cNvSpPr/>
          <p:nvPr/>
        </p:nvSpPr>
        <p:spPr>
          <a:xfrm>
            <a:off x="533400" y="2057400"/>
            <a:ext cx="3048000" cy="533400"/>
          </a:xfrm>
          <a:prstGeom prst="roundRect">
            <a:avLst/>
          </a:prstGeom>
          <a:solidFill>
            <a:schemeClr val="accent1">
              <a:lumMod val="75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Migratability</a:t>
            </a:r>
            <a:endParaRPr lang="en-US" sz="2000" dirty="0"/>
          </a:p>
        </p:txBody>
      </p:sp>
      <p:sp>
        <p:nvSpPr>
          <p:cNvPr id="4" name="Rounded Rectangle 3"/>
          <p:cNvSpPr/>
          <p:nvPr/>
        </p:nvSpPr>
        <p:spPr>
          <a:xfrm>
            <a:off x="533400" y="3200400"/>
            <a:ext cx="3048000" cy="838200"/>
          </a:xfrm>
          <a:prstGeom prst="roundRect">
            <a:avLst/>
          </a:prstGeom>
          <a:solidFill>
            <a:schemeClr val="accent1">
              <a:lumMod val="75000"/>
              <a:alpha val="15000"/>
            </a:schemeClr>
          </a:solidFill>
          <a:ln>
            <a:solidFill>
              <a:schemeClr val="accent1">
                <a:shade val="70000"/>
                <a:satMod val="15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Introspective and adaptive runtime system</a:t>
            </a:r>
            <a:endParaRPr lang="en-US" sz="1800" dirty="0"/>
          </a:p>
        </p:txBody>
      </p:sp>
      <p:sp>
        <p:nvSpPr>
          <p:cNvPr id="6" name="Rounded Rectangle 5"/>
          <p:cNvSpPr/>
          <p:nvPr/>
        </p:nvSpPr>
        <p:spPr>
          <a:xfrm>
            <a:off x="2514600" y="5029200"/>
            <a:ext cx="2895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Higher-level abstractions</a:t>
            </a:r>
            <a:endParaRPr lang="en-US" sz="1800" dirty="0"/>
          </a:p>
        </p:txBody>
      </p:sp>
      <p:sp>
        <p:nvSpPr>
          <p:cNvPr id="8" name="Rounded Rectangle 7"/>
          <p:cNvSpPr/>
          <p:nvPr/>
        </p:nvSpPr>
        <p:spPr>
          <a:xfrm>
            <a:off x="4114800" y="533400"/>
            <a:ext cx="1532709" cy="261257"/>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Scalable Tools</a:t>
            </a:r>
            <a:endParaRPr lang="en-US" sz="1200" dirty="0"/>
          </a:p>
        </p:txBody>
      </p:sp>
      <p:sp>
        <p:nvSpPr>
          <p:cNvPr id="9" name="Rounded Rectangle 8"/>
          <p:cNvSpPr/>
          <p:nvPr/>
        </p:nvSpPr>
        <p:spPr>
          <a:xfrm>
            <a:off x="5943600" y="762000"/>
            <a:ext cx="2577737" cy="478971"/>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Automatic overlap, </a:t>
            </a:r>
            <a:r>
              <a:rPr lang="en-US" sz="1200" dirty="0" err="1" smtClean="0"/>
              <a:t>pefetch</a:t>
            </a:r>
            <a:r>
              <a:rPr lang="en-US" sz="1200" dirty="0" smtClean="0"/>
              <a:t>, compositionality</a:t>
            </a:r>
            <a:endParaRPr lang="en-US" sz="1200" dirty="0"/>
          </a:p>
        </p:txBody>
      </p:sp>
      <p:sp>
        <p:nvSpPr>
          <p:cNvPr id="10" name="Rounded Rectangle 9"/>
          <p:cNvSpPr/>
          <p:nvPr/>
        </p:nvSpPr>
        <p:spPr>
          <a:xfrm>
            <a:off x="4114800" y="1219200"/>
            <a:ext cx="1532709" cy="261257"/>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BigSim</a:t>
            </a:r>
            <a:endParaRPr lang="en-US" sz="1200" dirty="0"/>
          </a:p>
        </p:txBody>
      </p:sp>
      <p:sp>
        <p:nvSpPr>
          <p:cNvPr id="11" name="Rounded Rectangle 10"/>
          <p:cNvSpPr/>
          <p:nvPr/>
        </p:nvSpPr>
        <p:spPr>
          <a:xfrm>
            <a:off x="4876800" y="2133600"/>
            <a:ext cx="2438400" cy="3048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Fault Tolerance</a:t>
            </a:r>
            <a:endParaRPr lang="en-US" sz="1200" dirty="0"/>
          </a:p>
        </p:txBody>
      </p:sp>
      <p:sp>
        <p:nvSpPr>
          <p:cNvPr id="12" name="Rounded Rectangle 11"/>
          <p:cNvSpPr/>
          <p:nvPr/>
        </p:nvSpPr>
        <p:spPr>
          <a:xfrm>
            <a:off x="4343400" y="3200400"/>
            <a:ext cx="2786743" cy="478971"/>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Dynamic load balancing (topology-aware, scalable)</a:t>
            </a:r>
            <a:endParaRPr lang="en-US" sz="1200" dirty="0"/>
          </a:p>
        </p:txBody>
      </p:sp>
      <p:sp>
        <p:nvSpPr>
          <p:cNvPr id="13" name="Rounded Rectangle 12"/>
          <p:cNvSpPr/>
          <p:nvPr/>
        </p:nvSpPr>
        <p:spPr>
          <a:xfrm>
            <a:off x="5867400" y="5029200"/>
            <a:ext cx="2438400" cy="304800"/>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Charisma, MSA, </a:t>
            </a:r>
            <a:r>
              <a:rPr lang="en-US" sz="1200" dirty="0" err="1" smtClean="0"/>
              <a:t>CharJ</a:t>
            </a:r>
            <a:endParaRPr lang="en-US" sz="1200" dirty="0"/>
          </a:p>
        </p:txBody>
      </p:sp>
      <p:sp>
        <p:nvSpPr>
          <p:cNvPr id="14" name="Rounded Rectangle 13"/>
          <p:cNvSpPr/>
          <p:nvPr/>
        </p:nvSpPr>
        <p:spPr>
          <a:xfrm>
            <a:off x="5715000" y="3810000"/>
            <a:ext cx="2786743" cy="478971"/>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Temperature/power considerations</a:t>
            </a:r>
            <a:endParaRPr lang="en-US" sz="1200" dirty="0"/>
          </a:p>
        </p:txBody>
      </p:sp>
      <p:sp>
        <p:nvSpPr>
          <p:cNvPr id="15" name="Down Arrow 14"/>
          <p:cNvSpPr/>
          <p:nvPr/>
        </p:nvSpPr>
        <p:spPr>
          <a:xfrm>
            <a:off x="1981200" y="1447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981200" y="2590800"/>
            <a:ext cx="274319" cy="609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895600" y="4038600"/>
            <a:ext cx="304800" cy="990600"/>
          </a:xfrm>
          <a:prstGeom prst="downArrow">
            <a:avLst/>
          </a:prstGeom>
          <a:solidFill>
            <a:schemeClr val="accent6">
              <a:lumMod val="60000"/>
              <a:lumOff val="40000"/>
              <a:alpha val="15000"/>
            </a:schemeClr>
          </a:solidFill>
          <a:ln>
            <a:solidFill>
              <a:schemeClr val="accent6">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581400" y="6096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581400" y="914400"/>
            <a:ext cx="2362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581400" y="12954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581400" y="2209800"/>
            <a:ext cx="1295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3581400" y="3429000"/>
            <a:ext cx="7620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3581400" y="3886200"/>
            <a:ext cx="21336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410200" y="5257800"/>
            <a:ext cx="457200" cy="152400"/>
          </a:xfrm>
          <a:prstGeom prst="rightArrow">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C23F50D9-763A-7148-8A4C-3D6F9DCF5358}" type="datetime1">
              <a:rPr lang="en-US" smtClean="0"/>
              <a:t>4/14/11</a:t>
            </a:fld>
            <a:endParaRPr lang="en-US" dirty="0"/>
          </a:p>
        </p:txBody>
      </p:sp>
      <p:sp>
        <p:nvSpPr>
          <p:cNvPr id="7" name="Footer Placeholder 6"/>
          <p:cNvSpPr>
            <a:spLocks noGrp="1"/>
          </p:cNvSpPr>
          <p:nvPr>
            <p:ph type="ftr" sz="quarter" idx="11"/>
          </p:nvPr>
        </p:nvSpPr>
        <p:spPr/>
        <p:txBody>
          <a:bodyPr/>
          <a:lstStyle/>
          <a:p>
            <a:pPr>
              <a:defRPr/>
            </a:pPr>
            <a:r>
              <a:rPr lang="en-US" smtClean="0"/>
              <a:t>AICS International Symposium</a:t>
            </a:r>
            <a:endParaRPr lang="en-US" dirty="0"/>
          </a:p>
        </p:txBody>
      </p:sp>
      <p:sp>
        <p:nvSpPr>
          <p:cNvPr id="17" name="Slide Number Placeholder 16"/>
          <p:cNvSpPr>
            <a:spLocks noGrp="1"/>
          </p:cNvSpPr>
          <p:nvPr>
            <p:ph type="sldNum" sz="quarter" idx="12"/>
          </p:nvPr>
        </p:nvSpPr>
        <p:spPr/>
        <p:txBody>
          <a:bodyPr/>
          <a:lstStyle/>
          <a:p>
            <a:pPr>
              <a:defRPr/>
            </a:pPr>
            <a:fld id="{BFFC72E0-3E7F-4709-B8DF-5EC8A0346E37}" type="slidenum">
              <a:rPr lang="en-US" smtClean="0"/>
              <a:pPr>
                <a:defRPr/>
              </a:pPr>
              <a:t>58</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smtClean="0"/>
              <a:t>Raising the Level of Abstraction</a:t>
            </a:r>
          </a:p>
        </p:txBody>
      </p:sp>
      <p:sp>
        <p:nvSpPr>
          <p:cNvPr id="55299" name="Content Placeholder 2"/>
          <p:cNvSpPr>
            <a:spLocks noGrp="1"/>
          </p:cNvSpPr>
          <p:nvPr>
            <p:ph idx="1"/>
          </p:nvPr>
        </p:nvSpPr>
        <p:spPr/>
        <p:txBody>
          <a:bodyPr>
            <a:normAutofit/>
          </a:bodyPr>
          <a:lstStyle/>
          <a:p>
            <a:r>
              <a:rPr lang="en-US" dirty="0" smtClean="0"/>
              <a:t>What we have seen so far,  will help:</a:t>
            </a:r>
          </a:p>
          <a:p>
            <a:pPr lvl="1"/>
            <a:r>
              <a:rPr lang="en-US" dirty="0" smtClean="0"/>
              <a:t>by automating resource management, FT, ..</a:t>
            </a:r>
          </a:p>
          <a:p>
            <a:r>
              <a:rPr lang="en-US" dirty="0" smtClean="0"/>
              <a:t>But: parallel interactions are still low-level</a:t>
            </a:r>
          </a:p>
          <a:p>
            <a:r>
              <a:rPr lang="en-US" dirty="0" smtClean="0"/>
              <a:t>Clearly, we need new programming models</a:t>
            </a:r>
          </a:p>
          <a:p>
            <a:endParaRPr lang="en-US" dirty="0" smtClean="0"/>
          </a:p>
          <a:p>
            <a:pPr lvl="1"/>
            <a:endParaRPr lang="en-US" dirty="0" smtClean="0"/>
          </a:p>
        </p:txBody>
      </p:sp>
      <p:sp>
        <p:nvSpPr>
          <p:cNvPr id="7" name="Date Placeholder 6"/>
          <p:cNvSpPr>
            <a:spLocks noGrp="1"/>
          </p:cNvSpPr>
          <p:nvPr>
            <p:ph type="dt" sz="half" idx="10"/>
          </p:nvPr>
        </p:nvSpPr>
        <p:spPr/>
        <p:txBody>
          <a:bodyPr/>
          <a:lstStyle/>
          <a:p>
            <a:fld id="{FC8DE0AF-B11D-AD44-B073-0B402CB72763}" type="datetime1">
              <a:rPr lang="en-US" smtClean="0"/>
              <a:t>4/14/11</a:t>
            </a:fld>
            <a:endParaRPr lang="en-US" dirty="0"/>
          </a:p>
        </p:txBody>
      </p:sp>
      <p:sp>
        <p:nvSpPr>
          <p:cNvPr id="5530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59</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Charm++ and CSE Applications</a:t>
            </a:r>
          </a:p>
        </p:txBody>
      </p:sp>
      <p:sp>
        <p:nvSpPr>
          <p:cNvPr id="13" name="Date Placeholder 12"/>
          <p:cNvSpPr>
            <a:spLocks noGrp="1"/>
          </p:cNvSpPr>
          <p:nvPr>
            <p:ph type="dt" sz="half" idx="10"/>
          </p:nvPr>
        </p:nvSpPr>
        <p:spPr/>
        <p:txBody>
          <a:bodyPr/>
          <a:lstStyle/>
          <a:p>
            <a:fld id="{506D5316-CC81-F447-9955-AABE1CAA314C}" type="datetime1">
              <a:rPr lang="en-US" smtClean="0"/>
              <a:t>4/14/11</a:t>
            </a:fld>
            <a:endParaRPr lang="en-US" dirty="0"/>
          </a:p>
        </p:txBody>
      </p:sp>
      <p:sp>
        <p:nvSpPr>
          <p:cNvPr id="22532" name="Footer Placeholder 12"/>
          <p:cNvSpPr>
            <a:spLocks noGrp="1"/>
          </p:cNvSpPr>
          <p:nvPr>
            <p:ph type="ftr" sz="quarter" idx="11"/>
          </p:nvPr>
        </p:nvSpPr>
        <p:spPr/>
        <p:txBody>
          <a:bodyPr/>
          <a:lstStyle/>
          <a:p>
            <a:r>
              <a:rPr lang="en-US" smtClean="0"/>
              <a:t>AICS International Symposium</a:t>
            </a:r>
            <a:endParaRPr lang="en-US" dirty="0" smtClean="0"/>
          </a:p>
        </p:txBody>
      </p:sp>
      <p:sp>
        <p:nvSpPr>
          <p:cNvPr id="14" name="Slide Number Placeholder 13"/>
          <p:cNvSpPr>
            <a:spLocks noGrp="1"/>
          </p:cNvSpPr>
          <p:nvPr>
            <p:ph type="sldNum" sz="quarter" idx="12"/>
          </p:nvPr>
        </p:nvSpPr>
        <p:spPr/>
        <p:txBody>
          <a:bodyPr/>
          <a:lstStyle/>
          <a:p>
            <a:fld id="{AB45D6F5-C874-4283-99EA-D93D3B58E0B5}" type="slidenum">
              <a:rPr lang="en-US" smtClean="0"/>
              <a:pPr/>
              <a:t>6</a:t>
            </a:fld>
            <a:endParaRPr lang="en-US" dirty="0"/>
          </a:p>
        </p:txBody>
      </p:sp>
      <p:pic>
        <p:nvPicPr>
          <p:cNvPr id="5" name="Picture 18" descr="E:\kunzman\ParallelProgrammingCharm_all.png"/>
          <p:cNvPicPr>
            <a:picLocks noChangeAspect="1" noChangeArrowheads="1"/>
          </p:cNvPicPr>
          <p:nvPr/>
        </p:nvPicPr>
        <p:blipFill>
          <a:blip r:embed="rId3" cstate="print"/>
          <a:srcRect/>
          <a:stretch>
            <a:fillRect/>
          </a:stretch>
        </p:blipFill>
        <p:spPr bwMode="auto">
          <a:xfrm>
            <a:off x="304800" y="1371600"/>
            <a:ext cx="7083425" cy="4657725"/>
          </a:xfrm>
          <a:prstGeom prst="rect">
            <a:avLst/>
          </a:prstGeom>
          <a:noFill/>
          <a:ln w="9525">
            <a:noFill/>
            <a:miter lim="800000"/>
            <a:headEnd/>
            <a:tailEnd/>
          </a:ln>
        </p:spPr>
      </p:pic>
      <p:sp>
        <p:nvSpPr>
          <p:cNvPr id="6" name="Text Box 7"/>
          <p:cNvSpPr txBox="1">
            <a:spLocks noChangeArrowheads="1"/>
          </p:cNvSpPr>
          <p:nvPr/>
        </p:nvSpPr>
        <p:spPr bwMode="auto">
          <a:xfrm>
            <a:off x="838200" y="3124200"/>
            <a:ext cx="7620000" cy="711200"/>
          </a:xfrm>
          <a:prstGeom prst="rect">
            <a:avLst/>
          </a:prstGeom>
          <a:solidFill>
            <a:srgbClr val="FFFF99"/>
          </a:solidFill>
          <a:ln w="9525">
            <a:solidFill>
              <a:srgbClr val="808000"/>
            </a:solidFill>
            <a:miter lim="800000"/>
            <a:headEnd/>
            <a:tailEnd/>
          </a:ln>
        </p:spPr>
        <p:txBody>
          <a:bodyPr>
            <a:spAutoFit/>
          </a:bodyPr>
          <a:lstStyle/>
          <a:p>
            <a:pPr algn="ctr">
              <a:spcBef>
                <a:spcPct val="50000"/>
              </a:spcBef>
            </a:pPr>
            <a:r>
              <a:rPr lang="en-US" sz="2000">
                <a:solidFill>
                  <a:srgbClr val="003399"/>
                </a:solidFill>
                <a:latin typeface="Calibri" pitchFamily="34" charset="0"/>
              </a:rPr>
              <a:t>Enabling CS technology of parallel objects and intelligent runtime systems has led to several CSE collaborative applications</a:t>
            </a:r>
          </a:p>
        </p:txBody>
      </p:sp>
      <p:sp>
        <p:nvSpPr>
          <p:cNvPr id="7" name="Text Box 20"/>
          <p:cNvSpPr txBox="1">
            <a:spLocks noChangeArrowheads="1"/>
          </p:cNvSpPr>
          <p:nvPr/>
        </p:nvSpPr>
        <p:spPr bwMode="auto">
          <a:xfrm>
            <a:off x="2590800" y="2362200"/>
            <a:ext cx="1600200" cy="519113"/>
          </a:xfrm>
          <a:prstGeom prst="rect">
            <a:avLst/>
          </a:prstGeom>
          <a:solidFill>
            <a:srgbClr val="CCFFFF"/>
          </a:solidFill>
          <a:ln w="9525">
            <a:noFill/>
            <a:miter lim="800000"/>
            <a:headEnd/>
            <a:tailEnd/>
          </a:ln>
        </p:spPr>
        <p:txBody>
          <a:bodyPr>
            <a:spAutoFit/>
          </a:bodyPr>
          <a:lstStyle/>
          <a:p>
            <a:pPr>
              <a:spcBef>
                <a:spcPct val="50000"/>
              </a:spcBef>
            </a:pPr>
            <a:r>
              <a:rPr lang="en-US" sz="2800">
                <a:latin typeface="Calibri" pitchFamily="34" charset="0"/>
              </a:rPr>
              <a:t>Synergy</a:t>
            </a:r>
          </a:p>
        </p:txBody>
      </p:sp>
      <p:sp>
        <p:nvSpPr>
          <p:cNvPr id="8" name="Text Box 20"/>
          <p:cNvSpPr txBox="1">
            <a:spLocks noChangeArrowheads="1"/>
          </p:cNvSpPr>
          <p:nvPr/>
        </p:nvSpPr>
        <p:spPr bwMode="auto">
          <a:xfrm>
            <a:off x="5715000" y="1066800"/>
            <a:ext cx="3200400" cy="1158875"/>
          </a:xfrm>
          <a:prstGeom prst="rect">
            <a:avLst/>
          </a:prstGeom>
          <a:solidFill>
            <a:srgbClr val="CCFFFF"/>
          </a:solidFill>
          <a:ln w="9525">
            <a:noFill/>
            <a:miter lim="800000"/>
            <a:headEnd/>
            <a:tailEnd/>
          </a:ln>
        </p:spPr>
        <p:txBody>
          <a:bodyPr>
            <a:spAutoFit/>
          </a:bodyPr>
          <a:lstStyle/>
          <a:p>
            <a:pPr>
              <a:spcBef>
                <a:spcPct val="50000"/>
              </a:spcBef>
            </a:pPr>
            <a:r>
              <a:rPr lang="en-US" sz="2000">
                <a:latin typeface="Calibri" pitchFamily="34" charset="0"/>
              </a:rPr>
              <a:t>Well-known Biophysics molecular simulations App </a:t>
            </a:r>
          </a:p>
          <a:p>
            <a:pPr>
              <a:spcBef>
                <a:spcPct val="50000"/>
              </a:spcBef>
            </a:pPr>
            <a:r>
              <a:rPr lang="en-US" sz="2000">
                <a:latin typeface="Calibri" pitchFamily="34" charset="0"/>
              </a:rPr>
              <a:t>Gordon Bell Award, 2002</a:t>
            </a:r>
          </a:p>
        </p:txBody>
      </p:sp>
      <p:sp>
        <p:nvSpPr>
          <p:cNvPr id="10" name="Text Box 20"/>
          <p:cNvSpPr txBox="1">
            <a:spLocks noChangeArrowheads="1"/>
          </p:cNvSpPr>
          <p:nvPr/>
        </p:nvSpPr>
        <p:spPr bwMode="auto">
          <a:xfrm>
            <a:off x="304800" y="4800600"/>
            <a:ext cx="2057400" cy="701675"/>
          </a:xfrm>
          <a:prstGeom prst="rect">
            <a:avLst/>
          </a:prstGeom>
          <a:solidFill>
            <a:srgbClr val="CCFFFF"/>
          </a:solidFill>
          <a:ln w="9525">
            <a:noFill/>
            <a:miter lim="800000"/>
            <a:headEnd/>
            <a:tailEnd/>
          </a:ln>
        </p:spPr>
        <p:txBody>
          <a:bodyPr>
            <a:spAutoFit/>
          </a:bodyPr>
          <a:lstStyle/>
          <a:p>
            <a:pPr>
              <a:spcBef>
                <a:spcPct val="50000"/>
              </a:spcBef>
            </a:pPr>
            <a:r>
              <a:rPr lang="en-US" sz="2000">
                <a:latin typeface="Calibri" pitchFamily="34" charset="0"/>
              </a:rPr>
              <a:t>Computational Astronomy</a:t>
            </a:r>
          </a:p>
        </p:txBody>
      </p:sp>
      <p:sp>
        <p:nvSpPr>
          <p:cNvPr id="11" name="Text Box 20"/>
          <p:cNvSpPr txBox="1">
            <a:spLocks noChangeArrowheads="1"/>
          </p:cNvSpPr>
          <p:nvPr/>
        </p:nvSpPr>
        <p:spPr bwMode="auto">
          <a:xfrm>
            <a:off x="304800" y="1676400"/>
            <a:ext cx="2057400" cy="396875"/>
          </a:xfrm>
          <a:prstGeom prst="rect">
            <a:avLst/>
          </a:prstGeom>
          <a:solidFill>
            <a:srgbClr val="CCFFFF"/>
          </a:solidFill>
          <a:ln w="9525">
            <a:noFill/>
            <a:miter lim="800000"/>
            <a:headEnd/>
            <a:tailEnd/>
          </a:ln>
        </p:spPr>
        <p:txBody>
          <a:bodyPr>
            <a:spAutoFit/>
          </a:bodyPr>
          <a:lstStyle/>
          <a:p>
            <a:pPr>
              <a:spcBef>
                <a:spcPct val="50000"/>
              </a:spcBef>
            </a:pPr>
            <a:r>
              <a:rPr lang="en-US" sz="2000">
                <a:latin typeface="Calibri" pitchFamily="34" charset="0"/>
              </a:rPr>
              <a:t>Nano-Materials..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00"/>
                            </p:stCondLst>
                            <p:childTnLst>
                              <p:par>
                                <p:cTn id="17" presetID="0" presetClass="path" presetSubtype="0" accel="50000" decel="50000" fill="hold" grpId="0" nodeType="afterEffect">
                                  <p:stCondLst>
                                    <p:cond delay="0"/>
                                  </p:stCondLst>
                                  <p:childTnLst>
                                    <p:animMotion origin="layout" path="M 0.05365 -0.02543 C 0.09931 -0.01595 0.14514 -0.0067 0.16823 0.01087 C 0.19115 0.02845 0.19584 0.0451 0.19202 0.0791 C 0.18837 0.11356 0.1783 0.18733 0.14549 0.21601 C 0.11285 0.24492 0.04202 0.26157 -0.00416 0.25209 C -0.05034 0.2426 -0.11684 0.19936 -0.13142 0.16027 C -0.14583 0.12142 -0.11302 0.0488 -0.09114 0.01804 C -0.06909 -0.01295 -0.0052 0.0044 0.0007 -0.02543 C 0.00677 -0.05504 -0.04548 -0.13783 -0.05468 -0.16026 " pathEditMode="relative" rAng="0" ptsTypes="aaaaaaaaA">
                                      <p:cBhvr>
                                        <p:cTn id="18" dur="2000" fill="hold"/>
                                        <p:tgtEl>
                                          <p:spTgt spid="7"/>
                                        </p:tgtEl>
                                        <p:attrNameLst>
                                          <p:attrName>ppt_x</p:attrName>
                                          <p:attrName>ppt_y</p:attrName>
                                        </p:attrNameLst>
                                      </p:cBhvr>
                                      <p:rCtr x="-2900" y="7600"/>
                                    </p:animMotion>
                                  </p:childTnLst>
                                </p:cTn>
                              </p:par>
                            </p:childTnLst>
                          </p:cTn>
                        </p:par>
                        <p:par>
                          <p:cTn id="19" fill="hold">
                            <p:stCondLst>
                              <p:cond delay="2500"/>
                            </p:stCondLst>
                            <p:childTnLst>
                              <p:par>
                                <p:cTn id="20" presetID="18" presetClass="entr" presetSubtype="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par>
                          <p:cTn id="23" fill="hold">
                            <p:stCondLst>
                              <p:cond delay="3500"/>
                            </p:stCondLst>
                            <p:childTnLst>
                              <p:par>
                                <p:cTn id="24" presetID="18" presetClass="entr" presetSubtype="6" fill="hold" grpId="0" nodeType="afterEffect">
                                  <p:stCondLst>
                                    <p:cond delay="200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6000"/>
                            </p:stCondLst>
                            <p:childTnLst>
                              <p:par>
                                <p:cTn id="28" presetID="18" presetClass="entr" presetSubtype="6" fill="hold" grpId="0"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strips(down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dirty="0" smtClean="0"/>
              <a:t>Simplifying Parallel Programming</a:t>
            </a:r>
          </a:p>
        </p:txBody>
      </p:sp>
      <p:sp>
        <p:nvSpPr>
          <p:cNvPr id="60419" name="Content Placeholder 2"/>
          <p:cNvSpPr>
            <a:spLocks noGrp="1"/>
          </p:cNvSpPr>
          <p:nvPr>
            <p:ph idx="1"/>
          </p:nvPr>
        </p:nvSpPr>
        <p:spPr>
          <a:xfrm>
            <a:off x="457200" y="1600200"/>
            <a:ext cx="8458200" cy="4525963"/>
          </a:xfrm>
        </p:spPr>
        <p:txBody>
          <a:bodyPr>
            <a:normAutofit fontScale="70000" lnSpcReduction="20000"/>
          </a:bodyPr>
          <a:lstStyle/>
          <a:p>
            <a:r>
              <a:rPr lang="en-US" sz="3400" dirty="0" smtClean="0"/>
              <a:t>By giving up completeness!</a:t>
            </a:r>
          </a:p>
          <a:p>
            <a:pPr lvl="1"/>
            <a:r>
              <a:rPr lang="en-US" sz="3100" dirty="0" smtClean="0"/>
              <a:t>A paradigm may be simple, but </a:t>
            </a:r>
          </a:p>
          <a:p>
            <a:pPr lvl="2"/>
            <a:r>
              <a:rPr lang="en-US" dirty="0" smtClean="0"/>
              <a:t>not suitable for expressing all parallel patterns</a:t>
            </a:r>
          </a:p>
          <a:p>
            <a:pPr lvl="2"/>
            <a:r>
              <a:rPr lang="en-US" dirty="0" smtClean="0"/>
              <a:t>yet, if it can cover a significant classes of patterns (applications, modules), it is useful</a:t>
            </a:r>
          </a:p>
          <a:p>
            <a:pPr lvl="1"/>
            <a:r>
              <a:rPr lang="en-US" sz="3100" dirty="0" smtClean="0"/>
              <a:t>A collection of incomplete models, backed by a few complete ones, will do the trick</a:t>
            </a:r>
          </a:p>
          <a:p>
            <a:r>
              <a:rPr lang="en-US" sz="3600" dirty="0" smtClean="0"/>
              <a:t>Our own examples: both outlaw non-determinism</a:t>
            </a:r>
          </a:p>
          <a:p>
            <a:pPr lvl="1"/>
            <a:r>
              <a:rPr lang="en-US" sz="3100" dirty="0" smtClean="0"/>
              <a:t>Multiphase Shared Arrays (MSA): restricted shared memory</a:t>
            </a:r>
          </a:p>
          <a:p>
            <a:pPr lvl="2"/>
            <a:r>
              <a:rPr lang="en-US" dirty="0" smtClean="0"/>
              <a:t>LCPC ‘04</a:t>
            </a:r>
          </a:p>
          <a:p>
            <a:pPr lvl="1"/>
            <a:r>
              <a:rPr lang="en-US" sz="3100" dirty="0" smtClean="0"/>
              <a:t>Charisma: Static data flow among collections of objects</a:t>
            </a:r>
          </a:p>
          <a:p>
            <a:pPr lvl="2"/>
            <a:r>
              <a:rPr lang="en-US" dirty="0" smtClean="0"/>
              <a:t>LCR’04, HPDC ‘07</a:t>
            </a:r>
          </a:p>
        </p:txBody>
      </p:sp>
      <p:sp>
        <p:nvSpPr>
          <p:cNvPr id="7" name="Date Placeholder 6"/>
          <p:cNvSpPr>
            <a:spLocks noGrp="1"/>
          </p:cNvSpPr>
          <p:nvPr>
            <p:ph type="dt" sz="half" idx="10"/>
          </p:nvPr>
        </p:nvSpPr>
        <p:spPr/>
        <p:txBody>
          <a:bodyPr/>
          <a:lstStyle/>
          <a:p>
            <a:fld id="{8B7B42C9-15EC-1E44-A304-0C743C60B628}" type="datetime1">
              <a:rPr lang="en-US" smtClean="0"/>
              <a:t>4/14/11</a:t>
            </a:fld>
            <a:endParaRPr lang="en-US" dirty="0"/>
          </a:p>
        </p:txBody>
      </p:sp>
      <p:sp>
        <p:nvSpPr>
          <p:cNvPr id="57349"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60</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4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normAutofit fontScale="90000"/>
          </a:bodyPr>
          <a:lstStyle/>
          <a:p>
            <a:r>
              <a:rPr lang="en-US" dirty="0" smtClean="0"/>
              <a:t>MSA: Multiphase Shared Arrays </a:t>
            </a:r>
          </a:p>
        </p:txBody>
      </p:sp>
      <p:sp>
        <p:nvSpPr>
          <p:cNvPr id="61446" name="Rectangle 3"/>
          <p:cNvSpPr>
            <a:spLocks noGrp="1" noChangeArrowheads="1"/>
          </p:cNvSpPr>
          <p:nvPr>
            <p:ph type="body" sz="half" idx="1"/>
          </p:nvPr>
        </p:nvSpPr>
        <p:spPr>
          <a:xfrm>
            <a:off x="4724400" y="838200"/>
            <a:ext cx="4305300" cy="5486400"/>
          </a:xfrm>
        </p:spPr>
        <p:txBody>
          <a:bodyPr>
            <a:normAutofit fontScale="70000" lnSpcReduction="20000"/>
          </a:bodyPr>
          <a:lstStyle/>
          <a:p>
            <a:r>
              <a:rPr lang="en-US" dirty="0" smtClean="0"/>
              <a:t>In the simple model:</a:t>
            </a:r>
          </a:p>
          <a:p>
            <a:r>
              <a:rPr lang="en-US" dirty="0" smtClean="0"/>
              <a:t>A program consists of </a:t>
            </a:r>
          </a:p>
          <a:p>
            <a:pPr lvl="1"/>
            <a:r>
              <a:rPr lang="en-US" dirty="0" smtClean="0"/>
              <a:t>A collection of Charm threads, and </a:t>
            </a:r>
          </a:p>
          <a:p>
            <a:pPr lvl="1"/>
            <a:r>
              <a:rPr lang="en-US" dirty="0" smtClean="0"/>
              <a:t>Multiple collections of data-arrays</a:t>
            </a:r>
          </a:p>
          <a:p>
            <a:pPr lvl="2"/>
            <a:r>
              <a:rPr lang="en-US" dirty="0" smtClean="0"/>
              <a:t>Partitioned into pages          (user-specified)</a:t>
            </a:r>
          </a:p>
          <a:p>
            <a:r>
              <a:rPr lang="en-US" dirty="0" smtClean="0"/>
              <a:t>Each array is in one mode at a time</a:t>
            </a:r>
          </a:p>
          <a:p>
            <a:pPr lvl="1"/>
            <a:r>
              <a:rPr lang="en-US" dirty="0" smtClean="0"/>
              <a:t>But its mode may change from phase to phase</a:t>
            </a:r>
          </a:p>
          <a:p>
            <a:r>
              <a:rPr lang="en-US" dirty="0" smtClean="0"/>
              <a:t>Modes</a:t>
            </a:r>
          </a:p>
          <a:p>
            <a:pPr lvl="1"/>
            <a:r>
              <a:rPr lang="en-US" dirty="0" smtClean="0"/>
              <a:t>Write-once</a:t>
            </a:r>
          </a:p>
          <a:p>
            <a:pPr lvl="1"/>
            <a:r>
              <a:rPr lang="en-US" dirty="0" smtClean="0"/>
              <a:t>Read-only</a:t>
            </a:r>
          </a:p>
          <a:p>
            <a:pPr lvl="1"/>
            <a:r>
              <a:rPr lang="en-US" dirty="0" smtClean="0"/>
              <a:t>Accumulate</a:t>
            </a:r>
          </a:p>
          <a:p>
            <a:pPr lvl="1"/>
            <a:r>
              <a:rPr lang="en-US" dirty="0" smtClean="0"/>
              <a:t>Owner-computes</a:t>
            </a:r>
          </a:p>
        </p:txBody>
      </p:sp>
      <p:sp>
        <p:nvSpPr>
          <p:cNvPr id="48" name="Date Placeholder 47"/>
          <p:cNvSpPr>
            <a:spLocks noGrp="1"/>
          </p:cNvSpPr>
          <p:nvPr>
            <p:ph type="dt" sz="half" idx="10"/>
          </p:nvPr>
        </p:nvSpPr>
        <p:spPr/>
        <p:txBody>
          <a:bodyPr/>
          <a:lstStyle/>
          <a:p>
            <a:fld id="{DD69D35B-FA0B-CB4C-B1AB-9882528F57F8}" type="datetime1">
              <a:rPr lang="en-US" smtClean="0"/>
              <a:t>4/14/11</a:t>
            </a:fld>
            <a:endParaRPr lang="en-US" dirty="0"/>
          </a:p>
        </p:txBody>
      </p:sp>
      <p:sp>
        <p:nvSpPr>
          <p:cNvPr id="59395"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49" name="Slide Number Placeholder 48"/>
          <p:cNvSpPr>
            <a:spLocks noGrp="1"/>
          </p:cNvSpPr>
          <p:nvPr>
            <p:ph type="sldNum" sz="quarter" idx="12"/>
          </p:nvPr>
        </p:nvSpPr>
        <p:spPr/>
        <p:txBody>
          <a:bodyPr/>
          <a:lstStyle/>
          <a:p>
            <a:fld id="{54483D47-F251-468C-9F31-8ABCC56FD5A7}" type="slidenum">
              <a:rPr lang="en-US" smtClean="0"/>
              <a:pPr/>
              <a:t>61</a:t>
            </a:fld>
            <a:endParaRPr lang="en-US" dirty="0"/>
          </a:p>
        </p:txBody>
      </p:sp>
      <p:grpSp>
        <p:nvGrpSpPr>
          <p:cNvPr id="2" name="Group 46"/>
          <p:cNvGrpSpPr>
            <a:grpSpLocks/>
          </p:cNvGrpSpPr>
          <p:nvPr/>
        </p:nvGrpSpPr>
        <p:grpSpPr bwMode="auto">
          <a:xfrm>
            <a:off x="457200" y="3124200"/>
            <a:ext cx="3657600" cy="3276600"/>
            <a:chOff x="5257800" y="762000"/>
            <a:chExt cx="3657600" cy="3276600"/>
          </a:xfrm>
        </p:grpSpPr>
        <p:grpSp>
          <p:nvGrpSpPr>
            <p:cNvPr id="59401" name="Group 4"/>
            <p:cNvGrpSpPr>
              <a:grpSpLocks/>
            </p:cNvGrpSpPr>
            <p:nvPr/>
          </p:nvGrpSpPr>
          <p:grpSpPr bwMode="auto">
            <a:xfrm>
              <a:off x="5334000" y="1447800"/>
              <a:ext cx="3581400" cy="762000"/>
              <a:chOff x="3360" y="912"/>
              <a:chExt cx="2256" cy="480"/>
            </a:xfrm>
          </p:grpSpPr>
          <p:grpSp>
            <p:nvGrpSpPr>
              <p:cNvPr id="59425" name="Group 5"/>
              <p:cNvGrpSpPr>
                <a:grpSpLocks/>
              </p:cNvGrpSpPr>
              <p:nvPr/>
            </p:nvGrpSpPr>
            <p:grpSpPr bwMode="auto">
              <a:xfrm>
                <a:off x="3360" y="912"/>
                <a:ext cx="240" cy="480"/>
                <a:chOff x="3648" y="960"/>
                <a:chExt cx="432" cy="720"/>
              </a:xfrm>
            </p:grpSpPr>
            <p:sp>
              <p:nvSpPr>
                <p:cNvPr id="59438" name="Rectangle 6"/>
                <p:cNvSpPr>
                  <a:spLocks noChangeArrowheads="1"/>
                </p:cNvSpPr>
                <p:nvPr/>
              </p:nvSpPr>
              <p:spPr bwMode="auto">
                <a:xfrm>
                  <a:off x="3648" y="960"/>
                  <a:ext cx="432" cy="72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59439" name="Freeform 7"/>
                <p:cNvSpPr>
                  <a:spLocks/>
                </p:cNvSpPr>
                <p:nvPr/>
              </p:nvSpPr>
              <p:spPr bwMode="auto">
                <a:xfrm>
                  <a:off x="3696" y="1008"/>
                  <a:ext cx="336" cy="624"/>
                </a:xfrm>
                <a:custGeom>
                  <a:avLst/>
                  <a:gdLst>
                    <a:gd name="T0" fmla="*/ 806736 w 48"/>
                    <a:gd name="T1" fmla="*/ 0 h 336"/>
                    <a:gd name="T2" fmla="*/ 0 w 48"/>
                    <a:gd name="T3" fmla="*/ 2121 h 336"/>
                    <a:gd name="T4" fmla="*/ 806736 w 48"/>
                    <a:gd name="T5" fmla="*/ 3176 h 336"/>
                    <a:gd name="T6" fmla="*/ 0 w 48"/>
                    <a:gd name="T7" fmla="*/ 5304 h 336"/>
                    <a:gd name="T8" fmla="*/ 806736 w 48"/>
                    <a:gd name="T9" fmla="*/ 6366 h 336"/>
                    <a:gd name="T10" fmla="*/ 0 w 48"/>
                    <a:gd name="T11" fmla="*/ 7423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grpSp>
            <p:nvGrpSpPr>
              <p:cNvPr id="59426" name="Group 8"/>
              <p:cNvGrpSpPr>
                <a:grpSpLocks/>
              </p:cNvGrpSpPr>
              <p:nvPr/>
            </p:nvGrpSpPr>
            <p:grpSpPr bwMode="auto">
              <a:xfrm>
                <a:off x="3744" y="912"/>
                <a:ext cx="240" cy="480"/>
                <a:chOff x="3648" y="960"/>
                <a:chExt cx="432" cy="720"/>
              </a:xfrm>
            </p:grpSpPr>
            <p:sp>
              <p:nvSpPr>
                <p:cNvPr id="59436" name="Rectangle 9"/>
                <p:cNvSpPr>
                  <a:spLocks noChangeArrowheads="1"/>
                </p:cNvSpPr>
                <p:nvPr/>
              </p:nvSpPr>
              <p:spPr bwMode="auto">
                <a:xfrm>
                  <a:off x="3648" y="960"/>
                  <a:ext cx="432" cy="72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59437" name="Freeform 10"/>
                <p:cNvSpPr>
                  <a:spLocks/>
                </p:cNvSpPr>
                <p:nvPr/>
              </p:nvSpPr>
              <p:spPr bwMode="auto">
                <a:xfrm>
                  <a:off x="3696" y="1008"/>
                  <a:ext cx="336" cy="624"/>
                </a:xfrm>
                <a:custGeom>
                  <a:avLst/>
                  <a:gdLst>
                    <a:gd name="T0" fmla="*/ 806736 w 48"/>
                    <a:gd name="T1" fmla="*/ 0 h 336"/>
                    <a:gd name="T2" fmla="*/ 0 w 48"/>
                    <a:gd name="T3" fmla="*/ 2121 h 336"/>
                    <a:gd name="T4" fmla="*/ 806736 w 48"/>
                    <a:gd name="T5" fmla="*/ 3176 h 336"/>
                    <a:gd name="T6" fmla="*/ 0 w 48"/>
                    <a:gd name="T7" fmla="*/ 5304 h 336"/>
                    <a:gd name="T8" fmla="*/ 806736 w 48"/>
                    <a:gd name="T9" fmla="*/ 6366 h 336"/>
                    <a:gd name="T10" fmla="*/ 0 w 48"/>
                    <a:gd name="T11" fmla="*/ 7423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grpSp>
            <p:nvGrpSpPr>
              <p:cNvPr id="59427" name="Group 11"/>
              <p:cNvGrpSpPr>
                <a:grpSpLocks/>
              </p:cNvGrpSpPr>
              <p:nvPr/>
            </p:nvGrpSpPr>
            <p:grpSpPr bwMode="auto">
              <a:xfrm>
                <a:off x="4512" y="912"/>
                <a:ext cx="240" cy="480"/>
                <a:chOff x="3648" y="960"/>
                <a:chExt cx="432" cy="720"/>
              </a:xfrm>
            </p:grpSpPr>
            <p:sp>
              <p:nvSpPr>
                <p:cNvPr id="59434" name="Rectangle 12"/>
                <p:cNvSpPr>
                  <a:spLocks noChangeArrowheads="1"/>
                </p:cNvSpPr>
                <p:nvPr/>
              </p:nvSpPr>
              <p:spPr bwMode="auto">
                <a:xfrm>
                  <a:off x="3648" y="960"/>
                  <a:ext cx="432" cy="72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59435" name="Freeform 13"/>
                <p:cNvSpPr>
                  <a:spLocks/>
                </p:cNvSpPr>
                <p:nvPr/>
              </p:nvSpPr>
              <p:spPr bwMode="auto">
                <a:xfrm>
                  <a:off x="3696" y="1008"/>
                  <a:ext cx="336" cy="624"/>
                </a:xfrm>
                <a:custGeom>
                  <a:avLst/>
                  <a:gdLst>
                    <a:gd name="T0" fmla="*/ 806736 w 48"/>
                    <a:gd name="T1" fmla="*/ 0 h 336"/>
                    <a:gd name="T2" fmla="*/ 0 w 48"/>
                    <a:gd name="T3" fmla="*/ 2121 h 336"/>
                    <a:gd name="T4" fmla="*/ 806736 w 48"/>
                    <a:gd name="T5" fmla="*/ 3176 h 336"/>
                    <a:gd name="T6" fmla="*/ 0 w 48"/>
                    <a:gd name="T7" fmla="*/ 5304 h 336"/>
                    <a:gd name="T8" fmla="*/ 806736 w 48"/>
                    <a:gd name="T9" fmla="*/ 6366 h 336"/>
                    <a:gd name="T10" fmla="*/ 0 w 48"/>
                    <a:gd name="T11" fmla="*/ 7423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grpSp>
            <p:nvGrpSpPr>
              <p:cNvPr id="59428" name="Group 14"/>
              <p:cNvGrpSpPr>
                <a:grpSpLocks/>
              </p:cNvGrpSpPr>
              <p:nvPr/>
            </p:nvGrpSpPr>
            <p:grpSpPr bwMode="auto">
              <a:xfrm>
                <a:off x="4128" y="912"/>
                <a:ext cx="240" cy="480"/>
                <a:chOff x="3648" y="960"/>
                <a:chExt cx="432" cy="720"/>
              </a:xfrm>
            </p:grpSpPr>
            <p:sp>
              <p:nvSpPr>
                <p:cNvPr id="59432" name="Rectangle 15"/>
                <p:cNvSpPr>
                  <a:spLocks noChangeArrowheads="1"/>
                </p:cNvSpPr>
                <p:nvPr/>
              </p:nvSpPr>
              <p:spPr bwMode="auto">
                <a:xfrm>
                  <a:off x="3648" y="960"/>
                  <a:ext cx="432" cy="72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59433" name="Freeform 16"/>
                <p:cNvSpPr>
                  <a:spLocks/>
                </p:cNvSpPr>
                <p:nvPr/>
              </p:nvSpPr>
              <p:spPr bwMode="auto">
                <a:xfrm>
                  <a:off x="3696" y="1008"/>
                  <a:ext cx="336" cy="624"/>
                </a:xfrm>
                <a:custGeom>
                  <a:avLst/>
                  <a:gdLst>
                    <a:gd name="T0" fmla="*/ 806736 w 48"/>
                    <a:gd name="T1" fmla="*/ 0 h 336"/>
                    <a:gd name="T2" fmla="*/ 0 w 48"/>
                    <a:gd name="T3" fmla="*/ 2121 h 336"/>
                    <a:gd name="T4" fmla="*/ 806736 w 48"/>
                    <a:gd name="T5" fmla="*/ 3176 h 336"/>
                    <a:gd name="T6" fmla="*/ 0 w 48"/>
                    <a:gd name="T7" fmla="*/ 5304 h 336"/>
                    <a:gd name="T8" fmla="*/ 806736 w 48"/>
                    <a:gd name="T9" fmla="*/ 6366 h 336"/>
                    <a:gd name="T10" fmla="*/ 0 w 48"/>
                    <a:gd name="T11" fmla="*/ 7423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grpSp>
            <p:nvGrpSpPr>
              <p:cNvPr id="59429" name="Group 17"/>
              <p:cNvGrpSpPr>
                <a:grpSpLocks/>
              </p:cNvGrpSpPr>
              <p:nvPr/>
            </p:nvGrpSpPr>
            <p:grpSpPr bwMode="auto">
              <a:xfrm>
                <a:off x="5376" y="912"/>
                <a:ext cx="240" cy="480"/>
                <a:chOff x="3648" y="960"/>
                <a:chExt cx="432" cy="720"/>
              </a:xfrm>
            </p:grpSpPr>
            <p:sp>
              <p:nvSpPr>
                <p:cNvPr id="59430" name="Rectangle 18"/>
                <p:cNvSpPr>
                  <a:spLocks noChangeArrowheads="1"/>
                </p:cNvSpPr>
                <p:nvPr/>
              </p:nvSpPr>
              <p:spPr bwMode="auto">
                <a:xfrm>
                  <a:off x="3648" y="960"/>
                  <a:ext cx="432" cy="720"/>
                </a:xfrm>
                <a:prstGeom prst="rect">
                  <a:avLst/>
                </a:prstGeom>
                <a:solidFill>
                  <a:srgbClr val="339966"/>
                </a:solidFill>
                <a:ln w="9525">
                  <a:solidFill>
                    <a:srgbClr val="339966"/>
                  </a:solidFill>
                  <a:miter lim="800000"/>
                  <a:headEnd/>
                  <a:tailEnd/>
                </a:ln>
              </p:spPr>
              <p:txBody>
                <a:bodyPr wrap="none" anchor="ctr"/>
                <a:lstStyle/>
                <a:p>
                  <a:endParaRPr lang="en-US"/>
                </a:p>
              </p:txBody>
            </p:sp>
            <p:sp>
              <p:nvSpPr>
                <p:cNvPr id="59431" name="Freeform 19"/>
                <p:cNvSpPr>
                  <a:spLocks/>
                </p:cNvSpPr>
                <p:nvPr/>
              </p:nvSpPr>
              <p:spPr bwMode="auto">
                <a:xfrm>
                  <a:off x="3696" y="1008"/>
                  <a:ext cx="336" cy="624"/>
                </a:xfrm>
                <a:custGeom>
                  <a:avLst/>
                  <a:gdLst>
                    <a:gd name="T0" fmla="*/ 806736 w 48"/>
                    <a:gd name="T1" fmla="*/ 0 h 336"/>
                    <a:gd name="T2" fmla="*/ 0 w 48"/>
                    <a:gd name="T3" fmla="*/ 2121 h 336"/>
                    <a:gd name="T4" fmla="*/ 806736 w 48"/>
                    <a:gd name="T5" fmla="*/ 3176 h 336"/>
                    <a:gd name="T6" fmla="*/ 0 w 48"/>
                    <a:gd name="T7" fmla="*/ 5304 h 336"/>
                    <a:gd name="T8" fmla="*/ 806736 w 48"/>
                    <a:gd name="T9" fmla="*/ 6366 h 336"/>
                    <a:gd name="T10" fmla="*/ 0 w 48"/>
                    <a:gd name="T11" fmla="*/ 7423 h 336"/>
                    <a:gd name="T12" fmla="*/ 0 60000 65536"/>
                    <a:gd name="T13" fmla="*/ 0 60000 65536"/>
                    <a:gd name="T14" fmla="*/ 0 60000 65536"/>
                    <a:gd name="T15" fmla="*/ 0 60000 65536"/>
                    <a:gd name="T16" fmla="*/ 0 60000 65536"/>
                    <a:gd name="T17" fmla="*/ 0 60000 65536"/>
                    <a:gd name="T18" fmla="*/ 0 w 48"/>
                    <a:gd name="T19" fmla="*/ 0 h 336"/>
                    <a:gd name="T20" fmla="*/ 48 w 48"/>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 h="336">
                      <a:moveTo>
                        <a:pt x="48" y="0"/>
                      </a:moveTo>
                      <a:cubicBezTo>
                        <a:pt x="24" y="36"/>
                        <a:pt x="0" y="72"/>
                        <a:pt x="0" y="96"/>
                      </a:cubicBezTo>
                      <a:cubicBezTo>
                        <a:pt x="0" y="120"/>
                        <a:pt x="48" y="120"/>
                        <a:pt x="48" y="144"/>
                      </a:cubicBezTo>
                      <a:cubicBezTo>
                        <a:pt x="48" y="168"/>
                        <a:pt x="0" y="216"/>
                        <a:pt x="0" y="240"/>
                      </a:cubicBezTo>
                      <a:cubicBezTo>
                        <a:pt x="0" y="264"/>
                        <a:pt x="48" y="272"/>
                        <a:pt x="48" y="288"/>
                      </a:cubicBezTo>
                      <a:cubicBezTo>
                        <a:pt x="48" y="304"/>
                        <a:pt x="8" y="328"/>
                        <a:pt x="0" y="336"/>
                      </a:cubicBezTo>
                    </a:path>
                  </a:pathLst>
                </a:custGeom>
                <a:noFill/>
                <a:ln w="25400">
                  <a:solidFill>
                    <a:schemeClr val="tx1"/>
                  </a:solidFill>
                  <a:round/>
                  <a:headEnd/>
                  <a:tailEnd/>
                </a:ln>
              </p:spPr>
              <p:txBody>
                <a:bodyPr/>
                <a:lstStyle/>
                <a:p>
                  <a:endParaRPr lang="en-US"/>
                </a:p>
              </p:txBody>
            </p:sp>
          </p:grpSp>
        </p:grpSp>
        <p:sp>
          <p:nvSpPr>
            <p:cNvPr id="59402" name="Rectangle 20"/>
            <p:cNvSpPr>
              <a:spLocks noChangeArrowheads="1"/>
            </p:cNvSpPr>
            <p:nvPr/>
          </p:nvSpPr>
          <p:spPr bwMode="auto">
            <a:xfrm>
              <a:off x="5257800" y="2743200"/>
              <a:ext cx="3048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9403" name="Rectangle 21"/>
            <p:cNvSpPr>
              <a:spLocks noChangeArrowheads="1"/>
            </p:cNvSpPr>
            <p:nvPr/>
          </p:nvSpPr>
          <p:spPr bwMode="auto">
            <a:xfrm>
              <a:off x="5410200" y="2895600"/>
              <a:ext cx="3048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9404" name="Rectangle 22"/>
            <p:cNvSpPr>
              <a:spLocks noChangeArrowheads="1"/>
            </p:cNvSpPr>
            <p:nvPr/>
          </p:nvSpPr>
          <p:spPr bwMode="auto">
            <a:xfrm>
              <a:off x="5562600" y="3048000"/>
              <a:ext cx="3048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9405" name="Rectangle 23"/>
            <p:cNvSpPr>
              <a:spLocks noChangeArrowheads="1"/>
            </p:cNvSpPr>
            <p:nvPr/>
          </p:nvSpPr>
          <p:spPr bwMode="auto">
            <a:xfrm>
              <a:off x="5715000" y="3200400"/>
              <a:ext cx="304800" cy="457200"/>
            </a:xfrm>
            <a:prstGeom prst="rect">
              <a:avLst/>
            </a:prstGeom>
            <a:solidFill>
              <a:schemeClr val="accent1"/>
            </a:solidFill>
            <a:ln w="9525">
              <a:solidFill>
                <a:schemeClr val="tx1"/>
              </a:solidFill>
              <a:miter lim="800000"/>
              <a:headEnd/>
              <a:tailEnd/>
            </a:ln>
          </p:spPr>
          <p:txBody>
            <a:bodyPr wrap="none" anchor="ctr"/>
            <a:lstStyle/>
            <a:p>
              <a:pPr algn="ctr"/>
              <a:r>
                <a:rPr lang="en-US"/>
                <a:t>A</a:t>
              </a:r>
            </a:p>
          </p:txBody>
        </p:sp>
        <p:sp>
          <p:nvSpPr>
            <p:cNvPr id="59406" name="Rectangle 24"/>
            <p:cNvSpPr>
              <a:spLocks noChangeArrowheads="1"/>
            </p:cNvSpPr>
            <p:nvPr/>
          </p:nvSpPr>
          <p:spPr bwMode="auto">
            <a:xfrm>
              <a:off x="7391400" y="26670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07" name="Rectangle 25"/>
            <p:cNvSpPr>
              <a:spLocks noChangeArrowheads="1"/>
            </p:cNvSpPr>
            <p:nvPr/>
          </p:nvSpPr>
          <p:spPr bwMode="auto">
            <a:xfrm>
              <a:off x="7543800" y="28194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08" name="Rectangle 26"/>
            <p:cNvSpPr>
              <a:spLocks noChangeArrowheads="1"/>
            </p:cNvSpPr>
            <p:nvPr/>
          </p:nvSpPr>
          <p:spPr bwMode="auto">
            <a:xfrm>
              <a:off x="7696200" y="29718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09" name="Rectangle 27"/>
            <p:cNvSpPr>
              <a:spLocks noChangeArrowheads="1"/>
            </p:cNvSpPr>
            <p:nvPr/>
          </p:nvSpPr>
          <p:spPr bwMode="auto">
            <a:xfrm>
              <a:off x="7848600" y="31242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10" name="Rectangle 28"/>
            <p:cNvSpPr>
              <a:spLocks noChangeArrowheads="1"/>
            </p:cNvSpPr>
            <p:nvPr/>
          </p:nvSpPr>
          <p:spPr bwMode="auto">
            <a:xfrm>
              <a:off x="8001000" y="32766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11" name="Rectangle 29"/>
            <p:cNvSpPr>
              <a:spLocks noChangeArrowheads="1"/>
            </p:cNvSpPr>
            <p:nvPr/>
          </p:nvSpPr>
          <p:spPr bwMode="auto">
            <a:xfrm>
              <a:off x="8153400" y="3429000"/>
              <a:ext cx="304800" cy="457200"/>
            </a:xfrm>
            <a:prstGeom prst="rect">
              <a:avLst/>
            </a:prstGeom>
            <a:solidFill>
              <a:srgbClr val="FFFF99"/>
            </a:solidFill>
            <a:ln w="9525">
              <a:solidFill>
                <a:schemeClr val="bg2"/>
              </a:solidFill>
              <a:miter lim="800000"/>
              <a:headEnd/>
              <a:tailEnd/>
            </a:ln>
          </p:spPr>
          <p:txBody>
            <a:bodyPr wrap="none" anchor="ctr"/>
            <a:lstStyle/>
            <a:p>
              <a:endParaRPr lang="en-US"/>
            </a:p>
          </p:txBody>
        </p:sp>
        <p:sp>
          <p:nvSpPr>
            <p:cNvPr id="59412" name="Rectangle 30"/>
            <p:cNvSpPr>
              <a:spLocks noChangeArrowheads="1"/>
            </p:cNvSpPr>
            <p:nvPr/>
          </p:nvSpPr>
          <p:spPr bwMode="auto">
            <a:xfrm>
              <a:off x="8305800" y="3581400"/>
              <a:ext cx="304800" cy="457200"/>
            </a:xfrm>
            <a:prstGeom prst="rect">
              <a:avLst/>
            </a:prstGeom>
            <a:solidFill>
              <a:srgbClr val="FFFF99"/>
            </a:solidFill>
            <a:ln w="9525">
              <a:solidFill>
                <a:schemeClr val="bg2"/>
              </a:solidFill>
              <a:miter lim="800000"/>
              <a:headEnd/>
              <a:tailEnd/>
            </a:ln>
          </p:spPr>
          <p:txBody>
            <a:bodyPr wrap="none" anchor="ctr"/>
            <a:lstStyle/>
            <a:p>
              <a:pPr algn="ctr"/>
              <a:r>
                <a:rPr lang="en-US">
                  <a:solidFill>
                    <a:schemeClr val="bg2"/>
                  </a:solidFill>
                </a:rPr>
                <a:t>B</a:t>
              </a:r>
            </a:p>
          </p:txBody>
        </p:sp>
        <p:sp>
          <p:nvSpPr>
            <p:cNvPr id="59413" name="Line 31"/>
            <p:cNvSpPr>
              <a:spLocks noChangeShapeType="1"/>
            </p:cNvSpPr>
            <p:nvPr/>
          </p:nvSpPr>
          <p:spPr bwMode="auto">
            <a:xfrm flipV="1">
              <a:off x="5410200" y="2209800"/>
              <a:ext cx="685800" cy="533400"/>
            </a:xfrm>
            <a:prstGeom prst="line">
              <a:avLst/>
            </a:prstGeom>
            <a:noFill/>
            <a:ln w="9525">
              <a:solidFill>
                <a:schemeClr val="tx1"/>
              </a:solidFill>
              <a:round/>
              <a:headEnd/>
              <a:tailEnd type="triangle" w="med" len="med"/>
            </a:ln>
          </p:spPr>
          <p:txBody>
            <a:bodyPr/>
            <a:lstStyle/>
            <a:p>
              <a:endParaRPr lang="en-US"/>
            </a:p>
          </p:txBody>
        </p:sp>
        <p:sp>
          <p:nvSpPr>
            <p:cNvPr id="59414" name="Line 32"/>
            <p:cNvSpPr>
              <a:spLocks noChangeShapeType="1"/>
            </p:cNvSpPr>
            <p:nvPr/>
          </p:nvSpPr>
          <p:spPr bwMode="auto">
            <a:xfrm flipV="1">
              <a:off x="5943600" y="2209800"/>
              <a:ext cx="228600" cy="990600"/>
            </a:xfrm>
            <a:prstGeom prst="line">
              <a:avLst/>
            </a:prstGeom>
            <a:noFill/>
            <a:ln w="9525">
              <a:solidFill>
                <a:schemeClr val="tx1"/>
              </a:solidFill>
              <a:round/>
              <a:headEnd/>
              <a:tailEnd type="triangle" w="med" len="med"/>
            </a:ln>
          </p:spPr>
          <p:txBody>
            <a:bodyPr/>
            <a:lstStyle/>
            <a:p>
              <a:endParaRPr lang="en-US"/>
            </a:p>
          </p:txBody>
        </p:sp>
        <p:sp>
          <p:nvSpPr>
            <p:cNvPr id="59415" name="Line 33"/>
            <p:cNvSpPr>
              <a:spLocks noChangeShapeType="1"/>
            </p:cNvSpPr>
            <p:nvPr/>
          </p:nvSpPr>
          <p:spPr bwMode="auto">
            <a:xfrm flipV="1">
              <a:off x="5943600" y="2209800"/>
              <a:ext cx="1371600" cy="990600"/>
            </a:xfrm>
            <a:prstGeom prst="line">
              <a:avLst/>
            </a:prstGeom>
            <a:noFill/>
            <a:ln w="9525">
              <a:solidFill>
                <a:schemeClr val="tx1"/>
              </a:solidFill>
              <a:round/>
              <a:headEnd/>
              <a:tailEnd type="triangle" w="med" len="med"/>
            </a:ln>
          </p:spPr>
          <p:txBody>
            <a:bodyPr/>
            <a:lstStyle/>
            <a:p>
              <a:endParaRPr lang="en-US"/>
            </a:p>
          </p:txBody>
        </p:sp>
        <p:sp>
          <p:nvSpPr>
            <p:cNvPr id="59416" name="Line 34"/>
            <p:cNvSpPr>
              <a:spLocks noChangeShapeType="1"/>
            </p:cNvSpPr>
            <p:nvPr/>
          </p:nvSpPr>
          <p:spPr bwMode="auto">
            <a:xfrm>
              <a:off x="7391400" y="2209800"/>
              <a:ext cx="152400" cy="457200"/>
            </a:xfrm>
            <a:prstGeom prst="line">
              <a:avLst/>
            </a:prstGeom>
            <a:noFill/>
            <a:ln w="9525">
              <a:solidFill>
                <a:schemeClr val="tx1"/>
              </a:solidFill>
              <a:round/>
              <a:headEnd/>
              <a:tailEnd type="triangle" w="med" len="med"/>
            </a:ln>
          </p:spPr>
          <p:txBody>
            <a:bodyPr/>
            <a:lstStyle/>
            <a:p>
              <a:endParaRPr lang="en-US"/>
            </a:p>
          </p:txBody>
        </p:sp>
        <p:sp>
          <p:nvSpPr>
            <p:cNvPr id="59417" name="Line 35"/>
            <p:cNvSpPr>
              <a:spLocks noChangeShapeType="1"/>
            </p:cNvSpPr>
            <p:nvPr/>
          </p:nvSpPr>
          <p:spPr bwMode="auto">
            <a:xfrm flipH="1">
              <a:off x="7620000" y="2209800"/>
              <a:ext cx="1066800" cy="457200"/>
            </a:xfrm>
            <a:prstGeom prst="line">
              <a:avLst/>
            </a:prstGeom>
            <a:noFill/>
            <a:ln w="9525">
              <a:solidFill>
                <a:schemeClr val="tx1"/>
              </a:solidFill>
              <a:round/>
              <a:headEnd/>
              <a:tailEnd type="triangle" w="med" len="med"/>
            </a:ln>
          </p:spPr>
          <p:txBody>
            <a:bodyPr/>
            <a:lstStyle/>
            <a:p>
              <a:endParaRPr lang="en-US"/>
            </a:p>
          </p:txBody>
        </p:sp>
        <p:sp>
          <p:nvSpPr>
            <p:cNvPr id="59418" name="Rectangle 36"/>
            <p:cNvSpPr>
              <a:spLocks noChangeArrowheads="1"/>
            </p:cNvSpPr>
            <p:nvPr/>
          </p:nvSpPr>
          <p:spPr bwMode="auto">
            <a:xfrm>
              <a:off x="5486400" y="762000"/>
              <a:ext cx="304800" cy="381000"/>
            </a:xfrm>
            <a:prstGeom prst="rect">
              <a:avLst/>
            </a:prstGeom>
            <a:solidFill>
              <a:srgbClr val="CCFFFF"/>
            </a:solidFill>
            <a:ln w="9525">
              <a:solidFill>
                <a:schemeClr val="tx1"/>
              </a:solidFill>
              <a:miter lim="800000"/>
              <a:headEnd/>
              <a:tailEnd/>
            </a:ln>
          </p:spPr>
          <p:txBody>
            <a:bodyPr wrap="none" anchor="ctr"/>
            <a:lstStyle/>
            <a:p>
              <a:pPr algn="ctr"/>
              <a:r>
                <a:rPr lang="en-US">
                  <a:solidFill>
                    <a:schemeClr val="bg2"/>
                  </a:solidFill>
                </a:rPr>
                <a:t>C</a:t>
              </a:r>
            </a:p>
          </p:txBody>
        </p:sp>
        <p:sp>
          <p:nvSpPr>
            <p:cNvPr id="59419" name="Rectangle 37"/>
            <p:cNvSpPr>
              <a:spLocks noChangeArrowheads="1"/>
            </p:cNvSpPr>
            <p:nvPr/>
          </p:nvSpPr>
          <p:spPr bwMode="auto">
            <a:xfrm>
              <a:off x="7543800" y="762000"/>
              <a:ext cx="304800" cy="381000"/>
            </a:xfrm>
            <a:prstGeom prst="rect">
              <a:avLst/>
            </a:prstGeom>
            <a:solidFill>
              <a:srgbClr val="CCFFFF"/>
            </a:solidFill>
            <a:ln w="9525">
              <a:solidFill>
                <a:schemeClr val="tx1"/>
              </a:solidFill>
              <a:miter lim="800000"/>
              <a:headEnd/>
              <a:tailEnd/>
            </a:ln>
          </p:spPr>
          <p:txBody>
            <a:bodyPr wrap="none" anchor="ctr"/>
            <a:lstStyle/>
            <a:p>
              <a:pPr algn="ctr"/>
              <a:r>
                <a:rPr lang="en-US">
                  <a:solidFill>
                    <a:schemeClr val="bg2"/>
                  </a:solidFill>
                </a:rPr>
                <a:t>C</a:t>
              </a:r>
            </a:p>
          </p:txBody>
        </p:sp>
        <p:sp>
          <p:nvSpPr>
            <p:cNvPr id="59420" name="Rectangle 38"/>
            <p:cNvSpPr>
              <a:spLocks noChangeArrowheads="1"/>
            </p:cNvSpPr>
            <p:nvPr/>
          </p:nvSpPr>
          <p:spPr bwMode="auto">
            <a:xfrm>
              <a:off x="6629400" y="762000"/>
              <a:ext cx="304800" cy="381000"/>
            </a:xfrm>
            <a:prstGeom prst="rect">
              <a:avLst/>
            </a:prstGeom>
            <a:solidFill>
              <a:srgbClr val="CCFFFF"/>
            </a:solidFill>
            <a:ln w="9525">
              <a:solidFill>
                <a:schemeClr val="tx1"/>
              </a:solidFill>
              <a:miter lim="800000"/>
              <a:headEnd/>
              <a:tailEnd/>
            </a:ln>
          </p:spPr>
          <p:txBody>
            <a:bodyPr wrap="none" anchor="ctr"/>
            <a:lstStyle/>
            <a:p>
              <a:pPr algn="ctr"/>
              <a:r>
                <a:rPr lang="en-US">
                  <a:solidFill>
                    <a:schemeClr val="bg2"/>
                  </a:solidFill>
                </a:rPr>
                <a:t>C</a:t>
              </a:r>
            </a:p>
          </p:txBody>
        </p:sp>
        <p:sp>
          <p:nvSpPr>
            <p:cNvPr id="59421" name="Rectangle 39"/>
            <p:cNvSpPr>
              <a:spLocks noChangeArrowheads="1"/>
            </p:cNvSpPr>
            <p:nvPr/>
          </p:nvSpPr>
          <p:spPr bwMode="auto">
            <a:xfrm>
              <a:off x="8458200" y="762000"/>
              <a:ext cx="304800" cy="381000"/>
            </a:xfrm>
            <a:prstGeom prst="rect">
              <a:avLst/>
            </a:prstGeom>
            <a:solidFill>
              <a:srgbClr val="CCFFFF"/>
            </a:solidFill>
            <a:ln w="9525">
              <a:solidFill>
                <a:schemeClr val="tx1"/>
              </a:solidFill>
              <a:miter lim="800000"/>
              <a:headEnd/>
              <a:tailEnd/>
            </a:ln>
          </p:spPr>
          <p:txBody>
            <a:bodyPr wrap="none" anchor="ctr"/>
            <a:lstStyle/>
            <a:p>
              <a:pPr algn="ctr"/>
              <a:r>
                <a:rPr lang="en-US">
                  <a:solidFill>
                    <a:schemeClr val="bg2"/>
                  </a:solidFill>
                </a:rPr>
                <a:t>C</a:t>
              </a:r>
            </a:p>
          </p:txBody>
        </p:sp>
        <p:sp>
          <p:nvSpPr>
            <p:cNvPr id="59422" name="Line 40"/>
            <p:cNvSpPr>
              <a:spLocks noChangeShapeType="1"/>
            </p:cNvSpPr>
            <p:nvPr/>
          </p:nvSpPr>
          <p:spPr bwMode="auto">
            <a:xfrm flipV="1">
              <a:off x="5562600" y="1143000"/>
              <a:ext cx="0" cy="304800"/>
            </a:xfrm>
            <a:prstGeom prst="line">
              <a:avLst/>
            </a:prstGeom>
            <a:noFill/>
            <a:ln w="9525">
              <a:solidFill>
                <a:schemeClr val="tx1"/>
              </a:solidFill>
              <a:round/>
              <a:headEnd/>
              <a:tailEnd type="triangle" w="med" len="med"/>
            </a:ln>
          </p:spPr>
          <p:txBody>
            <a:bodyPr/>
            <a:lstStyle/>
            <a:p>
              <a:endParaRPr lang="en-US"/>
            </a:p>
          </p:txBody>
        </p:sp>
        <p:sp>
          <p:nvSpPr>
            <p:cNvPr id="59423" name="Line 41"/>
            <p:cNvSpPr>
              <a:spLocks noChangeShapeType="1"/>
            </p:cNvSpPr>
            <p:nvPr/>
          </p:nvSpPr>
          <p:spPr bwMode="auto">
            <a:xfrm flipV="1">
              <a:off x="6781800" y="1143000"/>
              <a:ext cx="0" cy="304800"/>
            </a:xfrm>
            <a:prstGeom prst="line">
              <a:avLst/>
            </a:prstGeom>
            <a:noFill/>
            <a:ln w="9525">
              <a:solidFill>
                <a:schemeClr val="tx1"/>
              </a:solidFill>
              <a:round/>
              <a:headEnd/>
              <a:tailEnd type="triangle" w="med" len="med"/>
            </a:ln>
          </p:spPr>
          <p:txBody>
            <a:bodyPr/>
            <a:lstStyle/>
            <a:p>
              <a:endParaRPr lang="en-US"/>
            </a:p>
          </p:txBody>
        </p:sp>
        <p:sp>
          <p:nvSpPr>
            <p:cNvPr id="59424" name="Line 42"/>
            <p:cNvSpPr>
              <a:spLocks noChangeShapeType="1"/>
            </p:cNvSpPr>
            <p:nvPr/>
          </p:nvSpPr>
          <p:spPr bwMode="auto">
            <a:xfrm flipH="1" flipV="1">
              <a:off x="7848600" y="990600"/>
              <a:ext cx="838200" cy="457200"/>
            </a:xfrm>
            <a:prstGeom prst="line">
              <a:avLst/>
            </a:prstGeom>
            <a:noFill/>
            <a:ln w="9525">
              <a:solidFill>
                <a:schemeClr val="tx1"/>
              </a:solidFill>
              <a:round/>
              <a:headEnd/>
              <a:tailEnd type="triangle" w="med" len="med"/>
            </a:ln>
          </p:spPr>
          <p:txBody>
            <a:bodyPr/>
            <a:lstStyle/>
            <a:p>
              <a:endParaRPr lang="en-US"/>
            </a:p>
          </p:txBody>
        </p:sp>
      </p:grpSp>
      <p:sp>
        <p:nvSpPr>
          <p:cNvPr id="59400" name="TextBox 45"/>
          <p:cNvSpPr txBox="1">
            <a:spLocks noChangeArrowheads="1"/>
          </p:cNvSpPr>
          <p:nvPr/>
        </p:nvSpPr>
        <p:spPr bwMode="auto">
          <a:xfrm>
            <a:off x="152400" y="838200"/>
            <a:ext cx="4267200" cy="1846659"/>
          </a:xfrm>
          <a:prstGeom prst="rect">
            <a:avLst/>
          </a:prstGeom>
          <a:solidFill>
            <a:srgbClr val="CCFFFF"/>
          </a:solidFill>
          <a:ln w="9525">
            <a:noFill/>
            <a:miter lim="800000"/>
            <a:headEnd/>
            <a:tailEnd/>
          </a:ln>
        </p:spPr>
        <p:txBody>
          <a:bodyPr>
            <a:spAutoFit/>
          </a:bodyPr>
          <a:lstStyle/>
          <a:p>
            <a:pPr>
              <a:lnSpc>
                <a:spcPct val="90000"/>
              </a:lnSpc>
            </a:pPr>
            <a:r>
              <a:rPr lang="en-US" sz="2000" dirty="0">
                <a:latin typeface="Book Antiqua" pitchFamily="18" charset="0"/>
              </a:rPr>
              <a:t>Observations:</a:t>
            </a:r>
          </a:p>
          <a:p>
            <a:pPr lvl="1">
              <a:lnSpc>
                <a:spcPct val="90000"/>
              </a:lnSpc>
            </a:pPr>
            <a:r>
              <a:rPr lang="en-US" sz="2000" dirty="0">
                <a:latin typeface="Book Antiqua" pitchFamily="18" charset="0"/>
              </a:rPr>
              <a:t>General shared address space abstraction is complex</a:t>
            </a:r>
          </a:p>
          <a:p>
            <a:pPr lvl="1">
              <a:lnSpc>
                <a:spcPct val="90000"/>
              </a:lnSpc>
            </a:pPr>
            <a:r>
              <a:rPr lang="en-US" sz="2000" dirty="0">
                <a:latin typeface="Book Antiqua" pitchFamily="18" charset="0"/>
              </a:rPr>
              <a:t>Certain special cases are simple, and cover most uses</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44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44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446">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4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srcRect/>
          <a:stretch>
            <a:fillRect/>
          </a:stretch>
        </p:blipFill>
        <p:spPr bwMode="auto">
          <a:xfrm>
            <a:off x="3962400" y="3810000"/>
            <a:ext cx="5029200" cy="2448314"/>
          </a:xfrm>
          <a:prstGeom prst="rect">
            <a:avLst/>
          </a:prstGeom>
          <a:noFill/>
          <a:ln w="12700">
            <a:noFill/>
            <a:miter lim="800000"/>
            <a:headEnd type="none" w="sm" len="sm"/>
            <a:tailEnd type="none" w="sm" len="sm"/>
          </a:ln>
        </p:spPr>
      </p:pic>
      <p:sp>
        <p:nvSpPr>
          <p:cNvPr id="60421" name="Rectangle 2"/>
          <p:cNvSpPr>
            <a:spLocks noGrp="1" noChangeArrowheads="1"/>
          </p:cNvSpPr>
          <p:nvPr>
            <p:ph type="title"/>
          </p:nvPr>
        </p:nvSpPr>
        <p:spPr/>
        <p:txBody>
          <a:bodyPr/>
          <a:lstStyle/>
          <a:p>
            <a:r>
              <a:rPr lang="en-US" smtClean="0"/>
              <a:t>Charisma: Static Data Flow</a:t>
            </a:r>
          </a:p>
        </p:txBody>
      </p:sp>
      <p:sp>
        <p:nvSpPr>
          <p:cNvPr id="17" name="Content Placeholder 16"/>
          <p:cNvSpPr>
            <a:spLocks noGrp="1"/>
          </p:cNvSpPr>
          <p:nvPr>
            <p:ph sz="half" idx="2"/>
          </p:nvPr>
        </p:nvSpPr>
        <p:spPr/>
        <p:txBody>
          <a:bodyPr/>
          <a:lstStyle/>
          <a:p>
            <a:endParaRPr lang="en-US"/>
          </a:p>
        </p:txBody>
      </p:sp>
      <p:sp>
        <p:nvSpPr>
          <p:cNvPr id="8" name="Date Placeholder 7"/>
          <p:cNvSpPr>
            <a:spLocks noGrp="1"/>
          </p:cNvSpPr>
          <p:nvPr>
            <p:ph type="dt" sz="half" idx="10"/>
          </p:nvPr>
        </p:nvSpPr>
        <p:spPr/>
        <p:txBody>
          <a:bodyPr/>
          <a:lstStyle/>
          <a:p>
            <a:fld id="{968D7E50-CA8E-0E48-8102-128CD062FE60}" type="datetime1">
              <a:rPr lang="en-US" smtClean="0"/>
              <a:t>4/14/11</a:t>
            </a:fld>
            <a:endParaRPr lang="en-US" dirty="0"/>
          </a:p>
        </p:txBody>
      </p:sp>
      <p:sp>
        <p:nvSpPr>
          <p:cNvPr id="60419"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9" name="Slide Number Placeholder 8"/>
          <p:cNvSpPr>
            <a:spLocks noGrp="1"/>
          </p:cNvSpPr>
          <p:nvPr>
            <p:ph type="sldNum" sz="quarter" idx="12"/>
          </p:nvPr>
        </p:nvSpPr>
        <p:spPr/>
        <p:txBody>
          <a:bodyPr/>
          <a:lstStyle/>
          <a:p>
            <a:fld id="{247C39AB-C319-403C-8545-69BA255C32C6}" type="slidenum">
              <a:rPr lang="en-US" smtClean="0"/>
              <a:pPr/>
              <a:t>62</a:t>
            </a:fld>
            <a:endParaRPr lang="en-US" dirty="0"/>
          </a:p>
        </p:txBody>
      </p:sp>
      <p:sp>
        <p:nvSpPr>
          <p:cNvPr id="43017" name="Text Box 5"/>
          <p:cNvSpPr txBox="1">
            <a:spLocks noChangeArrowheads="1"/>
          </p:cNvSpPr>
          <p:nvPr/>
        </p:nvSpPr>
        <p:spPr bwMode="auto">
          <a:xfrm>
            <a:off x="152400" y="2286000"/>
            <a:ext cx="4343400" cy="2092325"/>
          </a:xfrm>
          <a:prstGeom prst="rect">
            <a:avLst/>
          </a:prstGeom>
          <a:solidFill>
            <a:schemeClr val="accent6">
              <a:lumMod val="75000"/>
            </a:schemeClr>
          </a:solidFill>
          <a:ln w="9525">
            <a:solidFill>
              <a:srgbClr val="003300"/>
            </a:solidFill>
            <a:miter lim="800000"/>
            <a:headEnd/>
            <a:tailEnd/>
          </a:ln>
        </p:spPr>
        <p:txBody>
          <a:bodyPr>
            <a:spAutoFit/>
          </a:bodyPr>
          <a:lstStyle/>
          <a:p>
            <a:pPr>
              <a:spcBef>
                <a:spcPct val="50000"/>
              </a:spcBef>
              <a:defRPr/>
            </a:pPr>
            <a:r>
              <a:rPr lang="en-US" sz="2000" dirty="0">
                <a:solidFill>
                  <a:schemeClr val="bg1"/>
                </a:solidFill>
              </a:rPr>
              <a:t>Observation: many CSE applications  or modules involve static data flow in a fixed network  of entities</a:t>
            </a:r>
          </a:p>
          <a:p>
            <a:pPr>
              <a:spcBef>
                <a:spcPct val="50000"/>
              </a:spcBef>
              <a:defRPr/>
            </a:pPr>
            <a:r>
              <a:rPr lang="en-US" sz="2000" dirty="0">
                <a:solidFill>
                  <a:schemeClr val="bg1"/>
                </a:solidFill>
              </a:rPr>
              <a:t>The amount of data may vary from iteration to iteration, but who talks to whom  remains unchanged</a:t>
            </a:r>
          </a:p>
        </p:txBody>
      </p:sp>
      <p:pic>
        <p:nvPicPr>
          <p:cNvPr id="11" name="Picture 2"/>
          <p:cNvPicPr>
            <a:picLocks noChangeAspect="1" noChangeArrowheads="1"/>
          </p:cNvPicPr>
          <p:nvPr/>
        </p:nvPicPr>
        <p:blipFill>
          <a:blip r:embed="rId4" cstate="print"/>
          <a:srcRect/>
          <a:stretch>
            <a:fillRect/>
          </a:stretch>
        </p:blipFill>
        <p:spPr bwMode="auto">
          <a:xfrm>
            <a:off x="4604319" y="1066800"/>
            <a:ext cx="4539681" cy="2743200"/>
          </a:xfrm>
          <a:prstGeom prst="rect">
            <a:avLst/>
          </a:prstGeom>
          <a:noFill/>
          <a:ln w="9525">
            <a:noFill/>
            <a:round/>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a:xfrm>
            <a:off x="0" y="274638"/>
            <a:ext cx="9144000" cy="1143000"/>
          </a:xfrm>
        </p:spPr>
        <p:txBody>
          <a:bodyPr>
            <a:noAutofit/>
          </a:bodyPr>
          <a:lstStyle/>
          <a:p>
            <a:r>
              <a:rPr lang="en-US" sz="3400" dirty="0" smtClean="0"/>
              <a:t>Charisma: Sequential-Parallel Separation</a:t>
            </a:r>
          </a:p>
        </p:txBody>
      </p:sp>
      <p:sp>
        <p:nvSpPr>
          <p:cNvPr id="63494" name="Rectangle 3"/>
          <p:cNvSpPr>
            <a:spLocks noGrp="1" noChangeArrowheads="1"/>
          </p:cNvSpPr>
          <p:nvPr>
            <p:ph sz="half" idx="1"/>
          </p:nvPr>
        </p:nvSpPr>
        <p:spPr>
          <a:xfrm>
            <a:off x="4800600" y="1524000"/>
            <a:ext cx="4038600" cy="4525963"/>
          </a:xfrm>
        </p:spPr>
        <p:txBody>
          <a:bodyPr/>
          <a:lstStyle/>
          <a:p>
            <a:r>
              <a:rPr lang="en-US" dirty="0" smtClean="0"/>
              <a:t>Program consists of</a:t>
            </a:r>
          </a:p>
          <a:p>
            <a:pPr lvl="1"/>
            <a:r>
              <a:rPr lang="en-US" dirty="0" smtClean="0"/>
              <a:t>Orchestration (.or) code</a:t>
            </a:r>
          </a:p>
          <a:p>
            <a:pPr lvl="2"/>
            <a:r>
              <a:rPr lang="en-US" dirty="0" smtClean="0"/>
              <a:t>Global flow of control and data</a:t>
            </a:r>
          </a:p>
          <a:p>
            <a:pPr lvl="2"/>
            <a:endParaRPr lang="en-US" dirty="0" smtClean="0"/>
          </a:p>
          <a:p>
            <a:pPr lvl="1"/>
            <a:r>
              <a:rPr lang="en-US" dirty="0" smtClean="0"/>
              <a:t>“Physics” code </a:t>
            </a:r>
          </a:p>
          <a:p>
            <a:pPr lvl="2"/>
            <a:r>
              <a:rPr lang="en-US" dirty="0" smtClean="0"/>
              <a:t>Regular C++</a:t>
            </a:r>
          </a:p>
          <a:p>
            <a:pPr lvl="2"/>
            <a:r>
              <a:rPr lang="en-US" dirty="0" smtClean="0"/>
              <a:t>User variables </a:t>
            </a:r>
          </a:p>
          <a:p>
            <a:pPr lvl="2"/>
            <a:r>
              <a:rPr lang="en-US" dirty="0" smtClean="0"/>
              <a:t>Sequential methods</a:t>
            </a:r>
          </a:p>
        </p:txBody>
      </p:sp>
      <p:sp>
        <p:nvSpPr>
          <p:cNvPr id="14" name="Date Placeholder 13"/>
          <p:cNvSpPr>
            <a:spLocks noGrp="1"/>
          </p:cNvSpPr>
          <p:nvPr>
            <p:ph type="dt" sz="half" idx="10"/>
          </p:nvPr>
        </p:nvSpPr>
        <p:spPr/>
        <p:txBody>
          <a:bodyPr/>
          <a:lstStyle/>
          <a:p>
            <a:fld id="{49332622-95F3-F24B-AA9B-E420E8B3ED79}" type="datetime1">
              <a:rPr lang="en-US" smtClean="0"/>
              <a:t>4/14/11</a:t>
            </a:fld>
            <a:endParaRPr lang="en-US" dirty="0"/>
          </a:p>
        </p:txBody>
      </p:sp>
      <p:sp>
        <p:nvSpPr>
          <p:cNvPr id="63491" name="Footer Placeholder 5"/>
          <p:cNvSpPr>
            <a:spLocks noGrp="1"/>
          </p:cNvSpPr>
          <p:nvPr>
            <p:ph type="ftr" sz="quarter" idx="11"/>
          </p:nvPr>
        </p:nvSpPr>
        <p:spPr/>
        <p:txBody>
          <a:bodyPr/>
          <a:lstStyle/>
          <a:p>
            <a:r>
              <a:rPr lang="en-US" smtClean="0"/>
              <a:t>AICS International Symposium</a:t>
            </a:r>
            <a:endParaRPr lang="en-US" dirty="0" smtClean="0"/>
          </a:p>
        </p:txBody>
      </p:sp>
      <p:sp>
        <p:nvSpPr>
          <p:cNvPr id="15" name="Slide Number Placeholder 14"/>
          <p:cNvSpPr>
            <a:spLocks noGrp="1"/>
          </p:cNvSpPr>
          <p:nvPr>
            <p:ph type="sldNum" sz="quarter" idx="12"/>
          </p:nvPr>
        </p:nvSpPr>
        <p:spPr/>
        <p:txBody>
          <a:bodyPr/>
          <a:lstStyle/>
          <a:p>
            <a:fld id="{247C39AB-C319-403C-8545-69BA255C32C6}" type="slidenum">
              <a:rPr lang="en-US" smtClean="0"/>
              <a:pPr/>
              <a:t>63</a:t>
            </a:fld>
            <a:endParaRPr lang="en-US" dirty="0"/>
          </a:p>
        </p:txBody>
      </p:sp>
      <p:grpSp>
        <p:nvGrpSpPr>
          <p:cNvPr id="63495" name="Group 13"/>
          <p:cNvGrpSpPr>
            <a:grpSpLocks/>
          </p:cNvGrpSpPr>
          <p:nvPr/>
        </p:nvGrpSpPr>
        <p:grpSpPr bwMode="auto">
          <a:xfrm>
            <a:off x="609600" y="1981200"/>
            <a:ext cx="4038600" cy="1981200"/>
            <a:chOff x="457200" y="4419600"/>
            <a:chExt cx="3657600" cy="1752600"/>
          </a:xfrm>
        </p:grpSpPr>
        <p:sp>
          <p:nvSpPr>
            <p:cNvPr id="63496" name="Rectangle 13"/>
            <p:cNvSpPr>
              <a:spLocks noChangeArrowheads="1"/>
            </p:cNvSpPr>
            <p:nvPr/>
          </p:nvSpPr>
          <p:spPr bwMode="auto">
            <a:xfrm>
              <a:off x="2819400" y="5638800"/>
              <a:ext cx="990600" cy="533400"/>
            </a:xfrm>
            <a:prstGeom prst="rect">
              <a:avLst/>
            </a:prstGeom>
            <a:solidFill>
              <a:srgbClr val="00CCFF"/>
            </a:solidFill>
            <a:ln w="9525">
              <a:solidFill>
                <a:schemeClr val="tx1"/>
              </a:solidFill>
              <a:miter lim="800000"/>
              <a:headEnd/>
              <a:tailEnd/>
            </a:ln>
          </p:spPr>
          <p:txBody>
            <a:bodyPr wrap="none" anchor="ctr"/>
            <a:lstStyle/>
            <a:p>
              <a:pPr algn="ctr"/>
              <a:endParaRPr lang="en-US"/>
            </a:p>
          </p:txBody>
        </p:sp>
        <p:sp>
          <p:nvSpPr>
            <p:cNvPr id="63497" name="Rectangle 11"/>
            <p:cNvSpPr>
              <a:spLocks noChangeArrowheads="1"/>
            </p:cNvSpPr>
            <p:nvPr/>
          </p:nvSpPr>
          <p:spPr bwMode="auto">
            <a:xfrm>
              <a:off x="685800" y="5638800"/>
              <a:ext cx="990600" cy="533400"/>
            </a:xfrm>
            <a:prstGeom prst="rect">
              <a:avLst/>
            </a:prstGeom>
            <a:solidFill>
              <a:srgbClr val="00CCFF"/>
            </a:solidFill>
            <a:ln w="9525">
              <a:solidFill>
                <a:schemeClr val="tx1"/>
              </a:solidFill>
              <a:miter lim="800000"/>
              <a:headEnd/>
              <a:tailEnd/>
            </a:ln>
          </p:spPr>
          <p:txBody>
            <a:bodyPr wrap="none" anchor="ctr"/>
            <a:lstStyle/>
            <a:p>
              <a:pPr algn="ctr"/>
              <a:endParaRPr lang="en-US"/>
            </a:p>
          </p:txBody>
        </p:sp>
        <p:sp>
          <p:nvSpPr>
            <p:cNvPr id="63498" name="Rectangle 6"/>
            <p:cNvSpPr>
              <a:spLocks noChangeArrowheads="1"/>
            </p:cNvSpPr>
            <p:nvPr/>
          </p:nvSpPr>
          <p:spPr bwMode="auto">
            <a:xfrm>
              <a:off x="457200" y="4419600"/>
              <a:ext cx="990600" cy="685800"/>
            </a:xfrm>
            <a:prstGeom prst="rect">
              <a:avLst/>
            </a:prstGeom>
            <a:solidFill>
              <a:schemeClr val="accent1"/>
            </a:solidFill>
            <a:ln w="9525">
              <a:solidFill>
                <a:schemeClr val="tx1"/>
              </a:solidFill>
              <a:miter lim="800000"/>
              <a:headEnd/>
              <a:tailEnd/>
            </a:ln>
          </p:spPr>
          <p:txBody>
            <a:bodyPr wrap="none" anchor="ctr"/>
            <a:lstStyle/>
            <a:p>
              <a:pPr algn="ctr"/>
              <a:r>
                <a:rPr lang="en-US"/>
                <a:t>parallel</a:t>
              </a:r>
            </a:p>
          </p:txBody>
        </p:sp>
        <p:sp>
          <p:nvSpPr>
            <p:cNvPr id="63499" name="Rectangle 8"/>
            <p:cNvSpPr>
              <a:spLocks noChangeArrowheads="1"/>
            </p:cNvSpPr>
            <p:nvPr/>
          </p:nvSpPr>
          <p:spPr bwMode="auto">
            <a:xfrm>
              <a:off x="3124200" y="4419600"/>
              <a:ext cx="990600" cy="685800"/>
            </a:xfrm>
            <a:prstGeom prst="rect">
              <a:avLst/>
            </a:prstGeom>
            <a:solidFill>
              <a:schemeClr val="accent1"/>
            </a:solidFill>
            <a:ln w="9525">
              <a:solidFill>
                <a:schemeClr val="tx1"/>
              </a:solidFill>
              <a:miter lim="800000"/>
              <a:headEnd/>
              <a:tailEnd/>
            </a:ln>
          </p:spPr>
          <p:txBody>
            <a:bodyPr wrap="none" anchor="ctr"/>
            <a:lstStyle/>
            <a:p>
              <a:pPr algn="ctr"/>
              <a:r>
                <a:rPr lang="en-US"/>
                <a:t>modules</a:t>
              </a:r>
            </a:p>
          </p:txBody>
        </p:sp>
        <p:sp>
          <p:nvSpPr>
            <p:cNvPr id="63500" name="Rectangle 9"/>
            <p:cNvSpPr>
              <a:spLocks noChangeArrowheads="1"/>
            </p:cNvSpPr>
            <p:nvPr/>
          </p:nvSpPr>
          <p:spPr bwMode="auto">
            <a:xfrm>
              <a:off x="1752600" y="4419600"/>
              <a:ext cx="990600" cy="685800"/>
            </a:xfrm>
            <a:prstGeom prst="rect">
              <a:avLst/>
            </a:prstGeom>
            <a:solidFill>
              <a:schemeClr val="accent1"/>
            </a:solidFill>
            <a:ln w="9525">
              <a:solidFill>
                <a:schemeClr val="tx1"/>
              </a:solidFill>
              <a:miter lim="800000"/>
              <a:headEnd/>
              <a:tailEnd/>
            </a:ln>
          </p:spPr>
          <p:txBody>
            <a:bodyPr wrap="none" anchor="ctr"/>
            <a:lstStyle/>
            <a:p>
              <a:pPr algn="ctr"/>
              <a:r>
                <a:rPr lang="en-US"/>
                <a:t>parallel</a:t>
              </a:r>
            </a:p>
          </p:txBody>
        </p:sp>
        <p:sp>
          <p:nvSpPr>
            <p:cNvPr id="63501" name="Rectangle 10"/>
            <p:cNvSpPr>
              <a:spLocks noChangeArrowheads="1"/>
            </p:cNvSpPr>
            <p:nvPr/>
          </p:nvSpPr>
          <p:spPr bwMode="auto">
            <a:xfrm>
              <a:off x="1752600" y="5638800"/>
              <a:ext cx="990600" cy="533400"/>
            </a:xfrm>
            <a:prstGeom prst="rect">
              <a:avLst/>
            </a:prstGeom>
            <a:solidFill>
              <a:srgbClr val="00CCFF"/>
            </a:solidFill>
            <a:ln w="9525">
              <a:solidFill>
                <a:schemeClr val="tx1"/>
              </a:solidFill>
              <a:miter lim="800000"/>
              <a:headEnd/>
              <a:tailEnd/>
            </a:ln>
          </p:spPr>
          <p:txBody>
            <a:bodyPr wrap="none" anchor="ctr"/>
            <a:lstStyle/>
            <a:p>
              <a:pPr algn="ctr"/>
              <a:r>
                <a:rPr lang="en-US" dirty="0">
                  <a:solidFill>
                    <a:schemeClr val="bg1">
                      <a:lumMod val="95000"/>
                    </a:schemeClr>
                  </a:solidFill>
                  <a:effectLst>
                    <a:outerShdw blurRad="38100" dist="38100" dir="2700000" algn="tl">
                      <a:srgbClr val="000000">
                        <a:alpha val="43137"/>
                      </a:srgbClr>
                    </a:outerShdw>
                  </a:effectLst>
                </a:rPr>
                <a:t>Sequential Modules</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a:xfrm>
            <a:off x="457200" y="228600"/>
            <a:ext cx="8229600" cy="1143000"/>
          </a:xfrm>
        </p:spPr>
        <p:txBody>
          <a:bodyPr/>
          <a:lstStyle/>
          <a:p>
            <a:r>
              <a:rPr lang="en-US" dirty="0" smtClean="0"/>
              <a:t>Charisma++ example (Simple)</a:t>
            </a:r>
          </a:p>
        </p:txBody>
      </p:sp>
      <p:sp>
        <p:nvSpPr>
          <p:cNvPr id="29" name="Date Placeholder 28"/>
          <p:cNvSpPr>
            <a:spLocks noGrp="1"/>
          </p:cNvSpPr>
          <p:nvPr>
            <p:ph type="dt" sz="half" idx="10"/>
          </p:nvPr>
        </p:nvSpPr>
        <p:spPr/>
        <p:txBody>
          <a:bodyPr/>
          <a:lstStyle/>
          <a:p>
            <a:fld id="{7FBC2C71-26F8-7A4E-9475-4FDAB93C948B}" type="datetime1">
              <a:rPr lang="en-US" smtClean="0"/>
              <a:t>4/14/11</a:t>
            </a:fld>
            <a:endParaRPr lang="en-US" dirty="0"/>
          </a:p>
        </p:txBody>
      </p:sp>
      <p:sp>
        <p:nvSpPr>
          <p:cNvPr id="64515" name="Footer Placeholder 3"/>
          <p:cNvSpPr>
            <a:spLocks noGrp="1"/>
          </p:cNvSpPr>
          <p:nvPr>
            <p:ph type="ftr" sz="quarter" idx="11"/>
          </p:nvPr>
        </p:nvSpPr>
        <p:spPr/>
        <p:txBody>
          <a:bodyPr/>
          <a:lstStyle/>
          <a:p>
            <a:r>
              <a:rPr lang="en-US" smtClean="0"/>
              <a:t>AICS International Symposium</a:t>
            </a:r>
            <a:endParaRPr lang="en-US" dirty="0" smtClean="0"/>
          </a:p>
        </p:txBody>
      </p:sp>
      <p:sp>
        <p:nvSpPr>
          <p:cNvPr id="30" name="Slide Number Placeholder 29"/>
          <p:cNvSpPr>
            <a:spLocks noGrp="1"/>
          </p:cNvSpPr>
          <p:nvPr>
            <p:ph type="sldNum" sz="quarter" idx="12"/>
          </p:nvPr>
        </p:nvSpPr>
        <p:spPr/>
        <p:txBody>
          <a:bodyPr/>
          <a:lstStyle/>
          <a:p>
            <a:fld id="{AB45D6F5-C874-4283-99EA-D93D3B58E0B5}" type="slidenum">
              <a:rPr lang="en-US" smtClean="0"/>
              <a:pPr/>
              <a:t>64</a:t>
            </a:fld>
            <a:endParaRPr lang="en-US" dirty="0"/>
          </a:p>
        </p:txBody>
      </p:sp>
      <p:sp>
        <p:nvSpPr>
          <p:cNvPr id="64518" name="Text Box 3"/>
          <p:cNvSpPr txBox="1">
            <a:spLocks noChangeArrowheads="1"/>
          </p:cNvSpPr>
          <p:nvPr/>
        </p:nvSpPr>
        <p:spPr bwMode="auto">
          <a:xfrm>
            <a:off x="685800" y="4953000"/>
            <a:ext cx="7772400" cy="1196975"/>
          </a:xfrm>
          <a:prstGeom prst="rect">
            <a:avLst/>
          </a:prstGeom>
          <a:solidFill>
            <a:srgbClr val="CCFFFF"/>
          </a:solidFill>
          <a:ln w="9525">
            <a:solidFill>
              <a:srgbClr val="000080"/>
            </a:solidFill>
            <a:miter lim="800000"/>
            <a:headEnd/>
            <a:tailEnd/>
          </a:ln>
        </p:spPr>
        <p:txBody>
          <a:bodyPr>
            <a:spAutoFit/>
          </a:bodyPr>
          <a:lstStyle/>
          <a:p>
            <a:pPr lvl="1"/>
            <a:r>
              <a:rPr lang="en-US" dirty="0">
                <a:solidFill>
                  <a:srgbClr val="0000FF"/>
                </a:solidFill>
              </a:rPr>
              <a:t>while (e &gt; threshold)</a:t>
            </a:r>
          </a:p>
          <a:p>
            <a:pPr lvl="2"/>
            <a:r>
              <a:rPr lang="en-US" dirty="0">
                <a:solidFill>
                  <a:srgbClr val="0000FF"/>
                </a:solidFill>
              </a:rPr>
              <a:t>    </a:t>
            </a:r>
            <a:r>
              <a:rPr lang="en-US" dirty="0" err="1">
                <a:solidFill>
                  <a:srgbClr val="0000FF"/>
                </a:solidFill>
              </a:rPr>
              <a:t>forall</a:t>
            </a:r>
            <a:r>
              <a:rPr lang="en-US" dirty="0">
                <a:solidFill>
                  <a:srgbClr val="0000FF"/>
                </a:solidFill>
              </a:rPr>
              <a:t> </a:t>
            </a:r>
            <a:r>
              <a:rPr lang="en-US" dirty="0" err="1">
                <a:solidFill>
                  <a:srgbClr val="0000FF"/>
                </a:solidFill>
              </a:rPr>
              <a:t>i</a:t>
            </a:r>
            <a:r>
              <a:rPr lang="en-US" dirty="0">
                <a:solidFill>
                  <a:srgbClr val="0000FF"/>
                </a:solidFill>
              </a:rPr>
              <a:t> in J</a:t>
            </a:r>
          </a:p>
          <a:p>
            <a:pPr lvl="2"/>
            <a:r>
              <a:rPr lang="en-US" dirty="0">
                <a:solidFill>
                  <a:srgbClr val="0000FF"/>
                </a:solidFill>
              </a:rPr>
              <a:t>      &lt;+e, lb[</a:t>
            </a:r>
            <a:r>
              <a:rPr lang="en-US" dirty="0" err="1">
                <a:solidFill>
                  <a:srgbClr val="0000FF"/>
                </a:solidFill>
              </a:rPr>
              <a:t>i</a:t>
            </a:r>
            <a:r>
              <a:rPr lang="en-US" dirty="0">
                <a:solidFill>
                  <a:srgbClr val="0000FF"/>
                </a:solidFill>
              </a:rPr>
              <a:t>], </a:t>
            </a:r>
            <a:r>
              <a:rPr lang="en-US" dirty="0" err="1">
                <a:solidFill>
                  <a:srgbClr val="0000FF"/>
                </a:solidFill>
              </a:rPr>
              <a:t>rb</a:t>
            </a:r>
            <a:r>
              <a:rPr lang="en-US" dirty="0">
                <a:solidFill>
                  <a:srgbClr val="0000FF"/>
                </a:solidFill>
              </a:rPr>
              <a:t>[</a:t>
            </a:r>
            <a:r>
              <a:rPr lang="en-US" dirty="0" err="1">
                <a:solidFill>
                  <a:srgbClr val="0000FF"/>
                </a:solidFill>
              </a:rPr>
              <a:t>i</a:t>
            </a:r>
            <a:r>
              <a:rPr lang="en-US" dirty="0">
                <a:solidFill>
                  <a:srgbClr val="0000FF"/>
                </a:solidFill>
              </a:rPr>
              <a:t>]&gt; :=  J[</a:t>
            </a:r>
            <a:r>
              <a:rPr lang="en-US" dirty="0" err="1">
                <a:solidFill>
                  <a:srgbClr val="0000FF"/>
                </a:solidFill>
              </a:rPr>
              <a:t>i</a:t>
            </a:r>
            <a:r>
              <a:rPr lang="en-US" dirty="0">
                <a:solidFill>
                  <a:srgbClr val="0000FF"/>
                </a:solidFill>
              </a:rPr>
              <a:t>].compute(</a:t>
            </a:r>
            <a:r>
              <a:rPr lang="en-US" dirty="0" err="1">
                <a:solidFill>
                  <a:srgbClr val="0000FF"/>
                </a:solidFill>
              </a:rPr>
              <a:t>rb</a:t>
            </a:r>
            <a:r>
              <a:rPr lang="en-US" dirty="0">
                <a:solidFill>
                  <a:srgbClr val="0000FF"/>
                </a:solidFill>
              </a:rPr>
              <a:t>[i-1],lb[i+1]);</a:t>
            </a:r>
            <a:endParaRPr lang="en-US" dirty="0"/>
          </a:p>
        </p:txBody>
      </p:sp>
      <p:grpSp>
        <p:nvGrpSpPr>
          <p:cNvPr id="64519" name="Group 23"/>
          <p:cNvGrpSpPr>
            <a:grpSpLocks/>
          </p:cNvGrpSpPr>
          <p:nvPr/>
        </p:nvGrpSpPr>
        <p:grpSpPr bwMode="auto">
          <a:xfrm>
            <a:off x="762000" y="1371600"/>
            <a:ext cx="1752600" cy="3048000"/>
            <a:chOff x="480" y="864"/>
            <a:chExt cx="1104" cy="1920"/>
          </a:xfrm>
        </p:grpSpPr>
        <p:sp>
          <p:nvSpPr>
            <p:cNvPr id="64536" name="Rectangle 4"/>
            <p:cNvSpPr>
              <a:spLocks noChangeArrowheads="1"/>
            </p:cNvSpPr>
            <p:nvPr/>
          </p:nvSpPr>
          <p:spPr bwMode="auto">
            <a:xfrm>
              <a:off x="624" y="864"/>
              <a:ext cx="816" cy="192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7" name="Rectangle 5"/>
            <p:cNvSpPr>
              <a:spLocks noChangeArrowheads="1"/>
            </p:cNvSpPr>
            <p:nvPr/>
          </p:nvSpPr>
          <p:spPr bwMode="auto">
            <a:xfrm>
              <a:off x="144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38" name="Rectangle 6"/>
            <p:cNvSpPr>
              <a:spLocks noChangeArrowheads="1"/>
            </p:cNvSpPr>
            <p:nvPr/>
          </p:nvSpPr>
          <p:spPr bwMode="auto">
            <a:xfrm>
              <a:off x="48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39" name="Rectangle 21"/>
            <p:cNvSpPr>
              <a:spLocks noChangeArrowheads="1"/>
            </p:cNvSpPr>
            <p:nvPr/>
          </p:nvSpPr>
          <p:spPr bwMode="auto">
            <a:xfrm>
              <a:off x="1296"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sp>
          <p:nvSpPr>
            <p:cNvPr id="64540" name="Rectangle 22"/>
            <p:cNvSpPr>
              <a:spLocks noChangeArrowheads="1"/>
            </p:cNvSpPr>
            <p:nvPr/>
          </p:nvSpPr>
          <p:spPr bwMode="auto">
            <a:xfrm>
              <a:off x="624"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grpSp>
      <p:grpSp>
        <p:nvGrpSpPr>
          <p:cNvPr id="64520" name="Group 24"/>
          <p:cNvGrpSpPr>
            <a:grpSpLocks/>
          </p:cNvGrpSpPr>
          <p:nvPr/>
        </p:nvGrpSpPr>
        <p:grpSpPr bwMode="auto">
          <a:xfrm>
            <a:off x="2971800" y="1371600"/>
            <a:ext cx="1752600" cy="3048000"/>
            <a:chOff x="480" y="864"/>
            <a:chExt cx="1104" cy="1920"/>
          </a:xfrm>
        </p:grpSpPr>
        <p:sp>
          <p:nvSpPr>
            <p:cNvPr id="64531" name="Rectangle 25"/>
            <p:cNvSpPr>
              <a:spLocks noChangeArrowheads="1"/>
            </p:cNvSpPr>
            <p:nvPr/>
          </p:nvSpPr>
          <p:spPr bwMode="auto">
            <a:xfrm>
              <a:off x="624" y="864"/>
              <a:ext cx="816" cy="192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2" name="Rectangle 26"/>
            <p:cNvSpPr>
              <a:spLocks noChangeArrowheads="1"/>
            </p:cNvSpPr>
            <p:nvPr/>
          </p:nvSpPr>
          <p:spPr bwMode="auto">
            <a:xfrm>
              <a:off x="144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33" name="Rectangle 27"/>
            <p:cNvSpPr>
              <a:spLocks noChangeArrowheads="1"/>
            </p:cNvSpPr>
            <p:nvPr/>
          </p:nvSpPr>
          <p:spPr bwMode="auto">
            <a:xfrm>
              <a:off x="48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34" name="Rectangle 28"/>
            <p:cNvSpPr>
              <a:spLocks noChangeArrowheads="1"/>
            </p:cNvSpPr>
            <p:nvPr/>
          </p:nvSpPr>
          <p:spPr bwMode="auto">
            <a:xfrm>
              <a:off x="1296"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sp>
          <p:nvSpPr>
            <p:cNvPr id="64535" name="Rectangle 29"/>
            <p:cNvSpPr>
              <a:spLocks noChangeArrowheads="1"/>
            </p:cNvSpPr>
            <p:nvPr/>
          </p:nvSpPr>
          <p:spPr bwMode="auto">
            <a:xfrm>
              <a:off x="624"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grpSp>
      <p:grpSp>
        <p:nvGrpSpPr>
          <p:cNvPr id="64521" name="Group 30"/>
          <p:cNvGrpSpPr>
            <a:grpSpLocks/>
          </p:cNvGrpSpPr>
          <p:nvPr/>
        </p:nvGrpSpPr>
        <p:grpSpPr bwMode="auto">
          <a:xfrm>
            <a:off x="5257800" y="1371600"/>
            <a:ext cx="1752600" cy="3048000"/>
            <a:chOff x="480" y="864"/>
            <a:chExt cx="1104" cy="1920"/>
          </a:xfrm>
        </p:grpSpPr>
        <p:sp>
          <p:nvSpPr>
            <p:cNvPr id="64526" name="Rectangle 31"/>
            <p:cNvSpPr>
              <a:spLocks noChangeArrowheads="1"/>
            </p:cNvSpPr>
            <p:nvPr/>
          </p:nvSpPr>
          <p:spPr bwMode="auto">
            <a:xfrm>
              <a:off x="624" y="864"/>
              <a:ext cx="816" cy="192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7" name="Rectangle 32"/>
            <p:cNvSpPr>
              <a:spLocks noChangeArrowheads="1"/>
            </p:cNvSpPr>
            <p:nvPr/>
          </p:nvSpPr>
          <p:spPr bwMode="auto">
            <a:xfrm>
              <a:off x="144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8" name="Rectangle 33"/>
            <p:cNvSpPr>
              <a:spLocks noChangeArrowheads="1"/>
            </p:cNvSpPr>
            <p:nvPr/>
          </p:nvSpPr>
          <p:spPr bwMode="auto">
            <a:xfrm>
              <a:off x="480" y="864"/>
              <a:ext cx="144" cy="192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9" name="Rectangle 34"/>
            <p:cNvSpPr>
              <a:spLocks noChangeArrowheads="1"/>
            </p:cNvSpPr>
            <p:nvPr/>
          </p:nvSpPr>
          <p:spPr bwMode="auto">
            <a:xfrm>
              <a:off x="1296"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sp>
          <p:nvSpPr>
            <p:cNvPr id="64530" name="Rectangle 35"/>
            <p:cNvSpPr>
              <a:spLocks noChangeArrowheads="1"/>
            </p:cNvSpPr>
            <p:nvPr/>
          </p:nvSpPr>
          <p:spPr bwMode="auto">
            <a:xfrm>
              <a:off x="624" y="864"/>
              <a:ext cx="144" cy="1920"/>
            </a:xfrm>
            <a:prstGeom prst="rect">
              <a:avLst/>
            </a:prstGeom>
            <a:solidFill>
              <a:srgbClr val="993366"/>
            </a:solidFill>
            <a:ln w="9525">
              <a:solidFill>
                <a:schemeClr val="tx1"/>
              </a:solidFill>
              <a:miter lim="800000"/>
              <a:headEnd/>
              <a:tailEnd/>
            </a:ln>
          </p:spPr>
          <p:txBody>
            <a:bodyPr wrap="none" anchor="ctr"/>
            <a:lstStyle/>
            <a:p>
              <a:endParaRPr lang="en-US"/>
            </a:p>
          </p:txBody>
        </p:sp>
      </p:grpSp>
      <p:cxnSp>
        <p:nvCxnSpPr>
          <p:cNvPr id="64522" name="AutoShape 36"/>
          <p:cNvCxnSpPr>
            <a:cxnSpLocks noChangeShapeType="1"/>
            <a:stCxn id="64539" idx="0"/>
            <a:endCxn id="64533" idx="0"/>
          </p:cNvCxnSpPr>
          <p:nvPr/>
        </p:nvCxnSpPr>
        <p:spPr bwMode="auto">
          <a:xfrm rot="5400000" flipV="1">
            <a:off x="2628106" y="915194"/>
            <a:ext cx="1588" cy="914400"/>
          </a:xfrm>
          <a:prstGeom prst="curvedConnector3">
            <a:avLst>
              <a:gd name="adj1" fmla="val -26000009"/>
            </a:avLst>
          </a:prstGeom>
          <a:noFill/>
          <a:ln w="9525">
            <a:solidFill>
              <a:schemeClr val="tx1"/>
            </a:solidFill>
            <a:round/>
            <a:headEnd/>
            <a:tailEnd type="stealth" w="med" len="med"/>
          </a:ln>
        </p:spPr>
      </p:cxnSp>
      <p:cxnSp>
        <p:nvCxnSpPr>
          <p:cNvPr id="64523" name="AutoShape 37"/>
          <p:cNvCxnSpPr>
            <a:cxnSpLocks noChangeShapeType="1"/>
            <a:stCxn id="64535" idx="2"/>
            <a:endCxn id="64539" idx="2"/>
          </p:cNvCxnSpPr>
          <p:nvPr/>
        </p:nvCxnSpPr>
        <p:spPr bwMode="auto">
          <a:xfrm rot="5400000">
            <a:off x="2742406" y="3848894"/>
            <a:ext cx="1588" cy="1143000"/>
          </a:xfrm>
          <a:prstGeom prst="curvedConnector3">
            <a:avLst>
              <a:gd name="adj1" fmla="val 21500009"/>
            </a:avLst>
          </a:prstGeom>
          <a:noFill/>
          <a:ln w="9525">
            <a:solidFill>
              <a:schemeClr val="tx1"/>
            </a:solidFill>
            <a:round/>
            <a:headEnd/>
            <a:tailEnd type="triangle" w="med" len="med"/>
          </a:ln>
        </p:spPr>
      </p:cxnSp>
      <p:cxnSp>
        <p:nvCxnSpPr>
          <p:cNvPr id="64524" name="AutoShape 38"/>
          <p:cNvCxnSpPr>
            <a:cxnSpLocks noChangeShapeType="1"/>
            <a:stCxn id="64530" idx="0"/>
            <a:endCxn id="64532" idx="0"/>
          </p:cNvCxnSpPr>
          <p:nvPr/>
        </p:nvCxnSpPr>
        <p:spPr bwMode="auto">
          <a:xfrm rot="-5400000" flipH="1" flipV="1">
            <a:off x="5104606" y="877094"/>
            <a:ext cx="1588" cy="990600"/>
          </a:xfrm>
          <a:prstGeom prst="curvedConnector3">
            <a:avLst>
              <a:gd name="adj1" fmla="val -23300009"/>
            </a:avLst>
          </a:prstGeom>
          <a:noFill/>
          <a:ln w="9525">
            <a:solidFill>
              <a:schemeClr val="tx1"/>
            </a:solidFill>
            <a:round/>
            <a:headEnd/>
            <a:tailEnd type="triangle" w="med" len="med"/>
          </a:ln>
        </p:spPr>
      </p:cxnSp>
      <p:cxnSp>
        <p:nvCxnSpPr>
          <p:cNvPr id="64525" name="AutoShape 39"/>
          <p:cNvCxnSpPr>
            <a:cxnSpLocks noChangeShapeType="1"/>
            <a:stCxn id="64534" idx="2"/>
            <a:endCxn id="64528" idx="2"/>
          </p:cNvCxnSpPr>
          <p:nvPr/>
        </p:nvCxnSpPr>
        <p:spPr bwMode="auto">
          <a:xfrm rot="16200000" flipH="1">
            <a:off x="4876006" y="3925094"/>
            <a:ext cx="1588" cy="990600"/>
          </a:xfrm>
          <a:prstGeom prst="curvedConnector3">
            <a:avLst>
              <a:gd name="adj1" fmla="val 23300009"/>
            </a:avLst>
          </a:prstGeom>
          <a:noFill/>
          <a:ln w="9525">
            <a:solidFill>
              <a:schemeClr val="tx1"/>
            </a:solidFill>
            <a:round/>
            <a:headEnd/>
            <a:tailEnd type="triangle" w="med" len="med"/>
          </a:ln>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smtClean="0"/>
              <a:t>A View of an Interoperable Future</a:t>
            </a:r>
            <a:endParaRPr lang="en-US" dirty="0" smtClean="0"/>
          </a:p>
        </p:txBody>
      </p:sp>
      <p:sp>
        <p:nvSpPr>
          <p:cNvPr id="8" name="Date Placeholder 7"/>
          <p:cNvSpPr>
            <a:spLocks noGrp="1"/>
          </p:cNvSpPr>
          <p:nvPr>
            <p:ph type="dt" sz="half" idx="10"/>
          </p:nvPr>
        </p:nvSpPr>
        <p:spPr/>
        <p:txBody>
          <a:bodyPr/>
          <a:lstStyle/>
          <a:p>
            <a:fld id="{C0AF5D39-E1A6-ED4A-A79F-2E989FA190B5}" type="datetime1">
              <a:rPr lang="en-US" smtClean="0"/>
              <a:t>4/14/11</a:t>
            </a:fld>
            <a:endParaRPr lang="en-US" dirty="0"/>
          </a:p>
        </p:txBody>
      </p:sp>
      <p:sp>
        <p:nvSpPr>
          <p:cNvPr id="66564" name="Footer Placeholder 3"/>
          <p:cNvSpPr>
            <a:spLocks noGrp="1"/>
          </p:cNvSpPr>
          <p:nvPr>
            <p:ph type="ftr" sz="quarter" idx="11"/>
          </p:nvPr>
        </p:nvSpPr>
        <p:spPr/>
        <p:txBody>
          <a:bodyPr/>
          <a:lstStyle/>
          <a:p>
            <a:r>
              <a:rPr lang="en-US" smtClean="0"/>
              <a:t>AICS International Symposium</a:t>
            </a:r>
            <a:endParaRPr lang="en-US" dirty="0" smtClean="0"/>
          </a:p>
        </p:txBody>
      </p:sp>
      <p:sp>
        <p:nvSpPr>
          <p:cNvPr id="9" name="Slide Number Placeholder 8"/>
          <p:cNvSpPr>
            <a:spLocks noGrp="1"/>
          </p:cNvSpPr>
          <p:nvPr>
            <p:ph type="sldNum" sz="quarter" idx="12"/>
          </p:nvPr>
        </p:nvSpPr>
        <p:spPr/>
        <p:txBody>
          <a:bodyPr/>
          <a:lstStyle/>
          <a:p>
            <a:fld id="{AB45D6F5-C874-4283-99EA-D93D3B58E0B5}" type="slidenum">
              <a:rPr lang="en-US" smtClean="0"/>
              <a:pPr/>
              <a:t>65</a:t>
            </a:fld>
            <a:endParaRPr lang="en-US" dirty="0"/>
          </a:p>
        </p:txBody>
      </p:sp>
      <p:pic>
        <p:nvPicPr>
          <p:cNvPr id="66566" name="Picture 5" descr="langs.png"/>
          <p:cNvPicPr>
            <a:picLocks noChangeAspect="1"/>
          </p:cNvPicPr>
          <p:nvPr/>
        </p:nvPicPr>
        <p:blipFill>
          <a:blip r:embed="rId3" cstate="print"/>
          <a:srcRect/>
          <a:stretch>
            <a:fillRect/>
          </a:stretch>
        </p:blipFill>
        <p:spPr bwMode="auto">
          <a:xfrm>
            <a:off x="1371600" y="1676400"/>
            <a:ext cx="6410325" cy="4410075"/>
          </a:xfrm>
          <a:prstGeom prst="rect">
            <a:avLst/>
          </a:prstGeom>
          <a:noFill/>
          <a:ln w="9525">
            <a:noFill/>
            <a:miter lim="800000"/>
            <a:headEnd/>
            <a:tailEnd/>
          </a:ln>
        </p:spPr>
      </p:pic>
      <p:sp>
        <p:nvSpPr>
          <p:cNvPr id="7" name="Rounded Rectangle 6"/>
          <p:cNvSpPr/>
          <p:nvPr/>
        </p:nvSpPr>
        <p:spPr>
          <a:xfrm>
            <a:off x="3657600" y="2438400"/>
            <a:ext cx="1371600" cy="457200"/>
          </a:xfrm>
          <a:prstGeom prst="roundRect">
            <a:avLst/>
          </a:prstGeom>
          <a:solidFill>
            <a:srgbClr val="D38EE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X10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dirty="0" smtClean="0"/>
              <a:t>Summary</a:t>
            </a:r>
          </a:p>
        </p:txBody>
      </p:sp>
      <p:sp>
        <p:nvSpPr>
          <p:cNvPr id="67588" name="Rectangle 3"/>
          <p:cNvSpPr>
            <a:spLocks noGrp="1" noChangeArrowheads="1"/>
          </p:cNvSpPr>
          <p:nvPr>
            <p:ph idx="1"/>
          </p:nvPr>
        </p:nvSpPr>
        <p:spPr/>
        <p:txBody>
          <a:bodyPr>
            <a:normAutofit fontScale="77500" lnSpcReduction="20000"/>
          </a:bodyPr>
          <a:lstStyle/>
          <a:p>
            <a:r>
              <a:rPr lang="en-US" dirty="0" smtClean="0"/>
              <a:t>Challenges in Resource management</a:t>
            </a:r>
          </a:p>
          <a:p>
            <a:pPr lvl="2"/>
            <a:r>
              <a:rPr lang="en-US" dirty="0" smtClean="0"/>
              <a:t>Decomposition and Compositionality</a:t>
            </a:r>
          </a:p>
          <a:p>
            <a:pPr lvl="2"/>
            <a:r>
              <a:rPr lang="en-US" dirty="0" smtClean="0"/>
              <a:t>Dynamic Load balancing</a:t>
            </a:r>
          </a:p>
          <a:p>
            <a:pPr lvl="2"/>
            <a:r>
              <a:rPr lang="en-US" dirty="0" smtClean="0"/>
              <a:t>Fault Tolerance</a:t>
            </a:r>
          </a:p>
          <a:p>
            <a:pPr lvl="1"/>
            <a:r>
              <a:rPr lang="en-US" dirty="0" smtClean="0"/>
              <a:t>Over-decomposition with Adaptive Runtime System helps</a:t>
            </a:r>
          </a:p>
          <a:p>
            <a:pPr lvl="1"/>
            <a:r>
              <a:rPr lang="en-US" dirty="0" smtClean="0"/>
              <a:t>Scalable Performance analysis, and debugging</a:t>
            </a:r>
          </a:p>
          <a:p>
            <a:pPr lvl="1"/>
            <a:r>
              <a:rPr lang="en-US" dirty="0" smtClean="0"/>
              <a:t>Early performance tuning ( BigSim)</a:t>
            </a:r>
          </a:p>
          <a:p>
            <a:r>
              <a:rPr lang="en-US" dirty="0" smtClean="0"/>
              <a:t>Challenges in Raising the level of abstraction</a:t>
            </a:r>
          </a:p>
          <a:p>
            <a:pPr lvl="1"/>
            <a:r>
              <a:rPr lang="en-US" dirty="0" smtClean="0"/>
              <a:t>Via “Incomplete yet simple” paradigms, and </a:t>
            </a:r>
          </a:p>
          <a:p>
            <a:pPr lvl="1"/>
            <a:r>
              <a:rPr lang="en-US" dirty="0" smtClean="0"/>
              <a:t>domain-specific frameworks </a:t>
            </a:r>
          </a:p>
          <a:p>
            <a:pPr lvl="1"/>
            <a:r>
              <a:rPr lang="en-US" dirty="0" smtClean="0"/>
              <a:t>Supported by an interoperable runtime system</a:t>
            </a:r>
          </a:p>
          <a:p>
            <a:r>
              <a:rPr lang="en-US" dirty="0" smtClean="0"/>
              <a:t>Exciting times ahead</a:t>
            </a:r>
          </a:p>
        </p:txBody>
      </p:sp>
      <p:sp>
        <p:nvSpPr>
          <p:cNvPr id="8" name="Date Placeholder 7"/>
          <p:cNvSpPr>
            <a:spLocks noGrp="1"/>
          </p:cNvSpPr>
          <p:nvPr>
            <p:ph type="dt" sz="half" idx="10"/>
          </p:nvPr>
        </p:nvSpPr>
        <p:spPr/>
        <p:txBody>
          <a:bodyPr/>
          <a:lstStyle/>
          <a:p>
            <a:fld id="{53D78075-B2AE-EF43-AEDE-659BA543A07E}" type="datetime1">
              <a:rPr lang="en-US" smtClean="0"/>
              <a:t>4/14/11</a:t>
            </a:fld>
            <a:endParaRPr lang="en-US" dirty="0"/>
          </a:p>
        </p:txBody>
      </p:sp>
      <p:sp>
        <p:nvSpPr>
          <p:cNvPr id="67591" name="Footer Placeholder 6"/>
          <p:cNvSpPr>
            <a:spLocks noGrp="1"/>
          </p:cNvSpPr>
          <p:nvPr>
            <p:ph type="ftr" sz="quarter" idx="11"/>
          </p:nvPr>
        </p:nvSpPr>
        <p:spPr/>
        <p:txBody>
          <a:bodyPr/>
          <a:lstStyle/>
          <a:p>
            <a:r>
              <a:rPr lang="en-US" smtClean="0"/>
              <a:t>AICS International Symposium</a:t>
            </a:r>
            <a:endParaRPr lang="en-US" dirty="0" smtClean="0"/>
          </a:p>
        </p:txBody>
      </p:sp>
      <p:sp>
        <p:nvSpPr>
          <p:cNvPr id="9" name="Slide Number Placeholder 8"/>
          <p:cNvSpPr>
            <a:spLocks noGrp="1"/>
          </p:cNvSpPr>
          <p:nvPr>
            <p:ph type="sldNum" sz="quarter" idx="12"/>
          </p:nvPr>
        </p:nvSpPr>
        <p:spPr/>
        <p:txBody>
          <a:bodyPr/>
          <a:lstStyle/>
          <a:p>
            <a:fld id="{3EF9F3CA-D42A-4F16-9502-7E916E4DA7FE}" type="slidenum">
              <a:rPr lang="en-US" smtClean="0"/>
              <a:pPr/>
              <a:t>66</a:t>
            </a:fld>
            <a:endParaRPr lang="en-US" dirty="0"/>
          </a:p>
        </p:txBody>
      </p:sp>
      <p:sp>
        <p:nvSpPr>
          <p:cNvPr id="67589" name="Text Box 4"/>
          <p:cNvSpPr txBox="1">
            <a:spLocks noChangeArrowheads="1"/>
          </p:cNvSpPr>
          <p:nvPr/>
        </p:nvSpPr>
        <p:spPr bwMode="auto">
          <a:xfrm>
            <a:off x="685800" y="6172200"/>
            <a:ext cx="7162800" cy="400050"/>
          </a:xfrm>
          <a:prstGeom prst="rect">
            <a:avLst/>
          </a:prstGeom>
          <a:solidFill>
            <a:srgbClr val="CCFFFF"/>
          </a:solidFill>
          <a:ln w="9525">
            <a:solidFill>
              <a:srgbClr val="000080"/>
            </a:solidFill>
            <a:miter lim="800000"/>
            <a:headEnd/>
            <a:tailEnd/>
          </a:ln>
        </p:spPr>
        <p:txBody>
          <a:bodyPr>
            <a:spAutoFit/>
          </a:bodyPr>
          <a:lstStyle/>
          <a:p>
            <a:pPr algn="ctr">
              <a:spcBef>
                <a:spcPct val="50000"/>
              </a:spcBef>
            </a:pPr>
            <a:r>
              <a:rPr lang="en-US" sz="2000" dirty="0">
                <a:latin typeface="+mn-lt"/>
              </a:rPr>
              <a:t>More Info: http://</a:t>
            </a:r>
            <a:r>
              <a:rPr lang="en-US" sz="2000" dirty="0" smtClean="0">
                <a:latin typeface="+mn-lt"/>
              </a:rPr>
              <a:t>charm.cs.illinois.edu/</a:t>
            </a:r>
            <a:endParaRPr lang="en-US" sz="20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fld id="{72EA7BD0-407D-3142-A151-845E78E9B223}" type="datetime1">
              <a:rPr lang="en-US" smtClean="0"/>
              <a:t>4/14/11</a:t>
            </a:fld>
            <a:endParaRPr lang="en-US"/>
          </a:p>
        </p:txBody>
      </p:sp>
      <p:sp>
        <p:nvSpPr>
          <p:cNvPr id="5" name="Rectangle 5"/>
          <p:cNvSpPr>
            <a:spLocks noGrp="1" noChangeArrowheads="1"/>
          </p:cNvSpPr>
          <p:nvPr>
            <p:ph type="ftr" sz="quarter" idx="11"/>
          </p:nvPr>
        </p:nvSpPr>
        <p:spPr>
          <a:ln/>
        </p:spPr>
        <p:txBody>
          <a:bodyPr/>
          <a:lstStyle/>
          <a:p>
            <a:r>
              <a:rPr lang="en-US" smtClean="0"/>
              <a:t>AICS International Symposium</a:t>
            </a:r>
            <a:endParaRPr lang="en-US"/>
          </a:p>
        </p:txBody>
      </p:sp>
      <p:sp>
        <p:nvSpPr>
          <p:cNvPr id="6" name="Rectangle 6"/>
          <p:cNvSpPr>
            <a:spLocks noGrp="1" noChangeArrowheads="1"/>
          </p:cNvSpPr>
          <p:nvPr>
            <p:ph type="sldNum" sz="quarter" idx="12"/>
          </p:nvPr>
        </p:nvSpPr>
        <p:spPr>
          <a:ln/>
        </p:spPr>
        <p:txBody>
          <a:bodyPr/>
          <a:lstStyle/>
          <a:p>
            <a:fld id="{A00CBCF2-9E89-4923-BA4C-2C87DBECF00D}" type="slidenum">
              <a:rPr lang="en-US"/>
              <a:pPr/>
              <a:t>7</a:t>
            </a:fld>
            <a:endParaRPr lang="en-US"/>
          </a:p>
        </p:txBody>
      </p:sp>
      <p:sp>
        <p:nvSpPr>
          <p:cNvPr id="8197" name="Rectangle 2"/>
          <p:cNvSpPr>
            <a:spLocks noGrp="1" noChangeArrowheads="1"/>
          </p:cNvSpPr>
          <p:nvPr>
            <p:ph type="title"/>
          </p:nvPr>
        </p:nvSpPr>
        <p:spPr/>
        <p:txBody>
          <a:bodyPr/>
          <a:lstStyle/>
          <a:p>
            <a:pPr eaLnBrk="1" hangingPunct="1"/>
            <a:r>
              <a:rPr lang="en-US" sz="3600" dirty="0" smtClean="0"/>
              <a:t>A Glance at History</a:t>
            </a:r>
          </a:p>
        </p:txBody>
      </p:sp>
      <p:sp>
        <p:nvSpPr>
          <p:cNvPr id="8198" name="Rectangle 3"/>
          <p:cNvSpPr>
            <a:spLocks noGrp="1" noChangeArrowheads="1"/>
          </p:cNvSpPr>
          <p:nvPr>
            <p:ph type="body" idx="1"/>
          </p:nvPr>
        </p:nvSpPr>
        <p:spPr/>
        <p:txBody>
          <a:bodyPr>
            <a:normAutofit fontScale="92500"/>
          </a:bodyPr>
          <a:lstStyle/>
          <a:p>
            <a:pPr eaLnBrk="1" hangingPunct="1">
              <a:lnSpc>
                <a:spcPct val="80000"/>
              </a:lnSpc>
            </a:pPr>
            <a:r>
              <a:rPr lang="en-US" sz="2400" dirty="0" smtClean="0"/>
              <a:t>Precursors: </a:t>
            </a:r>
            <a:r>
              <a:rPr lang="en-US" sz="2400" dirty="0" err="1" smtClean="0"/>
              <a:t>Rediflow</a:t>
            </a:r>
            <a:r>
              <a:rPr lang="en-US" sz="2400" dirty="0" smtClean="0"/>
              <a:t> (Keller), Actors, ABCL (</a:t>
            </a:r>
            <a:r>
              <a:rPr lang="en-US" sz="2400" dirty="0" err="1" smtClean="0"/>
              <a:t>Yonezawa</a:t>
            </a:r>
            <a:r>
              <a:rPr lang="en-US" sz="2400" dirty="0" smtClean="0"/>
              <a:t>)</a:t>
            </a:r>
          </a:p>
          <a:p>
            <a:pPr eaLnBrk="1" hangingPunct="1">
              <a:lnSpc>
                <a:spcPct val="80000"/>
              </a:lnSpc>
            </a:pPr>
            <a:r>
              <a:rPr lang="en-US" sz="2400" dirty="0" smtClean="0"/>
              <a:t>1987: Chare Kernel arose from parallel Prolog work</a:t>
            </a:r>
          </a:p>
          <a:p>
            <a:pPr lvl="1" eaLnBrk="1" hangingPunct="1">
              <a:lnSpc>
                <a:spcPct val="80000"/>
              </a:lnSpc>
            </a:pPr>
            <a:r>
              <a:rPr lang="en-US" sz="1800" dirty="0" smtClean="0"/>
              <a:t>Dynamic load balancing for state-space search, Prolog, ..</a:t>
            </a:r>
          </a:p>
          <a:p>
            <a:pPr eaLnBrk="1" hangingPunct="1">
              <a:lnSpc>
                <a:spcPct val="80000"/>
              </a:lnSpc>
            </a:pPr>
            <a:r>
              <a:rPr lang="en-US" sz="2400" dirty="0" smtClean="0"/>
              <a:t>1992: Charm++</a:t>
            </a:r>
          </a:p>
          <a:p>
            <a:pPr eaLnBrk="1" hangingPunct="1">
              <a:lnSpc>
                <a:spcPct val="80000"/>
              </a:lnSpc>
            </a:pPr>
            <a:r>
              <a:rPr lang="en-US" sz="2400" dirty="0" smtClean="0"/>
              <a:t>1994: Position Paper: </a:t>
            </a:r>
          </a:p>
          <a:p>
            <a:pPr lvl="1" eaLnBrk="1" hangingPunct="1">
              <a:lnSpc>
                <a:spcPct val="80000"/>
              </a:lnSpc>
            </a:pPr>
            <a:r>
              <a:rPr lang="en-US" sz="1800" dirty="0" smtClean="0"/>
              <a:t>Application Oriented yet CS Centered Research</a:t>
            </a:r>
          </a:p>
          <a:p>
            <a:pPr lvl="1" eaLnBrk="1" hangingPunct="1">
              <a:lnSpc>
                <a:spcPct val="80000"/>
              </a:lnSpc>
            </a:pPr>
            <a:r>
              <a:rPr lang="en-US" sz="1800" dirty="0" smtClean="0"/>
              <a:t>NAMD : 1994, 1996</a:t>
            </a:r>
          </a:p>
          <a:p>
            <a:pPr eaLnBrk="1" hangingPunct="1">
              <a:lnSpc>
                <a:spcPct val="80000"/>
              </a:lnSpc>
            </a:pPr>
            <a:r>
              <a:rPr lang="en-US" sz="2400" dirty="0" smtClean="0"/>
              <a:t>Charm++ in almost current form: 1996-1998</a:t>
            </a:r>
          </a:p>
          <a:p>
            <a:pPr lvl="1" eaLnBrk="1" hangingPunct="1">
              <a:lnSpc>
                <a:spcPct val="80000"/>
              </a:lnSpc>
            </a:pPr>
            <a:r>
              <a:rPr lang="en-US" sz="1800" dirty="0" smtClean="0"/>
              <a:t>Chare arrays, </a:t>
            </a:r>
          </a:p>
          <a:p>
            <a:pPr lvl="1" eaLnBrk="1" hangingPunct="1">
              <a:lnSpc>
                <a:spcPct val="80000"/>
              </a:lnSpc>
            </a:pPr>
            <a:r>
              <a:rPr lang="en-US" sz="1800" dirty="0" smtClean="0"/>
              <a:t>Measurement Based Dynamic Load balancing</a:t>
            </a:r>
          </a:p>
          <a:p>
            <a:pPr eaLnBrk="1" hangingPunct="1">
              <a:lnSpc>
                <a:spcPct val="80000"/>
              </a:lnSpc>
            </a:pPr>
            <a:r>
              <a:rPr lang="en-US" sz="2400" dirty="0" smtClean="0"/>
              <a:t>1997 : Rocket Center: a trigger for AMPI</a:t>
            </a:r>
          </a:p>
          <a:p>
            <a:pPr eaLnBrk="1" hangingPunct="1">
              <a:lnSpc>
                <a:spcPct val="80000"/>
              </a:lnSpc>
            </a:pPr>
            <a:r>
              <a:rPr lang="en-US" sz="2400" dirty="0" smtClean="0"/>
              <a:t>2001: Era of ITRs: </a:t>
            </a:r>
          </a:p>
          <a:p>
            <a:pPr lvl="1" eaLnBrk="1" hangingPunct="1">
              <a:lnSpc>
                <a:spcPct val="80000"/>
              </a:lnSpc>
            </a:pPr>
            <a:r>
              <a:rPr lang="en-US" sz="1800" dirty="0" smtClean="0"/>
              <a:t>Quantum Chemistry collaboration: </a:t>
            </a:r>
            <a:r>
              <a:rPr lang="en-US" sz="1800" dirty="0" err="1" smtClean="0"/>
              <a:t>OpenAtom</a:t>
            </a:r>
            <a:endParaRPr lang="en-US" sz="1800" dirty="0" smtClean="0"/>
          </a:p>
          <a:p>
            <a:pPr lvl="1" eaLnBrk="1" hangingPunct="1">
              <a:lnSpc>
                <a:spcPct val="80000"/>
              </a:lnSpc>
            </a:pPr>
            <a:r>
              <a:rPr lang="en-US" sz="1800" dirty="0" smtClean="0"/>
              <a:t>Computational Astronomy collaboration: </a:t>
            </a:r>
            <a:r>
              <a:rPr lang="en-US" sz="1800" dirty="0" err="1" smtClean="0"/>
              <a:t>ChaNGa</a:t>
            </a:r>
            <a:endParaRPr lang="en-US" sz="1800" dirty="0" smtClean="0"/>
          </a:p>
          <a:p>
            <a:pPr eaLnBrk="1" hangingPunct="1">
              <a:lnSpc>
                <a:spcPct val="80000"/>
              </a:lnSpc>
            </a:pPr>
            <a:r>
              <a:rPr lang="en-US" sz="2400" dirty="0" smtClean="0"/>
              <a:t>2008: </a:t>
            </a:r>
            <a:r>
              <a:rPr lang="en-US" sz="2400" dirty="0" err="1" smtClean="0"/>
              <a:t>Multicore</a:t>
            </a:r>
            <a:r>
              <a:rPr lang="en-US" sz="2400" dirty="0" smtClean="0"/>
              <a:t> meets </a:t>
            </a:r>
            <a:r>
              <a:rPr lang="en-US" sz="2400" dirty="0" err="1" smtClean="0"/>
              <a:t>Pflop</a:t>
            </a:r>
            <a:r>
              <a:rPr lang="en-US" sz="2400" dirty="0" smtClean="0"/>
              <a:t>/s, Blue Waters</a:t>
            </a:r>
          </a:p>
        </p:txBody>
      </p:sp>
    </p:spTree>
    <p:extLst>
      <p:ext uri="{BB962C8B-B14F-4D97-AF65-F5344CB8AC3E}">
        <p14:creationId xmlns:p14="http://schemas.microsoft.com/office/powerpoint/2010/main" val="40622381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09600"/>
            <a:ext cx="30480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Over-decomposition and message-driven execution</a:t>
            </a:r>
            <a:endParaRPr lang="en-US" sz="1800" dirty="0"/>
          </a:p>
        </p:txBody>
      </p:sp>
      <p:sp>
        <p:nvSpPr>
          <p:cNvPr id="3" name="Rounded Rectangle 2"/>
          <p:cNvSpPr/>
          <p:nvPr/>
        </p:nvSpPr>
        <p:spPr>
          <a:xfrm>
            <a:off x="533400" y="2057400"/>
            <a:ext cx="30480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t>Migratability</a:t>
            </a:r>
            <a:endParaRPr lang="en-US" sz="2000" dirty="0"/>
          </a:p>
        </p:txBody>
      </p:sp>
      <p:sp>
        <p:nvSpPr>
          <p:cNvPr id="4" name="Rounded Rectangle 3"/>
          <p:cNvSpPr/>
          <p:nvPr/>
        </p:nvSpPr>
        <p:spPr>
          <a:xfrm>
            <a:off x="533400" y="3200400"/>
            <a:ext cx="30480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Introspective and adaptive runtime system</a:t>
            </a:r>
            <a:endParaRPr lang="en-US" sz="1800" dirty="0"/>
          </a:p>
        </p:txBody>
      </p:sp>
      <p:sp>
        <p:nvSpPr>
          <p:cNvPr id="5" name="Rounded Rectangle 4"/>
          <p:cNvSpPr/>
          <p:nvPr/>
        </p:nvSpPr>
        <p:spPr>
          <a:xfrm>
            <a:off x="533400" y="5715000"/>
            <a:ext cx="20574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Control Points</a:t>
            </a:r>
            <a:endParaRPr lang="en-US" sz="2000" dirty="0"/>
          </a:p>
        </p:txBody>
      </p:sp>
      <p:sp>
        <p:nvSpPr>
          <p:cNvPr id="6" name="Rounded Rectangle 5"/>
          <p:cNvSpPr/>
          <p:nvPr/>
        </p:nvSpPr>
        <p:spPr>
          <a:xfrm>
            <a:off x="2514600" y="5029200"/>
            <a:ext cx="2895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Higher-level abstractions</a:t>
            </a:r>
            <a:endParaRPr lang="en-US" sz="1800" dirty="0"/>
          </a:p>
        </p:txBody>
      </p:sp>
      <p:sp>
        <p:nvSpPr>
          <p:cNvPr id="8" name="Rounded Rectangle 7"/>
          <p:cNvSpPr/>
          <p:nvPr/>
        </p:nvSpPr>
        <p:spPr>
          <a:xfrm>
            <a:off x="4114800" y="533400"/>
            <a:ext cx="1540476" cy="332509"/>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Scalable Tools</a:t>
            </a:r>
            <a:endParaRPr lang="en-US" sz="1200" dirty="0"/>
          </a:p>
        </p:txBody>
      </p:sp>
      <p:sp>
        <p:nvSpPr>
          <p:cNvPr id="9" name="Rounded Rectangle 8"/>
          <p:cNvSpPr/>
          <p:nvPr/>
        </p:nvSpPr>
        <p:spPr>
          <a:xfrm>
            <a:off x="5943600" y="685800"/>
            <a:ext cx="2590800" cy="6096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Automatic overlap, </a:t>
            </a:r>
            <a:r>
              <a:rPr lang="en-US" sz="1200" dirty="0" err="1" smtClean="0"/>
              <a:t>pefetch</a:t>
            </a:r>
            <a:r>
              <a:rPr lang="en-US" sz="1200" dirty="0" smtClean="0"/>
              <a:t>, compositionality</a:t>
            </a:r>
            <a:endParaRPr lang="en-US" sz="1200" dirty="0"/>
          </a:p>
        </p:txBody>
      </p:sp>
      <p:sp>
        <p:nvSpPr>
          <p:cNvPr id="10" name="Rounded Rectangle 9"/>
          <p:cNvSpPr/>
          <p:nvPr/>
        </p:nvSpPr>
        <p:spPr>
          <a:xfrm>
            <a:off x="4114800" y="1219200"/>
            <a:ext cx="1540476" cy="332509"/>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BigSim</a:t>
            </a:r>
            <a:endParaRPr lang="en-US" sz="1200" dirty="0"/>
          </a:p>
        </p:txBody>
      </p:sp>
      <p:sp>
        <p:nvSpPr>
          <p:cNvPr id="11" name="Rounded Rectangle 10"/>
          <p:cNvSpPr/>
          <p:nvPr/>
        </p:nvSpPr>
        <p:spPr>
          <a:xfrm>
            <a:off x="4876800" y="2057400"/>
            <a:ext cx="2450757" cy="387927"/>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Fault Tolerance</a:t>
            </a:r>
            <a:endParaRPr lang="en-US" sz="1200" dirty="0"/>
          </a:p>
        </p:txBody>
      </p:sp>
      <p:sp>
        <p:nvSpPr>
          <p:cNvPr id="12" name="Rounded Rectangle 11"/>
          <p:cNvSpPr/>
          <p:nvPr/>
        </p:nvSpPr>
        <p:spPr>
          <a:xfrm>
            <a:off x="4343400" y="3124200"/>
            <a:ext cx="2800865" cy="6096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Dynamic load balancing (topology-aware, scalable)</a:t>
            </a:r>
            <a:endParaRPr lang="en-US" sz="1200" dirty="0"/>
          </a:p>
        </p:txBody>
      </p:sp>
      <p:sp>
        <p:nvSpPr>
          <p:cNvPr id="13" name="Rounded Rectangle 12"/>
          <p:cNvSpPr/>
          <p:nvPr/>
        </p:nvSpPr>
        <p:spPr>
          <a:xfrm>
            <a:off x="5867400" y="5181600"/>
            <a:ext cx="2450757" cy="387927"/>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Charisma, MSA, </a:t>
            </a:r>
            <a:r>
              <a:rPr lang="en-US" sz="1200" dirty="0" err="1" smtClean="0"/>
              <a:t>CharJ</a:t>
            </a:r>
            <a:endParaRPr lang="en-US" sz="1200" dirty="0"/>
          </a:p>
        </p:txBody>
      </p:sp>
      <p:sp>
        <p:nvSpPr>
          <p:cNvPr id="14" name="Rounded Rectangle 13"/>
          <p:cNvSpPr/>
          <p:nvPr/>
        </p:nvSpPr>
        <p:spPr>
          <a:xfrm>
            <a:off x="5715000" y="3810000"/>
            <a:ext cx="2800865" cy="609600"/>
          </a:xfrm>
          <a:prstGeom prst="roundRect">
            <a:avLst/>
          </a:prstGeom>
          <a:solidFill>
            <a:schemeClr val="accent2">
              <a:alpha val="15000"/>
            </a:schemeClr>
          </a:solidFill>
          <a:ln>
            <a:solidFill>
              <a:schemeClr val="accent2">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Temperature/power considerations</a:t>
            </a:r>
            <a:endParaRPr lang="en-US" sz="1200" dirty="0"/>
          </a:p>
        </p:txBody>
      </p:sp>
      <p:sp>
        <p:nvSpPr>
          <p:cNvPr id="15" name="Down Arrow 14"/>
          <p:cNvSpPr/>
          <p:nvPr/>
        </p:nvSpPr>
        <p:spPr>
          <a:xfrm>
            <a:off x="1981200" y="1447800"/>
            <a:ext cx="274319" cy="609600"/>
          </a:xfrm>
          <a:prstGeom prst="down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981200" y="2590800"/>
            <a:ext cx="274319" cy="609600"/>
          </a:xfrm>
          <a:prstGeom prst="down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914400" y="4038600"/>
            <a:ext cx="304800" cy="1676400"/>
          </a:xfrm>
          <a:prstGeom prst="down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895600" y="4038600"/>
            <a:ext cx="304800" cy="990600"/>
          </a:xfrm>
          <a:prstGeom prst="down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3581400" y="6096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581400" y="914400"/>
            <a:ext cx="2362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581400" y="1295400"/>
            <a:ext cx="533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581400" y="2209800"/>
            <a:ext cx="12954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3581400" y="3429000"/>
            <a:ext cx="7620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3581400" y="3886200"/>
            <a:ext cx="21336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5410200" y="5257800"/>
            <a:ext cx="457200" cy="152400"/>
          </a:xfrm>
          <a:prstGeom prst="rightArrow">
            <a:avLst/>
          </a:prstGeom>
          <a:solidFill>
            <a:schemeClr val="accent3">
              <a:lumMod val="60000"/>
              <a:lumOff val="40000"/>
              <a:alpha val="15000"/>
            </a:schemeClr>
          </a:solidFill>
          <a:ln>
            <a:solidFill>
              <a:schemeClr val="accent3">
                <a:lumMod val="60000"/>
                <a:lumOff val="4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0CC05A89-F2CE-EB42-9A3A-223958DE2D48}" type="datetime1">
              <a:rPr lang="en-US" smtClean="0"/>
              <a:t>4/14/11</a:t>
            </a:fld>
            <a:endParaRPr lang="en-US" dirty="0"/>
          </a:p>
        </p:txBody>
      </p:sp>
      <p:sp>
        <p:nvSpPr>
          <p:cNvPr id="26" name="Footer Placeholder 25"/>
          <p:cNvSpPr>
            <a:spLocks noGrp="1"/>
          </p:cNvSpPr>
          <p:nvPr>
            <p:ph type="ftr" sz="quarter" idx="11"/>
          </p:nvPr>
        </p:nvSpPr>
        <p:spPr/>
        <p:txBody>
          <a:bodyPr/>
          <a:lstStyle/>
          <a:p>
            <a:pPr>
              <a:defRPr/>
            </a:pPr>
            <a:r>
              <a:rPr lang="en-US" smtClean="0"/>
              <a:t>AICS International Symposium</a:t>
            </a:r>
            <a:endParaRPr lang="en-US" dirty="0"/>
          </a:p>
        </p:txBody>
      </p:sp>
      <p:sp>
        <p:nvSpPr>
          <p:cNvPr id="27" name="Slide Number Placeholder 26"/>
          <p:cNvSpPr>
            <a:spLocks noGrp="1"/>
          </p:cNvSpPr>
          <p:nvPr>
            <p:ph type="sldNum" sz="quarter" idx="12"/>
          </p:nvPr>
        </p:nvSpPr>
        <p:spPr/>
        <p:txBody>
          <a:bodyPr/>
          <a:lstStyle/>
          <a:p>
            <a:pPr>
              <a:defRPr/>
            </a:pPr>
            <a:fld id="{BFFC72E0-3E7F-4709-B8DF-5EC8A0346E37}" type="slidenum">
              <a:rPr lang="en-US" smtClean="0"/>
              <a:pPr>
                <a:defRPr/>
              </a:pPr>
              <a:t>8</a:t>
            </a:fld>
            <a:endParaRPr lang="en-US" dirty="0"/>
          </a:p>
        </p:txBody>
      </p:sp>
    </p:spTree>
    <p:extLst>
      <p:ext uri="{BB962C8B-B14F-4D97-AF65-F5344CB8AC3E}">
        <p14:creationId xmlns:p14="http://schemas.microsoft.com/office/powerpoint/2010/main" val="34852499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20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par>
                          <p:cTn id="75" fill="hold">
                            <p:stCondLst>
                              <p:cond delay="2000"/>
                            </p:stCondLst>
                            <p:childTnLst>
                              <p:par>
                                <p:cTn id="76" presetID="10" presetClass="entr" presetSubtype="0" fill="hold" grpId="0" nodeType="afterEffect">
                                  <p:stCondLst>
                                    <p:cond delay="100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Decomposition Challenges</a:t>
            </a:r>
          </a:p>
        </p:txBody>
      </p:sp>
      <p:sp>
        <p:nvSpPr>
          <p:cNvPr id="24579" name="Content Placeholder 2"/>
          <p:cNvSpPr>
            <a:spLocks noGrp="1"/>
          </p:cNvSpPr>
          <p:nvPr>
            <p:ph idx="1"/>
          </p:nvPr>
        </p:nvSpPr>
        <p:spPr>
          <a:xfrm>
            <a:off x="457200" y="1600200"/>
            <a:ext cx="8229600" cy="4876800"/>
          </a:xfrm>
        </p:spPr>
        <p:txBody>
          <a:bodyPr>
            <a:normAutofit/>
          </a:bodyPr>
          <a:lstStyle/>
          <a:p>
            <a:r>
              <a:rPr lang="en-US" sz="2700" dirty="0" smtClean="0"/>
              <a:t>Current method is to decompose to processors</a:t>
            </a:r>
          </a:p>
          <a:p>
            <a:pPr lvl="1"/>
            <a:r>
              <a:rPr lang="en-US" sz="2300" dirty="0" smtClean="0"/>
              <a:t>But this has many problems</a:t>
            </a:r>
          </a:p>
          <a:p>
            <a:pPr lvl="1"/>
            <a:r>
              <a:rPr lang="en-US" sz="2400" dirty="0" smtClean="0"/>
              <a:t>deciding which processor does what work in detail is difficult at large scale</a:t>
            </a:r>
          </a:p>
          <a:p>
            <a:r>
              <a:rPr lang="en-US" sz="2700" dirty="0" smtClean="0"/>
              <a:t>Decomposition should be independent of number of processors</a:t>
            </a:r>
          </a:p>
          <a:p>
            <a:pPr lvl="1"/>
            <a:r>
              <a:rPr lang="en-US" sz="2400" dirty="0" smtClean="0"/>
              <a:t>Berkeley white paper recently discovered this</a:t>
            </a:r>
          </a:p>
          <a:p>
            <a:pPr lvl="1"/>
            <a:r>
              <a:rPr lang="en-US" sz="2400" dirty="0" smtClean="0"/>
              <a:t>Our design principle since early 1990’s.</a:t>
            </a:r>
          </a:p>
        </p:txBody>
      </p:sp>
      <p:sp>
        <p:nvSpPr>
          <p:cNvPr id="7" name="Date Placeholder 6"/>
          <p:cNvSpPr>
            <a:spLocks noGrp="1"/>
          </p:cNvSpPr>
          <p:nvPr>
            <p:ph type="dt" sz="half" idx="10"/>
          </p:nvPr>
        </p:nvSpPr>
        <p:spPr/>
        <p:txBody>
          <a:bodyPr/>
          <a:lstStyle/>
          <a:p>
            <a:fld id="{A5CD7C62-62B2-E440-BEBE-7794CA8F924C}" type="datetime1">
              <a:rPr lang="en-US" smtClean="0"/>
              <a:t>4/14/11</a:t>
            </a:fld>
            <a:endParaRPr lang="en-US" dirty="0"/>
          </a:p>
        </p:txBody>
      </p:sp>
      <p:sp>
        <p:nvSpPr>
          <p:cNvPr id="24581" name="Footer Placeholder 4"/>
          <p:cNvSpPr>
            <a:spLocks noGrp="1"/>
          </p:cNvSpPr>
          <p:nvPr>
            <p:ph type="ftr" sz="quarter" idx="11"/>
          </p:nvPr>
        </p:nvSpPr>
        <p:spPr/>
        <p:txBody>
          <a:bodyPr/>
          <a:lstStyle/>
          <a:p>
            <a:r>
              <a:rPr lang="en-US" smtClean="0"/>
              <a:t>AICS International Symposium</a:t>
            </a:r>
            <a:endParaRPr lang="en-US" dirty="0" smtClean="0"/>
          </a:p>
        </p:txBody>
      </p:sp>
      <p:sp>
        <p:nvSpPr>
          <p:cNvPr id="8" name="Slide Number Placeholder 7"/>
          <p:cNvSpPr>
            <a:spLocks noGrp="1"/>
          </p:cNvSpPr>
          <p:nvPr>
            <p:ph type="sldNum" sz="quarter" idx="12"/>
          </p:nvPr>
        </p:nvSpPr>
        <p:spPr/>
        <p:txBody>
          <a:bodyPr/>
          <a:lstStyle/>
          <a:p>
            <a:fld id="{3EF9F3CA-D42A-4F16-9502-7E916E4DA7FE}" type="slidenum">
              <a:rPr lang="en-US" smtClean="0"/>
              <a:pPr/>
              <a:t>9</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plpreso">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pplpreso</Template>
  <TotalTime>41669</TotalTime>
  <Words>3686</Words>
  <Application>Microsoft Macintosh PowerPoint</Application>
  <PresentationFormat>On-screen Show (4:3)</PresentationFormat>
  <Paragraphs>746</Paragraphs>
  <Slides>66</Slides>
  <Notes>34</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pplpreso</vt:lpstr>
      <vt:lpstr>Chart</vt:lpstr>
      <vt:lpstr>Worksheet</vt:lpstr>
      <vt:lpstr>Techniques for effective Petascale Application Development based on adaptive  runtime systems</vt:lpstr>
      <vt:lpstr>Parallel Programming Laboratory</vt:lpstr>
      <vt:lpstr>Parallel Programming Laboratory with Collaborators</vt:lpstr>
      <vt:lpstr>Summarizing the State of Art</vt:lpstr>
      <vt:lpstr>Our Guiding Principles</vt:lpstr>
      <vt:lpstr>Charm++ and CSE Applications</vt:lpstr>
      <vt:lpstr>A Glance at History</vt:lpstr>
      <vt:lpstr>PowerPoint Presentation</vt:lpstr>
      <vt:lpstr>Decomposition Challenges</vt:lpstr>
      <vt:lpstr>Challenge: Compositionality</vt:lpstr>
      <vt:lpstr>PowerPoint Presentation</vt:lpstr>
      <vt:lpstr>PowerPoint Presentation</vt:lpstr>
      <vt:lpstr>Object Based Over-decomposition</vt:lpstr>
      <vt:lpstr>Object Based Over-decomposition: Charm++</vt:lpstr>
      <vt:lpstr>Object Based Over-decomposition: AMPI</vt:lpstr>
      <vt:lpstr>PowerPoint Presentation</vt:lpstr>
      <vt:lpstr>Utility for Multi-cores, Many-cores, Accelerators:</vt:lpstr>
      <vt:lpstr>Parallel Decomposition and Processors</vt:lpstr>
      <vt:lpstr>Decomposition Independent of numCores</vt:lpstr>
      <vt:lpstr>PowerPoint Presentation</vt:lpstr>
      <vt:lpstr>NAMD: A Production MD program</vt:lpstr>
      <vt:lpstr>Parallelization Using Charm++</vt:lpstr>
      <vt:lpstr>PowerPoint Presentation</vt:lpstr>
      <vt:lpstr>Performance of NAMD</vt:lpstr>
      <vt:lpstr>PowerPoint Presentation</vt:lpstr>
      <vt:lpstr>Challenge: Load Balancing</vt:lpstr>
      <vt:lpstr>PowerPoint Presentation</vt:lpstr>
      <vt:lpstr>Measurement-based Load Balancing</vt:lpstr>
      <vt:lpstr>ChaNGa: Parallel Gravity</vt:lpstr>
      <vt:lpstr>Load Balancing with OrbRefineLB</vt:lpstr>
      <vt:lpstr>ChaNGa Preliminary Performance</vt:lpstr>
      <vt:lpstr>Another Example:  Weather Forecasting in BRAMS</vt:lpstr>
      <vt:lpstr>Basic Virtualzation of BRAMS</vt:lpstr>
      <vt:lpstr>PowerPoint Presentation</vt:lpstr>
      <vt:lpstr>PowerPoint Presentation</vt:lpstr>
      <vt:lpstr>PowerPoint Presentation</vt:lpstr>
      <vt:lpstr>PowerPoint Presentation</vt:lpstr>
      <vt:lpstr>Load Balancing for Large Machines: I</vt:lpstr>
      <vt:lpstr>Load Balancing for Large Machines: II</vt:lpstr>
      <vt:lpstr>PowerPoint Presentation</vt:lpstr>
      <vt:lpstr>Decomposition and Computation Flow</vt:lpstr>
      <vt:lpstr>Topology Aware Mapping of Objects</vt:lpstr>
      <vt:lpstr>Improvements by topological aware mapping of computation to processors</vt:lpstr>
      <vt:lpstr>PowerPoint Presentation</vt:lpstr>
      <vt:lpstr>Dealing with Thermal Variation</vt:lpstr>
      <vt:lpstr>Temperature-aware Load Balancing</vt:lpstr>
      <vt:lpstr>PowerPoint Presentation</vt:lpstr>
      <vt:lpstr>Other Power-related Optimizations</vt:lpstr>
      <vt:lpstr>PowerPoint Presentation</vt:lpstr>
      <vt:lpstr>Fault Tolerance in Charm++/AMPI</vt:lpstr>
      <vt:lpstr>Message-Logging</vt:lpstr>
      <vt:lpstr>Message-Logging (cont.)</vt:lpstr>
      <vt:lpstr>PowerPoint Presentation</vt:lpstr>
      <vt:lpstr>PowerPoint Presentation</vt:lpstr>
      <vt:lpstr>Scalable Performance Analysis </vt:lpstr>
      <vt:lpstr>PowerPoint Presentation</vt:lpstr>
      <vt:lpstr>PowerPoint Presentation</vt:lpstr>
      <vt:lpstr>PowerPoint Presentation</vt:lpstr>
      <vt:lpstr>Raising the Level of Abstraction</vt:lpstr>
      <vt:lpstr>Simplifying Parallel Programming</vt:lpstr>
      <vt:lpstr>MSA: Multiphase Shared Arrays </vt:lpstr>
      <vt:lpstr>Charisma: Static Data Flow</vt:lpstr>
      <vt:lpstr>Charisma: Sequential-Parallel Separation</vt:lpstr>
      <vt:lpstr>Charisma++ example (Simple)</vt:lpstr>
      <vt:lpstr>A View of an Interoperable Future</vt:lpstr>
      <vt:lpstr>Summary</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Runtime Optimizations</dc:title>
  <dc:creator>sanjay</dc:creator>
  <cp:lastModifiedBy>Sanjay Kale</cp:lastModifiedBy>
  <cp:revision>297</cp:revision>
  <dcterms:created xsi:type="dcterms:W3CDTF">2002-10-12T14:08:56Z</dcterms:created>
  <dcterms:modified xsi:type="dcterms:W3CDTF">2011-04-15T03:52:56Z</dcterms:modified>
</cp:coreProperties>
</file>