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sldIdLst>
    <p:sldId id="256" r:id="rId2"/>
    <p:sldId id="275" r:id="rId3"/>
    <p:sldId id="303" r:id="rId4"/>
    <p:sldId id="304" r:id="rId5"/>
    <p:sldId id="276" r:id="rId6"/>
    <p:sldId id="277" r:id="rId7"/>
    <p:sldId id="293" r:id="rId8"/>
    <p:sldId id="279" r:id="rId9"/>
    <p:sldId id="306" r:id="rId10"/>
    <p:sldId id="295" r:id="rId11"/>
    <p:sldId id="284" r:id="rId12"/>
    <p:sldId id="285" r:id="rId13"/>
    <p:sldId id="296" r:id="rId14"/>
    <p:sldId id="286" r:id="rId15"/>
    <p:sldId id="297" r:id="rId16"/>
    <p:sldId id="298" r:id="rId17"/>
    <p:sldId id="288" r:id="rId18"/>
    <p:sldId id="305" r:id="rId19"/>
    <p:sldId id="302" r:id="rId20"/>
    <p:sldId id="299" r:id="rId21"/>
    <p:sldId id="300" r:id="rId22"/>
    <p:sldId id="301" r:id="rId23"/>
    <p:sldId id="294" r:id="rId24"/>
    <p:sldId id="307" r:id="rId25"/>
    <p:sldId id="30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01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155" autoAdjust="0"/>
  </p:normalViewPr>
  <p:slideViewPr>
    <p:cSldViewPr>
      <p:cViewPr varScale="1">
        <p:scale>
          <a:sx n="83" d="100"/>
          <a:sy n="83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CentralizedLB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164.1</c:v>
                </c:pt>
                <c:pt idx="1">
                  <c:v>164.3</c:v>
                </c:pt>
                <c:pt idx="2">
                  <c:v>164.9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Hierarchical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23.3</c:v>
                </c:pt>
                <c:pt idx="1">
                  <c:v>11.8</c:v>
                </c:pt>
                <c:pt idx="2">
                  <c:v>6</c:v>
                </c:pt>
              </c:numCache>
            </c:numRef>
          </c:val>
        </c:ser>
        <c:shape val="box"/>
        <c:axId val="87209472"/>
        <c:axId val="87211008"/>
        <c:axId val="0"/>
      </c:bar3DChart>
      <c:catAx>
        <c:axId val="87209472"/>
        <c:scaling>
          <c:orientation val="minMax"/>
        </c:scaling>
        <c:axPos val="b"/>
        <c:numFmt formatCode="General" sourceLinked="1"/>
        <c:tickLblPos val="nextTo"/>
        <c:crossAx val="87211008"/>
        <c:crosses val="autoZero"/>
        <c:auto val="1"/>
        <c:lblAlgn val="ctr"/>
        <c:lblOffset val="100"/>
      </c:catAx>
      <c:valAx>
        <c:axId val="872110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Peak </a:t>
                </a:r>
                <a:r>
                  <a:rPr lang="en-US" b="0" dirty="0" err="1" smtClean="0"/>
                  <a:t>Mem</a:t>
                </a:r>
                <a:r>
                  <a:rPr lang="en-US" b="0" dirty="0" smtClean="0"/>
                  <a:t> Usage (MB)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7209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CentralizedLB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30.3</c:v>
                </c:pt>
                <c:pt idx="1">
                  <c:v>31.08</c:v>
                </c:pt>
                <c:pt idx="2">
                  <c:v>33.230000000000011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Hierarchical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7.1</c:v>
                </c:pt>
                <c:pt idx="1">
                  <c:v>4.55</c:v>
                </c:pt>
                <c:pt idx="2">
                  <c:v>3.23</c:v>
                </c:pt>
              </c:numCache>
            </c:numRef>
          </c:val>
        </c:ser>
        <c:shape val="box"/>
        <c:axId val="87634304"/>
        <c:axId val="87635840"/>
        <c:axId val="0"/>
      </c:bar3DChart>
      <c:catAx>
        <c:axId val="87634304"/>
        <c:scaling>
          <c:orientation val="minMax"/>
        </c:scaling>
        <c:axPos val="b"/>
        <c:numFmt formatCode="General" sourceLinked="1"/>
        <c:tickLblPos val="nextTo"/>
        <c:crossAx val="87635840"/>
        <c:crosses val="autoZero"/>
        <c:auto val="1"/>
        <c:lblAlgn val="ctr"/>
        <c:lblOffset val="100"/>
      </c:catAx>
      <c:valAx>
        <c:axId val="876358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LB</a:t>
                </a:r>
                <a:r>
                  <a:rPr lang="en-US" b="0" baseline="0" dirty="0" smtClean="0"/>
                  <a:t> Time (s)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7634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LB</c:v>
                </c:pt>
              </c:strCache>
            </c:strRef>
          </c:tx>
          <c:spPr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10.229999999999999</c:v>
                </c:pt>
                <c:pt idx="1">
                  <c:v>5.09</c:v>
                </c:pt>
                <c:pt idx="2">
                  <c:v>2.52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CentralizedLB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8.0400000000000009</c:v>
                </c:pt>
                <c:pt idx="1">
                  <c:v>4.01</c:v>
                </c:pt>
                <c:pt idx="2">
                  <c:v>1.920000000000001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Hierarchical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8.02</c:v>
                </c:pt>
                <c:pt idx="1">
                  <c:v>4.0359999999999996</c:v>
                </c:pt>
                <c:pt idx="2">
                  <c:v>1.9700000000000011</c:v>
                </c:pt>
              </c:numCache>
            </c:numRef>
          </c:val>
        </c:ser>
        <c:shape val="box"/>
        <c:axId val="87691264"/>
        <c:axId val="87692800"/>
        <c:axId val="0"/>
      </c:bar3DChart>
      <c:catAx>
        <c:axId val="87691264"/>
        <c:scaling>
          <c:orientation val="minMax"/>
        </c:scaling>
        <c:axPos val="b"/>
        <c:numFmt formatCode="General" sourceLinked="1"/>
        <c:tickLblPos val="nextTo"/>
        <c:crossAx val="87692800"/>
        <c:crosses val="autoZero"/>
        <c:auto val="1"/>
        <c:lblAlgn val="ctr"/>
        <c:lblOffset val="100"/>
      </c:catAx>
      <c:valAx>
        <c:axId val="87692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err="1" smtClean="0"/>
                  <a:t>Lbtest</a:t>
                </a:r>
                <a:r>
                  <a:rPr lang="en-US" b="0" dirty="0" smtClean="0"/>
                  <a:t> step time 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7691264"/>
        <c:crosses val="autoZero"/>
        <c:crossBetween val="between"/>
      </c:valAx>
    </c:plotArea>
    <c:legend>
      <c:legendPos val="r"/>
      <c:layout/>
      <c:spPr>
        <a:ln>
          <a:solidFill>
            <a:schemeClr val="accent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Comprehensive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5.1199999999999992</c:v>
                </c:pt>
                <c:pt idx="1">
                  <c:v>4.87</c:v>
                </c:pt>
                <c:pt idx="2">
                  <c:v>6.1599999999999993</c:v>
                </c:pt>
                <c:pt idx="3">
                  <c:v>25.09</c:v>
                </c:pt>
                <c:pt idx="4">
                  <c:v>96.84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Refinement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0.79</c:v>
                </c:pt>
                <c:pt idx="1">
                  <c:v>0.82000000000000006</c:v>
                </c:pt>
                <c:pt idx="2">
                  <c:v>1.1599999999999997</c:v>
                </c:pt>
                <c:pt idx="3">
                  <c:v>4.33</c:v>
                </c:pt>
                <c:pt idx="4">
                  <c:v>249.1</c:v>
                </c:pt>
              </c:numCache>
            </c:numRef>
          </c:val>
        </c:ser>
        <c:shape val="box"/>
        <c:axId val="87953408"/>
        <c:axId val="87954944"/>
        <c:axId val="0"/>
      </c:bar3DChart>
      <c:catAx>
        <c:axId val="87953408"/>
        <c:scaling>
          <c:orientation val="minMax"/>
        </c:scaling>
        <c:axPos val="b"/>
        <c:numFmt formatCode="General" sourceLinked="1"/>
        <c:tickLblPos val="nextTo"/>
        <c:crossAx val="87954944"/>
        <c:crosses val="autoZero"/>
        <c:auto val="1"/>
        <c:lblAlgn val="ctr"/>
        <c:lblOffset val="100"/>
      </c:catAx>
      <c:valAx>
        <c:axId val="879549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NAMD Time/Step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7953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Comprehensive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5.1199999999999992</c:v>
                </c:pt>
                <c:pt idx="1">
                  <c:v>4.87</c:v>
                </c:pt>
                <c:pt idx="2">
                  <c:v>6.1564999999999994</c:v>
                </c:pt>
                <c:pt idx="3">
                  <c:v>25.1</c:v>
                </c:pt>
                <c:pt idx="4">
                  <c:v>96.834999999999994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Hierarchical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3.0349999999999997</c:v>
                </c:pt>
                <c:pt idx="1">
                  <c:v>1.36</c:v>
                </c:pt>
                <c:pt idx="2">
                  <c:v>0.69030000000000002</c:v>
                </c:pt>
                <c:pt idx="3">
                  <c:v>1.909</c:v>
                </c:pt>
                <c:pt idx="4">
                  <c:v>0.82500000000000007</c:v>
                </c:pt>
              </c:numCache>
            </c:numRef>
          </c:val>
        </c:ser>
        <c:shape val="box"/>
        <c:axId val="88005248"/>
        <c:axId val="88011136"/>
        <c:axId val="0"/>
      </c:bar3DChart>
      <c:catAx>
        <c:axId val="88005248"/>
        <c:scaling>
          <c:orientation val="minMax"/>
        </c:scaling>
        <c:axPos val="b"/>
        <c:numFmt formatCode="General" sourceLinked="1"/>
        <c:tickLblPos val="nextTo"/>
        <c:crossAx val="88011136"/>
        <c:crossesAt val="0.1"/>
        <c:auto val="1"/>
        <c:lblAlgn val="ctr"/>
        <c:lblOffset val="100"/>
      </c:catAx>
      <c:valAx>
        <c:axId val="88011136"/>
        <c:scaling>
          <c:logBase val="10"/>
          <c:orientation val="minMax"/>
          <c:min val="0.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Load Balancing Time (s)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8005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Refinement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0.79</c:v>
                </c:pt>
                <c:pt idx="1">
                  <c:v>0.81859999999999999</c:v>
                </c:pt>
                <c:pt idx="2">
                  <c:v>1.1585000000000001</c:v>
                </c:pt>
                <c:pt idx="3">
                  <c:v>4.3279999999999994</c:v>
                </c:pt>
                <c:pt idx="4">
                  <c:v>249.102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Hierarchical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1.1200000000000001</c:v>
                </c:pt>
                <c:pt idx="1">
                  <c:v>0.56999999999999995</c:v>
                </c:pt>
                <c:pt idx="2">
                  <c:v>0.35960000000000003</c:v>
                </c:pt>
                <c:pt idx="3">
                  <c:v>1.0024</c:v>
                </c:pt>
                <c:pt idx="4">
                  <c:v>2.266</c:v>
                </c:pt>
              </c:numCache>
            </c:numRef>
          </c:val>
        </c:ser>
        <c:shape val="box"/>
        <c:axId val="88122880"/>
        <c:axId val="88124416"/>
        <c:axId val="0"/>
      </c:bar3DChart>
      <c:catAx>
        <c:axId val="88122880"/>
        <c:scaling>
          <c:orientation val="minMax"/>
        </c:scaling>
        <c:axPos val="b"/>
        <c:numFmt formatCode="General" sourceLinked="1"/>
        <c:tickLblPos val="nextTo"/>
        <c:crossAx val="88124416"/>
        <c:crossesAt val="0.1"/>
        <c:auto val="1"/>
        <c:lblAlgn val="ctr"/>
        <c:lblOffset val="100"/>
      </c:catAx>
      <c:valAx>
        <c:axId val="88124416"/>
        <c:scaling>
          <c:logBase val="10"/>
          <c:orientation val="minMax"/>
          <c:min val="0.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Load Balancing Time (s)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8122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LB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106.7</c:v>
                </c:pt>
                <c:pt idx="1">
                  <c:v>57.6</c:v>
                </c:pt>
                <c:pt idx="2">
                  <c:v>35.78</c:v>
                </c:pt>
                <c:pt idx="3">
                  <c:v>21.77</c:v>
                </c:pt>
                <c:pt idx="4">
                  <c:v>12.78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Centralized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70.63</c:v>
                </c:pt>
                <c:pt idx="1">
                  <c:v>37.08</c:v>
                </c:pt>
                <c:pt idx="2">
                  <c:v>20.21</c:v>
                </c:pt>
                <c:pt idx="3">
                  <c:v>12.04</c:v>
                </c:pt>
                <c:pt idx="4">
                  <c:v>8.94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Hierarchical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1024</c:v>
                </c:pt>
                <c:pt idx="1">
                  <c:v>2048</c:v>
                </c:pt>
                <c:pt idx="2">
                  <c:v>4096</c:v>
                </c:pt>
                <c:pt idx="3">
                  <c:v>8192</c:v>
                </c:pt>
                <c:pt idx="4">
                  <c:v>16384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71.03</c:v>
                </c:pt>
                <c:pt idx="1">
                  <c:v>37.690000000000005</c:v>
                </c:pt>
                <c:pt idx="2">
                  <c:v>20.75</c:v>
                </c:pt>
                <c:pt idx="3">
                  <c:v>12.67</c:v>
                </c:pt>
                <c:pt idx="4">
                  <c:v>8.8600000000000012</c:v>
                </c:pt>
              </c:numCache>
            </c:numRef>
          </c:val>
        </c:ser>
        <c:shape val="box"/>
        <c:axId val="88347776"/>
        <c:axId val="88349312"/>
        <c:axId val="0"/>
      </c:bar3DChart>
      <c:catAx>
        <c:axId val="88347776"/>
        <c:scaling>
          <c:orientation val="minMax"/>
        </c:scaling>
        <c:axPos val="b"/>
        <c:numFmt formatCode="General" sourceLinked="1"/>
        <c:tickLblPos val="nextTo"/>
        <c:crossAx val="88349312"/>
        <c:crosses val="autoZero"/>
        <c:auto val="1"/>
        <c:lblAlgn val="ctr"/>
        <c:lblOffset val="100"/>
      </c:catAx>
      <c:valAx>
        <c:axId val="883493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NAMD Time/Step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8347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C5AF73D4-7211-43E9-8D1E-42FF9DD228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33355-B272-4759-9407-416CC08E7100}" type="slidenum">
              <a:rPr lang="zh-CN" altLang="en-US">
                <a:latin typeface="Arial" charset="0"/>
              </a:rPr>
              <a:pPr/>
              <a:t>1</a:t>
            </a:fld>
            <a:endParaRPr lang="en-US" altLang="zh-CN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4787F-BF95-46AE-ABBE-5AEF25B49F1D}" type="slidenum">
              <a:rPr lang="zh-CN" altLang="en-US">
                <a:latin typeface="Arial" charset="0"/>
              </a:rPr>
              <a:pPr/>
              <a:t>14</a:t>
            </a:fld>
            <a:endParaRPr lang="en-US" altLang="zh-CN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5FF3E-95EB-4DF2-9828-637D3829C055}" type="slidenum">
              <a:rPr lang="zh-CN" altLang="en-US">
                <a:latin typeface="Arial" charset="0"/>
              </a:rPr>
              <a:pPr/>
              <a:t>15</a:t>
            </a:fld>
            <a:endParaRPr lang="en-US" altLang="zh-CN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>
                <a:latin typeface="Arial" charset="0"/>
              </a:rPr>
              <a:t>1/64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5FF3E-95EB-4DF2-9828-637D3829C055}" type="slidenum">
              <a:rPr lang="zh-CN" altLang="en-US">
                <a:latin typeface="Arial" charset="0"/>
              </a:rPr>
              <a:pPr/>
              <a:t>16</a:t>
            </a:fld>
            <a:endParaRPr lang="en-US" altLang="zh-CN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5FF3E-95EB-4DF2-9828-637D3829C055}" type="slidenum">
              <a:rPr lang="zh-CN" altLang="en-US">
                <a:latin typeface="Arial" charset="0"/>
              </a:rPr>
              <a:pPr/>
              <a:t>17</a:t>
            </a:fld>
            <a:endParaRPr lang="en-US" altLang="zh-CN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5FF3E-95EB-4DF2-9828-637D3829C055}" type="slidenum">
              <a:rPr lang="zh-CN" altLang="en-US">
                <a:latin typeface="Arial" charset="0"/>
              </a:rPr>
              <a:pPr/>
              <a:t>18</a:t>
            </a:fld>
            <a:endParaRPr lang="en-US" altLang="zh-CN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>
                <a:latin typeface="Arial" charset="0"/>
              </a:rPr>
              <a:t>1/64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AF73D4-7211-43E9-8D1E-42FF9DD228E9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31BD4-5B11-4F2D-81F7-DF0A157778D2}" type="slidenum">
              <a:rPr lang="zh-CN" altLang="en-US">
                <a:latin typeface="Arial" charset="0"/>
              </a:rPr>
              <a:pPr/>
              <a:t>2</a:t>
            </a:fld>
            <a:endParaRPr lang="en-US" altLang="zh-CN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844D5-FE65-496C-AD79-1D78640B2918}" type="slidenum">
              <a:rPr lang="zh-CN" altLang="en-US">
                <a:latin typeface="Arial" charset="0"/>
              </a:rPr>
              <a:pPr/>
              <a:t>5</a:t>
            </a:fld>
            <a:endParaRPr lang="en-US" altLang="zh-CN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5EC5-E1A1-4033-B2B2-D032ACAA76DA}" type="slidenum">
              <a:rPr lang="zh-CN" altLang="en-US">
                <a:latin typeface="Arial" charset="0"/>
              </a:rPr>
              <a:pPr/>
              <a:t>6</a:t>
            </a:fld>
            <a:endParaRPr lang="en-US" altLang="zh-CN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FDEE6D-566E-4D79-8663-BA918ABED75F}" type="slidenum">
              <a:rPr lang="zh-CN" altLang="en-US">
                <a:latin typeface="Arial" charset="0"/>
              </a:rPr>
              <a:pPr/>
              <a:t>7</a:t>
            </a:fld>
            <a:endParaRPr lang="en-US" altLang="zh-CN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6BF2C-1E75-4593-A0FD-9D127C538CD0}" type="slidenum">
              <a:rPr lang="zh-CN" altLang="en-US">
                <a:latin typeface="Arial" charset="0"/>
              </a:rPr>
              <a:pPr/>
              <a:t>8</a:t>
            </a:fld>
            <a:endParaRPr lang="en-US" altLang="zh-CN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0ED3B-07DB-4C1A-ABF5-A324E4ABA490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76FF7-E3C5-4407-84B3-8A67E2BAC308}" type="slidenum">
              <a:rPr lang="zh-CN" altLang="en-US">
                <a:latin typeface="Arial" charset="0"/>
              </a:rPr>
              <a:pPr/>
              <a:t>11</a:t>
            </a:fld>
            <a:endParaRPr lang="en-US" altLang="zh-CN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CC0407-F277-4C16-8AB2-4B0BEC7DF9F0}" type="slidenum">
              <a:rPr lang="zh-CN" altLang="en-US">
                <a:latin typeface="Arial" charset="0"/>
              </a:rPr>
              <a:pPr/>
              <a:t>12</a:t>
            </a:fld>
            <a:endParaRPr lang="en-US" altLang="zh-CN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>
                <a:latin typeface="Arial" charset="0"/>
              </a:rPr>
              <a:t>Example</a:t>
            </a:r>
          </a:p>
          <a:p>
            <a:pPr lvl="2" eaLnBrk="1" hangingPunct="1"/>
            <a:r>
              <a:rPr lang="en-US" altLang="zh-CN" dirty="0" smtClean="0">
                <a:latin typeface="Arial" charset="0"/>
              </a:rPr>
              <a:t>More aggressive one at low level</a:t>
            </a:r>
          </a:p>
          <a:p>
            <a:pPr lvl="4" eaLnBrk="1" hangingPunct="1"/>
            <a:r>
              <a:rPr lang="en-US" altLang="zh-CN" dirty="0" smtClean="0">
                <a:latin typeface="Arial" charset="0"/>
              </a:rPr>
              <a:t>Take advantage of faster communication</a:t>
            </a:r>
          </a:p>
          <a:p>
            <a:pPr lvl="1" eaLnBrk="1" hangingPunct="1"/>
            <a:r>
              <a:rPr lang="en-US" altLang="zh-CN" dirty="0" smtClean="0">
                <a:latin typeface="Arial" charset="0"/>
              </a:rPr>
              <a:t>Less aggressive one at higher level</a:t>
            </a:r>
          </a:p>
          <a:p>
            <a:pPr lvl="2" eaLnBrk="1" hangingPunct="1"/>
            <a:r>
              <a:rPr lang="en-US" altLang="zh-CN" dirty="0" smtClean="0">
                <a:latin typeface="Arial" charset="0"/>
              </a:rPr>
              <a:t>Refine-based algorithm</a:t>
            </a:r>
          </a:p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97AB82C-197F-425C-827E-4F8940787098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844BC84-90EB-4F6A-ABE6-0C328B658A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E56B1-6EED-4288-84FF-8008F42C54EB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1C0D6-3167-4268-8B52-6FB3C0EE24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139E-0BAA-4FB4-B7F8-6FC875C89799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B2A-B16F-47C0-83D7-F0BEFB6A10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332A7-4661-4E67-A087-3585F3A527EF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48320-14CC-48A9-8E5F-94955A2871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9541C-CBCD-4FBC-8740-79335824F999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95C02-39F0-4CFB-9C62-456E081B37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8A44-CB0B-4C1C-A274-DF7B949DF482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D3C2-75E4-4466-9669-322CBF7B8E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DAF39-85BB-4A7A-BACE-E7C7816FD5C7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2E917-3B49-43C2-BADE-BFC1A56764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75BDA-3F36-4023-892B-FAFCD627FBFB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21B8-D49A-448C-8A6E-8A5EA52126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49FA8-CAA4-4313-8AE8-C0F44C7F1F7B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7FF52-D22E-4940-9C0E-06BB2DD95F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D2EDE-A289-48A2-A370-097838BA37BF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FDDE5-FF51-4136-9BE1-63D63273E4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478F0-602C-4E63-BD18-9252BDD19D37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32CF-CCE9-47ED-AAAE-BCF6FEDA85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B83CE-A42C-4E09-ADF9-B267006CEC33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C6D3-B989-44DF-B538-00A75AEAA8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00472-2DD1-4D65-8FEA-E6683C0FCECA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0968-DC78-4A57-AD06-D4282D7847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宋体" pitchFamily="2" charset="-122"/>
              </a:defRPr>
            </a:lvl1pPr>
          </a:lstStyle>
          <a:p>
            <a:pPr>
              <a:defRPr/>
            </a:pPr>
            <a:fld id="{6F8602C4-596F-476D-96FB-67D2B60816EB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宋体" pitchFamily="2" charset="-122"/>
              </a:defRPr>
            </a:lvl1pPr>
          </a:lstStyle>
          <a:p>
            <a:pPr>
              <a:defRPr/>
            </a:pPr>
            <a:fld id="{82E29610-E132-4406-81AE-00CAA401E2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990600"/>
            <a:ext cx="7772400" cy="214788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Hierarchical Load Balancing for Charm++ Applications on Large Supercomputers</a:t>
            </a:r>
            <a:endParaRPr lang="en-US" altLang="zh-CN" sz="4000" dirty="0" smtClean="0"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Gengbin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Zheng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, Esteban </a:t>
            </a: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Meneses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, </a:t>
            </a:r>
          </a:p>
          <a:p>
            <a:pPr algn="r" eaLnBrk="1" hangingPunct="1"/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Abhinav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Bhatele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 and </a:t>
            </a: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Laxmikant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 V. Kale</a:t>
            </a:r>
          </a:p>
          <a:p>
            <a:pPr algn="r" eaLnBrk="1" hangingPunct="1"/>
            <a:endParaRPr lang="en-US" altLang="zh-CN" sz="2000" b="1" dirty="0" smtClean="0">
              <a:latin typeface="Times New Roman" pitchFamily="18" charset="0"/>
              <a:ea typeface="宋体" pitchFamily="2" charset="-122"/>
            </a:endParaRPr>
          </a:p>
          <a:p>
            <a:pPr algn="r" eaLnBrk="1" hangingPunct="1"/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Parallel Programming Lab</a:t>
            </a:r>
          </a:p>
          <a:p>
            <a:pPr algn="r" eaLnBrk="1" hangingPunct="1"/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University of Illinois at Urbana Champaign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AA6-3FAD-4314-A0A2-DB248941F780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Limitations of Distributed Strategies</a:t>
            </a:r>
            <a:endParaRPr lang="en-US" altLang="zh-CN" sz="3600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2438400"/>
            <a:ext cx="3978275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100" dirty="0"/>
              <a:t>Each processor periodically exchange load information and migrate objects among neighboring processors</a:t>
            </a:r>
          </a:p>
          <a:p>
            <a:pPr>
              <a:lnSpc>
                <a:spcPct val="90000"/>
              </a:lnSpc>
            </a:pPr>
            <a:r>
              <a:rPr lang="en-US" altLang="zh-CN" sz="2100" dirty="0" smtClean="0"/>
              <a:t>Performance </a:t>
            </a:r>
            <a:r>
              <a:rPr lang="en-US" altLang="zh-CN" sz="2100" dirty="0"/>
              <a:t>improved slowly</a:t>
            </a:r>
          </a:p>
          <a:p>
            <a:pPr>
              <a:lnSpc>
                <a:spcPct val="90000"/>
              </a:lnSpc>
            </a:pPr>
            <a:r>
              <a:rPr lang="en-US" altLang="zh-CN" sz="2100" dirty="0"/>
              <a:t>Lack of global information</a:t>
            </a:r>
          </a:p>
          <a:p>
            <a:pPr>
              <a:lnSpc>
                <a:spcPct val="90000"/>
              </a:lnSpc>
            </a:pPr>
            <a:r>
              <a:rPr lang="en-US" altLang="zh-CN" sz="2100" dirty="0"/>
              <a:t>Difficult to converge quickly to as good a solution as a centralized strategy</a:t>
            </a:r>
          </a:p>
        </p:txBody>
      </p:sp>
      <p:pic>
        <p:nvPicPr>
          <p:cNvPr id="162820" name="Picture 4" descr="neighbor25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62450" y="2295525"/>
            <a:ext cx="4457700" cy="3343275"/>
          </a:xfrm>
          <a:noFill/>
          <a:ln/>
        </p:spPr>
      </p:pic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5029200" y="5715000"/>
            <a:ext cx="376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/>
              <a:t>Result with NAMD on 256 processors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77C440-630D-44BC-A5D4-2C825DFACC7A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A Hybrid Load Balancing Strategy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Dividing processors into independent sets of groups, and groups are organized in hierarchies (decentralized)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Aggressive load balancing in sub-groups, combined with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Refinement-based cross-group load balancing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Each group has a leader (the central node) which performs centralized load balancing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Reuse existing centralized load balancing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31692-B03C-46AA-8788-BE3201E7F0E1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Hierarchical Tree (an example)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838200" y="2632075"/>
            <a:ext cx="7543800" cy="2819400"/>
            <a:chOff x="528" y="2016"/>
            <a:chExt cx="4752" cy="1776"/>
          </a:xfrm>
        </p:grpSpPr>
        <p:sp>
          <p:nvSpPr>
            <p:cNvPr id="18445" name="Oval 4"/>
            <p:cNvSpPr>
              <a:spLocks noChangeArrowheads="1"/>
            </p:cNvSpPr>
            <p:nvPr/>
          </p:nvSpPr>
          <p:spPr bwMode="auto">
            <a:xfrm>
              <a:off x="528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18446" name="Text Box 5"/>
            <p:cNvSpPr txBox="1">
              <a:spLocks noChangeArrowheads="1"/>
            </p:cNvSpPr>
            <p:nvPr/>
          </p:nvSpPr>
          <p:spPr bwMode="auto">
            <a:xfrm>
              <a:off x="854" y="355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</a:t>
              </a:r>
            </a:p>
          </p:txBody>
        </p:sp>
        <p:sp>
          <p:nvSpPr>
            <p:cNvPr id="18447" name="Oval 6"/>
            <p:cNvSpPr>
              <a:spLocks noChangeArrowheads="1"/>
            </p:cNvSpPr>
            <p:nvPr/>
          </p:nvSpPr>
          <p:spPr bwMode="auto">
            <a:xfrm>
              <a:off x="1152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1023</a:t>
              </a:r>
            </a:p>
          </p:txBody>
        </p:sp>
        <p:sp>
          <p:nvSpPr>
            <p:cNvPr id="18448" name="Oval 7"/>
            <p:cNvSpPr>
              <a:spLocks noChangeArrowheads="1"/>
            </p:cNvSpPr>
            <p:nvPr/>
          </p:nvSpPr>
          <p:spPr bwMode="auto">
            <a:xfrm>
              <a:off x="5040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65535</a:t>
              </a:r>
            </a:p>
          </p:txBody>
        </p:sp>
        <p:sp>
          <p:nvSpPr>
            <p:cNvPr id="18449" name="Oval 8"/>
            <p:cNvSpPr>
              <a:spLocks noChangeArrowheads="1"/>
            </p:cNvSpPr>
            <p:nvPr/>
          </p:nvSpPr>
          <p:spPr bwMode="auto">
            <a:xfrm>
              <a:off x="4416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64512</a:t>
              </a:r>
            </a:p>
          </p:txBody>
        </p:sp>
        <p:sp>
          <p:nvSpPr>
            <p:cNvPr id="18450" name="Text Box 9"/>
            <p:cNvSpPr txBox="1">
              <a:spLocks noChangeArrowheads="1"/>
            </p:cNvSpPr>
            <p:nvPr/>
          </p:nvSpPr>
          <p:spPr bwMode="auto">
            <a:xfrm>
              <a:off x="4752" y="355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</a:t>
              </a:r>
            </a:p>
          </p:txBody>
        </p:sp>
        <p:sp>
          <p:nvSpPr>
            <p:cNvPr id="18451" name="Oval 10"/>
            <p:cNvSpPr>
              <a:spLocks noChangeArrowheads="1"/>
            </p:cNvSpPr>
            <p:nvPr/>
          </p:nvSpPr>
          <p:spPr bwMode="auto">
            <a:xfrm>
              <a:off x="1632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1024</a:t>
              </a:r>
            </a:p>
          </p:txBody>
        </p:sp>
        <p:sp>
          <p:nvSpPr>
            <p:cNvPr id="18452" name="Text Box 11"/>
            <p:cNvSpPr txBox="1">
              <a:spLocks noChangeArrowheads="1"/>
            </p:cNvSpPr>
            <p:nvPr/>
          </p:nvSpPr>
          <p:spPr bwMode="auto">
            <a:xfrm>
              <a:off x="1958" y="355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</a:t>
              </a:r>
            </a:p>
          </p:txBody>
        </p:sp>
        <p:sp>
          <p:nvSpPr>
            <p:cNvPr id="18453" name="Oval 12"/>
            <p:cNvSpPr>
              <a:spLocks noChangeArrowheads="1"/>
            </p:cNvSpPr>
            <p:nvPr/>
          </p:nvSpPr>
          <p:spPr bwMode="auto">
            <a:xfrm>
              <a:off x="2256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2047</a:t>
              </a:r>
            </a:p>
          </p:txBody>
        </p:sp>
        <p:sp>
          <p:nvSpPr>
            <p:cNvPr id="18454" name="Oval 13"/>
            <p:cNvSpPr>
              <a:spLocks noChangeArrowheads="1"/>
            </p:cNvSpPr>
            <p:nvPr/>
          </p:nvSpPr>
          <p:spPr bwMode="auto">
            <a:xfrm>
              <a:off x="3984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64511</a:t>
              </a:r>
            </a:p>
          </p:txBody>
        </p:sp>
        <p:sp>
          <p:nvSpPr>
            <p:cNvPr id="18455" name="Oval 14"/>
            <p:cNvSpPr>
              <a:spLocks noChangeArrowheads="1"/>
            </p:cNvSpPr>
            <p:nvPr/>
          </p:nvSpPr>
          <p:spPr bwMode="auto">
            <a:xfrm>
              <a:off x="3360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63488</a:t>
              </a:r>
            </a:p>
          </p:txBody>
        </p:sp>
        <p:sp>
          <p:nvSpPr>
            <p:cNvPr id="18456" name="Text Box 15"/>
            <p:cNvSpPr txBox="1">
              <a:spLocks noChangeArrowheads="1"/>
            </p:cNvSpPr>
            <p:nvPr/>
          </p:nvSpPr>
          <p:spPr bwMode="auto">
            <a:xfrm>
              <a:off x="3696" y="355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</a:t>
              </a:r>
            </a:p>
          </p:txBody>
        </p:sp>
        <p:sp>
          <p:nvSpPr>
            <p:cNvPr id="18457" name="Text Box 16"/>
            <p:cNvSpPr txBox="1">
              <a:spLocks noChangeArrowheads="1"/>
            </p:cNvSpPr>
            <p:nvPr/>
          </p:nvSpPr>
          <p:spPr bwMode="auto">
            <a:xfrm>
              <a:off x="2736" y="3561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…...</a:t>
              </a:r>
            </a:p>
          </p:txBody>
        </p:sp>
        <p:sp>
          <p:nvSpPr>
            <p:cNvPr id="18458" name="Oval 17"/>
            <p:cNvSpPr>
              <a:spLocks noChangeArrowheads="1"/>
            </p:cNvSpPr>
            <p:nvPr/>
          </p:nvSpPr>
          <p:spPr bwMode="auto">
            <a:xfrm>
              <a:off x="816" y="288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18459" name="Oval 18"/>
            <p:cNvSpPr>
              <a:spLocks noChangeArrowheads="1"/>
            </p:cNvSpPr>
            <p:nvPr/>
          </p:nvSpPr>
          <p:spPr bwMode="auto">
            <a:xfrm>
              <a:off x="1920" y="288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1024</a:t>
              </a:r>
            </a:p>
          </p:txBody>
        </p:sp>
        <p:sp>
          <p:nvSpPr>
            <p:cNvPr id="18460" name="Oval 19"/>
            <p:cNvSpPr>
              <a:spLocks noChangeArrowheads="1"/>
            </p:cNvSpPr>
            <p:nvPr/>
          </p:nvSpPr>
          <p:spPr bwMode="auto">
            <a:xfrm>
              <a:off x="3648" y="288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63488</a:t>
              </a:r>
            </a:p>
          </p:txBody>
        </p:sp>
        <p:sp>
          <p:nvSpPr>
            <p:cNvPr id="18461" name="Oval 20"/>
            <p:cNvSpPr>
              <a:spLocks noChangeArrowheads="1"/>
            </p:cNvSpPr>
            <p:nvPr/>
          </p:nvSpPr>
          <p:spPr bwMode="auto">
            <a:xfrm>
              <a:off x="4704" y="288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64512</a:t>
              </a:r>
            </a:p>
          </p:txBody>
        </p:sp>
        <p:sp>
          <p:nvSpPr>
            <p:cNvPr id="18462" name="Oval 21"/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8463" name="Line 22"/>
            <p:cNvSpPr>
              <a:spLocks noChangeShapeType="1"/>
            </p:cNvSpPr>
            <p:nvPr/>
          </p:nvSpPr>
          <p:spPr bwMode="auto">
            <a:xfrm flipV="1">
              <a:off x="624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23"/>
            <p:cNvSpPr>
              <a:spLocks noChangeShapeType="1"/>
            </p:cNvSpPr>
            <p:nvPr/>
          </p:nvSpPr>
          <p:spPr bwMode="auto">
            <a:xfrm flipH="1" flipV="1">
              <a:off x="960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24"/>
            <p:cNvSpPr>
              <a:spLocks noChangeShapeType="1"/>
            </p:cNvSpPr>
            <p:nvPr/>
          </p:nvSpPr>
          <p:spPr bwMode="auto">
            <a:xfrm flipV="1">
              <a:off x="1728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25"/>
            <p:cNvSpPr>
              <a:spLocks noChangeShapeType="1"/>
            </p:cNvSpPr>
            <p:nvPr/>
          </p:nvSpPr>
          <p:spPr bwMode="auto">
            <a:xfrm flipH="1" flipV="1">
              <a:off x="2064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26"/>
            <p:cNvSpPr>
              <a:spLocks noChangeShapeType="1"/>
            </p:cNvSpPr>
            <p:nvPr/>
          </p:nvSpPr>
          <p:spPr bwMode="auto">
            <a:xfrm flipV="1">
              <a:off x="3456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27"/>
            <p:cNvSpPr>
              <a:spLocks noChangeShapeType="1"/>
            </p:cNvSpPr>
            <p:nvPr/>
          </p:nvSpPr>
          <p:spPr bwMode="auto">
            <a:xfrm flipH="1" flipV="1">
              <a:off x="3792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28"/>
            <p:cNvSpPr>
              <a:spLocks noChangeShapeType="1"/>
            </p:cNvSpPr>
            <p:nvPr/>
          </p:nvSpPr>
          <p:spPr bwMode="auto">
            <a:xfrm flipV="1">
              <a:off x="4512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29"/>
            <p:cNvSpPr>
              <a:spLocks noChangeShapeType="1"/>
            </p:cNvSpPr>
            <p:nvPr/>
          </p:nvSpPr>
          <p:spPr bwMode="auto">
            <a:xfrm flipH="1" flipV="1">
              <a:off x="4800" y="3072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0"/>
            <p:cNvSpPr>
              <a:spLocks noChangeShapeType="1"/>
            </p:cNvSpPr>
            <p:nvPr/>
          </p:nvSpPr>
          <p:spPr bwMode="auto">
            <a:xfrm flipV="1">
              <a:off x="960" y="2208"/>
              <a:ext cx="182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31"/>
            <p:cNvSpPr>
              <a:spLocks noChangeShapeType="1"/>
            </p:cNvSpPr>
            <p:nvPr/>
          </p:nvSpPr>
          <p:spPr bwMode="auto">
            <a:xfrm flipV="1">
              <a:off x="2016" y="220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32"/>
            <p:cNvSpPr>
              <a:spLocks noChangeShapeType="1"/>
            </p:cNvSpPr>
            <p:nvPr/>
          </p:nvSpPr>
          <p:spPr bwMode="auto">
            <a:xfrm flipH="1" flipV="1">
              <a:off x="2880" y="2208"/>
              <a:ext cx="8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33"/>
            <p:cNvSpPr>
              <a:spLocks noChangeShapeType="1"/>
            </p:cNvSpPr>
            <p:nvPr/>
          </p:nvSpPr>
          <p:spPr bwMode="auto">
            <a:xfrm flipH="1" flipV="1">
              <a:off x="2928" y="2208"/>
              <a:ext cx="187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6" name="Text Box 34"/>
          <p:cNvSpPr txBox="1">
            <a:spLocks noChangeArrowheads="1"/>
          </p:cNvSpPr>
          <p:nvPr/>
        </p:nvSpPr>
        <p:spPr bwMode="auto">
          <a:xfrm>
            <a:off x="2795588" y="1938338"/>
            <a:ext cx="334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64K processor hierarchical tree</a:t>
            </a:r>
          </a:p>
        </p:txBody>
      </p:sp>
      <p:sp>
        <p:nvSpPr>
          <p:cNvPr id="18437" name="Rectangle 35"/>
          <p:cNvSpPr>
            <a:spLocks noChangeArrowheads="1"/>
          </p:cNvSpPr>
          <p:nvPr/>
        </p:nvSpPr>
        <p:spPr bwMode="auto">
          <a:xfrm>
            <a:off x="2711450" y="5913438"/>
            <a:ext cx="457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altLang="zh-CN" sz="1000">
                <a:latin typeface="Arial" charset="0"/>
                <a:ea typeface="宋体" pitchFamily="2" charset="-122"/>
              </a:rPr>
              <a:t>Apply different strategies at each level</a:t>
            </a:r>
          </a:p>
        </p:txBody>
      </p:sp>
      <p:sp>
        <p:nvSpPr>
          <p:cNvPr id="18438" name="Text Box 36"/>
          <p:cNvSpPr txBox="1">
            <a:spLocks noChangeArrowheads="1"/>
          </p:cNvSpPr>
          <p:nvPr/>
        </p:nvSpPr>
        <p:spPr bwMode="auto">
          <a:xfrm>
            <a:off x="147638" y="5170488"/>
            <a:ext cx="590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Level 0</a:t>
            </a:r>
          </a:p>
        </p:txBody>
      </p:sp>
      <p:sp>
        <p:nvSpPr>
          <p:cNvPr id="18439" name="Text Box 37"/>
          <p:cNvSpPr txBox="1">
            <a:spLocks noChangeArrowheads="1"/>
          </p:cNvSpPr>
          <p:nvPr/>
        </p:nvSpPr>
        <p:spPr bwMode="auto">
          <a:xfrm>
            <a:off x="155575" y="4056063"/>
            <a:ext cx="590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Level 1</a:t>
            </a:r>
          </a:p>
        </p:txBody>
      </p:sp>
      <p:sp>
        <p:nvSpPr>
          <p:cNvPr id="18440" name="Text Box 38"/>
          <p:cNvSpPr txBox="1">
            <a:spLocks noChangeArrowheads="1"/>
          </p:cNvSpPr>
          <p:nvPr/>
        </p:nvSpPr>
        <p:spPr bwMode="auto">
          <a:xfrm>
            <a:off x="152400" y="2708275"/>
            <a:ext cx="590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Level 2</a:t>
            </a:r>
          </a:p>
        </p:txBody>
      </p:sp>
      <p:sp>
        <p:nvSpPr>
          <p:cNvPr id="18441" name="AutoShape 39"/>
          <p:cNvSpPr>
            <a:spLocks/>
          </p:cNvSpPr>
          <p:nvPr/>
        </p:nvSpPr>
        <p:spPr bwMode="auto">
          <a:xfrm rot="-5400000">
            <a:off x="1368426" y="5310187"/>
            <a:ext cx="260350" cy="841375"/>
          </a:xfrm>
          <a:prstGeom prst="leftBrace">
            <a:avLst>
              <a:gd name="adj1" fmla="val 26931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40"/>
          <p:cNvSpPr txBox="1">
            <a:spLocks noChangeArrowheads="1"/>
          </p:cNvSpPr>
          <p:nvPr/>
        </p:nvSpPr>
        <p:spPr bwMode="auto">
          <a:xfrm>
            <a:off x="1289050" y="5915025"/>
            <a:ext cx="4127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800">
                <a:latin typeface="Arial" charset="0"/>
                <a:ea typeface="宋体" pitchFamily="2" charset="-122"/>
              </a:rPr>
              <a:t>1024</a:t>
            </a:r>
          </a:p>
        </p:txBody>
      </p:sp>
      <p:sp>
        <p:nvSpPr>
          <p:cNvPr id="18443" name="AutoShape 41"/>
          <p:cNvSpPr>
            <a:spLocks/>
          </p:cNvSpPr>
          <p:nvPr/>
        </p:nvSpPr>
        <p:spPr bwMode="auto">
          <a:xfrm rot="-5400000">
            <a:off x="4383088" y="1601787"/>
            <a:ext cx="260350" cy="5737225"/>
          </a:xfrm>
          <a:prstGeom prst="leftBrace">
            <a:avLst>
              <a:gd name="adj1" fmla="val 183638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42"/>
          <p:cNvSpPr txBox="1">
            <a:spLocks noChangeArrowheads="1"/>
          </p:cNvSpPr>
          <p:nvPr/>
        </p:nvSpPr>
        <p:spPr bwMode="auto">
          <a:xfrm>
            <a:off x="4340225" y="4664075"/>
            <a:ext cx="298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800">
                <a:latin typeface="Arial" charset="0"/>
                <a:ea typeface="宋体" pitchFamily="2" charset="-122"/>
              </a:rPr>
              <a:t>64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CB84F-243B-4B01-8DDF-620FFAAB7715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data reduction</a:t>
            </a:r>
          </a:p>
          <a:p>
            <a:pPr lvl="1"/>
            <a:r>
              <a:rPr lang="en-US" dirty="0" smtClean="0"/>
              <a:t>Semi-centralized load balancing scheme</a:t>
            </a:r>
          </a:p>
          <a:p>
            <a:r>
              <a:rPr lang="en-US" dirty="0" smtClean="0"/>
              <a:t>Reducing data movement</a:t>
            </a:r>
          </a:p>
          <a:p>
            <a:pPr lvl="1"/>
            <a:r>
              <a:rPr lang="en-US" dirty="0" smtClean="0"/>
              <a:t>Token-based local balancing</a:t>
            </a:r>
          </a:p>
          <a:p>
            <a:r>
              <a:rPr lang="en-US" dirty="0" smtClean="0"/>
              <a:t>Topology-aware tree construction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954A1B-6D49-4CE2-A797-97E6B3D270E0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ea typeface="宋体" pitchFamily="2" charset="-122"/>
              </a:rPr>
              <a:t>Token-based </a:t>
            </a:r>
            <a:r>
              <a:rPr lang="en-US" altLang="zh-CN" sz="4000" dirty="0" err="1" smtClean="0">
                <a:ea typeface="宋体" pitchFamily="2" charset="-122"/>
              </a:rPr>
              <a:t>HybridLB</a:t>
            </a:r>
            <a:r>
              <a:rPr lang="en-US" altLang="zh-CN" sz="4000" dirty="0" smtClean="0">
                <a:ea typeface="宋体" pitchFamily="2" charset="-122"/>
              </a:rPr>
              <a:t> Scheme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8382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55725" y="50720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8288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1023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80010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65535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70104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64512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543800" y="50720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25908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1024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108325" y="50720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</a:t>
            </a: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5814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2047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63246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64511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3340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63488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867400" y="50720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343400" y="508635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…...</a:t>
            </a: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1295400" y="4005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0</a:t>
            </a: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3048000" y="4005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1024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791200" y="4005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63488</a:t>
            </a: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7467600" y="4005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64512</a:t>
            </a: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4343400" y="26336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1</a:t>
            </a:r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 flipV="1">
            <a:off x="9906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flipH="1" flipV="1">
            <a:off x="15240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flipV="1">
            <a:off x="27432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H="1" flipV="1">
            <a:off x="32766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 flipV="1">
            <a:off x="54864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H="1" flipV="1">
            <a:off x="60198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flipV="1">
            <a:off x="71628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 flipH="1" flipV="1">
            <a:off x="7620000" y="4310063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V="1">
            <a:off x="1524000" y="2938463"/>
            <a:ext cx="2895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/>
        </p:nvSpPr>
        <p:spPr bwMode="auto">
          <a:xfrm flipV="1">
            <a:off x="3200400" y="2938463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 flipH="1" flipV="1">
            <a:off x="4572000" y="2938463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 flipH="1" flipV="1">
            <a:off x="4648200" y="2938463"/>
            <a:ext cx="2971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454025" y="4673600"/>
            <a:ext cx="1174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Load Data (OCG)</a:t>
            </a:r>
          </a:p>
        </p:txBody>
      </p:sp>
      <p:sp>
        <p:nvSpPr>
          <p:cNvPr id="73762" name="Oval 34"/>
          <p:cNvSpPr>
            <a:spLocks noChangeArrowheads="1"/>
          </p:cNvSpPr>
          <p:nvPr/>
        </p:nvSpPr>
        <p:spPr bwMode="auto">
          <a:xfrm>
            <a:off x="609600" y="2481263"/>
            <a:ext cx="7848600" cy="2438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6156325" y="2286000"/>
            <a:ext cx="2493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200">
                <a:latin typeface="Arial" charset="0"/>
                <a:ea typeface="宋体" pitchFamily="2" charset="-122"/>
              </a:rPr>
              <a:t>Refinement-based Load balancing</a:t>
            </a:r>
          </a:p>
        </p:txBody>
      </p:sp>
      <p:sp>
        <p:nvSpPr>
          <p:cNvPr id="73764" name="Oval 36"/>
          <p:cNvSpPr>
            <a:spLocks noChangeArrowheads="1"/>
          </p:cNvSpPr>
          <p:nvPr/>
        </p:nvSpPr>
        <p:spPr bwMode="auto">
          <a:xfrm>
            <a:off x="609600" y="3929063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5" name="Oval 37"/>
          <p:cNvSpPr>
            <a:spLocks noChangeArrowheads="1"/>
          </p:cNvSpPr>
          <p:nvPr/>
        </p:nvSpPr>
        <p:spPr bwMode="auto">
          <a:xfrm>
            <a:off x="2362200" y="3929063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6" name="Oval 38"/>
          <p:cNvSpPr>
            <a:spLocks noChangeArrowheads="1"/>
          </p:cNvSpPr>
          <p:nvPr/>
        </p:nvSpPr>
        <p:spPr bwMode="auto">
          <a:xfrm>
            <a:off x="5105400" y="3929063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7" name="Oval 39"/>
          <p:cNvSpPr>
            <a:spLocks noChangeArrowheads="1"/>
          </p:cNvSpPr>
          <p:nvPr/>
        </p:nvSpPr>
        <p:spPr bwMode="auto">
          <a:xfrm>
            <a:off x="6781800" y="3929063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3894138" y="5864225"/>
            <a:ext cx="2216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200">
                <a:latin typeface="Arial" charset="0"/>
                <a:ea typeface="宋体" pitchFamily="2" charset="-122"/>
              </a:rPr>
              <a:t>Greedy-based Load balancing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1749425" y="3200400"/>
            <a:ext cx="765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Load Data</a:t>
            </a:r>
          </a:p>
        </p:txBody>
      </p:sp>
      <p:sp>
        <p:nvSpPr>
          <p:cNvPr id="73770" name="Oval 42"/>
          <p:cNvSpPr>
            <a:spLocks noChangeArrowheads="1"/>
          </p:cNvSpPr>
          <p:nvPr/>
        </p:nvSpPr>
        <p:spPr bwMode="auto">
          <a:xfrm>
            <a:off x="3505200" y="42672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1" name="AutoShape 43"/>
          <p:cNvSpPr>
            <a:spLocks noChangeArrowheads="1"/>
          </p:cNvSpPr>
          <p:nvPr/>
        </p:nvSpPr>
        <p:spPr bwMode="auto">
          <a:xfrm>
            <a:off x="3733800" y="3429000"/>
            <a:ext cx="2133600" cy="762000"/>
          </a:xfrm>
          <a:prstGeom prst="curvedDownArrow">
            <a:avLst>
              <a:gd name="adj1" fmla="val 36996"/>
              <a:gd name="adj2" fmla="val 112000"/>
              <a:gd name="adj3" fmla="val 33333"/>
            </a:avLst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2" name="Oval 44"/>
          <p:cNvSpPr>
            <a:spLocks noChangeArrowheads="1"/>
          </p:cNvSpPr>
          <p:nvPr/>
        </p:nvSpPr>
        <p:spPr bwMode="auto">
          <a:xfrm>
            <a:off x="5562600" y="42672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3" name="Oval 45"/>
          <p:cNvSpPr>
            <a:spLocks noChangeArrowheads="1"/>
          </p:cNvSpPr>
          <p:nvPr/>
        </p:nvSpPr>
        <p:spPr bwMode="auto">
          <a:xfrm>
            <a:off x="6248400" y="54864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4" name="Oval 46"/>
          <p:cNvSpPr>
            <a:spLocks noChangeArrowheads="1"/>
          </p:cNvSpPr>
          <p:nvPr/>
        </p:nvSpPr>
        <p:spPr bwMode="auto">
          <a:xfrm>
            <a:off x="3657600" y="5486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5" name="Oval 47"/>
          <p:cNvSpPr>
            <a:spLocks noChangeArrowheads="1"/>
          </p:cNvSpPr>
          <p:nvPr/>
        </p:nvSpPr>
        <p:spPr bwMode="auto">
          <a:xfrm>
            <a:off x="6477000" y="5486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6" name="AutoShape 48"/>
          <p:cNvSpPr>
            <a:spLocks noChangeArrowheads="1"/>
          </p:cNvSpPr>
          <p:nvPr/>
        </p:nvSpPr>
        <p:spPr bwMode="auto">
          <a:xfrm>
            <a:off x="3798888" y="5638800"/>
            <a:ext cx="3440112" cy="641350"/>
          </a:xfrm>
          <a:prstGeom prst="curvedUpArrow">
            <a:avLst>
              <a:gd name="adj1" fmla="val 51702"/>
              <a:gd name="adj2" fmla="val 214554"/>
              <a:gd name="adj3" fmla="val 31931"/>
            </a:avLst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Oval 49"/>
          <p:cNvSpPr>
            <a:spLocks noChangeArrowheads="1"/>
          </p:cNvSpPr>
          <p:nvPr/>
        </p:nvSpPr>
        <p:spPr bwMode="auto">
          <a:xfrm>
            <a:off x="7748588" y="5872163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7754938" y="611981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8012113" y="5853113"/>
            <a:ext cx="492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token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8008938" y="6061075"/>
            <a:ext cx="520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object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5" name="Date Placeholder 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20A88-5FE2-4CAD-8E82-47B7D27BDC13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500"/>
                                        <p:tgtEl>
                                          <p:spTgt spid="73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5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500"/>
                                        <p:tgtEl>
                                          <p:spTgt spid="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500"/>
                                        <p:tgtEl>
                                          <p:spTgt spid="73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73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"/>
                                        <p:tgtEl>
                                          <p:spTgt spid="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9" grpId="0" animBg="1"/>
      <p:bldP spid="73750" grpId="0" animBg="1"/>
      <p:bldP spid="73751" grpId="0" animBg="1"/>
      <p:bldP spid="73752" grpId="0" animBg="1"/>
      <p:bldP spid="73753" grpId="0" animBg="1"/>
      <p:bldP spid="73754" grpId="0" animBg="1"/>
      <p:bldP spid="73755" grpId="0" animBg="1"/>
      <p:bldP spid="73756" grpId="0" animBg="1"/>
      <p:bldP spid="73757" grpId="0" animBg="1"/>
      <p:bldP spid="73758" grpId="0" animBg="1"/>
      <p:bldP spid="73759" grpId="0" animBg="1"/>
      <p:bldP spid="73760" grpId="0" animBg="1"/>
      <p:bldP spid="73761" grpId="0"/>
      <p:bldP spid="73762" grpId="0" animBg="1"/>
      <p:bldP spid="73763" grpId="0"/>
      <p:bldP spid="73764" grpId="0" animBg="1"/>
      <p:bldP spid="73765" grpId="0" animBg="1"/>
      <p:bldP spid="73766" grpId="0" animBg="1"/>
      <p:bldP spid="73767" grpId="0" animBg="1"/>
      <p:bldP spid="73768" grpId="0"/>
      <p:bldP spid="73769" grpId="0"/>
      <p:bldP spid="73770" grpId="0" animBg="1"/>
      <p:bldP spid="73771" grpId="0" animBg="1"/>
      <p:bldP spid="73772" grpId="0" animBg="1"/>
      <p:bldP spid="73772" grpId="1" animBg="1"/>
      <p:bldP spid="73773" grpId="0" animBg="1"/>
      <p:bldP spid="73774" grpId="0" animBg="1"/>
      <p:bldP spid="73774" grpId="1" animBg="1"/>
      <p:bldP spid="73775" grpId="0" animBg="1"/>
      <p:bldP spid="73776" grpId="0" animBg="1"/>
      <p:bldP spid="7377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Performance Study with Synthetic Benchmark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14600" y="6051550"/>
            <a:ext cx="4230645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ea typeface="宋体" pitchFamily="2" charset="-122"/>
              </a:rPr>
              <a:t>lb_test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>
                <a:ea typeface="宋体" pitchFamily="2" charset="-122"/>
              </a:rPr>
              <a:t>benchmark </a:t>
            </a:r>
            <a:r>
              <a:rPr lang="en-US" altLang="zh-CN" sz="1400" dirty="0" smtClean="0">
                <a:ea typeface="宋体" pitchFamily="2" charset="-122"/>
              </a:rPr>
              <a:t>on Ranger Cluster  (1M objects)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13C14-9F71-4704-B058-D50098536D4E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Load Balancing Time  (</a:t>
            </a:r>
            <a:r>
              <a:rPr lang="en-US" altLang="zh-CN" sz="2800" dirty="0" err="1" smtClean="0">
                <a:ea typeface="宋体" pitchFamily="2" charset="-122"/>
              </a:rPr>
              <a:t>lb_test</a:t>
            </a:r>
            <a:r>
              <a:rPr lang="en-US" altLang="zh-CN" sz="2800" dirty="0" smtClean="0">
                <a:ea typeface="宋体" pitchFamily="2" charset="-122"/>
              </a:rPr>
              <a:t>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96829" y="6051550"/>
            <a:ext cx="3122971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ea typeface="宋体" pitchFamily="2" charset="-122"/>
              </a:rPr>
              <a:t>lb_test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>
                <a:ea typeface="宋体" pitchFamily="2" charset="-122"/>
              </a:rPr>
              <a:t>benchmark </a:t>
            </a:r>
            <a:r>
              <a:rPr lang="en-US" altLang="zh-CN" sz="1400" dirty="0" smtClean="0">
                <a:ea typeface="宋体" pitchFamily="2" charset="-122"/>
              </a:rPr>
              <a:t>on Ranger Cluster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75CD58-D47F-41DB-8B3F-FE53B97B56D4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Performance (</a:t>
            </a:r>
            <a:r>
              <a:rPr lang="en-US" altLang="zh-CN" sz="2800" dirty="0" err="1" smtClean="0">
                <a:ea typeface="宋体" pitchFamily="2" charset="-122"/>
              </a:rPr>
              <a:t>lb_test</a:t>
            </a:r>
            <a:r>
              <a:rPr lang="en-US" altLang="zh-CN" sz="2800" dirty="0" smtClean="0">
                <a:ea typeface="宋体" pitchFamily="2" charset="-122"/>
              </a:rPr>
              <a:t>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96829" y="6051550"/>
            <a:ext cx="3122971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ea typeface="宋体" pitchFamily="2" charset="-122"/>
              </a:rPr>
              <a:t>lb_test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>
                <a:ea typeface="宋体" pitchFamily="2" charset="-122"/>
              </a:rPr>
              <a:t>benchmark </a:t>
            </a:r>
            <a:r>
              <a:rPr lang="en-US" altLang="zh-CN" sz="1400" dirty="0" smtClean="0">
                <a:ea typeface="宋体" pitchFamily="2" charset="-122"/>
              </a:rPr>
              <a:t>on Ranger Cluster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72F54-7C26-4EF0-8880-AAFEB163CE78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Performance Study with Synthetic Benchmark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14600" y="6051550"/>
            <a:ext cx="4040914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ea typeface="宋体" pitchFamily="2" charset="-122"/>
              </a:rPr>
              <a:t>lb_test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>
                <a:ea typeface="宋体" pitchFamily="2" charset="-122"/>
              </a:rPr>
              <a:t>benchmark </a:t>
            </a:r>
            <a:r>
              <a:rPr lang="en-US" altLang="zh-CN" sz="1400" dirty="0" smtClean="0">
                <a:ea typeface="宋体" pitchFamily="2" charset="-122"/>
              </a:rPr>
              <a:t>on Blue Gene/P  (1M objects)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 dirty="0"/>
          </a:p>
        </p:txBody>
      </p:sp>
      <p:pic>
        <p:nvPicPr>
          <p:cNvPr id="15" name="Content Placeholder 14" descr="hybrid-lbtime-bgp-full.eps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1905000"/>
            <a:ext cx="4876800" cy="3985109"/>
          </a:xfrm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4C5AA-C7F7-4A19-A610-79A5B44F7502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Hierarchical 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NAMD implements its </a:t>
            </a:r>
            <a:r>
              <a:rPr lang="en-US" smtClean="0"/>
              <a:t>own specialized load </a:t>
            </a:r>
            <a:r>
              <a:rPr lang="en-US" dirty="0" smtClean="0"/>
              <a:t>balancing strategies</a:t>
            </a:r>
          </a:p>
          <a:p>
            <a:pPr lvl="1"/>
            <a:r>
              <a:rPr lang="en-US" dirty="0" smtClean="0"/>
              <a:t>Based on Charm++ load balancing framework</a:t>
            </a:r>
          </a:p>
          <a:p>
            <a:r>
              <a:rPr lang="en-US" dirty="0" smtClean="0"/>
              <a:t>Extended NAMD comprehensive and refinement-based solution</a:t>
            </a:r>
          </a:p>
          <a:p>
            <a:pPr lvl="1"/>
            <a:r>
              <a:rPr lang="en-US" dirty="0" smtClean="0"/>
              <a:t>Work on subset of processors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452DE-D372-418D-AB57-2E5CF1919690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Motivations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35171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Load balancing is key to scalability on very large supercomputers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Load balancing becomes challenging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Increasing machine and problem size leads to more complex and costly load balancing algorithms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Considerable large amount of resource needed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Scale load balancing itself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77A3F-8511-42CB-AF3A-5CDF34B1EEDC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LB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82688" y="2017712"/>
          <a:ext cx="7772400" cy="438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D2CED2-5C35-43DF-96AD-92C5A3B43B24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NAMD LB Time (Comprehensive)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E9D712-775F-4517-A8B7-C22CD5A1B653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NAMD LB Time (Refinement)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591E0A-903E-4965-B5CC-202A54F21365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EC7ADC-5DB7-4565-9045-193A5E08D8D2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balancing is challenging and potentially costly on very large machines</a:t>
            </a:r>
          </a:p>
          <a:p>
            <a:r>
              <a:rPr lang="en-US" dirty="0" smtClean="0"/>
              <a:t>Hierarchical load balancing is effective</a:t>
            </a:r>
          </a:p>
          <a:p>
            <a:pPr lvl="1"/>
            <a:r>
              <a:rPr lang="en-US" dirty="0" smtClean="0"/>
              <a:t>Using 64K cores with synthetic benchmark</a:t>
            </a:r>
          </a:p>
          <a:p>
            <a:pPr lvl="1"/>
            <a:r>
              <a:rPr lang="en-US" dirty="0" smtClean="0"/>
              <a:t>And 16K with real 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24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D656B-0C65-4FF1-81AC-914066711F61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Thank you!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Any questions?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load balancing periodically</a:t>
            </a:r>
          </a:p>
          <a:p>
            <a:pPr lvl="1"/>
            <a:r>
              <a:rPr lang="en-US" dirty="0" smtClean="0"/>
              <a:t>E.g. stop and go scheme</a:t>
            </a:r>
          </a:p>
          <a:p>
            <a:pPr lvl="1"/>
            <a:r>
              <a:rPr lang="en-US" dirty="0" smtClean="0"/>
              <a:t>Persistent tasks</a:t>
            </a:r>
          </a:p>
          <a:p>
            <a:r>
              <a:rPr lang="en-US" dirty="0" smtClean="0"/>
              <a:t>Pay load balancing cost only when it is needed</a:t>
            </a:r>
          </a:p>
          <a:p>
            <a:r>
              <a:rPr lang="en-US" dirty="0" smtClean="0"/>
              <a:t>Task and data migrate as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DD9BEF-34C7-4925-88CF-C2520FF268FC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Charm++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C++</a:t>
            </a:r>
          </a:p>
          <a:p>
            <a:pPr lvl="1"/>
            <a:r>
              <a:rPr lang="en-US" dirty="0" smtClean="0"/>
              <a:t>Objects with methods that can be called remotely</a:t>
            </a:r>
          </a:p>
          <a:p>
            <a:pPr lvl="1"/>
            <a:r>
              <a:rPr lang="en-US" dirty="0" err="1" smtClean="0"/>
              <a:t>Migratable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Dynamic load balancing</a:t>
            </a:r>
          </a:p>
          <a:p>
            <a:pPr lvl="1"/>
            <a:r>
              <a:rPr lang="en-US" dirty="0" smtClean="0"/>
              <a:t>Fault tolerance</a:t>
            </a:r>
          </a:p>
          <a:p>
            <a:r>
              <a:rPr lang="en-US" dirty="0" smtClean="0"/>
              <a:t>An MPI implementation on Charm++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6FB117-2060-42F8-BB74-817E40587C10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Principle of Persistence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  <a:ln>
            <a:solidFill>
              <a:srgbClr val="0070C0"/>
            </a:solidFill>
          </a:ln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Principle of Persistence</a:t>
            </a:r>
          </a:p>
          <a:p>
            <a:pPr lvl="1" eaLnBrk="1" hangingPunct="1"/>
            <a:r>
              <a:rPr lang="en-US" altLang="zh-CN" sz="2400" i="1" dirty="0" smtClean="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rPr>
              <a:t>Once an application is expressed in terms of  interacting objects, object communication patterns and computational loads tend to persist over time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In spite of dynamic behavior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Abrupt and </a:t>
            </a:r>
            <a:r>
              <a:rPr lang="en-US" altLang="zh-CN" sz="2000" dirty="0" err="1" smtClean="0">
                <a:latin typeface="Times New Roman" pitchFamily="18" charset="0"/>
                <a:ea typeface="宋体" pitchFamily="2" charset="-122"/>
              </a:rPr>
              <a:t>large,but</a:t>
            </a:r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 infrequent changes (e.g. AMR)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Slow and small changes (e.g. particle migration)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Parallel analog of principle of locality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Heuristics, that holds for most CSE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C94AAB-5BB5-48C1-A8B2-95C0D7500EC2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Measurement Based Load Balancing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Based on Principle of persistence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Runtime instrumentation (LB Database)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communication volume and computation time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Measurement based load balancers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Use the database periodically to make new decisions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Many alternative strategies can use the database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Centralized </a:t>
            </a:r>
            <a:r>
              <a:rPr lang="en-US" altLang="zh-CN" sz="2000" dirty="0" err="1" smtClean="0">
                <a:latin typeface="Times New Roman" pitchFamily="18" charset="0"/>
                <a:ea typeface="宋体" pitchFamily="2" charset="-122"/>
              </a:rPr>
              <a:t>vs</a:t>
            </a:r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 distributed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Greedy </a:t>
            </a:r>
            <a:r>
              <a:rPr lang="en-US" altLang="zh-CN" sz="2000" dirty="0" err="1" smtClean="0">
                <a:latin typeface="Times New Roman" pitchFamily="18" charset="0"/>
                <a:ea typeface="宋体" pitchFamily="2" charset="-122"/>
              </a:rPr>
              <a:t>vs</a:t>
            </a:r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 refinement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Taking communication into account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Taking dependencies into account (More complex)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Topology-aware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F90D48-04CB-464A-81FD-EA2CF1936026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0200"/>
            <a:ext cx="7793037" cy="13462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itchFamily="2" charset="-122"/>
              </a:rPr>
              <a:t>Load Balancing Strategies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4191000" cy="41910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Centralized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Object load data are sent to processor 0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Integrate to a complete object graph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Migration decision is broadcasted from processor 0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Global barrier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33600"/>
            <a:ext cx="4267200" cy="41910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Distributed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Load balancing among neighboring processors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Build partial object graph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Migration decision is sent to its neighbors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No global barrier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21B8-D49A-448C-8A6E-8A5EA52126FB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F5CE8-0BEC-473C-BC8A-062C07B62D0B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itchFamily="2" charset="-122"/>
              </a:rPr>
              <a:t>Limitations of Centralized Strategies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50213" cy="4038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Now consider an application with 1M objects on 64K processors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Limitations (inherently not scalable)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Central node - memory/communication bottleneck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Decision-making algorithms tend to be very slow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AC994C-99D5-4146-BE5E-0FE6E727A3FE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ea typeface="宋体" pitchFamily="2" charset="-122"/>
              </a:rPr>
              <a:t>Load Balancing Execution Time</a:t>
            </a:r>
            <a:endParaRPr lang="en-US" sz="4000" dirty="0"/>
          </a:p>
        </p:txBody>
      </p:sp>
      <p:pic>
        <p:nvPicPr>
          <p:cNvPr id="8" name="Content Placeholder 7" descr="hybrid-lbtime-bgp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926176"/>
            <a:ext cx="5105400" cy="408371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P2S2-2010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48320-14CC-48A9-8E5F-94955A28710F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743200" y="6096000"/>
            <a:ext cx="3701654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100" dirty="0">
                <a:latin typeface="Arial" charset="0"/>
                <a:ea typeface="宋体" pitchFamily="2" charset="-122"/>
              </a:rPr>
              <a:t>Execution time of load balancing algorithms on </a:t>
            </a:r>
            <a:r>
              <a:rPr lang="en-US" altLang="zh-CN" sz="1100" dirty="0" smtClean="0">
                <a:latin typeface="Arial" charset="0"/>
                <a:ea typeface="宋体" pitchFamily="2" charset="-122"/>
              </a:rPr>
              <a:t>1M tasks</a:t>
            </a:r>
            <a:endParaRPr lang="en-US" altLang="zh-CN" sz="1100" dirty="0">
              <a:latin typeface="Arial" charset="0"/>
              <a:ea typeface="宋体" pitchFamily="2" charset="-122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3E1B2-C9C2-47ED-826B-F4FC4C2A40BA}" type="datetime1">
              <a:rPr lang="en-US" altLang="zh-CN" smtClean="0"/>
              <a:pPr>
                <a:defRPr/>
              </a:pPr>
              <a:t>9/14/2010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12715</TotalTime>
  <Words>799</Words>
  <Application>Microsoft Office PowerPoint</Application>
  <PresentationFormat>On-screen Show (4:3)</PresentationFormat>
  <Paragraphs>254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Blends</vt:lpstr>
      <vt:lpstr>Hierarchical Load Balancing for Charm++ Applications on Large Supercomputers</vt:lpstr>
      <vt:lpstr>Motivations</vt:lpstr>
      <vt:lpstr>Periodic Load Balancing</vt:lpstr>
      <vt:lpstr>Charm++</vt:lpstr>
      <vt:lpstr>Principle of Persistence</vt:lpstr>
      <vt:lpstr>Measurement Based Load Balancing</vt:lpstr>
      <vt:lpstr>Load Balancing Strategies</vt:lpstr>
      <vt:lpstr>Limitations of Centralized Strategies</vt:lpstr>
      <vt:lpstr>Load Balancing Execution Time</vt:lpstr>
      <vt:lpstr>Limitations of Distributed Strategies</vt:lpstr>
      <vt:lpstr>A Hybrid Load Balancing Strategy</vt:lpstr>
      <vt:lpstr>Hierarchical Tree (an example)</vt:lpstr>
      <vt:lpstr>Issues</vt:lpstr>
      <vt:lpstr>Token-based HybridLB Scheme</vt:lpstr>
      <vt:lpstr>Performance Study with Synthetic Benchmark</vt:lpstr>
      <vt:lpstr>Load Balancing Time  (lb_test)</vt:lpstr>
      <vt:lpstr>Performance (lb_test)</vt:lpstr>
      <vt:lpstr>Performance Study with Synthetic Benchmark</vt:lpstr>
      <vt:lpstr>NAMD Hierarchical LB</vt:lpstr>
      <vt:lpstr>NAMD LB Time</vt:lpstr>
      <vt:lpstr>NAMD LB Time (Comprehensive)</vt:lpstr>
      <vt:lpstr>NAMD LB Time (Refinement)</vt:lpstr>
      <vt:lpstr>NAMD Performance</vt:lpstr>
      <vt:lpstr>Conclusions</vt:lpstr>
      <vt:lpstr>Thank you!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and Topology-Dependent Load Balancers in Charm++</dc:title>
  <dc:creator> </dc:creator>
  <cp:lastModifiedBy> </cp:lastModifiedBy>
  <cp:revision>181</cp:revision>
  <dcterms:created xsi:type="dcterms:W3CDTF">2005-10-16T00:29:18Z</dcterms:created>
  <dcterms:modified xsi:type="dcterms:W3CDTF">2010-09-15T00:28:48Z</dcterms:modified>
</cp:coreProperties>
</file>