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8" r:id="rId8"/>
    <p:sldId id="260" r:id="rId9"/>
    <p:sldId id="270" r:id="rId10"/>
    <p:sldId id="271" r:id="rId11"/>
    <p:sldId id="263" r:id="rId12"/>
    <p:sldId id="261" r:id="rId13"/>
    <p:sldId id="272" r:id="rId14"/>
    <p:sldId id="274" r:id="rId15"/>
    <p:sldId id="273" r:id="rId16"/>
    <p:sldId id="275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111" d="100"/>
          <a:sy n="111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8A2-8E48-4DAA-9AC0-D674C22DDADC}" type="datetimeFigureOut">
              <a:rPr lang="en-US" smtClean="0"/>
              <a:t>12/21/10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01D2-5023-44BF-B357-52644496DB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Memory-Aware Scheduling for LU in Charm++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en-US" dirty="0"/>
              <a:t>Isaac Dooley, Chao Mei, Jonathan Lifflander, </a:t>
            </a:r>
            <a:r>
              <a:rPr lang="en-US" dirty="0" err="1"/>
              <a:t>Laxmikant</a:t>
            </a:r>
            <a:r>
              <a:rPr lang="en-US" dirty="0"/>
              <a:t> V. Kale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Snake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628800"/>
            <a:ext cx="3600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Traverse in roughly decreasing amount of work</a:t>
            </a:r>
          </a:p>
          <a:p>
            <a:pPr lvl="1"/>
            <a:r>
              <a:rPr lang="en-US" sz="1600" dirty="0" smtClean="0"/>
              <a:t>As the diagram shows</a:t>
            </a:r>
          </a:p>
          <a:p>
            <a:r>
              <a:rPr lang="en-US" sz="2000" dirty="0" smtClean="0"/>
              <a:t>Assign to processor which has been assigned the smallest amount of work so far</a:t>
            </a:r>
          </a:p>
          <a:p>
            <a:pPr lvl="1"/>
            <a:r>
              <a:rPr lang="en-US" sz="1600" dirty="0" smtClean="0"/>
              <a:t>Keep </a:t>
            </a:r>
            <a:r>
              <a:rPr lang="en-US" sz="1600" dirty="0" err="1" smtClean="0"/>
              <a:t>alist</a:t>
            </a:r>
            <a:r>
              <a:rPr lang="en-US" sz="1600" dirty="0" smtClean="0"/>
              <a:t> of processors and the amount of work each has been assigned</a:t>
            </a:r>
            <a:endParaRPr lang="en-US" sz="1600" dirty="0"/>
          </a:p>
        </p:txBody>
      </p:sp>
      <p:pic>
        <p:nvPicPr>
          <p:cNvPr id="4" name="Picture 3" descr="snake_mappin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536504" cy="46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Snake Mapping</a:t>
            </a:r>
            <a:endParaRPr lang="en-US" dirty="0"/>
          </a:p>
        </p:txBody>
      </p:sp>
      <p:pic>
        <p:nvPicPr>
          <p:cNvPr id="6" name="Picture 5" descr="32Kmat-combin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5"/>
          <a:stretch/>
        </p:blipFill>
        <p:spPr>
          <a:xfrm>
            <a:off x="107504" y="1340768"/>
            <a:ext cx="8952175" cy="5040560"/>
          </a:xfrm>
          <a:prstGeom prst="rect">
            <a:avLst/>
          </a:prstGeom>
        </p:spPr>
      </p:pic>
      <p:pic>
        <p:nvPicPr>
          <p:cNvPr id="7" name="Picture 6" descr="0-1900MB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06" y="6309320"/>
            <a:ext cx="2771800" cy="4619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Increase in 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Trailing updates may be delayed</a:t>
            </a:r>
          </a:p>
          <a:p>
            <a:pPr lvl="1"/>
            <a:r>
              <a:rPr lang="en-US" dirty="0" smtClean="0"/>
              <a:t>Only needed for next diagonal and the next set of triangular solves (which may also be delayed)</a:t>
            </a:r>
          </a:p>
          <a:p>
            <a:pPr lvl="1"/>
            <a:r>
              <a:rPr lang="en-US" dirty="0" smtClean="0"/>
              <a:t>These are scheduled using priorities</a:t>
            </a:r>
          </a:p>
          <a:p>
            <a:pPr lvl="1"/>
            <a:r>
              <a:rPr lang="en-US" dirty="0" smtClean="0"/>
              <a:t>Trailing updates accumulate in the queue (because of the relatively low priority), increasing memory usage</a:t>
            </a:r>
          </a:p>
          <a:p>
            <a:pPr lvl="1"/>
            <a:r>
              <a:rPr lang="en-US" dirty="0" smtClean="0"/>
              <a:t>Override priority and schedule immediately if memory threshold is reached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Memory-Aware Scheduling</a:t>
            </a:r>
            <a:endParaRPr lang="en-US" dirty="0"/>
          </a:p>
        </p:txBody>
      </p:sp>
      <p:pic>
        <p:nvPicPr>
          <p:cNvPr id="4" name="Picture 3" descr="32Kmat-combin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0"/>
          <a:stretch/>
        </p:blipFill>
        <p:spPr>
          <a:xfrm>
            <a:off x="179512" y="1268760"/>
            <a:ext cx="8737372" cy="4896544"/>
          </a:xfrm>
          <a:prstGeom prst="rect">
            <a:avLst/>
          </a:prstGeom>
        </p:spPr>
      </p:pic>
      <p:pic>
        <p:nvPicPr>
          <p:cNvPr id="5" name="Picture 4" descr="0-1900MB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37312"/>
            <a:ext cx="2771800" cy="4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Without Memory-Aware Scheduling</a:t>
            </a:r>
            <a:endParaRPr lang="en-US" dirty="0"/>
          </a:p>
        </p:txBody>
      </p:sp>
      <p:pic>
        <p:nvPicPr>
          <p:cNvPr id="3" name="Picture 2" descr="NoConstraintversio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50899" cy="50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8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Memory-Aware Scheduling</a:t>
            </a:r>
            <a:endParaRPr lang="en-US" dirty="0"/>
          </a:p>
        </p:txBody>
      </p:sp>
      <p:pic>
        <p:nvPicPr>
          <p:cNvPr id="4" name="Picture 3" descr="300MBversio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572"/>
            <a:ext cx="4572000" cy="2857500"/>
          </a:xfrm>
          <a:prstGeom prst="rect">
            <a:avLst/>
          </a:prstGeom>
        </p:spPr>
      </p:pic>
      <p:pic>
        <p:nvPicPr>
          <p:cNvPr id="5" name="Picture 4" descr="600MBversi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608512" cy="2880320"/>
          </a:xfrm>
          <a:prstGeom prst="rect">
            <a:avLst/>
          </a:prstGeom>
        </p:spPr>
      </p:pic>
      <p:pic>
        <p:nvPicPr>
          <p:cNvPr id="6" name="Picture 5" descr="900MBversion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" y="4015921"/>
            <a:ext cx="4579302" cy="2862064"/>
          </a:xfrm>
          <a:prstGeom prst="rect">
            <a:avLst/>
          </a:prstGeom>
        </p:spPr>
      </p:pic>
      <p:pic>
        <p:nvPicPr>
          <p:cNvPr id="7" name="Picture 6" descr="1200MBversion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0500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Picture 3" descr="memVsGflo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107085" cy="5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scheduler automatically detect which entry method will be marked memory critical</a:t>
            </a:r>
          </a:p>
          <a:p>
            <a:r>
              <a:rPr lang="en-US" dirty="0" smtClean="0"/>
              <a:t>Respect priorities within messages marked memory critical in the scheduler</a:t>
            </a:r>
          </a:p>
          <a:p>
            <a:r>
              <a:rPr lang="en-US" dirty="0" smtClean="0"/>
              <a:t>Allow other messages to be marked as increasing memory, or having no effect on memory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memory-aware scheduling technique is demonstrated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be used in other RTS</a:t>
            </a:r>
          </a:p>
          <a:p>
            <a:pPr lvl="1"/>
            <a:r>
              <a:rPr lang="en-US" dirty="0" smtClean="0"/>
              <a:t>Using Charm++ as a case study</a:t>
            </a:r>
          </a:p>
          <a:p>
            <a:r>
              <a:rPr lang="en-US" dirty="0"/>
              <a:t>A new LU block mapping in </a:t>
            </a:r>
            <a:r>
              <a:rPr lang="en-US" dirty="0" smtClean="0"/>
              <a:t>a message</a:t>
            </a:r>
            <a:r>
              <a:rPr lang="en-US" dirty="0"/>
              <a:t>-driven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Performs better for small matrices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Unrestricted parallelism may lead to a continuous increase of memory usage on a node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LU </a:t>
            </a:r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/>
              <a:t>Previous solutions</a:t>
            </a:r>
          </a:p>
          <a:p>
            <a:pPr lvl="1"/>
            <a:r>
              <a:rPr lang="en-US" dirty="0" smtClean="0"/>
              <a:t>Statically restricting concurrency (HPL)</a:t>
            </a:r>
          </a:p>
          <a:p>
            <a:pPr lvl="1"/>
            <a:r>
              <a:rPr lang="en-US" dirty="0" smtClean="0"/>
              <a:t>Dynamically restrict, but also restrict some tasks (to eliminate deadlock) (Husbands </a:t>
            </a:r>
            <a:r>
              <a:rPr lang="en-US" dirty="0"/>
              <a:t>and </a:t>
            </a:r>
            <a:r>
              <a:rPr lang="en-US" dirty="0" err="1" smtClean="0"/>
              <a:t>Yelick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Kmat-BlockCycl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78463" cy="4680520"/>
          </a:xfrm>
          <a:prstGeom prst="rect">
            <a:avLst/>
          </a:prstGeom>
        </p:spPr>
      </p:pic>
      <p:pic>
        <p:nvPicPr>
          <p:cNvPr id="6" name="Picture 5" descr="BlockCyclic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02" y="4875333"/>
            <a:ext cx="2987298" cy="497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4452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timeline view, colored by memory usage, of an LU program run on 64 </a:t>
            </a:r>
            <a:r>
              <a:rPr lang="en-US" dirty="0" smtClean="0"/>
              <a:t>processors of BG/P </a:t>
            </a:r>
            <a:r>
              <a:rPr lang="en-US" dirty="0"/>
              <a:t>using a </a:t>
            </a:r>
            <a:r>
              <a:rPr lang="en-US" dirty="0" smtClean="0"/>
              <a:t>Block</a:t>
            </a:r>
            <a:r>
              <a:rPr lang="en-US" dirty="0"/>
              <a:t>-Cyclic Mapping for a  </a:t>
            </a:r>
            <a:r>
              <a:rPr lang="en-US" dirty="0" smtClean="0"/>
              <a:t>N = 32768 </a:t>
            </a:r>
            <a:r>
              <a:rPr lang="en-US" dirty="0"/>
              <a:t>sized matrix with </a:t>
            </a:r>
            <a:r>
              <a:rPr lang="en-US" dirty="0" smtClean="0"/>
              <a:t>512 x 512 </a:t>
            </a:r>
            <a:r>
              <a:rPr lang="en-US" dirty="0"/>
              <a:t>sized blocks. The traditional block-cyclic mapping suffers from limited concurrency at the end (the right portion of this plot</a:t>
            </a:r>
            <a:r>
              <a:rPr lang="en-US" dirty="0" smtClean="0"/>
              <a:t>). This is most problematic in small matrices.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5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runtime system should provide a mechanism to schedule for memory usage</a:t>
            </a:r>
          </a:p>
          <a:p>
            <a:pPr lvl="1"/>
            <a:r>
              <a:rPr lang="en-US" dirty="0" smtClean="0"/>
              <a:t>Adaptive runtime systems (RTS) are the future</a:t>
            </a:r>
          </a:p>
          <a:p>
            <a:r>
              <a:rPr lang="en-US" dirty="0" smtClean="0"/>
              <a:t>Memory-aware scheduling is a case-study of one of the adaptive techniques that could be exploited in RTS</a:t>
            </a:r>
          </a:p>
          <a:p>
            <a:pPr lvl="1"/>
            <a:r>
              <a:rPr lang="en-US" dirty="0" smtClean="0"/>
              <a:t>Use Charm++ RTS as the framework to study such technique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Computation: expressed as a collection of objects that </a:t>
            </a:r>
            <a:r>
              <a:rPr lang="en-US" dirty="0" err="1" smtClean="0"/>
              <a:t>intreract</a:t>
            </a:r>
            <a:r>
              <a:rPr lang="en-US" dirty="0" smtClean="0"/>
              <a:t> </a:t>
            </a:r>
            <a:r>
              <a:rPr lang="en-US" dirty="0"/>
              <a:t>via asynchronous method invocations</a:t>
            </a:r>
          </a:p>
          <a:p>
            <a:pPr lvl="1"/>
            <a:r>
              <a:rPr lang="en-US" dirty="0"/>
              <a:t>RTS controls the mapping objects to PEs</a:t>
            </a:r>
          </a:p>
          <a:p>
            <a:pPr lvl="1"/>
            <a:r>
              <a:rPr lang="en-US" dirty="0"/>
              <a:t>Adaptive techniques are naturally introduced</a:t>
            </a:r>
          </a:p>
          <a:p>
            <a:r>
              <a:rPr lang="en-US" dirty="0"/>
              <a:t>AMPI provides the same functions for MPI apps</a:t>
            </a:r>
          </a:p>
          <a:p>
            <a:pPr lvl="1"/>
            <a:r>
              <a:rPr lang="en-US" dirty="0"/>
              <a:t>Schedulers in Charm++ RTS</a:t>
            </a:r>
          </a:p>
          <a:p>
            <a:pPr lvl="1"/>
            <a:r>
              <a:rPr lang="en-US" dirty="0"/>
              <a:t>Queues with priorities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parallel interface file</a:t>
            </a:r>
          </a:p>
          <a:p>
            <a:pPr lvl="1"/>
            <a:r>
              <a:rPr lang="en-US" dirty="0"/>
              <a:t>Tag entry </a:t>
            </a:r>
            <a:r>
              <a:rPr lang="en-US" dirty="0" smtClean="0"/>
              <a:t>method known to decrease memory with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 err="1">
                <a:latin typeface="Courier New"/>
                <a:cs typeface="Courier New"/>
              </a:rPr>
              <a:t>memcritical</a:t>
            </a:r>
            <a:r>
              <a:rPr lang="en-US" dirty="0">
                <a:latin typeface="Courier New"/>
                <a:cs typeface="Courier New"/>
              </a:rPr>
              <a:t>]</a:t>
            </a:r>
          </a:p>
          <a:p>
            <a:pPr lvl="1"/>
            <a:r>
              <a:rPr lang="en-US" dirty="0" smtClean="0"/>
              <a:t>At runtime set a memory threshold</a:t>
            </a:r>
          </a:p>
          <a:p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When the threshold is reached:</a:t>
            </a:r>
          </a:p>
          <a:p>
            <a:pPr lvl="2"/>
            <a:r>
              <a:rPr lang="en-US" dirty="0" smtClean="0"/>
              <a:t>Perform linear scan of priority queues</a:t>
            </a:r>
          </a:p>
          <a:p>
            <a:pPr lvl="2"/>
            <a:r>
              <a:rPr lang="en-US" dirty="0" smtClean="0"/>
              <a:t>Schedule the first task known to reduce memory usage</a:t>
            </a:r>
          </a:p>
          <a:p>
            <a:pPr lvl="2"/>
            <a:r>
              <a:rPr lang="en-US" dirty="0" smtClean="0"/>
              <a:t>Repeat until the memory usage is below the threshold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4046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</a:p>
          <a:p>
            <a:pPr lvl="1"/>
            <a:r>
              <a:rPr lang="en-US" dirty="0" smtClean="0"/>
              <a:t>In LU program with N = 32768 x 32768 matrix, and 512 x 512 block size, average time spent in scheduler code is 0.0239 seconds</a:t>
            </a:r>
          </a:p>
          <a:p>
            <a:pPr lvl="1"/>
            <a:r>
              <a:rPr lang="en-US" dirty="0" smtClean="0"/>
              <a:t>LU factorization takes 168.4 seconds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egligible </a:t>
            </a:r>
            <a:r>
              <a:rPr lang="en-US" dirty="0"/>
              <a:t>overhead of 0.014%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2088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 in Charm++</a:t>
            </a:r>
            <a:endParaRPr lang="en-US" dirty="0"/>
          </a:p>
        </p:txBody>
      </p:sp>
      <p:pic>
        <p:nvPicPr>
          <p:cNvPr id="4" name="Picture 3" descr="charmlublo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472213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77281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LU solve on diagonal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Broadcast of L and U across the row and column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Triangular solve for L and U in the row and column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Trailing updates for </a:t>
            </a:r>
            <a:r>
              <a:rPr lang="en-US" dirty="0" err="1" smtClean="0"/>
              <a:t>submatrix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r>
              <a:rPr lang="en-US" dirty="0"/>
              <a:t>Blocks to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Block-cyclic mapping reduces concurrency at the </a:t>
            </a:r>
            <a:r>
              <a:rPr lang="en-US" dirty="0" smtClean="0"/>
              <a:t>end</a:t>
            </a:r>
          </a:p>
          <a:p>
            <a:pPr lvl="1"/>
            <a:r>
              <a:rPr lang="en-US" dirty="0" smtClean="0"/>
              <a:t>However, it decreases the cost of communication (by limiting the number of processors for each multicast across the row and column)</a:t>
            </a:r>
          </a:p>
          <a:p>
            <a:pPr lvl="1"/>
            <a:r>
              <a:rPr lang="en-US" dirty="0" smtClean="0"/>
              <a:t>For smaller matrices, another mapping scheme may perform better, due to better load balance (even if it involves more processors in the multicast)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5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638</Words>
  <Application>Microsoft Macintosh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Memory-Aware Scheduling for LU in Charm++</vt:lpstr>
      <vt:lpstr>Problem</vt:lpstr>
      <vt:lpstr>PowerPoint Presentation</vt:lpstr>
      <vt:lpstr>Goal</vt:lpstr>
      <vt:lpstr>Charm++ Essentials</vt:lpstr>
      <vt:lpstr>Memory-Aware Scheduling</vt:lpstr>
      <vt:lpstr>Memory-Aware Scheduling</vt:lpstr>
      <vt:lpstr>LU in Charm++</vt:lpstr>
      <vt:lpstr>Mapping Blocks to Processors</vt:lpstr>
      <vt:lpstr>Balanced Snake Mapping</vt:lpstr>
      <vt:lpstr>Balanced Snake Mapping</vt:lpstr>
      <vt:lpstr>Memory Increase in LU</vt:lpstr>
      <vt:lpstr>With Memory-Aware Scheduling</vt:lpstr>
      <vt:lpstr>Without Memory-Aware Scheduling</vt:lpstr>
      <vt:lpstr>Memory-Aware Scheduling</vt:lpstr>
      <vt:lpstr>Performance</vt:lpstr>
      <vt:lpstr>Future work</vt:lpstr>
      <vt:lpstr>Conclusion</vt:lpstr>
    </vt:vector>
  </TitlesOfParts>
  <Company>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Memory-Aware Scheduling for LU in Charm++</dc:title>
  <dc:creator>Chao</dc:creator>
  <cp:lastModifiedBy>Jonathan Lifflander</cp:lastModifiedBy>
  <cp:revision>30</cp:revision>
  <dcterms:created xsi:type="dcterms:W3CDTF">2010-12-09T23:40:36Z</dcterms:created>
  <dcterms:modified xsi:type="dcterms:W3CDTF">2010-12-22T02:00:53Z</dcterms:modified>
</cp:coreProperties>
</file>