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84" r:id="rId4"/>
    <p:sldId id="267" r:id="rId5"/>
    <p:sldId id="268" r:id="rId6"/>
    <p:sldId id="269" r:id="rId7"/>
    <p:sldId id="270" r:id="rId8"/>
    <p:sldId id="258" r:id="rId9"/>
    <p:sldId id="271" r:id="rId10"/>
    <p:sldId id="272" r:id="rId11"/>
    <p:sldId id="262" r:id="rId12"/>
    <p:sldId id="277" r:id="rId13"/>
    <p:sldId id="264" r:id="rId14"/>
    <p:sldId id="259" r:id="rId15"/>
    <p:sldId id="278" r:id="rId16"/>
    <p:sldId id="279" r:id="rId17"/>
    <p:sldId id="280" r:id="rId18"/>
    <p:sldId id="260" r:id="rId19"/>
    <p:sldId id="261" r:id="rId20"/>
    <p:sldId id="283" r:id="rId21"/>
    <p:sldId id="282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3B3"/>
    <a:srgbClr val="666666"/>
    <a:srgbClr val="828286"/>
    <a:srgbClr val="565656"/>
    <a:srgbClr val="1573AB"/>
    <a:srgbClr val="3278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06" autoAdjust="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6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w256 Default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7.5</c:v>
                </c:pt>
                <c:pt idx="1">
                  <c:v>5.7</c:v>
                </c:pt>
                <c:pt idx="2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w256 Topology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6.58</c:v>
                </c:pt>
                <c:pt idx="1">
                  <c:v>4.1399999999999997</c:v>
                </c:pt>
                <c:pt idx="2">
                  <c:v>2.4299999999999997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GST_BIG Default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6.28</c:v>
                </c:pt>
                <c:pt idx="1">
                  <c:v>3.51</c:v>
                </c:pt>
                <c:pt idx="2">
                  <c:v>2.9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GST_BIG Topology</c:v>
                </c:pt>
              </c:strCache>
            </c:strRef>
          </c:tx>
          <c:cat>
            <c:numRef>
              <c:f>Sheet1!$A$2:$A$4</c:f>
              <c:numCache>
                <c:formatCode>General</c:formatCode>
                <c:ptCount val="3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0">
                  <c:v>5.0599999999999996</c:v>
                </c:pt>
                <c:pt idx="1">
                  <c:v>2.7600000000000002</c:v>
                </c:pt>
                <c:pt idx="2">
                  <c:v>2.3099999999999987</c:v>
                </c:pt>
              </c:numCache>
            </c:numRef>
          </c:val>
        </c:ser>
        <c:marker val="1"/>
        <c:axId val="105643392"/>
        <c:axId val="105661952"/>
      </c:lineChart>
      <c:catAx>
        <c:axId val="105643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No.</a:t>
                </a:r>
                <a:r>
                  <a:rPr lang="en-US" baseline="0" dirty="0" smtClean="0"/>
                  <a:t> of cores</a:t>
                </a:r>
                <a:endParaRPr lang="en-US" dirty="0"/>
              </a:p>
            </c:rich>
          </c:tx>
          <c:layout/>
        </c:title>
        <c:numFmt formatCode="General" sourceLinked="1"/>
        <c:majorTickMark val="none"/>
        <c:tickLblPos val="nextTo"/>
        <c:crossAx val="105661952"/>
        <c:crossesAt val="0"/>
        <c:auto val="1"/>
        <c:lblAlgn val="ctr"/>
        <c:lblOffset val="100"/>
      </c:catAx>
      <c:valAx>
        <c:axId val="105661952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per step (</a:t>
                </a:r>
                <a:r>
                  <a:rPr lang="en-US" baseline="0" dirty="0" err="1" smtClean="0"/>
                  <a:t>secs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05643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701952277657265"/>
          <c:y val="0.50783522485940569"/>
          <c:w val="0.28256832971800466"/>
          <c:h val="0.34940176430093389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54A35-3ED6-4730-9E10-DDD5CF03CCB3}" type="datetimeFigureOut">
              <a:rPr lang="en-US" smtClean="0"/>
              <a:pPr/>
              <a:t>11/18/2009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4157B-45ED-49DA-9280-74BAD4FB5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Hypercubes</a:t>
            </a:r>
          </a:p>
          <a:p>
            <a:pPr lvl="1"/>
            <a:r>
              <a:rPr lang="en-US" dirty="0" smtClean="0"/>
              <a:t>N-dimensional</a:t>
            </a:r>
          </a:p>
          <a:p>
            <a:pPr lvl="1"/>
            <a:r>
              <a:rPr lang="en-US" dirty="0" smtClean="0"/>
              <a:t>Hybrid</a:t>
            </a:r>
          </a:p>
          <a:p>
            <a:pPr lvl="1"/>
            <a:r>
              <a:rPr lang="en-US" dirty="0" smtClean="0"/>
              <a:t>Topology at the level of a node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to 2 – 1.84</a:t>
            </a:r>
          </a:p>
          <a:p>
            <a:r>
              <a:rPr lang="en-US" dirty="0" smtClean="0"/>
              <a:t>1 to</a:t>
            </a:r>
            <a:r>
              <a:rPr lang="en-US" baseline="0" dirty="0" smtClean="0"/>
              <a:t> 3 – 2.11</a:t>
            </a:r>
          </a:p>
          <a:p>
            <a:r>
              <a:rPr lang="en-US" dirty="0" smtClean="0"/>
              <a:t>1 to 4 -</a:t>
            </a:r>
            <a:r>
              <a:rPr lang="en-US" baseline="0" dirty="0" smtClean="0"/>
              <a:t> </a:t>
            </a:r>
            <a:r>
              <a:rPr lang="en-US" dirty="0" smtClean="0"/>
              <a:t>2.55</a:t>
            </a:r>
          </a:p>
          <a:p>
            <a:r>
              <a:rPr lang="en-US" dirty="0" smtClean="0"/>
              <a:t>1 to 7 – 3.54</a:t>
            </a:r>
          </a:p>
          <a:p>
            <a:r>
              <a:rPr lang="en-US" dirty="0" smtClean="0"/>
              <a:t>1 to 8 –</a:t>
            </a:r>
            <a:r>
              <a:rPr lang="en-US" baseline="0" dirty="0" smtClean="0"/>
              <a:t> 7.396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can be used</a:t>
            </a:r>
            <a:r>
              <a:rPr lang="en-US" baseline="0" dirty="0" smtClean="0"/>
              <a:t> by MPI Topology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ACDB8-1FDE-4A6C-960B-D7384684F6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Easily extendable to 3D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4157B-45ED-49DA-9280-74BAD4FB531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73B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4267200" cy="365125"/>
          </a:xfrm>
        </p:spPr>
        <p:txBody>
          <a:bodyPr/>
          <a:lstStyle>
            <a:lvl1pPr>
              <a:defRPr>
                <a:solidFill>
                  <a:srgbClr val="1573B3"/>
                </a:solidFill>
              </a:defRPr>
            </a:lvl1pPr>
          </a:lstStyle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7600" y="6356350"/>
            <a:ext cx="914400" cy="365125"/>
          </a:xfr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bhatele\AppData\Local\Temp\_TS87D4.tmp\_TS7.tmp\ppl-logo-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070600"/>
            <a:ext cx="609600" cy="711200"/>
          </a:xfrm>
          <a:prstGeom prst="rect">
            <a:avLst/>
          </a:prstGeom>
          <a:noFill/>
        </p:spPr>
      </p:pic>
      <p:pic>
        <p:nvPicPr>
          <p:cNvPr id="7" name="Picture 2" descr="C:\Users\bhatele\Desktop\SCO9FinalVectorLogos\SCO9FinalVectorLogos\SC09Logo4cShadow\SC09Logo4cShadow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019800"/>
            <a:ext cx="838200" cy="8382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65656"/>
                </a:solidFill>
              </a:defRPr>
            </a:lvl1pPr>
          </a:lstStyle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278CC"/>
                </a:solidFill>
              </a:defRPr>
            </a:lvl1pPr>
          </a:lstStyle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65656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278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656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656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656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656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6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573B3"/>
                </a:solidFill>
              </a:rPr>
              <a:t>Automating Topology Aware Task Mapping on Large Parallel Machines</a:t>
            </a:r>
            <a:endParaRPr lang="en-US" dirty="0">
              <a:solidFill>
                <a:srgbClr val="1573B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Abhinav S Bhatele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Advisor: Laxmikant V. Kale</a:t>
            </a:r>
          </a:p>
          <a:p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University of Illinois at Urbana-Champaign</a:t>
            </a:r>
          </a:p>
          <a:p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 descr="C:\Users\bhatele\Desktop\sc09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05375"/>
            <a:ext cx="4114800" cy="1052624"/>
          </a:xfrm>
          <a:prstGeom prst="rect">
            <a:avLst/>
          </a:prstGeom>
          <a:noFill/>
        </p:spPr>
      </p:pic>
      <p:pic>
        <p:nvPicPr>
          <p:cNvPr id="2051" name="Picture 3" descr="C:\Users\bhatele\AppData\Local\Temp\_TS86BC.tmp\_TS14.tmp\ppl-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19800"/>
            <a:ext cx="2103437" cy="73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Communication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Obtaining this graph:</a:t>
            </a:r>
          </a:p>
          <a:p>
            <a:pPr lvl="1"/>
            <a:r>
              <a:rPr lang="en-US" dirty="0" smtClean="0"/>
              <a:t>Manually</a:t>
            </a:r>
          </a:p>
          <a:p>
            <a:pPr lvl="1"/>
            <a:r>
              <a:rPr lang="en-US" dirty="0" smtClean="0"/>
              <a:t>Profiling (e.g. IBM’s HPCT tools)</a:t>
            </a:r>
          </a:p>
          <a:p>
            <a:pPr lvl="1"/>
            <a:r>
              <a:rPr lang="en-US" dirty="0" smtClean="0"/>
              <a:t>Charm++’s instrumentation framework</a:t>
            </a:r>
          </a:p>
          <a:p>
            <a:r>
              <a:rPr lang="en-US" dirty="0" smtClean="0"/>
              <a:t>Visualizing the graph</a:t>
            </a:r>
          </a:p>
          <a:p>
            <a:r>
              <a:rPr lang="en-US" dirty="0" smtClean="0"/>
              <a:t>Pattern matching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WRF Communication Graph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0" y="1447800"/>
            <a:ext cx="2667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Pattern matching to find out if the communication graph is 2D and what are the dimensions of the graph?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895600"/>
            <a:ext cx="30003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315200" y="4191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886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58200" y="4191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001000" y="3124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2743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4038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53496" y="518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81800" y="5638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01000" y="5181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066800" y="1447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0 1                                                             30 31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1696283"/>
            <a:ext cx="53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31</a:t>
            </a:r>
          </a:p>
          <a:p>
            <a:r>
              <a:rPr lang="en-US" dirty="0" smtClean="0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Overlap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Expand from Corners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2480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8725" y="3962400"/>
            <a:ext cx="3114675" cy="171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681" y="2514600"/>
            <a:ext cx="21909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7671" y="1447800"/>
            <a:ext cx="13960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8119" y="1447800"/>
            <a:ext cx="137444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4350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Aleliunas</a:t>
            </a:r>
            <a:r>
              <a:rPr lang="en-US" sz="1600" dirty="0" smtClean="0">
                <a:solidFill>
                  <a:srgbClr val="C00000"/>
                </a:solidFill>
              </a:rPr>
              <a:t>, R. and Rosenberg, A. L. On Embedding Rectangular Grids in Square Grids. IEEE Trans. </a:t>
            </a:r>
            <a:r>
              <a:rPr lang="en-US" sz="1600" dirty="0" err="1" smtClean="0">
                <a:solidFill>
                  <a:srgbClr val="C00000"/>
                </a:solidFill>
              </a:rPr>
              <a:t>Comput</a:t>
            </a:r>
            <a:r>
              <a:rPr lang="en-US" sz="1600" dirty="0" smtClean="0">
                <a:solidFill>
                  <a:srgbClr val="C00000"/>
                </a:solidFill>
              </a:rPr>
              <a:t>., 31(9):907–913, 1982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440" y="1487269"/>
            <a:ext cx="250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 Graph – 8 x 6</a:t>
            </a:r>
          </a:p>
          <a:p>
            <a:r>
              <a:rPr lang="en-US" dirty="0" smtClean="0"/>
              <a:t>Processor Graph – 12 x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mapping heuristics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1"/>
            <a:ext cx="129637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2600"/>
            <a:ext cx="1295400" cy="36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752601"/>
            <a:ext cx="125403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752601"/>
            <a:ext cx="125990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752601"/>
            <a:ext cx="125575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3799" y="1752601"/>
            <a:ext cx="12854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55112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Bhatele A., Chung I., Kale L. V., Automated Mapping of Structured Communication Graphs  onto Mesh Interconnects, in preparation, 2009.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Metric: Hop-bytes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Weighted sum of message sizes where the weights are the number of links traversed by each message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Indication of the communication traffic on the network</a:t>
            </a:r>
          </a:p>
          <a:p>
            <a:r>
              <a:rPr lang="en-US" sz="2800" dirty="0" smtClean="0"/>
              <a:t>Another metric: maximum dilation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3829050" cy="5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71600"/>
            <a:ext cx="6277546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945" y="1510566"/>
            <a:ext cx="6442855" cy="450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685800"/>
            <a:ext cx="2992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Blue Gene/P (Intrepid)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74433" y="685800"/>
            <a:ext cx="232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Cray XT4 (Jaguar)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4" y="1752599"/>
            <a:ext cx="1133476" cy="318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728354"/>
            <a:ext cx="1143000" cy="324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593" y="1676399"/>
            <a:ext cx="1123407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0898" y="1737831"/>
            <a:ext cx="1107502" cy="321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0442" y="1739291"/>
            <a:ext cx="1103358" cy="321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87695" y="1676399"/>
            <a:ext cx="1151505" cy="327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1000" y="5068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Hops           292                   292                   432                  284                   236                  348</a:t>
            </a:r>
          </a:p>
          <a:p>
            <a:r>
              <a:rPr lang="en-US" dirty="0" smtClean="0"/>
              <a:t>Dilation        11                      11                       8                      7                        3                      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24600" y="1676400"/>
            <a:ext cx="1295400" cy="4038600"/>
          </a:xfrm>
          <a:prstGeom prst="rect">
            <a:avLst/>
          </a:prstGeom>
          <a:noFill/>
          <a:ln w="31750">
            <a:solidFill>
              <a:srgbClr val="157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MPI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with IBM (I-</a:t>
            </a:r>
            <a:r>
              <a:rPr lang="en-US" sz="2800" dirty="0" err="1" smtClean="0"/>
              <a:t>Hsin</a:t>
            </a:r>
            <a:r>
              <a:rPr lang="en-US" sz="2800" dirty="0" smtClean="0"/>
              <a:t> Chung)</a:t>
            </a:r>
          </a:p>
          <a:p>
            <a:pPr lvl="1"/>
            <a:r>
              <a:rPr lang="en-US" sz="2400" dirty="0" smtClean="0"/>
              <a:t>Using HPCT to dump communication patterns</a:t>
            </a:r>
          </a:p>
          <a:p>
            <a:pPr lvl="1"/>
            <a:r>
              <a:rPr lang="en-US" sz="2400" dirty="0" smtClean="0"/>
              <a:t>Derive a mapping offline and use in a subsequent run</a:t>
            </a:r>
          </a:p>
          <a:p>
            <a:r>
              <a:rPr lang="en-US" sz="2800" dirty="0" smtClean="0"/>
              <a:t>Applications: MILC, POP, </a:t>
            </a:r>
            <a:r>
              <a:rPr lang="en-US" sz="2800" dirty="0" smtClean="0"/>
              <a:t>WRF</a:t>
            </a:r>
          </a:p>
          <a:p>
            <a:pPr lvl="1"/>
            <a:r>
              <a:rPr lang="en-US" sz="2400" dirty="0" smtClean="0"/>
              <a:t>Map 2D communication patterns to 3D </a:t>
            </a:r>
            <a:r>
              <a:rPr lang="en-US" sz="2400" dirty="0" err="1" smtClean="0"/>
              <a:t>tori</a:t>
            </a:r>
            <a:r>
              <a:rPr lang="en-US" sz="2400" dirty="0" smtClean="0"/>
              <a:t> of BG/P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38500"/>
            <a:ext cx="7239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2925"/>
            <a:ext cx="61341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304800"/>
            <a:ext cx="576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 graphs for POP and WRF on 256 processors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4038600"/>
            <a:ext cx="609600" cy="1371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4038600"/>
            <a:ext cx="609600" cy="1371600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5105400"/>
            <a:ext cx="2133600" cy="304800"/>
          </a:xfrm>
          <a:prstGeom prst="rect">
            <a:avLst/>
          </a:prstGeom>
          <a:noFill/>
          <a:ln w="31750">
            <a:solidFill>
              <a:srgbClr val="157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5739825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* FOLD - H. Yu, I.-H. Chung, and J. </a:t>
            </a:r>
            <a:r>
              <a:rPr lang="en-US" sz="1600" dirty="0" err="1" smtClean="0">
                <a:solidFill>
                  <a:srgbClr val="C00000"/>
                </a:solidFill>
              </a:rPr>
              <a:t>Moreira</a:t>
            </a:r>
            <a:r>
              <a:rPr lang="en-US" sz="1600" dirty="0" smtClean="0">
                <a:solidFill>
                  <a:srgbClr val="C00000"/>
                </a:solidFill>
              </a:rPr>
              <a:t>. Topology mapping for Blue Gene/L supercomputer. In SC ’06: page 116, New York, NY, USA, 2006.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1318" y="3669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*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5105400" y="2590800"/>
            <a:ext cx="3810000" cy="2133600"/>
          </a:xfrm>
          <a:prstGeom prst="cloudCallout">
            <a:avLst/>
          </a:prstGeom>
          <a:solidFill>
            <a:schemeClr val="bg1"/>
          </a:solidFill>
          <a:ln>
            <a:solidFill>
              <a:srgbClr val="157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666666"/>
                </a:solidFill>
              </a:rPr>
              <a:t>Hops Reduction – 64%</a:t>
            </a:r>
          </a:p>
          <a:p>
            <a:pPr algn="ctr"/>
            <a:r>
              <a:rPr lang="en-US" dirty="0" smtClean="0">
                <a:solidFill>
                  <a:srgbClr val="666666"/>
                </a:solidFill>
              </a:rPr>
              <a:t>Communication Time Reduction – 45%</a:t>
            </a:r>
          </a:p>
          <a:p>
            <a:pPr algn="ctr"/>
            <a:r>
              <a:rPr lang="en-US" dirty="0" smtClean="0">
                <a:solidFill>
                  <a:srgbClr val="666666"/>
                </a:solidFill>
              </a:rPr>
              <a:t>Performance Improvement - 17%</a:t>
            </a:r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219200"/>
            <a:ext cx="21431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29400" y="381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Folding of 2D graph to 3D mesh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Current Machines and their Topologies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3D Mesh – Cray XT3/4/5</a:t>
            </a:r>
          </a:p>
          <a:p>
            <a:r>
              <a:rPr lang="en-US" sz="2800" dirty="0" smtClean="0"/>
              <a:t>3D Torus – Blue Gene/L, Blue Gene/P</a:t>
            </a:r>
          </a:p>
          <a:p>
            <a:r>
              <a:rPr lang="en-US" sz="2800" dirty="0" smtClean="0"/>
              <a:t>Fat-tree, CLOS network – </a:t>
            </a:r>
            <a:r>
              <a:rPr lang="en-US" sz="2800" dirty="0" err="1" smtClean="0"/>
              <a:t>Infiniband</a:t>
            </a:r>
            <a:r>
              <a:rPr lang="en-US" sz="2800" dirty="0" smtClean="0"/>
              <a:t>, Federation</a:t>
            </a:r>
          </a:p>
          <a:p>
            <a:r>
              <a:rPr lang="en-US" sz="2800" dirty="0" err="1" smtClean="0"/>
              <a:t>Kautz</a:t>
            </a:r>
            <a:r>
              <a:rPr lang="en-US" sz="2800" dirty="0" smtClean="0"/>
              <a:t> Graph – </a:t>
            </a:r>
            <a:r>
              <a:rPr lang="en-US" sz="2800" dirty="0" err="1" smtClean="0"/>
              <a:t>SiCortex</a:t>
            </a:r>
            <a:endParaRPr lang="en-US" sz="2800" dirty="0" smtClean="0"/>
          </a:p>
          <a:p>
            <a:r>
              <a:rPr lang="en-US" sz="2800" dirty="0" smtClean="0"/>
              <a:t>Future Topologies – Blue Waters, Blue Gene/Q?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OpenAtom Performance on Cray XT3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09600" y="1600200"/>
          <a:ext cx="7318375" cy="4035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0" y="18288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Runs on Cray XT3 (</a:t>
            </a:r>
            <a:r>
              <a:rPr lang="en-US" sz="1600" dirty="0" err="1" smtClean="0"/>
              <a:t>Bigben</a:t>
            </a:r>
            <a:r>
              <a:rPr lang="en-US" sz="1600" dirty="0" smtClean="0"/>
              <a:t>) at Pittsburgh Supercomputing Center, VN mode</a:t>
            </a:r>
          </a:p>
          <a:p>
            <a:pPr algn="ctr"/>
            <a:r>
              <a:rPr lang="en-US" sz="1600" dirty="0" smtClean="0"/>
              <a:t>(with system reservation to obtain complete 3D mesh shapes)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5715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A. Bhatele, E. </a:t>
            </a:r>
            <a:r>
              <a:rPr lang="en-US" sz="1600" dirty="0" err="1" smtClean="0">
                <a:solidFill>
                  <a:srgbClr val="C00000"/>
                </a:solidFill>
              </a:rPr>
              <a:t>Bohm</a:t>
            </a:r>
            <a:r>
              <a:rPr lang="en-US" sz="1600" dirty="0" smtClean="0">
                <a:solidFill>
                  <a:srgbClr val="C00000"/>
                </a:solidFill>
              </a:rPr>
              <a:t>, and L. V. Kale. A Case Study of Communication Optimizations on</a:t>
            </a:r>
          </a:p>
          <a:p>
            <a:r>
              <a:rPr lang="fr-FR" sz="1600" dirty="0" smtClean="0">
                <a:solidFill>
                  <a:srgbClr val="C00000"/>
                </a:solidFill>
              </a:rPr>
              <a:t>3D </a:t>
            </a:r>
            <a:r>
              <a:rPr lang="fr-FR" sz="1600" dirty="0" err="1" smtClean="0">
                <a:solidFill>
                  <a:srgbClr val="C00000"/>
                </a:solidFill>
              </a:rPr>
              <a:t>Mesh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fr-FR" sz="1600" dirty="0" err="1" smtClean="0">
                <a:solidFill>
                  <a:srgbClr val="C00000"/>
                </a:solidFill>
              </a:rPr>
              <a:t>Interconnects</a:t>
            </a:r>
            <a:r>
              <a:rPr lang="fr-FR" sz="1600" dirty="0" smtClean="0">
                <a:solidFill>
                  <a:srgbClr val="C00000"/>
                </a:solidFill>
              </a:rPr>
              <a:t>. In Euro-Par 2009, LNCS 5704, pages 1015–1028, 2009.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weighted communication graphs</a:t>
            </a:r>
          </a:p>
          <a:p>
            <a:r>
              <a:rPr lang="en-US" dirty="0" smtClean="0"/>
              <a:t>Mapping </a:t>
            </a:r>
            <a:r>
              <a:rPr lang="en-US" dirty="0" smtClean="0"/>
              <a:t>of irregular communication graphs</a:t>
            </a:r>
          </a:p>
          <a:p>
            <a:pPr lvl="1"/>
            <a:r>
              <a:rPr lang="en-US" dirty="0" smtClean="0"/>
              <a:t>Unstructured mesh applications, MD </a:t>
            </a:r>
            <a:r>
              <a:rPr lang="en-US" dirty="0" smtClean="0"/>
              <a:t>codes</a:t>
            </a:r>
            <a:endParaRPr lang="en-US" dirty="0" smtClean="0"/>
          </a:p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Dynamic Load Balancing for MPI applications</a:t>
            </a:r>
            <a:endParaRPr lang="en-US" dirty="0" smtClean="0"/>
          </a:p>
          <a:p>
            <a:pPr lvl="1"/>
            <a:r>
              <a:rPr lang="en-US" dirty="0" smtClean="0"/>
              <a:t>Complex topologies of the 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1573B3"/>
                </a:solidFill>
              </a:rPr>
              <a:t>I am on the job market …</a:t>
            </a:r>
            <a:endParaRPr lang="en-US" dirty="0">
              <a:solidFill>
                <a:srgbClr val="1573B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848600" cy="3352800"/>
          </a:xfrm>
        </p:spPr>
        <p:txBody>
          <a:bodyPr>
            <a:noAutofit/>
          </a:bodyPr>
          <a:lstStyle/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Acknowledgements:</a:t>
            </a:r>
          </a:p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        Prof. Laxmikant V. Kale                                                                Prof. David A. Padua</a:t>
            </a:r>
          </a:p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        Prof. William D. Gropp                                                                Dr. Matthew H. Reilly</a:t>
            </a:r>
          </a:p>
          <a:p>
            <a:pPr algn="l"/>
            <a:endParaRPr lang="en-US" sz="1600" dirty="0" smtClean="0">
              <a:solidFill>
                <a:srgbClr val="828286"/>
              </a:solidFill>
            </a:endParaRPr>
          </a:p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IBM Watson Research Center (Blue Gene/L): Fred </a:t>
            </a:r>
            <a:r>
              <a:rPr lang="en-US" sz="1600" dirty="0" err="1" smtClean="0">
                <a:solidFill>
                  <a:srgbClr val="828286"/>
                </a:solidFill>
              </a:rPr>
              <a:t>Mintzer</a:t>
            </a:r>
            <a:r>
              <a:rPr lang="en-US" sz="1600" dirty="0" smtClean="0">
                <a:solidFill>
                  <a:srgbClr val="828286"/>
                </a:solidFill>
              </a:rPr>
              <a:t>, Glenn </a:t>
            </a:r>
            <a:r>
              <a:rPr lang="en-US" sz="1600" dirty="0" err="1" smtClean="0">
                <a:solidFill>
                  <a:srgbClr val="828286"/>
                </a:solidFill>
              </a:rPr>
              <a:t>Martyna</a:t>
            </a:r>
            <a:endParaRPr lang="en-US" sz="1600" dirty="0" smtClean="0">
              <a:solidFill>
                <a:srgbClr val="828286"/>
              </a:solidFill>
            </a:endParaRPr>
          </a:p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Pittsburgh Supercomputing Center (Cray XT3): Chad </a:t>
            </a:r>
            <a:r>
              <a:rPr lang="en-US" sz="1600" dirty="0" err="1" smtClean="0">
                <a:solidFill>
                  <a:srgbClr val="828286"/>
                </a:solidFill>
              </a:rPr>
              <a:t>Vizino</a:t>
            </a:r>
            <a:r>
              <a:rPr lang="en-US" sz="1600" dirty="0" smtClean="0">
                <a:solidFill>
                  <a:srgbClr val="828286"/>
                </a:solidFill>
              </a:rPr>
              <a:t>, Shawn Brown</a:t>
            </a:r>
          </a:p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Argonne National Laboratory (Blue Gene/P): Pete Beckman, </a:t>
            </a:r>
            <a:r>
              <a:rPr lang="en-US" sz="1600" dirty="0" err="1" smtClean="0">
                <a:solidFill>
                  <a:srgbClr val="828286"/>
                </a:solidFill>
              </a:rPr>
              <a:t>Tisha</a:t>
            </a:r>
            <a:r>
              <a:rPr lang="en-US" sz="1600" dirty="0" smtClean="0">
                <a:solidFill>
                  <a:srgbClr val="828286"/>
                </a:solidFill>
              </a:rPr>
              <a:t> Stacey</a:t>
            </a:r>
          </a:p>
          <a:p>
            <a:pPr algn="l"/>
            <a:r>
              <a:rPr lang="en-US" sz="1600" dirty="0" smtClean="0">
                <a:solidFill>
                  <a:srgbClr val="828286"/>
                </a:solidFill>
              </a:rPr>
              <a:t>Oak Ridge National Laboratory (Cray XT4/5): Donald Frederick, Patrick Worley</a:t>
            </a:r>
          </a:p>
          <a:p>
            <a:pPr algn="l"/>
            <a:endParaRPr lang="en-US" sz="1600" dirty="0" smtClean="0">
              <a:solidFill>
                <a:srgbClr val="828286"/>
              </a:solidFill>
            </a:endParaRPr>
          </a:p>
          <a:p>
            <a:pPr algn="l"/>
            <a:r>
              <a:rPr lang="en-US" sz="1600" dirty="0" smtClean="0">
                <a:solidFill>
                  <a:srgbClr val="1573B3"/>
                </a:solidFill>
              </a:rPr>
              <a:t>Funded in part by the Center for Simulation of Advanced Rockets (Univ. of Illinois) through </a:t>
            </a:r>
          </a:p>
          <a:p>
            <a:pPr algn="l"/>
            <a:r>
              <a:rPr lang="en-US" sz="1600" dirty="0" smtClean="0">
                <a:solidFill>
                  <a:srgbClr val="1573B3"/>
                </a:solidFill>
              </a:rPr>
              <a:t>DOE Grant B341494</a:t>
            </a:r>
            <a:endParaRPr lang="en-US" sz="1600" dirty="0">
              <a:solidFill>
                <a:srgbClr val="828286"/>
              </a:solidFill>
            </a:endParaRPr>
          </a:p>
        </p:txBody>
      </p:sp>
      <p:pic>
        <p:nvPicPr>
          <p:cNvPr id="2050" name="Picture 2" descr="C:\Users\bhatele\Desktop\sc09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805375"/>
            <a:ext cx="4114800" cy="1052624"/>
          </a:xfrm>
          <a:prstGeom prst="rect">
            <a:avLst/>
          </a:prstGeom>
          <a:noFill/>
        </p:spPr>
      </p:pic>
      <p:pic>
        <p:nvPicPr>
          <p:cNvPr id="2051" name="Picture 3" descr="C:\Users\bhatele\AppData\Local\Temp\_TS86BC.tmp\_TS14.tmp\ppl-logo-wh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19800"/>
            <a:ext cx="2103437" cy="7318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269468"/>
            <a:ext cx="800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E-mail: bhatele, kale @ illinois.edu                       Webpage: http://charm.cs.illinois.edu/~bhatele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Computation-bound applications</a:t>
            </a:r>
          </a:p>
          <a:p>
            <a:r>
              <a:rPr lang="en-US" dirty="0" smtClean="0"/>
              <a:t>Communication-heavy applications</a:t>
            </a:r>
          </a:p>
          <a:p>
            <a:pPr lvl="1"/>
            <a:r>
              <a:rPr lang="en-US" smtClean="0"/>
              <a:t>Latency </a:t>
            </a:r>
            <a:r>
              <a:rPr lang="en-US" smtClean="0"/>
              <a:t>tolerant</a:t>
            </a:r>
            <a:endParaRPr lang="en-US" dirty="0" smtClean="0"/>
          </a:p>
          <a:p>
            <a:pPr lvl="1"/>
            <a:r>
              <a:rPr lang="en-US" dirty="0" smtClean="0"/>
              <a:t>Latency </a:t>
            </a:r>
            <a:r>
              <a:rPr lang="en-US" dirty="0" smtClean="0"/>
              <a:t>sensitive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04th,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Scaling to Petascale Summer School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Consider a 3D mesh/torus interconnect</a:t>
            </a:r>
          </a:p>
          <a:p>
            <a:r>
              <a:rPr lang="en-US" sz="2000" dirty="0" smtClean="0"/>
              <a:t>Message latencies can be modeled by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/B) x D + L/B</a:t>
            </a:r>
          </a:p>
          <a:p>
            <a:pPr>
              <a:buNone/>
            </a:pPr>
            <a:r>
              <a:rPr lang="en-US" sz="2000" dirty="0" smtClean="0"/>
              <a:t>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= length of flit, B = bandwidth,</a:t>
            </a:r>
          </a:p>
          <a:p>
            <a:pPr>
              <a:buNone/>
            </a:pPr>
            <a:r>
              <a:rPr lang="en-US" sz="2000" dirty="0" smtClean="0"/>
              <a:t>D = hops, L = message size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             When (L</a:t>
            </a:r>
            <a:r>
              <a:rPr lang="en-US" sz="2000" baseline="-25000" dirty="0" smtClean="0"/>
              <a:t>f</a:t>
            </a:r>
            <a:r>
              <a:rPr lang="en-US" sz="2000" dirty="0" smtClean="0"/>
              <a:t> * D) &lt;&lt; L, first term is negligible</a:t>
            </a:r>
          </a:p>
          <a:p>
            <a:endParaRPr lang="en-US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2954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0386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6781800" y="4572000"/>
            <a:ext cx="685800" cy="152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1066800" y="5410200"/>
            <a:ext cx="67818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>
            <a:off x="2362200" y="5638800"/>
            <a:ext cx="28194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3733800" y="5867400"/>
            <a:ext cx="2743200" cy="152400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4" idx="6"/>
            <a:endCxn id="9" idx="2"/>
          </p:cNvCxnSpPr>
          <p:nvPr/>
        </p:nvCxnSpPr>
        <p:spPr>
          <a:xfrm>
            <a:off x="1143000" y="4991100"/>
            <a:ext cx="64922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62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05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0" y="4800600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3886200" y="4991100"/>
            <a:ext cx="9906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0400" y="4355068"/>
            <a:ext cx="317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in presence of </a:t>
            </a:r>
            <a:r>
              <a:rPr lang="en-US" dirty="0" smtClean="0">
                <a:solidFill>
                  <a:srgbClr val="FF0000"/>
                </a:solidFill>
              </a:rPr>
              <a:t>contention</a:t>
            </a:r>
            <a:r>
              <a:rPr lang="en-US" dirty="0" smtClean="0"/>
              <a:t>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6" grpId="0" animBg="1"/>
      <p:bldP spid="16" grpId="1" animBg="1"/>
      <p:bldP spid="26" grpId="0" animBg="1"/>
      <p:bldP spid="27" grpId="0" animBg="1"/>
      <p:bldP spid="28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Equidistant-pairs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Pair each rank with a partner which is ‘n’ hops away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pic>
        <p:nvPicPr>
          <p:cNvPr id="89089" name="Picture 1" descr="C:\Users\bhatele\Desktop\wico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78585"/>
            <a:ext cx="7086600" cy="406981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259080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hop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74068"/>
            <a:ext cx="8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hops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5345668"/>
            <a:ext cx="80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hops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14464"/>
            <a:ext cx="6019800" cy="424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Gene/P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315200" y="1981200"/>
            <a:ext cx="228600" cy="6096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0574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7.39 times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XT3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7801" y="1419225"/>
            <a:ext cx="6019800" cy="4250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ight Brace 8"/>
          <p:cNvSpPr/>
          <p:nvPr/>
        </p:nvSpPr>
        <p:spPr>
          <a:xfrm>
            <a:off x="7315200" y="2286000"/>
            <a:ext cx="228600" cy="3810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4243" y="22860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2.23 times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1" y="5739825"/>
            <a:ext cx="7010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Bhatele A., Kale L. V., Quantifying Network Contention on Large Parallel Machines, Parallel Processing Letters (Special Issue on Large-Scale Parallel Processing), 2009. 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Mapping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Obtain the processor topology graph and communication graph for the application</a:t>
            </a:r>
          </a:p>
          <a:p>
            <a:r>
              <a:rPr lang="en-US" sz="2800" dirty="0" smtClean="0"/>
              <a:t>Pattern matching to identify 2D/3D/4D near-neighbor communication patterns</a:t>
            </a:r>
          </a:p>
          <a:p>
            <a:r>
              <a:rPr lang="en-US" sz="2800" dirty="0" smtClean="0"/>
              <a:t>Use different heuristics depending on the communication graph</a:t>
            </a:r>
          </a:p>
          <a:p>
            <a:pPr lvl="1"/>
            <a:r>
              <a:rPr lang="en-US" sz="2400" dirty="0" smtClean="0"/>
              <a:t>Structured patterns</a:t>
            </a:r>
          </a:p>
          <a:p>
            <a:pPr lvl="1"/>
            <a:r>
              <a:rPr lang="en-US" sz="2400" dirty="0" smtClean="0"/>
              <a:t>Irregular patterns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Manager API†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application needs information such as</a:t>
            </a:r>
          </a:p>
          <a:p>
            <a:pPr lvl="1"/>
            <a:r>
              <a:rPr lang="en-US" sz="2400" dirty="0" smtClean="0"/>
              <a:t>Dimensions of the partition</a:t>
            </a:r>
          </a:p>
          <a:p>
            <a:pPr lvl="1"/>
            <a:r>
              <a:rPr lang="en-US" sz="2400" dirty="0" smtClean="0"/>
              <a:t>Rank to physical co-ordinates and vice-versa</a:t>
            </a:r>
          </a:p>
          <a:p>
            <a:r>
              <a:rPr lang="en-US" sz="2800" dirty="0" err="1" smtClean="0"/>
              <a:t>TopoManager</a:t>
            </a:r>
            <a:r>
              <a:rPr lang="en-US" sz="2800" dirty="0" smtClean="0"/>
              <a:t>: a uniform API</a:t>
            </a:r>
          </a:p>
          <a:p>
            <a:pPr lvl="1"/>
            <a:r>
              <a:rPr lang="en-US" sz="2400" dirty="0" smtClean="0"/>
              <a:t>On BG/L and BG/P: provides a wrapper for system calls</a:t>
            </a:r>
          </a:p>
          <a:p>
            <a:pPr lvl="1"/>
            <a:r>
              <a:rPr lang="en-US" sz="2400" dirty="0" smtClean="0"/>
              <a:t>On XT3/4/5, there are no such system calls</a:t>
            </a:r>
          </a:p>
          <a:p>
            <a:pPr lvl="1"/>
            <a:r>
              <a:rPr lang="en-US" sz="2400" dirty="0" smtClean="0"/>
              <a:t>Provides a clean and uniform interface to the application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18th,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Doctoral Showcase © Abhinav S Bhatele (bhatele@illinois.edu)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9662" y="5486400"/>
            <a:ext cx="538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† http://charm.cs.uiuc.edu/~bhatele/phd/topomgr.htm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1160</Words>
  <Application>Microsoft Office PowerPoint</Application>
  <PresentationFormat>On-screen Show (4:3)</PresentationFormat>
  <Paragraphs>221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Automating Topology Aware Task Mapping on Large Parallel Machines</vt:lpstr>
      <vt:lpstr>Current Machines and their Topologies</vt:lpstr>
      <vt:lpstr>Application Characteristics</vt:lpstr>
      <vt:lpstr>Motivation</vt:lpstr>
      <vt:lpstr>Equidistant-pairs Benchmark</vt:lpstr>
      <vt:lpstr>Blue Gene/P</vt:lpstr>
      <vt:lpstr>Cray XT3</vt:lpstr>
      <vt:lpstr>Automatic Mapping Framework</vt:lpstr>
      <vt:lpstr>Topology Manager API†</vt:lpstr>
      <vt:lpstr>Object Communication Graph</vt:lpstr>
      <vt:lpstr>WRF Communication Graph</vt:lpstr>
      <vt:lpstr>Mapping Heuristics</vt:lpstr>
      <vt:lpstr>Slide 13</vt:lpstr>
      <vt:lpstr>Different mapping heuristics</vt:lpstr>
      <vt:lpstr>Evaluation Metric: Hop-bytes</vt:lpstr>
      <vt:lpstr>Slide 16</vt:lpstr>
      <vt:lpstr>Evaluation</vt:lpstr>
      <vt:lpstr>Mapping of MPI Applications</vt:lpstr>
      <vt:lpstr>Slide 19</vt:lpstr>
      <vt:lpstr>OpenAtom Performance on Cray XT3</vt:lpstr>
      <vt:lpstr>Remaining and Future Work</vt:lpstr>
      <vt:lpstr>I am on the job market 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bhatele</dc:creator>
  <cp:lastModifiedBy>Abhinav S Bhatele</cp:lastModifiedBy>
  <cp:revision>42</cp:revision>
  <dcterms:created xsi:type="dcterms:W3CDTF">2006-08-16T00:00:00Z</dcterms:created>
  <dcterms:modified xsi:type="dcterms:W3CDTF">2009-11-19T01:07:52Z</dcterms:modified>
</cp:coreProperties>
</file>