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8" r:id="rId2"/>
  </p:sldMasterIdLst>
  <p:notesMasterIdLst>
    <p:notesMasterId r:id="rId38"/>
  </p:notesMasterIdLst>
  <p:sldIdLst>
    <p:sldId id="256" r:id="rId3"/>
    <p:sldId id="717" r:id="rId4"/>
    <p:sldId id="797" r:id="rId5"/>
    <p:sldId id="801" r:id="rId6"/>
    <p:sldId id="799" r:id="rId7"/>
    <p:sldId id="812" r:id="rId8"/>
    <p:sldId id="807" r:id="rId9"/>
    <p:sldId id="771" r:id="rId10"/>
    <p:sldId id="772" r:id="rId11"/>
    <p:sldId id="774" r:id="rId12"/>
    <p:sldId id="814" r:id="rId13"/>
    <p:sldId id="815" r:id="rId14"/>
    <p:sldId id="776" r:id="rId15"/>
    <p:sldId id="778" r:id="rId16"/>
    <p:sldId id="779" r:id="rId17"/>
    <p:sldId id="777" r:id="rId18"/>
    <p:sldId id="781" r:id="rId19"/>
    <p:sldId id="783" r:id="rId20"/>
    <p:sldId id="784" r:id="rId21"/>
    <p:sldId id="785" r:id="rId22"/>
    <p:sldId id="793" r:id="rId23"/>
    <p:sldId id="768" r:id="rId24"/>
    <p:sldId id="810" r:id="rId25"/>
    <p:sldId id="811" r:id="rId26"/>
    <p:sldId id="791" r:id="rId27"/>
    <p:sldId id="792" r:id="rId28"/>
    <p:sldId id="816" r:id="rId29"/>
    <p:sldId id="817" r:id="rId30"/>
    <p:sldId id="818" r:id="rId31"/>
    <p:sldId id="819" r:id="rId32"/>
    <p:sldId id="820" r:id="rId33"/>
    <p:sldId id="786" r:id="rId34"/>
    <p:sldId id="757" r:id="rId35"/>
    <p:sldId id="813" r:id="rId36"/>
    <p:sldId id="809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99FF33"/>
    <a:srgbClr val="CCFFCC"/>
    <a:srgbClr val="CC0000"/>
    <a:srgbClr val="FF3300"/>
    <a:srgbClr val="FF6699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92" autoAdjust="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39362342-F57B-44AC-9BD8-7BEF0DA28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29647-F1CA-4096-8930-3A080312972C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BCF7A3-C5DC-413B-8AE9-4F1D10BDA93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FC78B53D-2847-4399-886F-791F1A31294E}" type="slidenum">
              <a:rPr lang="en-US" sz="1300"/>
              <a:pPr algn="r"/>
              <a:t>14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D40D9F-7DB5-4729-A0D9-DD4E4CE4CEA8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360CFC21-1661-4EA3-944E-456691AF45CB}" type="slidenum">
              <a:rPr lang="en-US" sz="1300"/>
              <a:pPr algn="r"/>
              <a:t>15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049630-E480-404D-A374-84F5088E7174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481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3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9970B52D-13E0-43E3-8113-F5CD92FCDFB3}" type="slidenum">
              <a:rPr lang="en-US" sz="1300"/>
              <a:pPr algn="r"/>
              <a:t>16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4BEDB4-0537-41C2-938E-CDCDB64FC5A9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7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FAF494AA-32CD-40D2-B6C4-A0A4B75F9F7F}" type="slidenum">
              <a:rPr lang="en-US" sz="1300"/>
              <a:pPr algn="r"/>
              <a:t>17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762D2F-DF04-4CE6-B4F4-DEC21EB59BF0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512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5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1CEF0BF-C4EA-4873-9CAD-79DF2BB88437}" type="slidenum">
              <a:rPr lang="en-US" sz="1300"/>
              <a:pPr algn="r"/>
              <a:t>18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6EC976-59AE-4673-A27E-ACB789402C47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522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9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7E879133-4D86-48E9-9173-30F1BF53529F}" type="slidenum">
              <a:rPr lang="en-US" sz="1300"/>
              <a:pPr algn="r"/>
              <a:t>19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BE999-D7D2-4D14-A390-610E96144ACC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532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3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112BB511-390D-41C1-93B8-19925A792201}" type="slidenum">
              <a:rPr lang="en-US" sz="1300"/>
              <a:pPr algn="r"/>
              <a:t>20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C4A3C4-070A-4C4A-9E9F-F65565BD6D11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542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7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3FEA523F-CB12-4D58-9EEC-67692E5E259A}" type="slidenum">
              <a:rPr lang="en-US" sz="1300"/>
              <a:pPr algn="r"/>
              <a:t>21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6AFFDC-9140-4BDE-8280-A98A0494CDBA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F7BDDD4B-954E-45B7-99BF-5BD0186F83A8}" type="slidenum">
              <a:rPr lang="en-US" sz="1300"/>
              <a:pPr algn="r"/>
              <a:t>22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A0C441-6119-4B2E-8A9A-DCA8E1561C09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563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5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0EA4DC3-3ED3-48CC-8C99-D8B64CA2F6D2}" type="slidenum">
              <a:rPr lang="en-US" sz="1300"/>
              <a:pPr algn="r"/>
              <a:t>25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9F299-5F0A-4413-98DB-0FFD3A64EBE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89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7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58935607-B899-4F8C-99CD-FE4E8D38EFFE}" type="slidenum">
              <a:rPr lang="en-US" sz="1300"/>
              <a:pPr algn="r"/>
              <a:t>2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E03151-0196-4D8F-96A0-0D71187B2128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9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EE43E05A-FFE8-4C73-9418-522178F19AA5}" type="slidenum">
              <a:rPr lang="en-US" sz="1300"/>
              <a:pPr algn="r"/>
              <a:t>26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F1E520-B7E3-4CAD-9521-4FE2AF234044}" type="slidenum">
              <a:rPr lang="en-US"/>
              <a:pPr/>
              <a:t>27</a:t>
            </a:fld>
            <a:endParaRPr lang="en-US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60" cy="4320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9B1684-6818-4FEE-A1D0-2C4C1A01F412}" type="slidenum">
              <a:rPr lang="en-US"/>
              <a:pPr/>
              <a:t>28</a:t>
            </a:fld>
            <a:endParaRPr lang="en-US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60" cy="4320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02D15E-3FF0-4A4E-87A6-4114C89EF8B6}" type="slidenum">
              <a:rPr lang="en-US"/>
              <a:pPr/>
              <a:t>29</a:t>
            </a:fld>
            <a:endParaRPr lang="en-U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60" cy="4320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F736AC-706B-48D0-9B43-26CEDE94BC7B}" type="slidenum">
              <a:rPr lang="en-US"/>
              <a:pPr/>
              <a:t>30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60" cy="4320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40875C-C8B6-42CE-A222-7D92D3393740}" type="slidenum">
              <a:rPr lang="en-US"/>
              <a:pPr/>
              <a:t>31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60" cy="4320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34E0D-1E14-4C17-A2B0-C9082271A345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583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3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1899184A-98CD-4CC9-89A1-EE440D3E7C39}" type="slidenum">
              <a:rPr lang="en-US" sz="1300"/>
              <a:pPr algn="r"/>
              <a:t>32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83BB2C-A84F-44D3-89DD-67E250C3A3D2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7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98FC7D1E-68A1-4A68-9DEF-BB59D5880201}" type="slidenum">
              <a:rPr lang="en-US" sz="1300"/>
              <a:pPr algn="r"/>
              <a:t>33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C9B820-39CA-48DD-96D2-9E478778EE8E}" type="slidenum">
              <a:rPr lang="en-US" smtClean="0">
                <a:ea typeface="ＭＳ Ｐゴシック" charset="-128"/>
              </a:rPr>
              <a:pPr>
                <a:defRPr/>
              </a:pPr>
              <a:t>7</a:t>
            </a:fld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8D39B6-16E7-4D26-9A58-4376E59F906D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942226B4-EDFE-4AF0-9378-2AAC27527173}" type="slidenum">
              <a:rPr lang="en-US" sz="1300"/>
              <a:pPr algn="r"/>
              <a:t>8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13F63-5460-4DC1-8F80-5AA7EC74727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67F4DE6A-4077-4A4F-A136-693F62AB6644}" type="slidenum">
              <a:rPr lang="en-US" sz="1300"/>
              <a:pPr algn="r"/>
              <a:t>9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A6CC4-1903-49C0-95C0-4A60F1C09BE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430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3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BCCD3FB0-6ED5-4941-A1A2-0D0976CF621E}" type="slidenum">
              <a:rPr lang="en-US" sz="1300"/>
              <a:pPr algn="r"/>
              <a:t>10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50BF1F-7B1A-4CF9-BFA9-2B281574C39F}" type="slidenum">
              <a:rPr lang="en-US"/>
              <a:pPr/>
              <a:t>11</a:t>
            </a:fld>
            <a:endParaRPr lang="en-US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60" cy="4320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F1E520-B7E3-4CAD-9521-4FE2AF234044}" type="slidenum">
              <a:rPr lang="en-US"/>
              <a:pPr/>
              <a:t>12</a:t>
            </a:fld>
            <a:endParaRPr lang="en-US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60" cy="4320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13DA3-3E53-4C08-8BD6-BE0AFDC200D6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450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25C0215E-0F14-42A0-BA96-DE91ACA3E746}" type="slidenum">
              <a:rPr lang="en-US" sz="1300"/>
              <a:pPr algn="r"/>
              <a:t>13</a:t>
            </a:fld>
            <a:endParaRPr lang="en-US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3FEE-68B2-4D0B-BEFC-C1EB0105B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F64C-2377-4705-BC49-77DC91CD4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4B26D-BDF2-4CBA-917C-731D2AB8E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4CFF-F0CD-45F1-8C94-F61AF1D75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49104-EBC2-49FD-921A-403F1AF5B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3A034-BA66-427A-98CB-D4A6155BA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FE9D9-50EC-4EA1-BBF5-D51A69D10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F1FFC-AF33-486A-99EE-91AACD71EE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84AF5-C0A7-49BA-A9F1-FE00C315C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553200"/>
            <a:ext cx="3352800" cy="304800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7084C-F4E0-42E5-9B14-E4A96CADD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DA4B183D-6E04-40BE-A047-C443B17FD6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472F-C41D-43F6-ADCE-2C8713C9B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2AEF5-29F3-4BC9-9691-958748D29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DC6CA-0636-46CB-A32F-FBD695212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85508-42DB-474C-85AC-2F1B20C13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763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FF33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FF33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00"/>
                </a:solidFill>
                <a:cs typeface="+mn-cs"/>
              </a:defRPr>
            </a:lvl1pPr>
          </a:lstStyle>
          <a:p>
            <a:pPr>
              <a:defRPr/>
            </a:pPr>
            <a:fld id="{F609017C-CE66-4C5E-8C93-B7BE5D36EB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6" r:id="rId2"/>
    <p:sldLayoutId id="2147483717" r:id="rId3"/>
    <p:sldLayoutId id="2147483730" r:id="rId4"/>
    <p:sldLayoutId id="2147483731" r:id="rId5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8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29CCB5DD-A1F2-4DF6-9B3B-F60D48E16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97-2003_Worksheet4.xls"/><Relationship Id="rId4" Type="http://schemas.openxmlformats.org/officeDocument/2006/relationships/oleObject" Target="../embeddings/Microsoft_Office_Excel_97-2003_Worksheet3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charm.cs.uiuc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8458200" cy="1524000"/>
          </a:xfrm>
        </p:spPr>
        <p:txBody>
          <a:bodyPr/>
          <a:lstStyle/>
          <a:p>
            <a:pPr marL="914400" indent="-914400" eaLnBrk="1" hangingPunct="1"/>
            <a:r>
              <a:rPr lang="en-US" b="1" smtClean="0">
                <a:solidFill>
                  <a:srgbClr val="002060"/>
                </a:solidFill>
              </a:rPr>
              <a:t>Scalable Fault Tolerance Schemes using Adaptive Runtime Support</a:t>
            </a:r>
            <a:endParaRPr lang="en-US" smtClean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8077200" cy="3048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FF"/>
                </a:solidFill>
              </a:rPr>
              <a:t>Laxmikant (Sanjay) Kale</a:t>
            </a:r>
          </a:p>
          <a:p>
            <a:pPr eaLnBrk="1" hangingPunct="1"/>
            <a:r>
              <a:rPr lang="en-US" sz="2000" smtClean="0"/>
              <a:t>http://charm.cs.uiuc.edu</a:t>
            </a:r>
          </a:p>
          <a:p>
            <a:pPr eaLnBrk="1" hangingPunct="1"/>
            <a:r>
              <a:rPr lang="en-US" sz="2000" smtClean="0"/>
              <a:t> </a:t>
            </a:r>
            <a:r>
              <a:rPr lang="en-US" sz="2800" smtClean="0"/>
              <a:t>Parallel Programming Laboratory</a:t>
            </a:r>
          </a:p>
          <a:p>
            <a:pPr eaLnBrk="1" hangingPunct="1"/>
            <a:r>
              <a:rPr lang="en-US" sz="2800" smtClean="0"/>
              <a:t>Department of Computer Science</a:t>
            </a:r>
          </a:p>
          <a:p>
            <a:pPr eaLnBrk="1" hangingPunct="1"/>
            <a:r>
              <a:rPr lang="en-US" sz="2800" smtClean="0"/>
              <a:t>University of Illinois at Urbana Champaign</a:t>
            </a:r>
          </a:p>
        </p:txBody>
      </p:sp>
      <p:pic>
        <p:nvPicPr>
          <p:cNvPr id="9220" name="Picture 6" descr="ppl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5813425"/>
            <a:ext cx="28892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full_mark_horz_b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867400"/>
            <a:ext cx="4133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991600" cy="609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SyncFT</a:t>
            </a:r>
            <a:r>
              <a:rPr lang="en-US" dirty="0" smtClean="0"/>
              <a:t>: In-Memory double Checkpoint/Restart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Idea:</a:t>
            </a:r>
          </a:p>
          <a:p>
            <a:pPr lvl="1" eaLnBrk="1" hangingPunct="1"/>
            <a:r>
              <a:rPr lang="en-US" dirty="0" smtClean="0"/>
              <a:t>Avoid overhead of disk access for keeping saved data</a:t>
            </a:r>
          </a:p>
          <a:p>
            <a:pPr lvl="1" eaLnBrk="1" hangingPunct="1"/>
            <a:r>
              <a:rPr lang="en-US" dirty="0" smtClean="0"/>
              <a:t>Allow user to define what makes up the state data</a:t>
            </a:r>
          </a:p>
          <a:p>
            <a:pPr eaLnBrk="1" hangingPunct="1"/>
            <a:r>
              <a:rPr lang="en-US" dirty="0" smtClean="0"/>
              <a:t>Implementation in Charm++/AMPI:</a:t>
            </a:r>
          </a:p>
          <a:p>
            <a:pPr lvl="1" eaLnBrk="1" hangingPunct="1"/>
            <a:r>
              <a:rPr lang="en-US" dirty="0" smtClean="0"/>
              <a:t>Coordinated checkpoint</a:t>
            </a:r>
          </a:p>
          <a:p>
            <a:pPr lvl="1" eaLnBrk="1" hangingPunct="1"/>
            <a:r>
              <a:rPr lang="en-US" dirty="0" smtClean="0"/>
              <a:t>Each object maintains </a:t>
            </a:r>
            <a:r>
              <a:rPr lang="en-US" u="sng" dirty="0" smtClean="0"/>
              <a:t>two</a:t>
            </a:r>
            <a:r>
              <a:rPr lang="en-US" dirty="0" smtClean="0"/>
              <a:t> checkpoints:</a:t>
            </a:r>
          </a:p>
          <a:p>
            <a:pPr lvl="2" eaLnBrk="1" hangingPunct="1"/>
            <a:r>
              <a:rPr lang="en-US" dirty="0" smtClean="0"/>
              <a:t>on local processor’s memory</a:t>
            </a:r>
          </a:p>
          <a:p>
            <a:pPr lvl="2" eaLnBrk="1" hangingPunct="1"/>
            <a:r>
              <a:rPr lang="en-US" dirty="0" smtClean="0"/>
              <a:t>on remote </a:t>
            </a:r>
            <a:r>
              <a:rPr lang="en-US" i="1" dirty="0" smtClean="0"/>
              <a:t>buddy</a:t>
            </a:r>
            <a:r>
              <a:rPr lang="en-US" dirty="0" smtClean="0"/>
              <a:t>  processor’s memory</a:t>
            </a:r>
          </a:p>
          <a:p>
            <a:pPr lvl="1" eaLnBrk="1" hangingPunct="1"/>
            <a:r>
              <a:rPr lang="en-US" dirty="0" smtClean="0"/>
              <a:t>A </a:t>
            </a:r>
            <a:r>
              <a:rPr lang="en-US" i="1" dirty="0" smtClean="0"/>
              <a:t>dummy</a:t>
            </a:r>
            <a:r>
              <a:rPr lang="en-US" dirty="0" smtClean="0"/>
              <a:t>  process is created to replace crashed process</a:t>
            </a:r>
          </a:p>
          <a:p>
            <a:pPr lvl="1" eaLnBrk="1" hangingPunct="1"/>
            <a:r>
              <a:rPr lang="en-US" dirty="0" smtClean="0"/>
              <a:t>New process starts recovery on another processor</a:t>
            </a:r>
          </a:p>
          <a:p>
            <a:pPr lvl="2" eaLnBrk="1" hangingPunct="1"/>
            <a:r>
              <a:rPr lang="en-US" dirty="0" smtClean="0"/>
              <a:t>use buddy’s checkpoint to recreate state of  failing processor</a:t>
            </a:r>
          </a:p>
          <a:p>
            <a:pPr lvl="2" eaLnBrk="1" hangingPunct="1"/>
            <a:r>
              <a:rPr lang="en-US" dirty="0" smtClean="0"/>
              <a:t>perform load balance after restart</a:t>
            </a:r>
          </a:p>
          <a:p>
            <a:pPr lvl="2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5203"/>
          <a:lstStyle/>
          <a:p>
            <a:r>
              <a:rPr lang="en-US" dirty="0" smtClean="0"/>
              <a:t>Over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720" y="614945"/>
            <a:ext cx="8758080" cy="6768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720" y="614945"/>
            <a:ext cx="8758080" cy="6768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In-Memory Double Checkpoint/Restart (cont.)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762000"/>
          </a:xfrm>
        </p:spPr>
        <p:txBody>
          <a:bodyPr/>
          <a:lstStyle/>
          <a:p>
            <a:pPr eaLnBrk="1" hangingPunct="1"/>
            <a:r>
              <a:rPr lang="en-US" smtClean="0"/>
              <a:t>Comparison to disk-based checkpointing: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304800" y="1752600"/>
          <a:ext cx="8610600" cy="4648200"/>
        </p:xfrm>
        <a:graphic>
          <a:graphicData uri="http://schemas.openxmlformats.org/presentationml/2006/ole">
            <p:oleObj spid="_x0000_s3074" name="Chart" r:id="rId4" imgW="5076929" imgH="2209695" progId="Excel.Sheet.8">
              <p:embed/>
            </p:oleObj>
          </a:graphicData>
        </a:graphic>
      </p:graphicFrame>
      <p:sp>
        <p:nvSpPr>
          <p:cNvPr id="1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In-Memory Double Checkpoint/Restart (cont.)</a:t>
            </a:r>
          </a:p>
        </p:txBody>
      </p:sp>
      <p:sp>
        <p:nvSpPr>
          <p:cNvPr id="4101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1447800"/>
          </a:xfrm>
        </p:spPr>
        <p:txBody>
          <a:bodyPr/>
          <a:lstStyle/>
          <a:p>
            <a:pPr eaLnBrk="1" hangingPunct="1"/>
            <a:r>
              <a:rPr lang="en-US" smtClean="0"/>
              <a:t>Recovery Performance:</a:t>
            </a:r>
          </a:p>
          <a:p>
            <a:pPr lvl="1" eaLnBrk="1" hangingPunct="1"/>
            <a:r>
              <a:rPr lang="en-US" smtClean="0"/>
              <a:t>Molecular Dynamics LeanMD code, 92K atoms, P=128</a:t>
            </a:r>
          </a:p>
          <a:p>
            <a:pPr lvl="1" eaLnBrk="1" hangingPunct="1"/>
            <a:r>
              <a:rPr lang="en-US" smtClean="0"/>
              <a:t>Load Balancing (LB) effect after failure: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graphicFrame>
        <p:nvGraphicFramePr>
          <p:cNvPr id="4098" name="Object 17"/>
          <p:cNvGraphicFramePr>
            <a:graphicFrameLocks noChangeAspect="1"/>
          </p:cNvGraphicFramePr>
          <p:nvPr/>
        </p:nvGraphicFramePr>
        <p:xfrm>
          <a:off x="4686300" y="2438400"/>
          <a:ext cx="4229100" cy="3962400"/>
        </p:xfrm>
        <a:graphic>
          <a:graphicData uri="http://schemas.openxmlformats.org/presentationml/2006/ole">
            <p:oleObj spid="_x0000_s4098" name="Chart" r:id="rId4" imgW="3648208" imgH="2514555" progId="Excel.Sheet.8">
              <p:embed/>
            </p:oleObj>
          </a:graphicData>
        </a:graphic>
      </p:graphicFrame>
      <p:graphicFrame>
        <p:nvGraphicFramePr>
          <p:cNvPr id="4099" name="Object 18"/>
          <p:cNvGraphicFramePr>
            <a:graphicFrameLocks noChangeAspect="1"/>
          </p:cNvGraphicFramePr>
          <p:nvPr/>
        </p:nvGraphicFramePr>
        <p:xfrm>
          <a:off x="228600" y="2438400"/>
          <a:ext cx="4305300" cy="3962400"/>
        </p:xfrm>
        <a:graphic>
          <a:graphicData uri="http://schemas.openxmlformats.org/presentationml/2006/ole">
            <p:oleObj spid="_x0000_s4099" name="Chart" r:id="rId5" imgW="3648208" imgH="2514555" progId="Excel.Sheet.8">
              <p:embed/>
            </p:oleObj>
          </a:graphicData>
        </a:graphic>
      </p:graphicFrame>
      <p:sp>
        <p:nvSpPr>
          <p:cNvPr id="11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In-Memory Double Checkpoint/Restart (cont.)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1447800"/>
          </a:xfrm>
        </p:spPr>
        <p:txBody>
          <a:bodyPr/>
          <a:lstStyle/>
          <a:p>
            <a:pPr eaLnBrk="1" hangingPunct="1"/>
            <a:r>
              <a:rPr lang="en-US" smtClean="0"/>
              <a:t>Application Performance:</a:t>
            </a:r>
          </a:p>
          <a:p>
            <a:pPr lvl="1" eaLnBrk="1" hangingPunct="1"/>
            <a:r>
              <a:rPr lang="en-US" smtClean="0"/>
              <a:t>Molecular Dynamics LeanMD code, 92K atoms, P=128</a:t>
            </a:r>
          </a:p>
          <a:p>
            <a:pPr lvl="1" eaLnBrk="1" hangingPunct="1"/>
            <a:r>
              <a:rPr lang="en-US" smtClean="0"/>
              <a:t>Checkpointing every 10 timesteps; 10 crashes inserted: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pic>
        <p:nvPicPr>
          <p:cNvPr id="18436" name="Picture 6" descr="timing128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427288"/>
            <a:ext cx="5257800" cy="41259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In-Memory Double Checkpoint/Restart (cont.)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Pros:</a:t>
            </a:r>
          </a:p>
          <a:p>
            <a:pPr lvl="1" eaLnBrk="1" hangingPunct="1"/>
            <a:r>
              <a:rPr lang="en-US" smtClean="0"/>
              <a:t>Faster checkpointing than disk-based</a:t>
            </a:r>
          </a:p>
          <a:p>
            <a:pPr lvl="1" eaLnBrk="1" hangingPunct="1"/>
            <a:r>
              <a:rPr lang="en-US" smtClean="0"/>
              <a:t>Reading of saved data also faster</a:t>
            </a:r>
          </a:p>
          <a:p>
            <a:pPr lvl="1" eaLnBrk="1" hangingPunct="1"/>
            <a:r>
              <a:rPr lang="en-US" smtClean="0"/>
              <a:t>Only one processor fetches checkpoint across network</a:t>
            </a:r>
          </a:p>
          <a:p>
            <a:pPr eaLnBrk="1" hangingPunct="1"/>
            <a:r>
              <a:rPr lang="en-US" smtClean="0"/>
              <a:t>Cons:</a:t>
            </a:r>
          </a:p>
          <a:p>
            <a:pPr lvl="1" eaLnBrk="1" hangingPunct="1"/>
            <a:r>
              <a:rPr lang="en-US" smtClean="0"/>
              <a:t>Memory overhead may be high</a:t>
            </a:r>
          </a:p>
          <a:p>
            <a:pPr lvl="1" eaLnBrk="1" hangingPunct="1"/>
            <a:r>
              <a:rPr lang="en-US" smtClean="0"/>
              <a:t>All processors are rolled back, despite individual failure </a:t>
            </a:r>
          </a:p>
          <a:p>
            <a:pPr lvl="1" eaLnBrk="1" hangingPunct="1"/>
            <a:r>
              <a:rPr lang="en-US" smtClean="0"/>
              <a:t>All the work since last checkpoint is redone by every processor </a:t>
            </a:r>
          </a:p>
          <a:p>
            <a:pPr eaLnBrk="1" hangingPunct="1"/>
            <a:r>
              <a:rPr lang="en-US" smtClean="0"/>
              <a:t>Publications:</a:t>
            </a:r>
          </a:p>
          <a:p>
            <a:pPr lvl="1" eaLnBrk="1" hangingPunct="1"/>
            <a:r>
              <a:rPr lang="en-US" smtClean="0"/>
              <a:t>Zheng, Huang &amp; Kale: ACM-SIGOPS, April 2006</a:t>
            </a:r>
          </a:p>
          <a:p>
            <a:pPr lvl="1" eaLnBrk="1" hangingPunct="1"/>
            <a:r>
              <a:rPr lang="en-US" smtClean="0"/>
              <a:t>Zheng, Shi &amp; Kale: IEEE-Cluster’2004, Sep.2004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Proactive Object Migration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Idea:</a:t>
            </a:r>
          </a:p>
          <a:p>
            <a:pPr lvl="1" eaLnBrk="1" hangingPunct="1"/>
            <a:r>
              <a:rPr lang="en-US" smtClean="0"/>
              <a:t>Use knowledge about impending faults</a:t>
            </a:r>
          </a:p>
          <a:p>
            <a:pPr lvl="1" eaLnBrk="1" hangingPunct="1"/>
            <a:r>
              <a:rPr lang="en-US" smtClean="0"/>
              <a:t>Migrate objects away from processors  that may fail soon</a:t>
            </a:r>
          </a:p>
          <a:p>
            <a:pPr lvl="1" eaLnBrk="1" hangingPunct="1"/>
            <a:r>
              <a:rPr lang="en-US" smtClean="0"/>
              <a:t>Fall back to checkpoint/restart when faults not predicted</a:t>
            </a:r>
          </a:p>
          <a:p>
            <a:pPr eaLnBrk="1" hangingPunct="1"/>
            <a:r>
              <a:rPr lang="en-US" smtClean="0"/>
              <a:t>Implementation in Charm++/AMPI:</a:t>
            </a:r>
          </a:p>
          <a:p>
            <a:pPr lvl="1" eaLnBrk="1" hangingPunct="1"/>
            <a:r>
              <a:rPr lang="en-US" smtClean="0"/>
              <a:t>Each object has a unique index</a:t>
            </a:r>
          </a:p>
          <a:p>
            <a:pPr lvl="1" eaLnBrk="1" hangingPunct="1"/>
            <a:r>
              <a:rPr lang="en-US" smtClean="0"/>
              <a:t>Each object is mapped to a </a:t>
            </a:r>
            <a:r>
              <a:rPr lang="en-US" i="1" smtClean="0"/>
              <a:t>home</a:t>
            </a:r>
            <a:r>
              <a:rPr lang="en-US" smtClean="0"/>
              <a:t> processor</a:t>
            </a:r>
          </a:p>
          <a:p>
            <a:pPr lvl="2" eaLnBrk="1" hangingPunct="1"/>
            <a:r>
              <a:rPr lang="en-US" smtClean="0"/>
              <a:t>objects need not reside on home processor</a:t>
            </a:r>
          </a:p>
          <a:p>
            <a:pPr lvl="2" eaLnBrk="1" hangingPunct="1"/>
            <a:r>
              <a:rPr lang="en-US" smtClean="0"/>
              <a:t>home processor knows how to reach the object</a:t>
            </a:r>
          </a:p>
          <a:p>
            <a:pPr lvl="1" eaLnBrk="1" hangingPunct="1"/>
            <a:r>
              <a:rPr lang="en-US" smtClean="0"/>
              <a:t>Upon  getting a warning, evacuate the processor</a:t>
            </a:r>
          </a:p>
          <a:p>
            <a:pPr lvl="2" eaLnBrk="1" hangingPunct="1"/>
            <a:r>
              <a:rPr lang="en-US" smtClean="0"/>
              <a:t>reassign mapping of objects to new home processors</a:t>
            </a:r>
          </a:p>
          <a:p>
            <a:pPr lvl="2" eaLnBrk="1" hangingPunct="1"/>
            <a:r>
              <a:rPr lang="en-US" smtClean="0"/>
              <a:t>send objects away, to their home processors</a:t>
            </a:r>
          </a:p>
          <a:p>
            <a:pPr lvl="2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Proactive Object Migration (cont.)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1371600"/>
          </a:xfrm>
        </p:spPr>
        <p:txBody>
          <a:bodyPr/>
          <a:lstStyle/>
          <a:p>
            <a:pPr eaLnBrk="1" hangingPunct="1"/>
            <a:r>
              <a:rPr lang="en-US" smtClean="0"/>
              <a:t>Evacuation time as a function of  #processors:</a:t>
            </a:r>
          </a:p>
          <a:p>
            <a:pPr lvl="1" eaLnBrk="1" hangingPunct="1"/>
            <a:r>
              <a:rPr lang="en-US" smtClean="0"/>
              <a:t>5-point stencil code  in Charm++, IA-32 cluster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057400"/>
            <a:ext cx="6437313" cy="4425950"/>
          </a:xfrm>
          <a:prstGeom prst="rect">
            <a:avLst/>
          </a:prstGeom>
          <a:noFill/>
          <a:ln w="3175">
            <a:noFill/>
            <a:round/>
            <a:headEnd/>
            <a:tailEnd/>
          </a:ln>
        </p:spPr>
      </p:pic>
      <p:sp>
        <p:nvSpPr>
          <p:cNvPr id="1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Proactive Object Migration (cont.)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1371600"/>
          </a:xfrm>
        </p:spPr>
        <p:txBody>
          <a:bodyPr/>
          <a:lstStyle/>
          <a:p>
            <a:pPr eaLnBrk="1" hangingPunct="1"/>
            <a:r>
              <a:rPr lang="en-US" smtClean="0"/>
              <a:t>Performance of an MPI application</a:t>
            </a:r>
          </a:p>
          <a:p>
            <a:pPr lvl="1" eaLnBrk="1" hangingPunct="1"/>
            <a:r>
              <a:rPr lang="en-US" smtClean="0"/>
              <a:t>Sweep3d  code, 150x150x150 dataset,  P=32, 1 warning</a:t>
            </a:r>
          </a:p>
          <a:p>
            <a:pPr lvl="1" eaLnBrk="1" hangingPunct="1"/>
            <a:r>
              <a:rPr lang="en-US" smtClean="0"/>
              <a:t>5-point stencil code  in Charm++, IA-32 cluster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97075"/>
            <a:ext cx="7658100" cy="440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Presentation Outline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object based decomposition</a:t>
            </a:r>
          </a:p>
          <a:p>
            <a:pPr lvl="1" eaLnBrk="1" hangingPunct="1"/>
            <a:r>
              <a:rPr lang="en-US" dirty="0" smtClean="0"/>
              <a:t>Its embodiment in Charm++ and AMPI</a:t>
            </a:r>
          </a:p>
          <a:p>
            <a:pPr lvl="1" eaLnBrk="1" hangingPunct="1"/>
            <a:r>
              <a:rPr lang="en-US" dirty="0" smtClean="0"/>
              <a:t>Its general benefits</a:t>
            </a:r>
          </a:p>
          <a:p>
            <a:pPr lvl="1" eaLnBrk="1" hangingPunct="1"/>
            <a:r>
              <a:rPr lang="en-US" dirty="0" smtClean="0"/>
              <a:t>Its features that are useful for fault tolerance schemes</a:t>
            </a:r>
          </a:p>
          <a:p>
            <a:pPr eaLnBrk="1" hangingPunct="1"/>
            <a:r>
              <a:rPr lang="en-US" dirty="0" smtClean="0"/>
              <a:t>Our Fault Tolerance work in Charm++ and AMPI</a:t>
            </a:r>
          </a:p>
          <a:p>
            <a:pPr lvl="1" eaLnBrk="1" hangingPunct="1"/>
            <a:r>
              <a:rPr lang="en-US" dirty="0" smtClean="0"/>
              <a:t>Disk-based checkpoint/restart</a:t>
            </a:r>
          </a:p>
          <a:p>
            <a:pPr lvl="1" eaLnBrk="1" hangingPunct="1"/>
            <a:r>
              <a:rPr lang="en-US" dirty="0" smtClean="0"/>
              <a:t>In-memory double checkpoint/restart</a:t>
            </a:r>
          </a:p>
          <a:p>
            <a:pPr lvl="1" eaLnBrk="1" hangingPunct="1"/>
            <a:r>
              <a:rPr lang="en-US" dirty="0" smtClean="0"/>
              <a:t>Proactive object-migration</a:t>
            </a:r>
          </a:p>
          <a:p>
            <a:pPr lvl="1" eaLnBrk="1" hangingPunct="1"/>
            <a:r>
              <a:rPr lang="en-US" dirty="0" smtClean="0"/>
              <a:t>Message-logging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0244" name="Date Placeholder 3"/>
          <p:cNvSpPr txBox="1">
            <a:spLocks noGrp="1"/>
          </p:cNvSpPr>
          <p:nvPr/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FFC22983-F9C4-4E44-A205-AB7D582E5EF5}" type="datetime1">
              <a:rPr lang="en-US" sz="1400">
                <a:solidFill>
                  <a:srgbClr val="99FF33"/>
                </a:solidFill>
              </a:rPr>
              <a:pPr/>
              <a:t>10/1/2009</a:t>
            </a:fld>
            <a:endParaRPr lang="en-US" sz="1400">
              <a:solidFill>
                <a:srgbClr val="99FF33"/>
              </a:solidFill>
            </a:endParaRPr>
          </a:p>
        </p:txBody>
      </p:sp>
      <p:sp>
        <p:nvSpPr>
          <p:cNvPr id="10245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30DBD53-8DE3-405E-B8EA-AAD38AE4A42E}" type="slidenum">
              <a:rPr lang="en-US" sz="1400">
                <a:solidFill>
                  <a:srgbClr val="CC0000"/>
                </a:solidFill>
              </a:rPr>
              <a:pPr algn="r"/>
              <a:t>2</a:t>
            </a:fld>
            <a:endParaRPr lang="en-US" sz="1400">
              <a:solidFill>
                <a:srgbClr val="CC0000"/>
              </a:solidFill>
            </a:endParaRPr>
          </a:p>
        </p:txBody>
      </p:sp>
      <p:sp>
        <p:nvSpPr>
          <p:cNvPr id="6151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615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Proactive Object Migration (cont.)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Pros:</a:t>
            </a:r>
          </a:p>
          <a:p>
            <a:pPr lvl="1" eaLnBrk="1" hangingPunct="1"/>
            <a:r>
              <a:rPr lang="en-US" smtClean="0"/>
              <a:t>No overhead in fault-free scenario</a:t>
            </a:r>
          </a:p>
          <a:p>
            <a:pPr lvl="1" eaLnBrk="1" hangingPunct="1"/>
            <a:r>
              <a:rPr lang="en-US" smtClean="0"/>
              <a:t>Evacuation time scales well, only depends on data and network</a:t>
            </a:r>
          </a:p>
          <a:p>
            <a:pPr lvl="1" eaLnBrk="1" hangingPunct="1"/>
            <a:r>
              <a:rPr lang="en-US" smtClean="0"/>
              <a:t>No need to roll back when predicted fault happens</a:t>
            </a:r>
          </a:p>
          <a:p>
            <a:pPr eaLnBrk="1" hangingPunct="1"/>
            <a:r>
              <a:rPr lang="en-US" smtClean="0"/>
              <a:t>Cons:</a:t>
            </a:r>
          </a:p>
          <a:p>
            <a:pPr lvl="1" eaLnBrk="1" hangingPunct="1"/>
            <a:r>
              <a:rPr lang="en-US" smtClean="0"/>
              <a:t>Effectiveness depends on fault predictability mechanism</a:t>
            </a:r>
          </a:p>
          <a:p>
            <a:pPr lvl="1" eaLnBrk="1" hangingPunct="1"/>
            <a:r>
              <a:rPr lang="en-US" smtClean="0"/>
              <a:t>Some faults may happen without advance warning</a:t>
            </a:r>
          </a:p>
          <a:p>
            <a:pPr eaLnBrk="1" hangingPunct="1"/>
            <a:r>
              <a:rPr lang="en-US" smtClean="0"/>
              <a:t>Publications:</a:t>
            </a:r>
          </a:p>
          <a:p>
            <a:pPr lvl="1" eaLnBrk="1" hangingPunct="1"/>
            <a:r>
              <a:rPr lang="en-US" smtClean="0"/>
              <a:t>Chakravorty, Mendes &amp; Kale: HiPC, Dec.2006</a:t>
            </a:r>
          </a:p>
          <a:p>
            <a:pPr lvl="1" eaLnBrk="1" hangingPunct="1"/>
            <a:r>
              <a:rPr lang="en-US" smtClean="0"/>
              <a:t>Chakravorty, Mendes, Kale et al: ACM-SIGOPS, April 2006</a:t>
            </a:r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Message-Logging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Idea:</a:t>
            </a:r>
          </a:p>
          <a:p>
            <a:pPr lvl="1" eaLnBrk="1" hangingPunct="1"/>
            <a:r>
              <a:rPr lang="en-US" dirty="0" smtClean="0"/>
              <a:t>Messages are stored by sender during execution</a:t>
            </a:r>
          </a:p>
          <a:p>
            <a:pPr lvl="1" eaLnBrk="1" hangingPunct="1"/>
            <a:r>
              <a:rPr lang="en-US" dirty="0" smtClean="0"/>
              <a:t>Periodic checkpoints still maintained</a:t>
            </a:r>
          </a:p>
          <a:p>
            <a:pPr lvl="1" eaLnBrk="1" hangingPunct="1"/>
            <a:r>
              <a:rPr lang="en-US" dirty="0" smtClean="0"/>
              <a:t>After a crash, reprocess “recent” messages to regain state</a:t>
            </a:r>
          </a:p>
          <a:p>
            <a:pPr eaLnBrk="1" hangingPunct="1"/>
            <a:r>
              <a:rPr lang="en-US" dirty="0" smtClean="0"/>
              <a:t>Implementation in Charm++/AMPI:</a:t>
            </a:r>
          </a:p>
          <a:p>
            <a:pPr lvl="1" eaLnBrk="1" hangingPunct="1"/>
            <a:r>
              <a:rPr lang="en-US" dirty="0" smtClean="0"/>
              <a:t>Since the state depends on the order of messages received, the protocol ensures that the new receptions occur in the same order</a:t>
            </a:r>
          </a:p>
          <a:p>
            <a:pPr lvl="1" eaLnBrk="1" hangingPunct="1"/>
            <a:r>
              <a:rPr lang="en-US" dirty="0" smtClean="0"/>
              <a:t>Upon failure, roll back is “localized” around failing point: no need to roll back all the processors!</a:t>
            </a:r>
          </a:p>
          <a:p>
            <a:pPr lvl="1" eaLnBrk="1" hangingPunct="1"/>
            <a:r>
              <a:rPr lang="en-US" dirty="0" smtClean="0"/>
              <a:t>With virtualization, work in one processor is divided across multiple virtual processors; </a:t>
            </a:r>
            <a:r>
              <a:rPr lang="en-US" b="1" dirty="0" smtClean="0"/>
              <a:t>thus, restart can be parallelized</a:t>
            </a:r>
          </a:p>
          <a:p>
            <a:pPr lvl="1" eaLnBrk="1" hangingPunct="1"/>
            <a:r>
              <a:rPr lang="en-US" dirty="0" smtClean="0"/>
              <a:t>Virtualization helps fault-free case as well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Message-Logging (cont.)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1524000"/>
          </a:xfrm>
        </p:spPr>
        <p:txBody>
          <a:bodyPr/>
          <a:lstStyle/>
          <a:p>
            <a:pPr eaLnBrk="1" hangingPunct="1"/>
            <a:r>
              <a:rPr lang="en-US" smtClean="0"/>
              <a:t>Fast restart performance:</a:t>
            </a:r>
          </a:p>
          <a:p>
            <a:pPr lvl="1" eaLnBrk="1" hangingPunct="1"/>
            <a:r>
              <a:rPr lang="en-US" smtClean="0"/>
              <a:t>Test: 7-point 3D-stencil in MPI, P=32, 2 ≤ VP ≤ 16</a:t>
            </a:r>
          </a:p>
          <a:p>
            <a:pPr lvl="1" eaLnBrk="1" hangingPunct="1"/>
            <a:r>
              <a:rPr lang="en-US" smtClean="0"/>
              <a:t>Checkpoint taken every 30s, failure inserted at t=27s</a:t>
            </a:r>
          </a:p>
          <a:p>
            <a:pPr eaLnBrk="1" hangingPunct="1"/>
            <a:endParaRPr lang="en-US" smtClean="0"/>
          </a:p>
        </p:txBody>
      </p:sp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7432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26631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0B52C10-3397-42F5-B69F-7FEC552C94BA}" type="slidenum">
              <a:rPr lang="en-US" sz="1400">
                <a:solidFill>
                  <a:srgbClr val="CC0000"/>
                </a:solidFill>
              </a:rPr>
              <a:pPr algn="r"/>
              <a:t>22</a:t>
            </a:fld>
            <a:endParaRPr lang="en-US" sz="1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09600" y="1676400"/>
            <a:ext cx="5334000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 flipV="1">
            <a:off x="609600" y="1676400"/>
            <a:ext cx="48768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5105400"/>
            <a:ext cx="1752600" cy="1143000"/>
            <a:chOff x="384" y="3216"/>
            <a:chExt cx="1104" cy="720"/>
          </a:xfrm>
        </p:grpSpPr>
        <p:sp>
          <p:nvSpPr>
            <p:cNvPr id="27674" name="Line 5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6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7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8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62200" y="4495800"/>
            <a:ext cx="1752600" cy="1143000"/>
            <a:chOff x="384" y="3216"/>
            <a:chExt cx="1104" cy="720"/>
          </a:xfrm>
        </p:grpSpPr>
        <p:sp>
          <p:nvSpPr>
            <p:cNvPr id="27670" name="Line 10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11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12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13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114800" y="3886200"/>
            <a:ext cx="1752600" cy="1143000"/>
            <a:chOff x="384" y="3216"/>
            <a:chExt cx="1104" cy="720"/>
          </a:xfrm>
        </p:grpSpPr>
        <p:sp>
          <p:nvSpPr>
            <p:cNvPr id="27666" name="Line 15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6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17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18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2995" name="Line 19"/>
          <p:cNvSpPr>
            <a:spLocks noChangeShapeType="1"/>
          </p:cNvSpPr>
          <p:nvPr/>
        </p:nvSpPr>
        <p:spPr bwMode="auto">
          <a:xfrm flipV="1">
            <a:off x="685800" y="4419600"/>
            <a:ext cx="5181600" cy="18288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Rectangle 20"/>
          <p:cNvSpPr>
            <a:spLocks noChangeArrowheads="1"/>
          </p:cNvSpPr>
          <p:nvPr/>
        </p:nvSpPr>
        <p:spPr bwMode="auto">
          <a:xfrm>
            <a:off x="609600" y="228600"/>
            <a:ext cx="5334000" cy="1066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2997" name="Line 21"/>
          <p:cNvSpPr>
            <a:spLocks noChangeShapeType="1"/>
          </p:cNvSpPr>
          <p:nvPr/>
        </p:nvSpPr>
        <p:spPr bwMode="auto">
          <a:xfrm flipV="1">
            <a:off x="609600" y="228600"/>
            <a:ext cx="5334000" cy="106680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Rectangle 22"/>
          <p:cNvSpPr>
            <a:spLocks noChangeArrowheads="1"/>
          </p:cNvSpPr>
          <p:nvPr/>
        </p:nvSpPr>
        <p:spPr bwMode="auto">
          <a:xfrm>
            <a:off x="1905000" y="59436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27659" name="Line 23"/>
          <p:cNvSpPr>
            <a:spLocks noChangeShapeType="1"/>
          </p:cNvSpPr>
          <p:nvPr/>
        </p:nvSpPr>
        <p:spPr bwMode="auto">
          <a:xfrm>
            <a:off x="2895600" y="60960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Text Box 24"/>
          <p:cNvSpPr txBox="1">
            <a:spLocks noChangeArrowheads="1"/>
          </p:cNvSpPr>
          <p:nvPr/>
        </p:nvSpPr>
        <p:spPr bwMode="auto">
          <a:xfrm>
            <a:off x="685800" y="4419600"/>
            <a:ext cx="549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Progress</a:t>
            </a:r>
          </a:p>
        </p:txBody>
      </p:sp>
      <p:sp>
        <p:nvSpPr>
          <p:cNvPr id="27661" name="Line 25"/>
          <p:cNvSpPr>
            <a:spLocks noChangeShapeType="1"/>
          </p:cNvSpPr>
          <p:nvPr/>
        </p:nvSpPr>
        <p:spPr bwMode="auto">
          <a:xfrm flipV="1">
            <a:off x="914400" y="3200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Text Box 26"/>
          <p:cNvSpPr txBox="1">
            <a:spLocks noChangeArrowheads="1"/>
          </p:cNvSpPr>
          <p:nvPr/>
        </p:nvSpPr>
        <p:spPr bwMode="auto">
          <a:xfrm>
            <a:off x="152400" y="228600"/>
            <a:ext cx="549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Power</a:t>
            </a:r>
          </a:p>
        </p:txBody>
      </p:sp>
      <p:sp>
        <p:nvSpPr>
          <p:cNvPr id="27663" name="Text Box 27"/>
          <p:cNvSpPr txBox="1">
            <a:spLocks noChangeArrowheads="1"/>
          </p:cNvSpPr>
          <p:nvPr/>
        </p:nvSpPr>
        <p:spPr bwMode="auto">
          <a:xfrm>
            <a:off x="6248400" y="2209800"/>
            <a:ext cx="2514600" cy="3378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Normal Checkpoint-Resart method</a:t>
            </a:r>
          </a:p>
          <a:p>
            <a:pPr>
              <a:spcBef>
                <a:spcPct val="50000"/>
              </a:spcBef>
            </a:pPr>
            <a:r>
              <a:rPr lang="en-US"/>
              <a:t>Progress is slowed down with failures</a:t>
            </a:r>
          </a:p>
          <a:p>
            <a:pPr>
              <a:spcBef>
                <a:spcPct val="50000"/>
              </a:spcBef>
            </a:pPr>
            <a:r>
              <a:rPr lang="en-US"/>
              <a:t>Power consumption is continuous</a:t>
            </a:r>
          </a:p>
        </p:txBody>
      </p:sp>
      <p:sp>
        <p:nvSpPr>
          <p:cNvPr id="29" name="Date Placeholder 2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3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8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95" grpId="0" animBg="1"/>
      <p:bldP spid="3829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09600" y="1676400"/>
            <a:ext cx="5334000" cy="4572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V="1">
            <a:off x="609600" y="1676400"/>
            <a:ext cx="487680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609600" y="5105400"/>
            <a:ext cx="1752600" cy="1143000"/>
            <a:chOff x="384" y="3216"/>
            <a:chExt cx="1104" cy="720"/>
          </a:xfrm>
        </p:grpSpPr>
        <p:sp>
          <p:nvSpPr>
            <p:cNvPr id="28732" name="Line 5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Line 6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Line 7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Line 8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7" name="Group 9"/>
          <p:cNvGrpSpPr>
            <a:grpSpLocks/>
          </p:cNvGrpSpPr>
          <p:nvPr/>
        </p:nvGrpSpPr>
        <p:grpSpPr bwMode="auto">
          <a:xfrm>
            <a:off x="2362200" y="4495800"/>
            <a:ext cx="1752600" cy="1143000"/>
            <a:chOff x="384" y="3216"/>
            <a:chExt cx="1104" cy="720"/>
          </a:xfrm>
        </p:grpSpPr>
        <p:sp>
          <p:nvSpPr>
            <p:cNvPr id="28728" name="Line 10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Line 11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Line 12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Line 13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8" name="Group 14"/>
          <p:cNvGrpSpPr>
            <a:grpSpLocks/>
          </p:cNvGrpSpPr>
          <p:nvPr/>
        </p:nvGrpSpPr>
        <p:grpSpPr bwMode="auto">
          <a:xfrm>
            <a:off x="4114800" y="3886200"/>
            <a:ext cx="1752600" cy="1143000"/>
            <a:chOff x="384" y="3216"/>
            <a:chExt cx="1104" cy="720"/>
          </a:xfrm>
        </p:grpSpPr>
        <p:sp>
          <p:nvSpPr>
            <p:cNvPr id="28724" name="Line 15"/>
            <p:cNvSpPr>
              <a:spLocks noChangeShapeType="1"/>
            </p:cNvSpPr>
            <p:nvPr/>
          </p:nvSpPr>
          <p:spPr bwMode="auto">
            <a:xfrm flipV="1">
              <a:off x="384" y="3408"/>
              <a:ext cx="528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Line 16"/>
            <p:cNvSpPr>
              <a:spLocks noChangeShapeType="1"/>
            </p:cNvSpPr>
            <p:nvPr/>
          </p:nvSpPr>
          <p:spPr bwMode="auto">
            <a:xfrm flipV="1">
              <a:off x="912" y="3216"/>
              <a:ext cx="576" cy="528"/>
            </a:xfrm>
            <a:prstGeom prst="line">
              <a:avLst/>
            </a:prstGeom>
            <a:noFill/>
            <a:ln w="57150">
              <a:solidFill>
                <a:srgbClr val="33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Line 17"/>
            <p:cNvSpPr>
              <a:spLocks noChangeShapeType="1"/>
            </p:cNvSpPr>
            <p:nvPr/>
          </p:nvSpPr>
          <p:spPr bwMode="auto">
            <a:xfrm flipV="1">
              <a:off x="912" y="3408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Line 18"/>
            <p:cNvSpPr>
              <a:spLocks noChangeShapeType="1"/>
            </p:cNvSpPr>
            <p:nvPr/>
          </p:nvSpPr>
          <p:spPr bwMode="auto">
            <a:xfrm flipV="1">
              <a:off x="1488" y="3216"/>
              <a:ext cx="0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9" name="Line 19"/>
          <p:cNvSpPr>
            <a:spLocks noChangeShapeType="1"/>
          </p:cNvSpPr>
          <p:nvPr/>
        </p:nvSpPr>
        <p:spPr bwMode="auto">
          <a:xfrm flipV="1">
            <a:off x="685800" y="4419600"/>
            <a:ext cx="5181600" cy="18288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Rectangle 20"/>
          <p:cNvSpPr>
            <a:spLocks noChangeArrowheads="1"/>
          </p:cNvSpPr>
          <p:nvPr/>
        </p:nvSpPr>
        <p:spPr bwMode="auto">
          <a:xfrm>
            <a:off x="609600" y="228600"/>
            <a:ext cx="5334000" cy="1066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5046" name="Line 22"/>
          <p:cNvSpPr>
            <a:spLocks noChangeShapeType="1"/>
          </p:cNvSpPr>
          <p:nvPr/>
        </p:nvSpPr>
        <p:spPr bwMode="auto">
          <a:xfrm flipV="1">
            <a:off x="609600" y="5410200"/>
            <a:ext cx="838200" cy="838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4152900" y="3124200"/>
            <a:ext cx="838200" cy="1066800"/>
            <a:chOff x="4512" y="1488"/>
            <a:chExt cx="528" cy="672"/>
          </a:xfrm>
        </p:grpSpPr>
        <p:sp>
          <p:nvSpPr>
            <p:cNvPr id="28721" name="Line 53"/>
            <p:cNvSpPr>
              <a:spLocks noChangeShapeType="1"/>
            </p:cNvSpPr>
            <p:nvPr/>
          </p:nvSpPr>
          <p:spPr bwMode="auto">
            <a:xfrm flipV="1">
              <a:off x="4704" y="1488"/>
              <a:ext cx="336" cy="2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54"/>
            <p:cNvSpPr>
              <a:spLocks noChangeShapeType="1"/>
            </p:cNvSpPr>
            <p:nvPr/>
          </p:nvSpPr>
          <p:spPr bwMode="auto">
            <a:xfrm flipV="1">
              <a:off x="5040" y="1488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Line 55"/>
            <p:cNvSpPr>
              <a:spLocks noChangeShapeType="1"/>
            </p:cNvSpPr>
            <p:nvPr/>
          </p:nvSpPr>
          <p:spPr bwMode="auto">
            <a:xfrm flipV="1">
              <a:off x="4512" y="1776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1447800" y="4800600"/>
            <a:ext cx="914400" cy="1143000"/>
            <a:chOff x="4128" y="2832"/>
            <a:chExt cx="576" cy="720"/>
          </a:xfrm>
        </p:grpSpPr>
        <p:sp>
          <p:nvSpPr>
            <p:cNvPr id="28718" name="Line 57"/>
            <p:cNvSpPr>
              <a:spLocks noChangeShapeType="1"/>
            </p:cNvSpPr>
            <p:nvPr/>
          </p:nvSpPr>
          <p:spPr bwMode="auto">
            <a:xfrm flipV="1">
              <a:off x="4320" y="2832"/>
              <a:ext cx="384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58"/>
            <p:cNvSpPr>
              <a:spLocks noChangeShapeType="1"/>
            </p:cNvSpPr>
            <p:nvPr/>
          </p:nvSpPr>
          <p:spPr bwMode="auto">
            <a:xfrm flipV="1">
              <a:off x="4704" y="2856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59"/>
            <p:cNvSpPr>
              <a:spLocks noChangeShapeType="1"/>
            </p:cNvSpPr>
            <p:nvPr/>
          </p:nvSpPr>
          <p:spPr bwMode="auto">
            <a:xfrm flipV="1">
              <a:off x="4128" y="3168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200400" y="3657600"/>
            <a:ext cx="914400" cy="1143000"/>
            <a:chOff x="4128" y="2832"/>
            <a:chExt cx="576" cy="720"/>
          </a:xfrm>
        </p:grpSpPr>
        <p:sp>
          <p:nvSpPr>
            <p:cNvPr id="28715" name="Line 61"/>
            <p:cNvSpPr>
              <a:spLocks noChangeShapeType="1"/>
            </p:cNvSpPr>
            <p:nvPr/>
          </p:nvSpPr>
          <p:spPr bwMode="auto">
            <a:xfrm flipV="1">
              <a:off x="4320" y="2832"/>
              <a:ext cx="384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62"/>
            <p:cNvSpPr>
              <a:spLocks noChangeShapeType="1"/>
            </p:cNvSpPr>
            <p:nvPr/>
          </p:nvSpPr>
          <p:spPr bwMode="auto">
            <a:xfrm flipV="1">
              <a:off x="4704" y="2856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63"/>
            <p:cNvSpPr>
              <a:spLocks noChangeShapeType="1"/>
            </p:cNvSpPr>
            <p:nvPr/>
          </p:nvSpPr>
          <p:spPr bwMode="auto">
            <a:xfrm flipV="1">
              <a:off x="4128" y="3168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2362200" y="4267200"/>
            <a:ext cx="838200" cy="1066800"/>
            <a:chOff x="4512" y="1488"/>
            <a:chExt cx="528" cy="672"/>
          </a:xfrm>
        </p:grpSpPr>
        <p:sp>
          <p:nvSpPr>
            <p:cNvPr id="28712" name="Line 66"/>
            <p:cNvSpPr>
              <a:spLocks noChangeShapeType="1"/>
            </p:cNvSpPr>
            <p:nvPr/>
          </p:nvSpPr>
          <p:spPr bwMode="auto">
            <a:xfrm flipV="1">
              <a:off x="4704" y="1488"/>
              <a:ext cx="336" cy="28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67"/>
            <p:cNvSpPr>
              <a:spLocks noChangeShapeType="1"/>
            </p:cNvSpPr>
            <p:nvPr/>
          </p:nvSpPr>
          <p:spPr bwMode="auto">
            <a:xfrm flipV="1">
              <a:off x="5040" y="1488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68"/>
            <p:cNvSpPr>
              <a:spLocks noChangeShapeType="1"/>
            </p:cNvSpPr>
            <p:nvPr/>
          </p:nvSpPr>
          <p:spPr bwMode="auto">
            <a:xfrm flipV="1">
              <a:off x="4512" y="1776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5029200" y="2514600"/>
            <a:ext cx="914400" cy="1143000"/>
            <a:chOff x="4128" y="2832"/>
            <a:chExt cx="576" cy="720"/>
          </a:xfrm>
        </p:grpSpPr>
        <p:sp>
          <p:nvSpPr>
            <p:cNvPr id="28709" name="Line 70"/>
            <p:cNvSpPr>
              <a:spLocks noChangeShapeType="1"/>
            </p:cNvSpPr>
            <p:nvPr/>
          </p:nvSpPr>
          <p:spPr bwMode="auto">
            <a:xfrm flipV="1">
              <a:off x="4320" y="2832"/>
              <a:ext cx="384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71"/>
            <p:cNvSpPr>
              <a:spLocks noChangeShapeType="1"/>
            </p:cNvSpPr>
            <p:nvPr/>
          </p:nvSpPr>
          <p:spPr bwMode="auto">
            <a:xfrm flipV="1">
              <a:off x="4704" y="2856"/>
              <a:ext cx="0" cy="336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72"/>
            <p:cNvSpPr>
              <a:spLocks noChangeShapeType="1"/>
            </p:cNvSpPr>
            <p:nvPr/>
          </p:nvSpPr>
          <p:spPr bwMode="auto">
            <a:xfrm flipV="1">
              <a:off x="4128" y="3168"/>
              <a:ext cx="192" cy="384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5097" name="Line 73"/>
          <p:cNvSpPr>
            <a:spLocks noChangeShapeType="1"/>
          </p:cNvSpPr>
          <p:nvPr/>
        </p:nvSpPr>
        <p:spPr bwMode="auto">
          <a:xfrm flipV="1">
            <a:off x="1447800" y="10668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5098" name="Line 74"/>
          <p:cNvSpPr>
            <a:spLocks noChangeShapeType="1"/>
          </p:cNvSpPr>
          <p:nvPr/>
        </p:nvSpPr>
        <p:spPr bwMode="auto">
          <a:xfrm flipV="1">
            <a:off x="1752600" y="9906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09600" y="1143000"/>
            <a:ext cx="1143000" cy="152400"/>
            <a:chOff x="384" y="720"/>
            <a:chExt cx="720" cy="96"/>
          </a:xfrm>
        </p:grpSpPr>
        <p:sp>
          <p:nvSpPr>
            <p:cNvPr id="28707" name="Line 21"/>
            <p:cNvSpPr>
              <a:spLocks noChangeShapeType="1"/>
            </p:cNvSpPr>
            <p:nvPr/>
          </p:nvSpPr>
          <p:spPr bwMode="auto">
            <a:xfrm flipV="1">
              <a:off x="384" y="720"/>
              <a:ext cx="480" cy="96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Line 75"/>
            <p:cNvSpPr>
              <a:spLocks noChangeShapeType="1"/>
            </p:cNvSpPr>
            <p:nvPr/>
          </p:nvSpPr>
          <p:spPr bwMode="auto">
            <a:xfrm flipV="1">
              <a:off x="864" y="720"/>
              <a:ext cx="24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1752600" y="533400"/>
            <a:ext cx="4495800" cy="609600"/>
            <a:chOff x="1104" y="336"/>
            <a:chExt cx="2832" cy="384"/>
          </a:xfrm>
        </p:grpSpPr>
        <p:grpSp>
          <p:nvGrpSpPr>
            <p:cNvPr id="28695" name="Group 77"/>
            <p:cNvGrpSpPr>
              <a:grpSpLocks/>
            </p:cNvGrpSpPr>
            <p:nvPr/>
          </p:nvGrpSpPr>
          <p:grpSpPr bwMode="auto">
            <a:xfrm>
              <a:off x="1104" y="624"/>
              <a:ext cx="720" cy="96"/>
              <a:chOff x="384" y="720"/>
              <a:chExt cx="720" cy="96"/>
            </a:xfrm>
          </p:grpSpPr>
          <p:sp>
            <p:nvSpPr>
              <p:cNvPr id="28705" name="Line 78"/>
              <p:cNvSpPr>
                <a:spLocks noChangeShapeType="1"/>
              </p:cNvSpPr>
              <p:nvPr/>
            </p:nvSpPr>
            <p:spPr bwMode="auto">
              <a:xfrm flipV="1">
                <a:off x="384" y="720"/>
                <a:ext cx="480" cy="96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6" name="Line 79"/>
              <p:cNvSpPr>
                <a:spLocks noChangeShapeType="1"/>
              </p:cNvSpPr>
              <p:nvPr/>
            </p:nvSpPr>
            <p:spPr bwMode="auto">
              <a:xfrm flipV="1">
                <a:off x="864" y="72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6" name="Group 80"/>
            <p:cNvGrpSpPr>
              <a:grpSpLocks/>
            </p:cNvGrpSpPr>
            <p:nvPr/>
          </p:nvGrpSpPr>
          <p:grpSpPr bwMode="auto">
            <a:xfrm>
              <a:off x="1824" y="528"/>
              <a:ext cx="720" cy="96"/>
              <a:chOff x="384" y="720"/>
              <a:chExt cx="720" cy="96"/>
            </a:xfrm>
          </p:grpSpPr>
          <p:sp>
            <p:nvSpPr>
              <p:cNvPr id="28703" name="Line 81"/>
              <p:cNvSpPr>
                <a:spLocks noChangeShapeType="1"/>
              </p:cNvSpPr>
              <p:nvPr/>
            </p:nvSpPr>
            <p:spPr bwMode="auto">
              <a:xfrm flipV="1">
                <a:off x="384" y="720"/>
                <a:ext cx="480" cy="96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4" name="Line 82"/>
              <p:cNvSpPr>
                <a:spLocks noChangeShapeType="1"/>
              </p:cNvSpPr>
              <p:nvPr/>
            </p:nvSpPr>
            <p:spPr bwMode="auto">
              <a:xfrm flipV="1">
                <a:off x="864" y="72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7" name="Group 83"/>
            <p:cNvGrpSpPr>
              <a:grpSpLocks/>
            </p:cNvGrpSpPr>
            <p:nvPr/>
          </p:nvGrpSpPr>
          <p:grpSpPr bwMode="auto">
            <a:xfrm>
              <a:off x="2520" y="432"/>
              <a:ext cx="720" cy="96"/>
              <a:chOff x="384" y="720"/>
              <a:chExt cx="720" cy="96"/>
            </a:xfrm>
          </p:grpSpPr>
          <p:sp>
            <p:nvSpPr>
              <p:cNvPr id="28701" name="Line 84"/>
              <p:cNvSpPr>
                <a:spLocks noChangeShapeType="1"/>
              </p:cNvSpPr>
              <p:nvPr/>
            </p:nvSpPr>
            <p:spPr bwMode="auto">
              <a:xfrm flipV="1">
                <a:off x="384" y="720"/>
                <a:ext cx="480" cy="96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2" name="Line 85"/>
              <p:cNvSpPr>
                <a:spLocks noChangeShapeType="1"/>
              </p:cNvSpPr>
              <p:nvPr/>
            </p:nvSpPr>
            <p:spPr bwMode="auto">
              <a:xfrm flipV="1">
                <a:off x="864" y="72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98" name="Group 86"/>
            <p:cNvGrpSpPr>
              <a:grpSpLocks/>
            </p:cNvGrpSpPr>
            <p:nvPr/>
          </p:nvGrpSpPr>
          <p:grpSpPr bwMode="auto">
            <a:xfrm>
              <a:off x="3216" y="336"/>
              <a:ext cx="720" cy="96"/>
              <a:chOff x="384" y="720"/>
              <a:chExt cx="720" cy="96"/>
            </a:xfrm>
          </p:grpSpPr>
          <p:sp>
            <p:nvSpPr>
              <p:cNvPr id="28699" name="Line 87"/>
              <p:cNvSpPr>
                <a:spLocks noChangeShapeType="1"/>
              </p:cNvSpPr>
              <p:nvPr/>
            </p:nvSpPr>
            <p:spPr bwMode="auto">
              <a:xfrm flipV="1">
                <a:off x="384" y="720"/>
                <a:ext cx="480" cy="96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Line 88"/>
              <p:cNvSpPr>
                <a:spLocks noChangeShapeType="1"/>
              </p:cNvSpPr>
              <p:nvPr/>
            </p:nvSpPr>
            <p:spPr bwMode="auto">
              <a:xfrm flipV="1">
                <a:off x="864" y="720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691" name="Text Box 89"/>
          <p:cNvSpPr txBox="1">
            <a:spLocks noChangeArrowheads="1"/>
          </p:cNvSpPr>
          <p:nvPr/>
        </p:nvSpPr>
        <p:spPr bwMode="auto">
          <a:xfrm>
            <a:off x="6248400" y="2209800"/>
            <a:ext cx="2514600" cy="46561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Our Checkpoint-Resart method</a:t>
            </a:r>
          </a:p>
          <a:p>
            <a:pPr>
              <a:spcBef>
                <a:spcPct val="50000"/>
              </a:spcBef>
            </a:pPr>
            <a:r>
              <a:rPr lang="en-US"/>
              <a:t>(Message logging + Object-based virtualization)</a:t>
            </a:r>
          </a:p>
          <a:p>
            <a:pPr>
              <a:spcBef>
                <a:spcPct val="50000"/>
              </a:spcBef>
            </a:pPr>
            <a:r>
              <a:rPr lang="en-US"/>
              <a:t>Progress is faster with failures</a:t>
            </a:r>
          </a:p>
          <a:p>
            <a:pPr>
              <a:spcBef>
                <a:spcPct val="50000"/>
              </a:spcBef>
            </a:pPr>
            <a:r>
              <a:rPr lang="en-US"/>
              <a:t>Power consumption is lower during recovery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447800" y="541020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Date Placeholder 6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65" name="Footer Placeholder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1905000" y="59436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67" name="Line 23"/>
          <p:cNvSpPr>
            <a:spLocks noChangeShapeType="1"/>
          </p:cNvSpPr>
          <p:nvPr/>
        </p:nvSpPr>
        <p:spPr bwMode="auto">
          <a:xfrm>
            <a:off x="2895600" y="60960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>
            <a:off x="685800" y="4419600"/>
            <a:ext cx="549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Progress</a:t>
            </a:r>
          </a:p>
        </p:txBody>
      </p:sp>
      <p:sp>
        <p:nvSpPr>
          <p:cNvPr id="69" name="Line 25"/>
          <p:cNvSpPr>
            <a:spLocks noChangeShapeType="1"/>
          </p:cNvSpPr>
          <p:nvPr/>
        </p:nvSpPr>
        <p:spPr bwMode="auto">
          <a:xfrm flipV="1">
            <a:off x="914400" y="3200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8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38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3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46" grpId="0" animBg="1"/>
      <p:bldP spid="385097" grpId="0" animBg="1"/>
      <p:bldP spid="38509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Message-Logging (cont.)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Fault-free performance: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Is ok with large-grain, but significant los with fine-grained</a:t>
            </a:r>
          </a:p>
          <a:p>
            <a:pPr lvl="1" eaLnBrk="1" hangingPunct="1">
              <a:defRPr/>
            </a:pPr>
            <a:r>
              <a:rPr lang="en-US" dirty="0" smtClean="0"/>
              <a:t>Test: NAS benchmarks, MG/LU</a:t>
            </a:r>
          </a:p>
          <a:p>
            <a:pPr lvl="1" eaLnBrk="1" hangingPunct="1">
              <a:defRPr/>
            </a:pPr>
            <a:r>
              <a:rPr lang="en-US" dirty="0" smtClean="0"/>
              <a:t>Versions:  </a:t>
            </a:r>
            <a:r>
              <a:rPr lang="en-US" dirty="0" smtClean="0">
                <a:solidFill>
                  <a:srgbClr val="FF3300"/>
                </a:solidFill>
              </a:rPr>
              <a:t>AMPI</a:t>
            </a:r>
            <a:r>
              <a:rPr lang="en-US" dirty="0" smtClean="0"/>
              <a:t>, 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AMPI+FT</a:t>
            </a:r>
            <a:r>
              <a:rPr lang="en-US" dirty="0" smtClean="0"/>
              <a:t>, 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AMPI+FT+multipleVPs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39719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971800"/>
            <a:ext cx="3917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29704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E49FC39-9030-4FA2-A283-C6DA99DCF94D}" type="slidenum">
              <a:rPr lang="en-US" sz="1400">
                <a:solidFill>
                  <a:srgbClr val="CC0000"/>
                </a:solidFill>
              </a:rPr>
              <a:pPr algn="r"/>
              <a:t>25</a:t>
            </a:fld>
            <a:endParaRPr lang="en-US" sz="1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Message-Logging (cont.)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763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Protocol Optimization:</a:t>
            </a:r>
          </a:p>
          <a:p>
            <a:pPr lvl="1" eaLnBrk="1" hangingPunct="1">
              <a:defRPr/>
            </a:pPr>
            <a:r>
              <a:rPr lang="en-US" dirty="0" smtClean="0"/>
              <a:t>Combine protocol messages: reduces overhead and contention</a:t>
            </a:r>
          </a:p>
          <a:p>
            <a:pPr lvl="1" eaLnBrk="1" hangingPunct="1">
              <a:defRPr/>
            </a:pPr>
            <a:r>
              <a:rPr lang="en-US" dirty="0" smtClean="0"/>
              <a:t>Test: synthetic compute/communicate benchmark</a:t>
            </a:r>
          </a:p>
          <a:p>
            <a:pPr lvl="1" eaLnBrk="1" hangingPunct="1">
              <a:buFontTx/>
              <a:buNone/>
              <a:defRPr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438400"/>
            <a:ext cx="47244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30727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480B9E-0631-404D-B552-07D772B8DF07}" type="slidenum">
              <a:rPr lang="en-US" sz="1400">
                <a:solidFill>
                  <a:srgbClr val="CC0000"/>
                </a:solidFill>
              </a:rPr>
              <a:pPr algn="r"/>
              <a:t>26</a:t>
            </a:fld>
            <a:endParaRPr lang="en-US" sz="140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720" y="614945"/>
            <a:ext cx="8758080" cy="6768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720" y="614945"/>
            <a:ext cx="8758080" cy="6768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60" y="614945"/>
            <a:ext cx="8758080" cy="6768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 based over-decomposition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486400"/>
          </a:xfrm>
        </p:spPr>
        <p:txBody>
          <a:bodyPr/>
          <a:lstStyle/>
          <a:p>
            <a:r>
              <a:rPr lang="en-US" dirty="0" smtClean="0"/>
              <a:t>Programmers decompose computation into objects</a:t>
            </a:r>
          </a:p>
          <a:p>
            <a:pPr lvl="1"/>
            <a:r>
              <a:rPr lang="en-US" dirty="0" smtClean="0"/>
              <a:t>Work units, data-units, composites</a:t>
            </a:r>
          </a:p>
          <a:p>
            <a:pPr lvl="1"/>
            <a:r>
              <a:rPr lang="en-US" dirty="0" smtClean="0"/>
              <a:t>Decomposition independent of number of processors</a:t>
            </a:r>
          </a:p>
          <a:p>
            <a:pPr lvl="1"/>
            <a:r>
              <a:rPr lang="en-US" dirty="0" smtClean="0"/>
              <a:t>Typically,  many more objects than processors</a:t>
            </a:r>
          </a:p>
          <a:p>
            <a:r>
              <a:rPr lang="en-US" dirty="0" smtClean="0"/>
              <a:t>Intelligent runtime system assigns objects to processors</a:t>
            </a:r>
          </a:p>
          <a:p>
            <a:r>
              <a:rPr lang="en-US" dirty="0" smtClean="0"/>
              <a:t>RTS can change this assignment (mapping) during execution</a:t>
            </a:r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60" y="614945"/>
            <a:ext cx="8758080" cy="6768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60" y="614945"/>
            <a:ext cx="8758080" cy="67687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839200" cy="609600"/>
          </a:xfrm>
        </p:spPr>
        <p:txBody>
          <a:bodyPr/>
          <a:lstStyle/>
          <a:p>
            <a:pPr eaLnBrk="1" hangingPunct="1"/>
            <a:r>
              <a:rPr lang="en-US" smtClean="0"/>
              <a:t>Message-Logging (cont.)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Pros:</a:t>
            </a:r>
          </a:p>
          <a:p>
            <a:pPr lvl="1" eaLnBrk="1" hangingPunct="1"/>
            <a:r>
              <a:rPr lang="en-US" smtClean="0"/>
              <a:t>No need to roll back non-failing processors</a:t>
            </a:r>
          </a:p>
          <a:p>
            <a:pPr lvl="1" eaLnBrk="1" hangingPunct="1"/>
            <a:r>
              <a:rPr lang="en-US" smtClean="0"/>
              <a:t>Restart can be accelerated by spreading work to be redone</a:t>
            </a:r>
          </a:p>
          <a:p>
            <a:pPr lvl="1" eaLnBrk="1" hangingPunct="1"/>
            <a:r>
              <a:rPr lang="en-US" smtClean="0"/>
              <a:t>No need of stable storage</a:t>
            </a:r>
          </a:p>
          <a:p>
            <a:pPr eaLnBrk="1" hangingPunct="1"/>
            <a:r>
              <a:rPr lang="en-US" smtClean="0"/>
              <a:t>Cons:</a:t>
            </a:r>
          </a:p>
          <a:p>
            <a:pPr lvl="1" eaLnBrk="1" hangingPunct="1"/>
            <a:r>
              <a:rPr lang="en-US" smtClean="0"/>
              <a:t>Protocol overhead  is present even in fault-free scenario</a:t>
            </a:r>
          </a:p>
          <a:p>
            <a:pPr lvl="1" eaLnBrk="1" hangingPunct="1"/>
            <a:r>
              <a:rPr lang="en-US" smtClean="0"/>
              <a:t>Increase in latency may be an issue for fine-grained applications</a:t>
            </a:r>
          </a:p>
          <a:p>
            <a:pPr eaLnBrk="1" hangingPunct="1"/>
            <a:r>
              <a:rPr lang="en-US" smtClean="0"/>
              <a:t>Publications:</a:t>
            </a:r>
          </a:p>
          <a:p>
            <a:pPr lvl="1" eaLnBrk="1" hangingPunct="1"/>
            <a:r>
              <a:rPr lang="en-US" smtClean="0"/>
              <a:t>Chakravorty: UIUC PhD Thesis,  Dec.2007</a:t>
            </a:r>
          </a:p>
          <a:p>
            <a:pPr lvl="1" eaLnBrk="1" hangingPunct="1"/>
            <a:r>
              <a:rPr lang="en-US" smtClean="0"/>
              <a:t>Chakravorty &amp; Kale: IPDPS, April 2007</a:t>
            </a:r>
          </a:p>
          <a:p>
            <a:pPr lvl="1" eaLnBrk="1" hangingPunct="1"/>
            <a:r>
              <a:rPr lang="en-US" smtClean="0"/>
              <a:t>Chakravorty &amp; Kale: FTPDS workshop at IPDPS, April 2004</a:t>
            </a:r>
          </a:p>
          <a:p>
            <a:pPr lvl="2" eaLnBrk="1" hangingPunct="1"/>
            <a:endParaRPr lang="en-US" sz="2000" smtClean="0">
              <a:latin typeface="Lucida Sans Typewriter" pitchFamily="49" charset="0"/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 PPL Research Directions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228600" y="914400"/>
            <a:ext cx="85344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Message-Logging Scheme</a:t>
            </a:r>
          </a:p>
          <a:p>
            <a:pPr lvl="1" eaLnBrk="1" hangingPunct="1"/>
            <a:r>
              <a:rPr lang="en-US" dirty="0" smtClean="0"/>
              <a:t>Decrease latency overhead in protocol</a:t>
            </a:r>
          </a:p>
          <a:p>
            <a:pPr lvl="1" eaLnBrk="1" hangingPunct="1"/>
            <a:r>
              <a:rPr lang="en-US" dirty="0" smtClean="0"/>
              <a:t>Decrease memory overhead for checkpoints</a:t>
            </a:r>
          </a:p>
          <a:p>
            <a:pPr lvl="1" eaLnBrk="1" hangingPunct="1"/>
            <a:r>
              <a:rPr lang="en-US" dirty="0" smtClean="0"/>
              <a:t>Stronger coupling to load-balancing</a:t>
            </a:r>
          </a:p>
          <a:p>
            <a:pPr lvl="1" eaLnBrk="1" hangingPunct="1"/>
            <a:r>
              <a:rPr lang="en-US" dirty="0" smtClean="0"/>
              <a:t>Newer schemes to reduce message-logging overhead</a:t>
            </a:r>
          </a:p>
          <a:p>
            <a:pPr lvl="2" eaLnBrk="1" hangingPunct="1"/>
            <a:r>
              <a:rPr lang="en-US" dirty="0" smtClean="0"/>
              <a:t>Clustering:  a set of cores are sent back to their </a:t>
            </a:r>
            <a:r>
              <a:rPr lang="en-US" dirty="0" err="1" smtClean="0"/>
              <a:t>checkpt</a:t>
            </a:r>
            <a:endParaRPr lang="en-US" dirty="0" smtClean="0"/>
          </a:p>
          <a:p>
            <a:pPr lvl="3" eaLnBrk="1" hangingPunct="1"/>
            <a:r>
              <a:rPr lang="en-US" dirty="0" smtClean="0"/>
              <a:t>Greg </a:t>
            </a:r>
            <a:r>
              <a:rPr lang="en-US" dirty="0" err="1" smtClean="0"/>
              <a:t>Bronevetsky’s</a:t>
            </a:r>
            <a:r>
              <a:rPr lang="en-US" dirty="0" smtClean="0"/>
              <a:t> suggestion</a:t>
            </a:r>
          </a:p>
          <a:p>
            <a:pPr lvl="2" eaLnBrk="1" hangingPunct="1"/>
            <a:r>
              <a:rPr lang="en-US" dirty="0" smtClean="0"/>
              <a:t>Other collaboration with Franck </a:t>
            </a:r>
            <a:r>
              <a:rPr lang="en-US" dirty="0" err="1" smtClean="0"/>
              <a:t>Capello</a:t>
            </a:r>
            <a:endParaRPr lang="en-US" dirty="0" smtClean="0"/>
          </a:p>
          <a:p>
            <a:pPr lvl="3" eaLnBrk="1" hangingPunct="1"/>
            <a:endParaRPr lang="en-US" dirty="0" smtClean="0"/>
          </a:p>
        </p:txBody>
      </p:sp>
      <p:sp>
        <p:nvSpPr>
          <p:cNvPr id="1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external Gaps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Scheduler that won’t kill a job</a:t>
            </a:r>
          </a:p>
          <a:p>
            <a:pPr lvl="1"/>
            <a:r>
              <a:rPr lang="en-US" dirty="0" smtClean="0"/>
              <a:t>Broader need: a scheduler that allows flexible bi-directional communication between jobs and scheduler</a:t>
            </a:r>
          </a:p>
          <a:p>
            <a:r>
              <a:rPr lang="en-US" dirty="0" smtClean="0"/>
              <a:t>Fault prediction</a:t>
            </a:r>
          </a:p>
          <a:p>
            <a:pPr lvl="1"/>
            <a:r>
              <a:rPr lang="en-US" dirty="0" smtClean="0"/>
              <a:t>Needed if proactive Fault Tolerance is of use</a:t>
            </a:r>
          </a:p>
          <a:p>
            <a:r>
              <a:rPr lang="en-US" dirty="0" smtClean="0"/>
              <a:t>Local disks!</a:t>
            </a:r>
          </a:p>
          <a:p>
            <a:r>
              <a:rPr lang="en-US" dirty="0" smtClean="0"/>
              <a:t>Need to better integrate knowledge from distributed systems</a:t>
            </a:r>
          </a:p>
          <a:p>
            <a:pPr lvl="1"/>
            <a:r>
              <a:rPr lang="en-US" dirty="0" smtClean="0"/>
              <a:t>They have sophisticated techniques, but HPC metrics and context is substantially different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interesting fault tolerance schemes</a:t>
            </a:r>
          </a:p>
          <a:p>
            <a:pPr lvl="1"/>
            <a:r>
              <a:rPr lang="en-US" dirty="0" smtClean="0"/>
              <a:t>Read about them</a:t>
            </a:r>
          </a:p>
          <a:p>
            <a:r>
              <a:rPr lang="en-US" dirty="0" smtClean="0"/>
              <a:t>We have an approach to parallel programming</a:t>
            </a:r>
          </a:p>
          <a:p>
            <a:pPr lvl="1"/>
            <a:r>
              <a:rPr lang="en-US" dirty="0" smtClean="0"/>
              <a:t>That has benefits in the era of complex machines, and sophisticated applications</a:t>
            </a:r>
          </a:p>
          <a:p>
            <a:pPr lvl="1"/>
            <a:r>
              <a:rPr lang="en-US" dirty="0" smtClean="0"/>
              <a:t>That is used by real apps</a:t>
            </a:r>
          </a:p>
          <a:p>
            <a:pPr lvl="1"/>
            <a:r>
              <a:rPr lang="en-US" dirty="0" smtClean="0"/>
              <a:t>That provides beneficial features for FT schemes</a:t>
            </a:r>
          </a:p>
          <a:p>
            <a:pPr lvl="1"/>
            <a:r>
              <a:rPr lang="en-US" dirty="0" smtClean="0"/>
              <a:t>That is available via the web</a:t>
            </a:r>
          </a:p>
          <a:p>
            <a:pPr lvl="1"/>
            <a:r>
              <a:rPr lang="en-US" dirty="0" smtClean="0"/>
              <a:t>SO: please think about developing new FT schemes of your own for this model</a:t>
            </a:r>
          </a:p>
          <a:p>
            <a:r>
              <a:rPr lang="en-US" dirty="0" smtClean="0"/>
              <a:t>More info, papers, software: </a:t>
            </a:r>
            <a:r>
              <a:rPr lang="en-US" sz="2800" dirty="0" smtClean="0">
                <a:solidFill>
                  <a:srgbClr val="CC0000"/>
                </a:solidFill>
                <a:hlinkClick r:id="rId2"/>
              </a:rPr>
              <a:t>http://charm.cs.uiuc.edu</a:t>
            </a:r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smtClean="0">
                <a:solidFill>
                  <a:srgbClr val="0000FF"/>
                </a:solidFill>
              </a:rPr>
              <a:t>And please pass the word on: we are hiring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Object-based over-decomposition: Charm++</a:t>
            </a:r>
          </a:p>
        </p:txBody>
      </p:sp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 dirty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28600" y="2819400"/>
            <a:ext cx="2820988" cy="3603625"/>
            <a:chOff x="138" y="2504"/>
            <a:chExt cx="917" cy="1375"/>
          </a:xfrm>
        </p:grpSpPr>
        <p:grpSp>
          <p:nvGrpSpPr>
            <p:cNvPr id="12317" name="Group 3"/>
            <p:cNvGrpSpPr>
              <a:grpSpLocks/>
            </p:cNvGrpSpPr>
            <p:nvPr/>
          </p:nvGrpSpPr>
          <p:grpSpPr bwMode="auto">
            <a:xfrm>
              <a:off x="138" y="2505"/>
              <a:ext cx="876" cy="677"/>
              <a:chOff x="576" y="1056"/>
              <a:chExt cx="1728" cy="1344"/>
            </a:xfrm>
          </p:grpSpPr>
          <p:sp>
            <p:nvSpPr>
              <p:cNvPr id="12320" name="Rectangle 4"/>
              <p:cNvSpPr>
                <a:spLocks noChangeArrowheads="1"/>
              </p:cNvSpPr>
              <p:nvPr/>
            </p:nvSpPr>
            <p:spPr bwMode="auto">
              <a:xfrm>
                <a:off x="576" y="134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1" name="Rectangle 5"/>
              <p:cNvSpPr>
                <a:spLocks noChangeArrowheads="1"/>
              </p:cNvSpPr>
              <p:nvPr/>
            </p:nvSpPr>
            <p:spPr bwMode="auto">
              <a:xfrm>
                <a:off x="1776" y="11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2" name="Rectangle 6"/>
              <p:cNvSpPr>
                <a:spLocks noChangeArrowheads="1"/>
              </p:cNvSpPr>
              <p:nvPr/>
            </p:nvSpPr>
            <p:spPr bwMode="auto">
              <a:xfrm>
                <a:off x="1152" y="2064"/>
                <a:ext cx="288" cy="28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3" name="Rectangle 7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288" cy="28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4" name="Rectangle 8"/>
              <p:cNvSpPr>
                <a:spLocks noChangeArrowheads="1"/>
              </p:cNvSpPr>
              <p:nvPr/>
            </p:nvSpPr>
            <p:spPr bwMode="auto">
              <a:xfrm>
                <a:off x="576" y="2064"/>
                <a:ext cx="288" cy="28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5" name="Rectangle 9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6" name="Rectangle 10"/>
              <p:cNvSpPr>
                <a:spLocks noChangeArrowheads="1"/>
              </p:cNvSpPr>
              <p:nvPr/>
            </p:nvSpPr>
            <p:spPr bwMode="auto">
              <a:xfrm>
                <a:off x="1008" y="1056"/>
                <a:ext cx="288" cy="28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7" name="Rectangle 11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8" name="Line 12"/>
              <p:cNvSpPr>
                <a:spLocks noChangeShapeType="1"/>
              </p:cNvSpPr>
              <p:nvPr/>
            </p:nvSpPr>
            <p:spPr bwMode="auto">
              <a:xfrm>
                <a:off x="864" y="1536"/>
                <a:ext cx="48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9" name="Line 13"/>
              <p:cNvSpPr>
                <a:spLocks noChangeShapeType="1"/>
              </p:cNvSpPr>
              <p:nvPr/>
            </p:nvSpPr>
            <p:spPr bwMode="auto">
              <a:xfrm flipV="1">
                <a:off x="864" y="1776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0" name="Line 14"/>
              <p:cNvSpPr>
                <a:spLocks noChangeShapeType="1"/>
              </p:cNvSpPr>
              <p:nvPr/>
            </p:nvSpPr>
            <p:spPr bwMode="auto">
              <a:xfrm flipV="1">
                <a:off x="1440" y="1776"/>
                <a:ext cx="57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1" name="Line 15"/>
              <p:cNvSpPr>
                <a:spLocks noChangeShapeType="1"/>
              </p:cNvSpPr>
              <p:nvPr/>
            </p:nvSpPr>
            <p:spPr bwMode="auto">
              <a:xfrm flipH="1" flipV="1">
                <a:off x="1296" y="1248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2" name="Line 16"/>
              <p:cNvSpPr>
                <a:spLocks noChangeShapeType="1"/>
              </p:cNvSpPr>
              <p:nvPr/>
            </p:nvSpPr>
            <p:spPr bwMode="auto">
              <a:xfrm>
                <a:off x="1296" y="1152"/>
                <a:ext cx="48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3" name="Line 17"/>
              <p:cNvSpPr>
                <a:spLocks noChangeShapeType="1"/>
              </p:cNvSpPr>
              <p:nvPr/>
            </p:nvSpPr>
            <p:spPr bwMode="auto">
              <a:xfrm>
                <a:off x="1632" y="1680"/>
                <a:ext cx="24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4" name="Line 18"/>
              <p:cNvSpPr>
                <a:spLocks noChangeShapeType="1"/>
              </p:cNvSpPr>
              <p:nvPr/>
            </p:nvSpPr>
            <p:spPr bwMode="auto">
              <a:xfrm>
                <a:off x="1920" y="139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18" name="Text Box 19"/>
            <p:cNvSpPr txBox="1">
              <a:spLocks noChangeArrowheads="1"/>
            </p:cNvSpPr>
            <p:nvPr/>
          </p:nvSpPr>
          <p:spPr bwMode="auto">
            <a:xfrm>
              <a:off x="268" y="3629"/>
              <a:ext cx="7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i="1">
                  <a:solidFill>
                    <a:schemeClr val="accent1"/>
                  </a:solidFill>
                </a:rPr>
                <a:t>User View</a:t>
              </a:r>
            </a:p>
          </p:txBody>
        </p:sp>
        <p:sp>
          <p:nvSpPr>
            <p:cNvPr id="12319" name="AutoShape 20"/>
            <p:cNvSpPr>
              <a:spLocks noChangeArrowheads="1"/>
            </p:cNvSpPr>
            <p:nvPr/>
          </p:nvSpPr>
          <p:spPr bwMode="auto">
            <a:xfrm>
              <a:off x="467" y="3251"/>
              <a:ext cx="97" cy="218"/>
            </a:xfrm>
            <a:prstGeom prst="upArrow">
              <a:avLst>
                <a:gd name="adj1" fmla="val 50000"/>
                <a:gd name="adj2" fmla="val 5618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48000" y="2667000"/>
            <a:ext cx="5816600" cy="3554413"/>
            <a:chOff x="1293" y="2371"/>
            <a:chExt cx="1891" cy="1356"/>
          </a:xfrm>
        </p:grpSpPr>
        <p:sp>
          <p:nvSpPr>
            <p:cNvPr id="12296" name="Text Box 22"/>
            <p:cNvSpPr txBox="1">
              <a:spLocks noChangeArrowheads="1"/>
            </p:cNvSpPr>
            <p:nvPr/>
          </p:nvSpPr>
          <p:spPr bwMode="auto">
            <a:xfrm>
              <a:off x="1590" y="2371"/>
              <a:ext cx="159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i="1">
                  <a:solidFill>
                    <a:schemeClr val="accent1"/>
                  </a:solidFill>
                </a:rPr>
                <a:t>System implementation</a:t>
              </a:r>
            </a:p>
          </p:txBody>
        </p:sp>
        <p:sp>
          <p:nvSpPr>
            <p:cNvPr id="12297" name="AutoShape 23"/>
            <p:cNvSpPr>
              <a:spLocks noChangeArrowheads="1"/>
            </p:cNvSpPr>
            <p:nvPr/>
          </p:nvSpPr>
          <p:spPr bwMode="auto">
            <a:xfrm>
              <a:off x="2016" y="2640"/>
              <a:ext cx="97" cy="256"/>
            </a:xfrm>
            <a:prstGeom prst="downArrow">
              <a:avLst>
                <a:gd name="adj1" fmla="val 50000"/>
                <a:gd name="adj2" fmla="val 6597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98" name="Group 24"/>
            <p:cNvGrpSpPr>
              <a:grpSpLocks/>
            </p:cNvGrpSpPr>
            <p:nvPr/>
          </p:nvGrpSpPr>
          <p:grpSpPr bwMode="auto">
            <a:xfrm>
              <a:off x="1293" y="2952"/>
              <a:ext cx="1633" cy="775"/>
              <a:chOff x="2422" y="2121"/>
              <a:chExt cx="3226" cy="1538"/>
            </a:xfrm>
          </p:grpSpPr>
          <p:sp>
            <p:nvSpPr>
              <p:cNvPr id="12299" name="Rectangle 25"/>
              <p:cNvSpPr>
                <a:spLocks noChangeArrowheads="1"/>
              </p:cNvSpPr>
              <p:nvPr/>
            </p:nvSpPr>
            <p:spPr bwMode="auto">
              <a:xfrm>
                <a:off x="2422" y="2122"/>
                <a:ext cx="960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Rectangle 26"/>
              <p:cNvSpPr>
                <a:spLocks noChangeArrowheads="1"/>
              </p:cNvSpPr>
              <p:nvPr/>
            </p:nvSpPr>
            <p:spPr bwMode="auto">
              <a:xfrm>
                <a:off x="3513" y="2121"/>
                <a:ext cx="960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Rectangle 27"/>
              <p:cNvSpPr>
                <a:spLocks noChangeArrowheads="1"/>
              </p:cNvSpPr>
              <p:nvPr/>
            </p:nvSpPr>
            <p:spPr bwMode="auto">
              <a:xfrm>
                <a:off x="4688" y="2123"/>
                <a:ext cx="960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2" name="Rectangle 28"/>
              <p:cNvSpPr>
                <a:spLocks noChangeArrowheads="1"/>
              </p:cNvSpPr>
              <p:nvPr/>
            </p:nvSpPr>
            <p:spPr bwMode="auto">
              <a:xfrm>
                <a:off x="4091" y="2993"/>
                <a:ext cx="288" cy="28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Rectangle 29"/>
              <p:cNvSpPr>
                <a:spLocks noChangeArrowheads="1"/>
              </p:cNvSpPr>
              <p:nvPr/>
            </p:nvSpPr>
            <p:spPr bwMode="auto">
              <a:xfrm>
                <a:off x="4802" y="3243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Rectangle 30"/>
              <p:cNvSpPr>
                <a:spLocks noChangeArrowheads="1"/>
              </p:cNvSpPr>
              <p:nvPr/>
            </p:nvSpPr>
            <p:spPr bwMode="auto">
              <a:xfrm>
                <a:off x="3652" y="3055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31"/>
              <p:cNvSpPr>
                <a:spLocks noChangeArrowheads="1"/>
              </p:cNvSpPr>
              <p:nvPr/>
            </p:nvSpPr>
            <p:spPr bwMode="auto">
              <a:xfrm>
                <a:off x="2828" y="3060"/>
                <a:ext cx="288" cy="288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6" name="Rectangle 32"/>
              <p:cNvSpPr>
                <a:spLocks noChangeArrowheads="1"/>
              </p:cNvSpPr>
              <p:nvPr/>
            </p:nvSpPr>
            <p:spPr bwMode="auto">
              <a:xfrm>
                <a:off x="3621" y="2279"/>
                <a:ext cx="288" cy="28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Rectangle 33"/>
              <p:cNvSpPr>
                <a:spLocks noChangeArrowheads="1"/>
              </p:cNvSpPr>
              <p:nvPr/>
            </p:nvSpPr>
            <p:spPr bwMode="auto">
              <a:xfrm>
                <a:off x="2488" y="2365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8" name="Rectangle 34"/>
              <p:cNvSpPr>
                <a:spLocks noChangeArrowheads="1"/>
              </p:cNvSpPr>
              <p:nvPr/>
            </p:nvSpPr>
            <p:spPr bwMode="auto">
              <a:xfrm>
                <a:off x="5270" y="2801"/>
                <a:ext cx="288" cy="288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9" name="Rectangle 35"/>
              <p:cNvSpPr>
                <a:spLocks noChangeArrowheads="1"/>
              </p:cNvSpPr>
              <p:nvPr/>
            </p:nvSpPr>
            <p:spPr bwMode="auto">
              <a:xfrm>
                <a:off x="4826" y="243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10" name="Line 36"/>
              <p:cNvSpPr>
                <a:spLocks noChangeShapeType="1"/>
              </p:cNvSpPr>
              <p:nvPr/>
            </p:nvSpPr>
            <p:spPr bwMode="auto">
              <a:xfrm>
                <a:off x="2778" y="2490"/>
                <a:ext cx="871" cy="6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/>
              </a:p>
            </p:txBody>
          </p:sp>
          <p:sp>
            <p:nvSpPr>
              <p:cNvPr id="12311" name="Line 37"/>
              <p:cNvSpPr>
                <a:spLocks noChangeShapeType="1"/>
              </p:cNvSpPr>
              <p:nvPr/>
            </p:nvSpPr>
            <p:spPr bwMode="auto">
              <a:xfrm>
                <a:off x="3115" y="3189"/>
                <a:ext cx="534" cy="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/>
              </a:p>
            </p:txBody>
          </p:sp>
          <p:sp>
            <p:nvSpPr>
              <p:cNvPr id="12312" name="Line 38"/>
              <p:cNvSpPr>
                <a:spLocks noChangeShapeType="1"/>
              </p:cNvSpPr>
              <p:nvPr/>
            </p:nvSpPr>
            <p:spPr bwMode="auto">
              <a:xfrm>
                <a:off x="3920" y="2408"/>
                <a:ext cx="904" cy="1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/>
              </a:p>
            </p:txBody>
          </p:sp>
          <p:sp>
            <p:nvSpPr>
              <p:cNvPr id="12313" name="Line 39"/>
              <p:cNvSpPr>
                <a:spLocks noChangeShapeType="1"/>
              </p:cNvSpPr>
              <p:nvPr/>
            </p:nvSpPr>
            <p:spPr bwMode="auto">
              <a:xfrm flipH="1">
                <a:off x="4389" y="2720"/>
                <a:ext cx="583" cy="3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/>
              </a:p>
            </p:txBody>
          </p:sp>
          <p:sp>
            <p:nvSpPr>
              <p:cNvPr id="12314" name="Line 40"/>
              <p:cNvSpPr>
                <a:spLocks noChangeShapeType="1"/>
              </p:cNvSpPr>
              <p:nvPr/>
            </p:nvSpPr>
            <p:spPr bwMode="auto">
              <a:xfrm flipH="1">
                <a:off x="4381" y="2950"/>
                <a:ext cx="895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/>
              </a:p>
            </p:txBody>
          </p:sp>
          <p:sp>
            <p:nvSpPr>
              <p:cNvPr id="12315" name="Line 41"/>
              <p:cNvSpPr>
                <a:spLocks noChangeShapeType="1"/>
              </p:cNvSpPr>
              <p:nvPr/>
            </p:nvSpPr>
            <p:spPr bwMode="auto">
              <a:xfrm flipH="1" flipV="1">
                <a:off x="3781" y="2564"/>
                <a:ext cx="8" cy="4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/>
              </a:p>
            </p:txBody>
          </p:sp>
          <p:sp>
            <p:nvSpPr>
              <p:cNvPr id="12316" name="Line 42"/>
              <p:cNvSpPr>
                <a:spLocks noChangeShapeType="1"/>
              </p:cNvSpPr>
              <p:nvPr/>
            </p:nvSpPr>
            <p:spPr bwMode="auto">
              <a:xfrm>
                <a:off x="3945" y="3337"/>
                <a:ext cx="855" cy="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 wrap="none" lIns="90487" tIns="44450" rIns="90487" bIns="44450" anchor="ctr"/>
              <a:lstStyle/>
              <a:p>
                <a:endParaRPr lang="en-US"/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609600" y="990600"/>
            <a:ext cx="7696200" cy="15700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 Multiple “indexed collections” of C++ objects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 Indices can be multi-dimensional and/or sparse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 Programmer expresses communication between objects</a:t>
            </a:r>
          </a:p>
          <a:p>
            <a:pPr lvl="1">
              <a:buFont typeface="Times New Roman" pitchFamily="18" charset="0"/>
              <a:buChar char="–"/>
              <a:defRPr/>
            </a:pPr>
            <a:r>
              <a:rPr lang="en-US" dirty="0">
                <a:solidFill>
                  <a:srgbClr val="3333CC"/>
                </a:solidFill>
                <a:cs typeface="Arial" charset="0"/>
              </a:rPr>
              <a:t> with no reference to processors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Object-based over-decomposition: AMPI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1828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800" dirty="0" smtClean="0"/>
              <a:t>Each MPI process is implemented as a </a:t>
            </a:r>
            <a:r>
              <a:rPr lang="en-US" sz="2800" u="sng" dirty="0" smtClean="0"/>
              <a:t>user-level</a:t>
            </a:r>
            <a:r>
              <a:rPr lang="en-US" sz="2800" dirty="0" smtClean="0"/>
              <a:t> thread</a:t>
            </a:r>
          </a:p>
          <a:p>
            <a:pPr>
              <a:defRPr/>
            </a:pPr>
            <a:r>
              <a:rPr lang="en-US" sz="2800" dirty="0" smtClean="0"/>
              <a:t>Threads are light-weight, and </a:t>
            </a:r>
            <a:r>
              <a:rPr lang="en-US" sz="2800" dirty="0" err="1" smtClean="0"/>
              <a:t>migratable</a:t>
            </a:r>
            <a:r>
              <a:rPr lang="en-US" sz="2800" dirty="0" smtClean="0"/>
              <a:t>!</a:t>
            </a:r>
          </a:p>
          <a:p>
            <a:pPr lvl="1">
              <a:defRPr/>
            </a:pPr>
            <a:r>
              <a:rPr lang="en-US" sz="2000" dirty="0" smtClean="0"/>
              <a:t>&lt;1 microsecond context switch time, potentially &gt;100k threads per core</a:t>
            </a:r>
          </a:p>
          <a:p>
            <a:pPr>
              <a:defRPr/>
            </a:pPr>
            <a:r>
              <a:rPr lang="en-US" sz="2800" dirty="0" smtClean="0"/>
              <a:t>Each thread is embedded in a charm+ object (chare)</a:t>
            </a:r>
            <a:endParaRPr lang="en-US" sz="2800" dirty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128963" y="3513138"/>
            <a:ext cx="1522412" cy="19621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17525" y="3435350"/>
            <a:ext cx="1522413" cy="19621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06450" y="5281613"/>
            <a:ext cx="2359025" cy="866775"/>
            <a:chOff x="384" y="3168"/>
            <a:chExt cx="3120" cy="1080"/>
          </a:xfrm>
        </p:grpSpPr>
        <p:sp>
          <p:nvSpPr>
            <p:cNvPr id="13342" name="Text Box 8"/>
            <p:cNvSpPr txBox="1">
              <a:spLocks noChangeArrowheads="1"/>
            </p:cNvSpPr>
            <p:nvPr/>
          </p:nvSpPr>
          <p:spPr bwMode="auto">
            <a:xfrm>
              <a:off x="384" y="3744"/>
              <a:ext cx="2400" cy="504"/>
            </a:xfrm>
            <a:prstGeom prst="rect">
              <a:avLst/>
            </a:prstGeom>
            <a:solidFill>
              <a:srgbClr val="000080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CCFF99"/>
                  </a:solidFill>
                </a:rPr>
                <a:t>Real Processors</a:t>
              </a:r>
            </a:p>
          </p:txBody>
        </p:sp>
        <p:sp>
          <p:nvSpPr>
            <p:cNvPr id="13343" name="Line 9"/>
            <p:cNvSpPr>
              <a:spLocks noChangeShapeType="1"/>
            </p:cNvSpPr>
            <p:nvPr/>
          </p:nvSpPr>
          <p:spPr bwMode="auto">
            <a:xfrm flipH="1" flipV="1">
              <a:off x="1056" y="3312"/>
              <a:ext cx="384" cy="43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10"/>
            <p:cNvSpPr>
              <a:spLocks noChangeShapeType="1"/>
            </p:cNvSpPr>
            <p:nvPr/>
          </p:nvSpPr>
          <p:spPr bwMode="auto">
            <a:xfrm flipV="1">
              <a:off x="2064" y="3168"/>
              <a:ext cx="1440" cy="576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881063" y="3665538"/>
            <a:ext cx="325437" cy="577850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2127250" y="3435350"/>
            <a:ext cx="925513" cy="527050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66FFFF"/>
                </a:solidFill>
              </a:rPr>
              <a:t>MPI processes</a:t>
            </a:r>
          </a:p>
        </p:txBody>
      </p:sp>
      <p:sp>
        <p:nvSpPr>
          <p:cNvPr id="13323" name="Line 13"/>
          <p:cNvSpPr>
            <a:spLocks noChangeShapeType="1"/>
          </p:cNvSpPr>
          <p:nvPr/>
        </p:nvSpPr>
        <p:spPr bwMode="auto">
          <a:xfrm flipH="1">
            <a:off x="1787525" y="3551238"/>
            <a:ext cx="361950" cy="346075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4"/>
          <p:cNvSpPr>
            <a:spLocks noChangeShapeType="1"/>
          </p:cNvSpPr>
          <p:nvPr/>
        </p:nvSpPr>
        <p:spPr bwMode="auto">
          <a:xfrm flipH="1">
            <a:off x="1714500" y="3781425"/>
            <a:ext cx="434975" cy="11557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2887663" y="3956050"/>
            <a:ext cx="385762" cy="90328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6"/>
          <p:cNvSpPr>
            <a:spLocks noChangeShapeType="1"/>
          </p:cNvSpPr>
          <p:nvPr/>
        </p:nvSpPr>
        <p:spPr bwMode="auto">
          <a:xfrm>
            <a:off x="2973388" y="3471863"/>
            <a:ext cx="203200" cy="468312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Rectangle 17"/>
          <p:cNvSpPr>
            <a:spLocks noChangeArrowheads="1"/>
          </p:cNvSpPr>
          <p:nvPr/>
        </p:nvSpPr>
        <p:spPr bwMode="auto">
          <a:xfrm>
            <a:off x="1460500" y="3705225"/>
            <a:ext cx="327025" cy="576263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Rectangle 18"/>
          <p:cNvSpPr>
            <a:spLocks noChangeArrowheads="1"/>
          </p:cNvSpPr>
          <p:nvPr/>
        </p:nvSpPr>
        <p:spPr bwMode="auto">
          <a:xfrm>
            <a:off x="1387475" y="4513263"/>
            <a:ext cx="327025" cy="577850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Rectangle 19"/>
          <p:cNvSpPr>
            <a:spLocks noChangeArrowheads="1"/>
          </p:cNvSpPr>
          <p:nvPr/>
        </p:nvSpPr>
        <p:spPr bwMode="auto">
          <a:xfrm>
            <a:off x="4070350" y="3935413"/>
            <a:ext cx="327025" cy="577850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20"/>
          <p:cNvSpPr>
            <a:spLocks noChangeArrowheads="1"/>
          </p:cNvSpPr>
          <p:nvPr/>
        </p:nvSpPr>
        <p:spPr bwMode="auto">
          <a:xfrm>
            <a:off x="3273425" y="4589463"/>
            <a:ext cx="327025" cy="577850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Rectangle 21"/>
          <p:cNvSpPr>
            <a:spLocks noChangeArrowheads="1"/>
          </p:cNvSpPr>
          <p:nvPr/>
        </p:nvSpPr>
        <p:spPr bwMode="auto">
          <a:xfrm>
            <a:off x="3200400" y="3781425"/>
            <a:ext cx="327025" cy="577850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2"/>
          <p:cNvSpPr>
            <a:spLocks noChangeArrowheads="1"/>
          </p:cNvSpPr>
          <p:nvPr/>
        </p:nvSpPr>
        <p:spPr bwMode="auto">
          <a:xfrm>
            <a:off x="771525" y="4435475"/>
            <a:ext cx="327025" cy="577850"/>
          </a:xfrm>
          <a:prstGeom prst="rect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806450" y="3703638"/>
            <a:ext cx="3556000" cy="1425575"/>
            <a:chOff x="480" y="1056"/>
            <a:chExt cx="4704" cy="1776"/>
          </a:xfrm>
        </p:grpSpPr>
        <p:sp>
          <p:nvSpPr>
            <p:cNvPr id="13335" name="Freeform 24"/>
            <p:cNvSpPr>
              <a:spLocks/>
            </p:cNvSpPr>
            <p:nvPr/>
          </p:nvSpPr>
          <p:spPr bwMode="auto">
            <a:xfrm>
              <a:off x="4848" y="1392"/>
              <a:ext cx="336" cy="624"/>
            </a:xfrm>
            <a:custGeom>
              <a:avLst/>
              <a:gdLst>
                <a:gd name="T0" fmla="*/ 1936971288 w 48"/>
                <a:gd name="T1" fmla="*/ 0 h 336"/>
                <a:gd name="T2" fmla="*/ 0 w 48"/>
                <a:gd name="T3" fmla="*/ 25229 h 336"/>
                <a:gd name="T4" fmla="*/ 1936971288 w 48"/>
                <a:gd name="T5" fmla="*/ 37776 h 336"/>
                <a:gd name="T6" fmla="*/ 0 w 48"/>
                <a:gd name="T7" fmla="*/ 63093 h 336"/>
                <a:gd name="T8" fmla="*/ 1936971288 w 48"/>
                <a:gd name="T9" fmla="*/ 75729 h 336"/>
                <a:gd name="T10" fmla="*/ 0 w 48"/>
                <a:gd name="T11" fmla="*/ 88303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36"/>
                <a:gd name="T20" fmla="*/ 48 w 48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36">
                  <a:moveTo>
                    <a:pt x="48" y="0"/>
                  </a:moveTo>
                  <a:cubicBezTo>
                    <a:pt x="24" y="36"/>
                    <a:pt x="0" y="72"/>
                    <a:pt x="0" y="96"/>
                  </a:cubicBezTo>
                  <a:cubicBezTo>
                    <a:pt x="0" y="120"/>
                    <a:pt x="48" y="120"/>
                    <a:pt x="48" y="144"/>
                  </a:cubicBezTo>
                  <a:cubicBezTo>
                    <a:pt x="48" y="168"/>
                    <a:pt x="0" y="216"/>
                    <a:pt x="0" y="240"/>
                  </a:cubicBezTo>
                  <a:cubicBezTo>
                    <a:pt x="0" y="264"/>
                    <a:pt x="48" y="272"/>
                    <a:pt x="48" y="288"/>
                  </a:cubicBezTo>
                  <a:cubicBezTo>
                    <a:pt x="48" y="304"/>
                    <a:pt x="8" y="328"/>
                    <a:pt x="0" y="3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Freeform 25"/>
            <p:cNvSpPr>
              <a:spLocks/>
            </p:cNvSpPr>
            <p:nvPr/>
          </p:nvSpPr>
          <p:spPr bwMode="auto">
            <a:xfrm>
              <a:off x="624" y="1056"/>
              <a:ext cx="336" cy="624"/>
            </a:xfrm>
            <a:custGeom>
              <a:avLst/>
              <a:gdLst>
                <a:gd name="T0" fmla="*/ 1936971288 w 48"/>
                <a:gd name="T1" fmla="*/ 0 h 336"/>
                <a:gd name="T2" fmla="*/ 0 w 48"/>
                <a:gd name="T3" fmla="*/ 25229 h 336"/>
                <a:gd name="T4" fmla="*/ 1936971288 w 48"/>
                <a:gd name="T5" fmla="*/ 37776 h 336"/>
                <a:gd name="T6" fmla="*/ 0 w 48"/>
                <a:gd name="T7" fmla="*/ 63093 h 336"/>
                <a:gd name="T8" fmla="*/ 1936971288 w 48"/>
                <a:gd name="T9" fmla="*/ 75729 h 336"/>
                <a:gd name="T10" fmla="*/ 0 w 48"/>
                <a:gd name="T11" fmla="*/ 88303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36"/>
                <a:gd name="T20" fmla="*/ 48 w 48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36">
                  <a:moveTo>
                    <a:pt x="48" y="0"/>
                  </a:moveTo>
                  <a:cubicBezTo>
                    <a:pt x="24" y="36"/>
                    <a:pt x="0" y="72"/>
                    <a:pt x="0" y="96"/>
                  </a:cubicBezTo>
                  <a:cubicBezTo>
                    <a:pt x="0" y="120"/>
                    <a:pt x="48" y="120"/>
                    <a:pt x="48" y="144"/>
                  </a:cubicBezTo>
                  <a:cubicBezTo>
                    <a:pt x="48" y="168"/>
                    <a:pt x="0" y="216"/>
                    <a:pt x="0" y="240"/>
                  </a:cubicBezTo>
                  <a:cubicBezTo>
                    <a:pt x="0" y="264"/>
                    <a:pt x="48" y="272"/>
                    <a:pt x="48" y="288"/>
                  </a:cubicBezTo>
                  <a:cubicBezTo>
                    <a:pt x="48" y="304"/>
                    <a:pt x="8" y="328"/>
                    <a:pt x="0" y="3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Freeform 26"/>
            <p:cNvSpPr>
              <a:spLocks/>
            </p:cNvSpPr>
            <p:nvPr/>
          </p:nvSpPr>
          <p:spPr bwMode="auto">
            <a:xfrm>
              <a:off x="1392" y="1104"/>
              <a:ext cx="336" cy="624"/>
            </a:xfrm>
            <a:custGeom>
              <a:avLst/>
              <a:gdLst>
                <a:gd name="T0" fmla="*/ 1936971288 w 48"/>
                <a:gd name="T1" fmla="*/ 0 h 336"/>
                <a:gd name="T2" fmla="*/ 0 w 48"/>
                <a:gd name="T3" fmla="*/ 25229 h 336"/>
                <a:gd name="T4" fmla="*/ 1936971288 w 48"/>
                <a:gd name="T5" fmla="*/ 37776 h 336"/>
                <a:gd name="T6" fmla="*/ 0 w 48"/>
                <a:gd name="T7" fmla="*/ 63093 h 336"/>
                <a:gd name="T8" fmla="*/ 1936971288 w 48"/>
                <a:gd name="T9" fmla="*/ 75729 h 336"/>
                <a:gd name="T10" fmla="*/ 0 w 48"/>
                <a:gd name="T11" fmla="*/ 88303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36"/>
                <a:gd name="T20" fmla="*/ 48 w 48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36">
                  <a:moveTo>
                    <a:pt x="48" y="0"/>
                  </a:moveTo>
                  <a:cubicBezTo>
                    <a:pt x="24" y="36"/>
                    <a:pt x="0" y="72"/>
                    <a:pt x="0" y="96"/>
                  </a:cubicBezTo>
                  <a:cubicBezTo>
                    <a:pt x="0" y="120"/>
                    <a:pt x="48" y="120"/>
                    <a:pt x="48" y="144"/>
                  </a:cubicBezTo>
                  <a:cubicBezTo>
                    <a:pt x="48" y="168"/>
                    <a:pt x="0" y="216"/>
                    <a:pt x="0" y="240"/>
                  </a:cubicBezTo>
                  <a:cubicBezTo>
                    <a:pt x="0" y="264"/>
                    <a:pt x="48" y="272"/>
                    <a:pt x="48" y="288"/>
                  </a:cubicBezTo>
                  <a:cubicBezTo>
                    <a:pt x="48" y="304"/>
                    <a:pt x="8" y="328"/>
                    <a:pt x="0" y="3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27"/>
            <p:cNvSpPr>
              <a:spLocks/>
            </p:cNvSpPr>
            <p:nvPr/>
          </p:nvSpPr>
          <p:spPr bwMode="auto">
            <a:xfrm>
              <a:off x="1296" y="2112"/>
              <a:ext cx="336" cy="624"/>
            </a:xfrm>
            <a:custGeom>
              <a:avLst/>
              <a:gdLst>
                <a:gd name="T0" fmla="*/ 1936971288 w 48"/>
                <a:gd name="T1" fmla="*/ 0 h 336"/>
                <a:gd name="T2" fmla="*/ 0 w 48"/>
                <a:gd name="T3" fmla="*/ 25229 h 336"/>
                <a:gd name="T4" fmla="*/ 1936971288 w 48"/>
                <a:gd name="T5" fmla="*/ 37776 h 336"/>
                <a:gd name="T6" fmla="*/ 0 w 48"/>
                <a:gd name="T7" fmla="*/ 63093 h 336"/>
                <a:gd name="T8" fmla="*/ 1936971288 w 48"/>
                <a:gd name="T9" fmla="*/ 75729 h 336"/>
                <a:gd name="T10" fmla="*/ 0 w 48"/>
                <a:gd name="T11" fmla="*/ 88303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36"/>
                <a:gd name="T20" fmla="*/ 48 w 48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36">
                  <a:moveTo>
                    <a:pt x="48" y="0"/>
                  </a:moveTo>
                  <a:cubicBezTo>
                    <a:pt x="24" y="36"/>
                    <a:pt x="0" y="72"/>
                    <a:pt x="0" y="96"/>
                  </a:cubicBezTo>
                  <a:cubicBezTo>
                    <a:pt x="0" y="120"/>
                    <a:pt x="48" y="120"/>
                    <a:pt x="48" y="144"/>
                  </a:cubicBezTo>
                  <a:cubicBezTo>
                    <a:pt x="48" y="168"/>
                    <a:pt x="0" y="216"/>
                    <a:pt x="0" y="240"/>
                  </a:cubicBezTo>
                  <a:cubicBezTo>
                    <a:pt x="0" y="264"/>
                    <a:pt x="48" y="272"/>
                    <a:pt x="48" y="288"/>
                  </a:cubicBezTo>
                  <a:cubicBezTo>
                    <a:pt x="48" y="304"/>
                    <a:pt x="8" y="328"/>
                    <a:pt x="0" y="3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Freeform 28"/>
            <p:cNvSpPr>
              <a:spLocks/>
            </p:cNvSpPr>
            <p:nvPr/>
          </p:nvSpPr>
          <p:spPr bwMode="auto">
            <a:xfrm>
              <a:off x="3792" y="2208"/>
              <a:ext cx="336" cy="624"/>
            </a:xfrm>
            <a:custGeom>
              <a:avLst/>
              <a:gdLst>
                <a:gd name="T0" fmla="*/ 1936971288 w 48"/>
                <a:gd name="T1" fmla="*/ 0 h 336"/>
                <a:gd name="T2" fmla="*/ 0 w 48"/>
                <a:gd name="T3" fmla="*/ 25229 h 336"/>
                <a:gd name="T4" fmla="*/ 1936971288 w 48"/>
                <a:gd name="T5" fmla="*/ 37776 h 336"/>
                <a:gd name="T6" fmla="*/ 0 w 48"/>
                <a:gd name="T7" fmla="*/ 63093 h 336"/>
                <a:gd name="T8" fmla="*/ 1936971288 w 48"/>
                <a:gd name="T9" fmla="*/ 75729 h 336"/>
                <a:gd name="T10" fmla="*/ 0 w 48"/>
                <a:gd name="T11" fmla="*/ 88303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36"/>
                <a:gd name="T20" fmla="*/ 48 w 48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36">
                  <a:moveTo>
                    <a:pt x="48" y="0"/>
                  </a:moveTo>
                  <a:cubicBezTo>
                    <a:pt x="24" y="36"/>
                    <a:pt x="0" y="72"/>
                    <a:pt x="0" y="96"/>
                  </a:cubicBezTo>
                  <a:cubicBezTo>
                    <a:pt x="0" y="120"/>
                    <a:pt x="48" y="120"/>
                    <a:pt x="48" y="144"/>
                  </a:cubicBezTo>
                  <a:cubicBezTo>
                    <a:pt x="48" y="168"/>
                    <a:pt x="0" y="216"/>
                    <a:pt x="0" y="240"/>
                  </a:cubicBezTo>
                  <a:cubicBezTo>
                    <a:pt x="0" y="264"/>
                    <a:pt x="48" y="272"/>
                    <a:pt x="48" y="288"/>
                  </a:cubicBezTo>
                  <a:cubicBezTo>
                    <a:pt x="48" y="304"/>
                    <a:pt x="8" y="328"/>
                    <a:pt x="0" y="3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Freeform 29"/>
            <p:cNvSpPr>
              <a:spLocks/>
            </p:cNvSpPr>
            <p:nvPr/>
          </p:nvSpPr>
          <p:spPr bwMode="auto">
            <a:xfrm>
              <a:off x="3696" y="1200"/>
              <a:ext cx="336" cy="624"/>
            </a:xfrm>
            <a:custGeom>
              <a:avLst/>
              <a:gdLst>
                <a:gd name="T0" fmla="*/ 1936971288 w 48"/>
                <a:gd name="T1" fmla="*/ 0 h 336"/>
                <a:gd name="T2" fmla="*/ 0 w 48"/>
                <a:gd name="T3" fmla="*/ 25229 h 336"/>
                <a:gd name="T4" fmla="*/ 1936971288 w 48"/>
                <a:gd name="T5" fmla="*/ 37776 h 336"/>
                <a:gd name="T6" fmla="*/ 0 w 48"/>
                <a:gd name="T7" fmla="*/ 63093 h 336"/>
                <a:gd name="T8" fmla="*/ 1936971288 w 48"/>
                <a:gd name="T9" fmla="*/ 75729 h 336"/>
                <a:gd name="T10" fmla="*/ 0 w 48"/>
                <a:gd name="T11" fmla="*/ 88303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36"/>
                <a:gd name="T20" fmla="*/ 48 w 48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36">
                  <a:moveTo>
                    <a:pt x="48" y="0"/>
                  </a:moveTo>
                  <a:cubicBezTo>
                    <a:pt x="24" y="36"/>
                    <a:pt x="0" y="72"/>
                    <a:pt x="0" y="96"/>
                  </a:cubicBezTo>
                  <a:cubicBezTo>
                    <a:pt x="0" y="120"/>
                    <a:pt x="48" y="120"/>
                    <a:pt x="48" y="144"/>
                  </a:cubicBezTo>
                  <a:cubicBezTo>
                    <a:pt x="48" y="168"/>
                    <a:pt x="0" y="216"/>
                    <a:pt x="0" y="240"/>
                  </a:cubicBezTo>
                  <a:cubicBezTo>
                    <a:pt x="0" y="264"/>
                    <a:pt x="48" y="272"/>
                    <a:pt x="48" y="288"/>
                  </a:cubicBezTo>
                  <a:cubicBezTo>
                    <a:pt x="48" y="304"/>
                    <a:pt x="8" y="328"/>
                    <a:pt x="0" y="3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Freeform 30"/>
            <p:cNvSpPr>
              <a:spLocks/>
            </p:cNvSpPr>
            <p:nvPr/>
          </p:nvSpPr>
          <p:spPr bwMode="auto">
            <a:xfrm>
              <a:off x="480" y="2016"/>
              <a:ext cx="336" cy="624"/>
            </a:xfrm>
            <a:custGeom>
              <a:avLst/>
              <a:gdLst>
                <a:gd name="T0" fmla="*/ 1936971288 w 48"/>
                <a:gd name="T1" fmla="*/ 0 h 336"/>
                <a:gd name="T2" fmla="*/ 0 w 48"/>
                <a:gd name="T3" fmla="*/ 25229 h 336"/>
                <a:gd name="T4" fmla="*/ 1936971288 w 48"/>
                <a:gd name="T5" fmla="*/ 37776 h 336"/>
                <a:gd name="T6" fmla="*/ 0 w 48"/>
                <a:gd name="T7" fmla="*/ 63093 h 336"/>
                <a:gd name="T8" fmla="*/ 1936971288 w 48"/>
                <a:gd name="T9" fmla="*/ 75729 h 336"/>
                <a:gd name="T10" fmla="*/ 0 w 48"/>
                <a:gd name="T11" fmla="*/ 88303 h 3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336"/>
                <a:gd name="T20" fmla="*/ 48 w 48"/>
                <a:gd name="T21" fmla="*/ 336 h 3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336">
                  <a:moveTo>
                    <a:pt x="48" y="0"/>
                  </a:moveTo>
                  <a:cubicBezTo>
                    <a:pt x="24" y="36"/>
                    <a:pt x="0" y="72"/>
                    <a:pt x="0" y="96"/>
                  </a:cubicBezTo>
                  <a:cubicBezTo>
                    <a:pt x="0" y="120"/>
                    <a:pt x="48" y="120"/>
                    <a:pt x="48" y="144"/>
                  </a:cubicBezTo>
                  <a:cubicBezTo>
                    <a:pt x="48" y="168"/>
                    <a:pt x="0" y="216"/>
                    <a:pt x="0" y="240"/>
                  </a:cubicBezTo>
                  <a:cubicBezTo>
                    <a:pt x="0" y="264"/>
                    <a:pt x="48" y="272"/>
                    <a:pt x="48" y="288"/>
                  </a:cubicBezTo>
                  <a:cubicBezTo>
                    <a:pt x="48" y="304"/>
                    <a:pt x="8" y="328"/>
                    <a:pt x="0" y="3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097088" y="4319588"/>
            <a:ext cx="976312" cy="1165225"/>
          </a:xfrm>
          <a:prstGeom prst="rect">
            <a:avLst/>
          </a:prstGeom>
          <a:solidFill>
            <a:srgbClr val="CCFFFF">
              <a:alpha val="67058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Virtual Processors (user-level migratable threads)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  <a:ea typeface="ＭＳ Ｐゴシック" charset="-128"/>
              </a:rPr>
              <a:t>Some Properties of this approach Relevant to Fault Tolerance</a:t>
            </a:r>
            <a:br>
              <a:rPr lang="en-US" dirty="0" smtClean="0">
                <a:solidFill>
                  <a:schemeClr val="accent1"/>
                </a:solidFill>
                <a:ea typeface="ＭＳ Ｐゴシック" charset="-128"/>
              </a:rPr>
            </a:br>
            <a:endParaRPr smtClean="0">
              <a:solidFill>
                <a:schemeClr val="accent1"/>
              </a:solidFill>
              <a:ea typeface="ＭＳ Ｐゴシック" charset="-128"/>
            </a:endParaRPr>
          </a:p>
        </p:txBody>
      </p:sp>
      <p:sp>
        <p:nvSpPr>
          <p:cNvPr id="27" name="Content Placeholder 2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Object-based Virtualization leads to </a:t>
            </a:r>
            <a:r>
              <a:rPr lang="en-US" sz="2400" i="1" dirty="0" smtClean="0"/>
              <a:t>Message Driven Execution</a:t>
            </a:r>
          </a:p>
          <a:p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Dynamic load balancing by migrating objects</a:t>
            </a:r>
          </a:p>
          <a:p>
            <a:r>
              <a:rPr lang="en-US" dirty="0" smtClean="0"/>
              <a:t>No dependence on processor number:</a:t>
            </a:r>
          </a:p>
          <a:p>
            <a:pPr lvl="1"/>
            <a:r>
              <a:rPr lang="en-US" dirty="0" smtClean="0"/>
              <a:t>E.g. 3D cube of objects, can be mapped to a non-cube number of processors</a:t>
            </a:r>
            <a:endParaRPr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92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>
                <a:ea typeface="ＭＳ Ｐゴシック" charset="-128"/>
              </a:rPr>
              <a:t>HPC Resilience Workshop DC</a:t>
            </a:r>
            <a:endParaRPr lang="en-US" dirty="0">
              <a:ea typeface="ＭＳ Ｐゴシック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3581400"/>
            <a:ext cx="4419600" cy="2514600"/>
            <a:chOff x="624" y="1344"/>
            <a:chExt cx="4224" cy="2496"/>
          </a:xfrm>
        </p:grpSpPr>
        <p:sp>
          <p:nvSpPr>
            <p:cNvPr id="14343" name="Rectangle 4"/>
            <p:cNvSpPr>
              <a:spLocks noChangeArrowheads="1"/>
            </p:cNvSpPr>
            <p:nvPr/>
          </p:nvSpPr>
          <p:spPr bwMode="auto">
            <a:xfrm>
              <a:off x="624" y="1344"/>
              <a:ext cx="1728" cy="244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Rectangle 5"/>
            <p:cNvSpPr>
              <a:spLocks noChangeArrowheads="1"/>
            </p:cNvSpPr>
            <p:nvPr/>
          </p:nvSpPr>
          <p:spPr bwMode="auto">
            <a:xfrm>
              <a:off x="3120" y="1392"/>
              <a:ext cx="1728" cy="2448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Oval 6"/>
            <p:cNvSpPr>
              <a:spLocks noChangeArrowheads="1"/>
            </p:cNvSpPr>
            <p:nvPr/>
          </p:nvSpPr>
          <p:spPr bwMode="auto">
            <a:xfrm>
              <a:off x="1008" y="3024"/>
              <a:ext cx="1104" cy="336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Scheduler</a:t>
              </a:r>
            </a:p>
          </p:txBody>
        </p:sp>
        <p:sp>
          <p:nvSpPr>
            <p:cNvPr id="14346" name="Oval 7"/>
            <p:cNvSpPr>
              <a:spLocks noChangeArrowheads="1"/>
            </p:cNvSpPr>
            <p:nvPr/>
          </p:nvSpPr>
          <p:spPr bwMode="auto">
            <a:xfrm>
              <a:off x="3360" y="2976"/>
              <a:ext cx="1152" cy="384"/>
            </a:xfrm>
            <a:prstGeom prst="ellipse">
              <a:avLst/>
            </a:prstGeom>
            <a:solidFill>
              <a:srgbClr val="0000FF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Scheduler</a:t>
              </a:r>
            </a:p>
          </p:txBody>
        </p:sp>
        <p:sp>
          <p:nvSpPr>
            <p:cNvPr id="14347" name="Rectangle 8"/>
            <p:cNvSpPr>
              <a:spLocks noChangeArrowheads="1"/>
            </p:cNvSpPr>
            <p:nvPr/>
          </p:nvSpPr>
          <p:spPr bwMode="auto">
            <a:xfrm>
              <a:off x="864" y="3552"/>
              <a:ext cx="1344" cy="240"/>
            </a:xfrm>
            <a:prstGeom prst="rect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Message Q</a:t>
              </a:r>
            </a:p>
          </p:txBody>
        </p:sp>
        <p:sp>
          <p:nvSpPr>
            <p:cNvPr id="14348" name="Rectangle 9"/>
            <p:cNvSpPr>
              <a:spLocks noChangeArrowheads="1"/>
            </p:cNvSpPr>
            <p:nvPr/>
          </p:nvSpPr>
          <p:spPr bwMode="auto">
            <a:xfrm>
              <a:off x="3312" y="3504"/>
              <a:ext cx="1344" cy="240"/>
            </a:xfrm>
            <a:prstGeom prst="rect">
              <a:avLst/>
            </a:prstGeom>
            <a:solidFill>
              <a:srgbClr val="FF00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/>
                <a:t>Message Q</a:t>
              </a:r>
            </a:p>
          </p:txBody>
        </p:sp>
        <p:sp>
          <p:nvSpPr>
            <p:cNvPr id="14349" name="Rectangle 10"/>
            <p:cNvSpPr>
              <a:spLocks noChangeArrowheads="1"/>
            </p:cNvSpPr>
            <p:nvPr/>
          </p:nvSpPr>
          <p:spPr bwMode="auto">
            <a:xfrm>
              <a:off x="720" y="1632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Rectangle 11"/>
            <p:cNvSpPr>
              <a:spLocks noChangeArrowheads="1"/>
            </p:cNvSpPr>
            <p:nvPr/>
          </p:nvSpPr>
          <p:spPr bwMode="auto">
            <a:xfrm>
              <a:off x="1248" y="2160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Rectangle 12"/>
            <p:cNvSpPr>
              <a:spLocks noChangeArrowheads="1"/>
            </p:cNvSpPr>
            <p:nvPr/>
          </p:nvSpPr>
          <p:spPr bwMode="auto">
            <a:xfrm>
              <a:off x="3696" y="1728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Rectangle 13"/>
            <p:cNvSpPr>
              <a:spLocks noChangeArrowheads="1"/>
            </p:cNvSpPr>
            <p:nvPr/>
          </p:nvSpPr>
          <p:spPr bwMode="auto">
            <a:xfrm>
              <a:off x="1536" y="1536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Rectangle 14"/>
            <p:cNvSpPr>
              <a:spLocks noChangeArrowheads="1"/>
            </p:cNvSpPr>
            <p:nvPr/>
          </p:nvSpPr>
          <p:spPr bwMode="auto">
            <a:xfrm>
              <a:off x="1968" y="2208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Rectangle 15"/>
            <p:cNvSpPr>
              <a:spLocks noChangeArrowheads="1"/>
            </p:cNvSpPr>
            <p:nvPr/>
          </p:nvSpPr>
          <p:spPr bwMode="auto">
            <a:xfrm>
              <a:off x="1872" y="1632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Rectangle 16"/>
            <p:cNvSpPr>
              <a:spLocks noChangeArrowheads="1"/>
            </p:cNvSpPr>
            <p:nvPr/>
          </p:nvSpPr>
          <p:spPr bwMode="auto">
            <a:xfrm>
              <a:off x="1152" y="1776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Rectangle 17"/>
            <p:cNvSpPr>
              <a:spLocks noChangeArrowheads="1"/>
            </p:cNvSpPr>
            <p:nvPr/>
          </p:nvSpPr>
          <p:spPr bwMode="auto">
            <a:xfrm>
              <a:off x="4512" y="2016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Rectangle 18"/>
            <p:cNvSpPr>
              <a:spLocks noChangeArrowheads="1"/>
            </p:cNvSpPr>
            <p:nvPr/>
          </p:nvSpPr>
          <p:spPr bwMode="auto">
            <a:xfrm>
              <a:off x="4320" y="1632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Rectangle 19"/>
            <p:cNvSpPr>
              <a:spLocks noChangeArrowheads="1"/>
            </p:cNvSpPr>
            <p:nvPr/>
          </p:nvSpPr>
          <p:spPr bwMode="auto">
            <a:xfrm>
              <a:off x="3408" y="1536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Rectangle 20"/>
            <p:cNvSpPr>
              <a:spLocks noChangeArrowheads="1"/>
            </p:cNvSpPr>
            <p:nvPr/>
          </p:nvSpPr>
          <p:spPr bwMode="auto">
            <a:xfrm>
              <a:off x="3312" y="2112"/>
              <a:ext cx="240" cy="240"/>
            </a:xfrm>
            <a:prstGeom prst="rect">
              <a:avLst/>
            </a:pr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Line 21"/>
            <p:cNvSpPr>
              <a:spLocks noChangeShapeType="1"/>
            </p:cNvSpPr>
            <p:nvPr/>
          </p:nvSpPr>
          <p:spPr bwMode="auto">
            <a:xfrm flipV="1">
              <a:off x="1488" y="3360"/>
              <a:ext cx="0" cy="192"/>
            </a:xfrm>
            <a:prstGeom prst="line">
              <a:avLst/>
            </a:prstGeom>
            <a:noFill/>
            <a:ln w="38100" cap="sq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22"/>
            <p:cNvSpPr>
              <a:spLocks noChangeShapeType="1"/>
            </p:cNvSpPr>
            <p:nvPr/>
          </p:nvSpPr>
          <p:spPr bwMode="auto">
            <a:xfrm flipV="1">
              <a:off x="1488" y="1872"/>
              <a:ext cx="528" cy="1152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ontent Placeholder 3"/>
          <p:cNvGraphicFramePr>
            <a:graphicFrameLocks noGrp="1"/>
          </p:cNvGraphicFramePr>
          <p:nvPr/>
        </p:nvGraphicFramePr>
        <p:xfrm>
          <a:off x="685800" y="3962400"/>
          <a:ext cx="5334000" cy="2286000"/>
        </p:xfrm>
        <a:graphic>
          <a:graphicData uri="http://schemas.openxmlformats.org/presentationml/2006/ole">
            <p:oleObj spid="_x0000_s1026" r:id="rId4" imgW="8230313" imgH="4523624" progId="Excel.Sheet.8">
              <p:embed/>
            </p:oleObj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ea typeface="ＭＳ Ｐゴシック"/>
                <a:cs typeface="ＭＳ Ｐゴシック"/>
              </a:rPr>
              <a:t>Charm++/AMPI are well established systems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2362200"/>
          </a:xfrm>
        </p:spPr>
        <p:txBody>
          <a:bodyPr/>
          <a:lstStyle/>
          <a:p>
            <a:pPr eaLnBrk="1" hangingPunct="1"/>
            <a:r>
              <a:rPr lang="en-US" smtClean="0"/>
              <a:t>The Charm++ model has succeeded in CSE/HPC</a:t>
            </a:r>
          </a:p>
          <a:p>
            <a:pPr eaLnBrk="1" hangingPunct="1"/>
            <a:r>
              <a:rPr lang="en-US" smtClean="0"/>
              <a:t>Because:</a:t>
            </a:r>
          </a:p>
          <a:p>
            <a:pPr lvl="1" eaLnBrk="1" hangingPunct="1"/>
            <a:r>
              <a:rPr lang="en-US" smtClean="0"/>
              <a:t>Resource management, …</a:t>
            </a:r>
          </a:p>
        </p:txBody>
      </p:sp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5029200" y="1905000"/>
            <a:ext cx="3429000" cy="157003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15% of cycles at NCSA, 20% at PSC, were used on Charm++ apps, in a one year period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8600" y="3962400"/>
            <a:ext cx="8458200" cy="144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latin typeface="Arial Narrow" pitchFamily="34" charset="0"/>
                <a:cs typeface="Arial" charset="0"/>
              </a:rPr>
              <a:t>So, work on fault tolerance for Charm++ and AMPI is directly useful to real </a:t>
            </a:r>
            <a:r>
              <a:rPr lang="en-US" sz="2800" b="1" dirty="0" smtClean="0">
                <a:latin typeface="Arial Narrow" pitchFamily="34" charset="0"/>
                <a:cs typeface="Arial" charset="0"/>
              </a:rPr>
              <a:t>apps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 smtClean="0">
                <a:latin typeface="Arial Narrow" pitchFamily="34" charset="0"/>
                <a:cs typeface="Arial" charset="0"/>
              </a:rPr>
              <a:t>Also, with AMPI, it applies to MPI applications</a:t>
            </a:r>
            <a:endParaRPr lang="en-US" sz="2800" b="1" dirty="0">
              <a:latin typeface="Arial Narrow" pitchFamily="34" charset="0"/>
              <a:cs typeface="Arial" charset="0"/>
            </a:endParaRPr>
          </a:p>
        </p:txBody>
      </p:sp>
      <p:sp>
        <p:nvSpPr>
          <p:cNvPr id="103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3276600" cy="304800"/>
          </a:xfrm>
        </p:spPr>
        <p:txBody>
          <a:bodyPr/>
          <a:lstStyle/>
          <a:p>
            <a:pPr algn="l">
              <a:defRPr/>
            </a:pPr>
            <a:r>
              <a:rPr lang="en-US" smtClean="0">
                <a:ea typeface="ＭＳ Ｐゴシック" charset="-128"/>
              </a:rPr>
              <a:t>HPC Resilience Workshop DC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9" grpId="0" build="p"/>
      <p:bldP spid="449540" grpId="0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Fault Tolerance in Charm++ &amp; AMPI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Four Approaches Available:</a:t>
            </a:r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800" dirty="0" smtClean="0"/>
              <a:t>Disk-based checkpoint/restart</a:t>
            </a:r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800" dirty="0" smtClean="0"/>
              <a:t>In-memory double checkpoint/restart</a:t>
            </a:r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800" dirty="0" smtClean="0"/>
              <a:t>Proactive object migration</a:t>
            </a:r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800" dirty="0" smtClean="0"/>
              <a:t>Message-logging: scalable rollback, parallel restart</a:t>
            </a:r>
          </a:p>
          <a:p>
            <a:pPr eaLnBrk="1" hangingPunct="1">
              <a:defRPr/>
            </a:pPr>
            <a:r>
              <a:rPr lang="en-US" dirty="0" smtClean="0"/>
              <a:t>Common Features:</a:t>
            </a:r>
          </a:p>
          <a:p>
            <a:pPr lvl="1" eaLnBrk="1" hangingPunct="1">
              <a:defRPr/>
            </a:pPr>
            <a:r>
              <a:rPr lang="en-US" sz="2800" dirty="0" smtClean="0"/>
              <a:t>Based on dynamic runtime capabilities</a:t>
            </a:r>
          </a:p>
          <a:p>
            <a:pPr lvl="1" eaLnBrk="1" hangingPunct="1">
              <a:defRPr/>
            </a:pPr>
            <a:r>
              <a:rPr lang="en-US" sz="2800" dirty="0" smtClean="0"/>
              <a:t>Use of object-migration</a:t>
            </a:r>
          </a:p>
          <a:p>
            <a:pPr lvl="1" eaLnBrk="1" hangingPunct="1">
              <a:defRPr/>
            </a:pPr>
            <a:r>
              <a:rPr lang="en-US" sz="2800" dirty="0" smtClean="0"/>
              <a:t>Can be used in concert with load-balancing schemes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Disk-Based Checkpoint/Restart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Idea:</a:t>
            </a:r>
          </a:p>
          <a:p>
            <a:pPr lvl="1" eaLnBrk="1" hangingPunct="1"/>
            <a:r>
              <a:rPr lang="en-US" smtClean="0"/>
              <a:t>Similar to traditional checkpoint/restart; “migration” to disk</a:t>
            </a:r>
          </a:p>
          <a:p>
            <a:pPr eaLnBrk="1" hangingPunct="1"/>
            <a:r>
              <a:rPr lang="en-US" smtClean="0"/>
              <a:t>Implementation in Charm++/AMPI:</a:t>
            </a:r>
          </a:p>
          <a:p>
            <a:pPr lvl="1" eaLnBrk="1" hangingPunct="1"/>
            <a:r>
              <a:rPr lang="en-US" smtClean="0"/>
              <a:t>Blocking coordinated checkpoint: </a:t>
            </a:r>
            <a:r>
              <a:rPr lang="en-US" sz="2000" smtClean="0"/>
              <a:t> </a:t>
            </a:r>
            <a:r>
              <a:rPr lang="en-US" sz="2000" smtClean="0">
                <a:latin typeface="Lucida Sans Typewriter" pitchFamily="49" charset="0"/>
              </a:rPr>
              <a:t>MPI_Checkpoint(DIRNAME)</a:t>
            </a:r>
          </a:p>
          <a:p>
            <a:pPr eaLnBrk="1" hangingPunct="1"/>
            <a:r>
              <a:rPr lang="en-US" smtClean="0"/>
              <a:t>Pros:</a:t>
            </a:r>
          </a:p>
          <a:p>
            <a:pPr lvl="1" eaLnBrk="1" hangingPunct="1"/>
            <a:r>
              <a:rPr lang="en-US" smtClean="0"/>
              <a:t>Simple scheme, effective for common cases</a:t>
            </a:r>
          </a:p>
          <a:p>
            <a:pPr lvl="1" eaLnBrk="1" hangingPunct="1"/>
            <a:r>
              <a:rPr lang="en-US" smtClean="0"/>
              <a:t>Virtualization enables restart with any number of processors</a:t>
            </a:r>
          </a:p>
          <a:p>
            <a:pPr eaLnBrk="1" hangingPunct="1"/>
            <a:r>
              <a:rPr lang="en-US" smtClean="0"/>
              <a:t>Cons:</a:t>
            </a:r>
          </a:p>
          <a:p>
            <a:pPr lvl="1" eaLnBrk="1" hangingPunct="1"/>
            <a:r>
              <a:rPr lang="en-US" smtClean="0"/>
              <a:t>Checkpointing and data reload operations may be slow</a:t>
            </a:r>
          </a:p>
          <a:p>
            <a:pPr lvl="1" eaLnBrk="1" hangingPunct="1"/>
            <a:r>
              <a:rPr lang="en-US" smtClean="0"/>
              <a:t>Work between last checkpoint and failure is lost</a:t>
            </a:r>
          </a:p>
          <a:p>
            <a:pPr lvl="1" eaLnBrk="1" hangingPunct="1"/>
            <a:r>
              <a:rPr lang="en-US" smtClean="0"/>
              <a:t>Job needs to be resubmitted and restarted</a:t>
            </a:r>
          </a:p>
          <a:p>
            <a:pPr lvl="1" eaLnBrk="1" hangingPunct="1"/>
            <a:endParaRPr lang="en-US" sz="2000" smtClean="0">
              <a:latin typeface="Lucida Sans Typewriter" pitchFamily="49" charset="0"/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8/13/2009</a:t>
            </a:r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HPC Resilience Workshop DC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34343</TotalTime>
  <Words>1548</Words>
  <Application>Microsoft Office PowerPoint</Application>
  <PresentationFormat>On-screen Show (4:3)</PresentationFormat>
  <Paragraphs>324</Paragraphs>
  <Slides>35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Default Design</vt:lpstr>
      <vt:lpstr>Custom Design</vt:lpstr>
      <vt:lpstr>Microsoft Office Excel 97-2003 Worksheet</vt:lpstr>
      <vt:lpstr>Chart</vt:lpstr>
      <vt:lpstr>Scalable Fault Tolerance Schemes using Adaptive Runtime Support</vt:lpstr>
      <vt:lpstr>Presentation Outline</vt:lpstr>
      <vt:lpstr>Object based over-decomposition</vt:lpstr>
      <vt:lpstr>Object-based over-decomposition: Charm++</vt:lpstr>
      <vt:lpstr>Object-based over-decomposition: AMPI</vt:lpstr>
      <vt:lpstr>Some Properties of this approach Relevant to Fault Tolerance </vt:lpstr>
      <vt:lpstr>Charm++/AMPI are well established systems</vt:lpstr>
      <vt:lpstr>Fault Tolerance in Charm++ &amp; AMPI</vt:lpstr>
      <vt:lpstr>Disk-Based Checkpoint/Restart</vt:lpstr>
      <vt:lpstr>SyncFT: In-Memory double Checkpoint/Restart</vt:lpstr>
      <vt:lpstr>Over</vt:lpstr>
      <vt:lpstr>Slide 12</vt:lpstr>
      <vt:lpstr>In-Memory Double Checkpoint/Restart (cont.)</vt:lpstr>
      <vt:lpstr>In-Memory Double Checkpoint/Restart (cont.)</vt:lpstr>
      <vt:lpstr>In-Memory Double Checkpoint/Restart (cont.)</vt:lpstr>
      <vt:lpstr>In-Memory Double Checkpoint/Restart (cont.)</vt:lpstr>
      <vt:lpstr>Proactive Object Migration</vt:lpstr>
      <vt:lpstr>Proactive Object Migration (cont.)</vt:lpstr>
      <vt:lpstr>Proactive Object Migration (cont.)</vt:lpstr>
      <vt:lpstr>Proactive Object Migration (cont.)</vt:lpstr>
      <vt:lpstr>Message-Logging</vt:lpstr>
      <vt:lpstr>Message-Logging (cont.)</vt:lpstr>
      <vt:lpstr>Slide 23</vt:lpstr>
      <vt:lpstr>Slide 24</vt:lpstr>
      <vt:lpstr>Message-Logging (cont.)</vt:lpstr>
      <vt:lpstr>Message-Logging (cont.)</vt:lpstr>
      <vt:lpstr>Slide 27</vt:lpstr>
      <vt:lpstr>Slide 28</vt:lpstr>
      <vt:lpstr>Slide 29</vt:lpstr>
      <vt:lpstr>Slide 30</vt:lpstr>
      <vt:lpstr>Slide 31</vt:lpstr>
      <vt:lpstr>Message-Logging (cont.)</vt:lpstr>
      <vt:lpstr>Current PPL Research Directions</vt:lpstr>
      <vt:lpstr>Some external Gaps</vt:lpstr>
      <vt:lpstr>Messages</vt:lpstr>
    </vt:vector>
  </TitlesOfParts>
  <Company>uiuc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Fault Tolerance Schemes using Adaptive Runtime Support</dc:title>
  <dc:subject>FT-TeraGrid-Workshop</dc:subject>
  <dc:creator>Celso L. Mendes</dc:creator>
  <dc:description>Presentation at the TeraGrid Fault-Tolerance Workshop, Albuquerque, April 2009</dc:description>
  <cp:lastModifiedBy>jgeigner</cp:lastModifiedBy>
  <cp:revision>307</cp:revision>
  <dcterms:created xsi:type="dcterms:W3CDTF">2002-10-12T14:08:56Z</dcterms:created>
  <dcterms:modified xsi:type="dcterms:W3CDTF">2009-10-01T18:38:10Z</dcterms:modified>
</cp:coreProperties>
</file>