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xls" ContentType="application/vnd.ms-exce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5"/>
  </p:notesMasterIdLst>
  <p:sldIdLst>
    <p:sldId id="256" r:id="rId2"/>
    <p:sldId id="306" r:id="rId3"/>
    <p:sldId id="341" r:id="rId4"/>
    <p:sldId id="307" r:id="rId5"/>
    <p:sldId id="308" r:id="rId6"/>
    <p:sldId id="310" r:id="rId7"/>
    <p:sldId id="309" r:id="rId8"/>
    <p:sldId id="311" r:id="rId9"/>
    <p:sldId id="369" r:id="rId10"/>
    <p:sldId id="342" r:id="rId11"/>
    <p:sldId id="363" r:id="rId12"/>
    <p:sldId id="313" r:id="rId13"/>
    <p:sldId id="314" r:id="rId14"/>
    <p:sldId id="315" r:id="rId15"/>
    <p:sldId id="365" r:id="rId16"/>
    <p:sldId id="316" r:id="rId17"/>
    <p:sldId id="343" r:id="rId18"/>
    <p:sldId id="317" r:id="rId19"/>
    <p:sldId id="318" r:id="rId20"/>
    <p:sldId id="319" r:id="rId21"/>
    <p:sldId id="320" r:id="rId22"/>
    <p:sldId id="321" r:id="rId23"/>
    <p:sldId id="361" r:id="rId24"/>
    <p:sldId id="362" r:id="rId25"/>
    <p:sldId id="322" r:id="rId26"/>
    <p:sldId id="324" r:id="rId27"/>
    <p:sldId id="325" r:id="rId28"/>
    <p:sldId id="366" r:id="rId29"/>
    <p:sldId id="344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45" r:id="rId44"/>
    <p:sldId id="346" r:id="rId45"/>
    <p:sldId id="347" r:id="rId46"/>
    <p:sldId id="348" r:id="rId47"/>
    <p:sldId id="349" r:id="rId48"/>
    <p:sldId id="350" r:id="rId49"/>
    <p:sldId id="351" r:id="rId50"/>
    <p:sldId id="367" r:id="rId51"/>
    <p:sldId id="352" r:id="rId52"/>
    <p:sldId id="364" r:id="rId53"/>
    <p:sldId id="353" r:id="rId54"/>
    <p:sldId id="285" r:id="rId55"/>
    <p:sldId id="356" r:id="rId56"/>
    <p:sldId id="357" r:id="rId57"/>
    <p:sldId id="358" r:id="rId58"/>
    <p:sldId id="360" r:id="rId59"/>
    <p:sldId id="292" r:id="rId60"/>
    <p:sldId id="368" r:id="rId61"/>
    <p:sldId id="354" r:id="rId62"/>
    <p:sldId id="355" r:id="rId63"/>
    <p:sldId id="293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w256 Default BG/P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1024</c:v>
                </c:pt>
                <c:pt idx="1">
                  <c:v>2048</c:v>
                </c:pt>
                <c:pt idx="2">
                  <c:v>4096</c:v>
                </c:pt>
                <c:pt idx="3">
                  <c:v>8192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10.78</c:v>
                </c:pt>
                <c:pt idx="1">
                  <c:v>6.85</c:v>
                </c:pt>
                <c:pt idx="2">
                  <c:v>4.21</c:v>
                </c:pt>
                <c:pt idx="3">
                  <c:v>3.52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w256 Topology BG/P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1024</c:v>
                </c:pt>
                <c:pt idx="1">
                  <c:v>2048</c:v>
                </c:pt>
                <c:pt idx="2">
                  <c:v>4096</c:v>
                </c:pt>
                <c:pt idx="3">
                  <c:v>8192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6.7</c:v>
                </c:pt>
                <c:pt idx="1">
                  <c:v>3.77</c:v>
                </c:pt>
                <c:pt idx="2">
                  <c:v>2.17</c:v>
                </c:pt>
                <c:pt idx="3">
                  <c:v>1.7700000000000062</c:v>
                </c:pt>
              </c:numCache>
            </c:numRef>
          </c:val>
        </c:ser>
        <c:marker val="1"/>
        <c:axId val="117514624"/>
        <c:axId val="117516544"/>
      </c:lineChart>
      <c:catAx>
        <c:axId val="1175146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r>
                  <a:rPr lang="en-US" dirty="0" smtClean="0">
                    <a:solidFill>
                      <a:schemeClr val="tx1"/>
                    </a:solidFill>
                  </a:rPr>
                  <a:t>No. of cores</a:t>
                </a:r>
                <a:endParaRPr lang="en-US" dirty="0">
                  <a:solidFill>
                    <a:schemeClr val="tx1"/>
                  </a:solidFill>
                </a:endParaRPr>
              </a:p>
            </c:rich>
          </c:tx>
        </c:title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117516544"/>
        <c:crosses val="autoZero"/>
        <c:auto val="1"/>
        <c:lblAlgn val="ctr"/>
        <c:lblOffset val="100"/>
      </c:catAx>
      <c:valAx>
        <c:axId val="11751654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r>
                  <a:rPr lang="en-US" dirty="0" smtClean="0">
                    <a:solidFill>
                      <a:schemeClr val="tx1"/>
                    </a:solidFill>
                  </a:rPr>
                  <a:t>Time per</a:t>
                </a:r>
                <a:r>
                  <a:rPr lang="en-US" baseline="0" dirty="0" smtClean="0">
                    <a:solidFill>
                      <a:schemeClr val="tx1"/>
                    </a:solidFill>
                  </a:rPr>
                  <a:t> step (</a:t>
                </a:r>
                <a:r>
                  <a:rPr lang="en-US" baseline="0" dirty="0" err="1" smtClean="0">
                    <a:solidFill>
                      <a:schemeClr val="tx1"/>
                    </a:solidFill>
                  </a:rPr>
                  <a:t>secs</a:t>
                </a:r>
                <a:r>
                  <a:rPr lang="en-US" baseline="0" dirty="0" smtClean="0">
                    <a:solidFill>
                      <a:schemeClr val="tx1"/>
                    </a:solidFill>
                  </a:rPr>
                  <a:t>)</a:t>
                </a:r>
                <a:endParaRPr lang="en-US" dirty="0">
                  <a:solidFill>
                    <a:schemeClr val="tx1"/>
                  </a:solidFill>
                </a:endParaRP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117514624"/>
        <c:crosses val="autoZero"/>
        <c:crossBetween val="between"/>
      </c:valAx>
    </c:plotArea>
    <c:legend>
      <c:legendPos val="r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w256 Default XT3</c:v>
                </c:pt>
              </c:strCache>
            </c:strRef>
          </c:tx>
          <c:cat>
            <c:numRef>
              <c:f>Sheet1!$A$2:$A$4</c:f>
              <c:numCache>
                <c:formatCode>General</c:formatCode>
                <c:ptCount val="3"/>
                <c:pt idx="0">
                  <c:v>512</c:v>
                </c:pt>
                <c:pt idx="1">
                  <c:v>1024</c:v>
                </c:pt>
                <c:pt idx="2">
                  <c:v>2048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7.5</c:v>
                </c:pt>
                <c:pt idx="1">
                  <c:v>5.7</c:v>
                </c:pt>
                <c:pt idx="2">
                  <c:v>3.94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w256 Topology XT3</c:v>
                </c:pt>
              </c:strCache>
            </c:strRef>
          </c:tx>
          <c:cat>
            <c:numRef>
              <c:f>Sheet1!$A$2:$A$4</c:f>
              <c:numCache>
                <c:formatCode>General</c:formatCode>
                <c:ptCount val="3"/>
                <c:pt idx="0">
                  <c:v>512</c:v>
                </c:pt>
                <c:pt idx="1">
                  <c:v>1024</c:v>
                </c:pt>
                <c:pt idx="2">
                  <c:v>2048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6.58</c:v>
                </c:pt>
                <c:pt idx="1">
                  <c:v>4.1399999999999997</c:v>
                </c:pt>
                <c:pt idx="2">
                  <c:v>2.4299999999999997</c:v>
                </c:pt>
              </c:numCache>
            </c:numRef>
          </c:val>
        </c:ser>
        <c:marker val="1"/>
        <c:axId val="117427200"/>
        <c:axId val="117560448"/>
      </c:lineChart>
      <c:catAx>
        <c:axId val="1174272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r>
                  <a:rPr lang="en-US" dirty="0" smtClean="0">
                    <a:solidFill>
                      <a:schemeClr val="tx1"/>
                    </a:solidFill>
                  </a:rPr>
                  <a:t>No.</a:t>
                </a:r>
                <a:r>
                  <a:rPr lang="en-US" baseline="0" dirty="0" smtClean="0">
                    <a:solidFill>
                      <a:schemeClr val="tx1"/>
                    </a:solidFill>
                  </a:rPr>
                  <a:t> of cores</a:t>
                </a:r>
                <a:endParaRPr lang="en-US" dirty="0">
                  <a:solidFill>
                    <a:schemeClr val="tx1"/>
                  </a:solidFill>
                </a:endParaRPr>
              </a:p>
            </c:rich>
          </c:tx>
        </c:title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117560448"/>
        <c:crosses val="autoZero"/>
        <c:auto val="1"/>
        <c:lblAlgn val="ctr"/>
        <c:lblOffset val="100"/>
      </c:catAx>
      <c:valAx>
        <c:axId val="11756044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r>
                  <a:rPr lang="en-US" dirty="0" smtClean="0">
                    <a:solidFill>
                      <a:schemeClr val="tx1"/>
                    </a:solidFill>
                  </a:rPr>
                  <a:t>Time</a:t>
                </a:r>
                <a:r>
                  <a:rPr lang="en-US" baseline="0" dirty="0" smtClean="0">
                    <a:solidFill>
                      <a:schemeClr val="tx1"/>
                    </a:solidFill>
                  </a:rPr>
                  <a:t> per step (</a:t>
                </a:r>
                <a:r>
                  <a:rPr lang="en-US" baseline="0" dirty="0" err="1" smtClean="0">
                    <a:solidFill>
                      <a:schemeClr val="tx1"/>
                    </a:solidFill>
                  </a:rPr>
                  <a:t>secs</a:t>
                </a:r>
                <a:r>
                  <a:rPr lang="en-US" baseline="0" dirty="0" smtClean="0">
                    <a:solidFill>
                      <a:schemeClr val="tx1"/>
                    </a:solidFill>
                  </a:rPr>
                  <a:t>)</a:t>
                </a:r>
                <a:endParaRPr lang="en-US" dirty="0">
                  <a:solidFill>
                    <a:schemeClr val="tx1"/>
                  </a:solidFill>
                </a:endParaRP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117427200"/>
        <c:crosses val="autoZero"/>
        <c:crossBetween val="between"/>
      </c:valAx>
    </c:plotArea>
    <c:legend>
      <c:legendPos val="r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CFA50-AF6B-4F62-B9C0-EB3DA6EA8192}" type="datetimeFigureOut">
              <a:rPr lang="en-US" smtClean="0"/>
              <a:pPr/>
              <a:t>8/4/2009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ACDB8-1FDE-4A6C-960B-D7384684F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Hypercubes</a:t>
            </a:r>
          </a:p>
          <a:p>
            <a:pPr lvl="1"/>
            <a:r>
              <a:rPr lang="en-US" dirty="0" smtClean="0"/>
              <a:t>N-dimensional</a:t>
            </a:r>
          </a:p>
          <a:p>
            <a:pPr lvl="1"/>
            <a:r>
              <a:rPr lang="en-US" dirty="0" smtClean="0"/>
              <a:t>Hybrid</a:t>
            </a:r>
          </a:p>
          <a:p>
            <a:pPr lvl="1"/>
            <a:r>
              <a:rPr lang="en-US" dirty="0" smtClean="0"/>
              <a:t>Topology at the level of a node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ACDB8-1FDE-4A6C-960B-D7384684F63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B85987-1C15-484E-AF74-A04368F0932B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CAE6C2-1AAF-4B2F-AD24-CD9E62BC355B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7D3B8A-7115-426F-A8B5-6AC4DAB91565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BDF171-7DBD-410C-885A-68220452C155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Preference to load, then number of proxies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C15106-298A-4198-BC66-5ED8C69E2BE2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809942-20CB-4EF2-8C16-7C75B819EFD4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36692-815E-4826-80EC-CD6D815108EC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can be used</a:t>
            </a:r>
            <a:r>
              <a:rPr lang="en-US" baseline="0" dirty="0" smtClean="0"/>
              <a:t> by MPI Topology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ACDB8-1FDE-4A6C-960B-D7384684F63E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BG/P = 1.737 times</a:t>
            </a:r>
          </a:p>
          <a:p>
            <a:r>
              <a:rPr lang="en-US" dirty="0" smtClean="0"/>
              <a:t>XT3 =</a:t>
            </a:r>
            <a:r>
              <a:rPr lang="en-US" baseline="0" dirty="0" smtClean="0"/>
              <a:t> 2.24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ACDB8-1FDE-4A6C-960B-D7384684F63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to 2 – 1.84</a:t>
            </a:r>
          </a:p>
          <a:p>
            <a:r>
              <a:rPr lang="en-US" dirty="0" smtClean="0"/>
              <a:t>1 to</a:t>
            </a:r>
            <a:r>
              <a:rPr lang="en-US" baseline="0" dirty="0" smtClean="0"/>
              <a:t> 3 – 2.11</a:t>
            </a:r>
          </a:p>
          <a:p>
            <a:r>
              <a:rPr lang="en-US" dirty="0" smtClean="0"/>
              <a:t>1 to 4 -</a:t>
            </a:r>
            <a:r>
              <a:rPr lang="en-US" baseline="0" dirty="0" smtClean="0"/>
              <a:t> </a:t>
            </a:r>
            <a:r>
              <a:rPr lang="en-US" dirty="0" smtClean="0"/>
              <a:t>2.55</a:t>
            </a:r>
          </a:p>
          <a:p>
            <a:r>
              <a:rPr lang="en-US" dirty="0" smtClean="0"/>
              <a:t>1 to 7 – 3.54</a:t>
            </a:r>
          </a:p>
          <a:p>
            <a:r>
              <a:rPr lang="en-US" dirty="0" smtClean="0"/>
              <a:t>1 to 8 –</a:t>
            </a:r>
            <a:r>
              <a:rPr lang="en-US" baseline="0" dirty="0" smtClean="0"/>
              <a:t> 7.396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ACDB8-1FDE-4A6C-960B-D7384684F63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0127F1-F8A6-4E77-8C39-0D8C78D0919B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Motivate why is it challenging to parallelize: Generally a few thousand atoms, </a:t>
            </a:r>
          </a:p>
          <a:p>
            <a:r>
              <a:rPr lang="en-US" smtClean="0"/>
              <a:t>one time-step is a few seconds</a:t>
            </a:r>
          </a:p>
          <a:p>
            <a:r>
              <a:rPr lang="en-US" smtClean="0"/>
              <a:t>This needs to be parallelized onto a large number of processors.</a:t>
            </a:r>
          </a:p>
          <a:p>
            <a:r>
              <a:rPr lang="en-US" smtClean="0"/>
              <a:t>The no. of time-steps is large (million to billion) since interesting phenomena happens on the scale of ns or ms</a:t>
            </a:r>
          </a:p>
          <a:p>
            <a:r>
              <a:rPr lang="en-US" smtClean="0"/>
              <a:t>1 fs = 10-15 secs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3B508F-31D9-400B-A92A-4199913069D8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Particle-Mesh Ewald algorithm is used, which transfers the electric charge of each atom to electric potential on a grid and uses a 3D FFT to calculate the influence of all</a:t>
            </a:r>
          </a:p>
          <a:p>
            <a:pPr eaLnBrk="1" hangingPunct="1"/>
            <a:r>
              <a:rPr lang="en-US" smtClean="0"/>
              <a:t>atoms on each atom.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C0464E-1402-47F6-B60E-E9E90982AE64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Patches are assigned statically</a:t>
            </a:r>
          </a:p>
          <a:p>
            <a:pPr eaLnBrk="1" hangingPunct="1"/>
            <a:r>
              <a:rPr lang="en-US" smtClean="0"/>
              <a:t>Computes are migratable (non-bonded ones) controlled by LDB</a:t>
            </a:r>
          </a:p>
          <a:p>
            <a:pPr eaLnBrk="1" hangingPunct="1"/>
            <a:r>
              <a:rPr lang="en-US" smtClean="0"/>
              <a:t>Comm to comp ratio is constant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8F6DC3-5269-4F27-91C4-CC2C3ADF94D9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D19F1D-DE4E-4ED8-9077-526B36586CAE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EA728F-A45C-4EB8-BCCC-EF61D69121ED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Scaling to Petascale Summer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harm.cs.uiuc.edu/research/ldbal/" TargetMode="External"/><Relationship Id="rId2" Type="http://schemas.openxmlformats.org/officeDocument/2006/relationships/hyperlink" Target="http://trilinos.sandia.gov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Load Balancing and Topology Aware Mapping for Petascale Machines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Abhinav S Bhatele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Parallel Programming Laboratory, Illinois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Topology Aware Mapping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Machines and their Topologies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3D Mesh – Cray XT3/4/5</a:t>
            </a:r>
          </a:p>
          <a:p>
            <a:r>
              <a:rPr lang="en-US" dirty="0" smtClean="0"/>
              <a:t>3D Torus – Blue Gene/L, Blue Gene/P</a:t>
            </a:r>
          </a:p>
          <a:p>
            <a:r>
              <a:rPr lang="en-US" dirty="0" smtClean="0"/>
              <a:t>Fat-tree, CLOS network – </a:t>
            </a:r>
            <a:r>
              <a:rPr lang="en-US" dirty="0" err="1" smtClean="0"/>
              <a:t>Infiniband</a:t>
            </a:r>
            <a:r>
              <a:rPr lang="en-US" dirty="0" smtClean="0"/>
              <a:t>, Federation</a:t>
            </a:r>
          </a:p>
          <a:p>
            <a:r>
              <a:rPr lang="en-US" dirty="0" err="1" smtClean="0"/>
              <a:t>Kautz</a:t>
            </a:r>
            <a:r>
              <a:rPr lang="en-US" dirty="0" smtClean="0"/>
              <a:t> Graph – </a:t>
            </a:r>
            <a:r>
              <a:rPr lang="en-US" dirty="0" err="1" smtClean="0"/>
              <a:t>SiCortex</a:t>
            </a:r>
            <a:endParaRPr lang="en-US" dirty="0" smtClean="0"/>
          </a:p>
          <a:p>
            <a:r>
              <a:rPr lang="en-US" dirty="0" smtClean="0"/>
              <a:t>Future Topologies?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RoadRunner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2105025"/>
            <a:ext cx="760095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Gene/P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dirty="0" err="1" smtClean="0"/>
              <a:t>Midplane</a:t>
            </a:r>
            <a:r>
              <a:rPr lang="en-US" dirty="0" smtClean="0"/>
              <a:t>: smallest unit with torus in all dimensions: 8 x 8 x 8</a:t>
            </a:r>
          </a:p>
          <a:p>
            <a:r>
              <a:rPr lang="en-US" dirty="0" smtClean="0"/>
              <a:t>All bigger partitions formed from this unit of 512 nodes</a:t>
            </a:r>
          </a:p>
          <a:p>
            <a:r>
              <a:rPr lang="en-US" dirty="0" smtClean="0"/>
              <a:t>Intrepid at ANL: 40960 nodes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905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981200"/>
            <a:ext cx="3733800" cy="3788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Cray XT5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full installation is a torus</a:t>
            </a:r>
          </a:p>
          <a:p>
            <a:r>
              <a:rPr lang="en-US" dirty="0" smtClean="0"/>
              <a:t>Typically the batch scheduler does not allocate </a:t>
            </a:r>
            <a:r>
              <a:rPr lang="en-US" dirty="0" err="1" smtClean="0"/>
              <a:t>cuboidal</a:t>
            </a:r>
            <a:r>
              <a:rPr lang="en-US" dirty="0" smtClean="0"/>
              <a:t> shapes</a:t>
            </a:r>
          </a:p>
          <a:p>
            <a:r>
              <a:rPr lang="en-US" dirty="0" smtClean="0"/>
              <a:t>Jaguar (XT4) at ORNL: 8,064 nodes, torus dimensions 21 x 16 x 24</a:t>
            </a:r>
          </a:p>
          <a:p>
            <a:r>
              <a:rPr lang="en-US" dirty="0" err="1" smtClean="0"/>
              <a:t>Jaguarpf</a:t>
            </a:r>
            <a:r>
              <a:rPr lang="en-US" dirty="0" smtClean="0"/>
              <a:t> (XT5) at ORNL: 21 x 32 x 24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topology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machines as large as these?</a:t>
            </a:r>
          </a:p>
          <a:p>
            <a:pPr>
              <a:buNone/>
            </a:pPr>
            <a:r>
              <a:rPr lang="en-US" dirty="0" smtClean="0"/>
              <a:t>       Yes.</a:t>
            </a:r>
          </a:p>
          <a:p>
            <a:r>
              <a:rPr lang="en-US" dirty="0" smtClean="0"/>
              <a:t>For all applications?</a:t>
            </a:r>
          </a:p>
          <a:p>
            <a:pPr>
              <a:buNone/>
            </a:pPr>
            <a:r>
              <a:rPr lang="en-US" dirty="0" smtClean="0"/>
              <a:t>       No.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Consider a 3D mesh/torus interconnect</a:t>
            </a:r>
          </a:p>
          <a:p>
            <a:r>
              <a:rPr lang="en-US" sz="2000" dirty="0" smtClean="0"/>
              <a:t>Message latencies can be modeled by</a:t>
            </a:r>
          </a:p>
          <a:p>
            <a:pPr>
              <a:buNone/>
            </a:pPr>
            <a:r>
              <a:rPr lang="en-US" sz="2000" dirty="0" smtClean="0"/>
              <a:t>                                                            (L</a:t>
            </a:r>
            <a:r>
              <a:rPr lang="en-US" sz="2000" baseline="-25000" dirty="0" smtClean="0"/>
              <a:t>f</a:t>
            </a:r>
            <a:r>
              <a:rPr lang="en-US" sz="2000" dirty="0" smtClean="0"/>
              <a:t>/B) x D + L/B</a:t>
            </a:r>
          </a:p>
          <a:p>
            <a:pPr>
              <a:buNone/>
            </a:pPr>
            <a:r>
              <a:rPr lang="en-US" sz="2000" dirty="0" smtClean="0"/>
              <a:t>L</a:t>
            </a:r>
            <a:r>
              <a:rPr lang="en-US" sz="2000" baseline="-25000" dirty="0" smtClean="0"/>
              <a:t>f</a:t>
            </a:r>
            <a:r>
              <a:rPr lang="en-US" sz="2000" dirty="0" smtClean="0"/>
              <a:t> = length of flit, B = bandwidth,</a:t>
            </a:r>
          </a:p>
          <a:p>
            <a:pPr>
              <a:buNone/>
            </a:pPr>
            <a:r>
              <a:rPr lang="en-US" sz="2000" dirty="0" smtClean="0"/>
              <a:t>D = hops, L = message size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                                When (L</a:t>
            </a:r>
            <a:r>
              <a:rPr lang="en-US" sz="2000" baseline="-25000" dirty="0" smtClean="0"/>
              <a:t>f</a:t>
            </a:r>
            <a:r>
              <a:rPr lang="en-US" sz="2000" dirty="0" smtClean="0"/>
              <a:t> * D) &lt;&lt; L, first term is negligible</a:t>
            </a:r>
          </a:p>
          <a:p>
            <a:endParaRPr lang="en-US" dirty="0" smtClean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1295400" y="4572000"/>
            <a:ext cx="685800" cy="1524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>
            <a:off x="4038600" y="4572000"/>
            <a:ext cx="685800" cy="1524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6781800" y="4572000"/>
            <a:ext cx="685800" cy="1524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-Right Arrow 25"/>
          <p:cNvSpPr/>
          <p:nvPr/>
        </p:nvSpPr>
        <p:spPr>
          <a:xfrm>
            <a:off x="1066800" y="5410200"/>
            <a:ext cx="6781800" cy="152400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-Right Arrow 26"/>
          <p:cNvSpPr/>
          <p:nvPr/>
        </p:nvSpPr>
        <p:spPr>
          <a:xfrm>
            <a:off x="2362200" y="5638800"/>
            <a:ext cx="2819400" cy="152400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-Right Arrow 27"/>
          <p:cNvSpPr/>
          <p:nvPr/>
        </p:nvSpPr>
        <p:spPr>
          <a:xfrm>
            <a:off x="3733800" y="5867400"/>
            <a:ext cx="2743200" cy="152400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4" idx="6"/>
            <a:endCxn id="9" idx="2"/>
          </p:cNvCxnSpPr>
          <p:nvPr/>
        </p:nvCxnSpPr>
        <p:spPr>
          <a:xfrm>
            <a:off x="1143000" y="4991100"/>
            <a:ext cx="64922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762000" y="48006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133600" y="48006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05200" y="48006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76800" y="48006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72200" y="48006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20000" y="48006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6" idx="6"/>
            <a:endCxn id="7" idx="2"/>
          </p:cNvCxnSpPr>
          <p:nvPr/>
        </p:nvCxnSpPr>
        <p:spPr>
          <a:xfrm>
            <a:off x="3886200" y="4991100"/>
            <a:ext cx="990600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00400" y="4355068"/>
            <a:ext cx="3173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in presence of </a:t>
            </a:r>
            <a:r>
              <a:rPr lang="en-US" dirty="0" smtClean="0">
                <a:solidFill>
                  <a:srgbClr val="FF0000"/>
                </a:solidFill>
              </a:rPr>
              <a:t>contention</a:t>
            </a:r>
            <a:r>
              <a:rPr lang="en-US" dirty="0" smtClean="0"/>
              <a:t>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5" grpId="1" animBg="1"/>
      <p:bldP spid="16" grpId="0" animBg="1"/>
      <p:bldP spid="16" grpId="1" animBg="1"/>
      <p:bldP spid="26" grpId="0" animBg="1"/>
      <p:bldP spid="27" grpId="0" animBg="1"/>
      <p:bldP spid="28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Validation through Benchmarks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 Benchmarks†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Quantification of message latencies and dependence on hops</a:t>
            </a:r>
          </a:p>
          <a:p>
            <a:pPr lvl="1"/>
            <a:r>
              <a:rPr lang="en-US" dirty="0" smtClean="0"/>
              <a:t>No sharing of links (no contention)</a:t>
            </a:r>
          </a:p>
          <a:p>
            <a:pPr lvl="1"/>
            <a:r>
              <a:rPr lang="en-US" dirty="0" smtClean="0"/>
              <a:t>Sharing of links (with contention)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8631" y="5040868"/>
            <a:ext cx="560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† http://charm.cs.uiuc.edu/~bhatele/phd/contention.htm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72518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Abhinav Bhatele, Laxmikant V. Kale, </a:t>
            </a:r>
            <a:r>
              <a:rPr lang="en-US" sz="1400" b="1" dirty="0" smtClean="0">
                <a:solidFill>
                  <a:srgbClr val="C00000"/>
                </a:solidFill>
              </a:rPr>
              <a:t>An Evaluation of the Effect of Interconnect Topologies on Message Latencies in Large Supercomputers</a:t>
            </a:r>
            <a:r>
              <a:rPr lang="en-US" sz="1400" dirty="0" smtClean="0">
                <a:solidFill>
                  <a:srgbClr val="C00000"/>
                </a:solidFill>
              </a:rPr>
              <a:t>, In </a:t>
            </a:r>
            <a:r>
              <a:rPr lang="en-US" sz="1400" i="1" dirty="0" smtClean="0">
                <a:solidFill>
                  <a:srgbClr val="C00000"/>
                </a:solidFill>
              </a:rPr>
              <a:t>Workshop on Large-Scale Parallel Processing (IPDPS)</a:t>
            </a:r>
            <a:r>
              <a:rPr lang="en-US" sz="1400" dirty="0" smtClean="0">
                <a:solidFill>
                  <a:srgbClr val="C00000"/>
                </a:solidFill>
              </a:rPr>
              <a:t>, 2009. 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WOCON: No contention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master rank sends messages to all other ranks, one at a time (with replies)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 dirty="0"/>
          </a:p>
        </p:txBody>
      </p:sp>
      <p:pic>
        <p:nvPicPr>
          <p:cNvPr id="94209" name="Picture 1" descr="C:\Users\bhatele\Desktop\wo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887" y="3048000"/>
            <a:ext cx="7291821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Scalable Load Balancing</a:t>
            </a:r>
          </a:p>
          <a:p>
            <a:r>
              <a:rPr lang="en-US" dirty="0" smtClean="0"/>
              <a:t>Current Supercomputers and their Topologies</a:t>
            </a:r>
          </a:p>
          <a:p>
            <a:r>
              <a:rPr lang="en-US" dirty="0" smtClean="0"/>
              <a:t>Topology Aware Mapping</a:t>
            </a:r>
          </a:p>
          <a:p>
            <a:pPr lvl="1"/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Tools and Techniques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8509" y="1828800"/>
            <a:ext cx="4239393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WOCON: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6055" y="1828800"/>
            <a:ext cx="4269745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1600200" y="5498068"/>
            <a:ext cx="179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ANL Blue Gene/P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8868" y="5498068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PSC  XT3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0110" y="1371600"/>
            <a:ext cx="1563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(L</a:t>
            </a:r>
            <a:r>
              <a:rPr lang="en-US" baseline="-25000" dirty="0" smtClean="0">
                <a:solidFill>
                  <a:srgbClr val="C00000"/>
                </a:solidFill>
              </a:rPr>
              <a:t>f</a:t>
            </a:r>
            <a:r>
              <a:rPr lang="en-US" dirty="0" smtClean="0">
                <a:solidFill>
                  <a:srgbClr val="C00000"/>
                </a:solidFill>
              </a:rPr>
              <a:t>/B) x D + L/B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WICON: With Contention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 all ranks into pairs and everyone sends to their respective partner simultaneously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371600" y="5486400"/>
            <a:ext cx="197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Near Neighbor: NN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1600" y="5486400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Random: RND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 dirty="0"/>
          </a:p>
        </p:txBody>
      </p:sp>
      <p:pic>
        <p:nvPicPr>
          <p:cNvPr id="92161" name="Picture 1" descr="C:\Users\bhatele\Desktop\w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399" y="3657600"/>
            <a:ext cx="7513137" cy="1676400"/>
          </a:xfrm>
          <a:prstGeom prst="rect">
            <a:avLst/>
          </a:prstGeom>
          <a:noFill/>
        </p:spPr>
      </p:pic>
      <p:pic>
        <p:nvPicPr>
          <p:cNvPr id="92163" name="Picture 3" descr="C:\Users\bhatele\Desktop\wic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641546"/>
            <a:ext cx="7467600" cy="1082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2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9772" y="1675756"/>
            <a:ext cx="4311828" cy="3048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676398"/>
            <a:ext cx="4267200" cy="3008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WICON: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71600" y="5421868"/>
            <a:ext cx="179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ANL Blue Gene/P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8868" y="5421868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PSC XT3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Stressing-a-link Benchmark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Controlled Congestion</a:t>
            </a:r>
          </a:p>
          <a:p>
            <a:r>
              <a:rPr lang="en-US" dirty="0" smtClean="0"/>
              <a:t>Quantify contention effects on a particular link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3969" name="Picture 1" descr="C:\Users\bhatele\Desktop\wicon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505200"/>
            <a:ext cx="8297332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1600201"/>
            <a:ext cx="4343399" cy="3077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6527" y="1600200"/>
            <a:ext cx="4421273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5421868"/>
            <a:ext cx="179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ANL Blue Gene/P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8868" y="5421868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PSC XT3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Equidistant-pairs Benchmark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Pair each rank with a partner which is ‘n’ hops away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28" name="Footer Placeholder 1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 dirty="0"/>
          </a:p>
        </p:txBody>
      </p:sp>
      <p:pic>
        <p:nvPicPr>
          <p:cNvPr id="89089" name="Picture 1" descr="C:\Users\bhatele\Desktop\wicon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178585"/>
            <a:ext cx="7086600" cy="4069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414464"/>
            <a:ext cx="6019800" cy="4240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Gene/P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7315200" y="1981200"/>
            <a:ext cx="228600" cy="60960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43800" y="2057400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7.39 times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Cray XT3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419225"/>
            <a:ext cx="5976330" cy="4219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ight Brace 8"/>
          <p:cNvSpPr/>
          <p:nvPr/>
        </p:nvSpPr>
        <p:spPr>
          <a:xfrm>
            <a:off x="7315200" y="2286000"/>
            <a:ext cx="228600" cy="38100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4243" y="2286000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2.23 times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avoid congestion?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Yes. If we can minimize the distance each message travels</a:t>
            </a:r>
          </a:p>
          <a:p>
            <a:r>
              <a:rPr lang="en-US" dirty="0" smtClean="0"/>
              <a:t>Solution: topology aware mapping</a:t>
            </a:r>
          </a:p>
          <a:p>
            <a:pPr lvl="1"/>
            <a:r>
              <a:rPr lang="en-US" dirty="0" smtClean="0"/>
              <a:t>Initially</a:t>
            </a:r>
          </a:p>
          <a:p>
            <a:pPr lvl="1"/>
            <a:r>
              <a:rPr lang="en-US" dirty="0" smtClean="0"/>
              <a:t>At runtime (as a part of load balancing)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Example Application: NAMD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Load Balancing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Molecular Dynamics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system of [charged] atoms with bonds</a:t>
            </a:r>
          </a:p>
          <a:p>
            <a:pPr eaLnBrk="1" hangingPunct="1"/>
            <a:r>
              <a:rPr lang="en-US" dirty="0" smtClean="0"/>
              <a:t>Use Newtonian Mechanics to find the positions and velocities of atoms</a:t>
            </a:r>
          </a:p>
          <a:p>
            <a:pPr eaLnBrk="1" hangingPunct="1"/>
            <a:r>
              <a:rPr lang="en-US" dirty="0" smtClean="0"/>
              <a:t>Each time-step is typically in </a:t>
            </a:r>
            <a:r>
              <a:rPr lang="en-US" dirty="0" err="1" smtClean="0"/>
              <a:t>femto</a:t>
            </a:r>
            <a:r>
              <a:rPr lang="en-US" dirty="0" smtClean="0"/>
              <a:t>-seconds</a:t>
            </a:r>
          </a:p>
          <a:p>
            <a:pPr eaLnBrk="1" hangingPunct="1"/>
            <a:r>
              <a:rPr lang="en-US" dirty="0" smtClean="0"/>
              <a:t>At each time step</a:t>
            </a:r>
          </a:p>
          <a:p>
            <a:pPr lvl="1" eaLnBrk="1" hangingPunct="1"/>
            <a:r>
              <a:rPr lang="en-US" dirty="0" smtClean="0"/>
              <a:t> calculate the forces on all atoms</a:t>
            </a:r>
          </a:p>
          <a:p>
            <a:pPr lvl="1" eaLnBrk="1" hangingPunct="1"/>
            <a:r>
              <a:rPr lang="en-US" dirty="0" smtClean="0"/>
              <a:t> calculate the velocities and move atoms around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04th,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Scaling to Petascale Summer School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68310-F0CF-4A57-8BAF-3E30217D12C2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NAMD: </a:t>
            </a:r>
            <a:r>
              <a:rPr lang="en-US" sz="4000" dirty="0" err="1" smtClean="0"/>
              <a:t>NAnoscale</a:t>
            </a:r>
            <a:r>
              <a:rPr lang="en-US" sz="4000" dirty="0" smtClean="0"/>
              <a:t> Molecular Dynamics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Naïve force calculation is O(N</a:t>
            </a:r>
            <a:r>
              <a:rPr lang="en-US" baseline="30000" dirty="0" smtClean="0"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Reduced to O(N </a:t>
            </a:r>
            <a:r>
              <a:rPr lang="en-US" dirty="0" err="1" smtClean="0"/>
              <a:t>logN</a:t>
            </a:r>
            <a:r>
              <a:rPr lang="en-US" dirty="0" smtClean="0"/>
              <a:t>) by calculating</a:t>
            </a:r>
          </a:p>
          <a:p>
            <a:pPr lvl="1" eaLnBrk="1" hangingPunct="1"/>
            <a:r>
              <a:rPr lang="en-US" dirty="0" smtClean="0"/>
              <a:t> Bonded forces</a:t>
            </a:r>
          </a:p>
          <a:p>
            <a:pPr lvl="1" eaLnBrk="1" hangingPunct="1"/>
            <a:r>
              <a:rPr lang="en-US" dirty="0" smtClean="0"/>
              <a:t> Non-bonded: using a cutoff radius</a:t>
            </a:r>
            <a:endParaRPr lang="en-US" baseline="-25000" dirty="0" smtClean="0">
              <a:ea typeface="Arial Unicode MS" pitchFamily="34" charset="-128"/>
              <a:cs typeface="Arial Unicode MS" pitchFamily="34" charset="-128"/>
            </a:endParaRPr>
          </a:p>
          <a:p>
            <a:pPr lvl="2" eaLnBrk="1" hangingPunct="1"/>
            <a:r>
              <a:rPr lang="en-US" dirty="0" smtClean="0"/>
              <a:t> Short-range: calculated every time step</a:t>
            </a:r>
          </a:p>
          <a:p>
            <a:pPr lvl="2" eaLnBrk="1" hangingPunct="1"/>
            <a:r>
              <a:rPr lang="en-US" dirty="0" smtClean="0"/>
              <a:t> Long-range: calculated every fourth time-step (PME)</a:t>
            </a:r>
          </a:p>
          <a:p>
            <a:pPr eaLnBrk="1" hangingPunct="1"/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04th,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Scaling to Petascale Summer School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79781-EA56-4B8E-91E3-6797492BC31A}" type="slidenum">
              <a:rPr lang="en-US"/>
              <a:pPr>
                <a:defRPr/>
              </a:pPr>
              <a:t>31</a:t>
            </a:fld>
            <a:endParaRPr lang="en-US"/>
          </a:p>
        </p:txBody>
      </p:sp>
      <p:pic>
        <p:nvPicPr>
          <p:cNvPr id="7" name="Picture 3" descr="C:\Users\bhatele\Downloads\w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0111" y="4681537"/>
            <a:ext cx="2473889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NAMD’s Parallel Design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Hybrid of spatial and force decomposition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04th, 2009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Scaling to Petascale Summer School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75415-9A3A-458A-99BA-6CA125A477EC}" type="slidenum">
              <a:rPr lang="en-US"/>
              <a:pPr>
                <a:defRPr/>
              </a:pPr>
              <a:t>32</a:t>
            </a:fld>
            <a:endParaRPr lang="en-US"/>
          </a:p>
        </p:txBody>
      </p:sp>
      <p:pic>
        <p:nvPicPr>
          <p:cNvPr id="1126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9675" y="2701925"/>
            <a:ext cx="5800725" cy="3317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9" name="Oval 8"/>
          <p:cNvSpPr/>
          <p:nvPr/>
        </p:nvSpPr>
        <p:spPr>
          <a:xfrm>
            <a:off x="6248400" y="259080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5791200" y="33528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4876800" y="388620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Parallelization using Charm++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04th, 2009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Scaling to Petascale Summer School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ED4B7-4E2C-4801-8BB4-9B51938208DC}" type="slidenum">
              <a:rPr lang="en-US"/>
              <a:pPr>
                <a:defRPr/>
              </a:pPr>
              <a:t>33</a:t>
            </a:fld>
            <a:endParaRPr lang="en-US"/>
          </a:p>
        </p:txBody>
      </p:sp>
      <p:pic>
        <p:nvPicPr>
          <p:cNvPr id="1229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524000"/>
            <a:ext cx="7467600" cy="3635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8" name="TextBox 7"/>
          <p:cNvSpPr txBox="1"/>
          <p:nvPr/>
        </p:nvSpPr>
        <p:spPr>
          <a:xfrm>
            <a:off x="457200" y="1676400"/>
            <a:ext cx="13716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Static Mapping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4038600"/>
            <a:ext cx="1600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Load Balancing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124200" y="2819400"/>
            <a:ext cx="2057400" cy="914400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5486400"/>
            <a:ext cx="792480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Bhatele</a:t>
            </a:r>
            <a:r>
              <a:rPr lang="en-US" sz="1400" dirty="0">
                <a:solidFill>
                  <a:srgbClr val="C00000"/>
                </a:solidFill>
                <a:latin typeface="+mn-lt"/>
              </a:rPr>
              <a:t>, A., Kumar, S., Mei, C., Phillips, J. C., </a:t>
            </a:r>
            <a:r>
              <a:rPr lang="en-US" sz="1400" dirty="0" err="1">
                <a:solidFill>
                  <a:srgbClr val="C00000"/>
                </a:solidFill>
                <a:latin typeface="+mn-lt"/>
              </a:rPr>
              <a:t>Zheng</a:t>
            </a:r>
            <a:r>
              <a:rPr lang="en-US" sz="1400" dirty="0">
                <a:solidFill>
                  <a:srgbClr val="C00000"/>
                </a:solidFill>
                <a:latin typeface="+mn-lt"/>
              </a:rPr>
              <a:t>, G. &amp; Kale, L. V</a:t>
            </a:r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., </a:t>
            </a:r>
            <a:r>
              <a:rPr lang="en-US" sz="1400" b="1" dirty="0">
                <a:solidFill>
                  <a:srgbClr val="C00000"/>
                </a:solidFill>
                <a:latin typeface="+mn-lt"/>
              </a:rPr>
              <a:t>Overcoming Scaling Challenges in </a:t>
            </a:r>
            <a:r>
              <a:rPr lang="en-US" sz="1400" b="1" dirty="0" err="1">
                <a:solidFill>
                  <a:srgbClr val="C00000"/>
                </a:solidFill>
                <a:latin typeface="+mn-lt"/>
              </a:rPr>
              <a:t>Biomolecular</a:t>
            </a:r>
            <a:r>
              <a:rPr lang="en-US" sz="1400" b="1" dirty="0">
                <a:solidFill>
                  <a:srgbClr val="C00000"/>
                </a:solidFill>
                <a:latin typeface="+mn-lt"/>
              </a:rPr>
              <a:t> Simulations across Multiple Platforms</a:t>
            </a:r>
            <a:r>
              <a:rPr lang="en-US" sz="1400" dirty="0">
                <a:solidFill>
                  <a:srgbClr val="C00000"/>
                </a:solidFill>
                <a:latin typeface="+mn-lt"/>
              </a:rPr>
              <a:t>. In </a:t>
            </a:r>
            <a:r>
              <a:rPr lang="en-US" sz="1400" i="1" dirty="0">
                <a:solidFill>
                  <a:srgbClr val="C00000"/>
                </a:solidFill>
                <a:latin typeface="+mn-lt"/>
              </a:rPr>
              <a:t>Proceedings of IEEE International Parallel and Distributed Processing Symposium</a:t>
            </a:r>
            <a:r>
              <a:rPr lang="en-US" sz="1400" dirty="0">
                <a:solidFill>
                  <a:srgbClr val="C00000"/>
                </a:solidFill>
                <a:latin typeface="+mn-lt"/>
              </a:rPr>
              <a:t>, Miami, FL, USA, April 2008.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Communication in NAMD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4038600" cy="390207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dirty="0" smtClean="0"/>
              <a:t>Each patch multicasts its information to many computes</a:t>
            </a:r>
          </a:p>
          <a:p>
            <a:pPr eaLnBrk="1" hangingPunct="1"/>
            <a:r>
              <a:rPr lang="en-US" dirty="0" smtClean="0"/>
              <a:t>Each compute is a target of two multicasts only</a:t>
            </a:r>
          </a:p>
          <a:p>
            <a:pPr eaLnBrk="1" hangingPunct="1"/>
            <a:r>
              <a:rPr lang="en-US" dirty="0" smtClean="0"/>
              <a:t>Use ‘Proxies’ to send data to different computes on the same processor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04th, 2009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Scaling to Petascale Summer School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07CE6-F3FB-49FE-9211-99BCC5B017C3}" type="slidenum">
              <a:rPr lang="en-US"/>
              <a:pPr>
                <a:defRPr/>
              </a:pPr>
              <a:t>34</a:t>
            </a:fld>
            <a:endParaRPr lang="en-US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3858" y="1781175"/>
            <a:ext cx="3912942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Arc 10"/>
          <p:cNvSpPr/>
          <p:nvPr/>
        </p:nvSpPr>
        <p:spPr>
          <a:xfrm>
            <a:off x="4343400" y="3429000"/>
            <a:ext cx="1828800" cy="1752600"/>
          </a:xfrm>
          <a:prstGeom prst="arc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14472397">
            <a:off x="6620323" y="3309851"/>
            <a:ext cx="1240690" cy="1381297"/>
          </a:xfrm>
          <a:prstGeom prst="arc">
            <a:avLst/>
          </a:prstGeom>
          <a:ln w="25400">
            <a:solidFill>
              <a:srgbClr val="FF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650299">
            <a:off x="6047097" y="4360447"/>
            <a:ext cx="289113" cy="317769"/>
          </a:xfrm>
          <a:prstGeom prst="arc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16605625">
            <a:off x="6313249" y="4435192"/>
            <a:ext cx="462991" cy="378848"/>
          </a:xfrm>
          <a:prstGeom prst="arc">
            <a:avLst/>
          </a:prstGeom>
          <a:ln w="254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2973196">
            <a:off x="6284008" y="4275697"/>
            <a:ext cx="376029" cy="467345"/>
          </a:xfrm>
          <a:prstGeom prst="arc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Topology Aware Techniques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Placement of Patches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04th,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Scaling to Petascale Summer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7C4F7-14CC-43CB-AF67-E95837C02031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3162" y="2286000"/>
            <a:ext cx="4719638" cy="37893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Topology Aware Techniques (contd.)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0225" y="1524000"/>
            <a:ext cx="7775575" cy="3902075"/>
          </a:xfrm>
        </p:spPr>
        <p:txBody>
          <a:bodyPr/>
          <a:lstStyle/>
          <a:p>
            <a:pPr eaLnBrk="1" hangingPunct="1"/>
            <a:r>
              <a:rPr lang="en-US" dirty="0" smtClean="0"/>
              <a:t>Placement of computes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04th, 2009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Scaling to Petascale Summer School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659E8-4AD1-4251-AA38-9FECD359DD69}" type="slidenum">
              <a:rPr lang="en-US"/>
              <a:pPr>
                <a:defRPr/>
              </a:pPr>
              <a:t>36</a:t>
            </a:fld>
            <a:endParaRPr lang="en-US"/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057400"/>
            <a:ext cx="4422775" cy="4124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Load Balancing in Charm++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Principle of Persistence</a:t>
            </a:r>
          </a:p>
          <a:p>
            <a:pPr lvl="1" eaLnBrk="1" hangingPunct="1"/>
            <a:r>
              <a:rPr lang="en-US" smtClean="0"/>
              <a:t> Object communication patterns and computational loads tend to persist over time</a:t>
            </a:r>
          </a:p>
          <a:p>
            <a:pPr eaLnBrk="1" hangingPunct="1"/>
            <a:r>
              <a:rPr lang="en-US" smtClean="0"/>
              <a:t>Measurement-based Load Balancing</a:t>
            </a:r>
          </a:p>
          <a:p>
            <a:pPr lvl="1" eaLnBrk="1" hangingPunct="1"/>
            <a:r>
              <a:rPr lang="en-US" smtClean="0"/>
              <a:t> Instrument computation time and communication volume at runtime</a:t>
            </a:r>
          </a:p>
          <a:p>
            <a:pPr lvl="1" eaLnBrk="1" hangingPunct="1"/>
            <a:r>
              <a:rPr lang="en-US" smtClean="0"/>
              <a:t> Use the database to make new load balancing decisions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04th,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Scaling to Petascale Summer School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CF5EFD-20B4-4DA7-BBBF-1D421D5A6433}" type="slidenum">
              <a:rPr lang="en-US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NAMD’s Load Balancing Strategy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NAMD uses a dynamic centralized greedy strategy</a:t>
            </a:r>
          </a:p>
          <a:p>
            <a:pPr eaLnBrk="1" hangingPunct="1"/>
            <a:r>
              <a:rPr lang="en-US" smtClean="0"/>
              <a:t>There are two schemes in play:</a:t>
            </a:r>
          </a:p>
          <a:p>
            <a:pPr lvl="1" eaLnBrk="1" hangingPunct="1"/>
            <a:r>
              <a:rPr lang="en-US" smtClean="0"/>
              <a:t> A comprehensive strategy (called once)</a:t>
            </a:r>
          </a:p>
          <a:p>
            <a:pPr lvl="1" eaLnBrk="1" hangingPunct="1"/>
            <a:r>
              <a:rPr lang="en-US" smtClean="0"/>
              <a:t> A refinement scheme (called several times during a run)</a:t>
            </a:r>
          </a:p>
          <a:p>
            <a:pPr eaLnBrk="1" hangingPunct="1"/>
            <a:r>
              <a:rPr lang="en-US" smtClean="0"/>
              <a:t>Algorithm:</a:t>
            </a:r>
          </a:p>
          <a:p>
            <a:pPr lvl="1" eaLnBrk="1" hangingPunct="1"/>
            <a:r>
              <a:rPr lang="en-US" smtClean="0"/>
              <a:t>Pick a compute and find a “suitable” processor to place it 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04th,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Scaling to Petascale Summer School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DF0A4-CE5B-4BF3-AFA6-EB8B5550ABF9}" type="slidenum">
              <a:rPr lang="en-US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 smtClean="0"/>
              <a:t>Choice of a suitable processor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30225" y="1624013"/>
            <a:ext cx="7775575" cy="38623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Among </a:t>
            </a:r>
            <a:r>
              <a:rPr lang="en-US" dirty="0" err="1" smtClean="0"/>
              <a:t>underloaded</a:t>
            </a:r>
            <a:r>
              <a:rPr lang="en-US" dirty="0" smtClean="0"/>
              <a:t> processors, try to: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Find a processor with the two patches or their proxies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Find a processor with one patch or a proxy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Pick any </a:t>
            </a:r>
            <a:r>
              <a:rPr lang="en-US" dirty="0" err="1" smtClean="0"/>
              <a:t>underloaded</a:t>
            </a:r>
            <a:r>
              <a:rPr lang="en-US" dirty="0" smtClean="0"/>
              <a:t> processor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04th, 2009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Scaling to Petascale Summer School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81B5D8-FB48-4C5B-9274-60236E313510}" type="slidenum">
              <a:rPr lang="en-US"/>
              <a:pPr>
                <a:defRPr/>
              </a:pPr>
              <a:t>39</a:t>
            </a:fld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057400" y="5562600"/>
            <a:ext cx="46482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5265738"/>
            <a:ext cx="13716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Highest Priority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81800" y="5257800"/>
            <a:ext cx="13716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Lowest Priority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114800"/>
            <a:ext cx="30194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Balancing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Load Imbalance can severely hurt performance</a:t>
            </a:r>
          </a:p>
          <a:p>
            <a:r>
              <a:rPr lang="en-US" dirty="0" smtClean="0"/>
              <a:t>The time to completion is bound by the slowest processor</a:t>
            </a:r>
          </a:p>
          <a:p>
            <a:r>
              <a:rPr lang="en-US" dirty="0" smtClean="0"/>
              <a:t>Hence, when dividing 121 units of work among 10 processors</a:t>
            </a:r>
          </a:p>
          <a:p>
            <a:pPr lvl="1"/>
            <a:r>
              <a:rPr lang="en-US" dirty="0" smtClean="0"/>
              <a:t>12 units to 9 processors and 13 units to 1 (simple round-robin scheme)</a:t>
            </a:r>
          </a:p>
          <a:p>
            <a:pPr lvl="1"/>
            <a:r>
              <a:rPr lang="en-US" dirty="0" smtClean="0"/>
              <a:t>13 units to 9 processors and 4 units to 1 (intelligent blocking)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D8F2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Load Balancing Metrics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47813"/>
            <a:ext cx="8153400" cy="439578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Load Balance: Bring Max-to-</a:t>
            </a:r>
            <a:r>
              <a:rPr lang="en-US" sz="2800" dirty="0" err="1" smtClean="0"/>
              <a:t>Avg</a:t>
            </a:r>
            <a:r>
              <a:rPr lang="en-US" sz="2800" dirty="0" smtClean="0"/>
              <a:t> Ratio close to 1</a:t>
            </a:r>
          </a:p>
          <a:p>
            <a:pPr eaLnBrk="1" hangingPunct="1"/>
            <a:r>
              <a:rPr lang="en-US" sz="2800" dirty="0" smtClean="0"/>
              <a:t>Communication Volume: Minimize the number of proxies</a:t>
            </a:r>
          </a:p>
          <a:p>
            <a:pPr eaLnBrk="1" hangingPunct="1"/>
            <a:r>
              <a:rPr lang="en-US" sz="2800" dirty="0" smtClean="0"/>
              <a:t>Communication Traffic: Minimize hop bytes</a:t>
            </a:r>
          </a:p>
          <a:p>
            <a:pPr eaLnBrk="1" hangingPunct="1"/>
            <a:endParaRPr lang="en-US" sz="28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 smtClean="0"/>
              <a:t> Hop-bytes = Message size X  Distance traveled by message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04th, 2009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Scaling to Petascale Summer School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060E6-1C1F-4403-802B-05A69298793D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5486400"/>
            <a:ext cx="8382000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dirty="0" err="1" smtClean="0">
                <a:solidFill>
                  <a:srgbClr val="C00000"/>
                </a:solidFill>
                <a:latin typeface="+mn-lt"/>
              </a:rPr>
              <a:t>Agarwal</a:t>
            </a:r>
            <a:r>
              <a:rPr lang="en-US" sz="1400" dirty="0">
                <a:solidFill>
                  <a:srgbClr val="C00000"/>
                </a:solidFill>
                <a:latin typeface="+mn-lt"/>
              </a:rPr>
              <a:t>, T., Sharma, A., Kale, </a:t>
            </a:r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L.V., </a:t>
            </a:r>
            <a:r>
              <a:rPr lang="en-US" sz="1400" b="1" dirty="0" smtClean="0">
                <a:solidFill>
                  <a:srgbClr val="C00000"/>
                </a:solidFill>
                <a:latin typeface="+mn-lt"/>
              </a:rPr>
              <a:t>Topology-aware </a:t>
            </a:r>
            <a:r>
              <a:rPr lang="en-US" sz="1400" b="1" dirty="0">
                <a:solidFill>
                  <a:srgbClr val="C00000"/>
                </a:solidFill>
                <a:latin typeface="+mn-lt"/>
              </a:rPr>
              <a:t>task mapping for reducing communication contention on large parallel machines, </a:t>
            </a:r>
            <a:r>
              <a:rPr lang="en-US" sz="1400" dirty="0">
                <a:solidFill>
                  <a:srgbClr val="C00000"/>
                </a:solidFill>
                <a:latin typeface="+mn-lt"/>
              </a:rPr>
              <a:t>In </a:t>
            </a:r>
            <a:r>
              <a:rPr lang="en-US" sz="1400" i="1" dirty="0">
                <a:solidFill>
                  <a:srgbClr val="C00000"/>
                </a:solidFill>
                <a:latin typeface="+mn-lt"/>
              </a:rPr>
              <a:t>Proceedings of IEEE International Parallel and Distributed Processing Symposium</a:t>
            </a:r>
            <a:r>
              <a:rPr lang="en-US" sz="1400" dirty="0">
                <a:solidFill>
                  <a:srgbClr val="C00000"/>
                </a:solidFill>
                <a:latin typeface="+mn-lt"/>
              </a:rPr>
              <a:t>, Rhodes Island, Greece, April 2006.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Results: Hop-bytes</a:t>
            </a:r>
          </a:p>
        </p:txBody>
      </p:sp>
      <p:graphicFrame>
        <p:nvGraphicFramePr>
          <p:cNvPr id="1026" name="Content Placeholder 6"/>
          <p:cNvGraphicFramePr>
            <a:graphicFrameLocks noGrp="1"/>
          </p:cNvGraphicFramePr>
          <p:nvPr>
            <p:ph idx="1"/>
          </p:nvPr>
        </p:nvGraphicFramePr>
        <p:xfrm>
          <a:off x="461963" y="1677988"/>
          <a:ext cx="8218487" cy="4232275"/>
        </p:xfrm>
        <a:graphic>
          <a:graphicData uri="http://schemas.openxmlformats.org/presentationml/2006/ole">
            <p:oleObj spid="_x0000_s58370" name="Worksheet" r:id="rId4" imgW="8229561" imgH="4238638" progId="Excel.Sheet.8">
              <p:embed/>
            </p:oleObj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04th,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Scaling to Petascale Summer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C9A3B-D441-4CD1-A5BE-5E9779C43A0E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Results: Performance</a:t>
            </a:r>
          </a:p>
        </p:txBody>
      </p:sp>
      <p:graphicFrame>
        <p:nvGraphicFramePr>
          <p:cNvPr id="20483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4238625"/>
        </p:xfrm>
        <a:graphic>
          <a:graphicData uri="http://schemas.openxmlformats.org/presentationml/2006/ole">
            <p:oleObj spid="_x0000_s59394" name="Worksheet" r:id="rId4" imgW="8229561" imgH="4238638" progId="Excel.Sheet.8">
              <p:embed/>
            </p:oleObj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04th,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Scaling to Petascale Summer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A6EED9-DF5F-4230-A80E-83F28CF6E37F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5725180"/>
            <a:ext cx="7924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Abhinav Bhatele and Laxmikant V. Kale. </a:t>
            </a:r>
            <a:r>
              <a:rPr lang="en-US" sz="1400" b="1" dirty="0" smtClean="0">
                <a:solidFill>
                  <a:srgbClr val="C00000"/>
                </a:solidFill>
              </a:rPr>
              <a:t>Dynamic Topology Aware Load Balancing Algorithms for MD Applications</a:t>
            </a:r>
            <a:r>
              <a:rPr lang="en-US" sz="1400" dirty="0" smtClean="0">
                <a:solidFill>
                  <a:srgbClr val="C00000"/>
                </a:solidFill>
              </a:rPr>
              <a:t>. In Proceedings of International Conference on Supercomputing, 2009.</a:t>
            </a:r>
            <a:endParaRPr lang="en-US" sz="14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OpenAtom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Ab</a:t>
            </a:r>
            <a:r>
              <a:rPr lang="en-US" dirty="0" smtClean="0"/>
              <a:t>-Initio Molecular Dynamics code</a:t>
            </a:r>
          </a:p>
          <a:p>
            <a:r>
              <a:rPr lang="en-US" dirty="0" smtClean="0"/>
              <a:t>Communication is static and structured</a:t>
            </a:r>
          </a:p>
          <a:p>
            <a:r>
              <a:rPr lang="en-US" dirty="0" smtClean="0"/>
              <a:t>Challenge: Multiple groups of objects with conflicting communication patterns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962400"/>
            <a:ext cx="3124200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Parallelization using Charm++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5800" y="4419600"/>
            <a:ext cx="7848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Eric Bohm, Glenn J. </a:t>
            </a:r>
            <a:r>
              <a:rPr lang="en-US" sz="1400" dirty="0" err="1" smtClean="0">
                <a:solidFill>
                  <a:srgbClr val="C00000"/>
                </a:solidFill>
              </a:rPr>
              <a:t>Martyna</a:t>
            </a:r>
            <a:r>
              <a:rPr lang="en-US" sz="1400" dirty="0" smtClean="0">
                <a:solidFill>
                  <a:srgbClr val="C00000"/>
                </a:solidFill>
              </a:rPr>
              <a:t>, Abhinav Bhatele, </a:t>
            </a:r>
            <a:r>
              <a:rPr lang="en-US" sz="1400" dirty="0" err="1" smtClean="0">
                <a:solidFill>
                  <a:srgbClr val="C00000"/>
                </a:solidFill>
              </a:rPr>
              <a:t>Sameer</a:t>
            </a:r>
            <a:r>
              <a:rPr lang="en-US" sz="1400" dirty="0" smtClean="0">
                <a:solidFill>
                  <a:srgbClr val="C00000"/>
                </a:solidFill>
              </a:rPr>
              <a:t> Kumar, Laxmikant V. Kale, John A. Gunnels, and Mark E. Tuckerman. </a:t>
            </a:r>
            <a:r>
              <a:rPr lang="en-US" sz="1400" b="1" dirty="0" smtClean="0">
                <a:solidFill>
                  <a:srgbClr val="C00000"/>
                </a:solidFill>
              </a:rPr>
              <a:t>Fine Grained Parallelization of the Car-</a:t>
            </a:r>
            <a:r>
              <a:rPr lang="en-US" sz="1400" b="1" dirty="0" err="1" smtClean="0">
                <a:solidFill>
                  <a:srgbClr val="C00000"/>
                </a:solidFill>
              </a:rPr>
              <a:t>Parrinello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</a:rPr>
              <a:t>ab</a:t>
            </a:r>
            <a:r>
              <a:rPr lang="en-US" sz="1400" b="1" dirty="0" smtClean="0">
                <a:solidFill>
                  <a:srgbClr val="C00000"/>
                </a:solidFill>
              </a:rPr>
              <a:t> initio MD Method on Blue Gene/L</a:t>
            </a:r>
            <a:r>
              <a:rPr lang="en-US" sz="1400" dirty="0" smtClean="0">
                <a:solidFill>
                  <a:srgbClr val="C00000"/>
                </a:solidFill>
              </a:rPr>
              <a:t>. </a:t>
            </a:r>
            <a:r>
              <a:rPr lang="en-US" sz="1400" i="1" dirty="0" smtClean="0">
                <a:solidFill>
                  <a:srgbClr val="C00000"/>
                </a:solidFill>
              </a:rPr>
              <a:t>IBM J. of R. and D.: Applications of Massively Parallel Systems, 52(1/2):159-174</a:t>
            </a:r>
            <a:r>
              <a:rPr lang="en-US" sz="1400" dirty="0" smtClean="0">
                <a:solidFill>
                  <a:srgbClr val="C00000"/>
                </a:solidFill>
              </a:rPr>
              <a:t>, 2008.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 dirty="0"/>
          </a:p>
        </p:txBody>
      </p:sp>
      <p:pic>
        <p:nvPicPr>
          <p:cNvPr id="60418" name="Picture 2" descr="C:\Users\bhatele\Desktop\OpenAtom Control Flow - whit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25920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53340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Abhinav Bhatele, Eric </a:t>
            </a:r>
            <a:r>
              <a:rPr lang="en-US" sz="1400" dirty="0" err="1" smtClean="0">
                <a:solidFill>
                  <a:srgbClr val="C00000"/>
                </a:solidFill>
              </a:rPr>
              <a:t>Bohm</a:t>
            </a:r>
            <a:r>
              <a:rPr lang="en-US" sz="1400" dirty="0" smtClean="0">
                <a:solidFill>
                  <a:srgbClr val="C00000"/>
                </a:solidFill>
              </a:rPr>
              <a:t>, Laxmikant V. Kale, </a:t>
            </a:r>
            <a:r>
              <a:rPr lang="en-US" sz="1400" b="1" dirty="0" smtClean="0">
                <a:solidFill>
                  <a:srgbClr val="C00000"/>
                </a:solidFill>
              </a:rPr>
              <a:t>A Case Study of Communication Optimizations on 3D Mesh Interconnects</a:t>
            </a:r>
            <a:r>
              <a:rPr lang="en-US" sz="1400" dirty="0" smtClean="0">
                <a:solidFill>
                  <a:srgbClr val="C00000"/>
                </a:solidFill>
              </a:rPr>
              <a:t>, To appear in </a:t>
            </a:r>
            <a:r>
              <a:rPr lang="en-US" sz="1400" i="1" dirty="0" smtClean="0">
                <a:solidFill>
                  <a:srgbClr val="C00000"/>
                </a:solidFill>
              </a:rPr>
              <a:t>Proceedings of Euro-Par (Topic 13 - High Performance Networks)</a:t>
            </a:r>
            <a:r>
              <a:rPr lang="en-US" sz="1400" dirty="0" smtClean="0">
                <a:solidFill>
                  <a:srgbClr val="C00000"/>
                </a:solidFill>
              </a:rPr>
              <a:t>, 2009. 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 Mapping of Chare Arrays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40497" y="1341437"/>
            <a:ext cx="44630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57200" y="4382869"/>
            <a:ext cx="1645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State-wise</a:t>
            </a:r>
          </a:p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41350" y="3657600"/>
            <a:ext cx="1645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Plane-wise</a:t>
            </a:r>
          </a:p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76600" y="6016823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Joint work with Eric J. Bohm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Blue Gene/P (ANL)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XT3 (</a:t>
            </a:r>
            <a:r>
              <a:rPr lang="en-US" dirty="0" err="1" smtClean="0"/>
              <a:t>Bigben@PSC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Tools and Techniques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 Aware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Broadly three requirements</a:t>
            </a:r>
          </a:p>
          <a:p>
            <a:pPr lvl="1"/>
            <a:r>
              <a:rPr lang="en-US" dirty="0" smtClean="0"/>
              <a:t>Processor topology graph</a:t>
            </a:r>
          </a:p>
          <a:p>
            <a:pPr lvl="1"/>
            <a:r>
              <a:rPr lang="en-US" dirty="0" smtClean="0"/>
              <a:t>Object communication graph</a:t>
            </a:r>
          </a:p>
          <a:p>
            <a:pPr lvl="1"/>
            <a:r>
              <a:rPr lang="en-US" dirty="0" smtClean="0"/>
              <a:t>Efficient and scalable mapping algorithms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Balancing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Static: Achieved through initial data distribution</a:t>
            </a:r>
          </a:p>
          <a:p>
            <a:r>
              <a:rPr lang="en-US" dirty="0" smtClean="0"/>
              <a:t>Dynamic</a:t>
            </a:r>
          </a:p>
          <a:p>
            <a:pPr lvl="1"/>
            <a:r>
              <a:rPr lang="en-US" dirty="0" smtClean="0"/>
              <a:t>Blocks of data which can be moved around during the execution</a:t>
            </a:r>
          </a:p>
          <a:p>
            <a:pPr lvl="1"/>
            <a:r>
              <a:rPr lang="en-US" dirty="0" smtClean="0"/>
              <a:t>Measurement-based</a:t>
            </a:r>
          </a:p>
          <a:p>
            <a:pPr lvl="1"/>
            <a:r>
              <a:rPr lang="en-US" dirty="0" smtClean="0"/>
              <a:t>Automatic (by the runtime)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Computation-bound applications</a:t>
            </a:r>
          </a:p>
          <a:p>
            <a:r>
              <a:rPr lang="en-US" dirty="0" smtClean="0"/>
              <a:t>Communication-heavy applications</a:t>
            </a:r>
          </a:p>
          <a:p>
            <a:pPr lvl="1"/>
            <a:r>
              <a:rPr lang="en-US" dirty="0" smtClean="0"/>
              <a:t>Latency tolerant: NAMD</a:t>
            </a:r>
          </a:p>
          <a:p>
            <a:pPr lvl="1"/>
            <a:r>
              <a:rPr lang="en-US" smtClean="0"/>
              <a:t>Latency sensitive</a:t>
            </a:r>
            <a:r>
              <a:rPr lang="en-US" dirty="0" smtClean="0"/>
              <a:t>: OpenAtom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 Manager API†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application needs information such as</a:t>
            </a:r>
          </a:p>
          <a:p>
            <a:pPr lvl="1"/>
            <a:r>
              <a:rPr lang="en-US" dirty="0" smtClean="0"/>
              <a:t>Dimensions of the partition</a:t>
            </a:r>
          </a:p>
          <a:p>
            <a:pPr lvl="1"/>
            <a:r>
              <a:rPr lang="en-US" dirty="0" smtClean="0"/>
              <a:t>Rank to physical co-ordinates and vice-versa</a:t>
            </a:r>
          </a:p>
          <a:p>
            <a:r>
              <a:rPr lang="en-US" dirty="0" err="1" smtClean="0"/>
              <a:t>TopoManager</a:t>
            </a:r>
            <a:r>
              <a:rPr lang="en-US" dirty="0" smtClean="0"/>
              <a:t>: a uniform API</a:t>
            </a:r>
          </a:p>
          <a:p>
            <a:pPr lvl="1"/>
            <a:r>
              <a:rPr lang="en-US" dirty="0" smtClean="0"/>
              <a:t>On BG/L and BG/P: provides a wrapper for system calls</a:t>
            </a:r>
          </a:p>
          <a:p>
            <a:pPr lvl="1"/>
            <a:r>
              <a:rPr lang="en-US" dirty="0" smtClean="0"/>
              <a:t>On XT3/4/5, there are no such system calls</a:t>
            </a:r>
          </a:p>
          <a:p>
            <a:pPr lvl="1"/>
            <a:r>
              <a:rPr lang="en-US" dirty="0" smtClean="0"/>
              <a:t>Provides a clean and uniform interface to the application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9662" y="5943600"/>
            <a:ext cx="538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† http://charm.cs.uiuc.edu/~bhatele/phd/topomgr.htm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TopoMgrAPI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getDimNX</a:t>
            </a:r>
            <a:r>
              <a:rPr lang="en-US" dirty="0" smtClean="0"/>
              <a:t>(), </a:t>
            </a:r>
            <a:r>
              <a:rPr lang="en-US" dirty="0" err="1" smtClean="0"/>
              <a:t>getDimNY</a:t>
            </a:r>
            <a:r>
              <a:rPr lang="en-US" dirty="0" smtClean="0"/>
              <a:t>(), </a:t>
            </a:r>
            <a:r>
              <a:rPr lang="en-US" dirty="0" err="1" smtClean="0"/>
              <a:t>getDimNZ</a:t>
            </a:r>
            <a:r>
              <a:rPr lang="en-US" dirty="0" smtClean="0"/>
              <a:t>(), </a:t>
            </a:r>
            <a:r>
              <a:rPr lang="en-US" dirty="0" err="1" smtClean="0"/>
              <a:t>getDimNT</a:t>
            </a:r>
            <a:r>
              <a:rPr lang="en-US" dirty="0" smtClean="0"/>
              <a:t>()</a:t>
            </a:r>
          </a:p>
          <a:p>
            <a:r>
              <a:rPr lang="en-US" dirty="0" err="1" smtClean="0"/>
              <a:t>rankToCoordinates</a:t>
            </a:r>
            <a:r>
              <a:rPr lang="en-US" dirty="0" smtClean="0"/>
              <a:t>(), </a:t>
            </a:r>
            <a:r>
              <a:rPr lang="en-US" dirty="0" err="1" smtClean="0"/>
              <a:t>coordinatesToRank</a:t>
            </a:r>
            <a:r>
              <a:rPr lang="en-US" dirty="0" smtClean="0"/>
              <a:t>()</a:t>
            </a:r>
          </a:p>
          <a:p>
            <a:r>
              <a:rPr lang="en-US" dirty="0" err="1" smtClean="0"/>
              <a:t>getHopsBetweenRanks</a:t>
            </a:r>
            <a:r>
              <a:rPr lang="en-US" dirty="0" smtClean="0"/>
              <a:t>()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Communication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Obtaining this graph:</a:t>
            </a:r>
          </a:p>
          <a:p>
            <a:pPr lvl="1"/>
            <a:r>
              <a:rPr lang="en-US" dirty="0" smtClean="0"/>
              <a:t>Manually</a:t>
            </a:r>
          </a:p>
          <a:p>
            <a:pPr lvl="1"/>
            <a:r>
              <a:rPr lang="en-US" dirty="0" smtClean="0"/>
              <a:t>Profiling (e.g. IBM’s HPCT tools)</a:t>
            </a:r>
          </a:p>
          <a:p>
            <a:pPr lvl="1"/>
            <a:r>
              <a:rPr lang="en-US" dirty="0" smtClean="0"/>
              <a:t>Charm++’s instrumentation framework</a:t>
            </a:r>
          </a:p>
          <a:p>
            <a:r>
              <a:rPr lang="en-US" dirty="0" smtClean="0"/>
              <a:t>Visualizing the graph</a:t>
            </a:r>
          </a:p>
          <a:p>
            <a:r>
              <a:rPr lang="en-US" dirty="0" smtClean="0"/>
              <a:t>Pattern matching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Regular Graph: 3D Stencil</a:t>
            </a:r>
          </a:p>
          <a:p>
            <a:pPr lvl="1"/>
            <a:r>
              <a:rPr lang="en-US" dirty="0" smtClean="0"/>
              <a:t>Structured Mesh applications such as MILC</a:t>
            </a:r>
          </a:p>
          <a:p>
            <a:pPr lvl="1"/>
            <a:r>
              <a:rPr lang="en-US" dirty="0" smtClean="0"/>
              <a:t>POP, MILC, WRF</a:t>
            </a:r>
          </a:p>
          <a:p>
            <a:r>
              <a:rPr lang="en-US" dirty="0" smtClean="0"/>
              <a:t>Static Irregular Graph: Unstructured Mesh applications such as UMT2K</a:t>
            </a:r>
          </a:p>
          <a:p>
            <a:r>
              <a:rPr lang="en-US" dirty="0" smtClean="0"/>
              <a:t>Dynamic Communication Graph: MD codes, Unstructured Mesh codes with AMR</a:t>
            </a:r>
          </a:p>
          <a:p>
            <a:r>
              <a:rPr lang="en-US" dirty="0" smtClean="0"/>
              <a:t>Use pattern matching to get an idea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2D/3D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science applications have a near-neighbor communication pattern</a:t>
            </a:r>
          </a:p>
          <a:p>
            <a:pPr lvl="1"/>
            <a:r>
              <a:rPr lang="en-US" dirty="0" smtClean="0"/>
              <a:t>POP: Parallel Ocean Program</a:t>
            </a:r>
          </a:p>
          <a:p>
            <a:pPr lvl="1"/>
            <a:r>
              <a:rPr lang="en-US" dirty="0" smtClean="0"/>
              <a:t>MILC: MIMD Lattice Computation</a:t>
            </a:r>
          </a:p>
          <a:p>
            <a:pPr lvl="1"/>
            <a:r>
              <a:rPr lang="en-US" dirty="0" smtClean="0"/>
              <a:t>WRF: Weather Research and Forecasting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WRF Communication Graph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905000"/>
            <a:ext cx="41052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667000" y="1600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0 1                                                             30 31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1848683"/>
            <a:ext cx="533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</a:p>
          <a:p>
            <a:r>
              <a:rPr lang="en-US" dirty="0" smtClean="0"/>
              <a:t>1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31</a:t>
            </a:r>
          </a:p>
          <a:p>
            <a:r>
              <a:rPr lang="en-US" dirty="0" smtClean="0"/>
              <a:t>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Folding of 2D/3D to 3D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524000"/>
            <a:ext cx="34956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5800" y="5029200"/>
            <a:ext cx="3733800" cy="990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C00000"/>
                </a:solidFill>
              </a:rPr>
              <a:t>Hao</a:t>
            </a:r>
            <a:r>
              <a:rPr lang="en-US" sz="1400" dirty="0" smtClean="0">
                <a:solidFill>
                  <a:srgbClr val="C00000"/>
                </a:solidFill>
              </a:rPr>
              <a:t> Yu, I-</a:t>
            </a:r>
            <a:r>
              <a:rPr lang="en-US" sz="1400" dirty="0" err="1" smtClean="0">
                <a:solidFill>
                  <a:srgbClr val="C00000"/>
                </a:solidFill>
              </a:rPr>
              <a:t>Hsin</a:t>
            </a:r>
            <a:r>
              <a:rPr lang="en-US" sz="1400" dirty="0" smtClean="0">
                <a:solidFill>
                  <a:srgbClr val="C00000"/>
                </a:solidFill>
              </a:rPr>
              <a:t> Chung and Jose </a:t>
            </a:r>
            <a:r>
              <a:rPr lang="en-US" sz="1400" dirty="0" err="1" smtClean="0">
                <a:solidFill>
                  <a:srgbClr val="C00000"/>
                </a:solidFill>
              </a:rPr>
              <a:t>Moreira</a:t>
            </a:r>
            <a:r>
              <a:rPr lang="en-US" sz="1400" dirty="0" smtClean="0">
                <a:solidFill>
                  <a:srgbClr val="C00000"/>
                </a:solidFill>
              </a:rPr>
              <a:t>, </a:t>
            </a:r>
            <a:r>
              <a:rPr lang="en-US" sz="1400" b="1" dirty="0" smtClean="0">
                <a:solidFill>
                  <a:srgbClr val="C00000"/>
                </a:solidFill>
              </a:rPr>
              <a:t>Topology Mapping for Blue Gene/L Supercomputer</a:t>
            </a:r>
            <a:r>
              <a:rPr lang="en-US" sz="1400" dirty="0" smtClean="0">
                <a:solidFill>
                  <a:srgbClr val="C00000"/>
                </a:solidFill>
              </a:rPr>
              <a:t>, In </a:t>
            </a:r>
            <a:r>
              <a:rPr lang="en-US" sz="1400" i="1" dirty="0" smtClean="0">
                <a:solidFill>
                  <a:srgbClr val="C00000"/>
                </a:solidFill>
              </a:rPr>
              <a:t>Proceedings of the ACM/IEEE Supercomputing Conference, </a:t>
            </a:r>
            <a:r>
              <a:rPr lang="en-US" sz="1400" dirty="0" smtClean="0">
                <a:solidFill>
                  <a:srgbClr val="C00000"/>
                </a:solidFill>
              </a:rPr>
              <a:t>2006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600200"/>
            <a:ext cx="388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 more objects than processors:</a:t>
            </a:r>
          </a:p>
          <a:p>
            <a:r>
              <a:rPr lang="en-US" sz="2800" dirty="0" smtClean="0"/>
              <a:t>  - Blocking Techniques</a:t>
            </a:r>
          </a:p>
          <a:p>
            <a:r>
              <a:rPr lang="en-US" sz="2800" dirty="0" smtClean="0"/>
              <a:t>SMP nodes 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Irregular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Heuristic Techniques</a:t>
            </a:r>
          </a:p>
          <a:p>
            <a:pPr lvl="1"/>
            <a:r>
              <a:rPr lang="en-US" dirty="0" err="1" smtClean="0"/>
              <a:t>Pairwise</a:t>
            </a:r>
            <a:r>
              <a:rPr lang="en-US" dirty="0" smtClean="0"/>
              <a:t> Exchanges</a:t>
            </a:r>
          </a:p>
          <a:p>
            <a:pPr lvl="1"/>
            <a:r>
              <a:rPr lang="en-US" dirty="0" smtClean="0"/>
              <a:t>Greedy Strategies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Mapping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Obtain the communication graph (previous run, at runtime)</a:t>
            </a:r>
          </a:p>
          <a:p>
            <a:r>
              <a:rPr lang="en-US" dirty="0" smtClean="0"/>
              <a:t>Pattern matching to identify communication patterns</a:t>
            </a:r>
          </a:p>
          <a:p>
            <a:r>
              <a:rPr lang="en-US" dirty="0" smtClean="0"/>
              <a:t>Apply heuristic techniques for different scenarios to arrive at a mapping solution automatically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Balance computational load</a:t>
            </a:r>
          </a:p>
          <a:p>
            <a:r>
              <a:rPr lang="en-US" dirty="0" smtClean="0"/>
              <a:t>Balance computational as well as communication load</a:t>
            </a:r>
          </a:p>
          <a:p>
            <a:pPr lvl="1"/>
            <a:r>
              <a:rPr lang="en-US" dirty="0" smtClean="0"/>
              <a:t>Minimize communication volume on the network</a:t>
            </a:r>
          </a:p>
          <a:p>
            <a:r>
              <a:rPr lang="en-US" dirty="0" smtClean="0"/>
              <a:t>Minimize communication traffic</a:t>
            </a:r>
          </a:p>
          <a:p>
            <a:pPr lvl="1"/>
            <a:r>
              <a:rPr lang="en-US" dirty="0" smtClean="0"/>
              <a:t>Bytes passing through each link on the network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Scalable Load Balancing: Hierarchical</a:t>
            </a:r>
          </a:p>
          <a:p>
            <a:r>
              <a:rPr lang="en-US" dirty="0" smtClean="0"/>
              <a:t>Machines of Petascale Era: ‘Exploitable’ Topologies</a:t>
            </a:r>
          </a:p>
          <a:p>
            <a:r>
              <a:rPr lang="en-US" dirty="0" smtClean="0"/>
              <a:t>MPI Benchmarks show:</a:t>
            </a:r>
          </a:p>
          <a:p>
            <a:pPr lvl="1"/>
            <a:r>
              <a:rPr lang="en-US" dirty="0" smtClean="0"/>
              <a:t>Contention for the same links by different messages slows all of them down</a:t>
            </a:r>
          </a:p>
          <a:p>
            <a:r>
              <a:rPr lang="en-US" dirty="0" smtClean="0"/>
              <a:t>Topology aware mapping to avoid contention</a:t>
            </a:r>
          </a:p>
          <a:p>
            <a:pPr lvl="1"/>
            <a:r>
              <a:rPr lang="en-US" dirty="0" smtClean="0"/>
              <a:t>Carefully see if application would benefit from this</a:t>
            </a:r>
          </a:p>
          <a:p>
            <a:r>
              <a:rPr lang="en-US" dirty="0" smtClean="0"/>
              <a:t>Tools and Techniques</a:t>
            </a:r>
          </a:p>
          <a:p>
            <a:pPr lvl="1"/>
            <a:r>
              <a:rPr lang="en-US" dirty="0" err="1" smtClean="0"/>
              <a:t>TopoMgrAPI</a:t>
            </a:r>
            <a:endParaRPr lang="en-US" dirty="0" smtClean="0"/>
          </a:p>
          <a:p>
            <a:pPr lvl="1"/>
            <a:r>
              <a:rPr lang="en-US" dirty="0" smtClean="0"/>
              <a:t>Obtaining the object graph: Instrumentation</a:t>
            </a:r>
          </a:p>
          <a:p>
            <a:pPr lvl="1"/>
            <a:r>
              <a:rPr lang="en-US" dirty="0" smtClean="0"/>
              <a:t>Pattern Matching</a:t>
            </a:r>
          </a:p>
          <a:p>
            <a:pPr lvl="1"/>
            <a:r>
              <a:rPr lang="en-US" dirty="0" smtClean="0"/>
              <a:t>Techniques: Folding, Heuristics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800" y="1730514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/>
            <a:r>
              <a:rPr lang="en-US" sz="2000" dirty="0" smtClean="0"/>
              <a:t>1.  Topology is important again</a:t>
            </a:r>
          </a:p>
          <a:p>
            <a:pPr marL="514350" lvl="0" indent="-514350"/>
            <a:r>
              <a:rPr lang="en-US" sz="2000" dirty="0" smtClean="0"/>
              <a:t>2.  Even on fast interconnects such as Cray</a:t>
            </a:r>
            <a:endParaRPr lang="en-US" sz="2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85800" y="2794337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dirty="0" smtClean="0"/>
              <a:t>3.  In presence of contention, bandwidth occupancy effects message</a:t>
            </a:r>
          </a:p>
          <a:p>
            <a:pPr marL="457200" indent="-457200"/>
            <a:r>
              <a:rPr lang="en-US" sz="2000" dirty="0" smtClean="0"/>
              <a:t>     latencies significantly</a:t>
            </a:r>
          </a:p>
          <a:p>
            <a:pPr marL="457200" indent="-457200"/>
            <a:r>
              <a:rPr lang="en-US" sz="2000" dirty="0" smtClean="0"/>
              <a:t>4.  Increases with the number of hops each message travels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4190999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dirty="0" smtClean="0"/>
              <a:t>5.  Topology Manager API: A uniform API for IBM and Cray machines</a:t>
            </a:r>
          </a:p>
          <a:p>
            <a:pPr marL="457200" indent="-457200"/>
            <a:r>
              <a:rPr lang="en-US" sz="2000" dirty="0" smtClean="0"/>
              <a:t>6.  Different algorithms depending on the communication patterns</a:t>
            </a:r>
          </a:p>
          <a:p>
            <a:pPr marL="457200" indent="-457200"/>
            <a:r>
              <a:rPr lang="en-US" sz="2000" dirty="0" smtClean="0"/>
              <a:t>7.  Eventually, an automatic mapping framework</a:t>
            </a:r>
            <a:endParaRPr lang="en-US" sz="2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 txBox="1">
            <a:spLocks/>
          </p:cNvSpPr>
          <p:nvPr/>
        </p:nvSpPr>
        <p:spPr>
          <a:xfrm>
            <a:off x="685800" y="533400"/>
            <a:ext cx="77724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Acknowledgements: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Argonne National Laboratory: Pete Beckman,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Tisha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Stacey</a:t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Pittsburgh Supercomputing Center: Chad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Vizino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Shawn Brown</a:t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Oak Ridge National Laboratory: Patrick Worley, Donald Frederick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4. Grants: </a:t>
            </a:r>
            <a:r>
              <a:rPr lang="en-US" sz="1600" dirty="0" smtClean="0">
                <a:solidFill>
                  <a:srgbClr val="C00000"/>
                </a:solidFill>
              </a:rPr>
              <a:t>DOE Grant B341494 funded by CSAR, DOE grant DE-FG05-08OR23332 through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ORNL LCF, and a NIH Grant PHS 5 P41 RR05969-04 for Molecular Dynamics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763119"/>
            <a:ext cx="7696200" cy="203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References: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600" dirty="0" smtClean="0"/>
              <a:t>1. Abhinav Bhatele, Laxmikant V. Kale, </a:t>
            </a:r>
            <a:r>
              <a:rPr lang="en-US" sz="1600" b="1" dirty="0" smtClean="0"/>
              <a:t>Quantifying Network Contention on Large Parallel Machines</a:t>
            </a:r>
            <a:r>
              <a:rPr lang="en-US" sz="1600" dirty="0" smtClean="0"/>
              <a:t>, </a:t>
            </a:r>
            <a:r>
              <a:rPr lang="en-US" sz="1600" i="1" dirty="0" smtClean="0"/>
              <a:t>Parallel Processing Letters (Special issue on Large-Scale Parallel Processing)</a:t>
            </a:r>
            <a:r>
              <a:rPr lang="en-US" sz="1600" dirty="0" smtClean="0"/>
              <a:t>, 2009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600" dirty="0" smtClean="0"/>
              <a:t>2. Abhinav Bhatele, Laxmikant V. Kale, </a:t>
            </a:r>
            <a:r>
              <a:rPr lang="en-US" sz="1600" b="1" dirty="0" smtClean="0"/>
              <a:t>Benefits of Topology-aware Mapping for Mesh Topologies</a:t>
            </a:r>
            <a:r>
              <a:rPr lang="en-US" sz="1600" dirty="0" smtClean="0"/>
              <a:t>, </a:t>
            </a:r>
            <a:r>
              <a:rPr lang="en-US" sz="1600" i="1" dirty="0" smtClean="0"/>
              <a:t>Parallel Processing Letters (Special issue on Large-Scale Parallel Processing), </a:t>
            </a:r>
            <a:r>
              <a:rPr lang="en-US" sz="1600" i="1" dirty="0" err="1" smtClean="0"/>
              <a:t>Vol</a:t>
            </a:r>
            <a:r>
              <a:rPr lang="en-US" sz="1600" i="1" dirty="0" smtClean="0"/>
              <a:t>: 18 Issue:4, Pages: 549-566</a:t>
            </a:r>
            <a:r>
              <a:rPr lang="en-US" sz="1600" dirty="0" smtClean="0"/>
              <a:t>, 2008 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9375" y="5257800"/>
            <a:ext cx="3731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E-mail: bhatele, kale @ illinois.edu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Webpage: http://charm.cs.illinois.edu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Scalable Load Balancing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Centralized Strategies perform better but take longer</a:t>
            </a:r>
          </a:p>
          <a:p>
            <a:pPr lvl="1"/>
            <a:r>
              <a:rPr lang="en-US" dirty="0" smtClean="0"/>
              <a:t>Memory/communication bottleneck</a:t>
            </a:r>
          </a:p>
          <a:p>
            <a:r>
              <a:rPr lang="en-US" dirty="0" smtClean="0"/>
              <a:t>Distributed Strategies are fast but have incomplete knowledge</a:t>
            </a:r>
          </a:p>
          <a:p>
            <a:r>
              <a:rPr lang="en-US" dirty="0" smtClean="0"/>
              <a:t>Hybrid/ Hierarchical Strategies</a:t>
            </a:r>
          </a:p>
          <a:p>
            <a:pPr lvl="1"/>
            <a:r>
              <a:rPr lang="en-US" dirty="0" smtClean="0"/>
              <a:t>Allow using different strategies at different levels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Strategies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143000" y="2433637"/>
            <a:ext cx="7543800" cy="2819400"/>
            <a:chOff x="528" y="2016"/>
            <a:chExt cx="4752" cy="1776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528" y="3600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altLang="zh-CN" sz="1000">
                  <a:solidFill>
                    <a:srgbClr val="003366"/>
                  </a:solidFill>
                  <a:latin typeface="Arial" charset="0"/>
                  <a:ea typeface="宋体" pitchFamily="2" charset="-122"/>
                </a:rPr>
                <a:t>0</a:t>
              </a: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854" y="3552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zh-CN" sz="1800">
                  <a:latin typeface="Arial" charset="0"/>
                  <a:ea typeface="宋体" pitchFamily="2" charset="-122"/>
                </a:rPr>
                <a:t>…</a:t>
              </a:r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1152" y="3600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altLang="zh-CN" sz="1000" dirty="0">
                  <a:solidFill>
                    <a:srgbClr val="003366"/>
                  </a:solidFill>
                  <a:latin typeface="Arial" charset="0"/>
                  <a:ea typeface="宋体" pitchFamily="2" charset="-122"/>
                </a:rPr>
                <a:t>1023</a:t>
              </a:r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5040" y="3600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altLang="zh-CN" sz="1000">
                  <a:solidFill>
                    <a:srgbClr val="003366"/>
                  </a:solidFill>
                  <a:latin typeface="Arial" charset="0"/>
                  <a:ea typeface="宋体" pitchFamily="2" charset="-122"/>
                </a:rPr>
                <a:t>65535</a:t>
              </a: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4416" y="3600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altLang="zh-CN" sz="1000">
                  <a:solidFill>
                    <a:srgbClr val="003366"/>
                  </a:solidFill>
                  <a:latin typeface="Arial" charset="0"/>
                  <a:ea typeface="宋体" pitchFamily="2" charset="-122"/>
                </a:rPr>
                <a:t>64512</a:t>
              </a: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4752" y="3552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zh-CN" sz="1800">
                  <a:latin typeface="Arial" charset="0"/>
                  <a:ea typeface="宋体" pitchFamily="2" charset="-122"/>
                </a:rPr>
                <a:t>…</a:t>
              </a:r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1632" y="3600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altLang="zh-CN" sz="1000">
                  <a:solidFill>
                    <a:srgbClr val="003366"/>
                  </a:solidFill>
                  <a:latin typeface="Arial" charset="0"/>
                  <a:ea typeface="宋体" pitchFamily="2" charset="-122"/>
                </a:rPr>
                <a:t>1024</a:t>
              </a: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1958" y="3552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zh-CN" sz="1800">
                  <a:latin typeface="Arial" charset="0"/>
                  <a:ea typeface="宋体" pitchFamily="2" charset="-122"/>
                </a:rPr>
                <a:t>…</a:t>
              </a:r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2256" y="3600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altLang="zh-CN" sz="1000">
                  <a:solidFill>
                    <a:srgbClr val="003366"/>
                  </a:solidFill>
                  <a:latin typeface="Arial" charset="0"/>
                  <a:ea typeface="宋体" pitchFamily="2" charset="-122"/>
                </a:rPr>
                <a:t>2047</a:t>
              </a: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3984" y="3600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altLang="zh-CN" sz="1000">
                  <a:solidFill>
                    <a:srgbClr val="003366"/>
                  </a:solidFill>
                  <a:latin typeface="Arial" charset="0"/>
                  <a:ea typeface="宋体" pitchFamily="2" charset="-122"/>
                </a:rPr>
                <a:t>64511</a:t>
              </a:r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3360" y="3600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altLang="zh-CN" sz="1000">
                  <a:solidFill>
                    <a:srgbClr val="003366"/>
                  </a:solidFill>
                  <a:latin typeface="Arial" charset="0"/>
                  <a:ea typeface="宋体" pitchFamily="2" charset="-122"/>
                </a:rPr>
                <a:t>63488</a:t>
              </a: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3696" y="3552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zh-CN" sz="1800">
                  <a:latin typeface="Arial" charset="0"/>
                  <a:ea typeface="宋体" pitchFamily="2" charset="-122"/>
                </a:rPr>
                <a:t>…</a:t>
              </a: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2736" y="3561"/>
              <a:ext cx="3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zh-CN" sz="1800">
                  <a:latin typeface="Arial" charset="0"/>
                  <a:ea typeface="宋体" pitchFamily="2" charset="-122"/>
                </a:rPr>
                <a:t>…...</a:t>
              </a:r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816" y="2880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altLang="zh-CN" sz="1000">
                  <a:solidFill>
                    <a:srgbClr val="003366"/>
                  </a:solidFill>
                  <a:latin typeface="Arial" charset="0"/>
                  <a:ea typeface="宋体" pitchFamily="2" charset="-122"/>
                </a:rPr>
                <a:t>0</a:t>
              </a:r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1920" y="2880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altLang="zh-CN" sz="1000" dirty="0">
                  <a:solidFill>
                    <a:srgbClr val="003366"/>
                  </a:solidFill>
                  <a:latin typeface="Arial" charset="0"/>
                  <a:ea typeface="宋体" pitchFamily="2" charset="-122"/>
                </a:rPr>
                <a:t>1024</a:t>
              </a:r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3648" y="2880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altLang="zh-CN" sz="1000">
                  <a:solidFill>
                    <a:srgbClr val="003366"/>
                  </a:solidFill>
                  <a:latin typeface="Arial" charset="0"/>
                  <a:ea typeface="宋体" pitchFamily="2" charset="-122"/>
                </a:rPr>
                <a:t>63488</a:t>
              </a:r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auto">
            <a:xfrm>
              <a:off x="4704" y="2880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altLang="zh-CN" sz="1000">
                  <a:solidFill>
                    <a:srgbClr val="003366"/>
                  </a:solidFill>
                  <a:latin typeface="Arial" charset="0"/>
                  <a:ea typeface="宋体" pitchFamily="2" charset="-122"/>
                </a:rPr>
                <a:t>64512</a:t>
              </a:r>
            </a:p>
          </p:txBody>
        </p:sp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2736" y="2016"/>
              <a:ext cx="24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altLang="zh-CN" sz="1000">
                  <a:solidFill>
                    <a:srgbClr val="003366"/>
                  </a:solidFill>
                  <a:latin typeface="Arial" charset="0"/>
                  <a:ea typeface="宋体" pitchFamily="2" charset="-122"/>
                </a:rPr>
                <a:t>1</a:t>
              </a:r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 flipV="1">
              <a:off x="624" y="307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H="1" flipV="1">
              <a:off x="960" y="307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 flipV="1">
              <a:off x="1728" y="307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 flipH="1" flipV="1">
              <a:off x="2064" y="307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 flipV="1">
              <a:off x="3456" y="307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 flipH="1" flipV="1">
              <a:off x="3792" y="307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 flipV="1">
              <a:off x="4512" y="307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 flipH="1" flipV="1">
              <a:off x="4800" y="3072"/>
              <a:ext cx="33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 flipV="1">
              <a:off x="960" y="2208"/>
              <a:ext cx="1824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 flipV="1">
              <a:off x="2016" y="2208"/>
              <a:ext cx="81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 flipH="1" flipV="1">
              <a:off x="2880" y="2208"/>
              <a:ext cx="864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 flipH="1" flipV="1">
              <a:off x="2928" y="2208"/>
              <a:ext cx="187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2667000" y="1706562"/>
            <a:ext cx="3648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zh-CN" sz="1800">
                <a:solidFill>
                  <a:srgbClr val="003366"/>
                </a:solidFill>
                <a:latin typeface="Lucida Sans Unicode" pitchFamily="34" charset="0"/>
                <a:ea typeface="宋体" pitchFamily="2" charset="-122"/>
              </a:rPr>
              <a:t>64K processor hierarchical tree</a:t>
            </a:r>
          </a:p>
        </p:txBody>
      </p:sp>
      <p:sp>
        <p:nvSpPr>
          <p:cNvPr id="39" name="Rectangle 35"/>
          <p:cNvSpPr>
            <a:spLocks noChangeArrowheads="1"/>
          </p:cNvSpPr>
          <p:nvPr/>
        </p:nvSpPr>
        <p:spPr bwMode="auto">
          <a:xfrm>
            <a:off x="3016250" y="5715000"/>
            <a:ext cx="368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zh-CN" sz="1400">
                <a:solidFill>
                  <a:srgbClr val="003366"/>
                </a:solidFill>
                <a:latin typeface="Lucida Sans Unicode" pitchFamily="34" charset="0"/>
                <a:ea typeface="宋体" pitchFamily="2" charset="-122"/>
              </a:rPr>
              <a:t>Apply different strategies at each level</a:t>
            </a:r>
          </a:p>
        </p:txBody>
      </p: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452438" y="4972050"/>
            <a:ext cx="590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zh-CN" sz="1000">
                <a:solidFill>
                  <a:srgbClr val="003366"/>
                </a:solidFill>
                <a:latin typeface="Arial" charset="0"/>
                <a:ea typeface="宋体" pitchFamily="2" charset="-122"/>
              </a:rPr>
              <a:t>Level 0</a:t>
            </a:r>
          </a:p>
        </p:txBody>
      </p:sp>
      <p:sp>
        <p:nvSpPr>
          <p:cNvPr id="41" name="Text Box 37"/>
          <p:cNvSpPr txBox="1">
            <a:spLocks noChangeArrowheads="1"/>
          </p:cNvSpPr>
          <p:nvPr/>
        </p:nvSpPr>
        <p:spPr bwMode="auto">
          <a:xfrm>
            <a:off x="460375" y="3857625"/>
            <a:ext cx="590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zh-CN" sz="1000">
                <a:solidFill>
                  <a:srgbClr val="003366"/>
                </a:solidFill>
                <a:latin typeface="Arial" charset="0"/>
                <a:ea typeface="宋体" pitchFamily="2" charset="-122"/>
              </a:rPr>
              <a:t>Level 1</a:t>
            </a:r>
          </a:p>
        </p:txBody>
      </p:sp>
      <p:sp>
        <p:nvSpPr>
          <p:cNvPr id="42" name="Text Box 38"/>
          <p:cNvSpPr txBox="1">
            <a:spLocks noChangeArrowheads="1"/>
          </p:cNvSpPr>
          <p:nvPr/>
        </p:nvSpPr>
        <p:spPr bwMode="auto">
          <a:xfrm>
            <a:off x="457200" y="2509837"/>
            <a:ext cx="590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zh-CN" sz="1000">
                <a:solidFill>
                  <a:srgbClr val="003366"/>
                </a:solidFill>
                <a:latin typeface="Arial" charset="0"/>
                <a:ea typeface="宋体" pitchFamily="2" charset="-122"/>
              </a:rPr>
              <a:t>Level 2</a:t>
            </a:r>
          </a:p>
        </p:txBody>
      </p:sp>
      <p:sp>
        <p:nvSpPr>
          <p:cNvPr id="43" name="AutoShape 39"/>
          <p:cNvSpPr>
            <a:spLocks/>
          </p:cNvSpPr>
          <p:nvPr/>
        </p:nvSpPr>
        <p:spPr bwMode="auto">
          <a:xfrm rot="-5400000">
            <a:off x="1673226" y="5111749"/>
            <a:ext cx="260350" cy="841375"/>
          </a:xfrm>
          <a:prstGeom prst="leftBrace">
            <a:avLst>
              <a:gd name="adj1" fmla="val 26931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 Box 40"/>
          <p:cNvSpPr txBox="1">
            <a:spLocks noChangeArrowheads="1"/>
          </p:cNvSpPr>
          <p:nvPr/>
        </p:nvSpPr>
        <p:spPr bwMode="auto">
          <a:xfrm>
            <a:off x="1593850" y="5716587"/>
            <a:ext cx="4127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zh-CN" sz="800">
                <a:solidFill>
                  <a:srgbClr val="003366"/>
                </a:solidFill>
                <a:latin typeface="Arial" charset="0"/>
                <a:ea typeface="宋体" pitchFamily="2" charset="-122"/>
              </a:rPr>
              <a:t>1024</a:t>
            </a:r>
          </a:p>
        </p:txBody>
      </p:sp>
      <p:sp>
        <p:nvSpPr>
          <p:cNvPr id="45" name="AutoShape 41"/>
          <p:cNvSpPr>
            <a:spLocks/>
          </p:cNvSpPr>
          <p:nvPr/>
        </p:nvSpPr>
        <p:spPr bwMode="auto">
          <a:xfrm rot="-5400000">
            <a:off x="4687888" y="1403349"/>
            <a:ext cx="260350" cy="5737225"/>
          </a:xfrm>
          <a:prstGeom prst="leftBrace">
            <a:avLst>
              <a:gd name="adj1" fmla="val 183638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42"/>
          <p:cNvSpPr txBox="1">
            <a:spLocks noChangeArrowheads="1"/>
          </p:cNvSpPr>
          <p:nvPr/>
        </p:nvSpPr>
        <p:spPr bwMode="auto">
          <a:xfrm>
            <a:off x="4645025" y="4452937"/>
            <a:ext cx="311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zh-CN" sz="900">
                <a:solidFill>
                  <a:srgbClr val="003366"/>
                </a:solidFill>
                <a:latin typeface="Arial" charset="0"/>
                <a:ea typeface="宋体" pitchFamily="2" charset="-122"/>
              </a:rPr>
              <a:t>64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Trinilos</a:t>
            </a:r>
            <a:r>
              <a:rPr lang="en-US" dirty="0" smtClean="0"/>
              <a:t> </a:t>
            </a:r>
            <a:r>
              <a:rPr lang="en-US" dirty="0" smtClean="0"/>
              <a:t>(developed at Sandia): </a:t>
            </a:r>
            <a:r>
              <a:rPr lang="en-US" dirty="0" smtClean="0">
                <a:hlinkClick r:id="rId2"/>
              </a:rPr>
              <a:t>http://trilinos.sandia.gov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Charm++ Load </a:t>
            </a:r>
            <a:r>
              <a:rPr lang="en-US" dirty="0" smtClean="0"/>
              <a:t>Balancing Framework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 smtClean="0">
                <a:hlinkClick r:id="rId3"/>
              </a:rPr>
              <a:t>://charm.cs.uiuc.edu/research/ldbal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</TotalTime>
  <Words>2572</Words>
  <Application>Microsoft Office PowerPoint</Application>
  <PresentationFormat>On-screen Show (4:3)</PresentationFormat>
  <Paragraphs>520</Paragraphs>
  <Slides>63</Slides>
  <Notes>17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Office Theme</vt:lpstr>
      <vt:lpstr>Worksheet</vt:lpstr>
      <vt:lpstr>Load Balancing and Topology Aware Mapping for Petascale Machines</vt:lpstr>
      <vt:lpstr>Outline</vt:lpstr>
      <vt:lpstr>Load Balancing</vt:lpstr>
      <vt:lpstr>Load Balancing</vt:lpstr>
      <vt:lpstr>Load Balancing Strategies</vt:lpstr>
      <vt:lpstr>Another classification</vt:lpstr>
      <vt:lpstr>Scalable Load Balancing</vt:lpstr>
      <vt:lpstr>Hierarchical Strategies</vt:lpstr>
      <vt:lpstr>References</vt:lpstr>
      <vt:lpstr>Topology Aware Mapping</vt:lpstr>
      <vt:lpstr>Current Machines and their Topologies</vt:lpstr>
      <vt:lpstr>RoadRunner</vt:lpstr>
      <vt:lpstr>Blue Gene/P</vt:lpstr>
      <vt:lpstr>Cray XT5</vt:lpstr>
      <vt:lpstr>Is topology important?</vt:lpstr>
      <vt:lpstr>Motivation</vt:lpstr>
      <vt:lpstr>Validation through Benchmarks</vt:lpstr>
      <vt:lpstr>MPI Benchmarks†</vt:lpstr>
      <vt:lpstr>WOCON: No contention</vt:lpstr>
      <vt:lpstr>WOCON: Results</vt:lpstr>
      <vt:lpstr>WICON: With Contention</vt:lpstr>
      <vt:lpstr>WICON: Results</vt:lpstr>
      <vt:lpstr>Stressing-a-link Benchmark</vt:lpstr>
      <vt:lpstr>Slide 24</vt:lpstr>
      <vt:lpstr>Equidistant-pairs Benchmark</vt:lpstr>
      <vt:lpstr>Blue Gene/P</vt:lpstr>
      <vt:lpstr>Cray XT3</vt:lpstr>
      <vt:lpstr>Can we avoid congestion?</vt:lpstr>
      <vt:lpstr>Example Application: NAMD</vt:lpstr>
      <vt:lpstr>Molecular Dynamics</vt:lpstr>
      <vt:lpstr>NAMD: NAnoscale Molecular Dynamics</vt:lpstr>
      <vt:lpstr>NAMD’s Parallel Design</vt:lpstr>
      <vt:lpstr>Parallelization using Charm++</vt:lpstr>
      <vt:lpstr>Communication in NAMD</vt:lpstr>
      <vt:lpstr>Topology Aware Techniques</vt:lpstr>
      <vt:lpstr>Topology Aware Techniques (contd.)</vt:lpstr>
      <vt:lpstr>Load Balancing in Charm++</vt:lpstr>
      <vt:lpstr>NAMD’s Load Balancing Strategy</vt:lpstr>
      <vt:lpstr>Choice of a suitable processor</vt:lpstr>
      <vt:lpstr>Load Balancing Metrics</vt:lpstr>
      <vt:lpstr>Results: Hop-bytes</vt:lpstr>
      <vt:lpstr>Results: Performance</vt:lpstr>
      <vt:lpstr>OpenAtom</vt:lpstr>
      <vt:lpstr>Parallelization using Charm++</vt:lpstr>
      <vt:lpstr>Topology Mapping of Chare Arrays</vt:lpstr>
      <vt:lpstr>Results on Blue Gene/P (ANL)</vt:lpstr>
      <vt:lpstr>Results on XT3 (Bigben@PSC)</vt:lpstr>
      <vt:lpstr>Tools and Techniques</vt:lpstr>
      <vt:lpstr>Topology Aware Mapping</vt:lpstr>
      <vt:lpstr>Application Characteristics</vt:lpstr>
      <vt:lpstr>Topology Manager API†</vt:lpstr>
      <vt:lpstr>TopoMgrAPI</vt:lpstr>
      <vt:lpstr>Object Communication Graph</vt:lpstr>
      <vt:lpstr>Communication Scenarios</vt:lpstr>
      <vt:lpstr>Simple 2D/3D Graph</vt:lpstr>
      <vt:lpstr>WRF Communication Graph</vt:lpstr>
      <vt:lpstr>Folding of 2D/3D to 3D</vt:lpstr>
      <vt:lpstr>Irregular Graphs</vt:lpstr>
      <vt:lpstr>Automatic Mapping Framework</vt:lpstr>
      <vt:lpstr>Summary</vt:lpstr>
      <vt:lpstr>Summary</vt:lpstr>
      <vt:lpstr>Slide 62</vt:lpstr>
      <vt:lpstr>Thanks!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Topology Aware Mapping for Performance Optimization of Science Applications</dc:title>
  <dc:creator>bhatele</dc:creator>
  <cp:lastModifiedBy>Abhinav S Bhatele</cp:lastModifiedBy>
  <cp:revision>133</cp:revision>
  <dcterms:created xsi:type="dcterms:W3CDTF">2006-08-16T00:00:00Z</dcterms:created>
  <dcterms:modified xsi:type="dcterms:W3CDTF">2009-08-04T12:13:17Z</dcterms:modified>
</cp:coreProperties>
</file>