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76" r:id="rId4"/>
    <p:sldId id="269" r:id="rId5"/>
    <p:sldId id="263" r:id="rId6"/>
    <p:sldId id="279" r:id="rId7"/>
    <p:sldId id="287" r:id="rId8"/>
    <p:sldId id="278" r:id="rId9"/>
    <p:sldId id="277" r:id="rId10"/>
    <p:sldId id="259" r:id="rId11"/>
    <p:sldId id="285" r:id="rId12"/>
    <p:sldId id="260" r:id="rId13"/>
    <p:sldId id="266" r:id="rId14"/>
    <p:sldId id="268" r:id="rId15"/>
    <p:sldId id="265" r:id="rId16"/>
    <p:sldId id="270" r:id="rId17"/>
    <p:sldId id="271" r:id="rId18"/>
    <p:sldId id="272" r:id="rId19"/>
    <p:sldId id="273" r:id="rId20"/>
    <p:sldId id="274" r:id="rId21"/>
    <p:sldId id="280" r:id="rId22"/>
    <p:sldId id="286" r:id="rId23"/>
    <p:sldId id="281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47" autoAdjust="0"/>
  </p:normalViewPr>
  <p:slideViewPr>
    <p:cSldViewPr>
      <p:cViewPr varScale="1">
        <p:scale>
          <a:sx n="79" d="100"/>
          <a:sy n="79" d="100"/>
        </p:scale>
        <p:origin x="-9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w32 Default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512</c:v>
                </c:pt>
                <c:pt idx="1">
                  <c:v>1024</c:v>
                </c:pt>
                <c:pt idx="2">
                  <c:v>2048</c:v>
                </c:pt>
                <c:pt idx="3">
                  <c:v>4096</c:v>
                </c:pt>
                <c:pt idx="4">
                  <c:v>8192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0.27400000000000002</c:v>
                </c:pt>
                <c:pt idx="1">
                  <c:v>0.18900000000000011</c:v>
                </c:pt>
                <c:pt idx="2">
                  <c:v>0.21900000000000011</c:v>
                </c:pt>
                <c:pt idx="3">
                  <c:v>0.16700000000000018</c:v>
                </c:pt>
                <c:pt idx="4">
                  <c:v>0.129</c:v>
                </c:pt>
              </c:numCache>
            </c:numRef>
          </c:val>
        </c:ser>
        <c:marker val="1"/>
        <c:axId val="80729984"/>
        <c:axId val="80732160"/>
      </c:lineChart>
      <c:catAx>
        <c:axId val="807299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No. of cores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80732160"/>
        <c:crosses val="autoZero"/>
        <c:auto val="1"/>
        <c:lblAlgn val="ctr"/>
        <c:lblOffset val="100"/>
      </c:catAx>
      <c:valAx>
        <c:axId val="8073216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 per step (</a:t>
                </a:r>
                <a:r>
                  <a:rPr lang="en-US" dirty="0" err="1" smtClean="0"/>
                  <a:t>secs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80729984"/>
        <c:crosses val="autoZero"/>
        <c:crossBetween val="midCat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w32 Default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512</c:v>
                </c:pt>
                <c:pt idx="1">
                  <c:v>1024</c:v>
                </c:pt>
                <c:pt idx="2">
                  <c:v>2048</c:v>
                </c:pt>
                <c:pt idx="3">
                  <c:v>4096</c:v>
                </c:pt>
                <c:pt idx="4">
                  <c:v>8192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0.27400000000000002</c:v>
                </c:pt>
                <c:pt idx="1">
                  <c:v>0.18900000000000011</c:v>
                </c:pt>
                <c:pt idx="2">
                  <c:v>0.21900000000000011</c:v>
                </c:pt>
                <c:pt idx="3">
                  <c:v>0.16700000000000001</c:v>
                </c:pt>
                <c:pt idx="4">
                  <c:v>0.129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w32 Topology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512</c:v>
                </c:pt>
                <c:pt idx="1">
                  <c:v>1024</c:v>
                </c:pt>
                <c:pt idx="2">
                  <c:v>2048</c:v>
                </c:pt>
                <c:pt idx="3">
                  <c:v>4096</c:v>
                </c:pt>
                <c:pt idx="4">
                  <c:v>8192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0.25900000000000001</c:v>
                </c:pt>
                <c:pt idx="1">
                  <c:v>0.15000000000000011</c:v>
                </c:pt>
                <c:pt idx="2">
                  <c:v>0.112</c:v>
                </c:pt>
                <c:pt idx="3">
                  <c:v>8.2000000000000003E-2</c:v>
                </c:pt>
                <c:pt idx="4">
                  <c:v>6.3E-2</c:v>
                </c:pt>
              </c:numCache>
            </c:numRef>
          </c:val>
        </c:ser>
        <c:marker val="1"/>
        <c:axId val="90503808"/>
        <c:axId val="90575616"/>
      </c:lineChart>
      <c:catAx>
        <c:axId val="905038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No. of cores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90575616"/>
        <c:crosses val="autoZero"/>
        <c:auto val="1"/>
        <c:lblAlgn val="ctr"/>
        <c:lblOffset val="100"/>
      </c:catAx>
      <c:valAx>
        <c:axId val="9057561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 per step (</a:t>
                </a:r>
                <a:r>
                  <a:rPr lang="en-US" dirty="0" err="1" smtClean="0"/>
                  <a:t>secs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90503808"/>
        <c:crosses val="autoZero"/>
        <c:crossBetween val="midCat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w256 Default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1024</c:v>
                </c:pt>
                <c:pt idx="1">
                  <c:v>2048</c:v>
                </c:pt>
                <c:pt idx="2">
                  <c:v>4096</c:v>
                </c:pt>
                <c:pt idx="3">
                  <c:v>8192</c:v>
                </c:pt>
                <c:pt idx="4">
                  <c:v>16384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19.100000000000001</c:v>
                </c:pt>
                <c:pt idx="1">
                  <c:v>13.88</c:v>
                </c:pt>
                <c:pt idx="2">
                  <c:v>9.1300000000000008</c:v>
                </c:pt>
                <c:pt idx="3">
                  <c:v>4.83</c:v>
                </c:pt>
                <c:pt idx="4">
                  <c:v>3.4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w256 Topology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1024</c:v>
                </c:pt>
                <c:pt idx="1">
                  <c:v>2048</c:v>
                </c:pt>
                <c:pt idx="2">
                  <c:v>4096</c:v>
                </c:pt>
                <c:pt idx="3">
                  <c:v>8192</c:v>
                </c:pt>
                <c:pt idx="4">
                  <c:v>16384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16.399999999999999</c:v>
                </c:pt>
                <c:pt idx="1">
                  <c:v>8.14</c:v>
                </c:pt>
                <c:pt idx="2">
                  <c:v>4.83</c:v>
                </c:pt>
                <c:pt idx="3">
                  <c:v>2.75</c:v>
                </c:pt>
                <c:pt idx="4">
                  <c:v>1.71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GST_BIG Default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1024</c:v>
                </c:pt>
                <c:pt idx="1">
                  <c:v>2048</c:v>
                </c:pt>
                <c:pt idx="2">
                  <c:v>4096</c:v>
                </c:pt>
                <c:pt idx="3">
                  <c:v>8192</c:v>
                </c:pt>
                <c:pt idx="4">
                  <c:v>16384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10.120000000000001</c:v>
                </c:pt>
                <c:pt idx="1">
                  <c:v>7.14</c:v>
                </c:pt>
                <c:pt idx="2">
                  <c:v>5.38</c:v>
                </c:pt>
                <c:pt idx="3">
                  <c:v>3.13</c:v>
                </c:pt>
                <c:pt idx="4">
                  <c:v>1.82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GST_BIG Topology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1024</c:v>
                </c:pt>
                <c:pt idx="1">
                  <c:v>2048</c:v>
                </c:pt>
                <c:pt idx="2">
                  <c:v>4096</c:v>
                </c:pt>
                <c:pt idx="3">
                  <c:v>8192</c:v>
                </c:pt>
                <c:pt idx="4">
                  <c:v>16384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8.83</c:v>
                </c:pt>
                <c:pt idx="1">
                  <c:v>6.18</c:v>
                </c:pt>
                <c:pt idx="2">
                  <c:v>3.3499999999999988</c:v>
                </c:pt>
                <c:pt idx="3">
                  <c:v>1.8900000000000001</c:v>
                </c:pt>
                <c:pt idx="4">
                  <c:v>1.2</c:v>
                </c:pt>
              </c:numCache>
            </c:numRef>
          </c:val>
        </c:ser>
        <c:marker val="1"/>
        <c:axId val="90757376"/>
        <c:axId val="90968448"/>
      </c:lineChart>
      <c:catAx>
        <c:axId val="907573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No.</a:t>
                </a:r>
                <a:r>
                  <a:rPr lang="en-US" baseline="0" dirty="0" smtClean="0"/>
                  <a:t> of cores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90968448"/>
        <c:crosses val="autoZero"/>
        <c:auto val="1"/>
        <c:lblAlgn val="ctr"/>
        <c:lblOffset val="100"/>
      </c:catAx>
      <c:valAx>
        <c:axId val="9096844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 per step (</a:t>
                </a:r>
                <a:r>
                  <a:rPr lang="en-US" dirty="0" err="1" smtClean="0"/>
                  <a:t>secs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90757376"/>
        <c:crosses val="autoZero"/>
        <c:crossBetween val="midCat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w256 Default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1024</c:v>
                </c:pt>
                <c:pt idx="1">
                  <c:v>2048</c:v>
                </c:pt>
                <c:pt idx="2">
                  <c:v>4096</c:v>
                </c:pt>
                <c:pt idx="3">
                  <c:v>8192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10.78</c:v>
                </c:pt>
                <c:pt idx="1">
                  <c:v>6.85</c:v>
                </c:pt>
                <c:pt idx="2">
                  <c:v>4.21</c:v>
                </c:pt>
                <c:pt idx="3">
                  <c:v>3.52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w256 Topology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1024</c:v>
                </c:pt>
                <c:pt idx="1">
                  <c:v>2048</c:v>
                </c:pt>
                <c:pt idx="2">
                  <c:v>4096</c:v>
                </c:pt>
                <c:pt idx="3">
                  <c:v>8192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6.7</c:v>
                </c:pt>
                <c:pt idx="1">
                  <c:v>3.77</c:v>
                </c:pt>
                <c:pt idx="2">
                  <c:v>2.17</c:v>
                </c:pt>
                <c:pt idx="3">
                  <c:v>1.77</c:v>
                </c:pt>
              </c:numCache>
            </c:numRef>
          </c:val>
        </c:ser>
        <c:marker val="1"/>
        <c:axId val="90926464"/>
        <c:axId val="90929024"/>
      </c:lineChart>
      <c:catAx>
        <c:axId val="909264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No. of</a:t>
                </a:r>
                <a:r>
                  <a:rPr lang="en-US" baseline="0" dirty="0" smtClean="0"/>
                  <a:t> cores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90929024"/>
        <c:crosses val="autoZero"/>
        <c:auto val="1"/>
        <c:lblAlgn val="ctr"/>
        <c:lblOffset val="100"/>
      </c:catAx>
      <c:valAx>
        <c:axId val="9092902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 per step (</a:t>
                </a:r>
                <a:r>
                  <a:rPr lang="en-US" dirty="0" err="1" smtClean="0"/>
                  <a:t>secs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90926464"/>
        <c:crosses val="autoZero"/>
        <c:crossBetween val="midCat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w256 Default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512</c:v>
                </c:pt>
                <c:pt idx="1">
                  <c:v>1024</c:v>
                </c:pt>
                <c:pt idx="2">
                  <c:v>2048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7.5</c:v>
                </c:pt>
                <c:pt idx="1">
                  <c:v>5.7</c:v>
                </c:pt>
                <c:pt idx="2">
                  <c:v>3.94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w256 Topology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512</c:v>
                </c:pt>
                <c:pt idx="1">
                  <c:v>1024</c:v>
                </c:pt>
                <c:pt idx="2">
                  <c:v>2048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6.58</c:v>
                </c:pt>
                <c:pt idx="1">
                  <c:v>4.1399999999999997</c:v>
                </c:pt>
                <c:pt idx="2">
                  <c:v>2.4299999999999997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GST_BIG Default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512</c:v>
                </c:pt>
                <c:pt idx="1">
                  <c:v>1024</c:v>
                </c:pt>
                <c:pt idx="2">
                  <c:v>2048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6.28</c:v>
                </c:pt>
                <c:pt idx="1">
                  <c:v>3.51</c:v>
                </c:pt>
                <c:pt idx="2">
                  <c:v>2.9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GST_BIG Topology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512</c:v>
                </c:pt>
                <c:pt idx="1">
                  <c:v>1024</c:v>
                </c:pt>
                <c:pt idx="2">
                  <c:v>2048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5.0599999999999996</c:v>
                </c:pt>
                <c:pt idx="1">
                  <c:v>2.7600000000000002</c:v>
                </c:pt>
                <c:pt idx="2">
                  <c:v>2.3099999999999987</c:v>
                </c:pt>
              </c:numCache>
            </c:numRef>
          </c:val>
        </c:ser>
        <c:marker val="1"/>
        <c:axId val="93167616"/>
        <c:axId val="93169536"/>
      </c:lineChart>
      <c:catAx>
        <c:axId val="931676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No.</a:t>
                </a:r>
                <a:r>
                  <a:rPr lang="en-US" baseline="0" dirty="0" smtClean="0"/>
                  <a:t> of cores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93169536"/>
        <c:crossesAt val="0"/>
        <c:auto val="1"/>
        <c:lblAlgn val="ctr"/>
        <c:lblOffset val="100"/>
      </c:catAx>
      <c:valAx>
        <c:axId val="93169536"/>
        <c:scaling>
          <c:orientation val="minMax"/>
          <c:min val="2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</a:t>
                </a:r>
                <a:r>
                  <a:rPr lang="en-US" baseline="0" dirty="0" smtClean="0"/>
                  <a:t> per step (</a:t>
                </a:r>
                <a:r>
                  <a:rPr lang="en-US" baseline="0" dirty="0" err="1" smtClean="0"/>
                  <a:t>secs</a:t>
                </a:r>
                <a:r>
                  <a:rPr lang="en-US" baseline="0" dirty="0" smtClean="0"/>
                  <a:t>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93167616"/>
        <c:crosses val="autoZero"/>
        <c:crossBetween val="midCat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Default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1024</c:v>
                </c:pt>
                <c:pt idx="1">
                  <c:v>2048</c:v>
                </c:pt>
                <c:pt idx="2">
                  <c:v>4096</c:v>
                </c:pt>
                <c:pt idx="3">
                  <c:v>8192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892803.27188480005</c:v>
                </c:pt>
                <c:pt idx="1">
                  <c:v>1627814.1009920009</c:v>
                </c:pt>
                <c:pt idx="2">
                  <c:v>2401537.6744447979</c:v>
                </c:pt>
                <c:pt idx="3">
                  <c:v>2850557.421158398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Topology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1024</c:v>
                </c:pt>
                <c:pt idx="1">
                  <c:v>2048</c:v>
                </c:pt>
                <c:pt idx="2">
                  <c:v>4096</c:v>
                </c:pt>
                <c:pt idx="3">
                  <c:v>8192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630185.05338880001</c:v>
                </c:pt>
                <c:pt idx="1">
                  <c:v>675315.13528319995</c:v>
                </c:pt>
                <c:pt idx="2">
                  <c:v>1328132.6530560001</c:v>
                </c:pt>
                <c:pt idx="3">
                  <c:v>1803762.1129216009</c:v>
                </c:pt>
              </c:numCache>
            </c:numRef>
          </c:val>
        </c:ser>
        <c:gapWidth val="300"/>
        <c:axId val="93192576"/>
        <c:axId val="90870144"/>
      </c:barChart>
      <c:catAx>
        <c:axId val="931925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No. of cores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90870144"/>
        <c:crosses val="autoZero"/>
        <c:auto val="1"/>
        <c:lblAlgn val="ctr"/>
        <c:lblOffset val="100"/>
      </c:catAx>
      <c:valAx>
        <c:axId val="9087014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Idle</a:t>
                </a:r>
                <a:r>
                  <a:rPr lang="en-US" baseline="0" dirty="0" smtClean="0"/>
                  <a:t> Time (</a:t>
                </a:r>
                <a:r>
                  <a:rPr lang="en-US" baseline="0" dirty="0" err="1" smtClean="0"/>
                  <a:t>secs</a:t>
                </a:r>
                <a:r>
                  <a:rPr lang="en-US" baseline="0" dirty="0" smtClean="0"/>
                  <a:t>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931925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Default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1024</c:v>
                </c:pt>
                <c:pt idx="1">
                  <c:v>2048</c:v>
                </c:pt>
                <c:pt idx="2">
                  <c:v>4096</c:v>
                </c:pt>
                <c:pt idx="3">
                  <c:v>8192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433.07</c:v>
                </c:pt>
                <c:pt idx="1">
                  <c:v>564.19000000000005</c:v>
                </c:pt>
                <c:pt idx="2">
                  <c:v>706.25</c:v>
                </c:pt>
                <c:pt idx="3">
                  <c:v>1088.4100000000001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Topology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1024</c:v>
                </c:pt>
                <c:pt idx="1">
                  <c:v>2048</c:v>
                </c:pt>
                <c:pt idx="2">
                  <c:v>4096</c:v>
                </c:pt>
                <c:pt idx="3">
                  <c:v>8192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256.81</c:v>
                </c:pt>
                <c:pt idx="1">
                  <c:v>330.82</c:v>
                </c:pt>
                <c:pt idx="2">
                  <c:v>341.4099999999998</c:v>
                </c:pt>
                <c:pt idx="3">
                  <c:v>643.28000000000043</c:v>
                </c:pt>
              </c:numCache>
            </c:numRef>
          </c:val>
        </c:ser>
        <c:gapWidth val="300"/>
        <c:axId val="93341952"/>
        <c:axId val="93344128"/>
      </c:barChart>
      <c:catAx>
        <c:axId val="933419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No</a:t>
                </a:r>
                <a:r>
                  <a:rPr lang="en-US" baseline="0" dirty="0" smtClean="0"/>
                  <a:t>. of cores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93344128"/>
        <c:crosses val="autoZero"/>
        <c:auto val="1"/>
        <c:lblAlgn val="ctr"/>
        <c:lblOffset val="100"/>
      </c:catAx>
      <c:valAx>
        <c:axId val="9334412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Bandwidth</a:t>
                </a:r>
                <a:r>
                  <a:rPr lang="en-US" baseline="0" dirty="0" smtClean="0"/>
                  <a:t> (GB)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9334195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Cray XT3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512</c:v>
                </c:pt>
                <c:pt idx="1">
                  <c:v>1024</c:v>
                </c:pt>
                <c:pt idx="2">
                  <c:v>2048</c:v>
                </c:pt>
                <c:pt idx="3">
                  <c:v>4096</c:v>
                </c:pt>
                <c:pt idx="4">
                  <c:v>8192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1.139999999999999</c:v>
                </c:pt>
                <c:pt idx="1">
                  <c:v>1.3800000000000001</c:v>
                </c:pt>
                <c:pt idx="2">
                  <c:v>1.62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Blue Gene/L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512</c:v>
                </c:pt>
                <c:pt idx="1">
                  <c:v>1024</c:v>
                </c:pt>
                <c:pt idx="2">
                  <c:v>2048</c:v>
                </c:pt>
                <c:pt idx="3">
                  <c:v>4096</c:v>
                </c:pt>
                <c:pt idx="4">
                  <c:v>8192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1">
                  <c:v>1.71</c:v>
                </c:pt>
                <c:pt idx="2">
                  <c:v>1.8900000000000001</c:v>
                </c:pt>
                <c:pt idx="3">
                  <c:v>1.76</c:v>
                </c:pt>
                <c:pt idx="4">
                  <c:v>1.9900000000000009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Blue Gene/P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512</c:v>
                </c:pt>
                <c:pt idx="1">
                  <c:v>1024</c:v>
                </c:pt>
                <c:pt idx="2">
                  <c:v>2048</c:v>
                </c:pt>
                <c:pt idx="3">
                  <c:v>4096</c:v>
                </c:pt>
                <c:pt idx="4">
                  <c:v>8192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1">
                  <c:v>1.61</c:v>
                </c:pt>
                <c:pt idx="2">
                  <c:v>1.82</c:v>
                </c:pt>
                <c:pt idx="3">
                  <c:v>1.9400000000000008</c:v>
                </c:pt>
                <c:pt idx="4">
                  <c:v>1.9900000000000009</c:v>
                </c:pt>
              </c:numCache>
            </c:numRef>
          </c:val>
        </c:ser>
        <c:gapWidth val="300"/>
        <c:axId val="93448064"/>
        <c:axId val="93458432"/>
      </c:barChart>
      <c:catAx>
        <c:axId val="934480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No. of cores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93458432"/>
        <c:crosses val="autoZero"/>
        <c:auto val="1"/>
        <c:lblAlgn val="ctr"/>
        <c:lblOffset val="100"/>
      </c:catAx>
      <c:valAx>
        <c:axId val="9345843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% Improvement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9344806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16AA3-80E1-4256-BBEF-4722A9A888A2}" type="datetimeFigureOut">
              <a:rPr lang="en-US" smtClean="0"/>
              <a:pPr/>
              <a:t>8/27/2009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8CB3E-22D5-44F8-9EA0-62BBD0E90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 quantum mechanical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energy of non-interacting electrons, (2) Coulomb interaction between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Hartree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energy, (3) correction of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Hartree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energy to account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quantum nature of the electrons or the exchange-correlation energy, and (4)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interaction of electrons with atoms in the system or the external energy.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8CB3E-22D5-44F8-9EA0-62BBD0E9092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can be used</a:t>
            </a:r>
            <a:r>
              <a:rPr lang="en-US" baseline="0" dirty="0" smtClean="0"/>
              <a:t> by MPI Topology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CDB8-1FDE-4A6C-960B-D7384684F63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August 27th, 2009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Abhinav Bhatele @ Euro-Par 2009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27th,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Bhatele @ Euro-Par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r>
              <a:rPr lang="en-US" smtClean="0"/>
              <a:t>August 27th,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Abhinav Bhatele @ Euro-Par 2009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27th,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Bhatele @ Euro-Par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27th, 2009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Abhinav Bhatele @ Euro-Par 2009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August 27th, 2009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Abhinav Bhatele @ Euro-Par 2009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August 27th, 2009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Abhinav Bhatele @ Euro-Par 2009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27th,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Bhatele @ Euro-Par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27th,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Bhatele @ Euro-Par 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27th,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Bhatele @ Euro-Par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en-US" smtClean="0"/>
              <a:t>August 27th, 2009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Abhinav Bhatele @ Euro-Par 2009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August 27th,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Abhinav Bhatele @ Euro-Par 2009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4582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A Case Study of Communication Optimizations on 3D Mesh Interconnects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University of Illinois at Urbana-Champaign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40386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Abhinav Bhatele, Eric Bohm, Laxmikant V. Kale</a:t>
            </a:r>
          </a:p>
          <a:p>
            <a:r>
              <a:rPr lang="en-US" sz="2800" dirty="0" smtClean="0"/>
              <a:t>Parallel Programming Laboratory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172200"/>
            <a:ext cx="21280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Euro-Par 2009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 using Charm++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27th,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5800" y="5281136"/>
            <a:ext cx="7848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Eric Bohm, Glenn J. </a:t>
            </a:r>
            <a:r>
              <a:rPr lang="en-US" sz="1400" dirty="0" err="1" smtClean="0">
                <a:solidFill>
                  <a:srgbClr val="C00000"/>
                </a:solidFill>
              </a:rPr>
              <a:t>Martyna</a:t>
            </a:r>
            <a:r>
              <a:rPr lang="en-US" sz="1400" dirty="0" smtClean="0">
                <a:solidFill>
                  <a:srgbClr val="C00000"/>
                </a:solidFill>
              </a:rPr>
              <a:t>, Abhinav Bhatele, </a:t>
            </a:r>
            <a:r>
              <a:rPr lang="en-US" sz="1400" dirty="0" err="1" smtClean="0">
                <a:solidFill>
                  <a:srgbClr val="C00000"/>
                </a:solidFill>
              </a:rPr>
              <a:t>Sameer</a:t>
            </a:r>
            <a:r>
              <a:rPr lang="en-US" sz="1400" dirty="0" smtClean="0">
                <a:solidFill>
                  <a:srgbClr val="C00000"/>
                </a:solidFill>
              </a:rPr>
              <a:t> Kumar, Laxmikant V. Kale, John A. Gunnels, and Mark E. Tuckerman. </a:t>
            </a:r>
            <a:r>
              <a:rPr lang="en-US" sz="1400" b="1" dirty="0" smtClean="0">
                <a:solidFill>
                  <a:srgbClr val="C00000"/>
                </a:solidFill>
              </a:rPr>
              <a:t>Fine Grained Parallelization of the Car-</a:t>
            </a:r>
            <a:r>
              <a:rPr lang="en-US" sz="1400" b="1" dirty="0" err="1" smtClean="0">
                <a:solidFill>
                  <a:srgbClr val="C00000"/>
                </a:solidFill>
              </a:rPr>
              <a:t>Parrinello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</a:rPr>
              <a:t>ab</a:t>
            </a:r>
            <a:r>
              <a:rPr lang="en-US" sz="1400" b="1" dirty="0" smtClean="0">
                <a:solidFill>
                  <a:srgbClr val="C00000"/>
                </a:solidFill>
              </a:rPr>
              <a:t> initio MD Method on Blue Gene/L</a:t>
            </a:r>
            <a:r>
              <a:rPr lang="en-US" sz="1400" dirty="0" smtClean="0">
                <a:solidFill>
                  <a:srgbClr val="C00000"/>
                </a:solidFill>
              </a:rPr>
              <a:t>. </a:t>
            </a:r>
            <a:r>
              <a:rPr lang="en-US" sz="1400" i="1" dirty="0" smtClean="0">
                <a:solidFill>
                  <a:srgbClr val="C00000"/>
                </a:solidFill>
              </a:rPr>
              <a:t>IBM J. of R. and D.: Applications of Massively Parallel Systems, 52(1/2):159-174</a:t>
            </a:r>
            <a:r>
              <a:rPr lang="en-US" sz="1400" dirty="0" smtClean="0">
                <a:solidFill>
                  <a:srgbClr val="C00000"/>
                </a:solidFill>
              </a:rPr>
              <a:t>, 2008.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Bhatele @ Euro-Par 2009</a:t>
            </a:r>
            <a:endParaRPr lang="en-US" dirty="0"/>
          </a:p>
        </p:txBody>
      </p:sp>
      <p:pic>
        <p:nvPicPr>
          <p:cNvPr id="60418" name="Picture 2" descr="C:\Users\bhatele\Desktop\OpenAtom Control Flow - whi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8536"/>
            <a:ext cx="9144000" cy="2592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Mapping Challenge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27th,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Bhatele @ Euro-Par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Load Balancing: Multiple VPs per PE</a:t>
            </a:r>
          </a:p>
          <a:p>
            <a:r>
              <a:rPr lang="en-US" dirty="0" smtClean="0"/>
              <a:t>Multiple groups of communicating objects</a:t>
            </a:r>
          </a:p>
          <a:p>
            <a:pPr lvl="1"/>
            <a:r>
              <a:rPr lang="en-US" dirty="0" smtClean="0"/>
              <a:t>Intra-group communication</a:t>
            </a:r>
          </a:p>
          <a:p>
            <a:pPr lvl="1"/>
            <a:r>
              <a:rPr lang="en-US" dirty="0" smtClean="0"/>
              <a:t>Inter-group communication</a:t>
            </a:r>
          </a:p>
          <a:p>
            <a:r>
              <a:rPr lang="en-US" dirty="0" smtClean="0"/>
              <a:t>Conflicting communication requirements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Topology Mapping of Chare Arrays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27th,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40497" y="1570037"/>
            <a:ext cx="44630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09601" y="3962400"/>
            <a:ext cx="1981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RealSpace</a:t>
            </a:r>
            <a:r>
              <a:rPr lang="en-US" dirty="0" smtClean="0"/>
              <a:t> and </a:t>
            </a:r>
            <a:r>
              <a:rPr lang="en-US" dirty="0" err="1" smtClean="0"/>
              <a:t>GSpace</a:t>
            </a:r>
            <a:r>
              <a:rPr lang="en-US" dirty="0" smtClean="0"/>
              <a:t> have state-wise</a:t>
            </a:r>
          </a:p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34200" y="4667071"/>
            <a:ext cx="1874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Paircalculator</a:t>
            </a:r>
            <a:r>
              <a:rPr lang="en-US" dirty="0" smtClean="0"/>
              <a:t> and </a:t>
            </a:r>
            <a:r>
              <a:rPr lang="en-US" dirty="0" err="1" smtClean="0"/>
              <a:t>GSpace</a:t>
            </a:r>
            <a:r>
              <a:rPr lang="en-US" dirty="0" smtClean="0"/>
              <a:t> have plane-wise</a:t>
            </a:r>
          </a:p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Bhatele @ Euro-Par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Improvements on BG/L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27th,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Bhatele @ Euro-Par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685800" y="1600200"/>
          <a:ext cx="7877014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28382" y="5879068"/>
            <a:ext cx="752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Runs on Blue Gene/L at IBM T J Watson Research Center, CO mode, Year: 2006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21246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w32 = 32 water molecules with 70 </a:t>
            </a:r>
            <a:r>
              <a:rPr lang="en-US" dirty="0" err="1" smtClean="0"/>
              <a:t>Ry</a:t>
            </a:r>
            <a:r>
              <a:rPr lang="en-US" dirty="0" smtClean="0"/>
              <a:t> cutoff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Timeline Views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27th,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Bhatele @ Euro-Par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 descr="C:\Users\bhatele\AppData\Local\Temp\leancp_nontop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2667000"/>
          </a:xfrm>
          <a:prstGeom prst="rect">
            <a:avLst/>
          </a:prstGeom>
          <a:noFill/>
        </p:spPr>
      </p:pic>
      <p:pic>
        <p:nvPicPr>
          <p:cNvPr id="2050" name="Picture 2" descr="C:\Users\bhatele\AppData\Local\Temp\leancp_top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4650" y="4048276"/>
            <a:ext cx="4841950" cy="2733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Blue Gene/L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27th,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Bhatele @ Euro-Par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685800" y="1524000"/>
          <a:ext cx="7851775" cy="4329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324600" y="1619071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GST_BIG = 64 </a:t>
            </a:r>
            <a:r>
              <a:rPr lang="en-US" dirty="0" err="1" smtClean="0"/>
              <a:t>Ge</a:t>
            </a:r>
            <a:r>
              <a:rPr lang="en-US" dirty="0" smtClean="0"/>
              <a:t>, 128 </a:t>
            </a:r>
            <a:r>
              <a:rPr lang="en-US" dirty="0" err="1" smtClean="0"/>
              <a:t>Sb</a:t>
            </a:r>
            <a:r>
              <a:rPr lang="en-US" dirty="0" smtClean="0"/>
              <a:t> and 256 Te molecules with 20 </a:t>
            </a:r>
            <a:r>
              <a:rPr lang="en-US" dirty="0" err="1" smtClean="0"/>
              <a:t>Ry</a:t>
            </a:r>
            <a:r>
              <a:rPr lang="en-US" dirty="0" smtClean="0"/>
              <a:t> cutoff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71261" y="5802868"/>
            <a:ext cx="650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Runs on Blue Gene/L at IBM T J Watson Research Center, CO </a:t>
            </a:r>
            <a:r>
              <a:rPr lang="en-US" dirty="0" smtClean="0"/>
              <a:t>mode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Blue Gene/P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27th,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Bhatele @ Euro-Par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685800" y="1524000"/>
          <a:ext cx="7775575" cy="4287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29400" y="2133600"/>
            <a:ext cx="19812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w256 = 256 water molecules with 70 </a:t>
            </a:r>
            <a:r>
              <a:rPr lang="en-US" dirty="0" err="1" smtClean="0"/>
              <a:t>Ry</a:t>
            </a:r>
            <a:r>
              <a:rPr lang="en-US" dirty="0" smtClean="0"/>
              <a:t> cutoff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5715000"/>
            <a:ext cx="611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Runs on Blue Gene/P at Argonne National Laboratory, VN mode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Cray XT3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27th,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Bhatele @ Euro-Par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1066800" y="1600200"/>
          <a:ext cx="7318375" cy="4035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4467" y="5602069"/>
            <a:ext cx="7006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Runs on Cray XT3 (</a:t>
            </a:r>
            <a:r>
              <a:rPr lang="en-US" dirty="0" err="1" smtClean="0"/>
              <a:t>Bigben</a:t>
            </a:r>
            <a:r>
              <a:rPr lang="en-US" dirty="0" smtClean="0"/>
              <a:t>) at Pittsburgh Supercomputing Center, VN mode</a:t>
            </a:r>
          </a:p>
          <a:p>
            <a:pPr algn="ctr"/>
            <a:r>
              <a:rPr lang="en-US" dirty="0" smtClean="0"/>
              <a:t>(with system reservation to obtain complete 3d mesh shapes)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Analysis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27th,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Bhatele @ Euro-Par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838200" y="1600200"/>
          <a:ext cx="7620000" cy="4201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5802868"/>
            <a:ext cx="8924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Performance Analysis and Visualization Tool: Projections – Idle time added across all processors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15200" y="2209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w256M_70Ry on Blue Gene/L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Reduction in Communication Volume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27th,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Bhatele @ Euro-Par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990600" y="1752600"/>
          <a:ext cx="7315200" cy="4033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0" y="5791200"/>
            <a:ext cx="6296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obtained from Blue Gene/P’s  Uniform Performance Counters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62800" y="22492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w256M_70Ry on Blue Gene/P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Solution: Mapping of OpenAtom</a:t>
            </a:r>
          </a:p>
          <a:p>
            <a:r>
              <a:rPr lang="en-US" dirty="0" smtClean="0"/>
              <a:t>Performance Benefits</a:t>
            </a:r>
          </a:p>
          <a:p>
            <a:r>
              <a:rPr lang="en-US" dirty="0" smtClean="0"/>
              <a:t>Bigger Picture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Resources Needed</a:t>
            </a:r>
          </a:p>
          <a:p>
            <a:pPr lvl="1"/>
            <a:r>
              <a:rPr lang="en-US" dirty="0" smtClean="0"/>
              <a:t>Heuristic Solutions</a:t>
            </a:r>
          </a:p>
          <a:p>
            <a:r>
              <a:rPr lang="en-US" dirty="0" smtClean="0"/>
              <a:t>Automatic Mapping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27th,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Bhatele @ Euro-Par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Relative Performance Improvement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27th,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Bhatele @ Euro-Par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81400" y="1905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w256M_70Ry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Bigger picture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27th,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Bhatele @ Euro-Par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Different kinds of applications:</a:t>
            </a:r>
          </a:p>
          <a:p>
            <a:pPr lvl="1"/>
            <a:r>
              <a:rPr lang="en-US" dirty="0" smtClean="0"/>
              <a:t>Computation bound</a:t>
            </a:r>
          </a:p>
          <a:p>
            <a:pPr lvl="1"/>
            <a:r>
              <a:rPr lang="en-US" dirty="0" smtClean="0"/>
              <a:t>Communication bound</a:t>
            </a:r>
          </a:p>
          <a:p>
            <a:pPr lvl="2"/>
            <a:r>
              <a:rPr lang="en-US" dirty="0" smtClean="0"/>
              <a:t>Latency tolerant</a:t>
            </a:r>
          </a:p>
          <a:p>
            <a:pPr lvl="2"/>
            <a:r>
              <a:rPr lang="en-US" dirty="0" smtClean="0"/>
              <a:t>Latency sensitive</a:t>
            </a:r>
          </a:p>
          <a:p>
            <a:r>
              <a:rPr lang="en-US" dirty="0" smtClean="0"/>
              <a:t>Technique:</a:t>
            </a:r>
          </a:p>
          <a:p>
            <a:pPr lvl="1"/>
            <a:r>
              <a:rPr lang="en-US" dirty="0" smtClean="0"/>
              <a:t>Obtain processor topology and application communication graph</a:t>
            </a:r>
          </a:p>
          <a:p>
            <a:pPr lvl="1"/>
            <a:r>
              <a:rPr lang="en-US" dirty="0" smtClean="0"/>
              <a:t>Heuristic Techniques for mapping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does distance affect message latencies?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Consider a 3D mesh/torus interconnect</a:t>
            </a:r>
          </a:p>
          <a:p>
            <a:r>
              <a:rPr lang="en-US" sz="2000" dirty="0" smtClean="0"/>
              <a:t>Message latencies can be modeled by</a:t>
            </a:r>
          </a:p>
          <a:p>
            <a:pPr>
              <a:buNone/>
            </a:pPr>
            <a:r>
              <a:rPr lang="en-US" sz="2000" dirty="0" smtClean="0"/>
              <a:t>                                            </a:t>
            </a:r>
            <a:r>
              <a:rPr lang="en-US" sz="2000" dirty="0" smtClean="0"/>
              <a:t>(</a:t>
            </a:r>
            <a:r>
              <a:rPr lang="en-US" sz="2000" dirty="0" smtClean="0"/>
              <a:t>L</a:t>
            </a:r>
            <a:r>
              <a:rPr lang="en-US" sz="2000" baseline="-25000" dirty="0" smtClean="0"/>
              <a:t>f</a:t>
            </a:r>
            <a:r>
              <a:rPr lang="en-US" sz="2000" dirty="0" smtClean="0"/>
              <a:t>/B) x D + L/B</a:t>
            </a:r>
          </a:p>
          <a:p>
            <a:pPr>
              <a:buNone/>
            </a:pPr>
            <a:r>
              <a:rPr lang="en-US" sz="2000" dirty="0" smtClean="0"/>
              <a:t>L</a:t>
            </a:r>
            <a:r>
              <a:rPr lang="en-US" sz="2000" baseline="-25000" dirty="0" smtClean="0"/>
              <a:t>f</a:t>
            </a:r>
            <a:r>
              <a:rPr lang="en-US" sz="2000" dirty="0" smtClean="0"/>
              <a:t> = length of flit, B = bandwidth,</a:t>
            </a:r>
          </a:p>
          <a:p>
            <a:pPr>
              <a:buNone/>
            </a:pPr>
            <a:r>
              <a:rPr lang="en-US" sz="2000" dirty="0" smtClean="0"/>
              <a:t>D = hops, L = message size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                  </a:t>
            </a:r>
            <a:r>
              <a:rPr lang="en-US" sz="2000" dirty="0" smtClean="0"/>
              <a:t>  When </a:t>
            </a:r>
            <a:r>
              <a:rPr lang="en-US" sz="2000" dirty="0" smtClean="0"/>
              <a:t>(L</a:t>
            </a:r>
            <a:r>
              <a:rPr lang="en-US" sz="2000" baseline="-25000" dirty="0" smtClean="0"/>
              <a:t>f</a:t>
            </a:r>
            <a:r>
              <a:rPr lang="en-US" sz="2000" dirty="0" smtClean="0"/>
              <a:t> * D) &lt;&lt; L, first term is negligible</a:t>
            </a:r>
          </a:p>
          <a:p>
            <a:endParaRPr lang="en-US" dirty="0" smtClean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27th, 2009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Bhatele @ Euro-Par 2009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1295400" y="4572000"/>
            <a:ext cx="685800" cy="1524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>
            <a:off x="4038600" y="4572000"/>
            <a:ext cx="685800" cy="1524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6781800" y="4572000"/>
            <a:ext cx="685800" cy="1524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-Right Arrow 25"/>
          <p:cNvSpPr/>
          <p:nvPr/>
        </p:nvSpPr>
        <p:spPr>
          <a:xfrm>
            <a:off x="1066800" y="5410200"/>
            <a:ext cx="6781800" cy="15240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-Right Arrow 26"/>
          <p:cNvSpPr/>
          <p:nvPr/>
        </p:nvSpPr>
        <p:spPr>
          <a:xfrm>
            <a:off x="2362200" y="5638800"/>
            <a:ext cx="2819400" cy="15240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-Right Arrow 27"/>
          <p:cNvSpPr/>
          <p:nvPr/>
        </p:nvSpPr>
        <p:spPr>
          <a:xfrm>
            <a:off x="3733800" y="5867400"/>
            <a:ext cx="2743200" cy="15240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4" idx="6"/>
            <a:endCxn id="9" idx="2"/>
          </p:cNvCxnSpPr>
          <p:nvPr/>
        </p:nvCxnSpPr>
        <p:spPr>
          <a:xfrm>
            <a:off x="1143000" y="4991100"/>
            <a:ext cx="64922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762000" y="48006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33600" y="48006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05200" y="48006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76800" y="48006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72200" y="48006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20000" y="48006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6" idx="6"/>
            <a:endCxn id="7" idx="2"/>
          </p:cNvCxnSpPr>
          <p:nvPr/>
        </p:nvCxnSpPr>
        <p:spPr>
          <a:xfrm>
            <a:off x="3886200" y="4991100"/>
            <a:ext cx="990600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124200" y="4355068"/>
            <a:ext cx="3173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in presence of </a:t>
            </a:r>
            <a:r>
              <a:rPr lang="en-US" dirty="0" smtClean="0">
                <a:solidFill>
                  <a:srgbClr val="FF0000"/>
                </a:solidFill>
              </a:rPr>
              <a:t>contention</a:t>
            </a:r>
            <a:r>
              <a:rPr lang="en-US" dirty="0" smtClean="0"/>
              <a:t>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5" grpId="1" animBg="1"/>
      <p:bldP spid="16" grpId="0" animBg="1"/>
      <p:bldP spid="16" grpId="1" animBg="1"/>
      <p:bldP spid="26" grpId="0" animBg="1"/>
      <p:bldP spid="27" grpId="0" animBg="1"/>
      <p:bldP spid="28" grpId="0" animBg="1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Automatic Topology Aware Mapping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27th,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Bhatele @ Euro-Par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Many MPI applications exhibit a simple two-dimensional near-neighbor communication pattern</a:t>
            </a:r>
          </a:p>
          <a:p>
            <a:r>
              <a:rPr lang="en-US" dirty="0" smtClean="0"/>
              <a:t>Examples: MILC, WRF, POP, Stencil, …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368269"/>
            <a:ext cx="5867400" cy="28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1600200" y="685800"/>
            <a:ext cx="7315200" cy="2743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Acknowledgements: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Shawn Brown and Chad </a:t>
            </a:r>
            <a:r>
              <a:rPr lang="en-US" sz="2400" dirty="0" err="1" smtClean="0"/>
              <a:t>Vizino</a:t>
            </a:r>
            <a:r>
              <a:rPr lang="en-US" sz="2400" dirty="0" smtClean="0"/>
              <a:t> (PSC)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Glenn </a:t>
            </a:r>
            <a:r>
              <a:rPr lang="en-US" sz="2400" dirty="0" err="1" smtClean="0"/>
              <a:t>Martyna</a:t>
            </a:r>
            <a:r>
              <a:rPr lang="en-US" sz="2400" dirty="0" smtClean="0"/>
              <a:t>, </a:t>
            </a:r>
            <a:r>
              <a:rPr lang="en-US" sz="2400" dirty="0" err="1" smtClean="0"/>
              <a:t>Sameer</a:t>
            </a:r>
            <a:r>
              <a:rPr lang="en-US" sz="2400" dirty="0" smtClean="0"/>
              <a:t> Kumar, Fred </a:t>
            </a:r>
            <a:r>
              <a:rPr lang="en-US" sz="2400" dirty="0" err="1" smtClean="0"/>
              <a:t>Mintzer</a:t>
            </a:r>
            <a:r>
              <a:rPr lang="en-US" sz="2400" dirty="0" smtClean="0"/>
              <a:t> (IBM)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dirty="0" err="1" smtClean="0"/>
              <a:t>Teragrid</a:t>
            </a:r>
            <a:r>
              <a:rPr lang="en-US" sz="2400" dirty="0" smtClean="0"/>
              <a:t> for running time on </a:t>
            </a:r>
            <a:r>
              <a:rPr lang="en-US" sz="2400" dirty="0" err="1" smtClean="0"/>
              <a:t>Bigben</a:t>
            </a:r>
            <a:r>
              <a:rPr lang="en-US" sz="2400" dirty="0" smtClean="0"/>
              <a:t> (XT3)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ANL for running time on Blue </a:t>
            </a:r>
            <a:r>
              <a:rPr lang="en-US" sz="2400" dirty="0" smtClean="0"/>
              <a:t>Gene/P</a:t>
            </a:r>
            <a:endParaRPr lang="en-US" sz="24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DOE Grant B341494 (CSAR), DOE Grant DE-FG05-08OR23332 (ORNL LCF) and NSF Grant ITR 0121357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27th,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Abhinav Bhatele @ Euro-Par 2009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" y="4734580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Funding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3512403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E-mail: bhatele@illinois.edu</a:t>
            </a:r>
          </a:p>
          <a:p>
            <a:r>
              <a:rPr lang="en-US" sz="2400" dirty="0" smtClean="0"/>
              <a:t>Webpage: http://charm.cs.illinois.edu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Ab</a:t>
            </a:r>
            <a:r>
              <a:rPr lang="en-US" dirty="0" smtClean="0"/>
              <a:t>-Initio Molecular Dynamics code</a:t>
            </a:r>
          </a:p>
          <a:p>
            <a:r>
              <a:rPr lang="en-US" dirty="0" smtClean="0"/>
              <a:t>Consider electrostatic interactions between the nuclei and electrons</a:t>
            </a:r>
          </a:p>
          <a:p>
            <a:r>
              <a:rPr lang="en-US" dirty="0" smtClean="0"/>
              <a:t>Calculate different energy terms</a:t>
            </a:r>
          </a:p>
          <a:p>
            <a:r>
              <a:rPr lang="en-US" dirty="0" smtClean="0"/>
              <a:t>Divided into different phases with lot of communication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27th,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343400"/>
            <a:ext cx="312420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Bhatele @ Euro-Par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OpenAtom on Blue Gene/L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27th,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Bhatele @ Euro-Par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838200" y="1600200"/>
          <a:ext cx="7623175" cy="4203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99861" y="5791200"/>
            <a:ext cx="650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Runs on Blue Gene/L at IBM T J Watson Research Center, CO </a:t>
            </a:r>
            <a:r>
              <a:rPr lang="en-US" dirty="0" smtClean="0"/>
              <a:t>mode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21246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w32 = 32 water molecules with 70 </a:t>
            </a:r>
            <a:r>
              <a:rPr lang="en-US" dirty="0" err="1" smtClean="0"/>
              <a:t>Ry</a:t>
            </a:r>
            <a:r>
              <a:rPr lang="en-US" dirty="0" smtClean="0"/>
              <a:t> cutoff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lies in 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27th,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Bhatele @ Euro-Par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 descr="C:\Users\bhatele\AppData\Local\Temp\leancp_nontop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0"/>
            <a:ext cx="7696200" cy="432124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5867400"/>
            <a:ext cx="8549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Performance Analysis and Visualization Tool: Projections (part of Charm++) – Timeline 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–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27th,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Bhatele @ Euro-Par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2895600"/>
            <a:ext cx="8153400" cy="1371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/>
              <a:t>Topology Aware Mapping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 Virtualization</a:t>
            </a:r>
            <a:endParaRPr lang="en-US" dirty="0"/>
          </a:p>
        </p:txBody>
      </p:sp>
      <p:pic>
        <p:nvPicPr>
          <p:cNvPr id="4" name="Picture 1" descr="C:\Users\bhatele\AppData\Local\Temp\_TS235A.tmp\_TS8.tmp\3DUserVsSys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2446893"/>
            <a:ext cx="8459787" cy="31273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5498068"/>
            <a:ext cx="1134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5498068"/>
            <a:ext cx="136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System View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676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Programmer: Decomposes the computation into objects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16764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Runtime: Maps the computation on to the processors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27th, 2009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Bhatele @ Euro-Par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Charm++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27th,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Bhatele @ Euro-Par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Computation is divided into objects/chares/virtual processors (VPs)</a:t>
            </a:r>
          </a:p>
          <a:p>
            <a:r>
              <a:rPr lang="en-US" dirty="0" smtClean="0"/>
              <a:t>Separates decomposition from mapping</a:t>
            </a:r>
          </a:p>
          <a:p>
            <a:r>
              <a:rPr lang="en-US" dirty="0" smtClean="0"/>
              <a:t>VPs </a:t>
            </a:r>
            <a:r>
              <a:rPr lang="en-US" dirty="0" smtClean="0"/>
              <a:t>can be flexibly mapped to actual physical processors (PEs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 Manager API</a:t>
            </a:r>
            <a:r>
              <a:rPr lang="en-US" baseline="30000" dirty="0" smtClean="0"/>
              <a:t>†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application needs information such as</a:t>
            </a:r>
          </a:p>
          <a:p>
            <a:pPr lvl="1"/>
            <a:r>
              <a:rPr lang="en-US" dirty="0" smtClean="0"/>
              <a:t>Dimensions of the partition</a:t>
            </a:r>
          </a:p>
          <a:p>
            <a:pPr lvl="1"/>
            <a:r>
              <a:rPr lang="en-US" dirty="0" smtClean="0"/>
              <a:t>Rank to physical co-ordinates and vice-versa</a:t>
            </a:r>
          </a:p>
          <a:p>
            <a:r>
              <a:rPr lang="en-US" dirty="0" err="1" smtClean="0"/>
              <a:t>TopoManager</a:t>
            </a:r>
            <a:r>
              <a:rPr lang="en-US" dirty="0" smtClean="0"/>
              <a:t>: a uniform API</a:t>
            </a:r>
          </a:p>
          <a:p>
            <a:pPr lvl="1"/>
            <a:r>
              <a:rPr lang="en-US" dirty="0" smtClean="0"/>
              <a:t>On BG/L and BG/P: provides a wrapper for system calls</a:t>
            </a:r>
          </a:p>
          <a:p>
            <a:pPr lvl="1"/>
            <a:r>
              <a:rPr lang="en-US" dirty="0" smtClean="0"/>
              <a:t>On XT3/4/5, there are no such system calls</a:t>
            </a:r>
          </a:p>
          <a:p>
            <a:pPr lvl="1"/>
            <a:r>
              <a:rPr lang="en-US" dirty="0" smtClean="0"/>
              <a:t>Provides a clean and uniform interface to the application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27th,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Bhatele @ Euro-Par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9662" y="5943600"/>
            <a:ext cx="538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† http://charm.cs.uiuc.edu/~bhatele/phd/topomgr.htm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204</TotalTime>
  <Words>1064</Words>
  <Application>Microsoft Office PowerPoint</Application>
  <PresentationFormat>On-screen Show (4:3)</PresentationFormat>
  <Paragraphs>199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Median</vt:lpstr>
      <vt:lpstr>A Case Study of Communication Optimizations on 3D Mesh Interconnects</vt:lpstr>
      <vt:lpstr>Outline</vt:lpstr>
      <vt:lpstr>OpenAtom</vt:lpstr>
      <vt:lpstr>OpenAtom on Blue Gene/L</vt:lpstr>
      <vt:lpstr>The problem lies in …</vt:lpstr>
      <vt:lpstr>Solution –</vt:lpstr>
      <vt:lpstr>Processor Virtualization</vt:lpstr>
      <vt:lpstr>Benefits of Charm++</vt:lpstr>
      <vt:lpstr>Topology Manager API†</vt:lpstr>
      <vt:lpstr>Parallelization using Charm++</vt:lpstr>
      <vt:lpstr>Mapping Challenge</vt:lpstr>
      <vt:lpstr>Topology Mapping of Chare Arrays</vt:lpstr>
      <vt:lpstr>Performance Improvements on BG/L</vt:lpstr>
      <vt:lpstr>Improved Timeline Views</vt:lpstr>
      <vt:lpstr>Results on Blue Gene/L</vt:lpstr>
      <vt:lpstr>Results on Blue Gene/P</vt:lpstr>
      <vt:lpstr>Results on Cray XT3</vt:lpstr>
      <vt:lpstr>Performance Analysis</vt:lpstr>
      <vt:lpstr>Reduction in Communication Volume</vt:lpstr>
      <vt:lpstr>Relative Performance Improvement</vt:lpstr>
      <vt:lpstr>Bigger picture</vt:lpstr>
      <vt:lpstr>Why does distance affect message latencies?</vt:lpstr>
      <vt:lpstr>Automatic Topology Aware Mapping</vt:lpstr>
      <vt:lpstr>DOE Grant B341494 (CSAR), DOE Grant DE-FG05-08OR23332 (ORNL LCF) and NSF Grant ITR 0121357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Case Study of Communication Optimizations on 3D Interconnects</dc:title>
  <dc:creator>bhatele</dc:creator>
  <cp:lastModifiedBy>Abhinav S Bhatele</cp:lastModifiedBy>
  <cp:revision>42</cp:revision>
  <dcterms:created xsi:type="dcterms:W3CDTF">2006-08-16T00:00:00Z</dcterms:created>
  <dcterms:modified xsi:type="dcterms:W3CDTF">2009-08-27T13:37:43Z</dcterms:modified>
</cp:coreProperties>
</file>