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24"/>
  </p:notesMasterIdLst>
  <p:handoutMasterIdLst>
    <p:handoutMasterId r:id="rId25"/>
  </p:handoutMasterIdLst>
  <p:sldIdLst>
    <p:sldId id="302" r:id="rId2"/>
    <p:sldId id="316" r:id="rId3"/>
    <p:sldId id="318" r:id="rId4"/>
    <p:sldId id="319" r:id="rId5"/>
    <p:sldId id="264" r:id="rId6"/>
    <p:sldId id="287" r:id="rId7"/>
    <p:sldId id="288" r:id="rId8"/>
    <p:sldId id="290" r:id="rId9"/>
    <p:sldId id="293" r:id="rId10"/>
    <p:sldId id="310" r:id="rId11"/>
    <p:sldId id="311" r:id="rId12"/>
    <p:sldId id="303" r:id="rId13"/>
    <p:sldId id="267" r:id="rId14"/>
    <p:sldId id="296" r:id="rId15"/>
    <p:sldId id="301" r:id="rId16"/>
    <p:sldId id="308" r:id="rId17"/>
    <p:sldId id="309" r:id="rId18"/>
    <p:sldId id="312" r:id="rId19"/>
    <p:sldId id="313" r:id="rId20"/>
    <p:sldId id="314" r:id="rId21"/>
    <p:sldId id="278" r:id="rId22"/>
    <p:sldId id="285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8667" autoAdjust="0"/>
  </p:normalViewPr>
  <p:slideViewPr>
    <p:cSldViewPr>
      <p:cViewPr varScale="1">
        <p:scale>
          <a:sx n="100" d="100"/>
          <a:sy n="100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520F3DF7-3C4F-494E-BF9E-D33B8339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793DCA21-70AC-4907-A763-59EAECD13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NAMD, a MD application</a:t>
            </a:r>
          </a:p>
          <a:p>
            <a:r>
              <a:rPr lang="en-US" smtClean="0"/>
              <a:t>Emergence of 3D Torus/Mesh architectures</a:t>
            </a:r>
          </a:p>
          <a:p>
            <a:r>
              <a:rPr lang="en-US" smtClean="0"/>
              <a:t>Topology-aware techniques specific to such machines</a:t>
            </a:r>
          </a:p>
          <a:p>
            <a:r>
              <a:rPr lang="en-US" smtClean="0"/>
              <a:t>Reduce contention for the same links and hence message latencies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99DD0-0FEF-4EC6-B306-231BD57378C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A2AC7-E7ED-4BE5-BD8F-C333F0039AB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25BFD-AD96-44F2-B70F-ED2BE9E5D80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D9CEE-A958-46E5-9413-CC21E3E0879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B4698-265C-4319-9062-8126EE2CCB6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Preference to load, then number of proxies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BB8E91-FFB2-439D-BCF2-323B6AC90C4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C384D-6269-4D16-9C43-BA5BD63188D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3D820-F970-4EA4-ACE6-61921C77E2D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C384D-6269-4D16-9C43-BA5BD63188D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3D820-F970-4EA4-ACE6-61921C77E2D7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2E2C0-CF8A-40A2-9967-BE9BD594E27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3DCA21-70AC-4907-A763-59EAECD13F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AE681-0501-4470-A2E2-28EBA6861B7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to 2 – 1.84</a:t>
            </a:r>
          </a:p>
          <a:p>
            <a:r>
              <a:rPr lang="en-US" dirty="0" smtClean="0"/>
              <a:t>1 to</a:t>
            </a:r>
            <a:r>
              <a:rPr lang="en-US" baseline="0" dirty="0" smtClean="0"/>
              <a:t> 3 – 2.11</a:t>
            </a:r>
          </a:p>
          <a:p>
            <a:r>
              <a:rPr lang="en-US" dirty="0" smtClean="0"/>
              <a:t>1 to 4 -</a:t>
            </a:r>
            <a:r>
              <a:rPr lang="en-US" baseline="0" dirty="0" smtClean="0"/>
              <a:t> </a:t>
            </a:r>
            <a:r>
              <a:rPr lang="en-US" dirty="0" smtClean="0"/>
              <a:t>2.55</a:t>
            </a:r>
          </a:p>
          <a:p>
            <a:r>
              <a:rPr lang="en-US" dirty="0" smtClean="0"/>
              <a:t>1 to 7 – 3.54</a:t>
            </a:r>
          </a:p>
          <a:p>
            <a:r>
              <a:rPr lang="en-US" dirty="0" smtClean="0"/>
              <a:t>1 to 8 –</a:t>
            </a:r>
            <a:r>
              <a:rPr lang="en-US" baseline="0" dirty="0" smtClean="0"/>
              <a:t> 7.396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61AE7-7F2A-48DC-AEEF-4469ADE725F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Motivate why is it challenging to parallelize: Generally a few thousand atoms, </a:t>
            </a:r>
          </a:p>
          <a:p>
            <a:r>
              <a:rPr lang="en-US" smtClean="0"/>
              <a:t>one time-step is a few seconds</a:t>
            </a:r>
          </a:p>
          <a:p>
            <a:r>
              <a:rPr lang="en-US" smtClean="0"/>
              <a:t>This needs to be parallelized onto a large number of processors.</a:t>
            </a:r>
          </a:p>
          <a:p>
            <a:r>
              <a:rPr lang="en-US" smtClean="0"/>
              <a:t>The no. of time-steps is large (million to billion) since interesting phenomena happens on the scale of ns or ms</a:t>
            </a:r>
          </a:p>
          <a:p>
            <a:r>
              <a:rPr lang="en-US" smtClean="0"/>
              <a:t>1 fs = 10-15 secs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EE20E-69FF-4BB4-9CE1-D9097F169E8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Particle-Mesh Ewald algorithm is used, which transfers the electric charge of each atom to electric potential on a grid and uses a 3D FFT to calculate the influence of all</a:t>
            </a:r>
          </a:p>
          <a:p>
            <a:pPr eaLnBrk="1" hangingPunct="1"/>
            <a:r>
              <a:rPr lang="en-US" smtClean="0"/>
              <a:t>atoms on each atom.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5FD4E-C612-4716-8451-648B1059A64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Patches are assigned statically</a:t>
            </a:r>
          </a:p>
          <a:p>
            <a:pPr eaLnBrk="1" hangingPunct="1"/>
            <a:r>
              <a:rPr lang="en-US" smtClean="0"/>
              <a:t>Computes are migratable (non-bonded ones) controlled by LDB</a:t>
            </a:r>
          </a:p>
          <a:p>
            <a:pPr eaLnBrk="1" hangingPunct="1"/>
            <a:r>
              <a:rPr lang="en-US" smtClean="0"/>
              <a:t>Comm to comp ratio is constant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31C0E9-DF9A-4153-9A0B-43542A75AE2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AB6FE5-2B73-4F9E-8879-1A080E61E5B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A823B-E1DD-43F6-BCF5-DCD64D7149E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C2355-ABAE-4D82-9729-DD8C6EDB2A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22BF1-F50B-48C4-BF93-CB098F3B56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8EF25-D28F-4F21-8E6F-E31F109FA1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2624D-E00E-419E-BCEE-A3B9AD5AF5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3D352-80C4-4948-8FBB-AFCD79806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DB83E-0A82-49A0-9F1E-482B63920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9F71D-20E6-416E-9136-FCFE2CC210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9D2A1-5828-40DD-950C-D76BDFE4F7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D9523-82A3-416B-9B5A-925B2004E9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2C7D7-E9EE-4D08-B295-DA617ADE42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31B98DB-18D9-4C58-9B2E-FC49014151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266BC4-0473-4A96-B9DB-4D163ACE9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Dynamic Topology Aware Load Balancing Algorithms for MD Applications</a:t>
            </a:r>
            <a:endParaRPr lang="en-US" sz="3600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950" cy="1752600"/>
          </a:xfrm>
        </p:spPr>
        <p:txBody>
          <a:bodyPr>
            <a:normAutofit lnSpcReduction="10000"/>
          </a:bodyPr>
          <a:lstStyle/>
          <a:p>
            <a:pPr marR="0"/>
            <a:r>
              <a:rPr lang="en-US" sz="2400" smtClean="0"/>
              <a:t>Abhinav Bhatele, Laxmikant V. Kale</a:t>
            </a:r>
          </a:p>
          <a:p>
            <a:pPr marR="0"/>
            <a:r>
              <a:rPr lang="en-US" sz="2400" smtClean="0"/>
              <a:t>University of Illinois at Urbana-Champaign</a:t>
            </a:r>
          </a:p>
          <a:p>
            <a:pPr marR="0"/>
            <a:r>
              <a:rPr lang="en-US" sz="2400" smtClean="0"/>
              <a:t>Sameer Kumar</a:t>
            </a:r>
          </a:p>
          <a:p>
            <a:pPr marR="0"/>
            <a:r>
              <a:rPr lang="en-US" sz="2400" smtClean="0"/>
              <a:t>IBM T. J. Watson Research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Topology Aware Techniques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Static Placement of Patches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D442D-3FBC-4848-9425-96D6EB5B9F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514600"/>
            <a:ext cx="4719638" cy="3789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Topology Aware Techniques (contd.)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0225" y="1965325"/>
            <a:ext cx="7775575" cy="3902075"/>
          </a:xfrm>
        </p:spPr>
        <p:txBody>
          <a:bodyPr/>
          <a:lstStyle/>
          <a:p>
            <a:pPr eaLnBrk="1" hangingPunct="1"/>
            <a:r>
              <a:rPr lang="en-US" smtClean="0"/>
              <a:t>Placement of computes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F9FF2-2808-41BC-A288-479EA3F07DE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352675"/>
            <a:ext cx="4422775" cy="4124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Load Balancing in Charm++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 of Persistence</a:t>
            </a:r>
          </a:p>
          <a:p>
            <a:pPr lvl="1" eaLnBrk="1" hangingPunct="1"/>
            <a:r>
              <a:rPr lang="en-US" smtClean="0"/>
              <a:t> Object communication patterns and computational loads tend to persist over time</a:t>
            </a:r>
          </a:p>
          <a:p>
            <a:pPr eaLnBrk="1" hangingPunct="1"/>
            <a:r>
              <a:rPr lang="en-US" smtClean="0"/>
              <a:t>Measurement-based Load Balancing</a:t>
            </a:r>
          </a:p>
          <a:p>
            <a:pPr lvl="1" eaLnBrk="1" hangingPunct="1"/>
            <a:r>
              <a:rPr lang="en-US" smtClean="0"/>
              <a:t> Instrument computation time and communication volume at runtime</a:t>
            </a:r>
          </a:p>
          <a:p>
            <a:pPr lvl="1" eaLnBrk="1" hangingPunct="1"/>
            <a:r>
              <a:rPr lang="en-US" smtClean="0"/>
              <a:t> Use the database to make new load balancing decisions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F303-F1AD-456E-BEFB-1C38E9884D7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NAMD’s Load Balancing Strategy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NAMD uses a dynamic centralized greedy strategy</a:t>
            </a:r>
          </a:p>
          <a:p>
            <a:pPr eaLnBrk="1" hangingPunct="1"/>
            <a:r>
              <a:rPr lang="en-US" smtClean="0"/>
              <a:t>There are two schemes in play:</a:t>
            </a:r>
          </a:p>
          <a:p>
            <a:pPr lvl="1" eaLnBrk="1" hangingPunct="1"/>
            <a:r>
              <a:rPr lang="en-US" smtClean="0"/>
              <a:t> A comprehensive strategy (called once)</a:t>
            </a:r>
          </a:p>
          <a:p>
            <a:pPr lvl="1" eaLnBrk="1" hangingPunct="1"/>
            <a:r>
              <a:rPr lang="en-US" smtClean="0"/>
              <a:t> A refinement scheme (called several times during a run)</a:t>
            </a:r>
          </a:p>
          <a:p>
            <a:pPr eaLnBrk="1" hangingPunct="1"/>
            <a:r>
              <a:rPr lang="en-US" smtClean="0"/>
              <a:t>Algorithm:</a:t>
            </a:r>
          </a:p>
          <a:p>
            <a:pPr lvl="1" eaLnBrk="1" hangingPunct="1"/>
            <a:r>
              <a:rPr lang="en-US" smtClean="0"/>
              <a:t>Pick a compute and find a “suitable” processor to place it 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9C77B-3923-4AC3-B1FD-EA35F679C136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Choice of a suitable processor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0225" y="1928813"/>
            <a:ext cx="7775575" cy="3862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Among underloaded processors, try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Find a processor with the two patches or their proxies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Find a processor with one patch or a proxy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Pick any underloaded processor</a:t>
            </a:r>
            <a:endParaRPr lang="en-US" sz="2000" smtClean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09220-D66F-4FEF-858A-CE9CFF0B8ED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6013" y="3733800"/>
            <a:ext cx="4371975" cy="121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2209800" y="5410200"/>
            <a:ext cx="4648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4960938"/>
            <a:ext cx="13716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Highest Priority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1800" y="4953000"/>
            <a:ext cx="1371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Lowest Priority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Load Balancing Metrics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5013"/>
            <a:ext cx="8153400" cy="4395787"/>
          </a:xfrm>
        </p:spPr>
        <p:txBody>
          <a:bodyPr/>
          <a:lstStyle/>
          <a:p>
            <a:pPr eaLnBrk="1" hangingPunct="1"/>
            <a:r>
              <a:rPr lang="en-US" dirty="0" smtClean="0"/>
              <a:t>Load Balance: Bring Max-to-</a:t>
            </a:r>
            <a:r>
              <a:rPr lang="en-US" dirty="0" err="1" smtClean="0"/>
              <a:t>Avg</a:t>
            </a:r>
            <a:r>
              <a:rPr lang="en-US" dirty="0" smtClean="0"/>
              <a:t> Ratio close to 1</a:t>
            </a:r>
          </a:p>
          <a:p>
            <a:pPr eaLnBrk="1" hangingPunct="1"/>
            <a:r>
              <a:rPr lang="en-US" dirty="0" smtClean="0"/>
              <a:t>Communication Volume: Minimize the number of proxies</a:t>
            </a:r>
          </a:p>
          <a:p>
            <a:pPr eaLnBrk="1" hangingPunct="1"/>
            <a:r>
              <a:rPr lang="en-US" dirty="0" smtClean="0"/>
              <a:t>Communication Traffic: Minimize hop bytes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Hop-bytes = ∑ Message size * Hops traveled by message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F6AD1-F463-4566-9A2F-C6220CB0072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5662613"/>
            <a:ext cx="83820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400" dirty="0" err="1">
                <a:latin typeface="+mn-lt"/>
              </a:rPr>
              <a:t>Agarwal</a:t>
            </a:r>
            <a:r>
              <a:rPr lang="en-US" sz="1400" dirty="0">
                <a:latin typeface="+mn-lt"/>
              </a:rPr>
              <a:t>, T., Sharma, A., Kale, L.V. 2008 </a:t>
            </a:r>
            <a:r>
              <a:rPr lang="en-US" sz="1400" b="1" dirty="0">
                <a:latin typeface="+mn-lt"/>
              </a:rPr>
              <a:t>Topology-aware task mapping for reducing communication contention on large parallel machines, </a:t>
            </a:r>
            <a:r>
              <a:rPr lang="en-US" sz="1400" dirty="0">
                <a:latin typeface="+mn-lt"/>
              </a:rPr>
              <a:t>In </a:t>
            </a:r>
            <a:r>
              <a:rPr lang="en-US" sz="1400" i="1" dirty="0">
                <a:latin typeface="+mn-lt"/>
              </a:rPr>
              <a:t>Proceedings of IEEE International Parallel and Distributed Processing Symposium</a:t>
            </a:r>
            <a:r>
              <a:rPr lang="en-US" sz="1400" dirty="0">
                <a:latin typeface="+mn-lt"/>
              </a:rPr>
              <a:t>, Rhodes Island, Greece, April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Results: Hop-bytes</a:t>
            </a:r>
          </a:p>
        </p:txBody>
      </p:sp>
      <p:graphicFrame>
        <p:nvGraphicFramePr>
          <p:cNvPr id="1026" name="Content Placeholder 6"/>
          <p:cNvGraphicFramePr>
            <a:graphicFrameLocks noGrp="1"/>
          </p:cNvGraphicFramePr>
          <p:nvPr>
            <p:ph idx="1"/>
          </p:nvPr>
        </p:nvGraphicFramePr>
        <p:xfrm>
          <a:off x="481013" y="2047875"/>
          <a:ext cx="8180387" cy="4160838"/>
        </p:xfrm>
        <a:graphic>
          <a:graphicData uri="http://schemas.openxmlformats.org/presentationml/2006/ole">
            <p:oleObj spid="_x0000_s1026" name="Worksheet" r:id="rId4" imgW="8277325" imgH="4209986" progId="Excel.Sheet.8">
              <p:embed/>
            </p:oleObj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6AF1D-3788-4762-901C-F8200BBD74D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Results: Performance</a:t>
            </a:r>
          </a:p>
        </p:txBody>
      </p:sp>
      <p:graphicFrame>
        <p:nvGraphicFramePr>
          <p:cNvPr id="20483" name="Content Placeholder 6"/>
          <p:cNvGraphicFramePr>
            <a:graphicFrameLocks noGrp="1"/>
          </p:cNvGraphicFramePr>
          <p:nvPr>
            <p:ph idx="1"/>
          </p:nvPr>
        </p:nvGraphicFramePr>
        <p:xfrm>
          <a:off x="463550" y="2100263"/>
          <a:ext cx="8216900" cy="4057650"/>
        </p:xfrm>
        <a:graphic>
          <a:graphicData uri="http://schemas.openxmlformats.org/presentationml/2006/ole">
            <p:oleObj spid="_x0000_s20483" name="Worksheet" r:id="rId4" imgW="8505886" imgH="4200525" progId="Excel.Sheet.8">
              <p:embed/>
            </p:oleObj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DA5B2-991E-4144-A844-F4DFD32D80D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Results: Hop-bytes</a:t>
            </a:r>
          </a:p>
        </p:txBody>
      </p:sp>
      <p:graphicFrame>
        <p:nvGraphicFramePr>
          <p:cNvPr id="1026" name="Content Placeholder 6"/>
          <p:cNvGraphicFramePr>
            <a:graphicFrameLocks noGrp="1"/>
          </p:cNvGraphicFramePr>
          <p:nvPr>
            <p:ph idx="1"/>
          </p:nvPr>
        </p:nvGraphicFramePr>
        <p:xfrm>
          <a:off x="568325" y="2066925"/>
          <a:ext cx="8005763" cy="4122738"/>
        </p:xfrm>
        <a:graphic>
          <a:graphicData uri="http://schemas.openxmlformats.org/presentationml/2006/ole">
            <p:oleObj spid="_x0000_s44034" name="Worksheet" r:id="rId4" imgW="8286769" imgH="4267290" progId="Excel.Sheet.8">
              <p:embed/>
            </p:oleObj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6AF1D-3788-4762-901C-F8200BBD74D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Results: Performance</a:t>
            </a:r>
          </a:p>
        </p:txBody>
      </p:sp>
      <p:graphicFrame>
        <p:nvGraphicFramePr>
          <p:cNvPr id="20483" name="Content Placeholder 6"/>
          <p:cNvGraphicFramePr>
            <a:graphicFrameLocks noGrp="1"/>
          </p:cNvGraphicFramePr>
          <p:nvPr>
            <p:ph idx="1"/>
          </p:nvPr>
        </p:nvGraphicFramePr>
        <p:xfrm>
          <a:off x="463550" y="2265363"/>
          <a:ext cx="8216900" cy="3727450"/>
        </p:xfrm>
        <a:graphic>
          <a:graphicData uri="http://schemas.openxmlformats.org/presentationml/2006/ole">
            <p:oleObj spid="_x0000_s45058" name="Worksheet" r:id="rId4" imgW="8315373" imgH="3771823" progId="Excel.Sheet.8">
              <p:embed/>
            </p:oleObj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DA5B2-991E-4144-A844-F4DFD32D80D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Motivation: Contention Experiments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29th,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8" name="Footer Placeholder 1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Abhinav Bhatele @ LSPP 2009</a:t>
            </a:r>
            <a:endParaRPr lang="en-US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-76200" y="2057400"/>
            <a:ext cx="8686800" cy="3657600"/>
            <a:chOff x="-1252245" y="2079844"/>
            <a:chExt cx="10809280" cy="5232453"/>
          </a:xfrm>
        </p:grpSpPr>
        <p:sp>
          <p:nvSpPr>
            <p:cNvPr id="132" name="Oval 131"/>
            <p:cNvSpPr/>
            <p:nvPr/>
          </p:nvSpPr>
          <p:spPr>
            <a:xfrm>
              <a:off x="3810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304800" y="27432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6096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3810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6096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15240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1447800" y="27432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17526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5240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17526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6670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2590800" y="27432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28956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26670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28956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8100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3733800" y="27432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40386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100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40386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49530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4876800" y="27432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51816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49530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51816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60960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019800" y="27432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63246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60960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63246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72390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7162800" y="27432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74676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72390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74676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83820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305800" y="27432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8610600" y="2819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83820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8610600" y="3048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Arc 188"/>
            <p:cNvSpPr/>
            <p:nvPr/>
          </p:nvSpPr>
          <p:spPr>
            <a:xfrm rot="18891157">
              <a:off x="345360" y="2314614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Arc 189"/>
            <p:cNvSpPr/>
            <p:nvPr/>
          </p:nvSpPr>
          <p:spPr>
            <a:xfrm rot="18891157">
              <a:off x="345360" y="2389608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Arc 190"/>
            <p:cNvSpPr/>
            <p:nvPr/>
          </p:nvSpPr>
          <p:spPr>
            <a:xfrm rot="8034983">
              <a:off x="1490078" y="2088893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Arc 191"/>
            <p:cNvSpPr/>
            <p:nvPr/>
          </p:nvSpPr>
          <p:spPr>
            <a:xfrm rot="8034983">
              <a:off x="1490078" y="2163887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Arc 192"/>
            <p:cNvSpPr/>
            <p:nvPr/>
          </p:nvSpPr>
          <p:spPr>
            <a:xfrm rot="18891157">
              <a:off x="2631360" y="2295589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Arc 193"/>
            <p:cNvSpPr/>
            <p:nvPr/>
          </p:nvSpPr>
          <p:spPr>
            <a:xfrm rot="18891157">
              <a:off x="2631360" y="2370583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Arc 194"/>
            <p:cNvSpPr/>
            <p:nvPr/>
          </p:nvSpPr>
          <p:spPr>
            <a:xfrm rot="18891157">
              <a:off x="4899637" y="2295589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Arc 195"/>
            <p:cNvSpPr/>
            <p:nvPr/>
          </p:nvSpPr>
          <p:spPr>
            <a:xfrm rot="18891157">
              <a:off x="4899637" y="2370583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Arc 196"/>
            <p:cNvSpPr/>
            <p:nvPr/>
          </p:nvSpPr>
          <p:spPr>
            <a:xfrm rot="18891157">
              <a:off x="7185637" y="2295589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Arc 197"/>
            <p:cNvSpPr/>
            <p:nvPr/>
          </p:nvSpPr>
          <p:spPr>
            <a:xfrm rot="18891157">
              <a:off x="7185637" y="2370583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Arc 198"/>
            <p:cNvSpPr/>
            <p:nvPr/>
          </p:nvSpPr>
          <p:spPr>
            <a:xfrm rot="8034983">
              <a:off x="3850600" y="2066644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Arc 199"/>
            <p:cNvSpPr/>
            <p:nvPr/>
          </p:nvSpPr>
          <p:spPr>
            <a:xfrm rot="8034983">
              <a:off x="3850600" y="2141638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Arc 200"/>
            <p:cNvSpPr/>
            <p:nvPr/>
          </p:nvSpPr>
          <p:spPr>
            <a:xfrm rot="8034983">
              <a:off x="6118797" y="2066644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Arc 201"/>
            <p:cNvSpPr/>
            <p:nvPr/>
          </p:nvSpPr>
          <p:spPr>
            <a:xfrm rot="8034983">
              <a:off x="6118797" y="2141638"/>
              <a:ext cx="1536803" cy="156320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Arc 202"/>
            <p:cNvSpPr/>
            <p:nvPr/>
          </p:nvSpPr>
          <p:spPr>
            <a:xfrm rot="8243924">
              <a:off x="8474041" y="2664094"/>
              <a:ext cx="654118" cy="97728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Arc 203"/>
            <p:cNvSpPr/>
            <p:nvPr/>
          </p:nvSpPr>
          <p:spPr>
            <a:xfrm rot="8243924">
              <a:off x="8474041" y="2740294"/>
              <a:ext cx="654118" cy="97728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Arc 204"/>
            <p:cNvSpPr/>
            <p:nvPr/>
          </p:nvSpPr>
          <p:spPr>
            <a:xfrm rot="6967410">
              <a:off x="-294428" y="2800341"/>
              <a:ext cx="969856" cy="79742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Arc 205"/>
            <p:cNvSpPr/>
            <p:nvPr/>
          </p:nvSpPr>
          <p:spPr>
            <a:xfrm rot="6967410">
              <a:off x="-294428" y="2879236"/>
              <a:ext cx="969856" cy="79742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810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ounded Rectangle 207"/>
            <p:cNvSpPr/>
            <p:nvPr/>
          </p:nvSpPr>
          <p:spPr>
            <a:xfrm>
              <a:off x="304800" y="48006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6096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3810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6096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15240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ounded Rectangle 212"/>
            <p:cNvSpPr/>
            <p:nvPr/>
          </p:nvSpPr>
          <p:spPr>
            <a:xfrm>
              <a:off x="1447800" y="48006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17526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15240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17526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26670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2590800" y="48006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28956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26670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28956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38100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ounded Rectangle 222"/>
            <p:cNvSpPr/>
            <p:nvPr/>
          </p:nvSpPr>
          <p:spPr>
            <a:xfrm>
              <a:off x="3733800" y="48006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40386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38100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40386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49530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ounded Rectangle 227"/>
            <p:cNvSpPr/>
            <p:nvPr/>
          </p:nvSpPr>
          <p:spPr>
            <a:xfrm>
              <a:off x="4876800" y="48006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51816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49530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51816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60960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ounded Rectangle 232"/>
            <p:cNvSpPr/>
            <p:nvPr/>
          </p:nvSpPr>
          <p:spPr>
            <a:xfrm>
              <a:off x="6019800" y="48006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63246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60960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63246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72390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7162800" y="48006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74676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72390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74676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83820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8305800" y="4800600"/>
              <a:ext cx="533400" cy="533400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4">
                  <a:lumMod val="75000"/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8610600" y="4876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83820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8610600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Arc 246"/>
            <p:cNvSpPr/>
            <p:nvPr/>
          </p:nvSpPr>
          <p:spPr>
            <a:xfrm rot="18568289">
              <a:off x="157454" y="4129540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Arc 247"/>
            <p:cNvSpPr/>
            <p:nvPr/>
          </p:nvSpPr>
          <p:spPr>
            <a:xfrm rot="18568289">
              <a:off x="157454" y="4205740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Arc 248"/>
            <p:cNvSpPr/>
            <p:nvPr/>
          </p:nvSpPr>
          <p:spPr>
            <a:xfrm rot="18641495">
              <a:off x="1300454" y="4129540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Arc 249"/>
            <p:cNvSpPr/>
            <p:nvPr/>
          </p:nvSpPr>
          <p:spPr>
            <a:xfrm rot="18641495">
              <a:off x="1300454" y="4205740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Arc 250"/>
            <p:cNvSpPr/>
            <p:nvPr/>
          </p:nvSpPr>
          <p:spPr>
            <a:xfrm rot="18462643">
              <a:off x="4754149" y="4100543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Arc 251"/>
            <p:cNvSpPr/>
            <p:nvPr/>
          </p:nvSpPr>
          <p:spPr>
            <a:xfrm rot="18462643">
              <a:off x="4754149" y="4176742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Arc 252"/>
            <p:cNvSpPr/>
            <p:nvPr/>
          </p:nvSpPr>
          <p:spPr>
            <a:xfrm rot="18539609">
              <a:off x="5897148" y="4129540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Arc 253"/>
            <p:cNvSpPr/>
            <p:nvPr/>
          </p:nvSpPr>
          <p:spPr>
            <a:xfrm rot="18539609">
              <a:off x="5897148" y="4205740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Arc 254"/>
            <p:cNvSpPr/>
            <p:nvPr/>
          </p:nvSpPr>
          <p:spPr>
            <a:xfrm rot="8015820">
              <a:off x="2391775" y="2728034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Arc 255"/>
            <p:cNvSpPr/>
            <p:nvPr/>
          </p:nvSpPr>
          <p:spPr>
            <a:xfrm rot="8015820">
              <a:off x="2391775" y="2804234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Arc 256"/>
            <p:cNvSpPr/>
            <p:nvPr/>
          </p:nvSpPr>
          <p:spPr>
            <a:xfrm rot="8015820">
              <a:off x="3610975" y="2758848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Arc 257"/>
            <p:cNvSpPr/>
            <p:nvPr/>
          </p:nvSpPr>
          <p:spPr>
            <a:xfrm rot="8015820">
              <a:off x="3610975" y="2835048"/>
              <a:ext cx="3013197" cy="3199918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Arc 258"/>
            <p:cNvSpPr/>
            <p:nvPr/>
          </p:nvSpPr>
          <p:spPr>
            <a:xfrm rot="8015820">
              <a:off x="7240010" y="3396332"/>
              <a:ext cx="1781506" cy="2852544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Arc 259"/>
            <p:cNvSpPr/>
            <p:nvPr/>
          </p:nvSpPr>
          <p:spPr>
            <a:xfrm rot="8015820">
              <a:off x="7233412" y="3478950"/>
              <a:ext cx="1781506" cy="2852544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Arc 260"/>
            <p:cNvSpPr/>
            <p:nvPr/>
          </p:nvSpPr>
          <p:spPr>
            <a:xfrm rot="6967410">
              <a:off x="-294428" y="4855046"/>
              <a:ext cx="969856" cy="79742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Arc 261"/>
            <p:cNvSpPr/>
            <p:nvPr/>
          </p:nvSpPr>
          <p:spPr>
            <a:xfrm rot="6967410">
              <a:off x="-294428" y="4933941"/>
              <a:ext cx="969856" cy="79742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Arc 262"/>
            <p:cNvSpPr/>
            <p:nvPr/>
          </p:nvSpPr>
          <p:spPr>
            <a:xfrm rot="8243924">
              <a:off x="8474041" y="4721494"/>
              <a:ext cx="654118" cy="97728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Arc 263"/>
            <p:cNvSpPr/>
            <p:nvPr/>
          </p:nvSpPr>
          <p:spPr>
            <a:xfrm rot="8243924">
              <a:off x="8474041" y="4797694"/>
              <a:ext cx="654118" cy="977283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Arc 264"/>
            <p:cNvSpPr/>
            <p:nvPr/>
          </p:nvSpPr>
          <p:spPr>
            <a:xfrm rot="6607994">
              <a:off x="-752943" y="3351581"/>
              <a:ext cx="2200224" cy="3108010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Arc 265"/>
            <p:cNvSpPr/>
            <p:nvPr/>
          </p:nvSpPr>
          <p:spPr>
            <a:xfrm rot="6607994">
              <a:off x="-762079" y="3382652"/>
              <a:ext cx="2200224" cy="3180555"/>
            </a:xfrm>
            <a:prstGeom prst="arc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7" name="TextBox 266"/>
          <p:cNvSpPr txBox="1"/>
          <p:nvPr/>
        </p:nvSpPr>
        <p:spPr>
          <a:xfrm>
            <a:off x="533400" y="5509736"/>
            <a:ext cx="800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Bhatele, A., Kale, L. V. 2008 </a:t>
            </a:r>
            <a:r>
              <a:rPr lang="en-US" sz="1400" b="1" dirty="0" smtClean="0">
                <a:latin typeface="+mn-lt"/>
              </a:rPr>
              <a:t>An Evaluation of the Effect of Interconnect Topologies on Message Latencies in Large Supercomputers</a:t>
            </a:r>
            <a:r>
              <a:rPr lang="en-US" sz="1400" dirty="0" smtClean="0">
                <a:latin typeface="+mn-lt"/>
              </a:rPr>
              <a:t>. In </a:t>
            </a:r>
            <a:r>
              <a:rPr lang="en-US" sz="1400" i="1" dirty="0" smtClean="0">
                <a:latin typeface="+mn-lt"/>
              </a:rPr>
              <a:t>Proceedings of Workshop on Large-Scale Parallel Processing (IPDPS)</a:t>
            </a:r>
            <a:r>
              <a:rPr lang="en-US" sz="1400" dirty="0" smtClean="0">
                <a:latin typeface="+mn-lt"/>
              </a:rPr>
              <a:t>, Rome, Italy, May 2009.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Ongoing Work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Observed that a simplified model was used for recording communication load</a:t>
            </a:r>
          </a:p>
          <a:p>
            <a:r>
              <a:rPr lang="en-US" dirty="0" smtClean="0"/>
              <a:t>Addition of new proxies disturbs the actual load</a:t>
            </a:r>
          </a:p>
          <a:p>
            <a:r>
              <a:rPr lang="en-US" dirty="0" smtClean="0"/>
              <a:t>Correction factor on addition/removal of proxies</a:t>
            </a:r>
          </a:p>
          <a:p>
            <a:r>
              <a:rPr lang="en-US" dirty="0" smtClean="0"/>
              <a:t>Leads to improvements of ~</a:t>
            </a:r>
            <a:r>
              <a:rPr lang="en-US" dirty="0" smtClean="0">
                <a:latin typeface="+mj-lt"/>
              </a:rPr>
              <a:t>10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2624D-E00E-419E-BCEE-A3B9AD5AF50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Future Work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SMP-aware techniques</a:t>
            </a:r>
          </a:p>
          <a:p>
            <a:pPr lvl="1"/>
            <a:r>
              <a:rPr lang="en-US" dirty="0" smtClean="0"/>
              <a:t>Favor intra-node communication</a:t>
            </a:r>
          </a:p>
          <a:p>
            <a:pPr eaLnBrk="1" hangingPunct="1"/>
            <a:r>
              <a:rPr lang="en-US" dirty="0" smtClean="0"/>
              <a:t>A scalable distributed load balancing strategy</a:t>
            </a:r>
          </a:p>
          <a:p>
            <a:pPr eaLnBrk="1" hangingPunct="1"/>
            <a:r>
              <a:rPr lang="en-US" dirty="0" smtClean="0"/>
              <a:t>Generalized Scenario: </a:t>
            </a:r>
          </a:p>
          <a:p>
            <a:pPr lvl="1" eaLnBrk="1" hangingPunct="1"/>
            <a:r>
              <a:rPr lang="en-US" dirty="0" smtClean="0"/>
              <a:t> multicasts: each object is the target of multiple multicasts</a:t>
            </a:r>
          </a:p>
          <a:p>
            <a:pPr lvl="1" eaLnBrk="1" hangingPunct="1"/>
            <a:r>
              <a:rPr lang="en-US" dirty="0" smtClean="0"/>
              <a:t> use topological information to minimize communication </a:t>
            </a:r>
          </a:p>
          <a:p>
            <a:pPr eaLnBrk="1" hangingPunct="1"/>
            <a:r>
              <a:rPr lang="en-US" dirty="0" smtClean="0"/>
              <a:t>Understanding the effect of various factors on load balancing in detail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7E57B-71DE-46B6-AD9E-F50C5E616555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7851648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Thanks!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7854950" cy="3248025"/>
          </a:xfrm>
        </p:spPr>
        <p:txBody>
          <a:bodyPr>
            <a:normAutofit fontScale="77500" lnSpcReduction="20000"/>
          </a:bodyPr>
          <a:lstStyle/>
          <a:p>
            <a:pPr marR="0" algn="l" eaLnBrk="1" hangingPunct="1">
              <a:defRPr/>
            </a:pPr>
            <a:r>
              <a:rPr lang="en-US" sz="3300" dirty="0" smtClean="0"/>
              <a:t>NAMD Development Team:</a:t>
            </a:r>
          </a:p>
          <a:p>
            <a:pPr marR="0" algn="l" eaLnBrk="1" hangingPunct="1">
              <a:defRPr/>
            </a:pPr>
            <a:r>
              <a:rPr lang="en-US" i="1" dirty="0" smtClean="0"/>
              <a:t>Parallel Programming Lab (PPL), UIUC </a:t>
            </a:r>
            <a:r>
              <a:rPr lang="en-US" dirty="0" smtClean="0"/>
              <a:t>– Abhinav Bhatele, David </a:t>
            </a:r>
            <a:r>
              <a:rPr lang="en-US" dirty="0" err="1" smtClean="0"/>
              <a:t>Kunzman</a:t>
            </a:r>
            <a:r>
              <a:rPr lang="en-US" dirty="0" smtClean="0"/>
              <a:t>, </a:t>
            </a:r>
            <a:r>
              <a:rPr lang="en-US" dirty="0" err="1" smtClean="0"/>
              <a:t>Chee</a:t>
            </a:r>
            <a:r>
              <a:rPr lang="en-US" dirty="0" smtClean="0"/>
              <a:t> </a:t>
            </a:r>
            <a:r>
              <a:rPr lang="en-US" dirty="0" err="1" smtClean="0"/>
              <a:t>Wai</a:t>
            </a:r>
            <a:r>
              <a:rPr lang="en-US" dirty="0" smtClean="0"/>
              <a:t> Lee, Chao Mei, </a:t>
            </a:r>
            <a:r>
              <a:rPr lang="en-US" dirty="0" err="1" smtClean="0"/>
              <a:t>Gengbin</a:t>
            </a:r>
            <a:r>
              <a:rPr lang="en-US" dirty="0" smtClean="0"/>
              <a:t> </a:t>
            </a:r>
            <a:r>
              <a:rPr lang="en-US" dirty="0" err="1" smtClean="0"/>
              <a:t>Zheng</a:t>
            </a:r>
            <a:r>
              <a:rPr lang="en-US" dirty="0" smtClean="0"/>
              <a:t>, Laxmikant V. Kale</a:t>
            </a:r>
          </a:p>
          <a:p>
            <a:pPr marR="0" algn="l" eaLnBrk="1" hangingPunct="1">
              <a:defRPr/>
            </a:pPr>
            <a:r>
              <a:rPr lang="en-US" i="1" dirty="0" smtClean="0"/>
              <a:t>Theoretical and Computational Biophysics Group (TCBG), UIUC </a:t>
            </a:r>
            <a:r>
              <a:rPr lang="en-US" dirty="0" smtClean="0"/>
              <a:t>– James C. Phillips, Klaus </a:t>
            </a:r>
            <a:r>
              <a:rPr lang="en-US" dirty="0" err="1" smtClean="0"/>
              <a:t>Schulten</a:t>
            </a:r>
            <a:endParaRPr lang="en-US" dirty="0" smtClean="0"/>
          </a:p>
          <a:p>
            <a:pPr marR="0" algn="l">
              <a:defRPr/>
            </a:pPr>
            <a:r>
              <a:rPr lang="en-US" i="1" dirty="0" smtClean="0"/>
              <a:t>IBM Research </a:t>
            </a:r>
            <a:r>
              <a:rPr lang="en-US" dirty="0" smtClean="0"/>
              <a:t>- </a:t>
            </a:r>
            <a:r>
              <a:rPr lang="en-US" dirty="0" err="1" smtClean="0"/>
              <a:t>Sameer</a:t>
            </a:r>
            <a:r>
              <a:rPr lang="en-US" dirty="0" smtClean="0"/>
              <a:t> Kumar</a:t>
            </a:r>
          </a:p>
          <a:p>
            <a:pPr marR="0" algn="l" eaLnBrk="1" hangingPunct="1">
              <a:defRPr/>
            </a:pPr>
            <a:endParaRPr lang="en-US" dirty="0" smtClean="0"/>
          </a:p>
          <a:p>
            <a:pPr marR="0" algn="l" eaLnBrk="1" hangingPunct="1">
              <a:defRPr/>
            </a:pPr>
            <a:r>
              <a:rPr lang="en-US" sz="3300" dirty="0" smtClean="0"/>
              <a:t>Acknowledgments:</a:t>
            </a:r>
          </a:p>
          <a:p>
            <a:pPr marR="0" algn="l" eaLnBrk="1" hangingPunct="1">
              <a:defRPr/>
            </a:pPr>
            <a:r>
              <a:rPr lang="en-US" dirty="0" smtClean="0"/>
              <a:t>Argonne National Laboratory, Pittsburgh Supercomputing Center (Shawn Brown, Chad </a:t>
            </a:r>
            <a:r>
              <a:rPr lang="en-US" dirty="0" err="1" smtClean="0"/>
              <a:t>Vizino</a:t>
            </a:r>
            <a:r>
              <a:rPr lang="en-US" dirty="0" smtClean="0"/>
              <a:t>, Brian </a:t>
            </a:r>
            <a:r>
              <a:rPr lang="en-US" dirty="0" err="1" smtClean="0"/>
              <a:t>Johanson</a:t>
            </a:r>
            <a:r>
              <a:rPr lang="en-US" dirty="0" smtClean="0"/>
              <a:t>),  </a:t>
            </a:r>
            <a:r>
              <a:rPr lang="en-US" dirty="0" err="1" smtClean="0"/>
              <a:t>TeraGrid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4440" y="1905001"/>
            <a:ext cx="5624560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Results: Blue Gene/P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29th,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7086600" y="2514600"/>
            <a:ext cx="228600" cy="5334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590800"/>
            <a:ext cx="1276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7.39 times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Abhinav Bhatele @ LSPP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Results: Cray XT3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Abhinav Bhatele @ LSPP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86137"/>
            <a:ext cx="5638800" cy="39812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ight Brace 8"/>
          <p:cNvSpPr/>
          <p:nvPr/>
        </p:nvSpPr>
        <p:spPr>
          <a:xfrm>
            <a:off x="7162800" y="2667000"/>
            <a:ext cx="152400" cy="3048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2590800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2.23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Molecular Dynamics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system of [charged] atoms with bonds</a:t>
            </a:r>
          </a:p>
          <a:p>
            <a:pPr eaLnBrk="1" hangingPunct="1"/>
            <a:r>
              <a:rPr lang="en-US" dirty="0" smtClean="0"/>
              <a:t>Use Newtonian Mechanics to find the positions and velocities of atoms</a:t>
            </a:r>
          </a:p>
          <a:p>
            <a:pPr eaLnBrk="1" hangingPunct="1"/>
            <a:r>
              <a:rPr lang="en-US" dirty="0" smtClean="0"/>
              <a:t>Each time-step is typically in </a:t>
            </a:r>
            <a:r>
              <a:rPr lang="en-US" dirty="0" err="1" smtClean="0"/>
              <a:t>femto</a:t>
            </a:r>
            <a:r>
              <a:rPr lang="en-US" dirty="0" smtClean="0"/>
              <a:t>-seconds</a:t>
            </a:r>
          </a:p>
          <a:p>
            <a:pPr eaLnBrk="1" hangingPunct="1"/>
            <a:r>
              <a:rPr lang="en-US" dirty="0" smtClean="0"/>
              <a:t>At each time step</a:t>
            </a:r>
          </a:p>
          <a:p>
            <a:pPr lvl="1" eaLnBrk="1" hangingPunct="1"/>
            <a:r>
              <a:rPr lang="en-US" dirty="0" smtClean="0"/>
              <a:t> calculate the forces on all atoms</a:t>
            </a:r>
          </a:p>
          <a:p>
            <a:pPr lvl="1" eaLnBrk="1" hangingPunct="1"/>
            <a:r>
              <a:rPr lang="en-US" dirty="0" smtClean="0"/>
              <a:t> calculate the velocities and move atoms around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73009-9EA5-4DBE-8908-7D8E66E330B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NAMD: </a:t>
            </a:r>
            <a:r>
              <a:rPr lang="en-US" sz="4000" dirty="0" err="1" smtClean="0"/>
              <a:t>NAnoscale</a:t>
            </a:r>
            <a:r>
              <a:rPr lang="en-US" sz="4000" dirty="0" smtClean="0"/>
              <a:t> Molecular Dynamics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Naïve force calculation is O(N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Reduced to O(N logN) by calculating</a:t>
            </a:r>
          </a:p>
          <a:p>
            <a:pPr lvl="1" eaLnBrk="1" hangingPunct="1"/>
            <a:r>
              <a:rPr lang="en-US" smtClean="0"/>
              <a:t> Bonded forces</a:t>
            </a:r>
          </a:p>
          <a:p>
            <a:pPr lvl="1" eaLnBrk="1" hangingPunct="1"/>
            <a:r>
              <a:rPr lang="en-US" smtClean="0"/>
              <a:t> Non-bonded: using a cutoff radius</a:t>
            </a:r>
            <a:endParaRPr lang="en-US" baseline="-25000" smtClean="0"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/>
            <a:r>
              <a:rPr lang="en-US" smtClean="0"/>
              <a:t> Short-range: calculated every time step</a:t>
            </a:r>
          </a:p>
          <a:p>
            <a:pPr lvl="2" eaLnBrk="1" hangingPunct="1"/>
            <a:r>
              <a:rPr lang="en-US" smtClean="0"/>
              <a:t> Long-range: calculated every fourth time-step (PME)</a:t>
            </a:r>
          </a:p>
          <a:p>
            <a:pPr eaLnBrk="1" hangingPunct="1"/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2CD23-671F-4937-95F6-AF09323A60F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NAMD’s Parallel Design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Hybrid of spatial and force decomposition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75916-D898-46B7-A4D5-4D4BD9771389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1126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675" y="2701925"/>
            <a:ext cx="5800725" cy="3317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9" name="Oval 8"/>
          <p:cNvSpPr/>
          <p:nvPr/>
        </p:nvSpPr>
        <p:spPr>
          <a:xfrm>
            <a:off x="6248400" y="25908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5791200" y="33528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4876800" y="38862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Parallelization using Charm++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81513-C03C-4066-A9EC-239F8BDFC8B8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229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05000"/>
            <a:ext cx="7467600" cy="3635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8" name="TextBox 7"/>
          <p:cNvSpPr txBox="1"/>
          <p:nvPr/>
        </p:nvSpPr>
        <p:spPr>
          <a:xfrm>
            <a:off x="152400" y="2057400"/>
            <a:ext cx="1371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Static Mapping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4419600"/>
            <a:ext cx="1600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Load Balancing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95600" y="3200400"/>
            <a:ext cx="2057400" cy="914400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5638800"/>
            <a:ext cx="79248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400" dirty="0">
                <a:latin typeface="+mn-lt"/>
              </a:rPr>
              <a:t>Bhatele, A., Kumar, S., Mei, C., Phillips, J. C., </a:t>
            </a:r>
            <a:r>
              <a:rPr lang="en-US" sz="1400" dirty="0" err="1">
                <a:latin typeface="+mn-lt"/>
              </a:rPr>
              <a:t>Zheng</a:t>
            </a:r>
            <a:r>
              <a:rPr lang="en-US" sz="1400" dirty="0">
                <a:latin typeface="+mn-lt"/>
              </a:rPr>
              <a:t>, G. &amp; Kale, L. V. 2008 </a:t>
            </a:r>
            <a:r>
              <a:rPr lang="en-US" sz="1400" b="1" dirty="0">
                <a:latin typeface="+mn-lt"/>
              </a:rPr>
              <a:t>Overcoming Scaling Challenges in </a:t>
            </a:r>
            <a:r>
              <a:rPr lang="en-US" sz="1400" b="1" dirty="0" err="1">
                <a:latin typeface="+mn-lt"/>
              </a:rPr>
              <a:t>Biomolecular</a:t>
            </a:r>
            <a:r>
              <a:rPr lang="en-US" sz="1400" b="1" dirty="0">
                <a:latin typeface="+mn-lt"/>
              </a:rPr>
              <a:t> Simulations across Multiple Platforms</a:t>
            </a:r>
            <a:r>
              <a:rPr lang="en-US" sz="1400" dirty="0">
                <a:latin typeface="+mn-lt"/>
              </a:rPr>
              <a:t>. In </a:t>
            </a:r>
            <a:r>
              <a:rPr lang="en-US" sz="1400" i="1" dirty="0">
                <a:latin typeface="+mn-lt"/>
              </a:rPr>
              <a:t>Proceedings of IEEE International Parallel and Distributed Processing Symposium</a:t>
            </a:r>
            <a:r>
              <a:rPr lang="en-US" sz="1400" dirty="0">
                <a:latin typeface="+mn-lt"/>
              </a:rPr>
              <a:t>, Miami, FL, USA, April 2008.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Communication in NAMD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65325"/>
            <a:ext cx="4038600" cy="3902075"/>
          </a:xfrm>
        </p:spPr>
        <p:txBody>
          <a:bodyPr/>
          <a:lstStyle/>
          <a:p>
            <a:pPr eaLnBrk="1" hangingPunct="1"/>
            <a:r>
              <a:rPr lang="en-US" dirty="0" smtClean="0"/>
              <a:t>Each patch multicasts its information to many computes</a:t>
            </a:r>
          </a:p>
          <a:p>
            <a:pPr eaLnBrk="1" hangingPunct="1"/>
            <a:r>
              <a:rPr lang="en-US" dirty="0" smtClean="0"/>
              <a:t>Each compute is a target of two multicasts only</a:t>
            </a:r>
          </a:p>
          <a:p>
            <a:pPr eaLnBrk="1" hangingPunct="1"/>
            <a:r>
              <a:rPr lang="en-US" dirty="0" smtClean="0"/>
              <a:t>Use ‘Proxies’ to send data to different computes on the same processor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09th, 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Abhinav S Bhatele @ ICS '09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E21B7-B78E-4934-B6AE-4DB114DD607E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3319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057400"/>
            <a:ext cx="3886200" cy="4133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2211</TotalTime>
  <Words>1101</Words>
  <Application>Microsoft Office PowerPoint</Application>
  <PresentationFormat>On-screen Show (4:3)</PresentationFormat>
  <Paragraphs>191</Paragraphs>
  <Slides>22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Flow</vt:lpstr>
      <vt:lpstr>Worksheet</vt:lpstr>
      <vt:lpstr>Microsoft Office Excel 97-2003 Worksheet</vt:lpstr>
      <vt:lpstr>Dynamic Topology Aware Load Balancing Algorithms for MD Applications</vt:lpstr>
      <vt:lpstr>Motivation: Contention Experiments</vt:lpstr>
      <vt:lpstr>Results: Blue Gene/P</vt:lpstr>
      <vt:lpstr>Results: Cray XT3</vt:lpstr>
      <vt:lpstr>Molecular Dynamics</vt:lpstr>
      <vt:lpstr>NAMD: NAnoscale Molecular Dynamics</vt:lpstr>
      <vt:lpstr>NAMD’s Parallel Design</vt:lpstr>
      <vt:lpstr>Parallelization using Charm++</vt:lpstr>
      <vt:lpstr>Communication in NAMD</vt:lpstr>
      <vt:lpstr>Topology Aware Techniques</vt:lpstr>
      <vt:lpstr>Topology Aware Techniques (contd.)</vt:lpstr>
      <vt:lpstr>Load Balancing in Charm++</vt:lpstr>
      <vt:lpstr>NAMD’s Load Balancing Strategy</vt:lpstr>
      <vt:lpstr> Choice of a suitable processor</vt:lpstr>
      <vt:lpstr>Load Balancing Metrics</vt:lpstr>
      <vt:lpstr>Results: Hop-bytes</vt:lpstr>
      <vt:lpstr>Results: Performance</vt:lpstr>
      <vt:lpstr>Results: Hop-bytes</vt:lpstr>
      <vt:lpstr>Results: Performance</vt:lpstr>
      <vt:lpstr>Ongoing Work</vt:lpstr>
      <vt:lpstr>Future Work</vt:lpstr>
      <vt:lpstr>Thanks!</vt:lpstr>
    </vt:vector>
  </TitlesOfParts>
  <Manager>Sam Lin, Palisades, New York</Manager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Presentations: Blue Pearl DeLuxe template</dc:title>
  <dc:creator>IBM_USER</dc:creator>
  <dc:description>Blue Onyx Deluxe, Blue Pearl Deluxe:  Generally for "customer-facing" presentations_x000d_
-  Blue Pearl Deluxe is useful for one-on-one laptop presentations and for easy printing.  Textures on the opening screen carry through the blue bands on text slides._x000d_
-  Blue Onyx Deluxe relies heavily on black for maximum contrast, particularly in projection._x000d_
Blue Onyx Basic, Blue Pearl Basic:  Intended for basic internal presentations.  May also be used for customers._x000d_
-  Blue Onyx Basic uses black throughout for maximum contrast, particularly in projection._x000d_
-  Blue Pearl Basic works well for one-on-one laptop presentations and makes printing easy.</dc:description>
  <cp:lastModifiedBy>Abhinav S Bhatele</cp:lastModifiedBy>
  <cp:revision>226</cp:revision>
  <dcterms:created xsi:type="dcterms:W3CDTF">2006-07-06T17:41:27Z</dcterms:created>
  <dcterms:modified xsi:type="dcterms:W3CDTF">2009-09-16T21:05:34Z</dcterms:modified>
</cp:coreProperties>
</file>