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ls" ContentType="application/vnd.ms-exce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8" r:id="rId2"/>
  </p:sldMasterIdLst>
  <p:notesMasterIdLst>
    <p:notesMasterId r:id="rId42"/>
  </p:notesMasterIdLst>
  <p:sldIdLst>
    <p:sldId id="256" r:id="rId3"/>
    <p:sldId id="717" r:id="rId4"/>
    <p:sldId id="722" r:id="rId5"/>
    <p:sldId id="723" r:id="rId6"/>
    <p:sldId id="805" r:id="rId7"/>
    <p:sldId id="795" r:id="rId8"/>
    <p:sldId id="797" r:id="rId9"/>
    <p:sldId id="801" r:id="rId10"/>
    <p:sldId id="799" r:id="rId11"/>
    <p:sldId id="800" r:id="rId12"/>
    <p:sldId id="806" r:id="rId13"/>
    <p:sldId id="802" r:id="rId14"/>
    <p:sldId id="803" r:id="rId15"/>
    <p:sldId id="804" r:id="rId16"/>
    <p:sldId id="807" r:id="rId17"/>
    <p:sldId id="771" r:id="rId18"/>
    <p:sldId id="772" r:id="rId19"/>
    <p:sldId id="774" r:id="rId20"/>
    <p:sldId id="775" r:id="rId21"/>
    <p:sldId id="776" r:id="rId22"/>
    <p:sldId id="778" r:id="rId23"/>
    <p:sldId id="779" r:id="rId24"/>
    <p:sldId id="777" r:id="rId25"/>
    <p:sldId id="781" r:id="rId26"/>
    <p:sldId id="782" r:id="rId27"/>
    <p:sldId id="783" r:id="rId28"/>
    <p:sldId id="784" r:id="rId29"/>
    <p:sldId id="785" r:id="rId30"/>
    <p:sldId id="793" r:id="rId31"/>
    <p:sldId id="768" r:id="rId32"/>
    <p:sldId id="810" r:id="rId33"/>
    <p:sldId id="811" r:id="rId34"/>
    <p:sldId id="791" r:id="rId35"/>
    <p:sldId id="792" r:id="rId36"/>
    <p:sldId id="786" r:id="rId37"/>
    <p:sldId id="757" r:id="rId38"/>
    <p:sldId id="808" r:id="rId39"/>
    <p:sldId id="809" r:id="rId40"/>
    <p:sldId id="787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FFCC"/>
    <a:srgbClr val="CC0000"/>
    <a:srgbClr val="FF3300"/>
    <a:srgbClr val="FF6699"/>
    <a:srgbClr val="008000"/>
    <a:srgbClr val="669900"/>
    <a:srgbClr val="99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792" autoAdjust="0"/>
  </p:normalViewPr>
  <p:slideViewPr>
    <p:cSldViewPr>
      <p:cViewPr>
        <p:scale>
          <a:sx n="100" d="100"/>
          <a:sy n="100" d="100"/>
        </p:scale>
        <p:origin x="-138" y="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3B73FC6-E50B-48B9-B902-05A22D237A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33C0E3-9944-42D1-B25B-427701135B67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DE092F-B781-4F21-84E5-E7A6CDACF64E}" type="slidenum">
              <a:rPr lang="en-US" smtClean="0"/>
              <a:pPr>
                <a:defRPr/>
              </a:pPr>
              <a:t>18</a:t>
            </a:fld>
            <a:endParaRPr lang="en-US" smtClean="0"/>
          </a:p>
        </p:txBody>
      </p:sp>
      <p:sp>
        <p:nvSpPr>
          <p:cNvPr id="4608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5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D708128-F600-4150-90E6-6C1DF30F99D0}" type="slidenum">
              <a:rPr lang="en-US" sz="1200"/>
              <a:pPr algn="r"/>
              <a:t>18</a:t>
            </a:fld>
            <a:endParaRPr 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30F086-35F9-482B-A699-CEFEF245D1F6}" type="slidenum">
              <a:rPr lang="en-US" smtClean="0"/>
              <a:pPr>
                <a:defRPr/>
              </a:pPr>
              <a:t>19</a:t>
            </a:fld>
            <a:endParaRPr lang="en-US" smtClean="0"/>
          </a:p>
        </p:txBody>
      </p:sp>
      <p:sp>
        <p:nvSpPr>
          <p:cNvPr id="4710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7109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29DC3CC-A8B0-4D3A-9AC4-C12217CBB6C3}" type="slidenum">
              <a:rPr lang="en-US" sz="1200"/>
              <a:pPr algn="r"/>
              <a:t>19</a:t>
            </a:fld>
            <a:endParaRPr 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D2C640-19F7-40DD-85F2-2719B125CE08}" type="slidenum">
              <a:rPr lang="en-US" smtClean="0"/>
              <a:pPr>
                <a:defRPr/>
              </a:pPr>
              <a:t>20</a:t>
            </a:fld>
            <a:endParaRPr lang="en-US" smtClean="0"/>
          </a:p>
        </p:txBody>
      </p:sp>
      <p:sp>
        <p:nvSpPr>
          <p:cNvPr id="4813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8133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C221BC9-63F5-477F-B271-3EC2880A7B55}" type="slidenum">
              <a:rPr lang="en-US" sz="1200"/>
              <a:pPr algn="r"/>
              <a:t>20</a:t>
            </a:fld>
            <a:endParaRPr 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E7B9DB-CA26-43F4-9EE6-438979BD9090}" type="slidenum">
              <a:rPr lang="en-US" smtClean="0"/>
              <a:pPr>
                <a:defRPr/>
              </a:pPr>
              <a:t>21</a:t>
            </a:fld>
            <a:endParaRPr lang="en-US" smtClean="0"/>
          </a:p>
        </p:txBody>
      </p:sp>
      <p:sp>
        <p:nvSpPr>
          <p:cNvPr id="4915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9157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74889A7-0E88-4750-81DF-08029D2B9E03}" type="slidenum">
              <a:rPr lang="en-US" sz="1200"/>
              <a:pPr algn="r"/>
              <a:t>21</a:t>
            </a:fld>
            <a:endParaRPr 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727133-10B2-4959-B7E7-185FED78379D}" type="slidenum">
              <a:rPr lang="en-US" smtClean="0"/>
              <a:pPr>
                <a:defRPr/>
              </a:pPr>
              <a:t>22</a:t>
            </a:fld>
            <a:endParaRPr lang="en-US" smtClean="0"/>
          </a:p>
        </p:txBody>
      </p:sp>
      <p:sp>
        <p:nvSpPr>
          <p:cNvPr id="5017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8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0181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5A87D6D-1396-41FA-9E61-279B7625AE39}" type="slidenum">
              <a:rPr lang="en-US" sz="1200"/>
              <a:pPr algn="r"/>
              <a:t>22</a:t>
            </a:fld>
            <a:endParaRPr 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025CE2-34CD-49A7-BD03-3A605A9A6FD7}" type="slidenum">
              <a:rPr lang="en-US" smtClean="0"/>
              <a:pPr>
                <a:defRPr/>
              </a:pPr>
              <a:t>23</a:t>
            </a:fld>
            <a:endParaRPr lang="en-US" smtClean="0"/>
          </a:p>
        </p:txBody>
      </p:sp>
      <p:sp>
        <p:nvSpPr>
          <p:cNvPr id="5120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205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EF0610A-3010-453B-B64A-DD346394A199}" type="slidenum">
              <a:rPr lang="en-US" sz="1200"/>
              <a:pPr algn="r"/>
              <a:t>23</a:t>
            </a:fld>
            <a:endParaRPr 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72FACE-B42C-4B25-8FC0-10919A36FFE8}" type="slidenum">
              <a:rPr lang="en-US" smtClean="0"/>
              <a:pPr>
                <a:defRPr/>
              </a:pPr>
              <a:t>24</a:t>
            </a:fld>
            <a:endParaRPr lang="en-US" smtClean="0"/>
          </a:p>
        </p:txBody>
      </p:sp>
      <p:sp>
        <p:nvSpPr>
          <p:cNvPr id="5222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2229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80480F8-52CA-412C-BD01-18EBAD5372AF}" type="slidenum">
              <a:rPr lang="en-US" sz="1200"/>
              <a:pPr algn="r"/>
              <a:t>24</a:t>
            </a:fld>
            <a:endParaRPr 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608AF0-A300-48B3-8E42-88A1BB23E380}" type="slidenum">
              <a:rPr lang="en-US" smtClean="0"/>
              <a:pPr>
                <a:defRPr/>
              </a:pPr>
              <a:t>25</a:t>
            </a:fld>
            <a:endParaRPr lang="en-US" smtClean="0"/>
          </a:p>
        </p:txBody>
      </p:sp>
      <p:sp>
        <p:nvSpPr>
          <p:cNvPr id="5325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3253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35AD383-42EF-4C98-8C7E-A93856787BB5}" type="slidenum">
              <a:rPr lang="en-US" sz="1200"/>
              <a:pPr algn="r"/>
              <a:t>25</a:t>
            </a:fld>
            <a:endParaRPr 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8CE0AE-0916-4AEB-8ADA-8060FC4C63FE}" type="slidenum">
              <a:rPr lang="en-US" smtClean="0"/>
              <a:pPr>
                <a:defRPr/>
              </a:pPr>
              <a:t>26</a:t>
            </a:fld>
            <a:endParaRPr lang="en-US" smtClean="0"/>
          </a:p>
        </p:txBody>
      </p:sp>
      <p:sp>
        <p:nvSpPr>
          <p:cNvPr id="5427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4277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AF37985-8A92-471F-BA97-4B2A40074C82}" type="slidenum">
              <a:rPr lang="en-US" sz="1200"/>
              <a:pPr algn="r"/>
              <a:t>26</a:t>
            </a:fld>
            <a:endParaRPr 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B58F20-61EF-4C79-8F21-6BB81CC979E0}" type="slidenum">
              <a:rPr lang="en-US" smtClean="0"/>
              <a:pPr>
                <a:defRPr/>
              </a:pPr>
              <a:t>27</a:t>
            </a:fld>
            <a:endParaRPr lang="en-US" smtClean="0"/>
          </a:p>
        </p:txBody>
      </p:sp>
      <p:sp>
        <p:nvSpPr>
          <p:cNvPr id="5529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30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5301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48DCED0-93FC-497C-AEC5-3E85DBA53AA7}" type="slidenum">
              <a:rPr lang="en-US" sz="1200"/>
              <a:pPr algn="r"/>
              <a:t>27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5997C3-F9B2-43A6-BB63-38EA13D95E62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3789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7893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917D042-DA29-4EA8-A3A6-650A3A4B6E4E}" type="slidenum">
              <a:rPr lang="en-US" sz="1200"/>
              <a:pPr algn="r"/>
              <a:t>2</a:t>
            </a:fld>
            <a:endParaRPr lang="en-US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A115A2-81D1-4A43-A059-1F3B385A4ED4}" type="slidenum">
              <a:rPr lang="en-US" smtClean="0"/>
              <a:pPr>
                <a:defRPr/>
              </a:pPr>
              <a:t>28</a:t>
            </a:fld>
            <a:endParaRPr lang="en-US" smtClean="0"/>
          </a:p>
        </p:txBody>
      </p:sp>
      <p:sp>
        <p:nvSpPr>
          <p:cNvPr id="563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6325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BB4058C-FFA0-4B9F-BA94-84869F7ABFF2}" type="slidenum">
              <a:rPr lang="en-US" sz="1200"/>
              <a:pPr algn="r"/>
              <a:t>28</a:t>
            </a:fld>
            <a:endParaRPr 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8AFB33-46FE-41BD-8E9C-56397F7CA8ED}" type="slidenum">
              <a:rPr lang="en-US" smtClean="0"/>
              <a:pPr>
                <a:defRPr/>
              </a:pPr>
              <a:t>29</a:t>
            </a:fld>
            <a:endParaRPr lang="en-US" smtClean="0"/>
          </a:p>
        </p:txBody>
      </p:sp>
      <p:sp>
        <p:nvSpPr>
          <p:cNvPr id="573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7349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F3146EC-4575-4EB4-850F-E73A6951E612}" type="slidenum">
              <a:rPr lang="en-US" sz="1200"/>
              <a:pPr algn="r"/>
              <a:t>29</a:t>
            </a:fld>
            <a:endParaRPr lang="en-US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84DC79-C52C-4AA7-98A5-8F15A52D4833}" type="slidenum">
              <a:rPr lang="en-US" smtClean="0"/>
              <a:pPr>
                <a:defRPr/>
              </a:pPr>
              <a:t>30</a:t>
            </a:fld>
            <a:endParaRPr lang="en-US" smtClean="0"/>
          </a:p>
        </p:txBody>
      </p:sp>
      <p:sp>
        <p:nvSpPr>
          <p:cNvPr id="5939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9397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0B43A4A-8941-4128-B16B-5C3E89912820}" type="slidenum">
              <a:rPr lang="en-US" sz="1200"/>
              <a:pPr algn="r"/>
              <a:t>30</a:t>
            </a:fld>
            <a:endParaRPr lang="en-US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F48BBC-EF48-4E6A-9988-DB69363EE1CF}" type="slidenum">
              <a:rPr lang="en-US" smtClean="0"/>
              <a:pPr>
                <a:defRPr/>
              </a:pPr>
              <a:t>33</a:t>
            </a:fld>
            <a:endParaRPr lang="en-US" smtClean="0"/>
          </a:p>
        </p:txBody>
      </p:sp>
      <p:sp>
        <p:nvSpPr>
          <p:cNvPr id="6041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2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0421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D2F1632-E9E7-412C-BD0F-5166703F6B95}" type="slidenum">
              <a:rPr lang="en-US" sz="1200"/>
              <a:pPr algn="r"/>
              <a:t>33</a:t>
            </a:fld>
            <a:endParaRPr lang="en-US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CFBAA9-A73B-4689-9D8D-3A776712F635}" type="slidenum">
              <a:rPr lang="en-US" smtClean="0"/>
              <a:pPr>
                <a:defRPr/>
              </a:pPr>
              <a:t>34</a:t>
            </a:fld>
            <a:endParaRPr lang="en-US" smtClean="0"/>
          </a:p>
        </p:txBody>
      </p:sp>
      <p:sp>
        <p:nvSpPr>
          <p:cNvPr id="6144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45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B33F58B-62EE-4445-A433-C5E8654F6B03}" type="slidenum">
              <a:rPr lang="en-US" sz="1200"/>
              <a:pPr algn="r"/>
              <a:t>34</a:t>
            </a:fld>
            <a:endParaRPr lang="en-US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98A992-0409-417C-8049-C09F7B1A7CC1}" type="slidenum">
              <a:rPr lang="en-US" smtClean="0"/>
              <a:pPr>
                <a:defRPr/>
              </a:pPr>
              <a:t>35</a:t>
            </a:fld>
            <a:endParaRPr lang="en-US" smtClean="0"/>
          </a:p>
        </p:txBody>
      </p:sp>
      <p:sp>
        <p:nvSpPr>
          <p:cNvPr id="6246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2469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5D9BDF4-2B20-47D0-B9DB-8F83BF123F00}" type="slidenum">
              <a:rPr lang="en-US" sz="1200"/>
              <a:pPr algn="r"/>
              <a:t>35</a:t>
            </a:fld>
            <a:endParaRPr lang="en-US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D0ABBF-EE36-4B7A-9BD6-2D986035CB68}" type="slidenum">
              <a:rPr lang="en-US" smtClean="0"/>
              <a:pPr>
                <a:defRPr/>
              </a:pPr>
              <a:t>36</a:t>
            </a:fld>
            <a:endParaRPr lang="en-US" smtClean="0"/>
          </a:p>
        </p:txBody>
      </p:sp>
      <p:sp>
        <p:nvSpPr>
          <p:cNvPr id="6349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3493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EA53B6A-5472-4691-8E80-C1EC675A503B}" type="slidenum">
              <a:rPr lang="en-US" sz="1200"/>
              <a:pPr algn="r"/>
              <a:t>36</a:t>
            </a:fld>
            <a:endParaRPr lang="en-US"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7E7F4A-5686-4BD5-BF32-EC15878C8DB6}" type="slidenum">
              <a:rPr lang="en-US" smtClean="0"/>
              <a:pPr>
                <a:defRPr/>
              </a:pPr>
              <a:t>39</a:t>
            </a:fld>
            <a:endParaRPr lang="en-US" smtClean="0"/>
          </a:p>
        </p:txBody>
      </p:sp>
      <p:sp>
        <p:nvSpPr>
          <p:cNvPr id="6553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4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5541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E438190-A7A5-4276-B5BD-D0F6855F7047}" type="slidenum">
              <a:rPr lang="en-US" sz="1200"/>
              <a:pPr algn="r"/>
              <a:t>39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267BA3-783F-4007-91F4-4BA965F0E175}" type="slidenum">
              <a:rPr lang="en-US" smtClean="0"/>
              <a:pPr>
                <a:defRPr/>
              </a:pPr>
              <a:t>3</a:t>
            </a:fld>
            <a:endParaRPr lang="en-US" smtClean="0"/>
          </a:p>
        </p:txBody>
      </p:sp>
      <p:sp>
        <p:nvSpPr>
          <p:cNvPr id="3993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4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9941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009C826-227C-4223-9CC6-C5E1601A6280}" type="slidenum">
              <a:rPr lang="en-US" sz="1200"/>
              <a:pPr algn="r"/>
              <a:t>3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8BC5C5-571C-4097-AA90-F4D37B2922B2}" type="slidenum">
              <a:rPr lang="en-US" smtClean="0"/>
              <a:pPr>
                <a:defRPr/>
              </a:pPr>
              <a:t>4</a:t>
            </a:fld>
            <a:endParaRPr lang="en-US" smtClean="0"/>
          </a:p>
        </p:txBody>
      </p:sp>
      <p:sp>
        <p:nvSpPr>
          <p:cNvPr id="4096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65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6EB389D-45F8-4AE1-9949-3B2DAF93293A}" type="slidenum">
              <a:rPr lang="en-US" sz="1200"/>
              <a:pPr algn="r"/>
              <a:t>4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044019-6A7F-470F-936B-2444FA89F8B8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7373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3733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C6196E5-288F-49D0-B383-15F7C78834C8}" type="slidenum">
              <a:rPr lang="en-US" sz="1200"/>
              <a:pPr algn="r"/>
              <a:t>5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404ECF-AAB6-492A-BD4C-34535C467789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31ACB1C-74E5-4F7D-B5E3-B1F85BCE4C1C}" type="slidenum">
              <a:rPr lang="en-US" smtClean="0">
                <a:ea typeface="ＭＳ Ｐゴシック" charset="-128"/>
              </a:rPr>
              <a:pPr/>
              <a:t>15</a:t>
            </a:fld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DEB584-72AC-4157-82AC-C14716AE2A15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  <p:sp>
        <p:nvSpPr>
          <p:cNvPr id="4403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4037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9E43824-E80C-432F-93B1-6A3B1B74C478}" type="slidenum">
              <a:rPr lang="en-US" sz="1200"/>
              <a:pPr algn="r"/>
              <a:t>16</a:t>
            </a:fld>
            <a:endParaRPr 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C55764-302C-4060-BCCD-19E2F8F5CC18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  <p:sp>
        <p:nvSpPr>
          <p:cNvPr id="4505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6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5061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82F3A40-46E6-4164-9AE8-27FFA497F62A}" type="slidenum">
              <a:rPr lang="en-US" sz="1200"/>
              <a:pPr algn="r"/>
              <a:t>17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9D146-925C-488B-9667-8A17939F1963}" type="datetime1">
              <a:rPr lang="en-US" smtClean="0"/>
              <a:t>5/4/2009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Dagstuhl Fault Tolerance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4E95-0113-4B9E-82E7-F3715A9BD8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FC0CB-1D4F-410E-8560-FE646D2E284A}" type="datetime1">
              <a:rPr lang="en-US" smtClean="0"/>
              <a:t>5/4/2009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Dagstuhl Fault Tolerance Workshop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4E95-0113-4B9E-82E7-F3715A9BD8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AF68-64C4-4CB6-A993-07121243413A}" type="datetime1">
              <a:rPr lang="en-US" smtClean="0"/>
              <a:t>5/4/2009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Dagstuhl Fault Tolerance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4E95-0113-4B9E-82E7-F3715A9BD8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42A84-26BD-4732-BC54-C7AF66080325}" type="datetime1">
              <a:rPr lang="en-US" smtClean="0"/>
              <a:t>5/4/2009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Dagstuhl Fault Tolerance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4E95-0113-4B9E-82E7-F3715A9BD8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8D10-16F6-4B86-B49C-044975D7F263}" type="datetime1">
              <a:rPr lang="en-US" smtClean="0"/>
              <a:t>5/4/2009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Dagstuhl Fault Tolerance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4E95-0113-4B9E-82E7-F3715A9BD8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CA5C-D36F-4B14-9D92-E0CE3019C574}" type="datetime1">
              <a:rPr lang="en-US" smtClean="0"/>
              <a:t>5/4/2009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Dagstuhl Fault Tolerance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4E95-0113-4B9E-82E7-F3715A9BD8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B6D7D-38F4-49AE-BD9A-B73955356313}" type="datetime1">
              <a:rPr lang="en-US" smtClean="0"/>
              <a:t>5/4/2009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Dagstuhl Fault Tolerance Workshop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02D07-F150-4031-9ACD-013EF8A9EE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744F4-2D18-4869-9A44-75CE4DA633DC}" type="datetime1">
              <a:rPr lang="en-US" smtClean="0"/>
              <a:t>5/4/2009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Dagstuhl Fault Tolerance Workshop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D9DFB-D1D7-4422-8FF5-FAA459B428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CC0000"/>
                </a:solidFill>
              </a:defRPr>
            </a:lvl1pPr>
          </a:lstStyle>
          <a:p>
            <a:pPr>
              <a:defRPr/>
            </a:pPr>
            <a:fld id="{47BA7ED5-B1CB-4455-94CD-BD492FA01C91}" type="datetime1">
              <a:rPr lang="en-US" smtClean="0"/>
              <a:t>5/4/2009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971800" y="6553200"/>
            <a:ext cx="3352800" cy="304800"/>
          </a:xfrm>
        </p:spPr>
        <p:txBody>
          <a:bodyPr/>
          <a:lstStyle>
            <a:lvl1pPr>
              <a:defRPr dirty="0" smtClean="0">
                <a:solidFill>
                  <a:srgbClr val="CC0000"/>
                </a:solidFill>
              </a:defRPr>
            </a:lvl1pPr>
          </a:lstStyle>
          <a:p>
            <a:pPr>
              <a:defRPr/>
            </a:pPr>
            <a:r>
              <a:rPr lang="en-US" dirty="0" err="1" smtClean="0"/>
              <a:t>Dagstuhl</a:t>
            </a:r>
            <a:r>
              <a:rPr lang="en-US" dirty="0" smtClean="0"/>
              <a:t> Fault Tolerance Workshop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0AD7E-7390-4FB4-AC9B-751319648B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F8786-D43B-4A9E-A74F-78FDFA13E100}" type="datetime1">
              <a:rPr lang="en-US" smtClean="0"/>
              <a:t>5/4/2009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Dagstuhl Fault Tolerance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4E95-0113-4B9E-82E7-F3715A9BD8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3A34-40FE-49AC-B0F6-E5A622E5AB34}" type="datetime1">
              <a:rPr lang="en-US" smtClean="0"/>
              <a:t>5/4/2009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Dagstuhl Fault Tolerance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4E95-0113-4B9E-82E7-F3715A9BD8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96910-B03C-4B7C-BD6A-7941FD63880A}" type="datetime1">
              <a:rPr lang="en-US" smtClean="0"/>
              <a:t>5/4/2009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Dagstuhl Fault Tolerance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4E95-0113-4B9E-82E7-F3715A9BD8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A479F-3C35-422F-BADD-4DAC8B96B6D7}" type="datetime1">
              <a:rPr lang="en-US" smtClean="0"/>
              <a:t>5/4/2009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Dagstuhl Fault Tolerance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4E95-0113-4B9E-82E7-F3715A9BD8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E98A4-5F03-4A59-B92E-C1241D12544B}" type="datetime1">
              <a:rPr lang="en-US" smtClean="0"/>
              <a:t>5/4/2009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Dagstuhl Fault Tolerance Workshop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4E95-0113-4B9E-82E7-F3715A9BD8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286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14400"/>
            <a:ext cx="8763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99FF33"/>
                </a:solidFill>
                <a:cs typeface="+mn-cs"/>
              </a:defRPr>
            </a:lvl1pPr>
          </a:lstStyle>
          <a:p>
            <a:pPr>
              <a:defRPr/>
            </a:pPr>
            <a:fld id="{E3E078A3-5987-4D9F-B290-204AAF1B104C}" type="datetime1">
              <a:rPr lang="en-US" smtClean="0"/>
              <a:t>5/4/2009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99FF33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Dagstuhl Fault Tolerance Workshop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5532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0000"/>
                </a:solidFill>
                <a:cs typeface="+mn-cs"/>
              </a:defRPr>
            </a:lvl1pPr>
          </a:lstStyle>
          <a:p>
            <a:pPr>
              <a:defRPr/>
            </a:pPr>
            <a:fld id="{14279FD2-0083-4134-BE7B-7433E16568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4" r:id="rId2"/>
    <p:sldLayoutId id="2147483665" r:id="rId3"/>
    <p:sldLayoutId id="2147483667" r:id="rId4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8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80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80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80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8000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008000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008000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008000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0080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00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F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F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2B465-9E48-4207-9221-B4AC664A926E}" type="datetime1">
              <a:rPr lang="en-US" smtClean="0"/>
              <a:t>5/4/2009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Dagstuhl Fault Tolerance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B4E95-0113-4B9E-82E7-F3715A9BD85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Chart1.xls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Microsoft_Office_Excel_97-2003_Worksheet3.xls"/><Relationship Id="rId4" Type="http://schemas.openxmlformats.org/officeDocument/2006/relationships/oleObject" Target="../embeddings/Microsoft_Office_Excel_97-2003_Worksheet2.xls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Microsoft_Office_Excel_97-2003_Worksheet4.xls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Microsoft_Office_Excel_97-2003_Worksheet6.xls"/><Relationship Id="rId4" Type="http://schemas.openxmlformats.org/officeDocument/2006/relationships/oleObject" Target="../embeddings/Microsoft_Office_Excel_97-2003_Worksheet5.xls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charm.cs.uiuc.edu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533400"/>
            <a:ext cx="8458200" cy="1524000"/>
          </a:xfrm>
        </p:spPr>
        <p:txBody>
          <a:bodyPr/>
          <a:lstStyle/>
          <a:p>
            <a:pPr marL="914400" indent="-914400" eaLnBrk="1" hangingPunct="1"/>
            <a:r>
              <a:rPr lang="en-US" b="1" i="1" dirty="0" smtClean="0">
                <a:solidFill>
                  <a:srgbClr val="002060"/>
                </a:solidFill>
              </a:rPr>
              <a:t>Object-based </a:t>
            </a:r>
            <a:r>
              <a:rPr lang="en-US" b="1" i="1" dirty="0" smtClean="0">
                <a:solidFill>
                  <a:srgbClr val="002060"/>
                </a:solidFill>
              </a:rPr>
              <a:t>Over-Decomposition </a:t>
            </a:r>
            <a:r>
              <a:rPr lang="en-US" b="1" i="1" dirty="0" smtClean="0">
                <a:solidFill>
                  <a:srgbClr val="002060"/>
                </a:solidFill>
              </a:rPr>
              <a:t/>
            </a:r>
            <a:br>
              <a:rPr lang="en-US" b="1" i="1" dirty="0" smtClean="0">
                <a:solidFill>
                  <a:srgbClr val="002060"/>
                </a:solidFill>
              </a:rPr>
            </a:br>
            <a:r>
              <a:rPr lang="en-US" b="1" i="1" dirty="0" smtClean="0">
                <a:solidFill>
                  <a:srgbClr val="002060"/>
                </a:solidFill>
              </a:rPr>
              <a:t>Can Enable </a:t>
            </a:r>
            <a:br>
              <a:rPr lang="en-US" b="1" i="1" dirty="0" smtClean="0">
                <a:solidFill>
                  <a:srgbClr val="002060"/>
                </a:solidFill>
              </a:rPr>
            </a:br>
            <a:r>
              <a:rPr lang="en-US" b="1" i="1" dirty="0" smtClean="0">
                <a:solidFill>
                  <a:srgbClr val="002060"/>
                </a:solidFill>
              </a:rPr>
              <a:t>Powerful </a:t>
            </a:r>
            <a:r>
              <a:rPr lang="en-US" b="1" i="1" dirty="0" smtClean="0">
                <a:solidFill>
                  <a:srgbClr val="002060"/>
                </a:solidFill>
              </a:rPr>
              <a:t>Fault Tolerance Schemes</a:t>
            </a:r>
            <a:endParaRPr lang="en-US" dirty="0" smtClean="0">
              <a:solidFill>
                <a:srgbClr val="00206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514600"/>
            <a:ext cx="8077200" cy="3048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</a:rPr>
              <a:t>Laxmikant </a:t>
            </a:r>
            <a:r>
              <a:rPr lang="en-US" dirty="0" smtClean="0">
                <a:solidFill>
                  <a:srgbClr val="0000FF"/>
                </a:solidFill>
              </a:rPr>
              <a:t>(Sanjay) Kale</a:t>
            </a:r>
          </a:p>
          <a:p>
            <a:pPr eaLnBrk="1" hangingPunct="1"/>
            <a:r>
              <a:rPr lang="en-US" sz="2000" dirty="0" smtClean="0"/>
              <a:t>http://charm.cs.uiuc.edu</a:t>
            </a:r>
          </a:p>
          <a:p>
            <a:pPr eaLnBrk="1" hangingPunct="1"/>
            <a:r>
              <a:rPr lang="en-US" sz="2000" dirty="0" smtClean="0"/>
              <a:t> </a:t>
            </a:r>
            <a:r>
              <a:rPr lang="en-US" sz="2800" dirty="0" smtClean="0"/>
              <a:t>Parallel Programming Laboratory</a:t>
            </a:r>
          </a:p>
          <a:p>
            <a:pPr eaLnBrk="1" hangingPunct="1"/>
            <a:r>
              <a:rPr lang="en-US" sz="2800" dirty="0" smtClean="0"/>
              <a:t>Department of Computer Science</a:t>
            </a:r>
          </a:p>
          <a:p>
            <a:pPr eaLnBrk="1" hangingPunct="1"/>
            <a:r>
              <a:rPr lang="en-US" sz="2800" dirty="0" smtClean="0"/>
              <a:t>University of Illinois at Urbana Champaign</a:t>
            </a:r>
          </a:p>
        </p:txBody>
      </p:sp>
      <p:pic>
        <p:nvPicPr>
          <p:cNvPr id="7172" name="Picture 6" descr="ppl-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5813425"/>
            <a:ext cx="288925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7" descr="full_mark_horz_b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5867400"/>
            <a:ext cx="41338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Benefits of Object-based overdecomposition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solidFill>
                  <a:schemeClr val="accent2"/>
                </a:solidFill>
              </a:rPr>
              <a:t>Software engineering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rgbClr val="0000FF"/>
                </a:solidFill>
              </a:rPr>
              <a:t>Number of virtual processors can be independently controlled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rgbClr val="0000FF"/>
                </a:solidFill>
              </a:rPr>
              <a:t>Separate VPs for different modules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schemeClr val="accent2"/>
                </a:solidFill>
              </a:rPr>
              <a:t>Message driven execution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chemeClr val="accent2"/>
                </a:solidFill>
              </a:rPr>
              <a:t>Adaptive overlap of communication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chemeClr val="accent2"/>
                </a:solidFill>
              </a:rPr>
              <a:t>Predictability : 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solidFill>
                  <a:srgbClr val="0000FF"/>
                </a:solidFill>
              </a:rPr>
              <a:t>Automatic out-of-core</a:t>
            </a:r>
          </a:p>
          <a:p>
            <a:pPr lvl="2">
              <a:lnSpc>
                <a:spcPct val="80000"/>
              </a:lnSpc>
            </a:pPr>
            <a:r>
              <a:rPr lang="en-US" sz="2000" dirty="0" err="1" smtClean="0">
                <a:solidFill>
                  <a:srgbClr val="0000FF"/>
                </a:solidFill>
              </a:rPr>
              <a:t>Prefetch</a:t>
            </a:r>
            <a:r>
              <a:rPr lang="en-US" sz="2000" dirty="0" smtClean="0">
                <a:solidFill>
                  <a:srgbClr val="0000FF"/>
                </a:solidFill>
              </a:rPr>
              <a:t> to </a:t>
            </a:r>
            <a:r>
              <a:rPr lang="en-US" sz="2000" i="1" dirty="0" smtClean="0">
                <a:solidFill>
                  <a:srgbClr val="0000FF"/>
                </a:solidFill>
              </a:rPr>
              <a:t>local stores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rgbClr val="0000FF"/>
                </a:solidFill>
              </a:rPr>
              <a:t>Asynchronous reductions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schemeClr val="accent2"/>
                </a:solidFill>
              </a:rPr>
              <a:t>Dynamic mapping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rgbClr val="0000FF"/>
                </a:solidFill>
              </a:rPr>
              <a:t>Heterogeneous clusters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solidFill>
                  <a:srgbClr val="0000FF"/>
                </a:solidFill>
              </a:rPr>
              <a:t>Vacate, adjust to speed, share</a:t>
            </a:r>
          </a:p>
          <a:p>
            <a:pPr lvl="1">
              <a:lnSpc>
                <a:spcPct val="80000"/>
              </a:lnSpc>
            </a:pPr>
            <a:r>
              <a:rPr lang="en-US" sz="2000" b="1" dirty="0" smtClean="0">
                <a:solidFill>
                  <a:srgbClr val="0000FF"/>
                </a:solidFill>
              </a:rPr>
              <a:t>Automatic </a:t>
            </a:r>
            <a:r>
              <a:rPr lang="en-US" sz="2000" b="1" dirty="0" err="1" smtClean="0">
                <a:solidFill>
                  <a:srgbClr val="0000FF"/>
                </a:solidFill>
              </a:rPr>
              <a:t>checkpointing</a:t>
            </a:r>
            <a:r>
              <a:rPr lang="en-US" sz="2000" b="1" dirty="0" smtClean="0">
                <a:solidFill>
                  <a:srgbClr val="0000FF"/>
                </a:solidFill>
              </a:rPr>
              <a:t>, more advanced Fault Tolerance schemes</a:t>
            </a:r>
            <a:endParaRPr lang="en-US" sz="2000" b="1" dirty="0" smtClean="0">
              <a:solidFill>
                <a:srgbClr val="0000FF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rgbClr val="0000FF"/>
                </a:solidFill>
              </a:rPr>
              <a:t>Change set of processors used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chemeClr val="accent2"/>
                </a:solidFill>
              </a:rPr>
              <a:t>Automatic dynamic load balancing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rgbClr val="0000FF"/>
                </a:solidFill>
              </a:rPr>
              <a:t>Communication optimization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2F0F513-073C-4619-814D-C472B2DE08DD}" type="datetime1">
              <a:rPr lang="en-US" smtClean="0"/>
              <a:t>5/5/2009</a:t>
            </a:fld>
            <a:endParaRPr lang="en-US" smtClean="0"/>
          </a:p>
        </p:txBody>
      </p:sp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Dagstuhl Fault Tolerance Workshop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839200" cy="106680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ea typeface="ＭＳ Ｐゴシック" charset="-128"/>
              </a:rPr>
              <a:t>Some Relevant Properties of this approach:</a:t>
            </a:r>
            <a:r>
              <a:rPr lang="en-US" dirty="0" smtClean="0">
                <a:ea typeface="ＭＳ Ｐゴシック" charset="-128"/>
              </a:rPr>
              <a:t/>
            </a:r>
            <a:br>
              <a:rPr lang="en-US" dirty="0" smtClean="0">
                <a:ea typeface="ＭＳ Ｐゴシック" charset="-128"/>
              </a:rPr>
            </a:br>
            <a:r>
              <a:rPr smtClean="0">
                <a:ea typeface="ＭＳ Ｐゴシック" charset="-128"/>
              </a:rPr>
              <a:t>Message </a:t>
            </a:r>
            <a:r>
              <a:rPr smtClean="0">
                <a:ea typeface="ＭＳ Ｐゴシック" charset="-128"/>
              </a:rPr>
              <a:t>Driven Execution</a:t>
            </a:r>
          </a:p>
        </p:txBody>
      </p:sp>
      <p:sp>
        <p:nvSpPr>
          <p:cNvPr id="9219" name="Footer Placeholder 2"/>
          <p:cNvSpPr>
            <a:spLocks noGrp="1"/>
          </p:cNvSpPr>
          <p:nvPr>
            <p:ph type="ftr" sz="quarter" idx="10"/>
          </p:nvPr>
        </p:nvSpPr>
        <p:spPr bwMode="auto">
          <a:xfrm>
            <a:off x="2819400" y="6400800"/>
            <a:ext cx="2895600" cy="304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ea typeface="ＭＳ Ｐゴシック" charset="-128"/>
              </a:rPr>
              <a:t>Dagstuhl</a:t>
            </a:r>
            <a:r>
              <a:rPr lang="en-US" dirty="0" smtClean="0">
                <a:ea typeface="ＭＳ Ｐゴシック" charset="-128"/>
              </a:rPr>
              <a:t> Fault Tolerance Workshop</a:t>
            </a:r>
            <a:endParaRPr lang="en-US" dirty="0">
              <a:ea typeface="ＭＳ Ｐゴシック" charset="-128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14400" y="2743200"/>
            <a:ext cx="6324600" cy="3276600"/>
            <a:chOff x="624" y="1344"/>
            <a:chExt cx="4224" cy="2496"/>
          </a:xfrm>
        </p:grpSpPr>
        <p:sp>
          <p:nvSpPr>
            <p:cNvPr id="9223" name="Rectangle 4"/>
            <p:cNvSpPr>
              <a:spLocks noChangeArrowheads="1"/>
            </p:cNvSpPr>
            <p:nvPr/>
          </p:nvSpPr>
          <p:spPr bwMode="auto">
            <a:xfrm>
              <a:off x="624" y="1344"/>
              <a:ext cx="1728" cy="2448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4" name="Rectangle 5"/>
            <p:cNvSpPr>
              <a:spLocks noChangeArrowheads="1"/>
            </p:cNvSpPr>
            <p:nvPr/>
          </p:nvSpPr>
          <p:spPr bwMode="auto">
            <a:xfrm>
              <a:off x="3120" y="1392"/>
              <a:ext cx="1728" cy="2448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5" name="Oval 6"/>
            <p:cNvSpPr>
              <a:spLocks noChangeArrowheads="1"/>
            </p:cNvSpPr>
            <p:nvPr/>
          </p:nvSpPr>
          <p:spPr bwMode="auto">
            <a:xfrm>
              <a:off x="1008" y="3024"/>
              <a:ext cx="1104" cy="336"/>
            </a:xfrm>
            <a:prstGeom prst="ellipse">
              <a:avLst/>
            </a:prstGeom>
            <a:solidFill>
              <a:srgbClr val="0000FF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Scheduler</a:t>
              </a:r>
            </a:p>
          </p:txBody>
        </p:sp>
        <p:sp>
          <p:nvSpPr>
            <p:cNvPr id="9226" name="Oval 7"/>
            <p:cNvSpPr>
              <a:spLocks noChangeArrowheads="1"/>
            </p:cNvSpPr>
            <p:nvPr/>
          </p:nvSpPr>
          <p:spPr bwMode="auto">
            <a:xfrm>
              <a:off x="3360" y="2976"/>
              <a:ext cx="1152" cy="384"/>
            </a:xfrm>
            <a:prstGeom prst="ellipse">
              <a:avLst/>
            </a:prstGeom>
            <a:solidFill>
              <a:srgbClr val="0000FF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Scheduler</a:t>
              </a:r>
            </a:p>
          </p:txBody>
        </p:sp>
        <p:sp>
          <p:nvSpPr>
            <p:cNvPr id="9227" name="Rectangle 8"/>
            <p:cNvSpPr>
              <a:spLocks noChangeArrowheads="1"/>
            </p:cNvSpPr>
            <p:nvPr/>
          </p:nvSpPr>
          <p:spPr bwMode="auto">
            <a:xfrm>
              <a:off x="864" y="3552"/>
              <a:ext cx="1344" cy="240"/>
            </a:xfrm>
            <a:prstGeom prst="rect">
              <a:avLst/>
            </a:prstGeom>
            <a:solidFill>
              <a:srgbClr val="FF00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Message Q</a:t>
              </a:r>
            </a:p>
          </p:txBody>
        </p:sp>
        <p:sp>
          <p:nvSpPr>
            <p:cNvPr id="9228" name="Rectangle 9"/>
            <p:cNvSpPr>
              <a:spLocks noChangeArrowheads="1"/>
            </p:cNvSpPr>
            <p:nvPr/>
          </p:nvSpPr>
          <p:spPr bwMode="auto">
            <a:xfrm>
              <a:off x="3312" y="3504"/>
              <a:ext cx="1344" cy="240"/>
            </a:xfrm>
            <a:prstGeom prst="rect">
              <a:avLst/>
            </a:prstGeom>
            <a:solidFill>
              <a:srgbClr val="FF00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Message Q</a:t>
              </a:r>
            </a:p>
          </p:txBody>
        </p:sp>
        <p:sp>
          <p:nvSpPr>
            <p:cNvPr id="9229" name="Rectangle 10"/>
            <p:cNvSpPr>
              <a:spLocks noChangeArrowheads="1"/>
            </p:cNvSpPr>
            <p:nvPr/>
          </p:nvSpPr>
          <p:spPr bwMode="auto">
            <a:xfrm>
              <a:off x="720" y="1632"/>
              <a:ext cx="240" cy="240"/>
            </a:xfrm>
            <a:prstGeom prst="rect">
              <a:avLst/>
            </a:prstGeom>
            <a:solidFill>
              <a:srgbClr val="00FF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0" name="Rectangle 11"/>
            <p:cNvSpPr>
              <a:spLocks noChangeArrowheads="1"/>
            </p:cNvSpPr>
            <p:nvPr/>
          </p:nvSpPr>
          <p:spPr bwMode="auto">
            <a:xfrm>
              <a:off x="1248" y="2160"/>
              <a:ext cx="240" cy="240"/>
            </a:xfrm>
            <a:prstGeom prst="rect">
              <a:avLst/>
            </a:prstGeom>
            <a:solidFill>
              <a:srgbClr val="00FF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1" name="Rectangle 12"/>
            <p:cNvSpPr>
              <a:spLocks noChangeArrowheads="1"/>
            </p:cNvSpPr>
            <p:nvPr/>
          </p:nvSpPr>
          <p:spPr bwMode="auto">
            <a:xfrm>
              <a:off x="3696" y="1728"/>
              <a:ext cx="240" cy="240"/>
            </a:xfrm>
            <a:prstGeom prst="rect">
              <a:avLst/>
            </a:prstGeom>
            <a:solidFill>
              <a:srgbClr val="00FF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2" name="Rectangle 13"/>
            <p:cNvSpPr>
              <a:spLocks noChangeArrowheads="1"/>
            </p:cNvSpPr>
            <p:nvPr/>
          </p:nvSpPr>
          <p:spPr bwMode="auto">
            <a:xfrm>
              <a:off x="1536" y="1536"/>
              <a:ext cx="240" cy="240"/>
            </a:xfrm>
            <a:prstGeom prst="rect">
              <a:avLst/>
            </a:prstGeom>
            <a:solidFill>
              <a:srgbClr val="00FF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3" name="Rectangle 14"/>
            <p:cNvSpPr>
              <a:spLocks noChangeArrowheads="1"/>
            </p:cNvSpPr>
            <p:nvPr/>
          </p:nvSpPr>
          <p:spPr bwMode="auto">
            <a:xfrm>
              <a:off x="1968" y="2208"/>
              <a:ext cx="240" cy="240"/>
            </a:xfrm>
            <a:prstGeom prst="rect">
              <a:avLst/>
            </a:prstGeom>
            <a:solidFill>
              <a:srgbClr val="00FF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4" name="Rectangle 15"/>
            <p:cNvSpPr>
              <a:spLocks noChangeArrowheads="1"/>
            </p:cNvSpPr>
            <p:nvPr/>
          </p:nvSpPr>
          <p:spPr bwMode="auto">
            <a:xfrm>
              <a:off x="1872" y="1632"/>
              <a:ext cx="240" cy="240"/>
            </a:xfrm>
            <a:prstGeom prst="rect">
              <a:avLst/>
            </a:prstGeom>
            <a:solidFill>
              <a:srgbClr val="00FF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5" name="Rectangle 16"/>
            <p:cNvSpPr>
              <a:spLocks noChangeArrowheads="1"/>
            </p:cNvSpPr>
            <p:nvPr/>
          </p:nvSpPr>
          <p:spPr bwMode="auto">
            <a:xfrm>
              <a:off x="1152" y="1776"/>
              <a:ext cx="240" cy="240"/>
            </a:xfrm>
            <a:prstGeom prst="rect">
              <a:avLst/>
            </a:prstGeom>
            <a:solidFill>
              <a:srgbClr val="00FF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6" name="Rectangle 17"/>
            <p:cNvSpPr>
              <a:spLocks noChangeArrowheads="1"/>
            </p:cNvSpPr>
            <p:nvPr/>
          </p:nvSpPr>
          <p:spPr bwMode="auto">
            <a:xfrm>
              <a:off x="4512" y="2016"/>
              <a:ext cx="240" cy="240"/>
            </a:xfrm>
            <a:prstGeom prst="rect">
              <a:avLst/>
            </a:prstGeom>
            <a:solidFill>
              <a:srgbClr val="00FF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7" name="Rectangle 18"/>
            <p:cNvSpPr>
              <a:spLocks noChangeArrowheads="1"/>
            </p:cNvSpPr>
            <p:nvPr/>
          </p:nvSpPr>
          <p:spPr bwMode="auto">
            <a:xfrm>
              <a:off x="4320" y="1632"/>
              <a:ext cx="240" cy="240"/>
            </a:xfrm>
            <a:prstGeom prst="rect">
              <a:avLst/>
            </a:prstGeom>
            <a:solidFill>
              <a:srgbClr val="00FF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8" name="Rectangle 19"/>
            <p:cNvSpPr>
              <a:spLocks noChangeArrowheads="1"/>
            </p:cNvSpPr>
            <p:nvPr/>
          </p:nvSpPr>
          <p:spPr bwMode="auto">
            <a:xfrm>
              <a:off x="3408" y="1536"/>
              <a:ext cx="240" cy="240"/>
            </a:xfrm>
            <a:prstGeom prst="rect">
              <a:avLst/>
            </a:prstGeom>
            <a:solidFill>
              <a:srgbClr val="00FF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9" name="Rectangle 20"/>
            <p:cNvSpPr>
              <a:spLocks noChangeArrowheads="1"/>
            </p:cNvSpPr>
            <p:nvPr/>
          </p:nvSpPr>
          <p:spPr bwMode="auto">
            <a:xfrm>
              <a:off x="3312" y="2112"/>
              <a:ext cx="240" cy="240"/>
            </a:xfrm>
            <a:prstGeom prst="rect">
              <a:avLst/>
            </a:prstGeom>
            <a:solidFill>
              <a:srgbClr val="00FF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0" name="Line 21"/>
            <p:cNvSpPr>
              <a:spLocks noChangeShapeType="1"/>
            </p:cNvSpPr>
            <p:nvPr/>
          </p:nvSpPr>
          <p:spPr bwMode="auto">
            <a:xfrm flipV="1">
              <a:off x="1488" y="3360"/>
              <a:ext cx="0" cy="192"/>
            </a:xfrm>
            <a:prstGeom prst="line">
              <a:avLst/>
            </a:prstGeom>
            <a:noFill/>
            <a:ln w="38100" cap="sq">
              <a:solidFill>
                <a:srgbClr val="000000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1" name="Line 22"/>
            <p:cNvSpPr>
              <a:spLocks noChangeShapeType="1"/>
            </p:cNvSpPr>
            <p:nvPr/>
          </p:nvSpPr>
          <p:spPr bwMode="auto">
            <a:xfrm flipV="1">
              <a:off x="1488" y="1872"/>
              <a:ext cx="528" cy="1152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22" name="Text Box 23"/>
          <p:cNvSpPr txBox="1">
            <a:spLocks noChangeArrowheads="1"/>
          </p:cNvSpPr>
          <p:nvPr/>
        </p:nvSpPr>
        <p:spPr bwMode="auto">
          <a:xfrm>
            <a:off x="457200" y="1600200"/>
            <a:ext cx="807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Object-based Virtualization leads to </a:t>
            </a:r>
            <a:r>
              <a:rPr lang="en-US" i="1" dirty="0"/>
              <a:t>Message </a:t>
            </a:r>
            <a:r>
              <a:rPr lang="en-US" i="1" dirty="0" smtClean="0"/>
              <a:t>Driven Execution</a:t>
            </a:r>
            <a:endParaRPr lang="en-US" i="1" dirty="0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>
          <a:xfrm>
            <a:off x="762000" y="6400800"/>
            <a:ext cx="1905000" cy="304800"/>
          </a:xfrm>
        </p:spPr>
        <p:txBody>
          <a:bodyPr/>
          <a:lstStyle/>
          <a:p>
            <a:pPr>
              <a:defRPr/>
            </a:pPr>
            <a:fld id="{91765E20-4F96-4D6D-A014-7A98EE6EF381}" type="datetime1">
              <a:rPr lang="en-US" smtClean="0"/>
              <a:t>5/5/2009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3505200" y="3886200"/>
            <a:ext cx="43434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3505200" y="3200400"/>
            <a:ext cx="43434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3505200" y="2057400"/>
            <a:ext cx="43434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3505200" y="2667000"/>
            <a:ext cx="43434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9" name="Title 3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ea typeface="ＭＳ Ｐゴシック" charset="-128"/>
              </a:rPr>
              <a:t>Some Relevant Properties of this approach: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5087" name="Date Placeholder 37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5F97EDDF-2404-4407-A854-8D69DD3B5892}" type="datetime1">
              <a:rPr lang="en-US" smtClean="0"/>
              <a:t>5/5/2009</a:t>
            </a:fld>
            <a:endParaRPr lang="en-US" dirty="0"/>
          </a:p>
        </p:txBody>
      </p:sp>
      <p:sp>
        <p:nvSpPr>
          <p:cNvPr id="4506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Dagstuhl Fault Tolerance Workshop</a:t>
            </a:r>
            <a:endParaRPr lang="en-US" dirty="0">
              <a:ea typeface="ＭＳ Ｐゴシック"/>
              <a:cs typeface="ＭＳ Ｐゴシック"/>
            </a:endParaRPr>
          </a:p>
        </p:txBody>
      </p:sp>
      <p:pic>
        <p:nvPicPr>
          <p:cNvPr id="45064" name="Picture 4" descr="parallelCompSiamPiec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667000"/>
            <a:ext cx="253841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00200" y="1066800"/>
            <a:ext cx="6172200" cy="830997"/>
          </a:xfrm>
          <a:prstGeom prst="rect">
            <a:avLst/>
          </a:prstGeom>
          <a:solidFill>
            <a:srgbClr val="CCFFFF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00FF"/>
                </a:solidFill>
                <a:latin typeface="Arial" charset="0"/>
                <a:ea typeface="ＭＳ Ｐゴシック" charset="-128"/>
              </a:rPr>
              <a:t>Parallel Composition</a:t>
            </a:r>
            <a:r>
              <a:rPr lang="en-US" dirty="0">
                <a:latin typeface="Arial" charset="0"/>
                <a:ea typeface="ＭＳ Ｐゴシック" charset="-128"/>
              </a:rPr>
              <a:t>: </a:t>
            </a:r>
            <a:endParaRPr lang="en-US" dirty="0" smtClean="0">
              <a:latin typeface="Arial" charset="0"/>
              <a:ea typeface="ＭＳ Ｐゴシック" charset="-128"/>
            </a:endParaRPr>
          </a:p>
          <a:p>
            <a:pPr algn="ctr">
              <a:defRPr/>
            </a:pPr>
            <a:r>
              <a:rPr lang="en-US" dirty="0" smtClean="0">
                <a:latin typeface="Arial" charset="0"/>
                <a:ea typeface="ＭＳ Ｐゴシック" charset="-128"/>
              </a:rPr>
              <a:t>A1</a:t>
            </a:r>
            <a:r>
              <a:rPr lang="en-US" dirty="0">
                <a:latin typeface="Arial" charset="0"/>
                <a:ea typeface="ＭＳ Ｐゴシック" charset="-128"/>
              </a:rPr>
              <a:t>; (B || C ); A2</a:t>
            </a:r>
          </a:p>
        </p:txBody>
      </p:sp>
      <p:sp>
        <p:nvSpPr>
          <p:cNvPr id="7" name="Rectangle 6"/>
          <p:cNvSpPr/>
          <p:nvPr/>
        </p:nvSpPr>
        <p:spPr>
          <a:xfrm>
            <a:off x="2514600" y="29718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362200" y="30480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209800" y="32004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2209800" y="34290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743200" y="32004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590800" y="32766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2514600" y="34290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2438400" y="35814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2438400" y="4267200"/>
            <a:ext cx="76200" cy="76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2209800" y="4724400"/>
            <a:ext cx="76200" cy="76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2133600" y="4495800"/>
            <a:ext cx="76200" cy="76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2514600" y="4724400"/>
            <a:ext cx="76200" cy="76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286000" y="4343400"/>
            <a:ext cx="76200" cy="76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2667000" y="4495800"/>
            <a:ext cx="76200" cy="76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2590800" y="4343400"/>
            <a:ext cx="76200" cy="76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2362200" y="4572000"/>
            <a:ext cx="76200" cy="76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2362200" y="4800600"/>
            <a:ext cx="76200" cy="76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2209800" y="4267200"/>
            <a:ext cx="76200" cy="76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2286000" y="4419600"/>
            <a:ext cx="76200" cy="76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2667000" y="4648200"/>
            <a:ext cx="76200" cy="76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990600" y="5105400"/>
            <a:ext cx="5334000" cy="1323975"/>
          </a:xfrm>
          <a:prstGeom prst="rect">
            <a:avLst/>
          </a:prstGeom>
          <a:solidFill>
            <a:srgbClr val="CCFFFF"/>
          </a:solidFill>
        </p:spPr>
        <p:txBody>
          <a:bodyPr>
            <a:spAutoFit/>
          </a:bodyPr>
          <a:lstStyle/>
          <a:p>
            <a:pPr marL="0" lvl="1">
              <a:defRPr/>
            </a:pPr>
            <a:r>
              <a:rPr lang="en-US" sz="2000" dirty="0">
                <a:latin typeface="Arial" charset="0"/>
                <a:ea typeface="ＭＳ Ｐゴシック" charset="-128"/>
              </a:rPr>
              <a:t>Recall: Different modules, written in different languages/paradigms, can overlap in time and on processors, without programmer having to worry about this explicitly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4.16281E-7 C 0.00591 -0.02035 0.01181 -0.04048 0.02587 -0.07563 C 0.03994 -0.11078 0.06424 -0.18872 0.08386 -0.21046 C 0.10348 -0.2322 0.12327 -0.21901 0.14306 -0.2056 " pathEditMode="relative" ptsTypes="aa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-0.00509 C 0.00139 -0.06042 0.01528 -0.11551 0.03681 -0.1382 C 0.05833 -0.16111 0.08767 -0.15208 0.11701 -0.14306 " pathEditMode="relative" rAng="0" ptsTypes="aaA">
                                      <p:cBhvr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7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3 -0.03032 C 0.02552 -0.03842 0.03021 -0.04629 0.05174 -0.05509 C 0.07326 -0.06389 0.1309 -0.0824 0.15035 -0.08287 C 0.16979 -0.08333 0.16615 -0.06227 0.16892 -0.05833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" y="-2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8 -0.05111 C 0.02778 -0.08857 0.04028 -0.12604 0.04497 -0.1531 C 0.04966 -0.18016 0.04445 -0.18293 0.04375 -0.21392 C 0.04306 -0.24491 0.0323 -0.31337 0.04115 -0.33904 C 0.05 -0.36471 0.08577 -0.36656 0.0967 -0.36864 C 0.10764 -0.37072 0.10504 -0.35499 0.1066 -0.35222 " pathEditMode="relative" ptsTypes="aaaaaA">
                                      <p:cBhvr>
                                        <p:cTn id="1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-0.05989 C 0.01597 -0.0784 0.03021 -0.0969 0.05729 -0.1043 C 0.08438 -0.1117 0.14583 -0.10083 0.16458 -0.1043 C 0.18333 -0.10777 0.17639 -0.11679 0.16962 -0.12557 " pathEditMode="relative" ptsTypes="aa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0556 C 0.02552 0.01505 0.04688 0.02454 0.06719 0.02685 C 0.0875 0.02917 0.11111 0.01435 0.12639 0.01875 C 0.14167 0.02315 0.15 0.03819 0.15851 0.05324 " pathEditMode="relative" rAng="0" ptsTypes="aa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" y="2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3.33333E-6 C 0.01442 0.02731 0.02883 0.05463 0.04428 0.07222 C 0.05973 0.08981 0.0724 0.09768 0.09324 0.10555 C 0.11407 0.11342 0.15504 0.11505 0.1698 0.11944 C 0.18455 0.12384 0.18334 0.12778 0.1823 0.13194 " pathEditMode="relative" ptsTypes="aaa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 0.00625 C 0.04705 0.00787 0.05677 0.00973 0.07135 0.00973 C 0.08594 0.00973 0.10642 0.00556 0.125 0.00556 C 0.14358 0.00556 0.17413 0.00695 0.18281 0.00903 C 0.19149 0.01111 0.1842 0.01482 0.17708 0.01875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" y="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-0.01111 C 0.0066 -0.01528 0.00973 -0.01922 0.01615 -0.02153 C 0.02257 -0.02384 0.02414 -0.02431 0.04271 -0.025 C 0.06129 -0.0257 0.10903 -0.0257 0.12761 -0.0257 C 0.14618 -0.0257 0.15035 -0.0257 0.15469 -0.0257 " pathEditMode="relative" ptsTypes="aaaaA">
                                      <p:cBhvr>
                                        <p:cTn id="2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66667E-6 C 0.00503 -0.00694 0.01007 -0.01365 0.02083 -0.02708 C 0.0316 -0.0405 0.04444 -0.06851 0.06406 -0.08055 C 0.08368 -0.09259 0.12326 -0.08819 0.13802 -0.09861 C 0.15278 -0.10902 0.1526 -0.12615 0.1526 -0.14305 " pathEditMode="relative" ptsTypes="aaaaA"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55 0.00347 C 0.03907 0.01157 0.06459 0.01967 0.08646 0.02638 C 0.10834 0.0331 0.125 0.03379 0.14532 0.04375 C 0.16563 0.0537 0.19792 0.07754 0.20886 0.08611 C 0.2198 0.09467 0.21528 0.0949 0.21094 0.09513 " pathEditMode="relative" ptsTypes="aaaaA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3 -0.00649 C 0.03298 -0.0007 0.04514 0.00532 0.06198 -0.01135 C 0.07882 -0.02801 0.10607 -0.08565 0.12239 -0.10649 C 0.13871 -0.12732 0.14566 -0.1338 0.16041 -0.13635 C 0.17517 -0.13889 0.2033 -0.12917 0.21146 -0.12176 C 0.21961 -0.11436 0.20972 -0.0963 0.20937 -0.09121 " pathEditMode="relative" rAng="0" ptsTypes="aaaaaA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" y="-6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C 0.0132 -0.00186 0.02657 -0.00348 0.0547 -0.00209 C 0.08282 -0.0007 0.13786 0.00509 0.16876 0.00833 C 0.19966 0.01157 0.22223 0.00648 0.24011 0.01736 C 0.25799 0.02824 0.26668 0.05092 0.27553 0.07361 " pathEditMode="relative" ptsTypes="aaaaA">
                                      <p:cBhvr>
                                        <p:cTn id="3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-2.22222E-6 C 0.04496 -0.00417 0.0901 -0.0081 0.11927 -0.00764 C 0.14843 -0.00717 0.15642 0.00556 0.17552 0.00347 C 0.19461 0.00139 0.22187 -0.01204 0.23385 -0.02014 C 0.24583 -0.02824 0.24652 -0.03704 0.24739 -0.04583 " pathEditMode="relative" ptsTypes="aaaaA">
                                      <p:cBhvr>
                                        <p:cTn id="3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0.00417 C 0.00573 -0.01296 0.00746 -0.03009 0.01146 -0.04444 C 0.01545 -0.0588 0.00521 -0.07176 0.02812 -0.08264 C 0.05104 -0.09352 0.12326 -0.09861 0.14896 -0.10972 C 0.17465 -0.12083 0.17864 -0.13542 0.18281 -0.15 " pathEditMode="relative" rAng="0" ptsTypes="aaaaA">
                                      <p:cBhvr>
                                        <p:cTn id="3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" y="-77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C -4.16667E-6 0.0044 -4.16667E-6 0.00903 0.01459 0.01459 C 0.02917 0.02014 0.06875 0.06459 0.0875 0.03403 C 0.10625 0.00347 0.11129 -0.1125 0.12709 -0.16875 C 0.14289 -0.225 0.17448 -0.27477 0.18282 -0.30347 C 0.19115 -0.33217 0.17796 -0.33426 0.17709 -0.34028 " pathEditMode="relative" ptsTypes="aaaaaA">
                                      <p:cBhvr>
                                        <p:cTn id="3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5.55556E-6 C 0.00782 -0.0155 0.01563 -0.03078 0.04584 -0.05347 C 0.07605 -0.07615 0.14758 -0.11203 0.18074 -0.13541 C 0.2139 -0.15879 0.24862 -0.1787 0.2448 -0.19374 C 0.24098 -0.20879 0.17535 -0.21666 0.15782 -0.22569 C 0.14028 -0.23472 0.13994 -0.24143 0.13959 -0.24791 " pathEditMode="relative" ptsTypes="aaaaaA">
                                      <p:cBhvr>
                                        <p:cTn id="3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84 0.00416 0.03681 0.00833 0.06094 0.00833 C 0.08507 0.00833 0.12674 0.0074 0.14531 0 C 0.16389 -0.00741 0.16267 -0.0051 0.1724 -0.03612 C 0.18212 -0.06713 0.19288 -0.12662 0.20365 -0.18612 " pathEditMode="relative" ptsTypes="aaaaA">
                                      <p:cBhvr>
                                        <p:cTn id="4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C -0.01371 -0.01481 -0.02726 -0.0294 -0.03021 -0.08611 C -0.03316 -0.14282 -0.04566 -0.28773 -0.01823 -0.34097 C 0.0092 -0.39421 0.09132 -0.40301 0.1349 -0.40625 C 0.17847 -0.40949 0.22517 -0.36759 0.24323 -0.35972 " pathEditMode="relative" ptsTypes="aaaaA">
                                      <p:cBhvr>
                                        <p:cTn id="4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0.00902 C 0.04253 0.01157 0.08212 0.01435 0.10833 0.00625 C 0.13455 -0.00186 0.13594 0.00995 0.16042 -0.03959 C 0.1849 -0.08912 0.23906 -0.24908 0.25469 -0.29098 " pathEditMode="relative" ptsTypes="aaaA"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C 0.00729 -0.01528 0.01475 -0.03032 0.02968 -0.04097 C 0.04461 -0.05162 0.0559 -0.05856 0.08906 -0.06319 C 0.12222 -0.06782 0.20486 -0.06157 0.22864 -0.06944 C 0.25243 -0.07731 0.24236 -0.09398 0.23229 -0.11041 " pathEditMode="relative" ptsTypes="aaaaA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5.18519E-6 C 0.1276 0.00695 0.25538 0.01413 0.30208 -0.02939 C 0.34878 -0.07291 0.28524 -0.22291 0.28073 -0.26064 C 0.27621 -0.29837 0.27534 -0.27684 0.27448 -0.25532 " pathEditMode="relative" ptsTypes="aaaA">
                                      <p:cBhvr>
                                        <p:cTn id="4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C 0.0224 -0.00879 0.04496 -0.01736 0.08854 -0.0412 C 0.13212 -0.06504 0.23142 -0.11828 0.26163 -0.14375 C 0.29184 -0.16921 0.28055 -0.18148 0.26927 -0.19352 " pathEditMode="relative" ptsTypes="aaaA">
                                      <p:cBhvr>
                                        <p:cTn id="50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4" grpId="1" animBg="1"/>
      <p:bldP spid="15" grpId="0" animBg="1"/>
      <p:bldP spid="21" grpId="0" animBg="1"/>
      <p:bldP spid="22" grpId="0" animBg="1"/>
      <p:bldP spid="23" grpId="0" animBg="1"/>
      <p:bldP spid="23" grpId="1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0" y="6400800"/>
            <a:ext cx="2971800" cy="304800"/>
          </a:xfrm>
          <a:noFill/>
        </p:spPr>
        <p:txBody>
          <a:bodyPr/>
          <a:lstStyle/>
          <a:p>
            <a:pPr algn="l"/>
            <a:r>
              <a:rPr lang="en-US" dirty="0" err="1" smtClean="0">
                <a:ea typeface="ＭＳ Ｐゴシック"/>
                <a:cs typeface="ＭＳ Ｐゴシック"/>
              </a:rPr>
              <a:t>Dagstuhl</a:t>
            </a:r>
            <a:r>
              <a:rPr lang="en-US" dirty="0" smtClean="0">
                <a:ea typeface="ＭＳ Ｐゴシック"/>
                <a:cs typeface="ＭＳ Ｐゴシック"/>
              </a:rPr>
              <a:t> Fault Tolerance Workshop</a:t>
            </a:r>
            <a:endParaRPr lang="en-US" dirty="0">
              <a:ea typeface="ＭＳ Ｐゴシック"/>
              <a:cs typeface="ＭＳ Ｐゴシック"/>
            </a:endParaRPr>
          </a:p>
        </p:txBody>
      </p:sp>
      <p:pic>
        <p:nvPicPr>
          <p:cNvPr id="46084" name="Picture 4" descr="parallelCompSiamPiec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667000"/>
            <a:ext cx="253841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505200" y="3886200"/>
            <a:ext cx="43434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505200" y="3200400"/>
            <a:ext cx="43434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505200" y="2057400"/>
            <a:ext cx="43434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505200" y="2667000"/>
            <a:ext cx="43434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800600" y="22860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724400" y="28194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733800" y="22860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038600" y="22860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343400" y="28194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495800" y="22860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267200" y="22860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886200" y="28194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114800" y="28194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657600" y="3352800"/>
            <a:ext cx="76200" cy="76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3581400" y="4038600"/>
            <a:ext cx="76200" cy="76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3886200" y="4038600"/>
            <a:ext cx="76200" cy="76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191000" y="4038600"/>
            <a:ext cx="76200" cy="76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419600" y="3352800"/>
            <a:ext cx="76200" cy="76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4876800" y="3352800"/>
            <a:ext cx="76200" cy="76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4648200" y="3352800"/>
            <a:ext cx="76200" cy="76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876800" y="4038600"/>
            <a:ext cx="76200" cy="76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5029200" y="3352800"/>
            <a:ext cx="76200" cy="76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572000" y="4038600"/>
            <a:ext cx="76200" cy="76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4191000" y="3352800"/>
            <a:ext cx="76200" cy="76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3886200" y="3352800"/>
            <a:ext cx="76200" cy="76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371600" y="685800"/>
            <a:ext cx="4648200" cy="1077913"/>
          </a:xfrm>
          <a:prstGeom prst="rect">
            <a:avLst/>
          </a:prstGeom>
          <a:solidFill>
            <a:srgbClr val="CCFFFF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Arial" charset="0"/>
                <a:ea typeface="ＭＳ Ｐゴシック" charset="-128"/>
              </a:rPr>
              <a:t>Without message-driven execution (and virtualization), you get either:</a:t>
            </a:r>
          </a:p>
          <a:p>
            <a:pPr>
              <a:defRPr/>
            </a:pPr>
            <a:r>
              <a:rPr lang="en-US" dirty="0">
                <a:latin typeface="Arial" charset="0"/>
                <a:ea typeface="ＭＳ Ｐゴシック" charset="-128"/>
              </a:rPr>
              <a:t>Space-division</a:t>
            </a:r>
          </a:p>
        </p:txBody>
      </p:sp>
      <p:sp>
        <p:nvSpPr>
          <p:cNvPr id="46111" name="Date Placeholder 32"/>
          <p:cNvSpPr>
            <a:spLocks noGrp="1"/>
          </p:cNvSpPr>
          <p:nvPr>
            <p:ph type="dt" sz="quarter" idx="10"/>
          </p:nvPr>
        </p:nvSpPr>
        <p:spPr>
          <a:xfrm>
            <a:off x="533400" y="6553200"/>
            <a:ext cx="1905000" cy="304800"/>
          </a:xfrm>
          <a:noFill/>
        </p:spPr>
        <p:txBody>
          <a:bodyPr/>
          <a:lstStyle/>
          <a:p>
            <a:fld id="{0A85F630-7093-4FDE-A464-E0854802CDD5}" type="datetime1">
              <a:rPr lang="en-US" smtClean="0"/>
              <a:t>5/5/2009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0" y="6553200"/>
            <a:ext cx="3124200" cy="304800"/>
          </a:xfrm>
          <a:noFill/>
        </p:spPr>
        <p:txBody>
          <a:bodyPr/>
          <a:lstStyle/>
          <a:p>
            <a:pPr algn="l"/>
            <a:r>
              <a:rPr lang="en-US" dirty="0" err="1" smtClean="0">
                <a:ea typeface="ＭＳ Ｐゴシック"/>
                <a:cs typeface="ＭＳ Ｐゴシック"/>
              </a:rPr>
              <a:t>Dagstuhl</a:t>
            </a:r>
            <a:r>
              <a:rPr lang="en-US" dirty="0" smtClean="0">
                <a:ea typeface="ＭＳ Ｐゴシック"/>
                <a:cs typeface="ＭＳ Ｐゴシック"/>
              </a:rPr>
              <a:t> Fault Tolerance Workshop</a:t>
            </a:r>
            <a:endParaRPr lang="en-US" dirty="0">
              <a:ea typeface="ＭＳ Ｐゴシック"/>
              <a:cs typeface="ＭＳ Ｐゴシック"/>
            </a:endParaRPr>
          </a:p>
        </p:txBody>
      </p:sp>
      <p:pic>
        <p:nvPicPr>
          <p:cNvPr id="47108" name="Picture 4" descr="parallelCompSiamPiec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667000"/>
            <a:ext cx="253841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505200" y="3886200"/>
            <a:ext cx="43434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505200" y="3200400"/>
            <a:ext cx="43434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505200" y="2057400"/>
            <a:ext cx="43434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505200" y="2667000"/>
            <a:ext cx="43434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657600" y="28194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657600" y="33528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733800" y="22860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038600" y="22860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962400" y="33528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657600" y="40386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886200" y="40386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886200" y="28194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114800" y="28194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724400" y="2819400"/>
            <a:ext cx="76200" cy="76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953000" y="2819400"/>
            <a:ext cx="76200" cy="76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953000" y="2286000"/>
            <a:ext cx="76200" cy="76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343400" y="4038600"/>
            <a:ext cx="76200" cy="76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419600" y="3352800"/>
            <a:ext cx="76200" cy="76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4495800" y="2286000"/>
            <a:ext cx="76200" cy="76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4648200" y="3352800"/>
            <a:ext cx="76200" cy="76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876800" y="4038600"/>
            <a:ext cx="76200" cy="76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4495800" y="2819400"/>
            <a:ext cx="76200" cy="76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572000" y="4038600"/>
            <a:ext cx="76200" cy="76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4876800" y="3352800"/>
            <a:ext cx="76200" cy="76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4724400" y="2286000"/>
            <a:ext cx="76200" cy="76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371600" y="1219200"/>
            <a:ext cx="3200400" cy="461963"/>
          </a:xfrm>
          <a:prstGeom prst="rect">
            <a:avLst/>
          </a:prstGeom>
          <a:solidFill>
            <a:srgbClr val="CCFFFF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Arial" charset="0"/>
                <a:ea typeface="ＭＳ Ｐゴシック" charset="-128"/>
              </a:rPr>
              <a:t>OR: </a:t>
            </a:r>
            <a:r>
              <a:rPr lang="en-US" dirty="0">
                <a:latin typeface="Arial" charset="0"/>
                <a:ea typeface="ＭＳ Ｐゴシック" charset="-128"/>
              </a:rPr>
              <a:t>Sequentialization</a:t>
            </a:r>
          </a:p>
        </p:txBody>
      </p:sp>
      <p:sp>
        <p:nvSpPr>
          <p:cNvPr id="47135" name="Date Placeholder 32"/>
          <p:cNvSpPr>
            <a:spLocks noGrp="1"/>
          </p:cNvSpPr>
          <p:nvPr>
            <p:ph type="dt" sz="quarter" idx="10"/>
          </p:nvPr>
        </p:nvSpPr>
        <p:spPr>
          <a:xfrm>
            <a:off x="457200" y="6553200"/>
            <a:ext cx="1905000" cy="304800"/>
          </a:xfrm>
          <a:noFill/>
        </p:spPr>
        <p:txBody>
          <a:bodyPr/>
          <a:lstStyle/>
          <a:p>
            <a:fld id="{0AA59B79-CC0F-4CD1-8DDA-952E3599179D}" type="datetime1">
              <a:rPr lang="en-US" smtClean="0"/>
              <a:t>5/5/2009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Content Placeholder 3"/>
          <p:cNvGraphicFramePr>
            <a:graphicFrameLocks noGrp="1"/>
          </p:cNvGraphicFramePr>
          <p:nvPr/>
        </p:nvGraphicFramePr>
        <p:xfrm>
          <a:off x="685800" y="3962400"/>
          <a:ext cx="5334000" cy="2286000"/>
        </p:xfrm>
        <a:graphic>
          <a:graphicData uri="http://schemas.openxmlformats.org/presentationml/2006/ole">
            <p:oleObj spid="_x0000_s33794" r:id="rId4" imgW="8230313" imgH="4523624" progId="Excel.Chart.8">
              <p:embed/>
            </p:oleObj>
          </a:graphicData>
        </a:graphic>
      </p:graphicFrame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>
                <a:ea typeface="ＭＳ Ｐゴシック" charset="-128"/>
              </a:rPr>
              <a:t>Charm++/AMPI are well established systems</a:t>
            </a:r>
            <a:endParaRPr sz="3200" smtClean="0">
              <a:ea typeface="ＭＳ Ｐゴシック" charset="-128"/>
            </a:endParaRPr>
          </a:p>
        </p:txBody>
      </p:sp>
      <p:sp>
        <p:nvSpPr>
          <p:cNvPr id="44953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305800" cy="2362200"/>
          </a:xfrm>
        </p:spPr>
        <p:txBody>
          <a:bodyPr/>
          <a:lstStyle/>
          <a:p>
            <a:pPr eaLnBrk="1" hangingPunct="1"/>
            <a:r>
              <a:rPr lang="en-US" dirty="0" smtClean="0"/>
              <a:t>The Charm++ model has succeeded in CSE/HPC</a:t>
            </a:r>
          </a:p>
          <a:p>
            <a:pPr eaLnBrk="1" hangingPunct="1"/>
            <a:r>
              <a:rPr lang="en-US" dirty="0" smtClean="0"/>
              <a:t>Because:</a:t>
            </a:r>
          </a:p>
          <a:p>
            <a:pPr lvl="1" eaLnBrk="1" hangingPunct="1"/>
            <a:r>
              <a:rPr lang="en-US" dirty="0" smtClean="0"/>
              <a:t>Resource management, </a:t>
            </a:r>
            <a:r>
              <a:rPr lang="en-US" dirty="0" smtClean="0"/>
              <a:t>…</a:t>
            </a:r>
          </a:p>
        </p:txBody>
      </p:sp>
      <p:sp>
        <p:nvSpPr>
          <p:cNvPr id="449540" name="Text Box 4"/>
          <p:cNvSpPr txBox="1">
            <a:spLocks noChangeArrowheads="1"/>
          </p:cNvSpPr>
          <p:nvPr/>
        </p:nvSpPr>
        <p:spPr bwMode="auto">
          <a:xfrm>
            <a:off x="5029200" y="1905000"/>
            <a:ext cx="3429000" cy="156966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15% of cycles at NCSA, 20% at PSC, were used on Charm++ apps, in a one year period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28600" y="3962400"/>
            <a:ext cx="8458200" cy="114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b="1" dirty="0" smtClean="0">
                <a:latin typeface="Arial Narrow" pitchFamily="34" charset="0"/>
                <a:ea typeface="+mn-ea"/>
              </a:rPr>
              <a:t>So, work on fault tolerance for Charm++ and AMPI is directly useful to real apps</a:t>
            </a:r>
            <a:endParaRPr lang="en-US" sz="2800" b="1" dirty="0">
              <a:latin typeface="Arial Narrow" pitchFamily="34" charset="0"/>
              <a:ea typeface="+mn-ea"/>
            </a:endParaRPr>
          </a:p>
        </p:txBody>
      </p:sp>
      <p:sp>
        <p:nvSpPr>
          <p:cNvPr id="1032" name="Footer Placeholder 11"/>
          <p:cNvSpPr>
            <a:spLocks noGrp="1"/>
          </p:cNvSpPr>
          <p:nvPr>
            <p:ph type="ftr" sz="quarter" idx="10"/>
          </p:nvPr>
        </p:nvSpPr>
        <p:spPr bwMode="auto">
          <a:xfrm>
            <a:off x="2743200" y="6553200"/>
            <a:ext cx="3276600" cy="304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ea typeface="ＭＳ Ｐゴシック" charset="-128"/>
              </a:rPr>
              <a:t>Dagstuhl</a:t>
            </a:r>
            <a:r>
              <a:rPr lang="en-US" dirty="0" smtClean="0">
                <a:ea typeface="ＭＳ Ｐゴシック" charset="-128"/>
              </a:rPr>
              <a:t> Fault Tolerance Workshop</a:t>
            </a:r>
            <a:endParaRPr lang="en-US" dirty="0">
              <a:ea typeface="ＭＳ Ｐゴシック" charset="-128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81D343-1A1C-4407-816E-121B1C18D308}" type="datetime1">
              <a:rPr lang="en-US" smtClean="0"/>
              <a:t>5/5/2009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449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9539" grpId="0" build="p"/>
      <p:bldP spid="449540" grpId="0" animBg="1"/>
      <p:bldP spid="10" grpId="0" animBg="1"/>
      <p:bldP spid="1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Fault Tolerance in Charm++ &amp; AMPI</a:t>
            </a:r>
          </a:p>
        </p:txBody>
      </p:sp>
      <p:sp>
        <p:nvSpPr>
          <p:cNvPr id="16388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Four Approaches Available:</a:t>
            </a:r>
          </a:p>
          <a:p>
            <a:pPr marL="914400" lvl="1" indent="-457200" eaLnBrk="1" hangingPunct="1">
              <a:buFont typeface="+mj-lt"/>
              <a:buAutoNum type="alphaLcParenR"/>
              <a:defRPr/>
            </a:pPr>
            <a:r>
              <a:rPr lang="en-US" dirty="0" smtClean="0"/>
              <a:t>Disk-based checkpoint/restart</a:t>
            </a:r>
          </a:p>
          <a:p>
            <a:pPr marL="914400" lvl="1" indent="-457200" eaLnBrk="1" hangingPunct="1">
              <a:buFont typeface="+mj-lt"/>
              <a:buAutoNum type="alphaLcParenR"/>
              <a:defRPr/>
            </a:pPr>
            <a:r>
              <a:rPr lang="en-US" dirty="0" smtClean="0"/>
              <a:t>In-memory double checkpoint/restart</a:t>
            </a:r>
          </a:p>
          <a:p>
            <a:pPr marL="914400" lvl="1" indent="-457200" eaLnBrk="1" hangingPunct="1">
              <a:buFont typeface="+mj-lt"/>
              <a:buAutoNum type="alphaLcParenR"/>
              <a:defRPr/>
            </a:pPr>
            <a:r>
              <a:rPr lang="en-US" dirty="0" smtClean="0"/>
              <a:t>Proactive object migration</a:t>
            </a:r>
          </a:p>
          <a:p>
            <a:pPr marL="914400" lvl="1" indent="-457200" eaLnBrk="1" hangingPunct="1">
              <a:buFont typeface="+mj-lt"/>
              <a:buAutoNum type="alphaLcParenR"/>
              <a:defRPr/>
            </a:pPr>
            <a:r>
              <a:rPr lang="en-US" dirty="0" smtClean="0"/>
              <a:t>Message-logging</a:t>
            </a:r>
          </a:p>
          <a:p>
            <a:pPr eaLnBrk="1" hangingPunct="1">
              <a:defRPr/>
            </a:pPr>
            <a:r>
              <a:rPr lang="en-US" dirty="0" smtClean="0"/>
              <a:t>Common Features:</a:t>
            </a:r>
          </a:p>
          <a:p>
            <a:pPr lvl="1" eaLnBrk="1" hangingPunct="1">
              <a:defRPr/>
            </a:pPr>
            <a:r>
              <a:rPr lang="en-US" dirty="0" smtClean="0"/>
              <a:t>Based on dynamic runtime capabilities</a:t>
            </a:r>
          </a:p>
          <a:p>
            <a:pPr lvl="1" eaLnBrk="1" hangingPunct="1">
              <a:defRPr/>
            </a:pPr>
            <a:r>
              <a:rPr lang="en-US" dirty="0" smtClean="0"/>
              <a:t>Use of object-migration</a:t>
            </a:r>
          </a:p>
          <a:p>
            <a:pPr lvl="1" eaLnBrk="1" hangingPunct="1">
              <a:defRPr/>
            </a:pPr>
            <a:r>
              <a:rPr lang="en-US" dirty="0" smtClean="0"/>
              <a:t>Can be used in concert with load-balancing schemes</a:t>
            </a:r>
          </a:p>
        </p:txBody>
      </p:sp>
      <p:sp>
        <p:nvSpPr>
          <p:cNvPr id="9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5C92135-A77F-4F9D-911A-017037C3CB34}" type="datetime1">
              <a:rPr lang="en-US" smtClean="0"/>
              <a:t>5/5/2009</a:t>
            </a:fld>
            <a:endParaRPr 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Dagstuhl Fault Tolerance Workshop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Disk-Based Checkpoint/Restart</a:t>
            </a:r>
          </a:p>
        </p:txBody>
      </p:sp>
      <p:sp>
        <p:nvSpPr>
          <p:cNvPr id="16388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Basic Idea:</a:t>
            </a:r>
          </a:p>
          <a:p>
            <a:pPr lvl="1" eaLnBrk="1" hangingPunct="1"/>
            <a:r>
              <a:rPr lang="en-US" smtClean="0"/>
              <a:t>Similar to traditional checkpoint/restart; “migration” to disk</a:t>
            </a:r>
          </a:p>
          <a:p>
            <a:pPr eaLnBrk="1" hangingPunct="1"/>
            <a:r>
              <a:rPr lang="en-US" smtClean="0"/>
              <a:t>Implementation in Charm++/AMPI:</a:t>
            </a:r>
          </a:p>
          <a:p>
            <a:pPr lvl="1" eaLnBrk="1" hangingPunct="1"/>
            <a:r>
              <a:rPr lang="en-US" smtClean="0"/>
              <a:t>Blocking coordinated checkpoint: </a:t>
            </a:r>
            <a:r>
              <a:rPr lang="en-US" sz="2000" smtClean="0"/>
              <a:t> </a:t>
            </a:r>
            <a:r>
              <a:rPr lang="en-US" sz="2000" smtClean="0">
                <a:latin typeface="Lucida Sans Typewriter" pitchFamily="49" charset="0"/>
              </a:rPr>
              <a:t>MPI_Checkpoint(DIRNAME)</a:t>
            </a:r>
          </a:p>
          <a:p>
            <a:pPr eaLnBrk="1" hangingPunct="1"/>
            <a:r>
              <a:rPr lang="en-US" smtClean="0"/>
              <a:t>Pros:</a:t>
            </a:r>
          </a:p>
          <a:p>
            <a:pPr lvl="1" eaLnBrk="1" hangingPunct="1"/>
            <a:r>
              <a:rPr lang="en-US" smtClean="0"/>
              <a:t>Simple scheme, effective for common cases</a:t>
            </a:r>
          </a:p>
          <a:p>
            <a:pPr lvl="1" eaLnBrk="1" hangingPunct="1"/>
            <a:r>
              <a:rPr lang="en-US" smtClean="0"/>
              <a:t>Virtualization enables restart with any number of processors</a:t>
            </a:r>
          </a:p>
          <a:p>
            <a:pPr eaLnBrk="1" hangingPunct="1"/>
            <a:r>
              <a:rPr lang="en-US" smtClean="0"/>
              <a:t>Cons:</a:t>
            </a:r>
          </a:p>
          <a:p>
            <a:pPr lvl="1" eaLnBrk="1" hangingPunct="1"/>
            <a:r>
              <a:rPr lang="en-US" smtClean="0"/>
              <a:t>Checkpointing and data reload operations may be slow</a:t>
            </a:r>
          </a:p>
          <a:p>
            <a:pPr lvl="1" eaLnBrk="1" hangingPunct="1"/>
            <a:r>
              <a:rPr lang="en-US" smtClean="0"/>
              <a:t>Work between last checkpoint and failure is lost</a:t>
            </a:r>
          </a:p>
          <a:p>
            <a:pPr lvl="1" eaLnBrk="1" hangingPunct="1"/>
            <a:r>
              <a:rPr lang="en-US" smtClean="0"/>
              <a:t>Job needs to be resubmitted and restarted</a:t>
            </a:r>
          </a:p>
          <a:p>
            <a:pPr lvl="1" eaLnBrk="1" hangingPunct="1"/>
            <a:endParaRPr lang="en-US" sz="2000" smtClean="0">
              <a:latin typeface="Lucida Sans Typewriter" pitchFamily="49" charset="0"/>
            </a:endParaRPr>
          </a:p>
        </p:txBody>
      </p:sp>
      <p:sp>
        <p:nvSpPr>
          <p:cNvPr id="9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61FE03E-03A0-4B91-8659-DC5350E37D55}" type="datetime1">
              <a:rPr lang="en-US" smtClean="0"/>
              <a:t>5/5/2009</a:t>
            </a:fld>
            <a:endParaRPr 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Dagstuhl Fault Tolerance Workshop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In-Memory Double Checkpoint/Restart</a:t>
            </a:r>
          </a:p>
        </p:txBody>
      </p:sp>
      <p:sp>
        <p:nvSpPr>
          <p:cNvPr id="17412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Basic Idea:</a:t>
            </a:r>
          </a:p>
          <a:p>
            <a:pPr lvl="1" eaLnBrk="1" hangingPunct="1"/>
            <a:r>
              <a:rPr lang="en-US" smtClean="0"/>
              <a:t>Avoid overhead of disk access for keeping saved data</a:t>
            </a:r>
          </a:p>
          <a:p>
            <a:pPr lvl="1" eaLnBrk="1" hangingPunct="1"/>
            <a:r>
              <a:rPr lang="en-US" smtClean="0"/>
              <a:t>Allow user to define what makes up the state data</a:t>
            </a:r>
          </a:p>
          <a:p>
            <a:pPr eaLnBrk="1" hangingPunct="1"/>
            <a:r>
              <a:rPr lang="en-US" smtClean="0"/>
              <a:t>Implementation in Charm++/AMPI:</a:t>
            </a:r>
          </a:p>
          <a:p>
            <a:pPr lvl="1" eaLnBrk="1" hangingPunct="1"/>
            <a:r>
              <a:rPr lang="en-US" smtClean="0"/>
              <a:t>Coordinated checkpoint</a:t>
            </a:r>
          </a:p>
          <a:p>
            <a:pPr lvl="1" eaLnBrk="1" hangingPunct="1"/>
            <a:r>
              <a:rPr lang="en-US" smtClean="0"/>
              <a:t>Each object maintains </a:t>
            </a:r>
            <a:r>
              <a:rPr lang="en-US" u="sng" smtClean="0"/>
              <a:t>two</a:t>
            </a:r>
            <a:r>
              <a:rPr lang="en-US" smtClean="0"/>
              <a:t> checkpoints:</a:t>
            </a:r>
          </a:p>
          <a:p>
            <a:pPr lvl="2" eaLnBrk="1" hangingPunct="1"/>
            <a:r>
              <a:rPr lang="en-US" smtClean="0"/>
              <a:t>on local processor’s memory</a:t>
            </a:r>
          </a:p>
          <a:p>
            <a:pPr lvl="2" eaLnBrk="1" hangingPunct="1"/>
            <a:r>
              <a:rPr lang="en-US" smtClean="0"/>
              <a:t>on remote </a:t>
            </a:r>
            <a:r>
              <a:rPr lang="en-US" i="1" smtClean="0"/>
              <a:t>buddy</a:t>
            </a:r>
            <a:r>
              <a:rPr lang="en-US" smtClean="0"/>
              <a:t>  processor’s memory</a:t>
            </a:r>
          </a:p>
          <a:p>
            <a:pPr lvl="1" eaLnBrk="1" hangingPunct="1"/>
            <a:r>
              <a:rPr lang="en-US" smtClean="0"/>
              <a:t>A </a:t>
            </a:r>
            <a:r>
              <a:rPr lang="en-US" i="1" smtClean="0"/>
              <a:t>dummy</a:t>
            </a:r>
            <a:r>
              <a:rPr lang="en-US" smtClean="0"/>
              <a:t>  process is created to replace crashed process</a:t>
            </a:r>
          </a:p>
          <a:p>
            <a:pPr lvl="1" eaLnBrk="1" hangingPunct="1"/>
            <a:r>
              <a:rPr lang="en-US" smtClean="0"/>
              <a:t>New process starts recovery on other processors</a:t>
            </a:r>
          </a:p>
          <a:p>
            <a:pPr lvl="2" eaLnBrk="1" hangingPunct="1"/>
            <a:r>
              <a:rPr lang="en-US" smtClean="0"/>
              <a:t>use buddy’s checkpoint to recreate state of  failing processor</a:t>
            </a:r>
          </a:p>
          <a:p>
            <a:pPr lvl="2" eaLnBrk="1" hangingPunct="1"/>
            <a:r>
              <a:rPr lang="en-US" smtClean="0"/>
              <a:t>perform load balance after restart</a:t>
            </a:r>
          </a:p>
          <a:p>
            <a:pPr lvl="2" eaLnBrk="1" hangingPunct="1"/>
            <a:endParaRPr lang="en-US" smtClean="0"/>
          </a:p>
          <a:p>
            <a:pPr lvl="1" eaLnBrk="1" hangingPunct="1"/>
            <a:endParaRPr lang="en-US" smtClean="0"/>
          </a:p>
        </p:txBody>
      </p:sp>
      <p:sp>
        <p:nvSpPr>
          <p:cNvPr id="9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F3E0A94-3782-41E0-8BD6-11B40F856FAF}" type="datetime1">
              <a:rPr lang="en-US" smtClean="0"/>
              <a:t>5/5/2009</a:t>
            </a:fld>
            <a:endParaRPr 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Dagstuhl Fault Tolerance Workshop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1"/>
          <p:cNvSpPr>
            <a:spLocks noGrp="1"/>
          </p:cNvSpPr>
          <p:nvPr>
            <p:ph type="title" idx="4294967295"/>
          </p:nvPr>
        </p:nvSpPr>
        <p:spPr>
          <a:xfrm>
            <a:off x="152400" y="228600"/>
            <a:ext cx="8839200" cy="609600"/>
          </a:xfrm>
        </p:spPr>
        <p:txBody>
          <a:bodyPr/>
          <a:lstStyle/>
          <a:p>
            <a:pPr eaLnBrk="1" hangingPunct="1"/>
            <a:r>
              <a:rPr lang="en-US" smtClean="0"/>
              <a:t>In-Memory Double Checkpoint/Restart (cont.)</a:t>
            </a:r>
          </a:p>
        </p:txBody>
      </p:sp>
      <p:sp>
        <p:nvSpPr>
          <p:cNvPr id="1029" name="Content Placeholder 2"/>
          <p:cNvSpPr>
            <a:spLocks noGrp="1"/>
          </p:cNvSpPr>
          <p:nvPr>
            <p:ph idx="4294967295"/>
          </p:nvPr>
        </p:nvSpPr>
        <p:spPr>
          <a:xfrm>
            <a:off x="228600" y="914400"/>
            <a:ext cx="8763000" cy="1524000"/>
          </a:xfrm>
        </p:spPr>
        <p:txBody>
          <a:bodyPr/>
          <a:lstStyle/>
          <a:p>
            <a:pPr eaLnBrk="1" hangingPunct="1"/>
            <a:r>
              <a:rPr lang="en-US" smtClean="0"/>
              <a:t>Evaluation of Checkpointing Overhead:</a:t>
            </a:r>
          </a:p>
          <a:p>
            <a:pPr lvl="1" eaLnBrk="1" hangingPunct="1"/>
            <a:r>
              <a:rPr lang="en-US" smtClean="0"/>
              <a:t>3D-Jacobi code in AMPI, 200 MB data, IA-32 cluster</a:t>
            </a:r>
          </a:p>
          <a:p>
            <a:pPr lvl="1" eaLnBrk="1" hangingPunct="1"/>
            <a:r>
              <a:rPr lang="en-US" smtClean="0"/>
              <a:t>Execution of 100 iterations, 8 checkpoints taken</a:t>
            </a:r>
          </a:p>
          <a:p>
            <a:pPr lvl="1"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  <a:p>
            <a:pPr lvl="2" eaLnBrk="1" hangingPunct="1"/>
            <a:endParaRPr lang="en-US" sz="2000" smtClean="0">
              <a:latin typeface="Lucida Sans Typewriter" pitchFamily="49" charset="0"/>
            </a:endParaRPr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228600" y="2438400"/>
          <a:ext cx="4305300" cy="3962400"/>
        </p:xfrm>
        <a:graphic>
          <a:graphicData uri="http://schemas.openxmlformats.org/presentationml/2006/ole">
            <p:oleObj spid="_x0000_s1026" name="Chart" r:id="rId4" imgW="3648208" imgH="2514555" progId="Excel.Sheet.8">
              <p:embed/>
            </p:oleObj>
          </a:graphicData>
        </a:graphic>
      </p:graphicFrame>
      <p:graphicFrame>
        <p:nvGraphicFramePr>
          <p:cNvPr id="1027" name="Object 9"/>
          <p:cNvGraphicFramePr>
            <a:graphicFrameLocks noChangeAspect="1"/>
          </p:cNvGraphicFramePr>
          <p:nvPr/>
        </p:nvGraphicFramePr>
        <p:xfrm>
          <a:off x="4648200" y="2438400"/>
          <a:ext cx="4343400" cy="3962400"/>
        </p:xfrm>
        <a:graphic>
          <a:graphicData uri="http://schemas.openxmlformats.org/presentationml/2006/ole">
            <p:oleObj spid="_x0000_s1027" name="Chart" r:id="rId5" imgW="3648208" imgH="2514555" progId="Excel.Sheet.8">
              <p:embed/>
            </p:oleObj>
          </a:graphicData>
        </a:graphic>
      </p:graphicFrame>
      <p:sp>
        <p:nvSpPr>
          <p:cNvPr id="11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4BCF482-EF04-44CB-B342-274DC9259827}" type="datetime1">
              <a:rPr lang="en-US" smtClean="0"/>
              <a:t>5/5/2009</a:t>
            </a:fld>
            <a:endParaRPr lang="en-US" dirty="0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Dagstuhl Fault Tolerance Workshop</a:t>
            </a:r>
            <a:endParaRPr lang="en-US"/>
          </a:p>
        </p:txBody>
      </p:sp>
      <p:sp>
        <p:nvSpPr>
          <p:cNvPr id="1032" name="Slide Number Placeholder 5"/>
          <p:cNvSpPr txBox="1">
            <a:spLocks noGrp="1"/>
          </p:cNvSpPr>
          <p:nvPr/>
        </p:nvSpPr>
        <p:spPr bwMode="auto">
          <a:xfrm>
            <a:off x="6858000" y="65532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11D36E0-CBD3-4804-81F2-37BC866CBEBA}" type="slidenum">
              <a:rPr lang="en-US" sz="1400">
                <a:solidFill>
                  <a:srgbClr val="CC0000"/>
                </a:solidFill>
              </a:rPr>
              <a:pPr algn="r"/>
              <a:t>19</a:t>
            </a:fld>
            <a:endParaRPr lang="en-US" sz="140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Presentation Outline</a:t>
            </a:r>
          </a:p>
        </p:txBody>
      </p:sp>
      <p:sp>
        <p:nvSpPr>
          <p:cNvPr id="8196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object based decomposition</a:t>
            </a:r>
          </a:p>
          <a:p>
            <a:pPr lvl="1" eaLnBrk="1" hangingPunct="1"/>
            <a:r>
              <a:rPr lang="en-US" dirty="0" smtClean="0"/>
              <a:t>Its embodiment in Charm++ and AMPI</a:t>
            </a:r>
          </a:p>
          <a:p>
            <a:pPr lvl="1" eaLnBrk="1" hangingPunct="1"/>
            <a:r>
              <a:rPr lang="en-US" dirty="0" smtClean="0"/>
              <a:t>Its general benefits</a:t>
            </a:r>
          </a:p>
          <a:p>
            <a:pPr lvl="1" eaLnBrk="1" hangingPunct="1"/>
            <a:r>
              <a:rPr lang="en-US" dirty="0" smtClean="0"/>
              <a:t>Its features that are useful for fault tolerance schemes</a:t>
            </a:r>
            <a:endParaRPr lang="en-US" dirty="0" smtClean="0"/>
          </a:p>
          <a:p>
            <a:pPr eaLnBrk="1" hangingPunct="1"/>
            <a:r>
              <a:rPr lang="en-US" dirty="0" smtClean="0"/>
              <a:t>Our Fault </a:t>
            </a:r>
            <a:r>
              <a:rPr lang="en-US" dirty="0" smtClean="0"/>
              <a:t>Tolerance </a:t>
            </a:r>
            <a:r>
              <a:rPr lang="en-US" dirty="0" smtClean="0"/>
              <a:t>work in </a:t>
            </a:r>
            <a:r>
              <a:rPr lang="en-US" dirty="0" smtClean="0"/>
              <a:t>Charm++ and AMPI</a:t>
            </a:r>
          </a:p>
          <a:p>
            <a:pPr lvl="1" eaLnBrk="1" hangingPunct="1"/>
            <a:r>
              <a:rPr lang="en-US" dirty="0" smtClean="0"/>
              <a:t>Disk-based checkpoint/restart</a:t>
            </a:r>
          </a:p>
          <a:p>
            <a:pPr lvl="1" eaLnBrk="1" hangingPunct="1"/>
            <a:r>
              <a:rPr lang="en-US" dirty="0" smtClean="0"/>
              <a:t>In-memory double checkpoint/restart</a:t>
            </a:r>
          </a:p>
          <a:p>
            <a:pPr lvl="1" eaLnBrk="1" hangingPunct="1"/>
            <a:r>
              <a:rPr lang="en-US" dirty="0" smtClean="0"/>
              <a:t>Proactive object-migration</a:t>
            </a:r>
          </a:p>
          <a:p>
            <a:pPr lvl="1" eaLnBrk="1" hangingPunct="1"/>
            <a:r>
              <a:rPr lang="en-US" dirty="0" smtClean="0"/>
              <a:t>Message-logging</a:t>
            </a:r>
          </a:p>
          <a:p>
            <a:pPr eaLnBrk="1" hangingPunct="1"/>
            <a:r>
              <a:rPr lang="en-US" dirty="0" smtClean="0"/>
              <a:t>Appeal for research in leveraging these features in FT research</a:t>
            </a:r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8197" name="Date Placeholder 3"/>
          <p:cNvSpPr txBox="1">
            <a:spLocks noGrp="1"/>
          </p:cNvSpPr>
          <p:nvPr/>
        </p:nvSpPr>
        <p:spPr bwMode="auto">
          <a:xfrm>
            <a:off x="6858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5E977BA3-BBE4-4BD4-9E8D-848D914BF3F5}" type="datetime1">
              <a:rPr lang="en-US" sz="1400">
                <a:solidFill>
                  <a:srgbClr val="99FF33"/>
                </a:solidFill>
              </a:rPr>
              <a:pPr/>
              <a:t>5/5/2009</a:t>
            </a:fld>
            <a:endParaRPr lang="en-US" sz="1400">
              <a:solidFill>
                <a:srgbClr val="99FF33"/>
              </a:solidFill>
            </a:endParaRPr>
          </a:p>
        </p:txBody>
      </p:sp>
      <p:sp>
        <p:nvSpPr>
          <p:cNvPr id="8198" name="Slide Number Placeholder 5"/>
          <p:cNvSpPr txBox="1">
            <a:spLocks noGrp="1"/>
          </p:cNvSpPr>
          <p:nvPr/>
        </p:nvSpPr>
        <p:spPr bwMode="auto">
          <a:xfrm>
            <a:off x="6858000" y="65532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5970441-B456-428D-985A-6CFA7B4BAA9C}" type="slidenum">
              <a:rPr lang="en-US" sz="1400">
                <a:solidFill>
                  <a:srgbClr val="CC0000"/>
                </a:solidFill>
              </a:rPr>
              <a:pPr algn="r"/>
              <a:t>2</a:t>
            </a:fld>
            <a:endParaRPr lang="en-US" sz="1400">
              <a:solidFill>
                <a:srgbClr val="CC0000"/>
              </a:solidFill>
            </a:endParaRPr>
          </a:p>
        </p:txBody>
      </p:sp>
      <p:sp>
        <p:nvSpPr>
          <p:cNvPr id="6151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F5EB184-D05C-4D16-A3EA-A5B437F9DCAB}" type="datetime1">
              <a:rPr lang="en-US" smtClean="0"/>
              <a:t>5/5/2009</a:t>
            </a:fld>
            <a:endParaRPr lang="en-US" dirty="0"/>
          </a:p>
        </p:txBody>
      </p:sp>
      <p:sp>
        <p:nvSpPr>
          <p:cNvPr id="615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Dagstuhl Fault Tolerance Workshop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itle 1"/>
          <p:cNvSpPr>
            <a:spLocks noGrp="1"/>
          </p:cNvSpPr>
          <p:nvPr>
            <p:ph type="title" idx="4294967295"/>
          </p:nvPr>
        </p:nvSpPr>
        <p:spPr>
          <a:xfrm>
            <a:off x="152400" y="228600"/>
            <a:ext cx="8839200" cy="609600"/>
          </a:xfrm>
        </p:spPr>
        <p:txBody>
          <a:bodyPr/>
          <a:lstStyle/>
          <a:p>
            <a:pPr eaLnBrk="1" hangingPunct="1"/>
            <a:r>
              <a:rPr lang="en-US" smtClean="0"/>
              <a:t>In-Memory Double Checkpoint/Restart (cont.)</a:t>
            </a:r>
          </a:p>
        </p:txBody>
      </p:sp>
      <p:sp>
        <p:nvSpPr>
          <p:cNvPr id="2053" name="Content Placeholder 2"/>
          <p:cNvSpPr>
            <a:spLocks noGrp="1"/>
          </p:cNvSpPr>
          <p:nvPr>
            <p:ph idx="4294967295"/>
          </p:nvPr>
        </p:nvSpPr>
        <p:spPr>
          <a:xfrm>
            <a:off x="228600" y="914400"/>
            <a:ext cx="8763000" cy="762000"/>
          </a:xfrm>
        </p:spPr>
        <p:txBody>
          <a:bodyPr/>
          <a:lstStyle/>
          <a:p>
            <a:pPr eaLnBrk="1" hangingPunct="1"/>
            <a:r>
              <a:rPr lang="en-US" smtClean="0"/>
              <a:t>Comparison to disk-based checkpointing: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lvl="2" eaLnBrk="1" hangingPunct="1"/>
            <a:endParaRPr lang="en-US" sz="2000" smtClean="0">
              <a:latin typeface="Lucida Sans Typewriter" pitchFamily="49" charset="0"/>
            </a:endParaRPr>
          </a:p>
        </p:txBody>
      </p:sp>
      <p:graphicFrame>
        <p:nvGraphicFramePr>
          <p:cNvPr id="2050" name="Object 7"/>
          <p:cNvGraphicFramePr>
            <a:graphicFrameLocks noChangeAspect="1"/>
          </p:cNvGraphicFramePr>
          <p:nvPr/>
        </p:nvGraphicFramePr>
        <p:xfrm>
          <a:off x="304800" y="1752600"/>
          <a:ext cx="8610600" cy="4648200"/>
        </p:xfrm>
        <a:graphic>
          <a:graphicData uri="http://schemas.openxmlformats.org/presentationml/2006/ole">
            <p:oleObj spid="_x0000_s2050" name="Chart" r:id="rId4" imgW="5076929" imgH="2209695" progId="Excel.Sheet.8">
              <p:embed/>
            </p:oleObj>
          </a:graphicData>
        </a:graphic>
      </p:graphicFrame>
      <p:sp>
        <p:nvSpPr>
          <p:cNvPr id="10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0539ED9-7184-466C-830D-7056D91ED6C9}" type="datetime1">
              <a:rPr lang="en-US" smtClean="0"/>
              <a:t>5/5/2009</a:t>
            </a:fld>
            <a:endParaRPr lang="en-US" dirty="0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Dagstuhl Fault Tolerance Workshop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itle 1"/>
          <p:cNvSpPr>
            <a:spLocks noGrp="1"/>
          </p:cNvSpPr>
          <p:nvPr>
            <p:ph type="title" idx="4294967295"/>
          </p:nvPr>
        </p:nvSpPr>
        <p:spPr>
          <a:xfrm>
            <a:off x="152400" y="228600"/>
            <a:ext cx="8839200" cy="609600"/>
          </a:xfrm>
        </p:spPr>
        <p:txBody>
          <a:bodyPr/>
          <a:lstStyle/>
          <a:p>
            <a:pPr eaLnBrk="1" hangingPunct="1"/>
            <a:r>
              <a:rPr lang="en-US" smtClean="0"/>
              <a:t>In-Memory Double Checkpoint/Restart (cont.)</a:t>
            </a:r>
          </a:p>
        </p:txBody>
      </p:sp>
      <p:sp>
        <p:nvSpPr>
          <p:cNvPr id="3078" name="Content Placeholder 2"/>
          <p:cNvSpPr>
            <a:spLocks noGrp="1"/>
          </p:cNvSpPr>
          <p:nvPr>
            <p:ph idx="4294967295"/>
          </p:nvPr>
        </p:nvSpPr>
        <p:spPr>
          <a:xfrm>
            <a:off x="228600" y="914400"/>
            <a:ext cx="8763000" cy="1447800"/>
          </a:xfrm>
        </p:spPr>
        <p:txBody>
          <a:bodyPr/>
          <a:lstStyle/>
          <a:p>
            <a:pPr eaLnBrk="1" hangingPunct="1"/>
            <a:r>
              <a:rPr lang="en-US" smtClean="0"/>
              <a:t>Recovery Performance:</a:t>
            </a:r>
          </a:p>
          <a:p>
            <a:pPr lvl="1" eaLnBrk="1" hangingPunct="1"/>
            <a:r>
              <a:rPr lang="en-US" smtClean="0"/>
              <a:t>Molecular Dynamics LeanMD code, 92K atoms, P=128</a:t>
            </a:r>
          </a:p>
          <a:p>
            <a:pPr lvl="1" eaLnBrk="1" hangingPunct="1"/>
            <a:r>
              <a:rPr lang="en-US" smtClean="0"/>
              <a:t>Load Balancing (LB) effect after failure:</a:t>
            </a:r>
          </a:p>
          <a:p>
            <a:pPr eaLnBrk="1" hangingPunct="1"/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  <a:p>
            <a:pPr lvl="2" eaLnBrk="1" hangingPunct="1"/>
            <a:endParaRPr lang="en-US" sz="2000" smtClean="0">
              <a:latin typeface="Lucida Sans Typewriter" pitchFamily="49" charset="0"/>
            </a:endParaRPr>
          </a:p>
        </p:txBody>
      </p:sp>
      <p:graphicFrame>
        <p:nvGraphicFramePr>
          <p:cNvPr id="3074" name="Object 17"/>
          <p:cNvGraphicFramePr>
            <a:graphicFrameLocks noChangeAspect="1"/>
          </p:cNvGraphicFramePr>
          <p:nvPr/>
        </p:nvGraphicFramePr>
        <p:xfrm>
          <a:off x="4686300" y="2438400"/>
          <a:ext cx="4229100" cy="3962400"/>
        </p:xfrm>
        <a:graphic>
          <a:graphicData uri="http://schemas.openxmlformats.org/presentationml/2006/ole">
            <p:oleObj spid="_x0000_s3074" name="Chart" r:id="rId4" imgW="3648208" imgH="2514555" progId="Excel.Sheet.8">
              <p:embed/>
            </p:oleObj>
          </a:graphicData>
        </a:graphic>
      </p:graphicFrame>
      <p:graphicFrame>
        <p:nvGraphicFramePr>
          <p:cNvPr id="3075" name="Object 18"/>
          <p:cNvGraphicFramePr>
            <a:graphicFrameLocks noChangeAspect="1"/>
          </p:cNvGraphicFramePr>
          <p:nvPr/>
        </p:nvGraphicFramePr>
        <p:xfrm>
          <a:off x="228600" y="2438400"/>
          <a:ext cx="4305300" cy="3962400"/>
        </p:xfrm>
        <a:graphic>
          <a:graphicData uri="http://schemas.openxmlformats.org/presentationml/2006/ole">
            <p:oleObj spid="_x0000_s3075" name="Chart" r:id="rId5" imgW="3648208" imgH="2514555" progId="Excel.Sheet.8">
              <p:embed/>
            </p:oleObj>
          </a:graphicData>
        </a:graphic>
      </p:graphicFrame>
      <p:sp>
        <p:nvSpPr>
          <p:cNvPr id="11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CF5EBCF-FD80-465D-817A-1EE27A276A38}" type="datetime1">
              <a:rPr lang="en-US" smtClean="0"/>
              <a:t>5/5/2009</a:t>
            </a:fld>
            <a:endParaRPr lang="en-US" dirty="0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Dagstuhl Fault Tolerance Workshop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1"/>
          <p:cNvSpPr>
            <a:spLocks noGrp="1"/>
          </p:cNvSpPr>
          <p:nvPr>
            <p:ph type="title" idx="4294967295"/>
          </p:nvPr>
        </p:nvSpPr>
        <p:spPr>
          <a:xfrm>
            <a:off x="152400" y="228600"/>
            <a:ext cx="8839200" cy="609600"/>
          </a:xfrm>
        </p:spPr>
        <p:txBody>
          <a:bodyPr/>
          <a:lstStyle/>
          <a:p>
            <a:pPr eaLnBrk="1" hangingPunct="1"/>
            <a:r>
              <a:rPr lang="en-US" smtClean="0"/>
              <a:t>In-Memory Double Checkpoint/Restart (cont.)</a:t>
            </a:r>
          </a:p>
        </p:txBody>
      </p:sp>
      <p:sp>
        <p:nvSpPr>
          <p:cNvPr id="18436" name="Content Placeholder 2"/>
          <p:cNvSpPr>
            <a:spLocks noGrp="1"/>
          </p:cNvSpPr>
          <p:nvPr>
            <p:ph idx="4294967295"/>
          </p:nvPr>
        </p:nvSpPr>
        <p:spPr>
          <a:xfrm>
            <a:off x="228600" y="914400"/>
            <a:ext cx="8763000" cy="1447800"/>
          </a:xfrm>
        </p:spPr>
        <p:txBody>
          <a:bodyPr/>
          <a:lstStyle/>
          <a:p>
            <a:pPr eaLnBrk="1" hangingPunct="1"/>
            <a:r>
              <a:rPr lang="en-US" smtClean="0"/>
              <a:t>Application Performance:</a:t>
            </a:r>
          </a:p>
          <a:p>
            <a:pPr lvl="1" eaLnBrk="1" hangingPunct="1"/>
            <a:r>
              <a:rPr lang="en-US" smtClean="0"/>
              <a:t>Molecular Dynamics LeanMD code, 92K atoms, P=128</a:t>
            </a:r>
          </a:p>
          <a:p>
            <a:pPr lvl="1" eaLnBrk="1" hangingPunct="1"/>
            <a:r>
              <a:rPr lang="en-US" smtClean="0"/>
              <a:t>Checkpointing every 10 timesteps; 10 crashes inserted:</a:t>
            </a:r>
          </a:p>
          <a:p>
            <a:pPr eaLnBrk="1" hangingPunct="1"/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  <a:p>
            <a:pPr lvl="2" eaLnBrk="1" hangingPunct="1"/>
            <a:endParaRPr lang="en-US" sz="2000" smtClean="0">
              <a:latin typeface="Lucida Sans Typewriter" pitchFamily="49" charset="0"/>
            </a:endParaRPr>
          </a:p>
        </p:txBody>
      </p:sp>
      <p:pic>
        <p:nvPicPr>
          <p:cNvPr id="18437" name="Picture 6" descr="timing128-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2427288"/>
            <a:ext cx="5257800" cy="412591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34D3DC6-0371-4325-944A-C23794E00A98}" type="datetime1">
              <a:rPr lang="en-US" smtClean="0"/>
              <a:t>5/5/2009</a:t>
            </a:fld>
            <a:endParaRPr lang="en-US" dirty="0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Dagstuhl Fault Tolerance Workshop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1"/>
          <p:cNvSpPr>
            <a:spLocks noGrp="1"/>
          </p:cNvSpPr>
          <p:nvPr>
            <p:ph type="title" idx="4294967295"/>
          </p:nvPr>
        </p:nvSpPr>
        <p:spPr>
          <a:xfrm>
            <a:off x="152400" y="228600"/>
            <a:ext cx="8839200" cy="609600"/>
          </a:xfrm>
        </p:spPr>
        <p:txBody>
          <a:bodyPr/>
          <a:lstStyle/>
          <a:p>
            <a:pPr eaLnBrk="1" hangingPunct="1"/>
            <a:r>
              <a:rPr lang="en-US" smtClean="0"/>
              <a:t>In-Memory Double Checkpoint/Restart (cont.)</a:t>
            </a:r>
          </a:p>
        </p:txBody>
      </p:sp>
      <p:sp>
        <p:nvSpPr>
          <p:cNvPr id="19460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Pros:</a:t>
            </a:r>
          </a:p>
          <a:p>
            <a:pPr lvl="1" eaLnBrk="1" hangingPunct="1"/>
            <a:r>
              <a:rPr lang="en-US" smtClean="0"/>
              <a:t>Faster checkpointing than disk-based</a:t>
            </a:r>
          </a:p>
          <a:p>
            <a:pPr lvl="1" eaLnBrk="1" hangingPunct="1"/>
            <a:r>
              <a:rPr lang="en-US" smtClean="0"/>
              <a:t>Reading of saved data also faster</a:t>
            </a:r>
          </a:p>
          <a:p>
            <a:pPr lvl="1" eaLnBrk="1" hangingPunct="1"/>
            <a:r>
              <a:rPr lang="en-US" smtClean="0"/>
              <a:t>Only one processor fetches checkpoint across network</a:t>
            </a:r>
          </a:p>
          <a:p>
            <a:pPr eaLnBrk="1" hangingPunct="1"/>
            <a:r>
              <a:rPr lang="en-US" smtClean="0"/>
              <a:t>Cons:</a:t>
            </a:r>
          </a:p>
          <a:p>
            <a:pPr lvl="1" eaLnBrk="1" hangingPunct="1"/>
            <a:r>
              <a:rPr lang="en-US" smtClean="0"/>
              <a:t>Memory overhead may be high</a:t>
            </a:r>
          </a:p>
          <a:p>
            <a:pPr lvl="1" eaLnBrk="1" hangingPunct="1"/>
            <a:r>
              <a:rPr lang="en-US" smtClean="0"/>
              <a:t>All processors are rolled back, despite individual failure </a:t>
            </a:r>
          </a:p>
          <a:p>
            <a:pPr lvl="1" eaLnBrk="1" hangingPunct="1"/>
            <a:r>
              <a:rPr lang="en-US" smtClean="0"/>
              <a:t>All the work since last checkpoint is redone by every processor </a:t>
            </a:r>
          </a:p>
          <a:p>
            <a:pPr eaLnBrk="1" hangingPunct="1"/>
            <a:r>
              <a:rPr lang="en-US" smtClean="0"/>
              <a:t>Publications:</a:t>
            </a:r>
          </a:p>
          <a:p>
            <a:pPr lvl="1" eaLnBrk="1" hangingPunct="1"/>
            <a:r>
              <a:rPr lang="en-US" smtClean="0"/>
              <a:t>Zheng, Huang &amp; Kale: ACM-SIGOPS, April 2006</a:t>
            </a:r>
          </a:p>
          <a:p>
            <a:pPr lvl="1" eaLnBrk="1" hangingPunct="1"/>
            <a:r>
              <a:rPr lang="en-US" smtClean="0"/>
              <a:t>Zheng, Shi &amp; Kale: IEEE-Cluster’2004, Sep.2004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lvl="2" eaLnBrk="1" hangingPunct="1"/>
            <a:endParaRPr lang="en-US" sz="2000" smtClean="0">
              <a:latin typeface="Lucida Sans Typewriter" pitchFamily="49" charset="0"/>
            </a:endParaRPr>
          </a:p>
        </p:txBody>
      </p:sp>
      <p:sp>
        <p:nvSpPr>
          <p:cNvPr id="9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D32FE49-F241-4A48-8DCA-1598086AD7AB}" type="datetime1">
              <a:rPr lang="en-US" smtClean="0"/>
              <a:t>5/5/2009</a:t>
            </a:fld>
            <a:endParaRPr 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Dagstuhl Fault Tolerance Workshop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Proactive Object Migration</a:t>
            </a:r>
          </a:p>
        </p:txBody>
      </p:sp>
      <p:sp>
        <p:nvSpPr>
          <p:cNvPr id="20484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Basic Idea:</a:t>
            </a:r>
          </a:p>
          <a:p>
            <a:pPr lvl="1" eaLnBrk="1" hangingPunct="1"/>
            <a:r>
              <a:rPr lang="en-US" smtClean="0"/>
              <a:t>Use knowledge about impending faults</a:t>
            </a:r>
          </a:p>
          <a:p>
            <a:pPr lvl="1" eaLnBrk="1" hangingPunct="1"/>
            <a:r>
              <a:rPr lang="en-US" smtClean="0"/>
              <a:t>Migrate objects away from processors  that may fail soon</a:t>
            </a:r>
          </a:p>
          <a:p>
            <a:pPr lvl="1" eaLnBrk="1" hangingPunct="1"/>
            <a:r>
              <a:rPr lang="en-US" smtClean="0"/>
              <a:t>Fall back to checkpoint/restart when faults not predicted</a:t>
            </a:r>
          </a:p>
          <a:p>
            <a:pPr eaLnBrk="1" hangingPunct="1"/>
            <a:r>
              <a:rPr lang="en-US" smtClean="0"/>
              <a:t>Implementation in Charm++/AMPI:</a:t>
            </a:r>
          </a:p>
          <a:p>
            <a:pPr lvl="1" eaLnBrk="1" hangingPunct="1"/>
            <a:r>
              <a:rPr lang="en-US" smtClean="0"/>
              <a:t>Each object has a unique index</a:t>
            </a:r>
          </a:p>
          <a:p>
            <a:pPr lvl="1" eaLnBrk="1" hangingPunct="1"/>
            <a:r>
              <a:rPr lang="en-US" smtClean="0"/>
              <a:t>Each object is mapped to a </a:t>
            </a:r>
            <a:r>
              <a:rPr lang="en-US" i="1" smtClean="0"/>
              <a:t>home</a:t>
            </a:r>
            <a:r>
              <a:rPr lang="en-US" smtClean="0"/>
              <a:t> processor</a:t>
            </a:r>
          </a:p>
          <a:p>
            <a:pPr lvl="2" eaLnBrk="1" hangingPunct="1"/>
            <a:r>
              <a:rPr lang="en-US" smtClean="0"/>
              <a:t>objects need not reside on home processor</a:t>
            </a:r>
          </a:p>
          <a:p>
            <a:pPr lvl="2" eaLnBrk="1" hangingPunct="1"/>
            <a:r>
              <a:rPr lang="en-US" smtClean="0"/>
              <a:t>home processor knows how to reach the object</a:t>
            </a:r>
          </a:p>
          <a:p>
            <a:pPr lvl="1" eaLnBrk="1" hangingPunct="1"/>
            <a:r>
              <a:rPr lang="en-US" smtClean="0"/>
              <a:t>Upon  getting a warning, evacuate the processor</a:t>
            </a:r>
          </a:p>
          <a:p>
            <a:pPr lvl="2" eaLnBrk="1" hangingPunct="1"/>
            <a:r>
              <a:rPr lang="en-US" smtClean="0"/>
              <a:t>reassign mapping of objects to new home processors</a:t>
            </a:r>
          </a:p>
          <a:p>
            <a:pPr lvl="2" eaLnBrk="1" hangingPunct="1"/>
            <a:r>
              <a:rPr lang="en-US" smtClean="0"/>
              <a:t>send objects away, to their home processors</a:t>
            </a:r>
          </a:p>
          <a:p>
            <a:pPr lvl="2" eaLnBrk="1" hangingPunct="1"/>
            <a:endParaRPr lang="en-US" smtClean="0"/>
          </a:p>
          <a:p>
            <a:pPr lvl="1" eaLnBrk="1" hangingPunct="1"/>
            <a:endParaRPr lang="en-US" smtClean="0"/>
          </a:p>
        </p:txBody>
      </p:sp>
      <p:sp>
        <p:nvSpPr>
          <p:cNvPr id="9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3976851-FA04-40C5-A3FD-778169569E44}" type="datetime1">
              <a:rPr lang="en-US" smtClean="0"/>
              <a:t>5/5/2009</a:t>
            </a:fld>
            <a:endParaRPr 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Dagstuhl Fault Tolerance Workshop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itle 1"/>
          <p:cNvSpPr>
            <a:spLocks noGrp="1"/>
          </p:cNvSpPr>
          <p:nvPr>
            <p:ph type="title" idx="4294967295"/>
          </p:nvPr>
        </p:nvSpPr>
        <p:spPr>
          <a:xfrm>
            <a:off x="152400" y="228600"/>
            <a:ext cx="8839200" cy="609600"/>
          </a:xfrm>
        </p:spPr>
        <p:txBody>
          <a:bodyPr/>
          <a:lstStyle/>
          <a:p>
            <a:pPr eaLnBrk="1" hangingPunct="1"/>
            <a:r>
              <a:rPr lang="en-US" smtClean="0"/>
              <a:t>Proactive Object Migration (cont.)</a:t>
            </a:r>
          </a:p>
        </p:txBody>
      </p:sp>
      <p:sp>
        <p:nvSpPr>
          <p:cNvPr id="21508" name="Content Placeholder 2"/>
          <p:cNvSpPr>
            <a:spLocks noGrp="1"/>
          </p:cNvSpPr>
          <p:nvPr>
            <p:ph idx="4294967295"/>
          </p:nvPr>
        </p:nvSpPr>
        <p:spPr>
          <a:xfrm>
            <a:off x="228600" y="914400"/>
            <a:ext cx="8763000" cy="1371600"/>
          </a:xfrm>
        </p:spPr>
        <p:txBody>
          <a:bodyPr/>
          <a:lstStyle/>
          <a:p>
            <a:pPr eaLnBrk="1" hangingPunct="1"/>
            <a:r>
              <a:rPr lang="en-US" smtClean="0"/>
              <a:t>Evacuation time as a function of data size:</a:t>
            </a:r>
          </a:p>
          <a:p>
            <a:pPr lvl="1" eaLnBrk="1" hangingPunct="1"/>
            <a:r>
              <a:rPr lang="en-US" smtClean="0"/>
              <a:t>5-point stencil code  in Charm++, IA-32 cluster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lvl="2" eaLnBrk="1" hangingPunct="1"/>
            <a:endParaRPr lang="en-US" sz="2000" smtClean="0">
              <a:latin typeface="Lucida Sans Typewriter" pitchFamily="49" charset="0"/>
            </a:endParaRPr>
          </a:p>
        </p:txBody>
      </p:sp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209800"/>
            <a:ext cx="6827838" cy="4267200"/>
          </a:xfrm>
          <a:prstGeom prst="rect">
            <a:avLst/>
          </a:prstGeom>
          <a:noFill/>
          <a:ln w="3175">
            <a:noFill/>
            <a:round/>
            <a:headEnd/>
            <a:tailEnd/>
          </a:ln>
        </p:spPr>
      </p:pic>
      <p:sp>
        <p:nvSpPr>
          <p:cNvPr id="10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61EF36F-5EDA-4F5D-8D11-22A2E45EB269}" type="datetime1">
              <a:rPr lang="en-US" smtClean="0"/>
              <a:t>5/5/2009</a:t>
            </a:fld>
            <a:endParaRPr lang="en-US" dirty="0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Dagstuhl Fault Tolerance Workshop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1"/>
          <p:cNvSpPr>
            <a:spLocks noGrp="1"/>
          </p:cNvSpPr>
          <p:nvPr>
            <p:ph type="title" idx="4294967295"/>
          </p:nvPr>
        </p:nvSpPr>
        <p:spPr>
          <a:xfrm>
            <a:off x="152400" y="228600"/>
            <a:ext cx="8839200" cy="609600"/>
          </a:xfrm>
        </p:spPr>
        <p:txBody>
          <a:bodyPr/>
          <a:lstStyle/>
          <a:p>
            <a:pPr eaLnBrk="1" hangingPunct="1"/>
            <a:r>
              <a:rPr lang="en-US" smtClean="0"/>
              <a:t>Proactive Object Migration (cont.)</a:t>
            </a:r>
          </a:p>
        </p:txBody>
      </p:sp>
      <p:sp>
        <p:nvSpPr>
          <p:cNvPr id="22532" name="Content Placeholder 2"/>
          <p:cNvSpPr>
            <a:spLocks noGrp="1"/>
          </p:cNvSpPr>
          <p:nvPr>
            <p:ph idx="4294967295"/>
          </p:nvPr>
        </p:nvSpPr>
        <p:spPr>
          <a:xfrm>
            <a:off x="228600" y="914400"/>
            <a:ext cx="8763000" cy="1371600"/>
          </a:xfrm>
        </p:spPr>
        <p:txBody>
          <a:bodyPr/>
          <a:lstStyle/>
          <a:p>
            <a:pPr eaLnBrk="1" hangingPunct="1"/>
            <a:r>
              <a:rPr lang="en-US" smtClean="0"/>
              <a:t>Evacuation time as a function of  #processors:</a:t>
            </a:r>
          </a:p>
          <a:p>
            <a:pPr lvl="1" eaLnBrk="1" hangingPunct="1"/>
            <a:r>
              <a:rPr lang="en-US" smtClean="0"/>
              <a:t>5-point stencil code  in Charm++, IA-32 cluster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lvl="2" eaLnBrk="1" hangingPunct="1"/>
            <a:endParaRPr lang="en-US" sz="2000" smtClean="0">
              <a:latin typeface="Lucida Sans Typewriter" pitchFamily="49" charset="0"/>
            </a:endParaRPr>
          </a:p>
        </p:txBody>
      </p:sp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2057400"/>
            <a:ext cx="6437313" cy="4425950"/>
          </a:xfrm>
          <a:prstGeom prst="rect">
            <a:avLst/>
          </a:prstGeom>
          <a:noFill/>
          <a:ln w="3175">
            <a:noFill/>
            <a:round/>
            <a:headEnd/>
            <a:tailEnd/>
          </a:ln>
        </p:spPr>
      </p:pic>
      <p:sp>
        <p:nvSpPr>
          <p:cNvPr id="10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A006BB9-7B3A-409D-8304-A40049E68AB9}" type="datetime1">
              <a:rPr lang="en-US" smtClean="0"/>
              <a:t>5/5/2009</a:t>
            </a:fld>
            <a:endParaRPr lang="en-US" dirty="0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Dagstuhl Fault Tolerance Workshop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itle 1"/>
          <p:cNvSpPr>
            <a:spLocks noGrp="1"/>
          </p:cNvSpPr>
          <p:nvPr>
            <p:ph type="title" idx="4294967295"/>
          </p:nvPr>
        </p:nvSpPr>
        <p:spPr>
          <a:xfrm>
            <a:off x="152400" y="228600"/>
            <a:ext cx="8839200" cy="609600"/>
          </a:xfrm>
        </p:spPr>
        <p:txBody>
          <a:bodyPr/>
          <a:lstStyle/>
          <a:p>
            <a:pPr eaLnBrk="1" hangingPunct="1"/>
            <a:r>
              <a:rPr lang="en-US" smtClean="0"/>
              <a:t>Proactive Object Migration (cont.)</a:t>
            </a:r>
          </a:p>
        </p:txBody>
      </p:sp>
      <p:sp>
        <p:nvSpPr>
          <p:cNvPr id="23556" name="Content Placeholder 2"/>
          <p:cNvSpPr>
            <a:spLocks noGrp="1"/>
          </p:cNvSpPr>
          <p:nvPr>
            <p:ph idx="4294967295"/>
          </p:nvPr>
        </p:nvSpPr>
        <p:spPr>
          <a:xfrm>
            <a:off x="228600" y="914400"/>
            <a:ext cx="8763000" cy="1371600"/>
          </a:xfrm>
        </p:spPr>
        <p:txBody>
          <a:bodyPr/>
          <a:lstStyle/>
          <a:p>
            <a:pPr eaLnBrk="1" hangingPunct="1"/>
            <a:r>
              <a:rPr lang="en-US" smtClean="0"/>
              <a:t>Performance of an MPI application</a:t>
            </a:r>
          </a:p>
          <a:p>
            <a:pPr lvl="1" eaLnBrk="1" hangingPunct="1"/>
            <a:r>
              <a:rPr lang="en-US" smtClean="0"/>
              <a:t>Sweep3d  code, 150x150x150 dataset,  P=32, 1 warning</a:t>
            </a:r>
          </a:p>
          <a:p>
            <a:pPr lvl="1" eaLnBrk="1" hangingPunct="1"/>
            <a:r>
              <a:rPr lang="en-US" smtClean="0"/>
              <a:t>5-point stencil code  in Charm++, IA-32 cluster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lvl="2" eaLnBrk="1" hangingPunct="1"/>
            <a:endParaRPr lang="en-US" sz="2000" smtClean="0">
              <a:latin typeface="Lucida Sans Typewriter" pitchFamily="49" charset="0"/>
            </a:endParaRPr>
          </a:p>
        </p:txBody>
      </p:sp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997075"/>
            <a:ext cx="7658100" cy="4403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F95D5AD-8393-4F06-89EB-BEC9878CA0C7}" type="datetime1">
              <a:rPr lang="en-US" smtClean="0"/>
              <a:t>5/5/2009</a:t>
            </a:fld>
            <a:endParaRPr lang="en-US" dirty="0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Dagstuhl Fault Tolerance Workshop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1"/>
          <p:cNvSpPr>
            <a:spLocks noGrp="1"/>
          </p:cNvSpPr>
          <p:nvPr>
            <p:ph type="title" idx="4294967295"/>
          </p:nvPr>
        </p:nvSpPr>
        <p:spPr>
          <a:xfrm>
            <a:off x="152400" y="228600"/>
            <a:ext cx="8839200" cy="609600"/>
          </a:xfrm>
        </p:spPr>
        <p:txBody>
          <a:bodyPr/>
          <a:lstStyle/>
          <a:p>
            <a:pPr eaLnBrk="1" hangingPunct="1"/>
            <a:r>
              <a:rPr lang="en-US" smtClean="0"/>
              <a:t>Proactive Object Migration (cont.)</a:t>
            </a:r>
          </a:p>
        </p:txBody>
      </p:sp>
      <p:sp>
        <p:nvSpPr>
          <p:cNvPr id="24580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Pros:</a:t>
            </a:r>
          </a:p>
          <a:p>
            <a:pPr lvl="1" eaLnBrk="1" hangingPunct="1"/>
            <a:r>
              <a:rPr lang="en-US" smtClean="0"/>
              <a:t>No overhead in fault-free scenario</a:t>
            </a:r>
          </a:p>
          <a:p>
            <a:pPr lvl="1" eaLnBrk="1" hangingPunct="1"/>
            <a:r>
              <a:rPr lang="en-US" smtClean="0"/>
              <a:t>Evacuation time scales well, only depends on data and network</a:t>
            </a:r>
          </a:p>
          <a:p>
            <a:pPr lvl="1" eaLnBrk="1" hangingPunct="1"/>
            <a:r>
              <a:rPr lang="en-US" smtClean="0"/>
              <a:t>No need to roll back when predicted fault happens</a:t>
            </a:r>
          </a:p>
          <a:p>
            <a:pPr eaLnBrk="1" hangingPunct="1"/>
            <a:r>
              <a:rPr lang="en-US" smtClean="0"/>
              <a:t>Cons:</a:t>
            </a:r>
          </a:p>
          <a:p>
            <a:pPr lvl="1" eaLnBrk="1" hangingPunct="1"/>
            <a:r>
              <a:rPr lang="en-US" smtClean="0"/>
              <a:t>Effectiveness depends on fault predictability mechanism</a:t>
            </a:r>
          </a:p>
          <a:p>
            <a:pPr lvl="1" eaLnBrk="1" hangingPunct="1"/>
            <a:r>
              <a:rPr lang="en-US" smtClean="0"/>
              <a:t>Some faults may happen without advance warning</a:t>
            </a:r>
          </a:p>
          <a:p>
            <a:pPr eaLnBrk="1" hangingPunct="1"/>
            <a:r>
              <a:rPr lang="en-US" smtClean="0"/>
              <a:t>Publications:</a:t>
            </a:r>
          </a:p>
          <a:p>
            <a:pPr lvl="1" eaLnBrk="1" hangingPunct="1"/>
            <a:r>
              <a:rPr lang="en-US" smtClean="0"/>
              <a:t>Chakravorty, Mendes &amp; Kale: HiPC, Dec.2006</a:t>
            </a:r>
          </a:p>
          <a:p>
            <a:pPr lvl="1" eaLnBrk="1" hangingPunct="1"/>
            <a:r>
              <a:rPr lang="en-US" smtClean="0"/>
              <a:t>Chakravorty, Mendes, Kale et al: ACM-SIGOPS, April 2006</a:t>
            </a:r>
          </a:p>
          <a:p>
            <a:pPr lvl="2" eaLnBrk="1" hangingPunct="1"/>
            <a:endParaRPr lang="en-US" sz="2000" smtClean="0">
              <a:latin typeface="Lucida Sans Typewriter" pitchFamily="49" charset="0"/>
            </a:endParaRPr>
          </a:p>
        </p:txBody>
      </p:sp>
      <p:sp>
        <p:nvSpPr>
          <p:cNvPr id="9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2EAF8DD-4E92-4013-8DC2-7D061CBACCAF}" type="datetime1">
              <a:rPr lang="en-US" smtClean="0"/>
              <a:t>5/5/2009</a:t>
            </a:fld>
            <a:endParaRPr 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Dagstuhl Fault Tolerance Workshop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Message-Logging</a:t>
            </a:r>
          </a:p>
        </p:txBody>
      </p:sp>
      <p:sp>
        <p:nvSpPr>
          <p:cNvPr id="25604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Basic Idea:</a:t>
            </a:r>
          </a:p>
          <a:p>
            <a:pPr lvl="1" eaLnBrk="1" hangingPunct="1"/>
            <a:r>
              <a:rPr lang="en-US" smtClean="0"/>
              <a:t>Messages are stored by sender during execution</a:t>
            </a:r>
          </a:p>
          <a:p>
            <a:pPr lvl="1" eaLnBrk="1" hangingPunct="1"/>
            <a:r>
              <a:rPr lang="en-US" smtClean="0"/>
              <a:t>Periodic checkpoints still maintained</a:t>
            </a:r>
          </a:p>
          <a:p>
            <a:pPr lvl="1" eaLnBrk="1" hangingPunct="1"/>
            <a:r>
              <a:rPr lang="en-US" smtClean="0"/>
              <a:t>After a crash, reprocess “recent” messages to regain state</a:t>
            </a:r>
          </a:p>
          <a:p>
            <a:pPr eaLnBrk="1" hangingPunct="1"/>
            <a:r>
              <a:rPr lang="en-US" smtClean="0"/>
              <a:t>Implementation in Charm++/AMPI:</a:t>
            </a:r>
          </a:p>
          <a:p>
            <a:pPr lvl="1" eaLnBrk="1" hangingPunct="1"/>
            <a:r>
              <a:rPr lang="en-US" smtClean="0"/>
              <a:t>Since the state depends on the order of messages received, the protocol ensures that the new receptions occur in the same order</a:t>
            </a:r>
          </a:p>
          <a:p>
            <a:pPr lvl="1" eaLnBrk="1" hangingPunct="1"/>
            <a:r>
              <a:rPr lang="en-US" smtClean="0"/>
              <a:t>Upon failure, roll back is “localized” around failing point: no need to roll back all the processors!</a:t>
            </a:r>
          </a:p>
          <a:p>
            <a:pPr lvl="1" eaLnBrk="1" hangingPunct="1"/>
            <a:r>
              <a:rPr lang="en-US" smtClean="0"/>
              <a:t>With virtualization, work in one processor is divided across multiple virtual processors; thus, restart can be parallelized</a:t>
            </a:r>
          </a:p>
          <a:p>
            <a:pPr lvl="1" eaLnBrk="1" hangingPunct="1"/>
            <a:r>
              <a:rPr lang="en-US" smtClean="0"/>
              <a:t>Virtualization helps fault-free case as well</a:t>
            </a:r>
          </a:p>
          <a:p>
            <a:pPr lvl="1" eaLnBrk="1" hangingPunct="1"/>
            <a:endParaRPr lang="en-US" smtClean="0"/>
          </a:p>
        </p:txBody>
      </p:sp>
      <p:sp>
        <p:nvSpPr>
          <p:cNvPr id="9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98D29C5-0374-4345-B970-DB8F2B2F246D}" type="datetime1">
              <a:rPr lang="en-US" smtClean="0"/>
              <a:t>5/5/2009</a:t>
            </a:fld>
            <a:endParaRPr 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Dagstuhl Fault Tolerance Workshop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Parallel Programming Lab - PPL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http://charm.cs.uiuc.edu</a:t>
            </a:r>
          </a:p>
          <a:p>
            <a:pPr lvl="1" eaLnBrk="1" hangingPunct="1"/>
            <a:r>
              <a:rPr lang="en-US" dirty="0" smtClean="0"/>
              <a:t>Open </a:t>
            </a:r>
            <a:r>
              <a:rPr lang="en-US" dirty="0" smtClean="0"/>
              <a:t>positions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10244" name="Picture 8" descr="groupSpring200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4067175"/>
            <a:ext cx="58674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Box 9"/>
          <p:cNvSpPr txBox="1">
            <a:spLocks noChangeArrowheads="1"/>
          </p:cNvSpPr>
          <p:nvPr/>
        </p:nvSpPr>
        <p:spPr bwMode="auto">
          <a:xfrm>
            <a:off x="6875463" y="6200775"/>
            <a:ext cx="12017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PPL, April’2008</a:t>
            </a:r>
          </a:p>
        </p:txBody>
      </p:sp>
      <p:sp>
        <p:nvSpPr>
          <p:cNvPr id="12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A2DEAC7-37EC-4026-AD03-89B68FF52B2F}" type="datetime1">
              <a:rPr lang="en-US" smtClean="0"/>
              <a:t>5/5/2009</a:t>
            </a:fld>
            <a:endParaRPr lang="en-US" dirty="0"/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Dagstuhl Fault Tolerance Workshop</a:t>
            </a:r>
            <a:endParaRPr lang="en-US"/>
          </a:p>
        </p:txBody>
      </p:sp>
      <p:sp>
        <p:nvSpPr>
          <p:cNvPr id="10248" name="Slide Number Placeholder 5"/>
          <p:cNvSpPr txBox="1">
            <a:spLocks noGrp="1"/>
          </p:cNvSpPr>
          <p:nvPr/>
        </p:nvSpPr>
        <p:spPr bwMode="auto">
          <a:xfrm>
            <a:off x="6858000" y="65532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3619F03-8C73-4E52-B50F-753E66C79E09}" type="slidenum">
              <a:rPr lang="en-US" sz="1400">
                <a:solidFill>
                  <a:srgbClr val="CC0000"/>
                </a:solidFill>
              </a:rPr>
              <a:pPr algn="r"/>
              <a:t>3</a:t>
            </a:fld>
            <a:endParaRPr lang="en-US" sz="140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Message-Logging (cont.)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4294967295"/>
          </p:nvPr>
        </p:nvSpPr>
        <p:spPr>
          <a:xfrm>
            <a:off x="228600" y="914400"/>
            <a:ext cx="8763000" cy="1524000"/>
          </a:xfrm>
        </p:spPr>
        <p:txBody>
          <a:bodyPr/>
          <a:lstStyle/>
          <a:p>
            <a:pPr eaLnBrk="1" hangingPunct="1"/>
            <a:r>
              <a:rPr lang="en-US" smtClean="0"/>
              <a:t>Fast restart performance:</a:t>
            </a:r>
          </a:p>
          <a:p>
            <a:pPr lvl="1" eaLnBrk="1" hangingPunct="1"/>
            <a:r>
              <a:rPr lang="en-US" smtClean="0"/>
              <a:t>Test: 7-point 3D-stencil in MPI, P=32, 2 ≤ VP ≤ 16</a:t>
            </a:r>
          </a:p>
          <a:p>
            <a:pPr lvl="1" eaLnBrk="1" hangingPunct="1"/>
            <a:r>
              <a:rPr lang="en-US" smtClean="0"/>
              <a:t>Checkpoint taken every 30s, failure inserted at t=27s</a:t>
            </a:r>
          </a:p>
          <a:p>
            <a:pPr eaLnBrk="1" hangingPunct="1"/>
            <a:endParaRPr lang="en-US" smtClean="0"/>
          </a:p>
        </p:txBody>
      </p:sp>
      <p:pic>
        <p:nvPicPr>
          <p:cNvPr id="2765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2743200"/>
            <a:ext cx="4419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6562990-6932-4273-BCEA-466CCEEFF6DB}" type="datetime1">
              <a:rPr lang="en-US" smtClean="0"/>
              <a:t>5/5/2009</a:t>
            </a:fld>
            <a:endParaRPr 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Dagstuhl Fault Tolerance Workshop</a:t>
            </a:r>
            <a:endParaRPr lang="en-US"/>
          </a:p>
        </p:txBody>
      </p:sp>
      <p:sp>
        <p:nvSpPr>
          <p:cNvPr id="27655" name="Slide Number Placeholder 5"/>
          <p:cNvSpPr txBox="1">
            <a:spLocks noGrp="1"/>
          </p:cNvSpPr>
          <p:nvPr/>
        </p:nvSpPr>
        <p:spPr bwMode="auto">
          <a:xfrm>
            <a:off x="6858000" y="65532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D21DA06-C8A8-424D-998F-6CF97B0D9A3E}" type="slidenum">
              <a:rPr lang="en-US" sz="1400">
                <a:solidFill>
                  <a:srgbClr val="CC0000"/>
                </a:solidFill>
              </a:rPr>
              <a:pPr algn="r"/>
              <a:t>30</a:t>
            </a:fld>
            <a:endParaRPr lang="en-US" sz="140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55435-B736-4659-8D2D-F77CDA130493}" type="slidenum">
              <a:rPr lang="en-US"/>
              <a:pPr/>
              <a:t>31</a:t>
            </a:fld>
            <a:endParaRPr lang="en-US"/>
          </a:p>
        </p:txBody>
      </p:sp>
      <p:sp>
        <p:nvSpPr>
          <p:cNvPr id="382978" name="Rectangle 2"/>
          <p:cNvSpPr>
            <a:spLocks noChangeArrowheads="1"/>
          </p:cNvSpPr>
          <p:nvPr/>
        </p:nvSpPr>
        <p:spPr bwMode="auto">
          <a:xfrm>
            <a:off x="609600" y="1676400"/>
            <a:ext cx="5334000" cy="457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2979" name="Line 3"/>
          <p:cNvSpPr>
            <a:spLocks noChangeShapeType="1"/>
          </p:cNvSpPr>
          <p:nvPr/>
        </p:nvSpPr>
        <p:spPr bwMode="auto">
          <a:xfrm flipV="1">
            <a:off x="609600" y="1676400"/>
            <a:ext cx="4876800" cy="457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09600" y="5105400"/>
            <a:ext cx="1752600" cy="1143000"/>
            <a:chOff x="384" y="3216"/>
            <a:chExt cx="1104" cy="720"/>
          </a:xfrm>
        </p:grpSpPr>
        <p:sp>
          <p:nvSpPr>
            <p:cNvPr id="382981" name="Line 5"/>
            <p:cNvSpPr>
              <a:spLocks noChangeShapeType="1"/>
            </p:cNvSpPr>
            <p:nvPr/>
          </p:nvSpPr>
          <p:spPr bwMode="auto">
            <a:xfrm flipV="1">
              <a:off x="384" y="3408"/>
              <a:ext cx="528" cy="528"/>
            </a:xfrm>
            <a:prstGeom prst="line">
              <a:avLst/>
            </a:prstGeom>
            <a:noFill/>
            <a:ln w="57150">
              <a:solidFill>
                <a:srgbClr val="33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2982" name="Line 6"/>
            <p:cNvSpPr>
              <a:spLocks noChangeShapeType="1"/>
            </p:cNvSpPr>
            <p:nvPr/>
          </p:nvSpPr>
          <p:spPr bwMode="auto">
            <a:xfrm flipV="1">
              <a:off x="912" y="3216"/>
              <a:ext cx="576" cy="528"/>
            </a:xfrm>
            <a:prstGeom prst="line">
              <a:avLst/>
            </a:prstGeom>
            <a:noFill/>
            <a:ln w="57150">
              <a:solidFill>
                <a:srgbClr val="33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2983" name="Line 7"/>
            <p:cNvSpPr>
              <a:spLocks noChangeShapeType="1"/>
            </p:cNvSpPr>
            <p:nvPr/>
          </p:nvSpPr>
          <p:spPr bwMode="auto">
            <a:xfrm flipV="1">
              <a:off x="912" y="3408"/>
              <a:ext cx="0" cy="33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2984" name="Line 8"/>
            <p:cNvSpPr>
              <a:spLocks noChangeShapeType="1"/>
            </p:cNvSpPr>
            <p:nvPr/>
          </p:nvSpPr>
          <p:spPr bwMode="auto">
            <a:xfrm flipV="1">
              <a:off x="1488" y="3216"/>
              <a:ext cx="0" cy="33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362200" y="4495800"/>
            <a:ext cx="1752600" cy="1143000"/>
            <a:chOff x="384" y="3216"/>
            <a:chExt cx="1104" cy="720"/>
          </a:xfrm>
        </p:grpSpPr>
        <p:sp>
          <p:nvSpPr>
            <p:cNvPr id="382986" name="Line 10"/>
            <p:cNvSpPr>
              <a:spLocks noChangeShapeType="1"/>
            </p:cNvSpPr>
            <p:nvPr/>
          </p:nvSpPr>
          <p:spPr bwMode="auto">
            <a:xfrm flipV="1">
              <a:off x="384" y="3408"/>
              <a:ext cx="528" cy="528"/>
            </a:xfrm>
            <a:prstGeom prst="line">
              <a:avLst/>
            </a:prstGeom>
            <a:noFill/>
            <a:ln w="57150">
              <a:solidFill>
                <a:srgbClr val="33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2987" name="Line 11"/>
            <p:cNvSpPr>
              <a:spLocks noChangeShapeType="1"/>
            </p:cNvSpPr>
            <p:nvPr/>
          </p:nvSpPr>
          <p:spPr bwMode="auto">
            <a:xfrm flipV="1">
              <a:off x="912" y="3216"/>
              <a:ext cx="576" cy="528"/>
            </a:xfrm>
            <a:prstGeom prst="line">
              <a:avLst/>
            </a:prstGeom>
            <a:noFill/>
            <a:ln w="57150">
              <a:solidFill>
                <a:srgbClr val="33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2988" name="Line 12"/>
            <p:cNvSpPr>
              <a:spLocks noChangeShapeType="1"/>
            </p:cNvSpPr>
            <p:nvPr/>
          </p:nvSpPr>
          <p:spPr bwMode="auto">
            <a:xfrm flipV="1">
              <a:off x="912" y="3408"/>
              <a:ext cx="0" cy="33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2989" name="Line 13"/>
            <p:cNvSpPr>
              <a:spLocks noChangeShapeType="1"/>
            </p:cNvSpPr>
            <p:nvPr/>
          </p:nvSpPr>
          <p:spPr bwMode="auto">
            <a:xfrm flipV="1">
              <a:off x="1488" y="3216"/>
              <a:ext cx="0" cy="33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4114800" y="3886200"/>
            <a:ext cx="1752600" cy="1143000"/>
            <a:chOff x="384" y="3216"/>
            <a:chExt cx="1104" cy="720"/>
          </a:xfrm>
        </p:grpSpPr>
        <p:sp>
          <p:nvSpPr>
            <p:cNvPr id="382991" name="Line 15"/>
            <p:cNvSpPr>
              <a:spLocks noChangeShapeType="1"/>
            </p:cNvSpPr>
            <p:nvPr/>
          </p:nvSpPr>
          <p:spPr bwMode="auto">
            <a:xfrm flipV="1">
              <a:off x="384" y="3408"/>
              <a:ext cx="528" cy="528"/>
            </a:xfrm>
            <a:prstGeom prst="line">
              <a:avLst/>
            </a:prstGeom>
            <a:noFill/>
            <a:ln w="57150">
              <a:solidFill>
                <a:srgbClr val="33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2992" name="Line 16"/>
            <p:cNvSpPr>
              <a:spLocks noChangeShapeType="1"/>
            </p:cNvSpPr>
            <p:nvPr/>
          </p:nvSpPr>
          <p:spPr bwMode="auto">
            <a:xfrm flipV="1">
              <a:off x="912" y="3216"/>
              <a:ext cx="576" cy="528"/>
            </a:xfrm>
            <a:prstGeom prst="line">
              <a:avLst/>
            </a:prstGeom>
            <a:noFill/>
            <a:ln w="57150">
              <a:solidFill>
                <a:srgbClr val="33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2993" name="Line 17"/>
            <p:cNvSpPr>
              <a:spLocks noChangeShapeType="1"/>
            </p:cNvSpPr>
            <p:nvPr/>
          </p:nvSpPr>
          <p:spPr bwMode="auto">
            <a:xfrm flipV="1">
              <a:off x="912" y="3408"/>
              <a:ext cx="0" cy="33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2994" name="Line 18"/>
            <p:cNvSpPr>
              <a:spLocks noChangeShapeType="1"/>
            </p:cNvSpPr>
            <p:nvPr/>
          </p:nvSpPr>
          <p:spPr bwMode="auto">
            <a:xfrm flipV="1">
              <a:off x="1488" y="3216"/>
              <a:ext cx="0" cy="33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2995" name="Line 19"/>
          <p:cNvSpPr>
            <a:spLocks noChangeShapeType="1"/>
          </p:cNvSpPr>
          <p:nvPr/>
        </p:nvSpPr>
        <p:spPr bwMode="auto">
          <a:xfrm flipV="1">
            <a:off x="685800" y="4419600"/>
            <a:ext cx="5181600" cy="18288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2996" name="Rectangle 20"/>
          <p:cNvSpPr>
            <a:spLocks noChangeArrowheads="1"/>
          </p:cNvSpPr>
          <p:nvPr/>
        </p:nvSpPr>
        <p:spPr bwMode="auto">
          <a:xfrm>
            <a:off x="609600" y="228600"/>
            <a:ext cx="5334000" cy="1066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2997" name="Line 21"/>
          <p:cNvSpPr>
            <a:spLocks noChangeShapeType="1"/>
          </p:cNvSpPr>
          <p:nvPr/>
        </p:nvSpPr>
        <p:spPr bwMode="auto">
          <a:xfrm flipV="1">
            <a:off x="609600" y="228600"/>
            <a:ext cx="5334000" cy="1066800"/>
          </a:xfrm>
          <a:prstGeom prst="line">
            <a:avLst/>
          </a:prstGeom>
          <a:noFill/>
          <a:ln w="28575">
            <a:solidFill>
              <a:srgbClr val="0033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2998" name="Rectangle 22"/>
          <p:cNvSpPr>
            <a:spLocks noChangeArrowheads="1"/>
          </p:cNvSpPr>
          <p:nvPr/>
        </p:nvSpPr>
        <p:spPr bwMode="auto">
          <a:xfrm>
            <a:off x="1905000" y="5943600"/>
            <a:ext cx="914400" cy="304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Time</a:t>
            </a:r>
          </a:p>
        </p:txBody>
      </p:sp>
      <p:sp>
        <p:nvSpPr>
          <p:cNvPr id="382999" name="Line 23"/>
          <p:cNvSpPr>
            <a:spLocks noChangeShapeType="1"/>
          </p:cNvSpPr>
          <p:nvPr/>
        </p:nvSpPr>
        <p:spPr bwMode="auto">
          <a:xfrm>
            <a:off x="2895600" y="6096000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3000" name="Text Box 24"/>
          <p:cNvSpPr txBox="1">
            <a:spLocks noChangeArrowheads="1"/>
          </p:cNvSpPr>
          <p:nvPr/>
        </p:nvSpPr>
        <p:spPr bwMode="auto">
          <a:xfrm>
            <a:off x="685800" y="4419600"/>
            <a:ext cx="5492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Progress</a:t>
            </a:r>
          </a:p>
        </p:txBody>
      </p:sp>
      <p:sp>
        <p:nvSpPr>
          <p:cNvPr id="383001" name="Line 25"/>
          <p:cNvSpPr>
            <a:spLocks noChangeShapeType="1"/>
          </p:cNvSpPr>
          <p:nvPr/>
        </p:nvSpPr>
        <p:spPr bwMode="auto">
          <a:xfrm flipV="1">
            <a:off x="914400" y="32004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3002" name="Text Box 26"/>
          <p:cNvSpPr txBox="1">
            <a:spLocks noChangeArrowheads="1"/>
          </p:cNvSpPr>
          <p:nvPr/>
        </p:nvSpPr>
        <p:spPr bwMode="auto">
          <a:xfrm>
            <a:off x="152400" y="228600"/>
            <a:ext cx="5492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Power</a:t>
            </a:r>
          </a:p>
        </p:txBody>
      </p:sp>
      <p:sp>
        <p:nvSpPr>
          <p:cNvPr id="383003" name="Text Box 27"/>
          <p:cNvSpPr txBox="1">
            <a:spLocks noChangeArrowheads="1"/>
          </p:cNvSpPr>
          <p:nvPr/>
        </p:nvSpPr>
        <p:spPr bwMode="auto">
          <a:xfrm>
            <a:off x="6248400" y="2209800"/>
            <a:ext cx="2514600" cy="33782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Normal Checkpoint-</a:t>
            </a:r>
            <a:r>
              <a:rPr lang="en-US" dirty="0" err="1"/>
              <a:t>Resart</a:t>
            </a:r>
            <a:r>
              <a:rPr lang="en-US" dirty="0"/>
              <a:t> method</a:t>
            </a:r>
          </a:p>
          <a:p>
            <a:pPr>
              <a:spcBef>
                <a:spcPct val="50000"/>
              </a:spcBef>
            </a:pPr>
            <a:r>
              <a:rPr lang="en-US" dirty="0"/>
              <a:t>Progress is slowed down with failures</a:t>
            </a:r>
          </a:p>
          <a:p>
            <a:pPr>
              <a:spcBef>
                <a:spcPct val="50000"/>
              </a:spcBef>
            </a:pPr>
            <a:r>
              <a:rPr lang="en-US" dirty="0"/>
              <a:t>Power consumption is continuous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382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500"/>
                                        <p:tgtEl>
                                          <p:spTgt spid="382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95" grpId="0" animBg="1"/>
      <p:bldP spid="38299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EE2F0-B0A8-45AC-BBF0-723D3A4944A2}" type="slidenum">
              <a:rPr lang="en-US"/>
              <a:pPr/>
              <a:t>32</a:t>
            </a:fld>
            <a:endParaRPr lang="en-US"/>
          </a:p>
        </p:txBody>
      </p:sp>
      <p:sp>
        <p:nvSpPr>
          <p:cNvPr id="385026" name="Rectangle 2"/>
          <p:cNvSpPr>
            <a:spLocks noChangeArrowheads="1"/>
          </p:cNvSpPr>
          <p:nvPr/>
        </p:nvSpPr>
        <p:spPr bwMode="auto">
          <a:xfrm>
            <a:off x="609600" y="1676400"/>
            <a:ext cx="5334000" cy="4572000"/>
          </a:xfrm>
          <a:prstGeom prst="rec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5027" name="Line 3"/>
          <p:cNvSpPr>
            <a:spLocks noChangeShapeType="1"/>
          </p:cNvSpPr>
          <p:nvPr/>
        </p:nvSpPr>
        <p:spPr bwMode="auto">
          <a:xfrm flipV="1">
            <a:off x="609600" y="1676400"/>
            <a:ext cx="4876800" cy="457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09600" y="5105400"/>
            <a:ext cx="1752600" cy="1143000"/>
            <a:chOff x="384" y="3216"/>
            <a:chExt cx="1104" cy="720"/>
          </a:xfrm>
        </p:grpSpPr>
        <p:sp>
          <p:nvSpPr>
            <p:cNvPr id="385029" name="Line 5"/>
            <p:cNvSpPr>
              <a:spLocks noChangeShapeType="1"/>
            </p:cNvSpPr>
            <p:nvPr/>
          </p:nvSpPr>
          <p:spPr bwMode="auto">
            <a:xfrm flipV="1">
              <a:off x="384" y="3408"/>
              <a:ext cx="528" cy="528"/>
            </a:xfrm>
            <a:prstGeom prst="line">
              <a:avLst/>
            </a:prstGeom>
            <a:noFill/>
            <a:ln w="57150">
              <a:solidFill>
                <a:srgbClr val="33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030" name="Line 6"/>
            <p:cNvSpPr>
              <a:spLocks noChangeShapeType="1"/>
            </p:cNvSpPr>
            <p:nvPr/>
          </p:nvSpPr>
          <p:spPr bwMode="auto">
            <a:xfrm flipV="1">
              <a:off x="912" y="3216"/>
              <a:ext cx="576" cy="528"/>
            </a:xfrm>
            <a:prstGeom prst="line">
              <a:avLst/>
            </a:prstGeom>
            <a:noFill/>
            <a:ln w="57150">
              <a:solidFill>
                <a:srgbClr val="33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031" name="Line 7"/>
            <p:cNvSpPr>
              <a:spLocks noChangeShapeType="1"/>
            </p:cNvSpPr>
            <p:nvPr/>
          </p:nvSpPr>
          <p:spPr bwMode="auto">
            <a:xfrm flipV="1">
              <a:off x="912" y="3408"/>
              <a:ext cx="0" cy="33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032" name="Line 8"/>
            <p:cNvSpPr>
              <a:spLocks noChangeShapeType="1"/>
            </p:cNvSpPr>
            <p:nvPr/>
          </p:nvSpPr>
          <p:spPr bwMode="auto">
            <a:xfrm flipV="1">
              <a:off x="1488" y="3216"/>
              <a:ext cx="0" cy="33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362200" y="4495800"/>
            <a:ext cx="1752600" cy="1143000"/>
            <a:chOff x="384" y="3216"/>
            <a:chExt cx="1104" cy="720"/>
          </a:xfrm>
        </p:grpSpPr>
        <p:sp>
          <p:nvSpPr>
            <p:cNvPr id="385034" name="Line 10"/>
            <p:cNvSpPr>
              <a:spLocks noChangeShapeType="1"/>
            </p:cNvSpPr>
            <p:nvPr/>
          </p:nvSpPr>
          <p:spPr bwMode="auto">
            <a:xfrm flipV="1">
              <a:off x="384" y="3408"/>
              <a:ext cx="528" cy="528"/>
            </a:xfrm>
            <a:prstGeom prst="line">
              <a:avLst/>
            </a:prstGeom>
            <a:noFill/>
            <a:ln w="57150">
              <a:solidFill>
                <a:srgbClr val="33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035" name="Line 11"/>
            <p:cNvSpPr>
              <a:spLocks noChangeShapeType="1"/>
            </p:cNvSpPr>
            <p:nvPr/>
          </p:nvSpPr>
          <p:spPr bwMode="auto">
            <a:xfrm flipV="1">
              <a:off x="912" y="3216"/>
              <a:ext cx="576" cy="528"/>
            </a:xfrm>
            <a:prstGeom prst="line">
              <a:avLst/>
            </a:prstGeom>
            <a:noFill/>
            <a:ln w="57150">
              <a:solidFill>
                <a:srgbClr val="33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036" name="Line 12"/>
            <p:cNvSpPr>
              <a:spLocks noChangeShapeType="1"/>
            </p:cNvSpPr>
            <p:nvPr/>
          </p:nvSpPr>
          <p:spPr bwMode="auto">
            <a:xfrm flipV="1">
              <a:off x="912" y="3408"/>
              <a:ext cx="0" cy="33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037" name="Line 13"/>
            <p:cNvSpPr>
              <a:spLocks noChangeShapeType="1"/>
            </p:cNvSpPr>
            <p:nvPr/>
          </p:nvSpPr>
          <p:spPr bwMode="auto">
            <a:xfrm flipV="1">
              <a:off x="1488" y="3216"/>
              <a:ext cx="0" cy="33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4114800" y="3886200"/>
            <a:ext cx="1752600" cy="1143000"/>
            <a:chOff x="384" y="3216"/>
            <a:chExt cx="1104" cy="720"/>
          </a:xfrm>
        </p:grpSpPr>
        <p:sp>
          <p:nvSpPr>
            <p:cNvPr id="385039" name="Line 15"/>
            <p:cNvSpPr>
              <a:spLocks noChangeShapeType="1"/>
            </p:cNvSpPr>
            <p:nvPr/>
          </p:nvSpPr>
          <p:spPr bwMode="auto">
            <a:xfrm flipV="1">
              <a:off x="384" y="3408"/>
              <a:ext cx="528" cy="528"/>
            </a:xfrm>
            <a:prstGeom prst="line">
              <a:avLst/>
            </a:prstGeom>
            <a:noFill/>
            <a:ln w="57150">
              <a:solidFill>
                <a:srgbClr val="33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040" name="Line 16"/>
            <p:cNvSpPr>
              <a:spLocks noChangeShapeType="1"/>
            </p:cNvSpPr>
            <p:nvPr/>
          </p:nvSpPr>
          <p:spPr bwMode="auto">
            <a:xfrm flipV="1">
              <a:off x="912" y="3216"/>
              <a:ext cx="576" cy="528"/>
            </a:xfrm>
            <a:prstGeom prst="line">
              <a:avLst/>
            </a:prstGeom>
            <a:noFill/>
            <a:ln w="57150">
              <a:solidFill>
                <a:srgbClr val="33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041" name="Line 17"/>
            <p:cNvSpPr>
              <a:spLocks noChangeShapeType="1"/>
            </p:cNvSpPr>
            <p:nvPr/>
          </p:nvSpPr>
          <p:spPr bwMode="auto">
            <a:xfrm flipV="1">
              <a:off x="912" y="3408"/>
              <a:ext cx="0" cy="33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042" name="Line 18"/>
            <p:cNvSpPr>
              <a:spLocks noChangeShapeType="1"/>
            </p:cNvSpPr>
            <p:nvPr/>
          </p:nvSpPr>
          <p:spPr bwMode="auto">
            <a:xfrm flipV="1">
              <a:off x="1488" y="3216"/>
              <a:ext cx="0" cy="33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5043" name="Line 19"/>
          <p:cNvSpPr>
            <a:spLocks noChangeShapeType="1"/>
          </p:cNvSpPr>
          <p:nvPr/>
        </p:nvSpPr>
        <p:spPr bwMode="auto">
          <a:xfrm flipV="1">
            <a:off x="685800" y="4419600"/>
            <a:ext cx="5181600" cy="18288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5044" name="Rectangle 20"/>
          <p:cNvSpPr>
            <a:spLocks noChangeArrowheads="1"/>
          </p:cNvSpPr>
          <p:nvPr/>
        </p:nvSpPr>
        <p:spPr bwMode="auto">
          <a:xfrm>
            <a:off x="609600" y="228600"/>
            <a:ext cx="5334000" cy="1066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5046" name="Line 22"/>
          <p:cNvSpPr>
            <a:spLocks noChangeShapeType="1"/>
          </p:cNvSpPr>
          <p:nvPr/>
        </p:nvSpPr>
        <p:spPr bwMode="auto">
          <a:xfrm flipV="1">
            <a:off x="609600" y="5410200"/>
            <a:ext cx="838200" cy="8382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5" name="Group 64"/>
          <p:cNvGrpSpPr>
            <a:grpSpLocks/>
          </p:cNvGrpSpPr>
          <p:nvPr/>
        </p:nvGrpSpPr>
        <p:grpSpPr bwMode="auto">
          <a:xfrm>
            <a:off x="4152900" y="3124200"/>
            <a:ext cx="838200" cy="1066800"/>
            <a:chOff x="4512" y="1488"/>
            <a:chExt cx="528" cy="672"/>
          </a:xfrm>
        </p:grpSpPr>
        <p:sp>
          <p:nvSpPr>
            <p:cNvPr id="385077" name="Line 53"/>
            <p:cNvSpPr>
              <a:spLocks noChangeShapeType="1"/>
            </p:cNvSpPr>
            <p:nvPr/>
          </p:nvSpPr>
          <p:spPr bwMode="auto">
            <a:xfrm flipV="1">
              <a:off x="4704" y="1488"/>
              <a:ext cx="336" cy="288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078" name="Line 54"/>
            <p:cNvSpPr>
              <a:spLocks noChangeShapeType="1"/>
            </p:cNvSpPr>
            <p:nvPr/>
          </p:nvSpPr>
          <p:spPr bwMode="auto">
            <a:xfrm flipV="1">
              <a:off x="5040" y="1488"/>
              <a:ext cx="0" cy="336"/>
            </a:xfrm>
            <a:prstGeom prst="line">
              <a:avLst/>
            </a:prstGeom>
            <a:noFill/>
            <a:ln w="57150">
              <a:solidFill>
                <a:srgbClr val="FF505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079" name="Line 55"/>
            <p:cNvSpPr>
              <a:spLocks noChangeShapeType="1"/>
            </p:cNvSpPr>
            <p:nvPr/>
          </p:nvSpPr>
          <p:spPr bwMode="auto">
            <a:xfrm flipV="1">
              <a:off x="4512" y="1776"/>
              <a:ext cx="192" cy="384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56"/>
          <p:cNvGrpSpPr>
            <a:grpSpLocks/>
          </p:cNvGrpSpPr>
          <p:nvPr/>
        </p:nvGrpSpPr>
        <p:grpSpPr bwMode="auto">
          <a:xfrm>
            <a:off x="1447800" y="4800600"/>
            <a:ext cx="914400" cy="1143000"/>
            <a:chOff x="4128" y="2832"/>
            <a:chExt cx="576" cy="720"/>
          </a:xfrm>
        </p:grpSpPr>
        <p:sp>
          <p:nvSpPr>
            <p:cNvPr id="385081" name="Line 57"/>
            <p:cNvSpPr>
              <a:spLocks noChangeShapeType="1"/>
            </p:cNvSpPr>
            <p:nvPr/>
          </p:nvSpPr>
          <p:spPr bwMode="auto">
            <a:xfrm flipV="1">
              <a:off x="4320" y="2832"/>
              <a:ext cx="384" cy="336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082" name="Line 58"/>
            <p:cNvSpPr>
              <a:spLocks noChangeShapeType="1"/>
            </p:cNvSpPr>
            <p:nvPr/>
          </p:nvSpPr>
          <p:spPr bwMode="auto">
            <a:xfrm flipV="1">
              <a:off x="4704" y="2856"/>
              <a:ext cx="0" cy="336"/>
            </a:xfrm>
            <a:prstGeom prst="line">
              <a:avLst/>
            </a:prstGeom>
            <a:noFill/>
            <a:ln w="57150">
              <a:solidFill>
                <a:srgbClr val="FF505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083" name="Line 59"/>
            <p:cNvSpPr>
              <a:spLocks noChangeShapeType="1"/>
            </p:cNvSpPr>
            <p:nvPr/>
          </p:nvSpPr>
          <p:spPr bwMode="auto">
            <a:xfrm flipV="1">
              <a:off x="4128" y="3168"/>
              <a:ext cx="192" cy="384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60"/>
          <p:cNvGrpSpPr>
            <a:grpSpLocks/>
          </p:cNvGrpSpPr>
          <p:nvPr/>
        </p:nvGrpSpPr>
        <p:grpSpPr bwMode="auto">
          <a:xfrm>
            <a:off x="3200400" y="3657600"/>
            <a:ext cx="914400" cy="1143000"/>
            <a:chOff x="4128" y="2832"/>
            <a:chExt cx="576" cy="720"/>
          </a:xfrm>
        </p:grpSpPr>
        <p:sp>
          <p:nvSpPr>
            <p:cNvPr id="385085" name="Line 61"/>
            <p:cNvSpPr>
              <a:spLocks noChangeShapeType="1"/>
            </p:cNvSpPr>
            <p:nvPr/>
          </p:nvSpPr>
          <p:spPr bwMode="auto">
            <a:xfrm flipV="1">
              <a:off x="4320" y="2832"/>
              <a:ext cx="384" cy="336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086" name="Line 62"/>
            <p:cNvSpPr>
              <a:spLocks noChangeShapeType="1"/>
            </p:cNvSpPr>
            <p:nvPr/>
          </p:nvSpPr>
          <p:spPr bwMode="auto">
            <a:xfrm flipV="1">
              <a:off x="4704" y="2856"/>
              <a:ext cx="0" cy="336"/>
            </a:xfrm>
            <a:prstGeom prst="line">
              <a:avLst/>
            </a:prstGeom>
            <a:noFill/>
            <a:ln w="57150">
              <a:solidFill>
                <a:srgbClr val="FF505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087" name="Line 63"/>
            <p:cNvSpPr>
              <a:spLocks noChangeShapeType="1"/>
            </p:cNvSpPr>
            <p:nvPr/>
          </p:nvSpPr>
          <p:spPr bwMode="auto">
            <a:xfrm flipV="1">
              <a:off x="4128" y="3168"/>
              <a:ext cx="192" cy="384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65"/>
          <p:cNvGrpSpPr>
            <a:grpSpLocks/>
          </p:cNvGrpSpPr>
          <p:nvPr/>
        </p:nvGrpSpPr>
        <p:grpSpPr bwMode="auto">
          <a:xfrm>
            <a:off x="2362200" y="4267200"/>
            <a:ext cx="838200" cy="1066800"/>
            <a:chOff x="4512" y="1488"/>
            <a:chExt cx="528" cy="672"/>
          </a:xfrm>
        </p:grpSpPr>
        <p:sp>
          <p:nvSpPr>
            <p:cNvPr id="385090" name="Line 66"/>
            <p:cNvSpPr>
              <a:spLocks noChangeShapeType="1"/>
            </p:cNvSpPr>
            <p:nvPr/>
          </p:nvSpPr>
          <p:spPr bwMode="auto">
            <a:xfrm flipV="1">
              <a:off x="4704" y="1488"/>
              <a:ext cx="336" cy="288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091" name="Line 67"/>
            <p:cNvSpPr>
              <a:spLocks noChangeShapeType="1"/>
            </p:cNvSpPr>
            <p:nvPr/>
          </p:nvSpPr>
          <p:spPr bwMode="auto">
            <a:xfrm flipV="1">
              <a:off x="5040" y="1488"/>
              <a:ext cx="0" cy="336"/>
            </a:xfrm>
            <a:prstGeom prst="line">
              <a:avLst/>
            </a:prstGeom>
            <a:noFill/>
            <a:ln w="57150">
              <a:solidFill>
                <a:srgbClr val="FF505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092" name="Line 68"/>
            <p:cNvSpPr>
              <a:spLocks noChangeShapeType="1"/>
            </p:cNvSpPr>
            <p:nvPr/>
          </p:nvSpPr>
          <p:spPr bwMode="auto">
            <a:xfrm flipV="1">
              <a:off x="4512" y="1776"/>
              <a:ext cx="192" cy="384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69"/>
          <p:cNvGrpSpPr>
            <a:grpSpLocks/>
          </p:cNvGrpSpPr>
          <p:nvPr/>
        </p:nvGrpSpPr>
        <p:grpSpPr bwMode="auto">
          <a:xfrm>
            <a:off x="5029200" y="2514600"/>
            <a:ext cx="914400" cy="1143000"/>
            <a:chOff x="4128" y="2832"/>
            <a:chExt cx="576" cy="720"/>
          </a:xfrm>
        </p:grpSpPr>
        <p:sp>
          <p:nvSpPr>
            <p:cNvPr id="385094" name="Line 70"/>
            <p:cNvSpPr>
              <a:spLocks noChangeShapeType="1"/>
            </p:cNvSpPr>
            <p:nvPr/>
          </p:nvSpPr>
          <p:spPr bwMode="auto">
            <a:xfrm flipV="1">
              <a:off x="4320" y="2832"/>
              <a:ext cx="384" cy="336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095" name="Line 71"/>
            <p:cNvSpPr>
              <a:spLocks noChangeShapeType="1"/>
            </p:cNvSpPr>
            <p:nvPr/>
          </p:nvSpPr>
          <p:spPr bwMode="auto">
            <a:xfrm flipV="1">
              <a:off x="4704" y="2856"/>
              <a:ext cx="0" cy="336"/>
            </a:xfrm>
            <a:prstGeom prst="line">
              <a:avLst/>
            </a:prstGeom>
            <a:noFill/>
            <a:ln w="57150">
              <a:solidFill>
                <a:srgbClr val="FF505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096" name="Line 72"/>
            <p:cNvSpPr>
              <a:spLocks noChangeShapeType="1"/>
            </p:cNvSpPr>
            <p:nvPr/>
          </p:nvSpPr>
          <p:spPr bwMode="auto">
            <a:xfrm flipV="1">
              <a:off x="4128" y="3168"/>
              <a:ext cx="192" cy="384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5097" name="Line 73"/>
          <p:cNvSpPr>
            <a:spLocks noChangeShapeType="1"/>
          </p:cNvSpPr>
          <p:nvPr/>
        </p:nvSpPr>
        <p:spPr bwMode="auto">
          <a:xfrm flipV="1">
            <a:off x="1447800" y="1066800"/>
            <a:ext cx="0" cy="518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5098" name="Line 74"/>
          <p:cNvSpPr>
            <a:spLocks noChangeShapeType="1"/>
          </p:cNvSpPr>
          <p:nvPr/>
        </p:nvSpPr>
        <p:spPr bwMode="auto">
          <a:xfrm flipV="1">
            <a:off x="1752600" y="9906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0" name="Group 76"/>
          <p:cNvGrpSpPr>
            <a:grpSpLocks/>
          </p:cNvGrpSpPr>
          <p:nvPr/>
        </p:nvGrpSpPr>
        <p:grpSpPr bwMode="auto">
          <a:xfrm>
            <a:off x="609600" y="1143000"/>
            <a:ext cx="1143000" cy="152400"/>
            <a:chOff x="384" y="720"/>
            <a:chExt cx="720" cy="96"/>
          </a:xfrm>
        </p:grpSpPr>
        <p:sp>
          <p:nvSpPr>
            <p:cNvPr id="385045" name="Line 21"/>
            <p:cNvSpPr>
              <a:spLocks noChangeShapeType="1"/>
            </p:cNvSpPr>
            <p:nvPr/>
          </p:nvSpPr>
          <p:spPr bwMode="auto">
            <a:xfrm flipV="1">
              <a:off x="384" y="720"/>
              <a:ext cx="480" cy="96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099" name="Line 75"/>
            <p:cNvSpPr>
              <a:spLocks noChangeShapeType="1"/>
            </p:cNvSpPr>
            <p:nvPr/>
          </p:nvSpPr>
          <p:spPr bwMode="auto">
            <a:xfrm flipV="1">
              <a:off x="864" y="720"/>
              <a:ext cx="240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90"/>
          <p:cNvGrpSpPr>
            <a:grpSpLocks/>
          </p:cNvGrpSpPr>
          <p:nvPr/>
        </p:nvGrpSpPr>
        <p:grpSpPr bwMode="auto">
          <a:xfrm>
            <a:off x="1752600" y="533400"/>
            <a:ext cx="4495800" cy="609600"/>
            <a:chOff x="1104" y="336"/>
            <a:chExt cx="2832" cy="384"/>
          </a:xfrm>
        </p:grpSpPr>
        <p:grpSp>
          <p:nvGrpSpPr>
            <p:cNvPr id="12" name="Group 77"/>
            <p:cNvGrpSpPr>
              <a:grpSpLocks/>
            </p:cNvGrpSpPr>
            <p:nvPr/>
          </p:nvGrpSpPr>
          <p:grpSpPr bwMode="auto">
            <a:xfrm>
              <a:off x="1104" y="624"/>
              <a:ext cx="720" cy="96"/>
              <a:chOff x="384" y="720"/>
              <a:chExt cx="720" cy="96"/>
            </a:xfrm>
          </p:grpSpPr>
          <p:sp>
            <p:nvSpPr>
              <p:cNvPr id="385102" name="Line 78"/>
              <p:cNvSpPr>
                <a:spLocks noChangeShapeType="1"/>
              </p:cNvSpPr>
              <p:nvPr/>
            </p:nvSpPr>
            <p:spPr bwMode="auto">
              <a:xfrm flipV="1">
                <a:off x="384" y="720"/>
                <a:ext cx="480" cy="96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103" name="Line 79"/>
              <p:cNvSpPr>
                <a:spLocks noChangeShapeType="1"/>
              </p:cNvSpPr>
              <p:nvPr/>
            </p:nvSpPr>
            <p:spPr bwMode="auto">
              <a:xfrm flipV="1">
                <a:off x="864" y="720"/>
                <a:ext cx="240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80"/>
            <p:cNvGrpSpPr>
              <a:grpSpLocks/>
            </p:cNvGrpSpPr>
            <p:nvPr/>
          </p:nvGrpSpPr>
          <p:grpSpPr bwMode="auto">
            <a:xfrm>
              <a:off x="1824" y="528"/>
              <a:ext cx="720" cy="96"/>
              <a:chOff x="384" y="720"/>
              <a:chExt cx="720" cy="96"/>
            </a:xfrm>
          </p:grpSpPr>
          <p:sp>
            <p:nvSpPr>
              <p:cNvPr id="385105" name="Line 81"/>
              <p:cNvSpPr>
                <a:spLocks noChangeShapeType="1"/>
              </p:cNvSpPr>
              <p:nvPr/>
            </p:nvSpPr>
            <p:spPr bwMode="auto">
              <a:xfrm flipV="1">
                <a:off x="384" y="720"/>
                <a:ext cx="480" cy="96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106" name="Line 82"/>
              <p:cNvSpPr>
                <a:spLocks noChangeShapeType="1"/>
              </p:cNvSpPr>
              <p:nvPr/>
            </p:nvSpPr>
            <p:spPr bwMode="auto">
              <a:xfrm flipV="1">
                <a:off x="864" y="720"/>
                <a:ext cx="240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83"/>
            <p:cNvGrpSpPr>
              <a:grpSpLocks/>
            </p:cNvGrpSpPr>
            <p:nvPr/>
          </p:nvGrpSpPr>
          <p:grpSpPr bwMode="auto">
            <a:xfrm>
              <a:off x="2520" y="432"/>
              <a:ext cx="720" cy="96"/>
              <a:chOff x="384" y="720"/>
              <a:chExt cx="720" cy="96"/>
            </a:xfrm>
          </p:grpSpPr>
          <p:sp>
            <p:nvSpPr>
              <p:cNvPr id="385108" name="Line 84"/>
              <p:cNvSpPr>
                <a:spLocks noChangeShapeType="1"/>
              </p:cNvSpPr>
              <p:nvPr/>
            </p:nvSpPr>
            <p:spPr bwMode="auto">
              <a:xfrm flipV="1">
                <a:off x="384" y="720"/>
                <a:ext cx="480" cy="96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109" name="Line 85"/>
              <p:cNvSpPr>
                <a:spLocks noChangeShapeType="1"/>
              </p:cNvSpPr>
              <p:nvPr/>
            </p:nvSpPr>
            <p:spPr bwMode="auto">
              <a:xfrm flipV="1">
                <a:off x="864" y="720"/>
                <a:ext cx="240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86"/>
            <p:cNvGrpSpPr>
              <a:grpSpLocks/>
            </p:cNvGrpSpPr>
            <p:nvPr/>
          </p:nvGrpSpPr>
          <p:grpSpPr bwMode="auto">
            <a:xfrm>
              <a:off x="3216" y="336"/>
              <a:ext cx="720" cy="96"/>
              <a:chOff x="384" y="720"/>
              <a:chExt cx="720" cy="96"/>
            </a:xfrm>
          </p:grpSpPr>
          <p:sp>
            <p:nvSpPr>
              <p:cNvPr id="385111" name="Line 87"/>
              <p:cNvSpPr>
                <a:spLocks noChangeShapeType="1"/>
              </p:cNvSpPr>
              <p:nvPr/>
            </p:nvSpPr>
            <p:spPr bwMode="auto">
              <a:xfrm flipV="1">
                <a:off x="384" y="720"/>
                <a:ext cx="480" cy="96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112" name="Line 88"/>
              <p:cNvSpPr>
                <a:spLocks noChangeShapeType="1"/>
              </p:cNvSpPr>
              <p:nvPr/>
            </p:nvSpPr>
            <p:spPr bwMode="auto">
              <a:xfrm flipV="1">
                <a:off x="864" y="720"/>
                <a:ext cx="240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85113" name="Text Box 89"/>
          <p:cNvSpPr txBox="1">
            <a:spLocks noChangeArrowheads="1"/>
          </p:cNvSpPr>
          <p:nvPr/>
        </p:nvSpPr>
        <p:spPr bwMode="auto">
          <a:xfrm>
            <a:off x="6248400" y="2209800"/>
            <a:ext cx="2514600" cy="465613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Our Checkpoint-</a:t>
            </a:r>
            <a:r>
              <a:rPr lang="en-US" dirty="0" err="1"/>
              <a:t>Resart</a:t>
            </a:r>
            <a:r>
              <a:rPr lang="en-US" dirty="0"/>
              <a:t> method</a:t>
            </a:r>
          </a:p>
          <a:p>
            <a:pPr>
              <a:spcBef>
                <a:spcPct val="50000"/>
              </a:spcBef>
            </a:pPr>
            <a:r>
              <a:rPr lang="en-US" dirty="0"/>
              <a:t>(Message logging + Object-based virtualization)</a:t>
            </a:r>
          </a:p>
          <a:p>
            <a:pPr>
              <a:spcBef>
                <a:spcPct val="50000"/>
              </a:spcBef>
            </a:pPr>
            <a:r>
              <a:rPr lang="en-US" dirty="0"/>
              <a:t>Progress is faster with failures</a:t>
            </a:r>
          </a:p>
          <a:p>
            <a:pPr>
              <a:spcBef>
                <a:spcPct val="50000"/>
              </a:spcBef>
            </a:pPr>
            <a:r>
              <a:rPr lang="en-US" dirty="0"/>
              <a:t>Power consumption is lower during recovery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1447800" y="5410200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85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500"/>
                                        <p:tgtEl>
                                          <p:spTgt spid="385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8" dur="500"/>
                                        <p:tgtEl>
                                          <p:spTgt spid="385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046" grpId="0" animBg="1"/>
      <p:bldP spid="385097" grpId="0" animBg="1"/>
      <p:bldP spid="38509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Message-Logging (cont.)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4294967295"/>
          </p:nvPr>
        </p:nvSpPr>
        <p:spPr>
          <a:xfrm>
            <a:off x="228600" y="914400"/>
            <a:ext cx="8763000" cy="1524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Fault-free performance:</a:t>
            </a:r>
          </a:p>
          <a:p>
            <a:pPr lvl="1" eaLnBrk="1" hangingPunct="1">
              <a:defRPr/>
            </a:pPr>
            <a:r>
              <a:rPr lang="en-US" dirty="0" smtClean="0"/>
              <a:t>Test: NAS benchmarks, MG/LU</a:t>
            </a:r>
          </a:p>
          <a:p>
            <a:pPr lvl="1" eaLnBrk="1" hangingPunct="1">
              <a:defRPr/>
            </a:pPr>
            <a:r>
              <a:rPr lang="en-US" dirty="0" smtClean="0"/>
              <a:t>Versions:  </a:t>
            </a:r>
            <a:r>
              <a:rPr lang="en-US" dirty="0" smtClean="0">
                <a:solidFill>
                  <a:srgbClr val="FF3300"/>
                </a:solidFill>
              </a:rPr>
              <a:t>AMPI</a:t>
            </a:r>
            <a:r>
              <a:rPr lang="en-US" dirty="0" smtClean="0"/>
              <a:t>, 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AMPI+FT</a:t>
            </a:r>
            <a:r>
              <a:rPr lang="en-US" dirty="0" smtClean="0"/>
              <a:t>, 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AMPI+FT+multipleVPs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971800"/>
            <a:ext cx="39719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971800"/>
            <a:ext cx="39179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9B577B9-F04C-43EC-B0E6-D5AA039D86DF}" type="datetime1">
              <a:rPr lang="en-US" smtClean="0"/>
              <a:t>5/5/2009</a:t>
            </a:fld>
            <a:endParaRPr lang="en-US" dirty="0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Dagstuhl Fault Tolerance Workshop</a:t>
            </a:r>
            <a:endParaRPr lang="en-US"/>
          </a:p>
        </p:txBody>
      </p:sp>
      <p:sp>
        <p:nvSpPr>
          <p:cNvPr id="28680" name="Slide Number Placeholder 5"/>
          <p:cNvSpPr txBox="1">
            <a:spLocks noGrp="1"/>
          </p:cNvSpPr>
          <p:nvPr/>
        </p:nvSpPr>
        <p:spPr bwMode="auto">
          <a:xfrm>
            <a:off x="6858000" y="65532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BE79328-8962-4413-A680-2E53427D8D28}" type="slidenum">
              <a:rPr lang="en-US" sz="1400">
                <a:solidFill>
                  <a:srgbClr val="CC0000"/>
                </a:solidFill>
              </a:rPr>
              <a:pPr algn="r"/>
              <a:t>33</a:t>
            </a:fld>
            <a:endParaRPr lang="en-US" sz="140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Message-Logging (cont.)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4294967295"/>
          </p:nvPr>
        </p:nvSpPr>
        <p:spPr>
          <a:xfrm>
            <a:off x="228600" y="914400"/>
            <a:ext cx="8763000" cy="1524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Protocol Optimization:</a:t>
            </a:r>
          </a:p>
          <a:p>
            <a:pPr lvl="1" eaLnBrk="1" hangingPunct="1">
              <a:defRPr/>
            </a:pPr>
            <a:r>
              <a:rPr lang="en-US" dirty="0" smtClean="0"/>
              <a:t>Combine protocol messages: reduces overhead and contention</a:t>
            </a:r>
          </a:p>
          <a:p>
            <a:pPr lvl="1" eaLnBrk="1" hangingPunct="1">
              <a:defRPr/>
            </a:pPr>
            <a:r>
              <a:rPr lang="en-US" dirty="0" smtClean="0"/>
              <a:t>Test: synthetic compute/communicate benchmark</a:t>
            </a:r>
          </a:p>
          <a:p>
            <a:pPr lvl="1" eaLnBrk="1" hangingPunct="1">
              <a:buFontTx/>
              <a:buNone/>
              <a:defRPr/>
            </a:pP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2438400"/>
            <a:ext cx="4724400" cy="388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309D375-4C1C-4A83-9DE0-1DE7B736F7EC}" type="datetime1">
              <a:rPr lang="en-US" smtClean="0"/>
              <a:t>5/5/2009</a:t>
            </a:fld>
            <a:endParaRPr 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Dagstuhl Fault Tolerance Workshop</a:t>
            </a:r>
            <a:endParaRPr lang="en-US"/>
          </a:p>
        </p:txBody>
      </p:sp>
      <p:sp>
        <p:nvSpPr>
          <p:cNvPr id="29703" name="Slide Number Placeholder 5"/>
          <p:cNvSpPr txBox="1">
            <a:spLocks noGrp="1"/>
          </p:cNvSpPr>
          <p:nvPr/>
        </p:nvSpPr>
        <p:spPr bwMode="auto">
          <a:xfrm>
            <a:off x="6858000" y="65532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29D7D72-60F4-434D-8F63-332B9C0D7A2E}" type="slidenum">
              <a:rPr lang="en-US" sz="1400">
                <a:solidFill>
                  <a:srgbClr val="CC0000"/>
                </a:solidFill>
              </a:rPr>
              <a:pPr algn="r"/>
              <a:t>34</a:t>
            </a:fld>
            <a:endParaRPr lang="en-US" sz="140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1"/>
          <p:cNvSpPr>
            <a:spLocks noGrp="1"/>
          </p:cNvSpPr>
          <p:nvPr>
            <p:ph type="title" idx="4294967295"/>
          </p:nvPr>
        </p:nvSpPr>
        <p:spPr>
          <a:xfrm>
            <a:off x="152400" y="228600"/>
            <a:ext cx="8839200" cy="609600"/>
          </a:xfrm>
        </p:spPr>
        <p:txBody>
          <a:bodyPr/>
          <a:lstStyle/>
          <a:p>
            <a:pPr eaLnBrk="1" hangingPunct="1"/>
            <a:r>
              <a:rPr lang="en-US" smtClean="0"/>
              <a:t>Message-Logging (cont.)</a:t>
            </a:r>
          </a:p>
        </p:txBody>
      </p:sp>
      <p:sp>
        <p:nvSpPr>
          <p:cNvPr id="30724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Pros:</a:t>
            </a:r>
          </a:p>
          <a:p>
            <a:pPr lvl="1" eaLnBrk="1" hangingPunct="1"/>
            <a:r>
              <a:rPr lang="en-US" smtClean="0"/>
              <a:t>No need to roll back non-failing processors</a:t>
            </a:r>
          </a:p>
          <a:p>
            <a:pPr lvl="1" eaLnBrk="1" hangingPunct="1"/>
            <a:r>
              <a:rPr lang="en-US" smtClean="0"/>
              <a:t>Restart can be accelerated by spreading work to be redone</a:t>
            </a:r>
          </a:p>
          <a:p>
            <a:pPr lvl="1" eaLnBrk="1" hangingPunct="1"/>
            <a:r>
              <a:rPr lang="en-US" smtClean="0"/>
              <a:t>No need of stable storage</a:t>
            </a:r>
          </a:p>
          <a:p>
            <a:pPr eaLnBrk="1" hangingPunct="1"/>
            <a:r>
              <a:rPr lang="en-US" smtClean="0"/>
              <a:t>Cons:</a:t>
            </a:r>
          </a:p>
          <a:p>
            <a:pPr lvl="1" eaLnBrk="1" hangingPunct="1"/>
            <a:r>
              <a:rPr lang="en-US" smtClean="0"/>
              <a:t>Protocol overhead  is present even in fault-free scenario</a:t>
            </a:r>
          </a:p>
          <a:p>
            <a:pPr lvl="1" eaLnBrk="1" hangingPunct="1"/>
            <a:r>
              <a:rPr lang="en-US" smtClean="0"/>
              <a:t>Increase in latency may be an issue for fine-grained applications</a:t>
            </a:r>
          </a:p>
          <a:p>
            <a:pPr eaLnBrk="1" hangingPunct="1"/>
            <a:r>
              <a:rPr lang="en-US" smtClean="0"/>
              <a:t>Publications:</a:t>
            </a:r>
          </a:p>
          <a:p>
            <a:pPr lvl="1" eaLnBrk="1" hangingPunct="1"/>
            <a:r>
              <a:rPr lang="en-US" smtClean="0"/>
              <a:t>Chakravorty: UIUC PhD Thesis,  Dec.2007</a:t>
            </a:r>
          </a:p>
          <a:p>
            <a:pPr lvl="1" eaLnBrk="1" hangingPunct="1"/>
            <a:r>
              <a:rPr lang="en-US" smtClean="0"/>
              <a:t>Chakravorty &amp; Kale: IPDPS, April 2007</a:t>
            </a:r>
          </a:p>
          <a:p>
            <a:pPr lvl="1" eaLnBrk="1" hangingPunct="1"/>
            <a:r>
              <a:rPr lang="en-US" smtClean="0"/>
              <a:t>Chakravorty &amp; Kale: FTPDS workshop at IPDPS, April 2004</a:t>
            </a:r>
          </a:p>
          <a:p>
            <a:pPr lvl="2" eaLnBrk="1" hangingPunct="1"/>
            <a:endParaRPr lang="en-US" sz="2000" smtClean="0">
              <a:latin typeface="Lucida Sans Typewriter" pitchFamily="49" charset="0"/>
            </a:endParaRPr>
          </a:p>
        </p:txBody>
      </p:sp>
      <p:sp>
        <p:nvSpPr>
          <p:cNvPr id="9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7C47C39-E9BB-4ED7-AFE1-11A1D61F284E}" type="datetime1">
              <a:rPr lang="en-US" smtClean="0"/>
              <a:t>5/5/2009</a:t>
            </a:fld>
            <a:endParaRPr 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Dagstuhl Fault Tolerance Workshop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Current PPL Research Directions</a:t>
            </a:r>
          </a:p>
        </p:txBody>
      </p:sp>
      <p:sp>
        <p:nvSpPr>
          <p:cNvPr id="31748" name="Content Placeholder 2"/>
          <p:cNvSpPr>
            <a:spLocks noGrp="1"/>
          </p:cNvSpPr>
          <p:nvPr>
            <p:ph idx="4294967295"/>
          </p:nvPr>
        </p:nvSpPr>
        <p:spPr>
          <a:xfrm>
            <a:off x="228600" y="914400"/>
            <a:ext cx="8534400" cy="5486400"/>
          </a:xfrm>
        </p:spPr>
        <p:txBody>
          <a:bodyPr/>
          <a:lstStyle/>
          <a:p>
            <a:pPr eaLnBrk="1" hangingPunct="1"/>
            <a:r>
              <a:rPr lang="en-US" dirty="0" smtClean="0"/>
              <a:t>Message-Logging Scheme</a:t>
            </a:r>
          </a:p>
          <a:p>
            <a:pPr lvl="1" eaLnBrk="1" hangingPunct="1"/>
            <a:r>
              <a:rPr lang="en-US" dirty="0" smtClean="0"/>
              <a:t>Decrease latency overhead in protocol</a:t>
            </a:r>
          </a:p>
          <a:p>
            <a:pPr lvl="1" eaLnBrk="1" hangingPunct="1"/>
            <a:r>
              <a:rPr lang="en-US" dirty="0" smtClean="0"/>
              <a:t>Decrease memory overhead for checkpoints</a:t>
            </a:r>
          </a:p>
          <a:p>
            <a:pPr lvl="1" eaLnBrk="1" hangingPunct="1"/>
            <a:r>
              <a:rPr lang="en-US" dirty="0" smtClean="0"/>
              <a:t>Stronger coupling to </a:t>
            </a:r>
            <a:r>
              <a:rPr lang="en-US" dirty="0" smtClean="0"/>
              <a:t>load-balancing</a:t>
            </a:r>
          </a:p>
          <a:p>
            <a:pPr lvl="1" eaLnBrk="1" hangingPunct="1"/>
            <a:r>
              <a:rPr lang="en-US" dirty="0" smtClean="0"/>
              <a:t>Newer schemes to reduce message-logging overhead</a:t>
            </a:r>
            <a:endParaRPr lang="en-US" dirty="0" smtClean="0"/>
          </a:p>
        </p:txBody>
      </p:sp>
      <p:sp>
        <p:nvSpPr>
          <p:cNvPr id="10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00A77A6-A8B6-4E16-83DE-1BE87F4040E5}" type="datetime1">
              <a:rPr lang="en-US" smtClean="0"/>
              <a:t>5/5/2009</a:t>
            </a:fld>
            <a:endParaRPr lang="en-US" dirty="0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Dagstuhl Fault Tolerance Workshop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we are not experts in FT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message-driven objects model provides many benefits for fault tolerance schemes</a:t>
            </a:r>
          </a:p>
          <a:p>
            <a:pPr lvl="1"/>
            <a:r>
              <a:rPr lang="en-US" dirty="0" smtClean="0"/>
              <a:t>Not just our schemes, but your schemes too</a:t>
            </a:r>
          </a:p>
          <a:p>
            <a:pPr lvl="1"/>
            <a:r>
              <a:rPr lang="en-US" dirty="0" smtClean="0"/>
              <a:t>Multiple objects per processor: </a:t>
            </a:r>
          </a:p>
          <a:p>
            <a:pPr lvl="2"/>
            <a:r>
              <a:rPr lang="en-US" dirty="0" smtClean="0"/>
              <a:t>latencies of protocols can be hidden</a:t>
            </a:r>
          </a:p>
          <a:p>
            <a:pPr lvl="1"/>
            <a:r>
              <a:rPr lang="en-US" dirty="0" smtClean="0"/>
              <a:t>Parallel recovery by leveraging “multiple objects per processor”</a:t>
            </a:r>
          </a:p>
          <a:p>
            <a:pPr lvl="1"/>
            <a:r>
              <a:rPr lang="en-US" dirty="0" smtClean="0"/>
              <a:t>Can combine benefits by using system level or BLCR schemes specialized to take advantage of objects (or user-level threads)</a:t>
            </a:r>
          </a:p>
          <a:p>
            <a:pPr lvl="1"/>
            <a:r>
              <a:rPr lang="en-US" dirty="0" smtClean="0"/>
              <a:t>I am sure you can think of many new schemes</a:t>
            </a:r>
          </a:p>
          <a:p>
            <a:r>
              <a:rPr lang="en-US" dirty="0" smtClean="0"/>
              <a:t>We are willing to help </a:t>
            </a:r>
          </a:p>
          <a:p>
            <a:pPr lvl="1"/>
            <a:r>
              <a:rPr lang="en-US" dirty="0" smtClean="0"/>
              <a:t>(without needing to be co-authors)</a:t>
            </a:r>
          </a:p>
          <a:p>
            <a:pPr lvl="1"/>
            <a:r>
              <a:rPr lang="en-US" dirty="0" smtClean="0"/>
              <a:t>E.g. a simplified version of Charm RTS for you to use?</a:t>
            </a:r>
          </a:p>
          <a:p>
            <a:pPr lvl="1"/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E0AFBF-E580-44E3-A9E2-803197162AF0}" type="datetime1">
              <a:rPr lang="en-US" smtClean="0"/>
              <a:t>5/5/2009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Dagstuhl Fault Tolerance Workshop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an interesting fault tolerance schemes</a:t>
            </a:r>
          </a:p>
          <a:p>
            <a:pPr lvl="1"/>
            <a:r>
              <a:rPr lang="en-US" dirty="0" smtClean="0"/>
              <a:t>Read about them</a:t>
            </a:r>
          </a:p>
          <a:p>
            <a:r>
              <a:rPr lang="en-US" dirty="0" smtClean="0"/>
              <a:t>We have an approach to parallel programming</a:t>
            </a:r>
          </a:p>
          <a:p>
            <a:pPr lvl="1"/>
            <a:r>
              <a:rPr lang="en-US" dirty="0" smtClean="0"/>
              <a:t>That has benefits in the era of complex machines, and sophisticated applications</a:t>
            </a:r>
          </a:p>
          <a:p>
            <a:pPr lvl="1"/>
            <a:r>
              <a:rPr lang="en-US" dirty="0" smtClean="0"/>
              <a:t>That is used by real apps</a:t>
            </a:r>
          </a:p>
          <a:p>
            <a:pPr lvl="1"/>
            <a:r>
              <a:rPr lang="en-US" dirty="0" smtClean="0"/>
              <a:t>That provides beneficial features for FT schemes</a:t>
            </a:r>
          </a:p>
          <a:p>
            <a:pPr lvl="1"/>
            <a:r>
              <a:rPr lang="en-US" dirty="0" smtClean="0"/>
              <a:t>That is available via the web</a:t>
            </a:r>
          </a:p>
          <a:p>
            <a:pPr lvl="1"/>
            <a:r>
              <a:rPr lang="en-US" dirty="0" smtClean="0"/>
              <a:t>SO: please think about developing new FT schemes of your own for this model</a:t>
            </a:r>
          </a:p>
          <a:p>
            <a:r>
              <a:rPr lang="en-US" dirty="0" smtClean="0"/>
              <a:t>More info, papers, software: </a:t>
            </a:r>
            <a:r>
              <a:rPr lang="en-US" sz="2800" dirty="0" smtClean="0">
                <a:solidFill>
                  <a:srgbClr val="CC0000"/>
                </a:solidFill>
                <a:hlinkClick r:id="rId2"/>
              </a:rPr>
              <a:t>http://charm.cs.uiuc.edu</a:t>
            </a:r>
            <a:endParaRPr lang="en-US" sz="2800" dirty="0" smtClean="0">
              <a:solidFill>
                <a:srgbClr val="0000FF"/>
              </a:solidFill>
            </a:endParaRPr>
          </a:p>
          <a:p>
            <a:r>
              <a:rPr lang="en-US" sz="2800" dirty="0" smtClean="0">
                <a:solidFill>
                  <a:srgbClr val="0000FF"/>
                </a:solidFill>
              </a:rPr>
              <a:t>And please pass the word on: we are hiring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DB6D7D-38F4-49AE-BD9A-B73955356313}" type="datetime1">
              <a:rPr lang="en-US" smtClean="0"/>
              <a:t>5/5/2009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Dagstuhl Fault Tolerance Workshop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PPL Funding Sources </a:t>
            </a:r>
          </a:p>
        </p:txBody>
      </p:sp>
      <p:sp>
        <p:nvSpPr>
          <p:cNvPr id="33796" name="Content Placeholder 2"/>
          <p:cNvSpPr>
            <a:spLocks noGrp="1"/>
          </p:cNvSpPr>
          <p:nvPr>
            <p:ph idx="4294967295"/>
          </p:nvPr>
        </p:nvSpPr>
        <p:spPr>
          <a:xfrm>
            <a:off x="228600" y="914400"/>
            <a:ext cx="8534400" cy="5486400"/>
          </a:xfrm>
        </p:spPr>
        <p:txBody>
          <a:bodyPr/>
          <a:lstStyle/>
          <a:p>
            <a:pPr eaLnBrk="1" hangingPunct="1"/>
            <a:r>
              <a:rPr lang="en-US" sz="2400" smtClean="0"/>
              <a:t>National Science Foundation</a:t>
            </a:r>
          </a:p>
          <a:p>
            <a:pPr lvl="1" eaLnBrk="1" hangingPunct="1"/>
            <a:r>
              <a:rPr lang="en-US" sz="2000" smtClean="0"/>
              <a:t>BigSim, Cosmology, Languages</a:t>
            </a:r>
          </a:p>
          <a:p>
            <a:pPr eaLnBrk="1" hangingPunct="1"/>
            <a:r>
              <a:rPr lang="en-US" sz="2400" smtClean="0"/>
              <a:t>Dep. of Energy</a:t>
            </a:r>
          </a:p>
          <a:p>
            <a:pPr lvl="1" eaLnBrk="1" hangingPunct="1"/>
            <a:r>
              <a:rPr lang="en-US" sz="2000" smtClean="0"/>
              <a:t>Charm++ (Load-Balance, </a:t>
            </a:r>
            <a:r>
              <a:rPr lang="en-US" sz="2000" u="sng" smtClean="0"/>
              <a:t>Fault-Tolerance</a:t>
            </a:r>
            <a:r>
              <a:rPr lang="en-US" sz="2000" smtClean="0"/>
              <a:t>), Quantum Chemistry</a:t>
            </a:r>
          </a:p>
          <a:p>
            <a:pPr eaLnBrk="1" hangingPunct="1"/>
            <a:r>
              <a:rPr lang="en-US" sz="2400" smtClean="0"/>
              <a:t>National Institutes of Health</a:t>
            </a:r>
          </a:p>
          <a:p>
            <a:pPr lvl="1" eaLnBrk="1" hangingPunct="1"/>
            <a:r>
              <a:rPr lang="en-US" sz="2000" smtClean="0"/>
              <a:t>NAMD</a:t>
            </a:r>
          </a:p>
          <a:p>
            <a:pPr eaLnBrk="1" hangingPunct="1"/>
            <a:r>
              <a:rPr lang="en-US" sz="2400" smtClean="0"/>
              <a:t>NCSA/NSF, NCSA/IACAT</a:t>
            </a:r>
          </a:p>
          <a:p>
            <a:pPr lvl="1" eaLnBrk="1" hangingPunct="1"/>
            <a:r>
              <a:rPr lang="en-US" sz="2000" smtClean="0"/>
              <a:t>Blue Waters project (</a:t>
            </a:r>
            <a:r>
              <a:rPr lang="en-US" sz="2000" u="sng" smtClean="0"/>
              <a:t>Charm++</a:t>
            </a:r>
            <a:r>
              <a:rPr lang="en-US" sz="2000" smtClean="0"/>
              <a:t>, BigSim, NAMD), Applications</a:t>
            </a:r>
          </a:p>
          <a:p>
            <a:pPr eaLnBrk="1" hangingPunct="1"/>
            <a:r>
              <a:rPr lang="en-US" sz="2400" smtClean="0"/>
              <a:t>Dep. of Energy / UIUC Rocket Center</a:t>
            </a:r>
          </a:p>
          <a:p>
            <a:pPr lvl="1" eaLnBrk="1" hangingPunct="1"/>
            <a:r>
              <a:rPr lang="en-US" sz="2000" u="sng" smtClean="0"/>
              <a:t>AMPI</a:t>
            </a:r>
            <a:r>
              <a:rPr lang="en-US" sz="2000" smtClean="0"/>
              <a:t>, Applications</a:t>
            </a:r>
          </a:p>
          <a:p>
            <a:pPr eaLnBrk="1" hangingPunct="1"/>
            <a:r>
              <a:rPr lang="en-US" sz="2400" smtClean="0"/>
              <a:t>NASA</a:t>
            </a:r>
          </a:p>
          <a:p>
            <a:pPr lvl="1" eaLnBrk="1" hangingPunct="1"/>
            <a:r>
              <a:rPr lang="en-US" sz="2000" smtClean="0"/>
              <a:t>Cosmology/Visualization</a:t>
            </a:r>
          </a:p>
        </p:txBody>
      </p:sp>
      <p:sp>
        <p:nvSpPr>
          <p:cNvPr id="10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8240FBC-6EAE-4B0B-B857-A1E34AB9FB60}" type="datetime1">
              <a:rPr lang="en-US" smtClean="0"/>
              <a:t>5/5/2009</a:t>
            </a:fld>
            <a:endParaRPr lang="en-US" dirty="0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Dagstuhl Fault Tolerance Workshop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PPL Mission and Approach</a:t>
            </a:r>
          </a:p>
        </p:txBody>
      </p:sp>
      <p:sp>
        <p:nvSpPr>
          <p:cNvPr id="11268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 enhance </a:t>
            </a:r>
            <a:r>
              <a:rPr lang="en-US" i="1" u="sng" dirty="0" smtClean="0"/>
              <a:t>Performance and Productivity</a:t>
            </a:r>
            <a:r>
              <a:rPr lang="en-US" dirty="0" smtClean="0"/>
              <a:t> in programming </a:t>
            </a:r>
            <a:r>
              <a:rPr lang="en-US" u="sng" dirty="0" smtClean="0"/>
              <a:t>complex</a:t>
            </a:r>
            <a:r>
              <a:rPr lang="en-US" dirty="0" smtClean="0"/>
              <a:t> parallel applications</a:t>
            </a:r>
          </a:p>
          <a:p>
            <a:pPr lvl="1" eaLnBrk="1" hangingPunct="1"/>
            <a:r>
              <a:rPr lang="en-US" dirty="0" smtClean="0">
                <a:solidFill>
                  <a:srgbClr val="FF0000"/>
                </a:solidFill>
              </a:rPr>
              <a:t>Performance:</a:t>
            </a:r>
            <a:r>
              <a:rPr lang="en-US" dirty="0" smtClean="0"/>
              <a:t> scalable to thousands of processors</a:t>
            </a:r>
          </a:p>
          <a:p>
            <a:pPr lvl="1" eaLnBrk="1" hangingPunct="1"/>
            <a:r>
              <a:rPr lang="en-US" dirty="0" smtClean="0">
                <a:solidFill>
                  <a:srgbClr val="FF0000"/>
                </a:solidFill>
              </a:rPr>
              <a:t>Productivity:</a:t>
            </a:r>
            <a:r>
              <a:rPr lang="en-US" dirty="0" smtClean="0"/>
              <a:t> of human programmers</a:t>
            </a:r>
          </a:p>
          <a:p>
            <a:pPr lvl="1" eaLnBrk="1" hangingPunct="1"/>
            <a:r>
              <a:rPr lang="en-US" dirty="0" smtClean="0"/>
              <a:t>Complex: irregular structure, dynamic variations</a:t>
            </a:r>
          </a:p>
          <a:p>
            <a:pPr eaLnBrk="1" hangingPunct="1"/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Application-oriented yet CS-centered research</a:t>
            </a:r>
          </a:p>
          <a:p>
            <a:pPr lvl="1" eaLnBrk="1" hangingPunct="1"/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Develop enabling technology, for a wide collection of apps.</a:t>
            </a:r>
          </a:p>
          <a:p>
            <a:pPr lvl="1" eaLnBrk="1" hangingPunct="1"/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Embody it into easy to use abstractions</a:t>
            </a:r>
          </a:p>
          <a:p>
            <a:pPr lvl="1" eaLnBrk="1" hangingPunct="1"/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Implementation: Charm++</a:t>
            </a:r>
          </a:p>
          <a:p>
            <a:pPr lvl="2" eaLnBrk="1" hangingPunct="1"/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Object-oriented runtime infrastructure</a:t>
            </a:r>
          </a:p>
          <a:p>
            <a:pPr lvl="2" eaLnBrk="1" hangingPunct="1"/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Freely available for non-commercial use</a:t>
            </a:r>
          </a:p>
        </p:txBody>
      </p:sp>
      <p:sp>
        <p:nvSpPr>
          <p:cNvPr id="10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327D0F9-1011-4CAE-81BF-56770BED5B6B}" type="datetime1">
              <a:rPr lang="en-US" smtClean="0"/>
              <a:t>5/5/2009</a:t>
            </a:fld>
            <a:endParaRPr lang="en-US" dirty="0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Dagstuhl Fault Tolerance Workshop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Our Guiding Principles</a:t>
            </a:r>
          </a:p>
        </p:txBody>
      </p:sp>
      <p:sp>
        <p:nvSpPr>
          <p:cNvPr id="15364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No magic</a:t>
            </a:r>
          </a:p>
          <a:p>
            <a:pPr lvl="1" eaLnBrk="1" hangingPunct="1"/>
            <a:r>
              <a:rPr lang="en-US" dirty="0" smtClean="0"/>
              <a:t>Parallelizing compilers have </a:t>
            </a:r>
            <a:r>
              <a:rPr lang="en-US" dirty="0" err="1" smtClean="0"/>
              <a:t>achievedd</a:t>
            </a:r>
            <a:r>
              <a:rPr lang="en-US" dirty="0" smtClean="0"/>
              <a:t> close to technical perfection, but are not enough</a:t>
            </a:r>
          </a:p>
          <a:p>
            <a:pPr lvl="1" eaLnBrk="1" hangingPunct="1"/>
            <a:r>
              <a:rPr lang="en-US" dirty="0" smtClean="0"/>
              <a:t>Sequential programs obscure too much information</a:t>
            </a:r>
          </a:p>
          <a:p>
            <a:pPr eaLnBrk="1" hangingPunct="1"/>
            <a:r>
              <a:rPr lang="en-US" dirty="0" smtClean="0"/>
              <a:t>Seek an optimal division of labor between the system and the programmer</a:t>
            </a:r>
          </a:p>
          <a:p>
            <a:pPr eaLnBrk="1" hangingPunct="1"/>
            <a:r>
              <a:rPr lang="en-US" dirty="0" smtClean="0"/>
              <a:t>Design abstractions based solidly on use-cases</a:t>
            </a:r>
          </a:p>
          <a:p>
            <a:pPr lvl="1" eaLnBrk="1" hangingPunct="1"/>
            <a:r>
              <a:rPr lang="en-US" dirty="0" smtClean="0"/>
              <a:t>Application-oriented yet computer-science centered approach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sp>
        <p:nvSpPr>
          <p:cNvPr id="15365" name="Date Placeholder 3"/>
          <p:cNvSpPr txBox="1">
            <a:spLocks noGrp="1"/>
          </p:cNvSpPr>
          <p:nvPr/>
        </p:nvSpPr>
        <p:spPr bwMode="auto">
          <a:xfrm>
            <a:off x="6858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043C9790-93CC-447F-8C00-19DA1EDA6507}" type="datetime1">
              <a:rPr lang="en-US" sz="1400">
                <a:solidFill>
                  <a:srgbClr val="99FF33"/>
                </a:solidFill>
              </a:rPr>
              <a:pPr/>
              <a:t>5/4/2009</a:t>
            </a:fld>
            <a:endParaRPr lang="en-US" sz="1400">
              <a:solidFill>
                <a:srgbClr val="99FF33"/>
              </a:solidFill>
            </a:endParaRPr>
          </a:p>
        </p:txBody>
      </p:sp>
      <p:sp>
        <p:nvSpPr>
          <p:cNvPr id="15366" name="Slide Number Placeholder 5"/>
          <p:cNvSpPr txBox="1">
            <a:spLocks noGrp="1"/>
          </p:cNvSpPr>
          <p:nvPr/>
        </p:nvSpPr>
        <p:spPr bwMode="auto">
          <a:xfrm>
            <a:off x="6858000" y="65532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86B66C6-FF42-4C62-8AC1-7C39186BFB2F}" type="slidenum">
              <a:rPr lang="en-US" sz="1400">
                <a:solidFill>
                  <a:srgbClr val="99FF33"/>
                </a:solidFill>
              </a:rPr>
              <a:pPr algn="r"/>
              <a:t>5</a:t>
            </a:fld>
            <a:endParaRPr lang="en-US" sz="1400">
              <a:solidFill>
                <a:srgbClr val="99FF33"/>
              </a:solidFill>
            </a:endParaRPr>
          </a:p>
        </p:txBody>
      </p:sp>
      <p:sp>
        <p:nvSpPr>
          <p:cNvPr id="15367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33B2EC1-69ED-4F4F-BCDE-714C4FC74BFF}" type="datetime1">
              <a:rPr lang="en-US" smtClean="0"/>
              <a:t>5/4/2009</a:t>
            </a:fld>
            <a:endParaRPr lang="en-US"/>
          </a:p>
        </p:txBody>
      </p:sp>
      <p:sp>
        <p:nvSpPr>
          <p:cNvPr id="15368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048000" y="6477000"/>
            <a:ext cx="2895600" cy="304800"/>
          </a:xfrm>
          <a:noFill/>
        </p:spPr>
        <p:txBody>
          <a:bodyPr/>
          <a:lstStyle/>
          <a:p>
            <a:r>
              <a:rPr lang="en-US" smtClean="0"/>
              <a:t>Dagstuhl Fault Tolerance Workshop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0" y="5105400"/>
            <a:ext cx="6324600" cy="12926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L. V. Kale, "Application Oriented and Computer Science Centered HPCC Research", Developing a Computer Science Agenda for High-Performance Computing, New York, NY, USA, 1994, </a:t>
            </a:r>
            <a:r>
              <a:rPr lang="en-US" sz="1800" dirty="0" err="1" smtClean="0"/>
              <a:t>Publ</a:t>
            </a:r>
            <a:r>
              <a:rPr lang="en-US" sz="1800" dirty="0" smtClean="0"/>
              <a:t>: ACM Press, pp. 98-105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  <a:latin typeface="Arial" pitchFamily="34" charset="0"/>
                <a:ea typeface="ＭＳ Ｐゴシック"/>
                <a:cs typeface="ＭＳ Ｐゴシック"/>
              </a:rPr>
              <a:t>Charm++ and CSE Applications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quarter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448A51F-DAC1-42DD-8819-0728672AE140}" type="datetime1">
              <a:rPr lang="en-US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5/5/2009</a:t>
            </a:fld>
            <a:endParaRPr lang="en-US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1268" name="Footer Placeholder 1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Dagstuhl Fault Tolerance Workshop</a:t>
            </a:r>
            <a:endParaRPr lang="en-US" smtClean="0"/>
          </a:p>
        </p:txBody>
      </p:sp>
      <p:pic>
        <p:nvPicPr>
          <p:cNvPr id="5" name="Picture 18" descr="E:\kunzman\ParallelProgrammingCharm_al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371600"/>
            <a:ext cx="7083425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838200" y="3124200"/>
            <a:ext cx="7620000" cy="711200"/>
          </a:xfrm>
          <a:prstGeom prst="rect">
            <a:avLst/>
          </a:prstGeom>
          <a:solidFill>
            <a:srgbClr val="FFFF99"/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3399"/>
                </a:solidFill>
                <a:latin typeface="Calibri" pitchFamily="34" charset="0"/>
              </a:rPr>
              <a:t>Enabling CS technology of parallel objects and intelligent runtime systems has led to several CSE collaborative applications</a:t>
            </a: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2590800" y="2362200"/>
            <a:ext cx="1600200" cy="519113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Calibri" pitchFamily="34" charset="0"/>
              </a:rPr>
              <a:t>Synergy</a:t>
            </a: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5715000" y="1066800"/>
            <a:ext cx="3200400" cy="11588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Calibri" pitchFamily="34" charset="0"/>
              </a:rPr>
              <a:t>Well-known Biophysics molecular simulations App </a:t>
            </a:r>
          </a:p>
          <a:p>
            <a:pPr>
              <a:spcBef>
                <a:spcPct val="50000"/>
              </a:spcBef>
            </a:pPr>
            <a:r>
              <a:rPr lang="en-US" sz="2000">
                <a:latin typeface="Calibri" pitchFamily="34" charset="0"/>
              </a:rPr>
              <a:t>Gordon Bell Award, 2002</a:t>
            </a: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304800" y="4800600"/>
            <a:ext cx="2057400" cy="7016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Calibri" pitchFamily="34" charset="0"/>
              </a:rPr>
              <a:t>Computational Astronomy</a:t>
            </a: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304800" y="1676400"/>
            <a:ext cx="2057400" cy="3968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Calibri" pitchFamily="34" charset="0"/>
              </a:rPr>
              <a:t>Nano-Materials..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65 -0.02543 C 0.09931 -0.01595 0.14514 -0.0067 0.16823 0.01087 C 0.19115 0.02845 0.19584 0.0451 0.19202 0.0791 C 0.18837 0.11356 0.1783 0.18733 0.14549 0.21601 C 0.11285 0.24492 0.04202 0.26157 -0.00416 0.25209 C -0.05034 0.2426 -0.11684 0.19936 -0.13142 0.16027 C -0.14583 0.12142 -0.11302 0.0488 -0.09114 0.01804 C -0.06909 -0.01295 -0.0052 0.0044 0.0007 -0.02543 C 0.00677 -0.05504 -0.04548 -0.13783 -0.05468 -0.16026 " pathEditMode="relative" rAng="0" ptsTypes="aaaaaaa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 based over-decomposition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Objects:</a:t>
            </a:r>
          </a:p>
          <a:p>
            <a:pPr lvl="1"/>
            <a:r>
              <a:rPr lang="en-US" dirty="0" smtClean="0"/>
              <a:t>Locality </a:t>
            </a:r>
            <a:r>
              <a:rPr lang="en-US" dirty="0" smtClean="0"/>
              <a:t>of data references is a critical attribute for performance </a:t>
            </a:r>
            <a:endParaRPr lang="en-US" dirty="0" smtClean="0"/>
          </a:p>
          <a:p>
            <a:pPr lvl="1"/>
            <a:r>
              <a:rPr lang="en-US" dirty="0" smtClean="0"/>
              <a:t>A parallel object can access only its own data</a:t>
            </a:r>
          </a:p>
          <a:p>
            <a:pPr lvl="1"/>
            <a:r>
              <a:rPr lang="en-US" dirty="0" smtClean="0"/>
              <a:t>Asynchronous method invocation for accessing other’s </a:t>
            </a:r>
            <a:r>
              <a:rPr lang="en-US" dirty="0" smtClean="0"/>
              <a:t>data</a:t>
            </a:r>
            <a:endParaRPr lang="en-US" dirty="0" smtClean="0"/>
          </a:p>
          <a:p>
            <a:r>
              <a:rPr lang="en-US" dirty="0" smtClean="0"/>
              <a:t>Over-</a:t>
            </a:r>
            <a:r>
              <a:rPr lang="en-US" dirty="0" err="1" smtClean="0"/>
              <a:t>Decompostion</a:t>
            </a:r>
            <a:endParaRPr lang="en-US" dirty="0" smtClean="0"/>
          </a:p>
          <a:p>
            <a:pPr lvl="1"/>
            <a:r>
              <a:rPr lang="en-US" dirty="0" smtClean="0"/>
              <a:t>the programmer decompose computation into objects</a:t>
            </a:r>
          </a:p>
          <a:p>
            <a:pPr lvl="2"/>
            <a:r>
              <a:rPr lang="en-US" dirty="0" smtClean="0"/>
              <a:t>Work units, data-units, composites</a:t>
            </a:r>
          </a:p>
          <a:p>
            <a:pPr lvl="1"/>
            <a:r>
              <a:rPr lang="en-US" dirty="0" smtClean="0"/>
              <a:t>Let an intelligent runtime system assign objects to processors</a:t>
            </a:r>
          </a:p>
          <a:p>
            <a:pPr lvl="1"/>
            <a:r>
              <a:rPr lang="en-US" dirty="0" smtClean="0"/>
              <a:t>RTS can change this assignment (mapping) during execution</a:t>
            </a:r>
          </a:p>
          <a:p>
            <a:pPr>
              <a:buFontTx/>
              <a:buNone/>
            </a:pPr>
            <a:endParaRPr lang="en-US" dirty="0" smtClean="0"/>
          </a:p>
        </p:txBody>
      </p:sp>
      <p:sp>
        <p:nvSpPr>
          <p:cNvPr id="1331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85046BB-424C-4D07-A2CF-CC57A657BE21}" type="datetime1">
              <a:rPr lang="en-US" smtClean="0"/>
              <a:t>5/5/2009</a:t>
            </a:fld>
            <a:endParaRPr lang="en-US" smtClean="0"/>
          </a:p>
        </p:txBody>
      </p:sp>
      <p:sp>
        <p:nvSpPr>
          <p:cNvPr id="1331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Dagstuhl Fault Tolerance Workshop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Object-based over-decomposition: Charm++</a:t>
            </a:r>
          </a:p>
        </p:txBody>
      </p:sp>
      <p:sp>
        <p:nvSpPr>
          <p:cNvPr id="19459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C9F2E77-82F6-48E9-8348-017DB6F90D7A}" type="datetime1">
              <a:rPr lang="en-US" smtClean="0"/>
              <a:t>5/5/2009</a:t>
            </a:fld>
            <a:endParaRPr lang="en-US" dirty="0"/>
          </a:p>
        </p:txBody>
      </p:sp>
      <p:sp>
        <p:nvSpPr>
          <p:cNvPr id="1946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Dagstuhl Fault Tolerance Workshop</a:t>
            </a:r>
            <a:endParaRPr lang="en-US" dirty="0"/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228600" y="2819400"/>
            <a:ext cx="2820988" cy="3603625"/>
            <a:chOff x="138" y="2504"/>
            <a:chExt cx="917" cy="1375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38" y="2505"/>
              <a:ext cx="876" cy="677"/>
              <a:chOff x="576" y="1056"/>
              <a:chExt cx="1728" cy="1344"/>
            </a:xfrm>
          </p:grpSpPr>
          <p:sp>
            <p:nvSpPr>
              <p:cNvPr id="19489" name="Rectangle 4"/>
              <p:cNvSpPr>
                <a:spLocks noChangeArrowheads="1"/>
              </p:cNvSpPr>
              <p:nvPr/>
            </p:nvSpPr>
            <p:spPr bwMode="auto">
              <a:xfrm>
                <a:off x="576" y="134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490" name="Rectangle 5"/>
              <p:cNvSpPr>
                <a:spLocks noChangeArrowheads="1"/>
              </p:cNvSpPr>
              <p:nvPr/>
            </p:nvSpPr>
            <p:spPr bwMode="auto">
              <a:xfrm>
                <a:off x="1776" y="11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491" name="Rectangle 6"/>
              <p:cNvSpPr>
                <a:spLocks noChangeArrowheads="1"/>
              </p:cNvSpPr>
              <p:nvPr/>
            </p:nvSpPr>
            <p:spPr bwMode="auto">
              <a:xfrm>
                <a:off x="1152" y="2064"/>
                <a:ext cx="288" cy="288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492" name="Rectangle 7"/>
              <p:cNvSpPr>
                <a:spLocks noChangeArrowheads="1"/>
              </p:cNvSpPr>
              <p:nvPr/>
            </p:nvSpPr>
            <p:spPr bwMode="auto">
              <a:xfrm>
                <a:off x="2016" y="1632"/>
                <a:ext cx="288" cy="288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493" name="Rectangle 8"/>
              <p:cNvSpPr>
                <a:spLocks noChangeArrowheads="1"/>
              </p:cNvSpPr>
              <p:nvPr/>
            </p:nvSpPr>
            <p:spPr bwMode="auto">
              <a:xfrm>
                <a:off x="576" y="2064"/>
                <a:ext cx="288" cy="288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494" name="Rectangle 9"/>
              <p:cNvSpPr>
                <a:spLocks noChangeArrowheads="1"/>
              </p:cNvSpPr>
              <p:nvPr/>
            </p:nvSpPr>
            <p:spPr bwMode="auto">
              <a:xfrm>
                <a:off x="1344" y="153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495" name="Rectangle 10"/>
              <p:cNvSpPr>
                <a:spLocks noChangeArrowheads="1"/>
              </p:cNvSpPr>
              <p:nvPr/>
            </p:nvSpPr>
            <p:spPr bwMode="auto">
              <a:xfrm>
                <a:off x="1008" y="1056"/>
                <a:ext cx="288" cy="288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496" name="Rectangle 11"/>
              <p:cNvSpPr>
                <a:spLocks noChangeArrowheads="1"/>
              </p:cNvSpPr>
              <p:nvPr/>
            </p:nvSpPr>
            <p:spPr bwMode="auto">
              <a:xfrm>
                <a:off x="1680" y="211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497" name="Line 12"/>
              <p:cNvSpPr>
                <a:spLocks noChangeShapeType="1"/>
              </p:cNvSpPr>
              <p:nvPr/>
            </p:nvSpPr>
            <p:spPr bwMode="auto">
              <a:xfrm>
                <a:off x="864" y="1536"/>
                <a:ext cx="48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498" name="Line 13"/>
              <p:cNvSpPr>
                <a:spLocks noChangeShapeType="1"/>
              </p:cNvSpPr>
              <p:nvPr/>
            </p:nvSpPr>
            <p:spPr bwMode="auto">
              <a:xfrm flipV="1">
                <a:off x="864" y="1776"/>
                <a:ext cx="48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499" name="Line 14"/>
              <p:cNvSpPr>
                <a:spLocks noChangeShapeType="1"/>
              </p:cNvSpPr>
              <p:nvPr/>
            </p:nvSpPr>
            <p:spPr bwMode="auto">
              <a:xfrm flipV="1">
                <a:off x="1440" y="1776"/>
                <a:ext cx="57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500" name="Line 15"/>
              <p:cNvSpPr>
                <a:spLocks noChangeShapeType="1"/>
              </p:cNvSpPr>
              <p:nvPr/>
            </p:nvSpPr>
            <p:spPr bwMode="auto">
              <a:xfrm flipH="1" flipV="1">
                <a:off x="1296" y="1248"/>
                <a:ext cx="19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501" name="Line 16"/>
              <p:cNvSpPr>
                <a:spLocks noChangeShapeType="1"/>
              </p:cNvSpPr>
              <p:nvPr/>
            </p:nvSpPr>
            <p:spPr bwMode="auto">
              <a:xfrm>
                <a:off x="1296" y="1152"/>
                <a:ext cx="48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502" name="Line 17"/>
              <p:cNvSpPr>
                <a:spLocks noChangeShapeType="1"/>
              </p:cNvSpPr>
              <p:nvPr/>
            </p:nvSpPr>
            <p:spPr bwMode="auto">
              <a:xfrm>
                <a:off x="1632" y="1680"/>
                <a:ext cx="24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503" name="Line 18"/>
              <p:cNvSpPr>
                <a:spLocks noChangeShapeType="1"/>
              </p:cNvSpPr>
              <p:nvPr/>
            </p:nvSpPr>
            <p:spPr bwMode="auto">
              <a:xfrm>
                <a:off x="1920" y="1392"/>
                <a:ext cx="192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19487" name="Text Box 19"/>
            <p:cNvSpPr txBox="1">
              <a:spLocks noChangeArrowheads="1"/>
            </p:cNvSpPr>
            <p:nvPr/>
          </p:nvSpPr>
          <p:spPr bwMode="auto">
            <a:xfrm>
              <a:off x="268" y="3629"/>
              <a:ext cx="78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i="1" dirty="0">
                  <a:solidFill>
                    <a:schemeClr val="accent1"/>
                  </a:solidFill>
                </a:rPr>
                <a:t>User View</a:t>
              </a:r>
            </a:p>
          </p:txBody>
        </p:sp>
        <p:sp>
          <p:nvSpPr>
            <p:cNvPr id="19488" name="AutoShape 20"/>
            <p:cNvSpPr>
              <a:spLocks noChangeArrowheads="1"/>
            </p:cNvSpPr>
            <p:nvPr/>
          </p:nvSpPr>
          <p:spPr bwMode="auto">
            <a:xfrm>
              <a:off x="467" y="3251"/>
              <a:ext cx="97" cy="218"/>
            </a:xfrm>
            <a:prstGeom prst="upArrow">
              <a:avLst>
                <a:gd name="adj1" fmla="val 50000"/>
                <a:gd name="adj2" fmla="val 56186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3048000" y="2667000"/>
            <a:ext cx="5816600" cy="3554413"/>
            <a:chOff x="1293" y="2371"/>
            <a:chExt cx="1891" cy="1356"/>
          </a:xfrm>
        </p:grpSpPr>
        <p:sp>
          <p:nvSpPr>
            <p:cNvPr id="19465" name="Text Box 22"/>
            <p:cNvSpPr txBox="1">
              <a:spLocks noChangeArrowheads="1"/>
            </p:cNvSpPr>
            <p:nvPr/>
          </p:nvSpPr>
          <p:spPr bwMode="auto">
            <a:xfrm>
              <a:off x="1590" y="2371"/>
              <a:ext cx="1594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i="1" dirty="0">
                  <a:solidFill>
                    <a:schemeClr val="accent1"/>
                  </a:solidFill>
                </a:rPr>
                <a:t>System implementation</a:t>
              </a:r>
            </a:p>
          </p:txBody>
        </p:sp>
        <p:sp>
          <p:nvSpPr>
            <p:cNvPr id="19466" name="AutoShape 23"/>
            <p:cNvSpPr>
              <a:spLocks noChangeArrowheads="1"/>
            </p:cNvSpPr>
            <p:nvPr/>
          </p:nvSpPr>
          <p:spPr bwMode="auto">
            <a:xfrm>
              <a:off x="2016" y="2640"/>
              <a:ext cx="97" cy="256"/>
            </a:xfrm>
            <a:prstGeom prst="downArrow">
              <a:avLst>
                <a:gd name="adj1" fmla="val 50000"/>
                <a:gd name="adj2" fmla="val 6597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5" name="Group 24"/>
            <p:cNvGrpSpPr>
              <a:grpSpLocks/>
            </p:cNvGrpSpPr>
            <p:nvPr/>
          </p:nvGrpSpPr>
          <p:grpSpPr bwMode="auto">
            <a:xfrm>
              <a:off x="1293" y="2952"/>
              <a:ext cx="1633" cy="775"/>
              <a:chOff x="2422" y="2121"/>
              <a:chExt cx="3226" cy="1538"/>
            </a:xfrm>
          </p:grpSpPr>
          <p:sp>
            <p:nvSpPr>
              <p:cNvPr id="19468" name="Rectangle 25"/>
              <p:cNvSpPr>
                <a:spLocks noChangeArrowheads="1"/>
              </p:cNvSpPr>
              <p:nvPr/>
            </p:nvSpPr>
            <p:spPr bwMode="auto">
              <a:xfrm>
                <a:off x="2422" y="2122"/>
                <a:ext cx="960" cy="15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469" name="Rectangle 26"/>
              <p:cNvSpPr>
                <a:spLocks noChangeArrowheads="1"/>
              </p:cNvSpPr>
              <p:nvPr/>
            </p:nvSpPr>
            <p:spPr bwMode="auto">
              <a:xfrm>
                <a:off x="3513" y="2121"/>
                <a:ext cx="960" cy="15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470" name="Rectangle 27"/>
              <p:cNvSpPr>
                <a:spLocks noChangeArrowheads="1"/>
              </p:cNvSpPr>
              <p:nvPr/>
            </p:nvSpPr>
            <p:spPr bwMode="auto">
              <a:xfrm>
                <a:off x="4688" y="2123"/>
                <a:ext cx="960" cy="15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471" name="Rectangle 28"/>
              <p:cNvSpPr>
                <a:spLocks noChangeArrowheads="1"/>
              </p:cNvSpPr>
              <p:nvPr/>
            </p:nvSpPr>
            <p:spPr bwMode="auto">
              <a:xfrm>
                <a:off x="4091" y="2993"/>
                <a:ext cx="288" cy="288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472" name="Rectangle 29"/>
              <p:cNvSpPr>
                <a:spLocks noChangeArrowheads="1"/>
              </p:cNvSpPr>
              <p:nvPr/>
            </p:nvSpPr>
            <p:spPr bwMode="auto">
              <a:xfrm>
                <a:off x="4802" y="3243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473" name="Rectangle 30"/>
              <p:cNvSpPr>
                <a:spLocks noChangeArrowheads="1"/>
              </p:cNvSpPr>
              <p:nvPr/>
            </p:nvSpPr>
            <p:spPr bwMode="auto">
              <a:xfrm>
                <a:off x="3652" y="3055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474" name="Rectangle 31"/>
              <p:cNvSpPr>
                <a:spLocks noChangeArrowheads="1"/>
              </p:cNvSpPr>
              <p:nvPr/>
            </p:nvSpPr>
            <p:spPr bwMode="auto">
              <a:xfrm>
                <a:off x="2828" y="3060"/>
                <a:ext cx="288" cy="288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475" name="Rectangle 32"/>
              <p:cNvSpPr>
                <a:spLocks noChangeArrowheads="1"/>
              </p:cNvSpPr>
              <p:nvPr/>
            </p:nvSpPr>
            <p:spPr bwMode="auto">
              <a:xfrm>
                <a:off x="3621" y="2279"/>
                <a:ext cx="288" cy="288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476" name="Rectangle 33"/>
              <p:cNvSpPr>
                <a:spLocks noChangeArrowheads="1"/>
              </p:cNvSpPr>
              <p:nvPr/>
            </p:nvSpPr>
            <p:spPr bwMode="auto">
              <a:xfrm>
                <a:off x="2488" y="2365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477" name="Rectangle 34"/>
              <p:cNvSpPr>
                <a:spLocks noChangeArrowheads="1"/>
              </p:cNvSpPr>
              <p:nvPr/>
            </p:nvSpPr>
            <p:spPr bwMode="auto">
              <a:xfrm>
                <a:off x="5270" y="2801"/>
                <a:ext cx="288" cy="288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478" name="Rectangle 35"/>
              <p:cNvSpPr>
                <a:spLocks noChangeArrowheads="1"/>
              </p:cNvSpPr>
              <p:nvPr/>
            </p:nvSpPr>
            <p:spPr bwMode="auto">
              <a:xfrm>
                <a:off x="4826" y="243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479" name="Line 36"/>
              <p:cNvSpPr>
                <a:spLocks noChangeShapeType="1"/>
              </p:cNvSpPr>
              <p:nvPr/>
            </p:nvSpPr>
            <p:spPr bwMode="auto">
              <a:xfrm>
                <a:off x="2778" y="2490"/>
                <a:ext cx="871" cy="68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 wrap="none" lIns="90487" tIns="44450" rIns="90487" bIns="44450" anchor="ctr"/>
              <a:lstStyle/>
              <a:p>
                <a:endParaRPr lang="en-US" dirty="0"/>
              </a:p>
            </p:txBody>
          </p:sp>
          <p:sp>
            <p:nvSpPr>
              <p:cNvPr id="19480" name="Line 37"/>
              <p:cNvSpPr>
                <a:spLocks noChangeShapeType="1"/>
              </p:cNvSpPr>
              <p:nvPr/>
            </p:nvSpPr>
            <p:spPr bwMode="auto">
              <a:xfrm>
                <a:off x="3115" y="3189"/>
                <a:ext cx="534" cy="4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 wrap="none" lIns="90487" tIns="44450" rIns="90487" bIns="44450" anchor="ctr"/>
              <a:lstStyle/>
              <a:p>
                <a:endParaRPr lang="en-US" dirty="0"/>
              </a:p>
            </p:txBody>
          </p:sp>
          <p:sp>
            <p:nvSpPr>
              <p:cNvPr id="19481" name="Line 38"/>
              <p:cNvSpPr>
                <a:spLocks noChangeShapeType="1"/>
              </p:cNvSpPr>
              <p:nvPr/>
            </p:nvSpPr>
            <p:spPr bwMode="auto">
              <a:xfrm>
                <a:off x="3920" y="2408"/>
                <a:ext cx="904" cy="1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 wrap="none" lIns="90487" tIns="44450" rIns="90487" bIns="44450" anchor="ctr"/>
              <a:lstStyle/>
              <a:p>
                <a:endParaRPr lang="en-US" dirty="0"/>
              </a:p>
            </p:txBody>
          </p:sp>
          <p:sp>
            <p:nvSpPr>
              <p:cNvPr id="19482" name="Line 39"/>
              <p:cNvSpPr>
                <a:spLocks noChangeShapeType="1"/>
              </p:cNvSpPr>
              <p:nvPr/>
            </p:nvSpPr>
            <p:spPr bwMode="auto">
              <a:xfrm flipH="1">
                <a:off x="4389" y="2720"/>
                <a:ext cx="583" cy="39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 wrap="none" lIns="90487" tIns="44450" rIns="90487" bIns="44450" anchor="ctr"/>
              <a:lstStyle/>
              <a:p>
                <a:endParaRPr lang="en-US" dirty="0"/>
              </a:p>
            </p:txBody>
          </p:sp>
          <p:sp>
            <p:nvSpPr>
              <p:cNvPr id="19483" name="Line 40"/>
              <p:cNvSpPr>
                <a:spLocks noChangeShapeType="1"/>
              </p:cNvSpPr>
              <p:nvPr/>
            </p:nvSpPr>
            <p:spPr bwMode="auto">
              <a:xfrm flipH="1">
                <a:off x="4381" y="2950"/>
                <a:ext cx="895" cy="2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 wrap="none" lIns="90487" tIns="44450" rIns="90487" bIns="44450" anchor="ctr"/>
              <a:lstStyle/>
              <a:p>
                <a:endParaRPr lang="en-US" dirty="0"/>
              </a:p>
            </p:txBody>
          </p:sp>
          <p:sp>
            <p:nvSpPr>
              <p:cNvPr id="19484" name="Line 41"/>
              <p:cNvSpPr>
                <a:spLocks noChangeShapeType="1"/>
              </p:cNvSpPr>
              <p:nvPr/>
            </p:nvSpPr>
            <p:spPr bwMode="auto">
              <a:xfrm flipH="1" flipV="1">
                <a:off x="3781" y="2564"/>
                <a:ext cx="8" cy="48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 wrap="none" lIns="90487" tIns="44450" rIns="90487" bIns="44450" anchor="ctr"/>
              <a:lstStyle/>
              <a:p>
                <a:endParaRPr lang="en-US" dirty="0"/>
              </a:p>
            </p:txBody>
          </p:sp>
          <p:sp>
            <p:nvSpPr>
              <p:cNvPr id="19485" name="Line 42"/>
              <p:cNvSpPr>
                <a:spLocks noChangeShapeType="1"/>
              </p:cNvSpPr>
              <p:nvPr/>
            </p:nvSpPr>
            <p:spPr bwMode="auto">
              <a:xfrm>
                <a:off x="3945" y="3337"/>
                <a:ext cx="855" cy="8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 wrap="none" lIns="90487" tIns="44450" rIns="90487" bIns="44450" anchor="ctr"/>
              <a:lstStyle/>
              <a:p>
                <a:endParaRPr lang="en-US" dirty="0"/>
              </a:p>
            </p:txBody>
          </p:sp>
        </p:grpSp>
      </p:grpSp>
      <p:sp>
        <p:nvSpPr>
          <p:cNvPr id="47" name="TextBox 46"/>
          <p:cNvSpPr txBox="1"/>
          <p:nvPr/>
        </p:nvSpPr>
        <p:spPr>
          <a:xfrm>
            <a:off x="609600" y="990600"/>
            <a:ext cx="7696200" cy="15700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3333CC"/>
                </a:solidFill>
              </a:rPr>
              <a:t> Multiple “indexed </a:t>
            </a:r>
            <a:r>
              <a:rPr lang="en-US" dirty="0">
                <a:solidFill>
                  <a:srgbClr val="3333CC"/>
                </a:solidFill>
              </a:rPr>
              <a:t>collections” of C++ objects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3333CC"/>
                </a:solidFill>
              </a:rPr>
              <a:t> Indices </a:t>
            </a:r>
            <a:r>
              <a:rPr lang="en-US" dirty="0">
                <a:solidFill>
                  <a:srgbClr val="3333CC"/>
                </a:solidFill>
              </a:rPr>
              <a:t>can be multi-dimensional and/or sparse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3333CC"/>
                </a:solidFill>
              </a:rPr>
              <a:t> Programmer </a:t>
            </a:r>
            <a:r>
              <a:rPr lang="en-US" dirty="0">
                <a:solidFill>
                  <a:srgbClr val="3333CC"/>
                </a:solidFill>
              </a:rPr>
              <a:t>expresses communication between objects</a:t>
            </a:r>
          </a:p>
          <a:p>
            <a:pPr lvl="1">
              <a:buFont typeface="Times New Roman" pitchFamily="18" charset="0"/>
              <a:buChar char="–"/>
              <a:defRPr/>
            </a:pPr>
            <a:r>
              <a:rPr lang="en-US" dirty="0" smtClean="0">
                <a:solidFill>
                  <a:srgbClr val="3333CC"/>
                </a:solidFill>
              </a:rPr>
              <a:t> with </a:t>
            </a:r>
            <a:r>
              <a:rPr lang="en-US" dirty="0">
                <a:solidFill>
                  <a:srgbClr val="3333CC"/>
                </a:solidFill>
              </a:rPr>
              <a:t>no reference to processors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Object-based over-decomposition: AMPI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10600" cy="18288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2800" dirty="0" smtClean="0"/>
              <a:t>Each MPI process is implemented as a user-level thread</a:t>
            </a:r>
          </a:p>
          <a:p>
            <a:pPr>
              <a:defRPr/>
            </a:pPr>
            <a:r>
              <a:rPr lang="en-US" sz="2800" dirty="0" smtClean="0"/>
              <a:t>Threads are light-weight, and </a:t>
            </a:r>
            <a:r>
              <a:rPr lang="en-US" sz="2800" dirty="0" err="1" smtClean="0"/>
              <a:t>migratable</a:t>
            </a:r>
            <a:r>
              <a:rPr lang="en-US" sz="2800" dirty="0" smtClean="0"/>
              <a:t>!</a:t>
            </a:r>
          </a:p>
          <a:p>
            <a:pPr lvl="1">
              <a:defRPr/>
            </a:pPr>
            <a:r>
              <a:rPr lang="en-US" sz="2000" dirty="0" smtClean="0"/>
              <a:t>&lt;1 microsecond </a:t>
            </a:r>
            <a:r>
              <a:rPr lang="en-US" sz="2000" dirty="0" err="1" smtClean="0"/>
              <a:t>contex</a:t>
            </a:r>
            <a:r>
              <a:rPr lang="en-US" sz="2000" dirty="0" smtClean="0"/>
              <a:t> </a:t>
            </a:r>
            <a:r>
              <a:rPr lang="en-US" sz="2000" dirty="0" err="1" smtClean="0"/>
              <a:t>tswitch</a:t>
            </a:r>
            <a:r>
              <a:rPr lang="en-US" sz="2000" dirty="0" smtClean="0"/>
              <a:t> time, potentially &gt;100k threads per core</a:t>
            </a:r>
          </a:p>
          <a:p>
            <a:pPr>
              <a:defRPr/>
            </a:pPr>
            <a:r>
              <a:rPr lang="en-US" sz="2800" dirty="0" smtClean="0"/>
              <a:t>Each thread is embedded in a charm+ object (chare)</a:t>
            </a:r>
            <a:endParaRPr lang="en-US" sz="2800" dirty="0"/>
          </a:p>
        </p:txBody>
      </p:sp>
      <p:sp>
        <p:nvSpPr>
          <p:cNvPr id="1536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6D7F1EB-5B49-4B98-A074-2D39D7CD0D6B}" type="datetime1">
              <a:rPr lang="en-US" smtClean="0"/>
              <a:t>5/5/2009</a:t>
            </a:fld>
            <a:endParaRPr lang="en-US" smtClean="0"/>
          </a:p>
        </p:txBody>
      </p:sp>
      <p:sp>
        <p:nvSpPr>
          <p:cNvPr id="1536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Dagstuhl Fault Tolerance Workshop</a:t>
            </a:r>
            <a:endParaRPr lang="en-US" smtClean="0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3128963" y="3513138"/>
            <a:ext cx="1522412" cy="196215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517525" y="3435350"/>
            <a:ext cx="1522413" cy="196215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806450" y="5281613"/>
            <a:ext cx="2359025" cy="866775"/>
            <a:chOff x="384" y="3168"/>
            <a:chExt cx="3120" cy="1080"/>
          </a:xfrm>
        </p:grpSpPr>
        <p:sp>
          <p:nvSpPr>
            <p:cNvPr id="15391" name="Text Box 8"/>
            <p:cNvSpPr txBox="1">
              <a:spLocks noChangeArrowheads="1"/>
            </p:cNvSpPr>
            <p:nvPr/>
          </p:nvSpPr>
          <p:spPr bwMode="auto">
            <a:xfrm>
              <a:off x="384" y="3744"/>
              <a:ext cx="2400" cy="504"/>
            </a:xfrm>
            <a:prstGeom prst="rect">
              <a:avLst/>
            </a:prstGeom>
            <a:solidFill>
              <a:srgbClr val="000080"/>
            </a:solidFill>
            <a:ln w="38100">
              <a:solidFill>
                <a:srgbClr val="00008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>
                  <a:solidFill>
                    <a:srgbClr val="CCFF99"/>
                  </a:solidFill>
                </a:rPr>
                <a:t>Real Processors</a:t>
              </a:r>
            </a:p>
          </p:txBody>
        </p:sp>
        <p:sp>
          <p:nvSpPr>
            <p:cNvPr id="15392" name="Line 9"/>
            <p:cNvSpPr>
              <a:spLocks noChangeShapeType="1"/>
            </p:cNvSpPr>
            <p:nvPr/>
          </p:nvSpPr>
          <p:spPr bwMode="auto">
            <a:xfrm flipH="1" flipV="1">
              <a:off x="1056" y="3312"/>
              <a:ext cx="384" cy="432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3" name="Line 10"/>
            <p:cNvSpPr>
              <a:spLocks noChangeShapeType="1"/>
            </p:cNvSpPr>
            <p:nvPr/>
          </p:nvSpPr>
          <p:spPr bwMode="auto">
            <a:xfrm flipV="1">
              <a:off x="2064" y="3168"/>
              <a:ext cx="1440" cy="576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70" name="Rectangle 11"/>
          <p:cNvSpPr>
            <a:spLocks noChangeArrowheads="1"/>
          </p:cNvSpPr>
          <p:nvPr/>
        </p:nvSpPr>
        <p:spPr bwMode="auto">
          <a:xfrm>
            <a:off x="881063" y="3665538"/>
            <a:ext cx="325437" cy="577850"/>
          </a:xfrm>
          <a:prstGeom prst="rect">
            <a:avLst/>
          </a:prstGeom>
          <a:solidFill>
            <a:srgbClr val="339966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Text Box 12"/>
          <p:cNvSpPr txBox="1">
            <a:spLocks noChangeArrowheads="1"/>
          </p:cNvSpPr>
          <p:nvPr/>
        </p:nvSpPr>
        <p:spPr bwMode="auto">
          <a:xfrm>
            <a:off x="2127250" y="3435350"/>
            <a:ext cx="925513" cy="527050"/>
          </a:xfrm>
          <a:prstGeom prst="rect">
            <a:avLst/>
          </a:prstGeom>
          <a:solidFill>
            <a:srgbClr val="339966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66FFFF"/>
                </a:solidFill>
              </a:rPr>
              <a:t>MPI processes</a:t>
            </a:r>
          </a:p>
        </p:txBody>
      </p:sp>
      <p:sp>
        <p:nvSpPr>
          <p:cNvPr id="15372" name="Line 13"/>
          <p:cNvSpPr>
            <a:spLocks noChangeShapeType="1"/>
          </p:cNvSpPr>
          <p:nvPr/>
        </p:nvSpPr>
        <p:spPr bwMode="auto">
          <a:xfrm flipH="1">
            <a:off x="1787525" y="3551238"/>
            <a:ext cx="361950" cy="346075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3" name="Line 14"/>
          <p:cNvSpPr>
            <a:spLocks noChangeShapeType="1"/>
          </p:cNvSpPr>
          <p:nvPr/>
        </p:nvSpPr>
        <p:spPr bwMode="auto">
          <a:xfrm flipH="1">
            <a:off x="1714500" y="3781425"/>
            <a:ext cx="434975" cy="115570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4" name="Line 15"/>
          <p:cNvSpPr>
            <a:spLocks noChangeShapeType="1"/>
          </p:cNvSpPr>
          <p:nvPr/>
        </p:nvSpPr>
        <p:spPr bwMode="auto">
          <a:xfrm>
            <a:off x="2887663" y="3956050"/>
            <a:ext cx="385762" cy="903288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5" name="Line 16"/>
          <p:cNvSpPr>
            <a:spLocks noChangeShapeType="1"/>
          </p:cNvSpPr>
          <p:nvPr/>
        </p:nvSpPr>
        <p:spPr bwMode="auto">
          <a:xfrm>
            <a:off x="2973388" y="3471863"/>
            <a:ext cx="203200" cy="468312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6" name="Rectangle 17"/>
          <p:cNvSpPr>
            <a:spLocks noChangeArrowheads="1"/>
          </p:cNvSpPr>
          <p:nvPr/>
        </p:nvSpPr>
        <p:spPr bwMode="auto">
          <a:xfrm>
            <a:off x="1460500" y="3705225"/>
            <a:ext cx="327025" cy="576263"/>
          </a:xfrm>
          <a:prstGeom prst="rect">
            <a:avLst/>
          </a:prstGeom>
          <a:solidFill>
            <a:srgbClr val="339966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7" name="Rectangle 18"/>
          <p:cNvSpPr>
            <a:spLocks noChangeArrowheads="1"/>
          </p:cNvSpPr>
          <p:nvPr/>
        </p:nvSpPr>
        <p:spPr bwMode="auto">
          <a:xfrm>
            <a:off x="1387475" y="4513263"/>
            <a:ext cx="327025" cy="577850"/>
          </a:xfrm>
          <a:prstGeom prst="rect">
            <a:avLst/>
          </a:prstGeom>
          <a:solidFill>
            <a:srgbClr val="339966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8" name="Rectangle 19"/>
          <p:cNvSpPr>
            <a:spLocks noChangeArrowheads="1"/>
          </p:cNvSpPr>
          <p:nvPr/>
        </p:nvSpPr>
        <p:spPr bwMode="auto">
          <a:xfrm>
            <a:off x="4070350" y="3935413"/>
            <a:ext cx="327025" cy="577850"/>
          </a:xfrm>
          <a:prstGeom prst="rect">
            <a:avLst/>
          </a:prstGeom>
          <a:solidFill>
            <a:srgbClr val="339966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9" name="Rectangle 20"/>
          <p:cNvSpPr>
            <a:spLocks noChangeArrowheads="1"/>
          </p:cNvSpPr>
          <p:nvPr/>
        </p:nvSpPr>
        <p:spPr bwMode="auto">
          <a:xfrm>
            <a:off x="3273425" y="4589463"/>
            <a:ext cx="327025" cy="577850"/>
          </a:xfrm>
          <a:prstGeom prst="rect">
            <a:avLst/>
          </a:prstGeom>
          <a:solidFill>
            <a:srgbClr val="339966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0" name="Rectangle 21"/>
          <p:cNvSpPr>
            <a:spLocks noChangeArrowheads="1"/>
          </p:cNvSpPr>
          <p:nvPr/>
        </p:nvSpPr>
        <p:spPr bwMode="auto">
          <a:xfrm>
            <a:off x="3200400" y="3781425"/>
            <a:ext cx="327025" cy="577850"/>
          </a:xfrm>
          <a:prstGeom prst="rect">
            <a:avLst/>
          </a:prstGeom>
          <a:solidFill>
            <a:srgbClr val="339966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1" name="Rectangle 22"/>
          <p:cNvSpPr>
            <a:spLocks noChangeArrowheads="1"/>
          </p:cNvSpPr>
          <p:nvPr/>
        </p:nvSpPr>
        <p:spPr bwMode="auto">
          <a:xfrm>
            <a:off x="771525" y="4435475"/>
            <a:ext cx="327025" cy="577850"/>
          </a:xfrm>
          <a:prstGeom prst="rect">
            <a:avLst/>
          </a:prstGeom>
          <a:solidFill>
            <a:srgbClr val="339966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806450" y="3703638"/>
            <a:ext cx="3556000" cy="1425575"/>
            <a:chOff x="480" y="1056"/>
            <a:chExt cx="4704" cy="1776"/>
          </a:xfrm>
        </p:grpSpPr>
        <p:sp>
          <p:nvSpPr>
            <p:cNvPr id="15384" name="Freeform 24"/>
            <p:cNvSpPr>
              <a:spLocks/>
            </p:cNvSpPr>
            <p:nvPr/>
          </p:nvSpPr>
          <p:spPr bwMode="auto">
            <a:xfrm>
              <a:off x="4848" y="1392"/>
              <a:ext cx="336" cy="624"/>
            </a:xfrm>
            <a:custGeom>
              <a:avLst/>
              <a:gdLst>
                <a:gd name="T0" fmla="*/ 5647152 w 48"/>
                <a:gd name="T1" fmla="*/ 0 h 336"/>
                <a:gd name="T2" fmla="*/ 0 w 48"/>
                <a:gd name="T3" fmla="*/ 3939 h 336"/>
                <a:gd name="T4" fmla="*/ 5647152 w 48"/>
                <a:gd name="T5" fmla="*/ 5898 h 336"/>
                <a:gd name="T6" fmla="*/ 0 w 48"/>
                <a:gd name="T7" fmla="*/ 9850 h 336"/>
                <a:gd name="T8" fmla="*/ 5647152 w 48"/>
                <a:gd name="T9" fmla="*/ 11823 h 336"/>
                <a:gd name="T10" fmla="*/ 0 w 48"/>
                <a:gd name="T11" fmla="*/ 13786 h 3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"/>
                <a:gd name="T19" fmla="*/ 0 h 336"/>
                <a:gd name="T20" fmla="*/ 48 w 48"/>
                <a:gd name="T21" fmla="*/ 336 h 3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" h="336">
                  <a:moveTo>
                    <a:pt x="48" y="0"/>
                  </a:moveTo>
                  <a:cubicBezTo>
                    <a:pt x="24" y="36"/>
                    <a:pt x="0" y="72"/>
                    <a:pt x="0" y="96"/>
                  </a:cubicBezTo>
                  <a:cubicBezTo>
                    <a:pt x="0" y="120"/>
                    <a:pt x="48" y="120"/>
                    <a:pt x="48" y="144"/>
                  </a:cubicBezTo>
                  <a:cubicBezTo>
                    <a:pt x="48" y="168"/>
                    <a:pt x="0" y="216"/>
                    <a:pt x="0" y="240"/>
                  </a:cubicBezTo>
                  <a:cubicBezTo>
                    <a:pt x="0" y="264"/>
                    <a:pt x="48" y="272"/>
                    <a:pt x="48" y="288"/>
                  </a:cubicBezTo>
                  <a:cubicBezTo>
                    <a:pt x="48" y="304"/>
                    <a:pt x="8" y="328"/>
                    <a:pt x="0" y="336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5" name="Freeform 25"/>
            <p:cNvSpPr>
              <a:spLocks/>
            </p:cNvSpPr>
            <p:nvPr/>
          </p:nvSpPr>
          <p:spPr bwMode="auto">
            <a:xfrm>
              <a:off x="624" y="1056"/>
              <a:ext cx="336" cy="624"/>
            </a:xfrm>
            <a:custGeom>
              <a:avLst/>
              <a:gdLst>
                <a:gd name="T0" fmla="*/ 5647152 w 48"/>
                <a:gd name="T1" fmla="*/ 0 h 336"/>
                <a:gd name="T2" fmla="*/ 0 w 48"/>
                <a:gd name="T3" fmla="*/ 3939 h 336"/>
                <a:gd name="T4" fmla="*/ 5647152 w 48"/>
                <a:gd name="T5" fmla="*/ 5898 h 336"/>
                <a:gd name="T6" fmla="*/ 0 w 48"/>
                <a:gd name="T7" fmla="*/ 9850 h 336"/>
                <a:gd name="T8" fmla="*/ 5647152 w 48"/>
                <a:gd name="T9" fmla="*/ 11823 h 336"/>
                <a:gd name="T10" fmla="*/ 0 w 48"/>
                <a:gd name="T11" fmla="*/ 13786 h 3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"/>
                <a:gd name="T19" fmla="*/ 0 h 336"/>
                <a:gd name="T20" fmla="*/ 48 w 48"/>
                <a:gd name="T21" fmla="*/ 336 h 3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" h="336">
                  <a:moveTo>
                    <a:pt x="48" y="0"/>
                  </a:moveTo>
                  <a:cubicBezTo>
                    <a:pt x="24" y="36"/>
                    <a:pt x="0" y="72"/>
                    <a:pt x="0" y="96"/>
                  </a:cubicBezTo>
                  <a:cubicBezTo>
                    <a:pt x="0" y="120"/>
                    <a:pt x="48" y="120"/>
                    <a:pt x="48" y="144"/>
                  </a:cubicBezTo>
                  <a:cubicBezTo>
                    <a:pt x="48" y="168"/>
                    <a:pt x="0" y="216"/>
                    <a:pt x="0" y="240"/>
                  </a:cubicBezTo>
                  <a:cubicBezTo>
                    <a:pt x="0" y="264"/>
                    <a:pt x="48" y="272"/>
                    <a:pt x="48" y="288"/>
                  </a:cubicBezTo>
                  <a:cubicBezTo>
                    <a:pt x="48" y="304"/>
                    <a:pt x="8" y="328"/>
                    <a:pt x="0" y="336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6" name="Freeform 26"/>
            <p:cNvSpPr>
              <a:spLocks/>
            </p:cNvSpPr>
            <p:nvPr/>
          </p:nvSpPr>
          <p:spPr bwMode="auto">
            <a:xfrm>
              <a:off x="1392" y="1104"/>
              <a:ext cx="336" cy="624"/>
            </a:xfrm>
            <a:custGeom>
              <a:avLst/>
              <a:gdLst>
                <a:gd name="T0" fmla="*/ 5647152 w 48"/>
                <a:gd name="T1" fmla="*/ 0 h 336"/>
                <a:gd name="T2" fmla="*/ 0 w 48"/>
                <a:gd name="T3" fmla="*/ 3939 h 336"/>
                <a:gd name="T4" fmla="*/ 5647152 w 48"/>
                <a:gd name="T5" fmla="*/ 5898 h 336"/>
                <a:gd name="T6" fmla="*/ 0 w 48"/>
                <a:gd name="T7" fmla="*/ 9850 h 336"/>
                <a:gd name="T8" fmla="*/ 5647152 w 48"/>
                <a:gd name="T9" fmla="*/ 11823 h 336"/>
                <a:gd name="T10" fmla="*/ 0 w 48"/>
                <a:gd name="T11" fmla="*/ 13786 h 3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"/>
                <a:gd name="T19" fmla="*/ 0 h 336"/>
                <a:gd name="T20" fmla="*/ 48 w 48"/>
                <a:gd name="T21" fmla="*/ 336 h 3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" h="336">
                  <a:moveTo>
                    <a:pt x="48" y="0"/>
                  </a:moveTo>
                  <a:cubicBezTo>
                    <a:pt x="24" y="36"/>
                    <a:pt x="0" y="72"/>
                    <a:pt x="0" y="96"/>
                  </a:cubicBezTo>
                  <a:cubicBezTo>
                    <a:pt x="0" y="120"/>
                    <a:pt x="48" y="120"/>
                    <a:pt x="48" y="144"/>
                  </a:cubicBezTo>
                  <a:cubicBezTo>
                    <a:pt x="48" y="168"/>
                    <a:pt x="0" y="216"/>
                    <a:pt x="0" y="240"/>
                  </a:cubicBezTo>
                  <a:cubicBezTo>
                    <a:pt x="0" y="264"/>
                    <a:pt x="48" y="272"/>
                    <a:pt x="48" y="288"/>
                  </a:cubicBezTo>
                  <a:cubicBezTo>
                    <a:pt x="48" y="304"/>
                    <a:pt x="8" y="328"/>
                    <a:pt x="0" y="336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7" name="Freeform 27"/>
            <p:cNvSpPr>
              <a:spLocks/>
            </p:cNvSpPr>
            <p:nvPr/>
          </p:nvSpPr>
          <p:spPr bwMode="auto">
            <a:xfrm>
              <a:off x="1296" y="2112"/>
              <a:ext cx="336" cy="624"/>
            </a:xfrm>
            <a:custGeom>
              <a:avLst/>
              <a:gdLst>
                <a:gd name="T0" fmla="*/ 5647152 w 48"/>
                <a:gd name="T1" fmla="*/ 0 h 336"/>
                <a:gd name="T2" fmla="*/ 0 w 48"/>
                <a:gd name="T3" fmla="*/ 3939 h 336"/>
                <a:gd name="T4" fmla="*/ 5647152 w 48"/>
                <a:gd name="T5" fmla="*/ 5898 h 336"/>
                <a:gd name="T6" fmla="*/ 0 w 48"/>
                <a:gd name="T7" fmla="*/ 9850 h 336"/>
                <a:gd name="T8" fmla="*/ 5647152 w 48"/>
                <a:gd name="T9" fmla="*/ 11823 h 336"/>
                <a:gd name="T10" fmla="*/ 0 w 48"/>
                <a:gd name="T11" fmla="*/ 13786 h 3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"/>
                <a:gd name="T19" fmla="*/ 0 h 336"/>
                <a:gd name="T20" fmla="*/ 48 w 48"/>
                <a:gd name="T21" fmla="*/ 336 h 3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" h="336">
                  <a:moveTo>
                    <a:pt x="48" y="0"/>
                  </a:moveTo>
                  <a:cubicBezTo>
                    <a:pt x="24" y="36"/>
                    <a:pt x="0" y="72"/>
                    <a:pt x="0" y="96"/>
                  </a:cubicBezTo>
                  <a:cubicBezTo>
                    <a:pt x="0" y="120"/>
                    <a:pt x="48" y="120"/>
                    <a:pt x="48" y="144"/>
                  </a:cubicBezTo>
                  <a:cubicBezTo>
                    <a:pt x="48" y="168"/>
                    <a:pt x="0" y="216"/>
                    <a:pt x="0" y="240"/>
                  </a:cubicBezTo>
                  <a:cubicBezTo>
                    <a:pt x="0" y="264"/>
                    <a:pt x="48" y="272"/>
                    <a:pt x="48" y="288"/>
                  </a:cubicBezTo>
                  <a:cubicBezTo>
                    <a:pt x="48" y="304"/>
                    <a:pt x="8" y="328"/>
                    <a:pt x="0" y="336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8" name="Freeform 28"/>
            <p:cNvSpPr>
              <a:spLocks/>
            </p:cNvSpPr>
            <p:nvPr/>
          </p:nvSpPr>
          <p:spPr bwMode="auto">
            <a:xfrm>
              <a:off x="3792" y="2208"/>
              <a:ext cx="336" cy="624"/>
            </a:xfrm>
            <a:custGeom>
              <a:avLst/>
              <a:gdLst>
                <a:gd name="T0" fmla="*/ 5647152 w 48"/>
                <a:gd name="T1" fmla="*/ 0 h 336"/>
                <a:gd name="T2" fmla="*/ 0 w 48"/>
                <a:gd name="T3" fmla="*/ 3939 h 336"/>
                <a:gd name="T4" fmla="*/ 5647152 w 48"/>
                <a:gd name="T5" fmla="*/ 5898 h 336"/>
                <a:gd name="T6" fmla="*/ 0 w 48"/>
                <a:gd name="T7" fmla="*/ 9850 h 336"/>
                <a:gd name="T8" fmla="*/ 5647152 w 48"/>
                <a:gd name="T9" fmla="*/ 11823 h 336"/>
                <a:gd name="T10" fmla="*/ 0 w 48"/>
                <a:gd name="T11" fmla="*/ 13786 h 3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"/>
                <a:gd name="T19" fmla="*/ 0 h 336"/>
                <a:gd name="T20" fmla="*/ 48 w 48"/>
                <a:gd name="T21" fmla="*/ 336 h 3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" h="336">
                  <a:moveTo>
                    <a:pt x="48" y="0"/>
                  </a:moveTo>
                  <a:cubicBezTo>
                    <a:pt x="24" y="36"/>
                    <a:pt x="0" y="72"/>
                    <a:pt x="0" y="96"/>
                  </a:cubicBezTo>
                  <a:cubicBezTo>
                    <a:pt x="0" y="120"/>
                    <a:pt x="48" y="120"/>
                    <a:pt x="48" y="144"/>
                  </a:cubicBezTo>
                  <a:cubicBezTo>
                    <a:pt x="48" y="168"/>
                    <a:pt x="0" y="216"/>
                    <a:pt x="0" y="240"/>
                  </a:cubicBezTo>
                  <a:cubicBezTo>
                    <a:pt x="0" y="264"/>
                    <a:pt x="48" y="272"/>
                    <a:pt x="48" y="288"/>
                  </a:cubicBezTo>
                  <a:cubicBezTo>
                    <a:pt x="48" y="304"/>
                    <a:pt x="8" y="328"/>
                    <a:pt x="0" y="336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9" name="Freeform 29"/>
            <p:cNvSpPr>
              <a:spLocks/>
            </p:cNvSpPr>
            <p:nvPr/>
          </p:nvSpPr>
          <p:spPr bwMode="auto">
            <a:xfrm>
              <a:off x="3696" y="1200"/>
              <a:ext cx="336" cy="624"/>
            </a:xfrm>
            <a:custGeom>
              <a:avLst/>
              <a:gdLst>
                <a:gd name="T0" fmla="*/ 5647152 w 48"/>
                <a:gd name="T1" fmla="*/ 0 h 336"/>
                <a:gd name="T2" fmla="*/ 0 w 48"/>
                <a:gd name="T3" fmla="*/ 3939 h 336"/>
                <a:gd name="T4" fmla="*/ 5647152 w 48"/>
                <a:gd name="T5" fmla="*/ 5898 h 336"/>
                <a:gd name="T6" fmla="*/ 0 w 48"/>
                <a:gd name="T7" fmla="*/ 9850 h 336"/>
                <a:gd name="T8" fmla="*/ 5647152 w 48"/>
                <a:gd name="T9" fmla="*/ 11823 h 336"/>
                <a:gd name="T10" fmla="*/ 0 w 48"/>
                <a:gd name="T11" fmla="*/ 13786 h 3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"/>
                <a:gd name="T19" fmla="*/ 0 h 336"/>
                <a:gd name="T20" fmla="*/ 48 w 48"/>
                <a:gd name="T21" fmla="*/ 336 h 3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" h="336">
                  <a:moveTo>
                    <a:pt x="48" y="0"/>
                  </a:moveTo>
                  <a:cubicBezTo>
                    <a:pt x="24" y="36"/>
                    <a:pt x="0" y="72"/>
                    <a:pt x="0" y="96"/>
                  </a:cubicBezTo>
                  <a:cubicBezTo>
                    <a:pt x="0" y="120"/>
                    <a:pt x="48" y="120"/>
                    <a:pt x="48" y="144"/>
                  </a:cubicBezTo>
                  <a:cubicBezTo>
                    <a:pt x="48" y="168"/>
                    <a:pt x="0" y="216"/>
                    <a:pt x="0" y="240"/>
                  </a:cubicBezTo>
                  <a:cubicBezTo>
                    <a:pt x="0" y="264"/>
                    <a:pt x="48" y="272"/>
                    <a:pt x="48" y="288"/>
                  </a:cubicBezTo>
                  <a:cubicBezTo>
                    <a:pt x="48" y="304"/>
                    <a:pt x="8" y="328"/>
                    <a:pt x="0" y="336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0" name="Freeform 30"/>
            <p:cNvSpPr>
              <a:spLocks/>
            </p:cNvSpPr>
            <p:nvPr/>
          </p:nvSpPr>
          <p:spPr bwMode="auto">
            <a:xfrm>
              <a:off x="480" y="2016"/>
              <a:ext cx="336" cy="624"/>
            </a:xfrm>
            <a:custGeom>
              <a:avLst/>
              <a:gdLst>
                <a:gd name="T0" fmla="*/ 5647152 w 48"/>
                <a:gd name="T1" fmla="*/ 0 h 336"/>
                <a:gd name="T2" fmla="*/ 0 w 48"/>
                <a:gd name="T3" fmla="*/ 3939 h 336"/>
                <a:gd name="T4" fmla="*/ 5647152 w 48"/>
                <a:gd name="T5" fmla="*/ 5898 h 336"/>
                <a:gd name="T6" fmla="*/ 0 w 48"/>
                <a:gd name="T7" fmla="*/ 9850 h 336"/>
                <a:gd name="T8" fmla="*/ 5647152 w 48"/>
                <a:gd name="T9" fmla="*/ 11823 h 336"/>
                <a:gd name="T10" fmla="*/ 0 w 48"/>
                <a:gd name="T11" fmla="*/ 13786 h 3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"/>
                <a:gd name="T19" fmla="*/ 0 h 336"/>
                <a:gd name="T20" fmla="*/ 48 w 48"/>
                <a:gd name="T21" fmla="*/ 336 h 3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" h="336">
                  <a:moveTo>
                    <a:pt x="48" y="0"/>
                  </a:moveTo>
                  <a:cubicBezTo>
                    <a:pt x="24" y="36"/>
                    <a:pt x="0" y="72"/>
                    <a:pt x="0" y="96"/>
                  </a:cubicBezTo>
                  <a:cubicBezTo>
                    <a:pt x="0" y="120"/>
                    <a:pt x="48" y="120"/>
                    <a:pt x="48" y="144"/>
                  </a:cubicBezTo>
                  <a:cubicBezTo>
                    <a:pt x="48" y="168"/>
                    <a:pt x="0" y="216"/>
                    <a:pt x="0" y="240"/>
                  </a:cubicBezTo>
                  <a:cubicBezTo>
                    <a:pt x="0" y="264"/>
                    <a:pt x="48" y="272"/>
                    <a:pt x="48" y="288"/>
                  </a:cubicBezTo>
                  <a:cubicBezTo>
                    <a:pt x="48" y="304"/>
                    <a:pt x="8" y="328"/>
                    <a:pt x="0" y="336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2097088" y="4319588"/>
            <a:ext cx="976312" cy="1165225"/>
          </a:xfrm>
          <a:prstGeom prst="rect">
            <a:avLst/>
          </a:prstGeom>
          <a:solidFill>
            <a:srgbClr val="CCFFFF">
              <a:alpha val="67058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Virtual Processors (user-level migratable threads)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33" grpId="0" animBg="1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32829</TotalTime>
  <Words>2037</Words>
  <Application>Microsoft PowerPoint</Application>
  <PresentationFormat>On-screen Show (4:3)</PresentationFormat>
  <Paragraphs>427</Paragraphs>
  <Slides>39</Slides>
  <Notes>27</Notes>
  <HiddenSlides>1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Default Design</vt:lpstr>
      <vt:lpstr>Custom Design</vt:lpstr>
      <vt:lpstr>Chart</vt:lpstr>
      <vt:lpstr>Microsoft Office Excel Chart</vt:lpstr>
      <vt:lpstr>Object-based Over-Decomposition  Can Enable  Powerful Fault Tolerance Schemes</vt:lpstr>
      <vt:lpstr>Presentation Outline</vt:lpstr>
      <vt:lpstr>Parallel Programming Lab - PPL</vt:lpstr>
      <vt:lpstr>PPL Mission and Approach</vt:lpstr>
      <vt:lpstr>Our Guiding Principles</vt:lpstr>
      <vt:lpstr>Charm++ and CSE Applications</vt:lpstr>
      <vt:lpstr>Object based over-decomposition</vt:lpstr>
      <vt:lpstr>Object-based over-decomposition: Charm++</vt:lpstr>
      <vt:lpstr>Object-based over-decomposition: AMPI</vt:lpstr>
      <vt:lpstr>Benefits of Object-based overdecomposition</vt:lpstr>
      <vt:lpstr>Some Relevant Properties of this approach: Message Driven Execution</vt:lpstr>
      <vt:lpstr>Some Relevant Properties of this approach:</vt:lpstr>
      <vt:lpstr>Slide 13</vt:lpstr>
      <vt:lpstr>Slide 14</vt:lpstr>
      <vt:lpstr>Charm++/AMPI are well established systems</vt:lpstr>
      <vt:lpstr>Fault Tolerance in Charm++ &amp; AMPI</vt:lpstr>
      <vt:lpstr>Disk-Based Checkpoint/Restart</vt:lpstr>
      <vt:lpstr>In-Memory Double Checkpoint/Restart</vt:lpstr>
      <vt:lpstr>In-Memory Double Checkpoint/Restart (cont.)</vt:lpstr>
      <vt:lpstr>In-Memory Double Checkpoint/Restart (cont.)</vt:lpstr>
      <vt:lpstr>In-Memory Double Checkpoint/Restart (cont.)</vt:lpstr>
      <vt:lpstr>In-Memory Double Checkpoint/Restart (cont.)</vt:lpstr>
      <vt:lpstr>In-Memory Double Checkpoint/Restart (cont.)</vt:lpstr>
      <vt:lpstr>Proactive Object Migration</vt:lpstr>
      <vt:lpstr>Proactive Object Migration (cont.)</vt:lpstr>
      <vt:lpstr>Proactive Object Migration (cont.)</vt:lpstr>
      <vt:lpstr>Proactive Object Migration (cont.)</vt:lpstr>
      <vt:lpstr>Proactive Object Migration (cont.)</vt:lpstr>
      <vt:lpstr>Message-Logging</vt:lpstr>
      <vt:lpstr>Message-Logging (cont.)</vt:lpstr>
      <vt:lpstr>Slide 31</vt:lpstr>
      <vt:lpstr>Slide 32</vt:lpstr>
      <vt:lpstr>Message-Logging (cont.)</vt:lpstr>
      <vt:lpstr>Message-Logging (cont.)</vt:lpstr>
      <vt:lpstr>Message-Logging (cont.)</vt:lpstr>
      <vt:lpstr>Current PPL Research Directions</vt:lpstr>
      <vt:lpstr>But we are not experts in FT</vt:lpstr>
      <vt:lpstr>Messages</vt:lpstr>
      <vt:lpstr>PPL Funding Sources </vt:lpstr>
    </vt:vector>
  </TitlesOfParts>
  <Company>uiuc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Scalable Fault Tolerance Schemes using Adaptive Runtime Support</dc:title>
  <dc:subject>FT-TeraGrid-Workshop</dc:subject>
  <dc:creator>Celso L. Mendes</dc:creator>
  <dc:description>Presentation at the TeraGrid Fault-Tolerance Workshop, Albuquerque, April 2009</dc:description>
  <cp:lastModifiedBy> Sanjay Kale</cp:lastModifiedBy>
  <cp:revision>300</cp:revision>
  <dcterms:created xsi:type="dcterms:W3CDTF">2002-10-12T14:08:56Z</dcterms:created>
  <dcterms:modified xsi:type="dcterms:W3CDTF">2009-05-05T09:59:20Z</dcterms:modified>
</cp:coreProperties>
</file>