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88" r:id="rId17"/>
    <p:sldId id="285" r:id="rId18"/>
    <p:sldId id="287" r:id="rId19"/>
    <p:sldId id="273" r:id="rId20"/>
    <p:sldId id="274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AFC"/>
    <a:srgbClr val="D6F7FA"/>
    <a:srgbClr val="C1F2F7"/>
    <a:srgbClr val="8CE6F0"/>
    <a:srgbClr val="70E0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10.78</c:v>
                </c:pt>
                <c:pt idx="1">
                  <c:v>6.85</c:v>
                </c:pt>
                <c:pt idx="2">
                  <c:v>4.21</c:v>
                </c:pt>
                <c:pt idx="3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3.77</c:v>
                </c:pt>
                <c:pt idx="2">
                  <c:v>2.17</c:v>
                </c:pt>
                <c:pt idx="3">
                  <c:v>1.7700000000000042</c:v>
                </c:pt>
              </c:numCache>
            </c:numRef>
          </c:val>
        </c:ser>
        <c:marker val="1"/>
        <c:axId val="143749504"/>
        <c:axId val="143751424"/>
      </c:lineChart>
      <c:catAx>
        <c:axId val="143749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No. of cores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en-US"/>
          </a:p>
        </c:txPr>
        <c:crossAx val="143751424"/>
        <c:crosses val="autoZero"/>
        <c:auto val="1"/>
        <c:lblAlgn val="ctr"/>
        <c:lblOffset val="100"/>
      </c:catAx>
      <c:valAx>
        <c:axId val="143751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Time per</a:t>
                </a:r>
                <a:r>
                  <a:rPr lang="en-US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step (</a:t>
                </a:r>
                <a:r>
                  <a:rPr lang="en-US" baseline="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secs</a:t>
                </a:r>
                <a:r>
                  <a:rPr lang="en-US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en-US"/>
          </a:p>
        </c:txPr>
        <c:crossAx val="143749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>
                  <a:lumMod val="85000"/>
                </a:schemeClr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marker val="1"/>
        <c:axId val="137882624"/>
        <c:axId val="143672448"/>
      </c:lineChart>
      <c:catAx>
        <c:axId val="13788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No.</a:t>
                </a:r>
                <a:r>
                  <a:rPr lang="en-US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of cores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en-US"/>
          </a:p>
        </c:txPr>
        <c:crossAx val="143672448"/>
        <c:crosses val="autoZero"/>
        <c:auto val="1"/>
        <c:lblAlgn val="ctr"/>
        <c:lblOffset val="100"/>
      </c:catAx>
      <c:valAx>
        <c:axId val="143672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Time</a:t>
                </a:r>
                <a:r>
                  <a:rPr lang="en-US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per step (</a:t>
                </a:r>
                <a:r>
                  <a:rPr lang="en-US" baseline="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secs</a:t>
                </a:r>
                <a:r>
                  <a:rPr lang="en-US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en-US"/>
          </a:p>
        </c:txPr>
        <c:crossAx val="137882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>
                  <a:lumMod val="85000"/>
                </a:schemeClr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9E20-C3A9-42A8-B741-BB1576145B42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489F-1B7B-4798-A679-710A63681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BG/P = 1.737 times</a:t>
            </a:r>
          </a:p>
          <a:p>
            <a:r>
              <a:rPr lang="en-US" dirty="0" smtClean="0"/>
              <a:t>XT3 =</a:t>
            </a:r>
            <a:r>
              <a:rPr lang="en-US" baseline="0" dirty="0" smtClean="0"/>
              <a:t> 2.24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to 2 – 1.84</a:t>
            </a:r>
          </a:p>
          <a:p>
            <a:r>
              <a:rPr lang="en-US" dirty="0" smtClean="0"/>
              <a:t>1 to</a:t>
            </a:r>
            <a:r>
              <a:rPr lang="en-US" baseline="0" dirty="0" smtClean="0"/>
              <a:t> 3 – 2.11</a:t>
            </a:r>
          </a:p>
          <a:p>
            <a:r>
              <a:rPr lang="en-US" dirty="0" smtClean="0"/>
              <a:t>1 to 4 -</a:t>
            </a:r>
            <a:r>
              <a:rPr lang="en-US" baseline="0" dirty="0" smtClean="0"/>
              <a:t> </a:t>
            </a:r>
            <a:r>
              <a:rPr lang="en-US" dirty="0" smtClean="0"/>
              <a:t>2.55</a:t>
            </a:r>
          </a:p>
          <a:p>
            <a:r>
              <a:rPr lang="en-US" dirty="0" smtClean="0"/>
              <a:t>1 to 7 – 3.54</a:t>
            </a:r>
          </a:p>
          <a:p>
            <a:r>
              <a:rPr lang="en-US" dirty="0" smtClean="0"/>
              <a:t>1 to 8 –</a:t>
            </a:r>
            <a:r>
              <a:rPr lang="en-US" baseline="0" dirty="0" smtClean="0"/>
              <a:t> 7.396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CE6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bhatele\AppData\Local\Temp\_TS2971.tmp\_TSC.tmp\ppl-logo-white-s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096000"/>
            <a:ext cx="473075" cy="5667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CE6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772400" cy="1238250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/>
              <a:t>Effects of contention on message latencies in large supercomputers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7010400" cy="1219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Abhinav S Bhatele and Laxmikant V Kale</a:t>
            </a:r>
          </a:p>
          <a:p>
            <a:pPr algn="l"/>
            <a:r>
              <a:rPr lang="en-US" sz="2800" dirty="0" smtClean="0"/>
              <a:t>Parallel Programming Laboratory, UIUC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FAF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E8FAF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TOPOLOGY IMPORTANT AGAIN?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E8FAF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107642"/>
            <a:ext cx="1295400" cy="5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7721" y="6059269"/>
            <a:ext cx="3527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E-mail: bhatele, kale @ illinois.edu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Webpage: http://charm.cs.uiuc.edu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772" y="1675756"/>
            <a:ext cx="4311828" cy="304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398"/>
            <a:ext cx="4267200" cy="300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54218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ANL Blue Gene/P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868" y="54218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PSC XT3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WICON2: Controlled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Pair each rank with a partner which is ‘n’ hops away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04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447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24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52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67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90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95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67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733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38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10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53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76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6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019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4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39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62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67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9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67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382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8305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610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82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10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8891157">
            <a:off x="345360" y="231461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8891157">
            <a:off x="345360" y="238960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8034983">
            <a:off x="1490078" y="208889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8034983">
            <a:off x="1490078" y="2163887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18891157">
            <a:off x="2631360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18891157">
            <a:off x="2631360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18891157">
            <a:off x="4899637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8891157">
            <a:off x="4899637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8891157">
            <a:off x="7185637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18891157">
            <a:off x="7185637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 rot="8034983">
            <a:off x="3850600" y="206664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 rot="8034983">
            <a:off x="3850600" y="214163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034983">
            <a:off x="6118797" y="206664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8034983">
            <a:off x="6118797" y="214163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8243924">
            <a:off x="8474041" y="26640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8243924">
            <a:off x="8474041" y="27402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6967410">
            <a:off x="-294428" y="28003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6967410">
            <a:off x="-294428" y="287923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1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04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9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1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09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1447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752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524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752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667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2590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895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667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895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10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733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38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10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38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4876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181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953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181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096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324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96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239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7162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67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39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467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382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8305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10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382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610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/>
          <p:cNvSpPr/>
          <p:nvPr/>
        </p:nvSpPr>
        <p:spPr>
          <a:xfrm rot="18843964">
            <a:off x="157454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c 142"/>
          <p:cNvSpPr/>
          <p:nvPr/>
        </p:nvSpPr>
        <p:spPr>
          <a:xfrm rot="18843964">
            <a:off x="157454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rot="18843964">
            <a:off x="1300454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rot="18843964">
            <a:off x="1300454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rot="18843964">
            <a:off x="4754149" y="4100542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rc 146"/>
          <p:cNvSpPr/>
          <p:nvPr/>
        </p:nvSpPr>
        <p:spPr>
          <a:xfrm rot="18843964">
            <a:off x="4754149" y="4176742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147"/>
          <p:cNvSpPr/>
          <p:nvPr/>
        </p:nvSpPr>
        <p:spPr>
          <a:xfrm rot="18843964">
            <a:off x="5897149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8843964">
            <a:off x="5897149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c 149"/>
          <p:cNvSpPr/>
          <p:nvPr/>
        </p:nvSpPr>
        <p:spPr>
          <a:xfrm rot="8015820">
            <a:off x="2391775" y="2728034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c 150"/>
          <p:cNvSpPr/>
          <p:nvPr/>
        </p:nvSpPr>
        <p:spPr>
          <a:xfrm rot="8015820">
            <a:off x="2391775" y="2804234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Arc 151"/>
          <p:cNvSpPr/>
          <p:nvPr/>
        </p:nvSpPr>
        <p:spPr>
          <a:xfrm rot="8015820">
            <a:off x="3610975" y="2758848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Arc 152"/>
          <p:cNvSpPr/>
          <p:nvPr/>
        </p:nvSpPr>
        <p:spPr>
          <a:xfrm rot="8015820">
            <a:off x="3610975" y="2835048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Arc 153"/>
          <p:cNvSpPr/>
          <p:nvPr/>
        </p:nvSpPr>
        <p:spPr>
          <a:xfrm rot="8015820">
            <a:off x="7240010" y="3396332"/>
            <a:ext cx="1781506" cy="2852544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/>
        </p:nvSpPr>
        <p:spPr>
          <a:xfrm rot="8015820">
            <a:off x="7233412" y="3478950"/>
            <a:ext cx="1781506" cy="2852544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/>
        </p:nvSpPr>
        <p:spPr>
          <a:xfrm rot="6967410">
            <a:off x="-294428" y="485504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/>
        </p:nvSpPr>
        <p:spPr>
          <a:xfrm rot="6967410">
            <a:off x="-294428" y="49339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/>
        </p:nvSpPr>
        <p:spPr>
          <a:xfrm rot="8243924">
            <a:off x="8474041" y="47214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/>
        </p:nvSpPr>
        <p:spPr>
          <a:xfrm rot="8243924">
            <a:off x="8474041" y="47976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/>
          <p:cNvSpPr/>
          <p:nvPr/>
        </p:nvSpPr>
        <p:spPr>
          <a:xfrm rot="6607994">
            <a:off x="-752943" y="3351581"/>
            <a:ext cx="2200224" cy="3108010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c 126"/>
          <p:cNvSpPr/>
          <p:nvPr/>
        </p:nvSpPr>
        <p:spPr>
          <a:xfrm rot="6607994">
            <a:off x="-762079" y="3382652"/>
            <a:ext cx="2200224" cy="3180555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47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2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90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95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10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3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8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10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76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53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81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19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96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162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467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67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82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305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610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382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610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18610162">
            <a:off x="364976" y="1950872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8610162">
            <a:off x="365177" y="1874672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8610162">
            <a:off x="2574977" y="19664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8610162">
            <a:off x="2575178" y="18902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8610162">
            <a:off x="4937177" y="19664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8610162">
            <a:off x="4937378" y="18902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7766902">
            <a:off x="3260705" y="-5406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7766902">
            <a:off x="3260906" y="-6168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7766902">
            <a:off x="966031" y="-5406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7766902">
            <a:off x="966232" y="-6168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6967410">
            <a:off x="-294428" y="302624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6967410">
            <a:off x="-294428" y="31051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8243924">
            <a:off x="8474041" y="28926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8243924">
            <a:off x="8474041" y="29688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7766902">
            <a:off x="-787431" y="514289"/>
            <a:ext cx="4307463" cy="3793661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7766902">
            <a:off x="-795903" y="590489"/>
            <a:ext cx="4307463" cy="3793661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7766902">
            <a:off x="5796401" y="54820"/>
            <a:ext cx="3017753" cy="4844896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7766902">
            <a:off x="5796401" y="129484"/>
            <a:ext cx="3017753" cy="4844896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14464"/>
            <a:ext cx="6019800" cy="424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WICON2: Blue Gene/P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315200" y="1981200"/>
            <a:ext cx="228600" cy="60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7.39 times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WICON2: Cray XT3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19225"/>
            <a:ext cx="597633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Brace 8"/>
          <p:cNvSpPr/>
          <p:nvPr/>
        </p:nvSpPr>
        <p:spPr>
          <a:xfrm>
            <a:off x="7315200" y="22860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243" y="22860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2.23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Straight Connector 6"/>
          <p:cNvCxnSpPr>
            <a:stCxn id="8" idx="6"/>
            <a:endCxn id="15" idx="2"/>
          </p:cNvCxnSpPr>
          <p:nvPr/>
        </p:nvCxnSpPr>
        <p:spPr>
          <a:xfrm>
            <a:off x="1600200" y="3086100"/>
            <a:ext cx="6019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4114800" y="3581400"/>
            <a:ext cx="10668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flipV="1">
            <a:off x="3276600" y="3886200"/>
            <a:ext cx="28194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flipV="1">
            <a:off x="2362200" y="4191000"/>
            <a:ext cx="46482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flipV="1">
            <a:off x="1524000" y="4495800"/>
            <a:ext cx="64770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00201"/>
            <a:ext cx="4343399" cy="307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527" y="1600200"/>
            <a:ext cx="4421273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54218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ANL Blue Gene/P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868" y="54218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PSC XT3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" name="Content Placeholder 17" descr="wicon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1796256"/>
            <a:ext cx="4133850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69970"/>
            <a:ext cx="4343400" cy="305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888" y="1676400"/>
            <a:ext cx="4348712" cy="307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524000" y="54218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ANL Blue Gene/P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868" y="54864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PSC XT3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-Initio Molecular Dynamics code</a:t>
            </a:r>
          </a:p>
          <a:p>
            <a:r>
              <a:rPr lang="en-US" dirty="0" smtClean="0"/>
              <a:t>Communication is static and structured</a:t>
            </a:r>
          </a:p>
          <a:p>
            <a:r>
              <a:rPr lang="en-US" dirty="0" smtClean="0"/>
              <a:t>Challenge: Multiple groups of objects with conflicting communication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962400"/>
            <a:ext cx="3124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600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Why should we consider topology aware mapping</a:t>
            </a:r>
          </a:p>
          <a:p>
            <a:pPr marL="514350" lvl="0" indent="-51435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for optimizing performance?</a:t>
            </a:r>
            <a:endParaRPr lang="en-US" sz="3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Demonstrate the effects of contention on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message latencies through simple MPI benchmarks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99889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Case Study: OpenAtom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using Charm++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[10] Eric Bohm, Glenn J.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Martyna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Abhinav Bhatele,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Sameer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Kumar, Laxmikant V. Kale, John A. Gunnels, and Mark E. Tuckerman.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Fine Grained Parallelization of the Car-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Parrinello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ab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initio MD Method on Blue Gene/L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IBM J. of R. and D.: Applications of Massively Parallel Systems, 52(1/2):159-174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2008.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  <p:pic>
        <p:nvPicPr>
          <p:cNvPr id="1027" name="Picture 3" descr="C:\Users\bhatele\Downloads\OpenAtom Control F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52" y="1676400"/>
            <a:ext cx="894764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Mapping of Chare Arrays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0497" y="1341437"/>
            <a:ext cx="44630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" y="4382869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State-wise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communication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350" y="3657600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Plane-wise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communication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601682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Joint work with Eric J. Bohm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Gene/P (ANL)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XT3 (</a:t>
            </a:r>
            <a:r>
              <a:rPr lang="en-US" dirty="0" err="1" smtClean="0"/>
              <a:t>BigBen@PSC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730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1.  Topology is important again</a:t>
            </a:r>
          </a:p>
          <a:p>
            <a:pPr marL="514350" lvl="0" indent="-51435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2.  Even on fast interconnects such as Cray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794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3.  In presence of contention, bandwidth occupancy effects message</a:t>
            </a:r>
          </a:p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    latencies significantly</a:t>
            </a:r>
          </a:p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4.  Increases with the number of hops each message travels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90999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5.  Topology Manager API: A uniform API for IBM and Cray machines</a:t>
            </a:r>
          </a:p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6.  Case Studies: OpenAtom, NAMD, Stencil</a:t>
            </a:r>
          </a:p>
          <a:p>
            <a:pPr marL="457200" indent="-457200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7.  Eventually, an automatic mapping framework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685800" y="609600"/>
            <a:ext cx="7772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Argonne National Laboratory: Pete Beckman,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Tisha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Stacey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Pittsburgh Supercomputing Center: Chad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Vizino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Shawn Brown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Oak Ridge National Laboratory: Patrick Worley, Donald Frederick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IBM: Robert Walkup,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Kumar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Cray: Larry Kaplan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E6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Matt Reilly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CE6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907232"/>
            <a:ext cx="73914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References: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1. Abhinav Bhatele, Laxmikant V. Kale,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Dynamic Topology Aware Load Balancing Algorithms for MD Applications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, To appear in Proceedings of International Conference on Supercomputing (ICS)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2009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2. Abhinav Bhatele, Eric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Bohm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Laxmikant V. Kale, A Case Study of Communication Optimizations on 3D Mesh Interconnects, 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To appear in Proceedings of Euro-Par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2009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3. Abhinav Bhatele, Laxmikant V. Kale,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Benefits of Topology-aware Mapping for Mesh Topologies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Parallel Processing Letters (Special issue on Large-Scale Parallel Processing), </a:t>
            </a:r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Vol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: 18 Issue:4, Pages: 549-566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2008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375" y="6059269"/>
            <a:ext cx="3527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E-mail: bhatele, kale @ illinois.edu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Webpage: http://charm.cs.uiuc.edu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communicating parallel “entities”, map them onto physical processors</a:t>
            </a:r>
          </a:p>
          <a:p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COMM_WORLD ranks in case of an MPI program</a:t>
            </a:r>
          </a:p>
          <a:p>
            <a:pPr lvl="1"/>
            <a:r>
              <a:rPr lang="en-US" dirty="0" smtClean="0"/>
              <a:t>Objects in case of a Charm++ program</a:t>
            </a:r>
          </a:p>
          <a:p>
            <a:r>
              <a:rPr lang="en-US" dirty="0" smtClean="0"/>
              <a:t>Aim</a:t>
            </a:r>
          </a:p>
          <a:p>
            <a:pPr lvl="1"/>
            <a:r>
              <a:rPr lang="en-US" dirty="0" smtClean="0"/>
              <a:t>Balance load</a:t>
            </a:r>
          </a:p>
          <a:p>
            <a:pPr lvl="1"/>
            <a:r>
              <a:rPr lang="en-US" dirty="0" smtClean="0"/>
              <a:t>Minimize communication traffic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3D torus/mesh interconnects</a:t>
            </a:r>
          </a:p>
          <a:p>
            <a:r>
              <a:rPr lang="en-US" sz="2400" dirty="0" smtClean="0"/>
              <a:t>Blue Gene/P at ANL:</a:t>
            </a:r>
          </a:p>
          <a:p>
            <a:pPr lvl="1"/>
            <a:r>
              <a:rPr lang="en-US" sz="2000" dirty="0" smtClean="0"/>
              <a:t>40,960 nodes, torus - 32 x 32 x 40</a:t>
            </a:r>
          </a:p>
          <a:p>
            <a:r>
              <a:rPr lang="en-US" sz="2400" dirty="0" smtClean="0"/>
              <a:t>XT4 (Jaguar) at ORNL:</a:t>
            </a:r>
          </a:p>
          <a:p>
            <a:pPr lvl="1"/>
            <a:r>
              <a:rPr lang="en-US" sz="2000" dirty="0" smtClean="0"/>
              <a:t>8,064 nodes, torus - 21 x 16 x 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gara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371600"/>
            <a:ext cx="2389580" cy="2352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quantum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86200"/>
            <a:ext cx="2254250" cy="2173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P10604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48" y="3886200"/>
            <a:ext cx="2395851" cy="21535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57600"/>
            <a:ext cx="4648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interconnects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Fat-tree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3D mesh/torus interconnect</a:t>
            </a:r>
          </a:p>
          <a:p>
            <a:r>
              <a:rPr lang="en-US" sz="2000" dirty="0" smtClean="0"/>
              <a:t>Message latencies can be modeled by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/B) x D + L/B</a:t>
            </a:r>
          </a:p>
          <a:p>
            <a:pPr>
              <a:buNone/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length of flit, B = bandwidth,</a:t>
            </a:r>
          </a:p>
          <a:p>
            <a:pPr>
              <a:buNone/>
            </a:pPr>
            <a:r>
              <a:rPr lang="en-US" sz="2000" dirty="0" smtClean="0"/>
              <a:t>D = hops, L = message size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When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* D) &lt;&lt; L, first term is negligible</a:t>
            </a:r>
          </a:p>
          <a:p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5410200"/>
            <a:ext cx="67818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5638800"/>
            <a:ext cx="28194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867400"/>
            <a:ext cx="27432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9911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62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3886200" y="49911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355068"/>
            <a:ext cx="317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in presence of </a:t>
            </a:r>
            <a:r>
              <a:rPr lang="en-US" dirty="0" smtClean="0">
                <a:solidFill>
                  <a:srgbClr val="FF0000"/>
                </a:solidFill>
              </a:rPr>
              <a:t>contention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Benchmarks†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Quantification of message latencies and dependence on hops</a:t>
            </a:r>
          </a:p>
          <a:p>
            <a:pPr lvl="1"/>
            <a:r>
              <a:rPr lang="en-US" dirty="0" smtClean="0"/>
              <a:t>No sharing of links (no contention)</a:t>
            </a:r>
          </a:p>
          <a:p>
            <a:pPr lvl="1"/>
            <a:r>
              <a:rPr lang="en-US" dirty="0" smtClean="0"/>
              <a:t>Sharing of links (with contention)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560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† http://charm.cs.uiuc.edu/~bhatele/phd/contention.htm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No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master rank sends messages to all other ranks, one at a time (with replies)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1447800" y="3429000"/>
            <a:ext cx="19050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2362200" y="37338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276600" y="40386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276600" y="4343400"/>
            <a:ext cx="19050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flipV="1">
            <a:off x="3276600" y="4648200"/>
            <a:ext cx="28194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flipV="1">
            <a:off x="3276600" y="4953000"/>
            <a:ext cx="37338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flipV="1">
            <a:off x="3276600" y="5257800"/>
            <a:ext cx="47244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7" idx="6"/>
            <a:endCxn id="14" idx="2"/>
          </p:cNvCxnSpPr>
          <p:nvPr/>
        </p:nvCxnSpPr>
        <p:spPr>
          <a:xfrm>
            <a:off x="1600200" y="3086100"/>
            <a:ext cx="6019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71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09" y="1828800"/>
            <a:ext cx="4239393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055" y="1828800"/>
            <a:ext cx="426974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600200" y="54980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ANL Blue Gene/P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868" y="549806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PSC  XT3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110" y="1371600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(L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/B) x D + L/B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600200" y="3467100"/>
            <a:ext cx="6019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With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all ranks into pairs and everyone sends to their respective partner simultaneously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14478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2766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0292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8580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-Right Arrow 42"/>
          <p:cNvSpPr/>
          <p:nvPr/>
        </p:nvSpPr>
        <p:spPr>
          <a:xfrm>
            <a:off x="1447800" y="3886200"/>
            <a:ext cx="54864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>
            <a:off x="2286000" y="4191000"/>
            <a:ext cx="28956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>
            <a:off x="3276600" y="4495800"/>
            <a:ext cx="45720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>
            <a:off x="4114800" y="4800600"/>
            <a:ext cx="19812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" idx="6"/>
            <a:endCxn id="9" idx="2"/>
          </p:cNvCxnSpPr>
          <p:nvPr/>
        </p:nvCxnSpPr>
        <p:spPr>
          <a:xfrm>
            <a:off x="2514600" y="3467100"/>
            <a:ext cx="685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2" idx="6"/>
            <a:endCxn id="13" idx="2"/>
          </p:cNvCxnSpPr>
          <p:nvPr/>
        </p:nvCxnSpPr>
        <p:spPr>
          <a:xfrm>
            <a:off x="6096000" y="3467100"/>
            <a:ext cx="685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6"/>
            <a:endCxn id="10" idx="2"/>
          </p:cNvCxnSpPr>
          <p:nvPr/>
        </p:nvCxnSpPr>
        <p:spPr>
          <a:xfrm>
            <a:off x="3429000" y="3467100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6"/>
            <a:endCxn id="12" idx="2"/>
          </p:cNvCxnSpPr>
          <p:nvPr/>
        </p:nvCxnSpPr>
        <p:spPr>
          <a:xfrm>
            <a:off x="5181600" y="34671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" idx="6"/>
            <a:endCxn id="11" idx="2"/>
          </p:cNvCxnSpPr>
          <p:nvPr/>
        </p:nvCxnSpPr>
        <p:spPr>
          <a:xfrm>
            <a:off x="4267200" y="3467100"/>
            <a:ext cx="685800" cy="158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54864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Near Neighbor: NN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54864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Random: RND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Bhatele @ LSPP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5" grpId="0" animBg="1"/>
      <p:bldP spid="46" grpId="0" animBg="1"/>
      <p:bldP spid="47" grpId="0" animBg="1"/>
      <p:bldP spid="31" grpId="0"/>
      <p:bldP spid="31" grpId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951</Words>
  <Application>Microsoft Office PowerPoint</Application>
  <PresentationFormat>On-screen Show (4:3)</PresentationFormat>
  <Paragraphs>181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Effects of contention on message latencies in large supercomputers</vt:lpstr>
      <vt:lpstr>Outline</vt:lpstr>
      <vt:lpstr>The Mapping Problem</vt:lpstr>
      <vt:lpstr>Target Machines</vt:lpstr>
      <vt:lpstr>Motivation</vt:lpstr>
      <vt:lpstr>MPI Benchmarks†</vt:lpstr>
      <vt:lpstr>WOCON: No contention</vt:lpstr>
      <vt:lpstr>WOCON: Results</vt:lpstr>
      <vt:lpstr>WICON: With Contention</vt:lpstr>
      <vt:lpstr>WICON: Results</vt:lpstr>
      <vt:lpstr>WICON2: Controlled Contention</vt:lpstr>
      <vt:lpstr>Slide 12</vt:lpstr>
      <vt:lpstr>WICON2: Blue Gene/P</vt:lpstr>
      <vt:lpstr>WICON2: Cray XT3</vt:lpstr>
      <vt:lpstr>More tests …</vt:lpstr>
      <vt:lpstr>Slide 16</vt:lpstr>
      <vt:lpstr>More tests …</vt:lpstr>
      <vt:lpstr>Slide 18</vt:lpstr>
      <vt:lpstr>OpenAtom</vt:lpstr>
      <vt:lpstr>Parallelization using Charm++</vt:lpstr>
      <vt:lpstr>Topology Mapping of Chare Arrays</vt:lpstr>
      <vt:lpstr>Results on Blue Gene/P (ANL)</vt:lpstr>
      <vt:lpstr>Results on XT3 (BigBen@PSC)</vt:lpstr>
      <vt:lpstr>Summary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contention on message latencies in large supercomputers</dc:title>
  <dc:creator>bhatele</dc:creator>
  <cp:lastModifiedBy>Abhinav S Bhatele</cp:lastModifiedBy>
  <cp:revision>32</cp:revision>
  <dcterms:created xsi:type="dcterms:W3CDTF">2006-08-16T00:00:00Z</dcterms:created>
  <dcterms:modified xsi:type="dcterms:W3CDTF">2009-05-29T11:48:55Z</dcterms:modified>
</cp:coreProperties>
</file>