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346" r:id="rId3"/>
    <p:sldId id="260" r:id="rId4"/>
    <p:sldId id="296" r:id="rId5"/>
    <p:sldId id="262" r:id="rId6"/>
    <p:sldId id="312" r:id="rId7"/>
    <p:sldId id="313" r:id="rId8"/>
    <p:sldId id="314" r:id="rId9"/>
    <p:sldId id="315" r:id="rId10"/>
    <p:sldId id="317" r:id="rId11"/>
    <p:sldId id="318" r:id="rId12"/>
    <p:sldId id="319" r:id="rId13"/>
    <p:sldId id="320" r:id="rId14"/>
    <p:sldId id="327" r:id="rId15"/>
    <p:sldId id="344" r:id="rId16"/>
    <p:sldId id="345" r:id="rId17"/>
    <p:sldId id="328" r:id="rId18"/>
    <p:sldId id="280" r:id="rId19"/>
    <p:sldId id="279" r:id="rId20"/>
    <p:sldId id="339" r:id="rId21"/>
    <p:sldId id="343" r:id="rId22"/>
    <p:sldId id="282" r:id="rId23"/>
    <p:sldId id="283" r:id="rId24"/>
    <p:sldId id="335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765" autoAdjust="0"/>
  </p:normalViewPr>
  <p:slideViewPr>
    <p:cSldViewPr>
      <p:cViewPr varScale="1">
        <p:scale>
          <a:sx n="99" d="100"/>
          <a:sy n="99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 BG/P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10.78</c:v>
                </c:pt>
                <c:pt idx="1">
                  <c:v>6.85</c:v>
                </c:pt>
                <c:pt idx="2">
                  <c:v>4.21</c:v>
                </c:pt>
                <c:pt idx="3">
                  <c:v>3.52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 BG/P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6.7</c:v>
                </c:pt>
                <c:pt idx="1">
                  <c:v>3.77</c:v>
                </c:pt>
                <c:pt idx="2">
                  <c:v>2.17</c:v>
                </c:pt>
                <c:pt idx="3">
                  <c:v>1.7700000000000009</c:v>
                </c:pt>
              </c:numCache>
            </c:numRef>
          </c:val>
        </c:ser>
        <c:marker val="1"/>
        <c:axId val="98085888"/>
        <c:axId val="135576576"/>
      </c:lineChart>
      <c:catAx>
        <c:axId val="98085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35576576"/>
        <c:crosses val="autoZero"/>
        <c:auto val="1"/>
        <c:lblAlgn val="ctr"/>
        <c:lblOffset val="100"/>
      </c:catAx>
      <c:valAx>
        <c:axId val="1355765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per</a:t>
                </a:r>
                <a:r>
                  <a:rPr lang="en-US" baseline="0" dirty="0" smtClean="0"/>
                  <a:t> step (</a:t>
                </a:r>
                <a:r>
                  <a:rPr lang="en-US" baseline="0" dirty="0" err="1" smtClean="0"/>
                  <a:t>secs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98085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 XT3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5.7</c:v>
                </c:pt>
                <c:pt idx="2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 XT3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6.58</c:v>
                </c:pt>
                <c:pt idx="1">
                  <c:v>4.1399999999999997</c:v>
                </c:pt>
                <c:pt idx="2">
                  <c:v>2.4299999999999997</c:v>
                </c:pt>
              </c:numCache>
            </c:numRef>
          </c:val>
        </c:ser>
        <c:marker val="1"/>
        <c:axId val="140823552"/>
        <c:axId val="140829824"/>
      </c:lineChart>
      <c:catAx>
        <c:axId val="140823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</a:t>
                </a:r>
                <a:r>
                  <a:rPr lang="en-US" baseline="0" dirty="0" smtClean="0"/>
                  <a:t>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40829824"/>
        <c:crosses val="autoZero"/>
        <c:auto val="1"/>
        <c:lblAlgn val="ctr"/>
        <c:lblOffset val="100"/>
      </c:catAx>
      <c:valAx>
        <c:axId val="1408298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r>
                  <a:rPr lang="en-US" baseline="0" dirty="0" smtClean="0"/>
                  <a:t> per step (</a:t>
                </a:r>
                <a:r>
                  <a:rPr lang="en-US" baseline="0" dirty="0" err="1" smtClean="0"/>
                  <a:t>secs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408235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FA50-AF6B-4F62-B9C0-EB3DA6EA8192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CDB8-1FDE-4A6C-960B-D7384684F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BG/P = 1.737 times</a:t>
            </a:r>
          </a:p>
          <a:p>
            <a:r>
              <a:rPr lang="en-US" dirty="0" smtClean="0"/>
              <a:t>XT3 =</a:t>
            </a:r>
            <a:r>
              <a:rPr lang="en-US" baseline="0" dirty="0" smtClean="0"/>
              <a:t> 2.24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to 2 – 1.84</a:t>
            </a:r>
          </a:p>
          <a:p>
            <a:r>
              <a:rPr lang="en-US" dirty="0" smtClean="0"/>
              <a:t>1 to</a:t>
            </a:r>
            <a:r>
              <a:rPr lang="en-US" baseline="0" dirty="0" smtClean="0"/>
              <a:t> 3 – 2.11</a:t>
            </a:r>
          </a:p>
          <a:p>
            <a:r>
              <a:rPr lang="en-US" dirty="0" smtClean="0"/>
              <a:t>1 to 4 -</a:t>
            </a:r>
            <a:r>
              <a:rPr lang="en-US" baseline="0" dirty="0" smtClean="0"/>
              <a:t> </a:t>
            </a:r>
            <a:r>
              <a:rPr lang="en-US" dirty="0" smtClean="0"/>
              <a:t>2.55</a:t>
            </a:r>
          </a:p>
          <a:p>
            <a:r>
              <a:rPr lang="en-US" dirty="0" smtClean="0"/>
              <a:t>1 to 7 – 3.54</a:t>
            </a:r>
          </a:p>
          <a:p>
            <a:r>
              <a:rPr lang="en-US" dirty="0" smtClean="0"/>
              <a:t>1 to 8 –</a:t>
            </a:r>
            <a:r>
              <a:rPr lang="en-US" baseline="0" dirty="0" smtClean="0"/>
              <a:t> 7.396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Peak bandwidth of each link = 425 MB/s unidirectional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used</a:t>
            </a:r>
            <a:r>
              <a:rPr lang="en-US" baseline="0" dirty="0" smtClean="0"/>
              <a:t> by MPI Topology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08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1" y="5695950"/>
            <a:ext cx="1143000" cy="1085850"/>
          </a:xfrm>
          <a:prstGeom prst="rect">
            <a:avLst/>
          </a:prstGeom>
        </p:spPr>
      </p:pic>
      <p:pic>
        <p:nvPicPr>
          <p:cNvPr id="9" name="Picture 8" descr="ppl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8673" y="5867400"/>
            <a:ext cx="2902931" cy="8625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3246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08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5985510"/>
            <a:ext cx="838200" cy="796290"/>
          </a:xfrm>
          <a:prstGeom prst="rect">
            <a:avLst/>
          </a:prstGeom>
        </p:spPr>
      </p:pic>
      <p:pic>
        <p:nvPicPr>
          <p:cNvPr id="8" name="Picture 7" descr="ppl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4196" y="6172200"/>
            <a:ext cx="2133604" cy="6339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24600"/>
            <a:ext cx="2133600" cy="365125"/>
          </a:xfrm>
        </p:spPr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209800"/>
            <a:ext cx="6553200" cy="838200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Effects of Contention on Message Latencies in Large Supercomputers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8580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Abhinav S Bhatele and Laxmikant V Kale</a:t>
            </a:r>
          </a:p>
          <a:p>
            <a:r>
              <a:rPr lang="en-US" sz="2800" dirty="0" smtClean="0"/>
              <a:t>ACM Research Competition, SC ‘08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TOPOLOGY IMPORTANT AGAIN?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WICON: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688332" y="5334000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 Blue Gene/P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53340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PSC XT3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6422" y="2071688"/>
            <a:ext cx="3985194" cy="280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57400"/>
            <a:ext cx="4038600" cy="284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Latencies and 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Pair each rank with a partner which is ‘n’ hops away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04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9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1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9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24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447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752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24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52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667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590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95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67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10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733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38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10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38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53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876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81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3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96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019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324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24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39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62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67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239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467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3820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8305800" y="27432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610600" y="2819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382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610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8891157">
            <a:off x="345360" y="2314614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18891157">
            <a:off x="345360" y="2389608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8034983">
            <a:off x="1490078" y="2088893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 rot="8034983">
            <a:off x="1490078" y="2163887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/>
          <p:cNvSpPr/>
          <p:nvPr/>
        </p:nvSpPr>
        <p:spPr>
          <a:xfrm rot="18891157">
            <a:off x="2631360" y="2295589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rot="18891157">
            <a:off x="2631360" y="2370583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c 70"/>
          <p:cNvSpPr/>
          <p:nvPr/>
        </p:nvSpPr>
        <p:spPr>
          <a:xfrm rot="18891157">
            <a:off x="4899637" y="2295589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18891157">
            <a:off x="4899637" y="2370583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 rot="18891157">
            <a:off x="7185637" y="2295589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18891157">
            <a:off x="7185637" y="2370583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c 74"/>
          <p:cNvSpPr/>
          <p:nvPr/>
        </p:nvSpPr>
        <p:spPr>
          <a:xfrm rot="8034983">
            <a:off x="3850600" y="2066644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c 75"/>
          <p:cNvSpPr/>
          <p:nvPr/>
        </p:nvSpPr>
        <p:spPr>
          <a:xfrm rot="8034983">
            <a:off x="3850600" y="2141638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8034983">
            <a:off x="6118797" y="2066644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8034983">
            <a:off x="6118797" y="2141638"/>
            <a:ext cx="1536803" cy="156320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8243924">
            <a:off x="8474041" y="26640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8243924">
            <a:off x="8474041" y="27402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c 81"/>
          <p:cNvSpPr/>
          <p:nvPr/>
        </p:nvSpPr>
        <p:spPr>
          <a:xfrm rot="6967410">
            <a:off x="-294428" y="2800341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/>
          <p:cNvSpPr/>
          <p:nvPr/>
        </p:nvSpPr>
        <p:spPr>
          <a:xfrm rot="6967410">
            <a:off x="-294428" y="2879236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sp>
        <p:nvSpPr>
          <p:cNvPr id="85" name="Oval 84"/>
          <p:cNvSpPr/>
          <p:nvPr/>
        </p:nvSpPr>
        <p:spPr>
          <a:xfrm>
            <a:off x="381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04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09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81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09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24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1447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752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1524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1752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2667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2590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2895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667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895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810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3733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038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3810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38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53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4876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181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953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181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6096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019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324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096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324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239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7162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467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239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467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3820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8305800" y="48006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8610600" y="48768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3820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8610600" y="5105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c 125"/>
          <p:cNvSpPr/>
          <p:nvPr/>
        </p:nvSpPr>
        <p:spPr>
          <a:xfrm rot="18843964">
            <a:off x="157454" y="41295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Arc 142"/>
          <p:cNvSpPr/>
          <p:nvPr/>
        </p:nvSpPr>
        <p:spPr>
          <a:xfrm rot="18843964">
            <a:off x="157454" y="42057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Arc 143"/>
          <p:cNvSpPr/>
          <p:nvPr/>
        </p:nvSpPr>
        <p:spPr>
          <a:xfrm rot="18843964">
            <a:off x="1300454" y="41295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c 144"/>
          <p:cNvSpPr/>
          <p:nvPr/>
        </p:nvSpPr>
        <p:spPr>
          <a:xfrm rot="18843964">
            <a:off x="1300454" y="42057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Arc 145"/>
          <p:cNvSpPr/>
          <p:nvPr/>
        </p:nvSpPr>
        <p:spPr>
          <a:xfrm rot="18843964">
            <a:off x="4754149" y="4100542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Arc 146"/>
          <p:cNvSpPr/>
          <p:nvPr/>
        </p:nvSpPr>
        <p:spPr>
          <a:xfrm rot="18843964">
            <a:off x="4754149" y="4176742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Arc 147"/>
          <p:cNvSpPr/>
          <p:nvPr/>
        </p:nvSpPr>
        <p:spPr>
          <a:xfrm rot="18843964">
            <a:off x="5897149" y="41295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Arc 148"/>
          <p:cNvSpPr/>
          <p:nvPr/>
        </p:nvSpPr>
        <p:spPr>
          <a:xfrm rot="18843964">
            <a:off x="5897149" y="4205740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Arc 149"/>
          <p:cNvSpPr/>
          <p:nvPr/>
        </p:nvSpPr>
        <p:spPr>
          <a:xfrm rot="8015820">
            <a:off x="2391775" y="2728034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Arc 150"/>
          <p:cNvSpPr/>
          <p:nvPr/>
        </p:nvSpPr>
        <p:spPr>
          <a:xfrm rot="8015820">
            <a:off x="2391775" y="2804234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Arc 151"/>
          <p:cNvSpPr/>
          <p:nvPr/>
        </p:nvSpPr>
        <p:spPr>
          <a:xfrm rot="8015820">
            <a:off x="3610975" y="2758848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Arc 152"/>
          <p:cNvSpPr/>
          <p:nvPr/>
        </p:nvSpPr>
        <p:spPr>
          <a:xfrm rot="8015820">
            <a:off x="3610975" y="2835048"/>
            <a:ext cx="3013197" cy="3199918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Arc 153"/>
          <p:cNvSpPr/>
          <p:nvPr/>
        </p:nvSpPr>
        <p:spPr>
          <a:xfrm rot="8015820">
            <a:off x="7240010" y="3396332"/>
            <a:ext cx="1781506" cy="2852544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/>
        </p:nvSpPr>
        <p:spPr>
          <a:xfrm rot="8015820">
            <a:off x="7233412" y="3478950"/>
            <a:ext cx="1781506" cy="2852544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/>
        </p:nvSpPr>
        <p:spPr>
          <a:xfrm rot="6967410">
            <a:off x="-294428" y="4855046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/>
        </p:nvSpPr>
        <p:spPr>
          <a:xfrm rot="6967410">
            <a:off x="-294428" y="4933941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/>
        </p:nvSpPr>
        <p:spPr>
          <a:xfrm rot="8243924">
            <a:off x="8474041" y="47214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/>
        </p:nvSpPr>
        <p:spPr>
          <a:xfrm rot="8243924">
            <a:off x="8474041" y="47976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c 124"/>
          <p:cNvSpPr/>
          <p:nvPr/>
        </p:nvSpPr>
        <p:spPr>
          <a:xfrm rot="6607994">
            <a:off x="-752943" y="3351581"/>
            <a:ext cx="2200224" cy="3108010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c 126"/>
          <p:cNvSpPr/>
          <p:nvPr/>
        </p:nvSpPr>
        <p:spPr>
          <a:xfrm rot="6607994">
            <a:off x="-762079" y="3382652"/>
            <a:ext cx="2200224" cy="3180555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24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47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52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52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67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590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95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67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95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10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33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38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810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38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53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76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953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81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019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96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24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39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162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467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239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67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3820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8305800" y="2971800"/>
            <a:ext cx="5334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610600" y="30480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3820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610600" y="3276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18610162">
            <a:off x="364976" y="1950872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18610162">
            <a:off x="365177" y="1874672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8610162">
            <a:off x="2574977" y="1966451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8610162">
            <a:off x="2575178" y="1890251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18610162">
            <a:off x="4937177" y="1966451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8610162">
            <a:off x="4937378" y="1890251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7766902">
            <a:off x="3260705" y="-540607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7766902">
            <a:off x="3260906" y="-616807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7766902">
            <a:off x="966031" y="-540607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7766902">
            <a:off x="966232" y="-616807"/>
            <a:ext cx="4307463" cy="5150477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6967410">
            <a:off x="-294428" y="3026246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6967410">
            <a:off x="-294428" y="3105141"/>
            <a:ext cx="969856" cy="79742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8243924">
            <a:off x="8474041" y="28926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8243924">
            <a:off x="8474041" y="2968894"/>
            <a:ext cx="654118" cy="977283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7766902">
            <a:off x="-787431" y="514289"/>
            <a:ext cx="4307463" cy="3793661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7766902">
            <a:off x="-795903" y="590489"/>
            <a:ext cx="4307463" cy="3793661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7766902">
            <a:off x="5796401" y="54820"/>
            <a:ext cx="3017753" cy="4844896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7766902">
            <a:off x="5796401" y="129484"/>
            <a:ext cx="3017753" cy="4844896"/>
          </a:xfrm>
          <a:prstGeom prst="arc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4593" y="1524000"/>
            <a:ext cx="643481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sp>
        <p:nvSpPr>
          <p:cNvPr id="12" name="Right Brace 11"/>
          <p:cNvSpPr/>
          <p:nvPr/>
        </p:nvSpPr>
        <p:spPr>
          <a:xfrm>
            <a:off x="7620000" y="2209800"/>
            <a:ext cx="152400" cy="6096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72400" y="23622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66850" y="1726856"/>
            <a:ext cx="6229350" cy="436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from 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9200" y="1600200"/>
            <a:ext cx="373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600200"/>
          <a:ext cx="8077200" cy="460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3962400"/>
              </a:tblGrid>
              <a:tr h="4661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</a:tr>
              <a:tr h="804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Mainly for theoretical object graphs</a:t>
                      </a:r>
                      <a:r>
                        <a:rPr lang="en-US" baseline="0" dirty="0" smtClean="0"/>
                        <a:t> on </a:t>
                      </a:r>
                      <a:r>
                        <a:rPr lang="en-US" dirty="0" smtClean="0"/>
                        <a:t>hypercubes, shuffle exchange and other theoretical 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Object graphs from real applications on 3D torus/mesh topologies</a:t>
                      </a:r>
                    </a:p>
                  </a:txBody>
                  <a:tcPr/>
                </a:tc>
              </a:tr>
              <a:tr h="804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Most techniques were used offline – 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Fast,</a:t>
                      </a:r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runtime solutions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4646"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Demonstrated on</a:t>
                      </a:r>
                      <a:r>
                        <a:rPr lang="en-US" baseline="0" dirty="0" smtClean="0"/>
                        <a:t> graphs with </a:t>
                      </a:r>
                      <a:r>
                        <a:rPr lang="en-US" dirty="0" smtClean="0"/>
                        <a:t>10-100 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Scalable techniques for large machines</a:t>
                      </a:r>
                    </a:p>
                  </a:txBody>
                  <a:tcPr/>
                </a:tc>
              </a:tr>
              <a:tr h="46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cardinality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Multiple objects per processor</a:t>
                      </a:r>
                      <a:endParaRPr lang="en-US" dirty="0"/>
                    </a:p>
                  </a:txBody>
                  <a:tcPr/>
                </a:tc>
              </a:tr>
              <a:tr h="1149494">
                <a:tc>
                  <a:txBody>
                    <a:bodyPr/>
                    <a:lstStyle/>
                    <a:p>
                      <a:r>
                        <a:rPr lang="en-US" dirty="0" smtClean="0"/>
                        <a:t>Not tested with real applications on actual machines – theoretical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Targeted at production codes – tested with</a:t>
                      </a:r>
                      <a:r>
                        <a:rPr lang="en-US" sz="1800" baseline="0" dirty="0" smtClean="0"/>
                        <a:t> real applications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from recent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[5] G. </a:t>
            </a:r>
            <a:r>
              <a:rPr lang="en-US" dirty="0" err="1" smtClean="0"/>
              <a:t>Bhanot</a:t>
            </a:r>
            <a:r>
              <a:rPr lang="en-US" dirty="0" smtClean="0"/>
              <a:t>, A. </a:t>
            </a:r>
            <a:r>
              <a:rPr lang="en-US" dirty="0" err="1" smtClean="0"/>
              <a:t>Gara</a:t>
            </a:r>
            <a:r>
              <a:rPr lang="en-US" dirty="0" smtClean="0"/>
              <a:t>, P. Heidelberger, E. Lawless, J. C. Sexton, and R. Walkup. Optimizing task layout on the Blue Gene/L supercomputer. IBM Journal of Research and Development, 49(2/3), 2005.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Use of simulated annealing – slow and solution is developed offline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[6] </a:t>
            </a:r>
            <a:r>
              <a:rPr lang="en-US" dirty="0" err="1" smtClean="0"/>
              <a:t>Hao</a:t>
            </a:r>
            <a:r>
              <a:rPr lang="en-US" dirty="0" smtClean="0"/>
              <a:t> Yu, I-</a:t>
            </a:r>
            <a:r>
              <a:rPr lang="en-US" dirty="0" err="1" smtClean="0"/>
              <a:t>Hsin</a:t>
            </a:r>
            <a:r>
              <a:rPr lang="en-US" dirty="0" smtClean="0"/>
              <a:t> Chung, and Jose </a:t>
            </a:r>
            <a:r>
              <a:rPr lang="en-US" dirty="0" err="1" smtClean="0"/>
              <a:t>Moreira</a:t>
            </a:r>
            <a:r>
              <a:rPr lang="en-US" dirty="0" smtClean="0"/>
              <a:t>. Topology mapping for Blue Gene/L supercomputer. In SC '06: Proceedings of the 2006 ACM/IEEE conference on Supercomputing, page 116, New York, NY, USA, 2006. ACM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Node mappings for simple scenarios (1D rings, 2D meshes, 3D)</a:t>
            </a:r>
          </a:p>
          <a:p>
            <a:pPr lvl="1"/>
            <a:r>
              <a:rPr lang="en-US" dirty="0" smtClean="0"/>
              <a:t>Only useful in case of simple near-neighbor communication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Manager API†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application needs information such as</a:t>
            </a:r>
          </a:p>
          <a:p>
            <a:pPr lvl="1"/>
            <a:r>
              <a:rPr lang="en-US" sz="2400" dirty="0" smtClean="0"/>
              <a:t>Dimensions of the partition</a:t>
            </a:r>
          </a:p>
          <a:p>
            <a:pPr lvl="1"/>
            <a:r>
              <a:rPr lang="en-US" sz="2400" dirty="0" smtClean="0"/>
              <a:t>Rank to physical co-ordinates and vice-versa</a:t>
            </a:r>
          </a:p>
          <a:p>
            <a:r>
              <a:rPr lang="en-US" sz="2800" dirty="0" err="1" smtClean="0"/>
              <a:t>TopoManager</a:t>
            </a:r>
            <a:r>
              <a:rPr lang="en-US" sz="2800" dirty="0" smtClean="0"/>
              <a:t>: a uniform API</a:t>
            </a:r>
          </a:p>
          <a:p>
            <a:pPr lvl="1"/>
            <a:r>
              <a:rPr lang="en-US" sz="2400" dirty="0" smtClean="0"/>
              <a:t>On BG/L and BG/P: provides a wrapper for system calls</a:t>
            </a:r>
          </a:p>
          <a:p>
            <a:pPr lvl="1"/>
            <a:r>
              <a:rPr lang="en-US" sz="2400" dirty="0" smtClean="0"/>
              <a:t>On XT3 and XT4, there are no such system calls</a:t>
            </a:r>
          </a:p>
          <a:p>
            <a:pPr lvl="2"/>
            <a:r>
              <a:rPr lang="en-US" sz="2000" dirty="0" smtClean="0"/>
              <a:t>Help from PSC and ORNL staff to discovery topology at runtime</a:t>
            </a:r>
          </a:p>
          <a:p>
            <a:pPr lvl="1"/>
            <a:r>
              <a:rPr lang="en-US" sz="2400" dirty="0" smtClean="0"/>
              <a:t>Provides a clean and uniform interface to the application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9662" y="5486400"/>
            <a:ext cx="538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† http://charm.cs.uiuc.edu/~bhatele/phd/topomgr.htm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</a:t>
            </a:r>
            <a:r>
              <a:rPr lang="en-US" dirty="0" smtClean="0"/>
              <a:t>-Initio Molecular Dynamics code</a:t>
            </a:r>
          </a:p>
          <a:p>
            <a:r>
              <a:rPr lang="en-US" dirty="0" smtClean="0"/>
              <a:t>Communication is static and structured</a:t>
            </a:r>
          </a:p>
          <a:p>
            <a:r>
              <a:rPr lang="en-US" dirty="0" smtClean="0"/>
              <a:t>Challenge: Multiple groups of objects with conflicting communication patterns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830" y="3810000"/>
            <a:ext cx="24297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using Charm++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96000" cy="394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09600" y="548640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[10] Eric </a:t>
            </a:r>
            <a:r>
              <a:rPr lang="en-US" sz="1400" dirty="0" err="1" smtClean="0"/>
              <a:t>Bohm</a:t>
            </a:r>
            <a:r>
              <a:rPr lang="en-US" sz="1400" dirty="0" smtClean="0"/>
              <a:t>, Glenn J. </a:t>
            </a:r>
            <a:r>
              <a:rPr lang="en-US" sz="1400" dirty="0" err="1" smtClean="0"/>
              <a:t>Martyna</a:t>
            </a:r>
            <a:r>
              <a:rPr lang="en-US" sz="1400" dirty="0" smtClean="0"/>
              <a:t>, Abhinav Bhatele, </a:t>
            </a:r>
            <a:r>
              <a:rPr lang="en-US" sz="1400" dirty="0" err="1" smtClean="0"/>
              <a:t>Sameer</a:t>
            </a:r>
            <a:r>
              <a:rPr lang="en-US" sz="1400" dirty="0" smtClean="0"/>
              <a:t> Kumar, Laxmikant V. Kale, John A. Gunnels, and Mark E. Tuckerman. </a:t>
            </a:r>
            <a:r>
              <a:rPr lang="en-US" sz="1400" b="1" dirty="0" smtClean="0"/>
              <a:t>Fine Grained Parallelization of the Car-</a:t>
            </a:r>
            <a:r>
              <a:rPr lang="en-US" sz="1400" b="1" dirty="0" err="1" smtClean="0"/>
              <a:t>Parrinello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ab</a:t>
            </a:r>
            <a:r>
              <a:rPr lang="en-US" sz="1400" b="1" dirty="0" smtClean="0"/>
              <a:t> initio MD Method on Blue Gene/L</a:t>
            </a:r>
            <a:r>
              <a:rPr lang="en-US" sz="1400" dirty="0" smtClean="0"/>
              <a:t>. </a:t>
            </a:r>
            <a:r>
              <a:rPr lang="en-US" sz="1400" i="1" dirty="0" smtClean="0"/>
              <a:t>IBM J. of R. and D.: Applications of Massively Parallel Systems, 52(1/2):159-174</a:t>
            </a:r>
            <a:r>
              <a:rPr lang="en-US" sz="1400" dirty="0" smtClean="0"/>
              <a:t>, 2008.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1712893"/>
            <a:ext cx="7620000" cy="954107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514350" lvl="0" indent="-514350"/>
            <a:r>
              <a:rPr lang="en-US" sz="2800" dirty="0" smtClean="0"/>
              <a:t>Why should we consider topology aware mapping</a:t>
            </a:r>
          </a:p>
          <a:p>
            <a:pPr marL="514350" lvl="0" indent="-514350"/>
            <a:r>
              <a:rPr lang="en-US" sz="2800" dirty="0" smtClean="0"/>
              <a:t>for optimizing performance?</a:t>
            </a:r>
            <a:endParaRPr 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084493"/>
            <a:ext cx="7620000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/>
              <a:t>Demonstrate the effects of contention on</a:t>
            </a:r>
          </a:p>
          <a:p>
            <a:pPr marL="457200" indent="-457200"/>
            <a:r>
              <a:rPr lang="en-US" sz="2800" dirty="0" smtClean="0"/>
              <a:t>message latencies through simple MPI benchmarks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7620000" cy="954107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 smtClean="0"/>
              <a:t>Obtaining topology information: </a:t>
            </a:r>
            <a:r>
              <a:rPr lang="en-US" sz="2800" dirty="0" err="1" smtClean="0"/>
              <a:t>TopoManager</a:t>
            </a:r>
            <a:r>
              <a:rPr lang="en-US" sz="2800" dirty="0" smtClean="0"/>
              <a:t> API</a:t>
            </a:r>
          </a:p>
          <a:p>
            <a:pPr marL="457200" indent="-457200"/>
            <a:r>
              <a:rPr lang="en-US" sz="2800" dirty="0" smtClean="0"/>
              <a:t>Case Study: OpenAtom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/>
          <p:cNvSpPr/>
          <p:nvPr/>
        </p:nvSpPr>
        <p:spPr>
          <a:xfrm>
            <a:off x="838200" y="3733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447800" y="3733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2057400" y="3733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667000" y="3733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838200" y="4343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1447800" y="4343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057400" y="4343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667000" y="4343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838200" y="4953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1447800" y="4953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2057400" y="4953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2667000" y="4953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838200" y="55626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1447800" y="55626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2057400" y="55626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2667000" y="55626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762000" y="3810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1371600" y="3810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981200" y="3810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2590800" y="3810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762000" y="44196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1371600" y="44196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1981200" y="44196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2590800" y="44196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762000" y="50292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371600" y="50292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981200" y="50292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2590800" y="50292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762000" y="5638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371600" y="5638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981200" y="5638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590800" y="5638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685800" y="38862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295400" y="38862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1905000" y="38862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514600" y="38862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685800" y="4495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295400" y="4495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1905000" y="4495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2514600" y="44958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685800" y="5105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1295400" y="5105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1905000" y="5105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2514600" y="51054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685800" y="5715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1295400" y="5715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1905000" y="5715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2514600" y="5715000"/>
            <a:ext cx="5334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22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1148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92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14800" y="426720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96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244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14800" y="457200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196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244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292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14800" y="487680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196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244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0292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14800" y="518160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196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244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0292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548640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196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7244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0292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14800" y="579120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4196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292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114800" y="6096000"/>
            <a:ext cx="228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196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244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0292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152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200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9248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2296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3152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6200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248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2296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3152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6200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9248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2296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3152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200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9248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2296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3152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6200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248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2296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3152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248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2296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152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6200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248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2296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152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6200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9248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2296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0960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4008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7056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010400" y="3962400"/>
            <a:ext cx="2286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0960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7056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010400" y="4267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0960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4008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7056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010400" y="4572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0960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64008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7056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010400" y="4876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0960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4008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7056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010400" y="51816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0960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4008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7056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010400" y="54864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0960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4008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7056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010400" y="57912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0960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4008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7056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010400" y="60960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09600" y="39624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1219200" y="39624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1828800" y="39624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2438400" y="39624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609600" y="45720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219200" y="45720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828800" y="45720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2438400" y="45720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609600" y="51816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219200" y="51816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828800" y="51816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438400" y="51816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09600" y="57912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1219200" y="57912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1828800" y="57912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2438400" y="5791200"/>
            <a:ext cx="5334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114800" y="5181600"/>
            <a:ext cx="2286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114800" y="5486400"/>
            <a:ext cx="2286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1828800" y="3962400"/>
            <a:ext cx="5334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1828800" y="4572000"/>
            <a:ext cx="5334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609600" y="5181600"/>
            <a:ext cx="5334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1219200" y="5181600"/>
            <a:ext cx="5334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1828800" y="5181600"/>
            <a:ext cx="5334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2438400" y="5181600"/>
            <a:ext cx="5334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1828800" y="5791200"/>
            <a:ext cx="5334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Straight Arrow Connector 258"/>
          <p:cNvCxnSpPr/>
          <p:nvPr/>
        </p:nvCxnSpPr>
        <p:spPr>
          <a:xfrm>
            <a:off x="4114800" y="3733800"/>
            <a:ext cx="1066800" cy="1588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rot="5400000">
            <a:off x="7505700" y="5143500"/>
            <a:ext cx="2362200" cy="1588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6096000" y="3733800"/>
            <a:ext cx="2362200" cy="1588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rot="5400000" flipH="1" flipV="1">
            <a:off x="342900" y="3619500"/>
            <a:ext cx="304800" cy="228600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838200" y="3505200"/>
            <a:ext cx="2362200" cy="1588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4267200" y="3429000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Planes</a:t>
            </a:r>
            <a:endParaRPr lang="en-US" dirty="0"/>
          </a:p>
        </p:txBody>
      </p:sp>
      <p:sp>
        <p:nvSpPr>
          <p:cNvPr id="272" name="TextBox 271"/>
          <p:cNvSpPr txBox="1"/>
          <p:nvPr/>
        </p:nvSpPr>
        <p:spPr>
          <a:xfrm>
            <a:off x="6934200" y="3429000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Planes</a:t>
            </a:r>
            <a:endParaRPr lang="en-US" dirty="0"/>
          </a:p>
        </p:txBody>
      </p:sp>
      <p:sp>
        <p:nvSpPr>
          <p:cNvPr id="273" name="TextBox 272"/>
          <p:cNvSpPr txBox="1"/>
          <p:nvPr/>
        </p:nvSpPr>
        <p:spPr>
          <a:xfrm>
            <a:off x="1568393" y="3200400"/>
            <a:ext cx="629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States</a:t>
            </a:r>
            <a:endParaRPr lang="en-US" sz="1400" dirty="0"/>
          </a:p>
        </p:txBody>
      </p:sp>
      <p:sp>
        <p:nvSpPr>
          <p:cNvPr id="274" name="TextBox 273"/>
          <p:cNvSpPr txBox="1"/>
          <p:nvPr/>
        </p:nvSpPr>
        <p:spPr>
          <a:xfrm>
            <a:off x="-51158" y="3810000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Planes</a:t>
            </a:r>
            <a:endParaRPr lang="en-US" sz="1400" dirty="0"/>
          </a:p>
        </p:txBody>
      </p:sp>
      <p:sp>
        <p:nvSpPr>
          <p:cNvPr id="275" name="TextBox 274"/>
          <p:cNvSpPr txBox="1"/>
          <p:nvPr/>
        </p:nvSpPr>
        <p:spPr>
          <a:xfrm>
            <a:off x="8514661" y="3657600"/>
            <a:ext cx="629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States</a:t>
            </a:r>
            <a:endParaRPr lang="en-US" sz="1400" dirty="0"/>
          </a:p>
        </p:txBody>
      </p:sp>
      <p:sp>
        <p:nvSpPr>
          <p:cNvPr id="187" name="TextBox 186"/>
          <p:cNvSpPr txBox="1"/>
          <p:nvPr/>
        </p:nvSpPr>
        <p:spPr>
          <a:xfrm>
            <a:off x="4191000" y="28956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GSpace</a:t>
            </a:r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6705600" y="2895600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RealSpace</a:t>
            </a:r>
            <a:endParaRPr lang="en-US" dirty="0"/>
          </a:p>
        </p:txBody>
      </p:sp>
      <p:sp>
        <p:nvSpPr>
          <p:cNvPr id="258" name="TextBox 257"/>
          <p:cNvSpPr txBox="1"/>
          <p:nvPr/>
        </p:nvSpPr>
        <p:spPr>
          <a:xfrm>
            <a:off x="1219200" y="2895600"/>
            <a:ext cx="148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PairCalculator</a:t>
            </a:r>
            <a:endParaRPr lang="en-US" dirty="0"/>
          </a:p>
        </p:txBody>
      </p:sp>
      <p:sp>
        <p:nvSpPr>
          <p:cNvPr id="261" name="Rounded Rectangle 260"/>
          <p:cNvSpPr/>
          <p:nvPr/>
        </p:nvSpPr>
        <p:spPr>
          <a:xfrm>
            <a:off x="4038600" y="3886200"/>
            <a:ext cx="12954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ounded Rectangle 262"/>
          <p:cNvSpPr/>
          <p:nvPr/>
        </p:nvSpPr>
        <p:spPr>
          <a:xfrm>
            <a:off x="6019800" y="3886200"/>
            <a:ext cx="25146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ounded Rectangle 263"/>
          <p:cNvSpPr/>
          <p:nvPr/>
        </p:nvSpPr>
        <p:spPr>
          <a:xfrm>
            <a:off x="4038600" y="3886200"/>
            <a:ext cx="381000" cy="2514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ounded Rectangle 264"/>
          <p:cNvSpPr/>
          <p:nvPr/>
        </p:nvSpPr>
        <p:spPr>
          <a:xfrm>
            <a:off x="533400" y="3886200"/>
            <a:ext cx="2514600" cy="2514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ounded Rectangle 266"/>
          <p:cNvSpPr/>
          <p:nvPr/>
        </p:nvSpPr>
        <p:spPr>
          <a:xfrm>
            <a:off x="4038600" y="3886200"/>
            <a:ext cx="6858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61" grpId="0" animBg="1"/>
      <p:bldP spid="261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Mapping of Chare Arrays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0497" y="1341437"/>
            <a:ext cx="44630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33400" y="4809906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State-wise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65150" y="4770437"/>
            <a:ext cx="164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Plane-wise</a:t>
            </a:r>
          </a:p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0168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Joint work with Eric J. </a:t>
            </a:r>
            <a:r>
              <a:rPr lang="en-US" sz="1400" dirty="0" err="1" smtClean="0"/>
              <a:t>Bohm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Blue Gene/P (ANL)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XT3 (</a:t>
            </a:r>
            <a:r>
              <a:rPr lang="en-US" dirty="0" err="1" smtClean="0"/>
              <a:t>BigBen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1730514"/>
            <a:ext cx="7772400" cy="707886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US" sz="2000" dirty="0" smtClean="0"/>
              <a:t>Topology is important again</a:t>
            </a:r>
          </a:p>
          <a:p>
            <a:pPr marL="514350" lvl="0" indent="-514350">
              <a:buAutoNum type="arabicPeriod"/>
            </a:pPr>
            <a:r>
              <a:rPr lang="en-US" sz="2000" dirty="0" smtClean="0"/>
              <a:t>Even on fast interconnects such as Cray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794337"/>
            <a:ext cx="7772400" cy="101566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In presence of contention, bandwidth occupancy effects message latencies significantly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Increases with the number of hops each message travels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190999"/>
            <a:ext cx="7772400" cy="1015663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Topology Manager API: A uniform API for IBM and Cray machines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Case Studies: OpenAtom, NAMD, Stencil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Eventually, an automatic mapping framework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286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Acknowledgements: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1. Argonne National Lab: Pete Beckman, </a:t>
            </a:r>
            <a:r>
              <a:rPr lang="en-US" sz="1800" dirty="0" err="1" smtClean="0"/>
              <a:t>Tisha</a:t>
            </a:r>
            <a:r>
              <a:rPr lang="en-US" sz="1800" dirty="0" smtClean="0"/>
              <a:t> Stacey</a:t>
            </a:r>
            <a:br>
              <a:rPr lang="en-US" sz="1800" dirty="0" smtClean="0"/>
            </a:br>
            <a:r>
              <a:rPr lang="en-US" sz="1800" dirty="0" smtClean="0"/>
              <a:t>2. Pittsburgh Supercomputing Center: Chad </a:t>
            </a:r>
            <a:r>
              <a:rPr lang="en-US" sz="1800" dirty="0" err="1" smtClean="0"/>
              <a:t>Vizino</a:t>
            </a:r>
            <a:r>
              <a:rPr lang="en-US" sz="1800" dirty="0" smtClean="0"/>
              <a:t>, Shawn Brown</a:t>
            </a:r>
            <a:br>
              <a:rPr lang="en-US" sz="1800" dirty="0" smtClean="0"/>
            </a:br>
            <a:r>
              <a:rPr lang="en-US" sz="1800" dirty="0" smtClean="0"/>
              <a:t>3. Oak Ridge National Laboratory: Patrick Worley, Donald Frederick</a:t>
            </a:r>
            <a:br>
              <a:rPr lang="en-US" sz="1800" dirty="0" smtClean="0"/>
            </a:br>
            <a:r>
              <a:rPr lang="en-US" sz="1800" dirty="0" smtClean="0"/>
              <a:t>4. IBM: Robert Walkup, </a:t>
            </a:r>
            <a:r>
              <a:rPr lang="en-US" sz="1800" dirty="0" err="1" smtClean="0"/>
              <a:t>Sameer</a:t>
            </a:r>
            <a:r>
              <a:rPr lang="en-US" sz="1800" dirty="0" smtClean="0"/>
              <a:t> Kumar</a:t>
            </a:r>
            <a:br>
              <a:rPr lang="en-US" sz="1800" dirty="0" smtClean="0"/>
            </a:br>
            <a:r>
              <a:rPr lang="en-US" sz="1800" dirty="0" smtClean="0"/>
              <a:t>5. Cray: Larry Kaplan</a:t>
            </a:r>
            <a:br>
              <a:rPr lang="en-US" sz="1800" dirty="0" smtClean="0"/>
            </a:br>
            <a:r>
              <a:rPr lang="en-US" sz="1800" dirty="0" smtClean="0"/>
              <a:t>6. </a:t>
            </a:r>
            <a:r>
              <a:rPr lang="en-US" sz="1800" dirty="0" err="1" smtClean="0"/>
              <a:t>SiCortex</a:t>
            </a:r>
            <a:r>
              <a:rPr lang="en-US" sz="1800" dirty="0" smtClean="0"/>
              <a:t>: Matt Reilly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696200" cy="26670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5100" dirty="0" smtClean="0"/>
              <a:t>References: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Abhinav Bhatele, Laxmikant V. Kale, </a:t>
            </a:r>
            <a:r>
              <a:rPr lang="en-US" b="1" dirty="0" smtClean="0"/>
              <a:t>Dynamic Topology Aware Load Balancing Algorithms for MD Applications</a:t>
            </a:r>
            <a:r>
              <a:rPr lang="en-US" i="1" dirty="0" smtClean="0"/>
              <a:t>, submitted to Philosophical Transactions of the Royal Society A</a:t>
            </a:r>
            <a:r>
              <a:rPr lang="en-US" dirty="0" smtClean="0"/>
              <a:t>, 2008</a:t>
            </a:r>
          </a:p>
          <a:p>
            <a:pPr algn="l"/>
            <a:r>
              <a:rPr lang="en-US" dirty="0" smtClean="0"/>
              <a:t>2. Abhinav Bhatele, Laxmikant V. Kale, </a:t>
            </a:r>
            <a:r>
              <a:rPr lang="en-US" b="1" dirty="0" smtClean="0"/>
              <a:t>Benefits of Topology-aware Mapping for Mesh Topologies</a:t>
            </a:r>
            <a:r>
              <a:rPr lang="en-US" dirty="0" smtClean="0"/>
              <a:t>, LSPP special issue of Parallel Processing Letters, 2008</a:t>
            </a:r>
          </a:p>
          <a:p>
            <a:pPr algn="l"/>
            <a:r>
              <a:rPr lang="en-US" dirty="0" smtClean="0"/>
              <a:t>3. Abhinav Bhatele, Laxmikant V. Kale, </a:t>
            </a:r>
            <a:r>
              <a:rPr lang="en-US" b="1" dirty="0" smtClean="0"/>
              <a:t>Application-specific Topology-aware Mapping for Three Dimensional Topologies</a:t>
            </a:r>
            <a:r>
              <a:rPr lang="en-US" dirty="0" smtClean="0"/>
              <a:t>, </a:t>
            </a:r>
            <a:r>
              <a:rPr lang="en-US" i="1" dirty="0" smtClean="0"/>
              <a:t>Proceedings of Workshop on Large-Scale Parallel Processing (held as part of IPDPS '08), </a:t>
            </a:r>
            <a:r>
              <a:rPr lang="en-US" dirty="0" smtClean="0"/>
              <a:t>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Mapping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communicating parallel “entities”, map them onto physical processors</a:t>
            </a:r>
          </a:p>
          <a:p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COMM_WORLD ranks in case of an MPI program</a:t>
            </a:r>
          </a:p>
          <a:p>
            <a:pPr lvl="1"/>
            <a:r>
              <a:rPr lang="en-US" dirty="0" smtClean="0"/>
              <a:t>Objects in case of a Charm++ program</a:t>
            </a:r>
          </a:p>
          <a:p>
            <a:r>
              <a:rPr lang="en-US" dirty="0" smtClean="0"/>
              <a:t>Aim</a:t>
            </a:r>
          </a:p>
          <a:p>
            <a:pPr lvl="1"/>
            <a:r>
              <a:rPr lang="en-US" dirty="0" smtClean="0"/>
              <a:t>Balance load</a:t>
            </a:r>
          </a:p>
          <a:p>
            <a:pPr lvl="1"/>
            <a:r>
              <a:rPr lang="en-US" dirty="0" smtClean="0"/>
              <a:t>Minimize communication traffic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3D torus/mesh interconnects</a:t>
            </a:r>
          </a:p>
          <a:p>
            <a:r>
              <a:rPr lang="en-US" sz="2400" dirty="0" smtClean="0"/>
              <a:t>Blue Gene/P at ANL:</a:t>
            </a:r>
          </a:p>
          <a:p>
            <a:pPr lvl="1"/>
            <a:r>
              <a:rPr lang="en-US" sz="2000" dirty="0" smtClean="0"/>
              <a:t>40,960 nodes, torus - 32 x 32 x 40</a:t>
            </a:r>
          </a:p>
          <a:p>
            <a:r>
              <a:rPr lang="en-US" sz="2400" dirty="0" smtClean="0"/>
              <a:t>XT4 (Jaguar) at ORNL:</a:t>
            </a:r>
          </a:p>
          <a:p>
            <a:pPr lvl="1"/>
            <a:r>
              <a:rPr lang="en-US" sz="2000" dirty="0" smtClean="0"/>
              <a:t>8,064 nodes, torus - 21 x 16 x 24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pic>
        <p:nvPicPr>
          <p:cNvPr id="9" name="Picture 8" descr="gara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371600"/>
            <a:ext cx="2389580" cy="2352675"/>
          </a:xfrm>
          <a:prstGeom prst="rect">
            <a:avLst/>
          </a:prstGeom>
        </p:spPr>
      </p:pic>
      <p:pic>
        <p:nvPicPr>
          <p:cNvPr id="11" name="Picture 10" descr="quantum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86200"/>
            <a:ext cx="2254250" cy="2173479"/>
          </a:xfrm>
          <a:prstGeom prst="rect">
            <a:avLst/>
          </a:prstGeom>
        </p:spPr>
      </p:pic>
      <p:pic>
        <p:nvPicPr>
          <p:cNvPr id="12" name="Picture 11" descr="P10604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348" y="3886200"/>
            <a:ext cx="2395851" cy="215352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3657600"/>
            <a:ext cx="46482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interconnects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Fat-tree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Kautz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graph: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SiCortex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3D mesh/torus interconnect</a:t>
            </a:r>
          </a:p>
          <a:p>
            <a:r>
              <a:rPr lang="en-US" sz="2000" dirty="0" smtClean="0"/>
              <a:t>Message latencies can be modeled by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/B) x D + L/B</a:t>
            </a:r>
          </a:p>
          <a:p>
            <a:pPr>
              <a:buNone/>
            </a:pPr>
            <a:r>
              <a:rPr lang="en-US" sz="2000" dirty="0" smtClean="0"/>
              <a:t>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= length of flit, B = bandwidth,</a:t>
            </a:r>
          </a:p>
          <a:p>
            <a:pPr>
              <a:buNone/>
            </a:pPr>
            <a:r>
              <a:rPr lang="en-US" sz="2000" dirty="0" smtClean="0"/>
              <a:t>D = hops, L = message size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When 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* D) &lt;&lt; L, first term is negligible</a:t>
            </a:r>
          </a:p>
          <a:p>
            <a:endParaRPr lang="en-US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12954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0386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7818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066800" y="5410200"/>
            <a:ext cx="67818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2362200" y="5638800"/>
            <a:ext cx="28194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733800" y="5867400"/>
            <a:ext cx="27432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" idx="6"/>
            <a:endCxn id="9" idx="2"/>
          </p:cNvCxnSpPr>
          <p:nvPr/>
        </p:nvCxnSpPr>
        <p:spPr>
          <a:xfrm>
            <a:off x="1143000" y="4991100"/>
            <a:ext cx="6492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sp>
        <p:nvSpPr>
          <p:cNvPr id="4" name="Oval 3"/>
          <p:cNvSpPr/>
          <p:nvPr/>
        </p:nvSpPr>
        <p:spPr>
          <a:xfrm>
            <a:off x="762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3886200" y="4991100"/>
            <a:ext cx="9906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4355068"/>
            <a:ext cx="317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in presence of </a:t>
            </a:r>
            <a:r>
              <a:rPr lang="en-US" dirty="0" smtClean="0">
                <a:solidFill>
                  <a:srgbClr val="FF0000"/>
                </a:solidFill>
              </a:rPr>
              <a:t>contention</a:t>
            </a:r>
            <a:r>
              <a:rPr lang="en-US" dirty="0" smtClean="0"/>
              <a:t>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6" grpId="0" animBg="1"/>
      <p:bldP spid="16" grpId="1" animBg="1"/>
      <p:bldP spid="26" grpId="0" animBg="1"/>
      <p:bldP spid="27" grpId="0" animBg="1"/>
      <p:bldP spid="28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Benchmarks†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Quantification of message latencies and dependence on hops</a:t>
            </a:r>
          </a:p>
          <a:p>
            <a:pPr lvl="1"/>
            <a:r>
              <a:rPr lang="en-US" dirty="0" smtClean="0"/>
              <a:t>No sharing of links (no contention)</a:t>
            </a:r>
          </a:p>
          <a:p>
            <a:pPr lvl="1"/>
            <a:r>
              <a:rPr lang="en-US" dirty="0" smtClean="0"/>
              <a:t>Sharing of links (with contention)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560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† http://charm.cs.uiuc.edu/~bhatele/phd/contention.htm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WOCON: No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master rank sends messages to all other ranks, one at a time (with replies)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1447800" y="3429000"/>
            <a:ext cx="19050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2362200" y="37338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3276600" y="40386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3276600" y="4343400"/>
            <a:ext cx="19050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flipV="1">
            <a:off x="3276600" y="4648200"/>
            <a:ext cx="28194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flipV="1">
            <a:off x="3276600" y="4953000"/>
            <a:ext cx="37338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flipV="1">
            <a:off x="3276600" y="5257800"/>
            <a:ext cx="47244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cxnSp>
        <p:nvCxnSpPr>
          <p:cNvPr id="26" name="Straight Connector 25"/>
          <p:cNvCxnSpPr>
            <a:stCxn id="7" idx="6"/>
            <a:endCxn id="14" idx="2"/>
          </p:cNvCxnSpPr>
          <p:nvPr/>
        </p:nvCxnSpPr>
        <p:spPr>
          <a:xfrm>
            <a:off x="1600200" y="3086100"/>
            <a:ext cx="6019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716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2971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1" y="2057400"/>
            <a:ext cx="4141462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6705600" y="2209800"/>
            <a:ext cx="457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8509" y="2057400"/>
            <a:ext cx="413069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WOCON: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0456" y="2079060"/>
            <a:ext cx="4129144" cy="287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88332" y="5334000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 Blue Gene/P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5345668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ORNL  XT4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533400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PSC  XT3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70110" y="1447800"/>
            <a:ext cx="156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</a:t>
            </a:r>
            <a:r>
              <a:rPr lang="en-US" baseline="-25000" dirty="0" smtClean="0"/>
              <a:t>f</a:t>
            </a:r>
            <a:r>
              <a:rPr lang="en-US" dirty="0" smtClean="0"/>
              <a:t>/B) x D + L/B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1600200" y="3467100"/>
            <a:ext cx="6019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WICON: With Contention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all ranks into pairs and everyone sends to their respective partner simultaneously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19th,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3352800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1447800" y="38862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3276600" y="38862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5029200" y="38862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6858000" y="3886200"/>
            <a:ext cx="990600" cy="762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-Right Arrow 42"/>
          <p:cNvSpPr/>
          <p:nvPr/>
        </p:nvSpPr>
        <p:spPr>
          <a:xfrm>
            <a:off x="1447800" y="3886200"/>
            <a:ext cx="5486400" cy="76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-Right Arrow 44"/>
          <p:cNvSpPr/>
          <p:nvPr/>
        </p:nvSpPr>
        <p:spPr>
          <a:xfrm>
            <a:off x="2286000" y="4191000"/>
            <a:ext cx="2895600" cy="76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-Right Arrow 45"/>
          <p:cNvSpPr/>
          <p:nvPr/>
        </p:nvSpPr>
        <p:spPr>
          <a:xfrm>
            <a:off x="3276600" y="4495800"/>
            <a:ext cx="4572000" cy="76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-Right Arrow 46"/>
          <p:cNvSpPr/>
          <p:nvPr/>
        </p:nvSpPr>
        <p:spPr>
          <a:xfrm>
            <a:off x="4114800" y="4800600"/>
            <a:ext cx="1981200" cy="762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8" idx="6"/>
            <a:endCxn id="9" idx="2"/>
          </p:cNvCxnSpPr>
          <p:nvPr/>
        </p:nvCxnSpPr>
        <p:spPr>
          <a:xfrm>
            <a:off x="2514600" y="3467100"/>
            <a:ext cx="6858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2" idx="6"/>
            <a:endCxn id="13" idx="2"/>
          </p:cNvCxnSpPr>
          <p:nvPr/>
        </p:nvCxnSpPr>
        <p:spPr>
          <a:xfrm>
            <a:off x="6096000" y="3467100"/>
            <a:ext cx="6858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9" idx="6"/>
            <a:endCxn id="10" idx="2"/>
          </p:cNvCxnSpPr>
          <p:nvPr/>
        </p:nvCxnSpPr>
        <p:spPr>
          <a:xfrm>
            <a:off x="3429000" y="3467100"/>
            <a:ext cx="609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6"/>
            <a:endCxn id="12" idx="2"/>
          </p:cNvCxnSpPr>
          <p:nvPr/>
        </p:nvCxnSpPr>
        <p:spPr>
          <a:xfrm>
            <a:off x="5181600" y="3467100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" idx="6"/>
            <a:endCxn id="11" idx="2"/>
          </p:cNvCxnSpPr>
          <p:nvPr/>
        </p:nvCxnSpPr>
        <p:spPr>
          <a:xfrm>
            <a:off x="4267200" y="3467100"/>
            <a:ext cx="685800" cy="1588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152400"/>
            <a:ext cx="9144000" cy="27699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endParaRPr lang="en-US" sz="12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371600" y="548640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Neighbor: NN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71600" y="549806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Random: RND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 animBg="1"/>
      <p:bldP spid="45" grpId="0" animBg="1"/>
      <p:bldP spid="46" grpId="0" animBg="1"/>
      <p:bldP spid="47" grpId="0" animBg="1"/>
      <p:bldP spid="31" grpId="0"/>
      <p:bldP spid="31" grpId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1877</TotalTime>
  <Words>992</Words>
  <Application>Microsoft Office PowerPoint</Application>
  <PresentationFormat>On-screen Show (4:3)</PresentationFormat>
  <Paragraphs>190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Effects of Contention on Message Latencies in Large Supercomputers</vt:lpstr>
      <vt:lpstr>Outline</vt:lpstr>
      <vt:lpstr>The Mapping Problem</vt:lpstr>
      <vt:lpstr>Target Machines</vt:lpstr>
      <vt:lpstr>Motivation</vt:lpstr>
      <vt:lpstr>MPI Benchmarks†</vt:lpstr>
      <vt:lpstr>WOCON: No contention</vt:lpstr>
      <vt:lpstr>WOCON: Results</vt:lpstr>
      <vt:lpstr>WICON: With Contention</vt:lpstr>
      <vt:lpstr>WICON: Results</vt:lpstr>
      <vt:lpstr>Message Latencies and Hops</vt:lpstr>
      <vt:lpstr>Slide 12</vt:lpstr>
      <vt:lpstr>Results</vt:lpstr>
      <vt:lpstr>Slide 14</vt:lpstr>
      <vt:lpstr>Difference from previous work</vt:lpstr>
      <vt:lpstr>Difference from recent work</vt:lpstr>
      <vt:lpstr>Topology Manager API†</vt:lpstr>
      <vt:lpstr>OpenAtom</vt:lpstr>
      <vt:lpstr>Parallelization using Charm++</vt:lpstr>
      <vt:lpstr>Slide 20</vt:lpstr>
      <vt:lpstr>Topology Mapping of Chare Arrays</vt:lpstr>
      <vt:lpstr>Results on Blue Gene/P (ANL)</vt:lpstr>
      <vt:lpstr>Results on XT3 (BigBen)</vt:lpstr>
      <vt:lpstr>Summary</vt:lpstr>
      <vt:lpstr>Acknowledgements: 1. Argonne National Lab: Pete Beckman, Tisha Stacey 2. Pittsburgh Supercomputing Center: Chad Vizino, Shawn Brown 3. Oak Ridge National Laboratory: Patrick Worley, Donald Frederick 4. IBM: Robert Walkup, Sameer Kumar 5. Cray: Larry Kaplan 6. SiCortex: Matt Reilly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Topology Aware Mapping for Performance Optimization of Science Applications</dc:title>
  <dc:creator>bhatele</dc:creator>
  <cp:lastModifiedBy>Abhinav S Bhatele</cp:lastModifiedBy>
  <cp:revision>254</cp:revision>
  <dcterms:created xsi:type="dcterms:W3CDTF">2006-08-16T00:00:00Z</dcterms:created>
  <dcterms:modified xsi:type="dcterms:W3CDTF">2008-11-20T15:56:10Z</dcterms:modified>
</cp:coreProperties>
</file>